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9" r:id="rId3"/>
  </p:sldMasterIdLst>
  <p:notesMasterIdLst>
    <p:notesMasterId r:id="rId37"/>
  </p:notesMasterIdLst>
  <p:handoutMasterIdLst>
    <p:handoutMasterId r:id="rId38"/>
  </p:handoutMasterIdLst>
  <p:sldIdLst>
    <p:sldId id="486" r:id="rId4"/>
    <p:sldId id="483" r:id="rId5"/>
    <p:sldId id="338" r:id="rId6"/>
    <p:sldId id="428" r:id="rId7"/>
    <p:sldId id="429" r:id="rId8"/>
    <p:sldId id="476" r:id="rId9"/>
    <p:sldId id="477" r:id="rId10"/>
    <p:sldId id="479" r:id="rId11"/>
    <p:sldId id="478" r:id="rId12"/>
    <p:sldId id="484" r:id="rId13"/>
    <p:sldId id="430" r:id="rId14"/>
    <p:sldId id="431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18" r:id="rId23"/>
    <p:sldId id="382" r:id="rId24"/>
    <p:sldId id="444" r:id="rId25"/>
    <p:sldId id="485" r:id="rId26"/>
    <p:sldId id="462" r:id="rId27"/>
    <p:sldId id="460" r:id="rId28"/>
    <p:sldId id="461" r:id="rId29"/>
    <p:sldId id="448" r:id="rId30"/>
    <p:sldId id="451" r:id="rId31"/>
    <p:sldId id="453" r:id="rId32"/>
    <p:sldId id="455" r:id="rId33"/>
    <p:sldId id="480" r:id="rId34"/>
    <p:sldId id="456" r:id="rId35"/>
    <p:sldId id="457" r:id="rId36"/>
  </p:sldIdLst>
  <p:sldSz cx="9144000" cy="6858000" type="screen4x3"/>
  <p:notesSz cx="6985000" cy="9271000"/>
  <p:custShowLst>
    <p:custShow name="For screen" id="0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</p:sldLst>
    </p:custShow>
    <p:custShow name="For printing" id="1">
      <p:sldLst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4"/>
        <p:sld r:id="rId15"/>
        <p:sld r:id="rId16"/>
        <p:sld r:id="rId17"/>
        <p:sld r:id="rId18"/>
        <p:sld r:id="rId19"/>
        <p:sld r:id="rId20"/>
        <p:sld r:id="rId22"/>
        <p:sld r:id="rId23"/>
        <p:sld r:id="rId24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1C7210"/>
    <a:srgbClr val="CC0000"/>
    <a:srgbClr val="C1AF51"/>
    <a:srgbClr val="C1A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3" autoAdjust="0"/>
  </p:normalViewPr>
  <p:slideViewPr>
    <p:cSldViewPr>
      <p:cViewPr varScale="1">
        <p:scale>
          <a:sx n="89" d="100"/>
          <a:sy n="8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5C763F40-75A8-4256-8B0C-83DE2BC5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4" y="0"/>
            <a:ext cx="3027466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0" y="4404359"/>
            <a:ext cx="5121701" cy="41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4" y="8807134"/>
            <a:ext cx="3027466" cy="4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5" tIns="46437" rIns="92875" bIns="46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4614F215-77E1-427F-B46C-104FFE50C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lecture begins,</a:t>
            </a:r>
            <a:r>
              <a:rPr lang="en-US" baseline="0" dirty="0" smtClean="0"/>
              <a:t> have a browser window with </a:t>
            </a:r>
            <a:r>
              <a:rPr lang="en-US" baseline="0" dirty="0" err="1" smtClean="0"/>
              <a:t>Picobot</a:t>
            </a:r>
            <a:r>
              <a:rPr lang="en-US" baseline="0" dirty="0" smtClean="0"/>
              <a:t>, and have the  maze solution ready to paste in so you can demo solving the maze.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14F215-77E1-427F-B46C-104FFE50CD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2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F69690-21A5-4AF6-A753-7EACB920756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Demo can be found at http://www.cs.hmc.edu/picobot</a:t>
            </a:r>
          </a:p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  <a:p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Book is at http://www.cs.hmc.edu/csforall/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3E18CA4-E481-4ABD-AB44-9BECD07C3F04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C914B5C-AA11-4AB3-986A-63969DB5D16A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2896D0D-78AC-4356-B035-0284FFA1D4DD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E270E21-1E1C-41DE-B969-6E42821C7701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2F072E9-56A1-4608-B74E-6DF0BC3275D6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9C4222B-95DB-45D9-B0D4-43F05524E6E2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4BADA6E-4781-4D33-B486-075AA0EE71F8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BEAAFC8-1BFD-4932-B3EC-A649721B9E3D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BC91735F-297D-4BEE-B4DA-0F77E80BD597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2D9A676-5267-4E7E-92B4-0C3D8D5D043B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CB22BD84-1A96-4F77-A7B3-1047DDE1F29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6AC3485-AC3D-49ED-BFCD-B227A3A43E0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ea typeface="ＭＳ Ｐゴシック" pitchFamily="-65" charset="-128"/>
              </a:rPr>
              <a:t>It turns out that Picobot can</a:t>
            </a:r>
            <a:r>
              <a:rPr lang="ja-JP" altLang="en-US" smtClean="0">
                <a:latin typeface="Arial" pitchFamily="34" charset="0"/>
                <a:ea typeface="ＭＳ Ｐゴシック" pitchFamily="-65" charset="-128"/>
              </a:rPr>
              <a:t>’</a:t>
            </a:r>
            <a:r>
              <a:rPr lang="en-US" altLang="ja-JP" smtClean="0">
                <a:latin typeface="Arial" pitchFamily="34" charset="0"/>
                <a:ea typeface="ＭＳ Ｐゴシック" pitchFamily="-65" charset="-128"/>
              </a:rPr>
              <a:t>t solve a general maze.  However, if you add the ability to drop, detect, and pick up markers, and provide only three (?) markers, a general maze can be solved.</a:t>
            </a:r>
          </a:p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A5CE0C85-ACFB-4D9E-87FC-C5AE0561FC3F}" type="slidenum">
              <a:rPr lang="en-US" altLang="en-US" sz="1200">
                <a:latin typeface="Times"/>
              </a:rPr>
              <a:pPr/>
              <a:t>22</a:t>
            </a:fld>
            <a:endParaRPr lang="en-US" altLang="en-US" sz="1200">
              <a:latin typeface="Time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Addition, multiplication, division 1/3 vs 1/3.0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Naming values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Import math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Math functions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Lists and range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List functions (e.g. sum, max)</a:t>
            </a:r>
          </a:p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D0A6836-895E-441C-AE03-539D679FAC6E}" type="slidenum">
              <a:rPr lang="en-US" altLang="en-US" sz="1200">
                <a:latin typeface="Times"/>
              </a:rPr>
              <a:pPr/>
              <a:t>23</a:t>
            </a:fld>
            <a:endParaRPr lang="en-US" altLang="en-US" sz="1200">
              <a:latin typeface="Time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Addition, multiplication, division 1/3 vs 1/3.0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Naming values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Import math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Math functions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Lists and range</a:t>
            </a:r>
          </a:p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List functions (e.g. sum, max)</a:t>
            </a:r>
          </a:p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10F8FE2-7AD4-43CE-B963-EE466CCAB615}" type="slidenum">
              <a:rPr lang="en-US" altLang="en-US" sz="1200">
                <a:latin typeface="Times"/>
              </a:rPr>
              <a:pPr/>
              <a:t>24</a:t>
            </a:fld>
            <a:endParaRPr lang="en-US" altLang="en-US" sz="1200">
              <a:latin typeface="Time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"/>
                <a:ea typeface="ＭＳ Ｐゴシック" pitchFamily="-65" charset="-128"/>
              </a:rPr>
              <a:t>Two functions here (second animate) are equivalent.  You can choose variable names, and you can assign the result or just return it.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441CE2E-98C9-4587-AC95-B5573D9A7B0D}" type="slidenum">
              <a:rPr lang="en-US" altLang="en-US" sz="1200">
                <a:latin typeface="Times"/>
              </a:rPr>
              <a:pPr/>
              <a:t>25</a:t>
            </a:fld>
            <a:endParaRPr lang="en-US" altLang="en-US" sz="1200">
              <a:latin typeface="Time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5280A45-DE4A-4FA2-BBA1-A1DCA0B41D65}" type="slidenum">
              <a:rPr lang="en-US" altLang="en-US" sz="1200">
                <a:latin typeface="Times"/>
              </a:rPr>
              <a:pPr/>
              <a:t>26</a:t>
            </a:fld>
            <a:endParaRPr lang="en-US" altLang="en-US" sz="1200">
              <a:latin typeface="Time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3A1D2EDF-574A-4382-A8AB-144217EAFDDD}" type="slidenum">
              <a:rPr lang="en-US" altLang="en-US" sz="1200">
                <a:latin typeface="Times"/>
              </a:rPr>
              <a:pPr/>
              <a:t>27</a:t>
            </a:fld>
            <a:endParaRPr lang="en-US" altLang="en-US" sz="1200">
              <a:latin typeface="Time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6ABEDA0-D3B0-4BFE-80A0-BE11E28F44D2}" type="slidenum">
              <a:rPr lang="en-US" altLang="en-US" sz="1200">
                <a:latin typeface="Times"/>
              </a:rPr>
              <a:pPr/>
              <a:t>28</a:t>
            </a:fld>
            <a:endParaRPr lang="en-US" altLang="en-US" sz="1200">
              <a:latin typeface="Time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9B374A6-753B-4AC3-81A0-A17F1FAF6716}" type="slidenum">
              <a:rPr lang="en-US" altLang="en-US" sz="1200">
                <a:latin typeface="Times"/>
              </a:rPr>
              <a:pPr/>
              <a:t>29</a:t>
            </a:fld>
            <a:endParaRPr lang="en-US" altLang="en-US" sz="1200">
              <a:latin typeface="Time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8DBBAC9-F9C0-4D34-A681-07F07C0BE5B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70D20338-FE27-48DD-9427-875475025CB0}" type="slidenum">
              <a:rPr lang="en-US" altLang="en-US" sz="1200">
                <a:latin typeface="Times"/>
              </a:rPr>
              <a:pPr/>
              <a:t>30</a:t>
            </a:fld>
            <a:endParaRPr lang="en-US" altLang="en-US" sz="1200">
              <a:latin typeface="Time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926E7268-9D3A-4A31-A027-7501577EB61C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E1C19B2-92A6-40C0-985A-FC04A27B4B2A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4982BD6-CF0D-4407-8264-B7EE2C339C06}" type="slidenum">
              <a:rPr lang="en-US" altLang="en-US" sz="1200">
                <a:latin typeface="Times"/>
              </a:rPr>
              <a:pPr/>
              <a:t>33</a:t>
            </a:fld>
            <a:endParaRPr lang="en-US" altLang="en-US" sz="1200">
              <a:latin typeface="Time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E28742DA-724D-4A55-8758-51B3330C4E5B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47805D9-687F-42C5-B0B6-6EB0D0BA83D7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F0949A0-84BF-4911-BEFD-1BF5D5C727C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6A55EA00-1F3C-4DC3-9F76-EAA9B879BBF6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CD0DCA5-0360-48CE-8824-BA3ADC0B5F59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155" indent="-28483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250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599827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146" indent="-22786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2883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68620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4357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0094" indent="-2278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F176AE5-F55B-41DD-8695-DFCF417DF2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7D4A-5A9B-4101-A12B-A895E3A4C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BC6E-1C89-45E1-8842-B46B8949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5E19-E83A-4E1A-9A32-82867C0A6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2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777A-453C-4E64-9D81-72E82936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B72E-7249-46DD-8666-C7165A0C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7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FEFA-1933-4B9F-9053-083F51144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</a:tabLs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0">
              <a:lnSpc>
                <a:spcPct val="100000"/>
              </a:lnSpc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fld id="{ADCA832E-24B0-427E-B20B-37E77CDF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7F04-CE1B-4A9A-B044-CEE0D8E4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0731-EFCD-448B-A947-B521C9F5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8229-68A8-4217-8A2D-F69AC0B3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6C096-C3A8-495A-9E6C-EB1D9CF3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99D69-8E0A-412D-893C-F38AFB4DE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C46C-7106-4A98-BFE6-14384418F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8BC0-B0E9-4094-9D35-C84BCE3B9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01-C8A9-43B9-8410-BFCF2C54D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B65C9B2A-34CB-4A74-862E-EBC9D2EE1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  <p:sldLayoutId id="21474840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5C78BF0E-60E7-45A1-8C25-DC080EEF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7" charset="0"/>
              <a:buNone/>
              <a:defRPr sz="1300">
                <a:solidFill>
                  <a:srgbClr val="000000"/>
                </a:solidFill>
                <a:latin typeface="Times New Roman" pitchFamily="-107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9399BC58-4DCD-4549-B5CC-8A5B078E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-107" charset="0"/>
          <a:ea typeface="ＭＳ Ｐゴシック" charset="0"/>
          <a:cs typeface="DejaVu Sans" charset="0"/>
        </a:defRPr>
      </a:lvl5pPr>
      <a:lvl6pPr marL="2280994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6pPr>
      <a:lvl7pPr marL="2695720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7pPr>
      <a:lvl8pPr marL="3110446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8pPr>
      <a:lvl9pPr marL="3525172" indent="-20736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000">
          <a:solidFill>
            <a:srgbClr val="000000"/>
          </a:solidFill>
          <a:latin typeface="Arial" pitchFamily="-107" charset="0"/>
          <a:ea typeface="DejaVu Sans" charset="0"/>
          <a:cs typeface="DejaVu Sans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-107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peterthink.blogs.com/thinking/roomba_1.jpg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The CS5 Times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114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Eager Penguins Invade Computer Lab</a:t>
            </a:r>
          </a:p>
          <a:p>
            <a:pPr marL="0" indent="0" algn="just">
              <a:buNone/>
            </a:pPr>
            <a:r>
              <a:rPr lang="en-US" sz="1600" dirty="0" smtClean="0"/>
              <a:t>Claremont (AP): The first-day offering of Harvey </a:t>
            </a:r>
            <a:r>
              <a:rPr lang="en-US" sz="1600" dirty="0" err="1" smtClean="0"/>
              <a:t>Mudd’s</a:t>
            </a:r>
            <a:r>
              <a:rPr lang="en-US" sz="1600" dirty="0" smtClean="0"/>
              <a:t> popular CS5 laboratory was disrupted when a large flock of penguins took every seat in the room.  “They’re cute,” complained a distraught student, “but they smell like fish and there’s no room for us.”</a:t>
            </a:r>
          </a:p>
          <a:p>
            <a:pPr marL="0" indent="0" algn="just">
              <a:buNone/>
            </a:pPr>
            <a:r>
              <a:rPr lang="en-US" sz="1600" dirty="0" smtClean="0"/>
              <a:t>    Professors attempted to drive the penguins away by repeatedly shouting “Shark!”, but the penguins were unmoved.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609600"/>
            <a:ext cx="3435823" cy="40386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953001"/>
            <a:ext cx="45720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 smtClean="0"/>
              <a:t>Handouts (read them all!):</a:t>
            </a:r>
          </a:p>
          <a:p>
            <a:pPr lvl="1" eaLnBrk="1" hangingPunct="1"/>
            <a:r>
              <a:rPr lang="en-US" altLang="en-US" sz="2000" kern="0" dirty="0" smtClean="0"/>
              <a:t>Today</a:t>
            </a:r>
            <a:r>
              <a:rPr lang="ja-JP" altLang="en-US" sz="2000" kern="0" dirty="0" smtClean="0"/>
              <a:t>’</a:t>
            </a:r>
            <a:r>
              <a:rPr lang="en-US" altLang="ja-JP" sz="2000" kern="0" dirty="0" smtClean="0"/>
              <a:t>s lecture notes</a:t>
            </a:r>
          </a:p>
          <a:p>
            <a:pPr lvl="1" eaLnBrk="1" hangingPunct="1"/>
            <a:r>
              <a:rPr lang="en-US" altLang="en-US" sz="2000" kern="0" dirty="0" smtClean="0"/>
              <a:t>A preprinted blank "worksheet</a:t>
            </a:r>
            <a:r>
              <a:rPr lang="ja-JP" altLang="en-US" sz="2000" kern="0" dirty="0" smtClean="0"/>
              <a:t>”</a:t>
            </a:r>
            <a:endParaRPr lang="en-US" altLang="ja-JP" sz="2000" kern="0" dirty="0" smtClean="0"/>
          </a:p>
        </p:txBody>
      </p:sp>
      <p:pic>
        <p:nvPicPr>
          <p:cNvPr id="6" name="Picture 30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959928"/>
            <a:ext cx="892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23"/>
          <p:cNvSpPr>
            <a:spLocks noChangeArrowheads="1"/>
          </p:cNvSpPr>
          <p:nvPr/>
        </p:nvSpPr>
        <p:spPr bwMode="auto">
          <a:xfrm>
            <a:off x="6400800" y="5105400"/>
            <a:ext cx="1600200" cy="367144"/>
          </a:xfrm>
          <a:prstGeom prst="wedgeRoundRectCallout">
            <a:avLst>
              <a:gd name="adj1" fmla="val -86676"/>
              <a:gd name="adj2" fmla="val 55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Light reading? ;^)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5337" y="6320135"/>
            <a:ext cx="357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Prof. Geoff Kuenning, Olin 1255</a:t>
            </a:r>
          </a:p>
          <a:p>
            <a:r>
              <a:rPr lang="en-US" sz="1200" dirty="0" smtClean="0"/>
              <a:t>http://www.cs.hmc.edu/~geoff/geoff-schedule.html</a:t>
            </a:r>
            <a:endParaRPr lang="en-US" sz="1200" dirty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638800" y="5849937"/>
            <a:ext cx="13853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/>
              <a:t>(Official </a:t>
            </a:r>
            <a:r>
              <a:rPr lang="en-US" altLang="en-US" sz="1000" dirty="0"/>
              <a:t>course </a:t>
            </a:r>
            <a:r>
              <a:rPr lang="en-US" altLang="en-US" sz="1000" dirty="0" smtClean="0"/>
              <a:t>alien)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608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143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33400" y="200025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The Alien's Life Advice</a:t>
            </a:r>
            <a:endParaRPr lang="en-US" altLang="en-US" sz="4000"/>
          </a:p>
        </p:txBody>
      </p:sp>
      <p:pic>
        <p:nvPicPr>
          <p:cNvPr id="14340" name="Picture 6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781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5257800" y="2057400"/>
            <a:ext cx="1524000" cy="685800"/>
          </a:xfrm>
          <a:prstGeom prst="wedgeRectCallout">
            <a:avLst>
              <a:gd name="adj1" fmla="val -79273"/>
              <a:gd name="adj2" fmla="val 1222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SMILE!</a:t>
            </a:r>
          </a:p>
        </p:txBody>
      </p:sp>
      <p:sp>
        <p:nvSpPr>
          <p:cNvPr id="405512" name="AutoShape 8"/>
          <p:cNvSpPr>
            <a:spLocks noChangeArrowheads="1"/>
          </p:cNvSpPr>
          <p:nvPr/>
        </p:nvSpPr>
        <p:spPr bwMode="auto">
          <a:xfrm>
            <a:off x="5410200" y="4114800"/>
            <a:ext cx="2438400" cy="1219200"/>
          </a:xfrm>
          <a:prstGeom prst="wedgeRectCallout">
            <a:avLst>
              <a:gd name="adj1" fmla="val -79167"/>
              <a:gd name="adj2" fmla="val -768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It makes people think you’re fun to be with.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6661" r="48088" b="24757"/>
          <a:stretch>
            <a:fillRect/>
          </a:stretch>
        </p:blipFill>
        <p:spPr bwMode="auto">
          <a:xfrm>
            <a:off x="4038600" y="2005013"/>
            <a:ext cx="36576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5"/>
          <p:cNvSpPr>
            <a:spLocks noChangeShapeType="1"/>
          </p:cNvSpPr>
          <p:nvPr/>
        </p:nvSpPr>
        <p:spPr bwMode="auto">
          <a:xfrm flipH="1">
            <a:off x="6884988" y="1854200"/>
            <a:ext cx="1022350" cy="407988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7548563" y="1506538"/>
            <a:ext cx="126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Picobot</a:t>
            </a: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H="1" flipV="1">
            <a:off x="6891338" y="3427413"/>
            <a:ext cx="1030287" cy="814387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696200" y="4170363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area already covered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592638" y="3392488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area not covered (yet!)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5845175" y="3803650"/>
            <a:ext cx="303213" cy="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4448175" y="3813175"/>
            <a:ext cx="303213" cy="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5286375" y="4360863"/>
            <a:ext cx="0" cy="31115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V="1">
            <a:off x="5286375" y="3094038"/>
            <a:ext cx="0" cy="311150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4038600" y="1879600"/>
            <a:ext cx="187325" cy="182563"/>
          </a:xfrm>
          <a:prstGeom prst="line">
            <a:avLst/>
          </a:prstGeom>
          <a:noFill/>
          <a:ln w="28575">
            <a:solidFill>
              <a:srgbClr val="A40FE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6"/>
          <p:cNvSpPr txBox="1">
            <a:spLocks noChangeArrowheads="1"/>
          </p:cNvSpPr>
          <p:nvPr/>
        </p:nvSpPr>
        <p:spPr bwMode="auto">
          <a:xfrm>
            <a:off x="3411538" y="154781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walls</a:t>
            </a: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441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A40FE0"/>
                </a:solidFill>
              </a:rPr>
              <a:t>Goal: </a:t>
            </a:r>
            <a:r>
              <a:rPr lang="en-US" altLang="en-US" sz="1800">
                <a:solidFill>
                  <a:srgbClr val="A40FE0"/>
                </a:solidFill>
              </a:rPr>
              <a:t>whole-environment coverage 		with only </a:t>
            </a:r>
            <a:r>
              <a:rPr lang="en-US" altLang="en-US" sz="1800" b="1" i="1">
                <a:solidFill>
                  <a:srgbClr val="A40FE0"/>
                </a:solidFill>
                <a:latin typeface="Times New Roman" pitchFamily="18" charset="0"/>
              </a:rPr>
              <a:t>local sensing</a:t>
            </a:r>
            <a:r>
              <a:rPr lang="en-US" altLang="en-US" sz="1800">
                <a:solidFill>
                  <a:srgbClr val="A40FE0"/>
                </a:solidFill>
              </a:rPr>
              <a:t>…</a:t>
            </a:r>
          </a:p>
        </p:txBody>
      </p:sp>
      <p:sp>
        <p:nvSpPr>
          <p:cNvPr id="37902" name="Text Box 22"/>
          <p:cNvSpPr txBox="1">
            <a:spLocks noChangeArrowheads="1"/>
          </p:cNvSpPr>
          <p:nvPr/>
        </p:nvSpPr>
        <p:spPr bwMode="auto">
          <a:xfrm>
            <a:off x="282575" y="225425"/>
            <a:ext cx="6423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 err="1" smtClean="0">
                <a:latin typeface="+mj-lt"/>
              </a:rPr>
              <a:t>Picobot</a:t>
            </a:r>
            <a:r>
              <a:rPr lang="en-US" sz="3600" dirty="0" smtClean="0">
                <a:latin typeface="Times New Roman" pitchFamily="18" charset="0"/>
              </a:rPr>
              <a:t>!</a:t>
            </a:r>
          </a:p>
        </p:txBody>
      </p:sp>
      <p:pic>
        <p:nvPicPr>
          <p:cNvPr id="15376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28400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609600" y="426720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Murata Girl</a:t>
            </a:r>
          </a:p>
        </p:txBody>
      </p:sp>
      <p:pic>
        <p:nvPicPr>
          <p:cNvPr id="15378" name="Picture 20" descr="Roomb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5763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Box 22"/>
          <p:cNvSpPr txBox="1">
            <a:spLocks noChangeArrowheads="1"/>
          </p:cNvSpPr>
          <p:nvPr/>
        </p:nvSpPr>
        <p:spPr bwMode="auto">
          <a:xfrm>
            <a:off x="609600" y="62484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Roomba</a:t>
            </a:r>
          </a:p>
        </p:txBody>
      </p:sp>
      <p:pic>
        <p:nvPicPr>
          <p:cNvPr id="15380" name="Picture 9" descr="ali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10969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AutoShape 10"/>
          <p:cNvSpPr>
            <a:spLocks noChangeArrowheads="1"/>
          </p:cNvSpPr>
          <p:nvPr/>
        </p:nvSpPr>
        <p:spPr bwMode="auto">
          <a:xfrm>
            <a:off x="5867400" y="228600"/>
            <a:ext cx="2895600" cy="838200"/>
          </a:xfrm>
          <a:prstGeom prst="wedgeRectCallout">
            <a:avLst>
              <a:gd name="adj1" fmla="val -45310"/>
              <a:gd name="adj2" fmla="val 72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This language is not Turing-Complete.  I guess that makes it </a:t>
            </a:r>
            <a:r>
              <a:rPr lang="ja-JP" altLang="en-US" sz="1600">
                <a:latin typeface="Times New Roman" pitchFamily="18" charset="0"/>
              </a:rPr>
              <a:t>“</a:t>
            </a:r>
            <a:r>
              <a:rPr lang="en-US" altLang="ja-JP" sz="1600">
                <a:latin typeface="Times New Roman" pitchFamily="18" charset="0"/>
              </a:rPr>
              <a:t>unreasonable</a:t>
            </a:r>
            <a:r>
              <a:rPr lang="ja-JP" altLang="en-US" sz="1600">
                <a:latin typeface="Times New Roman" pitchFamily="18" charset="0"/>
              </a:rPr>
              <a:t>”</a:t>
            </a:r>
            <a:r>
              <a:rPr lang="en-US" altLang="ja-JP" sz="1600">
                <a:latin typeface="Times New Roman" pitchFamily="18" charset="0"/>
              </a:rPr>
              <a:t>!</a:t>
            </a:r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15382" name="Rounded Rectangle 22"/>
          <p:cNvSpPr>
            <a:spLocks noChangeArrowheads="1"/>
          </p:cNvSpPr>
          <p:nvPr/>
        </p:nvSpPr>
        <p:spPr bwMode="auto">
          <a:xfrm>
            <a:off x="7735888" y="6248400"/>
            <a:ext cx="125571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DEMO!</a:t>
            </a:r>
          </a:p>
        </p:txBody>
      </p:sp>
      <p:sp>
        <p:nvSpPr>
          <p:cNvPr id="15383" name="TextBox 23"/>
          <p:cNvSpPr txBox="1">
            <a:spLocks noChangeArrowheads="1"/>
          </p:cNvSpPr>
          <p:nvPr/>
        </p:nvSpPr>
        <p:spPr bwMode="auto">
          <a:xfrm>
            <a:off x="304800" y="838200"/>
            <a:ext cx="3792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Reading: Chapter 1 in the book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(http://www.cs.hmc.edu/csforall/)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6997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 smtClean="0">
                <a:latin typeface="+mj-lt"/>
              </a:rPr>
              <a:t>Environment in the NEWS!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can only sense things directly to the N, E, W, and 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990600" y="47244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" y="47244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90600" y="39624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90600" y="54864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828800" y="47244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14625" y="39624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For example, here its surroundings are 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083050" y="4678363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Courier New" pitchFamily="49" charset="0"/>
              </a:rPr>
              <a:t>N</a:t>
            </a:r>
            <a:r>
              <a:rPr lang="en-US" altLang="en-US" sz="6000">
                <a:latin typeface="Courier New" pitchFamily="49" charset="0"/>
              </a:rPr>
              <a:t>x</a:t>
            </a:r>
            <a:r>
              <a:rPr lang="en-US" altLang="en-US" sz="6000" b="1">
                <a:latin typeface="Courier New" pitchFamily="49" charset="0"/>
              </a:rPr>
              <a:t>W</a:t>
            </a:r>
            <a:r>
              <a:rPr lang="en-US" altLang="en-US" sz="6000">
                <a:latin typeface="Courier New" pitchFamily="49" charset="0"/>
              </a:rPr>
              <a:t>x</a:t>
            </a:r>
            <a:endParaRPr lang="en-US" altLang="en-US" sz="6000" b="1">
              <a:latin typeface="Courier New" pitchFamily="49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200150" y="12938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046288" y="2060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54013" y="20685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212850" y="2827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44196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48768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53340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5791200" y="5562600"/>
            <a:ext cx="0" cy="533400"/>
          </a:xfrm>
          <a:prstGeom prst="line">
            <a:avLst/>
          </a:prstGeom>
          <a:noFill/>
          <a:ln w="19050">
            <a:solidFill>
              <a:srgbClr val="A40FE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078288" y="6035675"/>
            <a:ext cx="2057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A40FE0"/>
                </a:solidFill>
                <a:latin typeface="Courier New" pitchFamily="49" charset="0"/>
              </a:rPr>
              <a:t>N E W S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303963" y="5710238"/>
            <a:ext cx="257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40FE0"/>
                </a:solidFill>
              </a:rPr>
              <a:t>Surroundings are always in </a:t>
            </a:r>
            <a:r>
              <a:rPr lang="en-US" altLang="en-US" sz="1800"/>
              <a:t>NEWS</a:t>
            </a:r>
            <a:r>
              <a:rPr lang="en-US" altLang="en-US" sz="1800">
                <a:solidFill>
                  <a:srgbClr val="A40FE0"/>
                </a:solidFill>
              </a:rPr>
              <a:t> 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352800" y="1219200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How many distinct surroundings are there?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1200150" y="129381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2046288" y="20605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54013" y="2068513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212850" y="28273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90600" y="3856038"/>
            <a:ext cx="7231063" cy="2462212"/>
            <a:chOff x="990600" y="3856038"/>
            <a:chExt cx="7231063" cy="2462212"/>
          </a:xfrm>
        </p:grpSpPr>
        <p:sp>
          <p:nvSpPr>
            <p:cNvPr id="17425" name="Rectangle 13"/>
            <p:cNvSpPr>
              <a:spLocks noChangeArrowheads="1"/>
            </p:cNvSpPr>
            <p:nvPr/>
          </p:nvSpPr>
          <p:spPr bwMode="auto">
            <a:xfrm>
              <a:off x="12192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6" name="Rectangle 14"/>
            <p:cNvSpPr>
              <a:spLocks noChangeArrowheads="1"/>
            </p:cNvSpPr>
            <p:nvPr/>
          </p:nvSpPr>
          <p:spPr bwMode="auto">
            <a:xfrm>
              <a:off x="990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7" name="Rectangle 15"/>
            <p:cNvSpPr>
              <a:spLocks noChangeArrowheads="1"/>
            </p:cNvSpPr>
            <p:nvPr/>
          </p:nvSpPr>
          <p:spPr bwMode="auto">
            <a:xfrm>
              <a:off x="14478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8" name="Rectangle 16"/>
            <p:cNvSpPr>
              <a:spLocks noChangeArrowheads="1"/>
            </p:cNvSpPr>
            <p:nvPr/>
          </p:nvSpPr>
          <p:spPr bwMode="auto">
            <a:xfrm>
              <a:off x="12192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29" name="Rectangle 17"/>
            <p:cNvSpPr>
              <a:spLocks noChangeArrowheads="1"/>
            </p:cNvSpPr>
            <p:nvPr/>
          </p:nvSpPr>
          <p:spPr bwMode="auto">
            <a:xfrm>
              <a:off x="12192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9906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xxxx</a:t>
              </a:r>
            </a:p>
          </p:txBody>
        </p:sp>
        <p:sp>
          <p:nvSpPr>
            <p:cNvPr id="17431" name="Rectangle 19"/>
            <p:cNvSpPr>
              <a:spLocks noChangeArrowheads="1"/>
            </p:cNvSpPr>
            <p:nvPr/>
          </p:nvSpPr>
          <p:spPr bwMode="auto">
            <a:xfrm>
              <a:off x="21336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19050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2362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21336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21336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6" name="Text Box 24"/>
            <p:cNvSpPr txBox="1">
              <a:spLocks noChangeArrowheads="1"/>
            </p:cNvSpPr>
            <p:nvPr/>
          </p:nvSpPr>
          <p:spPr bwMode="auto">
            <a:xfrm>
              <a:off x="19050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Nxxx</a:t>
              </a:r>
            </a:p>
          </p:txBody>
        </p:sp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30480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2819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39" name="Rectangle 27"/>
            <p:cNvSpPr>
              <a:spLocks noChangeArrowheads="1"/>
            </p:cNvSpPr>
            <p:nvPr/>
          </p:nvSpPr>
          <p:spPr bwMode="auto">
            <a:xfrm>
              <a:off x="32766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0" name="Rectangle 28"/>
            <p:cNvSpPr>
              <a:spLocks noChangeArrowheads="1"/>
            </p:cNvSpPr>
            <p:nvPr/>
          </p:nvSpPr>
          <p:spPr bwMode="auto">
            <a:xfrm>
              <a:off x="30480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30480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2" name="Text Box 30"/>
            <p:cNvSpPr txBox="1">
              <a:spLocks noChangeArrowheads="1"/>
            </p:cNvSpPr>
            <p:nvPr/>
          </p:nvSpPr>
          <p:spPr bwMode="auto">
            <a:xfrm>
              <a:off x="28194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xExx</a:t>
              </a:r>
            </a:p>
          </p:txBody>
        </p:sp>
        <p:sp>
          <p:nvSpPr>
            <p:cNvPr id="17443" name="Rectangle 31"/>
            <p:cNvSpPr>
              <a:spLocks noChangeArrowheads="1"/>
            </p:cNvSpPr>
            <p:nvPr/>
          </p:nvSpPr>
          <p:spPr bwMode="auto">
            <a:xfrm>
              <a:off x="39624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4" name="Rectangle 32"/>
            <p:cNvSpPr>
              <a:spLocks noChangeArrowheads="1"/>
            </p:cNvSpPr>
            <p:nvPr/>
          </p:nvSpPr>
          <p:spPr bwMode="auto">
            <a:xfrm>
              <a:off x="37338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5" name="Rectangle 33"/>
            <p:cNvSpPr>
              <a:spLocks noChangeArrowheads="1"/>
            </p:cNvSpPr>
            <p:nvPr/>
          </p:nvSpPr>
          <p:spPr bwMode="auto">
            <a:xfrm>
              <a:off x="41910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6" name="Rectangle 34"/>
            <p:cNvSpPr>
              <a:spLocks noChangeArrowheads="1"/>
            </p:cNvSpPr>
            <p:nvPr/>
          </p:nvSpPr>
          <p:spPr bwMode="auto">
            <a:xfrm>
              <a:off x="39624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7" name="Rectangle 35"/>
            <p:cNvSpPr>
              <a:spLocks noChangeArrowheads="1"/>
            </p:cNvSpPr>
            <p:nvPr/>
          </p:nvSpPr>
          <p:spPr bwMode="auto">
            <a:xfrm>
              <a:off x="39624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48" name="Text Box 36"/>
            <p:cNvSpPr txBox="1">
              <a:spLocks noChangeArrowheads="1"/>
            </p:cNvSpPr>
            <p:nvPr/>
          </p:nvSpPr>
          <p:spPr bwMode="auto">
            <a:xfrm>
              <a:off x="37338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xxWx</a:t>
              </a:r>
            </a:p>
          </p:txBody>
        </p:sp>
        <p:sp>
          <p:nvSpPr>
            <p:cNvPr id="17449" name="Rectangle 37"/>
            <p:cNvSpPr>
              <a:spLocks noChangeArrowheads="1"/>
            </p:cNvSpPr>
            <p:nvPr/>
          </p:nvSpPr>
          <p:spPr bwMode="auto">
            <a:xfrm>
              <a:off x="4876800" y="38560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0" name="Rectangle 38"/>
            <p:cNvSpPr>
              <a:spLocks noChangeArrowheads="1"/>
            </p:cNvSpPr>
            <p:nvPr/>
          </p:nvSpPr>
          <p:spPr bwMode="auto">
            <a:xfrm>
              <a:off x="4648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1" name="Rectangle 39"/>
            <p:cNvSpPr>
              <a:spLocks noChangeArrowheads="1"/>
            </p:cNvSpPr>
            <p:nvPr/>
          </p:nvSpPr>
          <p:spPr bwMode="auto">
            <a:xfrm>
              <a:off x="5105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2" name="Rectangle 40"/>
            <p:cNvSpPr>
              <a:spLocks noChangeArrowheads="1"/>
            </p:cNvSpPr>
            <p:nvPr/>
          </p:nvSpPr>
          <p:spPr bwMode="auto">
            <a:xfrm>
              <a:off x="4876800" y="43132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3" name="Rectangle 41"/>
            <p:cNvSpPr>
              <a:spLocks noChangeArrowheads="1"/>
            </p:cNvSpPr>
            <p:nvPr/>
          </p:nvSpPr>
          <p:spPr bwMode="auto">
            <a:xfrm>
              <a:off x="48768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4" name="Text Box 42"/>
            <p:cNvSpPr txBox="1">
              <a:spLocks noChangeArrowheads="1"/>
            </p:cNvSpPr>
            <p:nvPr/>
          </p:nvSpPr>
          <p:spPr bwMode="auto">
            <a:xfrm>
              <a:off x="46482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xxxS</a:t>
              </a:r>
            </a:p>
          </p:txBody>
        </p:sp>
        <p:sp>
          <p:nvSpPr>
            <p:cNvPr id="17455" name="Rectangle 43"/>
            <p:cNvSpPr>
              <a:spLocks noChangeArrowheads="1"/>
            </p:cNvSpPr>
            <p:nvPr/>
          </p:nvSpPr>
          <p:spPr bwMode="auto">
            <a:xfrm>
              <a:off x="57912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6" name="Rectangle 44"/>
            <p:cNvSpPr>
              <a:spLocks noChangeArrowheads="1"/>
            </p:cNvSpPr>
            <p:nvPr/>
          </p:nvSpPr>
          <p:spPr bwMode="auto">
            <a:xfrm>
              <a:off x="5562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7" name="Rectangle 45"/>
            <p:cNvSpPr>
              <a:spLocks noChangeArrowheads="1"/>
            </p:cNvSpPr>
            <p:nvPr/>
          </p:nvSpPr>
          <p:spPr bwMode="auto">
            <a:xfrm>
              <a:off x="60198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8" name="Rectangle 46"/>
            <p:cNvSpPr>
              <a:spLocks noChangeArrowheads="1"/>
            </p:cNvSpPr>
            <p:nvPr/>
          </p:nvSpPr>
          <p:spPr bwMode="auto">
            <a:xfrm>
              <a:off x="57912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59" name="Rectangle 47"/>
            <p:cNvSpPr>
              <a:spLocks noChangeArrowheads="1"/>
            </p:cNvSpPr>
            <p:nvPr/>
          </p:nvSpPr>
          <p:spPr bwMode="auto">
            <a:xfrm>
              <a:off x="57912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0" name="Text Box 48"/>
            <p:cNvSpPr txBox="1">
              <a:spLocks noChangeArrowheads="1"/>
            </p:cNvSpPr>
            <p:nvPr/>
          </p:nvSpPr>
          <p:spPr bwMode="auto">
            <a:xfrm>
              <a:off x="55626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NExx</a:t>
              </a:r>
            </a:p>
          </p:txBody>
        </p:sp>
        <p:sp>
          <p:nvSpPr>
            <p:cNvPr id="17461" name="Rectangle 49"/>
            <p:cNvSpPr>
              <a:spLocks noChangeArrowheads="1"/>
            </p:cNvSpPr>
            <p:nvPr/>
          </p:nvSpPr>
          <p:spPr bwMode="auto">
            <a:xfrm>
              <a:off x="67056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2" name="Rectangle 50"/>
            <p:cNvSpPr>
              <a:spLocks noChangeArrowheads="1"/>
            </p:cNvSpPr>
            <p:nvPr/>
          </p:nvSpPr>
          <p:spPr bwMode="auto">
            <a:xfrm>
              <a:off x="6477000" y="40846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3" name="Rectangle 51"/>
            <p:cNvSpPr>
              <a:spLocks noChangeArrowheads="1"/>
            </p:cNvSpPr>
            <p:nvPr/>
          </p:nvSpPr>
          <p:spPr bwMode="auto">
            <a:xfrm>
              <a:off x="69342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4" name="Rectangle 52"/>
            <p:cNvSpPr>
              <a:spLocks noChangeArrowheads="1"/>
            </p:cNvSpPr>
            <p:nvPr/>
          </p:nvSpPr>
          <p:spPr bwMode="auto">
            <a:xfrm>
              <a:off x="6705600" y="43132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5" name="Rectangle 53"/>
            <p:cNvSpPr>
              <a:spLocks noChangeArrowheads="1"/>
            </p:cNvSpPr>
            <p:nvPr/>
          </p:nvSpPr>
          <p:spPr bwMode="auto">
            <a:xfrm>
              <a:off x="67056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6" name="Text Box 54"/>
            <p:cNvSpPr txBox="1">
              <a:spLocks noChangeArrowheads="1"/>
            </p:cNvSpPr>
            <p:nvPr/>
          </p:nvSpPr>
          <p:spPr bwMode="auto">
            <a:xfrm>
              <a:off x="64770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NxWx</a:t>
              </a:r>
            </a:p>
          </p:txBody>
        </p:sp>
        <p:sp>
          <p:nvSpPr>
            <p:cNvPr id="17467" name="Rectangle 55"/>
            <p:cNvSpPr>
              <a:spLocks noChangeArrowheads="1"/>
            </p:cNvSpPr>
            <p:nvPr/>
          </p:nvSpPr>
          <p:spPr bwMode="auto">
            <a:xfrm>
              <a:off x="7620000" y="38560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8" name="Rectangle 56"/>
            <p:cNvSpPr>
              <a:spLocks noChangeArrowheads="1"/>
            </p:cNvSpPr>
            <p:nvPr/>
          </p:nvSpPr>
          <p:spPr bwMode="auto">
            <a:xfrm>
              <a:off x="73914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69" name="Rectangle 57"/>
            <p:cNvSpPr>
              <a:spLocks noChangeArrowheads="1"/>
            </p:cNvSpPr>
            <p:nvPr/>
          </p:nvSpPr>
          <p:spPr bwMode="auto">
            <a:xfrm>
              <a:off x="7848600" y="4084638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0" name="Rectangle 58"/>
            <p:cNvSpPr>
              <a:spLocks noChangeArrowheads="1"/>
            </p:cNvSpPr>
            <p:nvPr/>
          </p:nvSpPr>
          <p:spPr bwMode="auto">
            <a:xfrm>
              <a:off x="7620000" y="4313238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1" name="Rectangle 59"/>
            <p:cNvSpPr>
              <a:spLocks noChangeArrowheads="1"/>
            </p:cNvSpPr>
            <p:nvPr/>
          </p:nvSpPr>
          <p:spPr bwMode="auto">
            <a:xfrm>
              <a:off x="7620000" y="4084638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2" name="Text Box 60"/>
            <p:cNvSpPr txBox="1">
              <a:spLocks noChangeArrowheads="1"/>
            </p:cNvSpPr>
            <p:nvPr/>
          </p:nvSpPr>
          <p:spPr bwMode="auto">
            <a:xfrm>
              <a:off x="7391400" y="4618038"/>
              <a:ext cx="685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NxxS</a:t>
              </a:r>
            </a:p>
          </p:txBody>
        </p:sp>
        <p:sp>
          <p:nvSpPr>
            <p:cNvPr id="17473" name="Rectangle 61"/>
            <p:cNvSpPr>
              <a:spLocks noChangeArrowheads="1"/>
            </p:cNvSpPr>
            <p:nvPr/>
          </p:nvSpPr>
          <p:spPr bwMode="auto">
            <a:xfrm>
              <a:off x="12192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4" name="Rectangle 62"/>
            <p:cNvSpPr>
              <a:spLocks noChangeArrowheads="1"/>
            </p:cNvSpPr>
            <p:nvPr/>
          </p:nvSpPr>
          <p:spPr bwMode="auto">
            <a:xfrm>
              <a:off x="990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5" name="Rectangle 63"/>
            <p:cNvSpPr>
              <a:spLocks noChangeArrowheads="1"/>
            </p:cNvSpPr>
            <p:nvPr/>
          </p:nvSpPr>
          <p:spPr bwMode="auto">
            <a:xfrm>
              <a:off x="14478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6" name="Rectangle 64"/>
            <p:cNvSpPr>
              <a:spLocks noChangeArrowheads="1"/>
            </p:cNvSpPr>
            <p:nvPr/>
          </p:nvSpPr>
          <p:spPr bwMode="auto">
            <a:xfrm>
              <a:off x="1219200" y="56388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7" name="Rectangle 65"/>
            <p:cNvSpPr>
              <a:spLocks noChangeArrowheads="1"/>
            </p:cNvSpPr>
            <p:nvPr/>
          </p:nvSpPr>
          <p:spPr bwMode="auto">
            <a:xfrm>
              <a:off x="12192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78" name="Text Box 66"/>
            <p:cNvSpPr txBox="1">
              <a:spLocks noChangeArrowheads="1"/>
            </p:cNvSpPr>
            <p:nvPr/>
          </p:nvSpPr>
          <p:spPr bwMode="auto">
            <a:xfrm>
              <a:off x="9906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xEWx</a:t>
              </a:r>
            </a:p>
          </p:txBody>
        </p:sp>
        <p:sp>
          <p:nvSpPr>
            <p:cNvPr id="17479" name="Rectangle 67"/>
            <p:cNvSpPr>
              <a:spLocks noChangeArrowheads="1"/>
            </p:cNvSpPr>
            <p:nvPr/>
          </p:nvSpPr>
          <p:spPr bwMode="auto">
            <a:xfrm>
              <a:off x="21336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0" name="Rectangle 68"/>
            <p:cNvSpPr>
              <a:spLocks noChangeArrowheads="1"/>
            </p:cNvSpPr>
            <p:nvPr/>
          </p:nvSpPr>
          <p:spPr bwMode="auto">
            <a:xfrm>
              <a:off x="19050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1" name="Rectangle 69"/>
            <p:cNvSpPr>
              <a:spLocks noChangeArrowheads="1"/>
            </p:cNvSpPr>
            <p:nvPr/>
          </p:nvSpPr>
          <p:spPr bwMode="auto">
            <a:xfrm>
              <a:off x="23622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2" name="Rectangle 70"/>
            <p:cNvSpPr>
              <a:spLocks noChangeArrowheads="1"/>
            </p:cNvSpPr>
            <p:nvPr/>
          </p:nvSpPr>
          <p:spPr bwMode="auto">
            <a:xfrm>
              <a:off x="21336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3" name="Rectangle 71"/>
            <p:cNvSpPr>
              <a:spLocks noChangeArrowheads="1"/>
            </p:cNvSpPr>
            <p:nvPr/>
          </p:nvSpPr>
          <p:spPr bwMode="auto">
            <a:xfrm>
              <a:off x="21336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4" name="Text Box 72"/>
            <p:cNvSpPr txBox="1">
              <a:spLocks noChangeArrowheads="1"/>
            </p:cNvSpPr>
            <p:nvPr/>
          </p:nvSpPr>
          <p:spPr bwMode="auto">
            <a:xfrm>
              <a:off x="19050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xExS</a:t>
              </a:r>
            </a:p>
          </p:txBody>
        </p:sp>
        <p:sp>
          <p:nvSpPr>
            <p:cNvPr id="17485" name="Rectangle 73"/>
            <p:cNvSpPr>
              <a:spLocks noChangeArrowheads="1"/>
            </p:cNvSpPr>
            <p:nvPr/>
          </p:nvSpPr>
          <p:spPr bwMode="auto">
            <a:xfrm>
              <a:off x="30480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6" name="Rectangle 74"/>
            <p:cNvSpPr>
              <a:spLocks noChangeArrowheads="1"/>
            </p:cNvSpPr>
            <p:nvPr/>
          </p:nvSpPr>
          <p:spPr bwMode="auto">
            <a:xfrm>
              <a:off x="2819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7" name="Rectangle 75"/>
            <p:cNvSpPr>
              <a:spLocks noChangeArrowheads="1"/>
            </p:cNvSpPr>
            <p:nvPr/>
          </p:nvSpPr>
          <p:spPr bwMode="auto">
            <a:xfrm>
              <a:off x="32766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8" name="Rectangle 76"/>
            <p:cNvSpPr>
              <a:spLocks noChangeArrowheads="1"/>
            </p:cNvSpPr>
            <p:nvPr/>
          </p:nvSpPr>
          <p:spPr bwMode="auto">
            <a:xfrm>
              <a:off x="30480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89" name="Rectangle 77"/>
            <p:cNvSpPr>
              <a:spLocks noChangeArrowheads="1"/>
            </p:cNvSpPr>
            <p:nvPr/>
          </p:nvSpPr>
          <p:spPr bwMode="auto">
            <a:xfrm>
              <a:off x="30480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0" name="Text Box 78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xxWS</a:t>
              </a:r>
            </a:p>
          </p:txBody>
        </p:sp>
        <p:sp>
          <p:nvSpPr>
            <p:cNvPr id="17491" name="Rectangle 79"/>
            <p:cNvSpPr>
              <a:spLocks noChangeArrowheads="1"/>
            </p:cNvSpPr>
            <p:nvPr/>
          </p:nvSpPr>
          <p:spPr bwMode="auto">
            <a:xfrm>
              <a:off x="39624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2" name="Rectangle 80"/>
            <p:cNvSpPr>
              <a:spLocks noChangeArrowheads="1"/>
            </p:cNvSpPr>
            <p:nvPr/>
          </p:nvSpPr>
          <p:spPr bwMode="auto">
            <a:xfrm>
              <a:off x="37338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3" name="Rectangle 81"/>
            <p:cNvSpPr>
              <a:spLocks noChangeArrowheads="1"/>
            </p:cNvSpPr>
            <p:nvPr/>
          </p:nvSpPr>
          <p:spPr bwMode="auto">
            <a:xfrm>
              <a:off x="41910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4" name="Rectangle 82"/>
            <p:cNvSpPr>
              <a:spLocks noChangeArrowheads="1"/>
            </p:cNvSpPr>
            <p:nvPr/>
          </p:nvSpPr>
          <p:spPr bwMode="auto">
            <a:xfrm>
              <a:off x="3962400" y="56388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5" name="Rectangle 83"/>
            <p:cNvSpPr>
              <a:spLocks noChangeArrowheads="1"/>
            </p:cNvSpPr>
            <p:nvPr/>
          </p:nvSpPr>
          <p:spPr bwMode="auto">
            <a:xfrm>
              <a:off x="39624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6" name="Text Box 84"/>
            <p:cNvSpPr txBox="1">
              <a:spLocks noChangeArrowheads="1"/>
            </p:cNvSpPr>
            <p:nvPr/>
          </p:nvSpPr>
          <p:spPr bwMode="auto">
            <a:xfrm>
              <a:off x="37338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NEWx</a:t>
              </a:r>
            </a:p>
          </p:txBody>
        </p:sp>
        <p:sp>
          <p:nvSpPr>
            <p:cNvPr id="17497" name="Rectangle 85"/>
            <p:cNvSpPr>
              <a:spLocks noChangeArrowheads="1"/>
            </p:cNvSpPr>
            <p:nvPr/>
          </p:nvSpPr>
          <p:spPr bwMode="auto">
            <a:xfrm>
              <a:off x="48768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8" name="Rectangle 86"/>
            <p:cNvSpPr>
              <a:spLocks noChangeArrowheads="1"/>
            </p:cNvSpPr>
            <p:nvPr/>
          </p:nvSpPr>
          <p:spPr bwMode="auto">
            <a:xfrm>
              <a:off x="46482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499" name="Rectangle 87"/>
            <p:cNvSpPr>
              <a:spLocks noChangeArrowheads="1"/>
            </p:cNvSpPr>
            <p:nvPr/>
          </p:nvSpPr>
          <p:spPr bwMode="auto">
            <a:xfrm>
              <a:off x="5105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0" name="Rectangle 88"/>
            <p:cNvSpPr>
              <a:spLocks noChangeArrowheads="1"/>
            </p:cNvSpPr>
            <p:nvPr/>
          </p:nvSpPr>
          <p:spPr bwMode="auto">
            <a:xfrm>
              <a:off x="48768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1" name="Rectangle 89"/>
            <p:cNvSpPr>
              <a:spLocks noChangeArrowheads="1"/>
            </p:cNvSpPr>
            <p:nvPr/>
          </p:nvSpPr>
          <p:spPr bwMode="auto">
            <a:xfrm>
              <a:off x="48768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2" name="Text Box 90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NExS</a:t>
              </a:r>
            </a:p>
          </p:txBody>
        </p:sp>
        <p:sp>
          <p:nvSpPr>
            <p:cNvPr id="17503" name="Rectangle 91"/>
            <p:cNvSpPr>
              <a:spLocks noChangeArrowheads="1"/>
            </p:cNvSpPr>
            <p:nvPr/>
          </p:nvSpPr>
          <p:spPr bwMode="auto">
            <a:xfrm>
              <a:off x="57912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4" name="Rectangle 92"/>
            <p:cNvSpPr>
              <a:spLocks noChangeArrowheads="1"/>
            </p:cNvSpPr>
            <p:nvPr/>
          </p:nvSpPr>
          <p:spPr bwMode="auto">
            <a:xfrm>
              <a:off x="5562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5" name="Rectangle 93"/>
            <p:cNvSpPr>
              <a:spLocks noChangeArrowheads="1"/>
            </p:cNvSpPr>
            <p:nvPr/>
          </p:nvSpPr>
          <p:spPr bwMode="auto">
            <a:xfrm>
              <a:off x="6019800" y="54102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6" name="Rectangle 94"/>
            <p:cNvSpPr>
              <a:spLocks noChangeArrowheads="1"/>
            </p:cNvSpPr>
            <p:nvPr/>
          </p:nvSpPr>
          <p:spPr bwMode="auto">
            <a:xfrm>
              <a:off x="57912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7" name="Rectangle 95"/>
            <p:cNvSpPr>
              <a:spLocks noChangeArrowheads="1"/>
            </p:cNvSpPr>
            <p:nvPr/>
          </p:nvSpPr>
          <p:spPr bwMode="auto">
            <a:xfrm>
              <a:off x="57912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08" name="Text Box 96"/>
            <p:cNvSpPr txBox="1">
              <a:spLocks noChangeArrowheads="1"/>
            </p:cNvSpPr>
            <p:nvPr/>
          </p:nvSpPr>
          <p:spPr bwMode="auto">
            <a:xfrm>
              <a:off x="55626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NxWS</a:t>
              </a:r>
            </a:p>
          </p:txBody>
        </p:sp>
        <p:sp>
          <p:nvSpPr>
            <p:cNvPr id="17509" name="Rectangle 97"/>
            <p:cNvSpPr>
              <a:spLocks noChangeArrowheads="1"/>
            </p:cNvSpPr>
            <p:nvPr/>
          </p:nvSpPr>
          <p:spPr bwMode="auto">
            <a:xfrm>
              <a:off x="6705600" y="5181600"/>
              <a:ext cx="228600" cy="22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0" name="Rectangle 98"/>
            <p:cNvSpPr>
              <a:spLocks noChangeArrowheads="1"/>
            </p:cNvSpPr>
            <p:nvPr/>
          </p:nvSpPr>
          <p:spPr bwMode="auto">
            <a:xfrm>
              <a:off x="64770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1" name="Rectangle 99"/>
            <p:cNvSpPr>
              <a:spLocks noChangeArrowheads="1"/>
            </p:cNvSpPr>
            <p:nvPr/>
          </p:nvSpPr>
          <p:spPr bwMode="auto">
            <a:xfrm>
              <a:off x="69342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2" name="Rectangle 100"/>
            <p:cNvSpPr>
              <a:spLocks noChangeArrowheads="1"/>
            </p:cNvSpPr>
            <p:nvPr/>
          </p:nvSpPr>
          <p:spPr bwMode="auto">
            <a:xfrm>
              <a:off x="67056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3" name="Rectangle 101"/>
            <p:cNvSpPr>
              <a:spLocks noChangeArrowheads="1"/>
            </p:cNvSpPr>
            <p:nvPr/>
          </p:nvSpPr>
          <p:spPr bwMode="auto">
            <a:xfrm>
              <a:off x="67056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4" name="Text Box 102"/>
            <p:cNvSpPr txBox="1">
              <a:spLocks noChangeArrowheads="1"/>
            </p:cNvSpPr>
            <p:nvPr/>
          </p:nvSpPr>
          <p:spPr bwMode="auto">
            <a:xfrm>
              <a:off x="64770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xEWS</a:t>
              </a:r>
            </a:p>
          </p:txBody>
        </p:sp>
        <p:sp>
          <p:nvSpPr>
            <p:cNvPr id="17515" name="Rectangle 103"/>
            <p:cNvSpPr>
              <a:spLocks noChangeArrowheads="1"/>
            </p:cNvSpPr>
            <p:nvPr/>
          </p:nvSpPr>
          <p:spPr bwMode="auto">
            <a:xfrm>
              <a:off x="7620000" y="51816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6" name="Rectangle 104"/>
            <p:cNvSpPr>
              <a:spLocks noChangeArrowheads="1"/>
            </p:cNvSpPr>
            <p:nvPr/>
          </p:nvSpPr>
          <p:spPr bwMode="auto">
            <a:xfrm>
              <a:off x="73914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7" name="Rectangle 105"/>
            <p:cNvSpPr>
              <a:spLocks noChangeArrowheads="1"/>
            </p:cNvSpPr>
            <p:nvPr/>
          </p:nvSpPr>
          <p:spPr bwMode="auto">
            <a:xfrm>
              <a:off x="7848600" y="54102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8" name="Rectangle 106"/>
            <p:cNvSpPr>
              <a:spLocks noChangeArrowheads="1"/>
            </p:cNvSpPr>
            <p:nvPr/>
          </p:nvSpPr>
          <p:spPr bwMode="auto">
            <a:xfrm>
              <a:off x="7620000" y="5638800"/>
              <a:ext cx="228600" cy="2286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19" name="Rectangle 107"/>
            <p:cNvSpPr>
              <a:spLocks noChangeArrowheads="1"/>
            </p:cNvSpPr>
            <p:nvPr/>
          </p:nvSpPr>
          <p:spPr bwMode="auto">
            <a:xfrm>
              <a:off x="7620000" y="5410200"/>
              <a:ext cx="228600" cy="228600"/>
            </a:xfrm>
            <a:prstGeom prst="rect">
              <a:avLst/>
            </a:prstGeom>
            <a:solidFill>
              <a:srgbClr val="38F45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7520" name="Text Box 108"/>
            <p:cNvSpPr txBox="1">
              <a:spLocks noChangeArrowheads="1"/>
            </p:cNvSpPr>
            <p:nvPr/>
          </p:nvSpPr>
          <p:spPr bwMode="auto">
            <a:xfrm>
              <a:off x="7391400" y="5943600"/>
              <a:ext cx="685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ourier New" pitchFamily="49" charset="0"/>
                </a:rPr>
                <a:t>NEWS</a:t>
              </a:r>
            </a:p>
          </p:txBody>
        </p:sp>
        <p:sp>
          <p:nvSpPr>
            <p:cNvPr id="17521" name="Text Box 109"/>
            <p:cNvSpPr txBox="1">
              <a:spLocks noChangeArrowheads="1"/>
            </p:cNvSpPr>
            <p:nvPr/>
          </p:nvSpPr>
          <p:spPr bwMode="auto">
            <a:xfrm>
              <a:off x="7231063" y="6119813"/>
              <a:ext cx="99060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700" b="1"/>
                <a:t>(won</a:t>
              </a:r>
              <a:r>
                <a:rPr lang="ja-JP" altLang="en-US" sz="700" b="1"/>
                <a:t>’</a:t>
              </a:r>
              <a:r>
                <a:rPr lang="en-US" altLang="ja-JP" sz="700" b="1"/>
                <a:t>t happen)</a:t>
              </a:r>
              <a:endParaRPr lang="en-US" altLang="en-US" sz="700" b="1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95675" y="2878138"/>
            <a:ext cx="2946400" cy="474662"/>
            <a:chOff x="3495675" y="2878138"/>
            <a:chExt cx="2946400" cy="474662"/>
          </a:xfrm>
        </p:grpSpPr>
        <p:sp>
          <p:nvSpPr>
            <p:cNvPr id="17423" name="Rectangle 110"/>
            <p:cNvSpPr>
              <a:spLocks noChangeArrowheads="1"/>
            </p:cNvSpPr>
            <p:nvPr/>
          </p:nvSpPr>
          <p:spPr bwMode="auto">
            <a:xfrm>
              <a:off x="3886200" y="2895600"/>
              <a:ext cx="2555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120DF3"/>
                  </a:solidFill>
                </a:rPr>
                <a:t>== 16 possible …</a:t>
              </a:r>
            </a:p>
          </p:txBody>
        </p:sp>
        <p:sp>
          <p:nvSpPr>
            <p:cNvPr id="17424" name="Rectangle 111"/>
            <p:cNvSpPr>
              <a:spLocks noChangeArrowheads="1"/>
            </p:cNvSpPr>
            <p:nvPr/>
          </p:nvSpPr>
          <p:spPr bwMode="auto">
            <a:xfrm>
              <a:off x="3495675" y="2878138"/>
              <a:ext cx="466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120DF3"/>
                  </a:solidFill>
                </a:rPr>
                <a:t>2</a:t>
              </a:r>
              <a:r>
                <a:rPr lang="en-US" altLang="en-US" sz="2400" baseline="30000">
                  <a:solidFill>
                    <a:srgbClr val="120DF3"/>
                  </a:solidFill>
                </a:rPr>
                <a:t>4</a:t>
              </a:r>
              <a:endParaRPr lang="en-US" altLang="en-US" sz="2400">
                <a:solidFill>
                  <a:srgbClr val="120DF3"/>
                </a:solidFill>
              </a:endParaRPr>
            </a:p>
          </p:txBody>
        </p:sp>
      </p:grpSp>
      <p:sp>
        <p:nvSpPr>
          <p:cNvPr id="41070" name="Text Box 112"/>
          <p:cNvSpPr txBox="1">
            <a:spLocks noChangeArrowheads="1"/>
          </p:cNvSpPr>
          <p:nvPr/>
        </p:nvSpPr>
        <p:spPr bwMode="auto">
          <a:xfrm>
            <a:off x="241300" y="217488"/>
            <a:ext cx="3644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 smtClean="0">
                <a:latin typeface="+mj-lt"/>
              </a:rPr>
              <a:t>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 smtClean="0">
                <a:latin typeface="+mj-lt"/>
              </a:rPr>
              <a:t>State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19600" y="1371600"/>
            <a:ext cx="4419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Picobot's memory is a single number, called its </a:t>
            </a:r>
            <a:r>
              <a:rPr lang="en-US" altLang="en-US" sz="2400">
                <a:solidFill>
                  <a:srgbClr val="E80416"/>
                </a:solidFill>
              </a:rPr>
              <a:t>state</a:t>
            </a:r>
            <a:r>
              <a:rPr lang="en-US" altLang="en-US" sz="2400"/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State</a:t>
            </a:r>
            <a:r>
              <a:rPr lang="en-US" altLang="en-US" sz="2400"/>
              <a:t> is the </a:t>
            </a:r>
            <a:r>
              <a:rPr lang="en-US" altLang="en-US" sz="2400" i="1"/>
              <a:t>internal context </a:t>
            </a:r>
            <a:r>
              <a:rPr lang="en-US" altLang="en-US" sz="2400"/>
              <a:t>of computation.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E80416"/>
                </a:solidFill>
              </a:rPr>
              <a:t>State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120DF3"/>
                </a:solidFill>
                <a:latin typeface="Courier New" pitchFamily="49" charset="0"/>
              </a:rPr>
              <a:t>surroundings</a:t>
            </a:r>
            <a:r>
              <a:rPr lang="en-US" altLang="en-US"/>
              <a:t> represent everything the robot knows about the world</a:t>
            </a: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249613" y="3852863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always </a:t>
            </a:r>
            <a:r>
              <a:rPr lang="en-US" altLang="en-US" sz="2400" u="sng"/>
              <a:t>starts</a:t>
            </a:r>
            <a:r>
              <a:rPr lang="en-US" altLang="en-US" sz="2400"/>
              <a:t> in </a:t>
            </a:r>
            <a:r>
              <a:rPr lang="en-US" altLang="en-US" sz="2400">
                <a:solidFill>
                  <a:srgbClr val="FF0000"/>
                </a:solidFill>
              </a:rPr>
              <a:t>state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E80416"/>
                </a:solidFill>
              </a:rPr>
              <a:t>0</a:t>
            </a:r>
            <a:r>
              <a:rPr lang="en-US" altLang="en-US" sz="2400"/>
              <a:t>.</a:t>
            </a:r>
          </a:p>
        </p:txBody>
      </p:sp>
      <p:sp>
        <p:nvSpPr>
          <p:cNvPr id="18443" name="AutoShape 14"/>
          <p:cNvSpPr>
            <a:spLocks noChangeArrowheads="1"/>
          </p:cNvSpPr>
          <p:nvPr/>
        </p:nvSpPr>
        <p:spPr bwMode="auto">
          <a:xfrm>
            <a:off x="1905000" y="382588"/>
            <a:ext cx="2686050" cy="1446212"/>
          </a:xfrm>
          <a:prstGeom prst="cloudCallout">
            <a:avLst>
              <a:gd name="adj1" fmla="val -46986"/>
              <a:gd name="adj2" fmla="val 6262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I am in state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are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 smtClean="0">
                <a:latin typeface="+mj-lt"/>
              </a:rPr>
              <a:t>Rules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31242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Picobot moves according to a set of rules: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1275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676400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85800" y="45339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0574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</a:rPr>
              <a:t>xx</a:t>
            </a:r>
            <a:r>
              <a:rPr lang="en-US" altLang="en-US" sz="2400" b="1">
                <a:latin typeface="Courier New" pitchFamily="49" charset="0"/>
              </a:rPr>
              <a:t>WS</a:t>
            </a:r>
            <a:endParaRPr lang="en-US" altLang="en-US" sz="2400"/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69342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5181600" y="45339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4191000" y="47625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518160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6705600" y="388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1103313" y="546735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If I'm in state </a:t>
            </a:r>
            <a:r>
              <a:rPr lang="en-US" altLang="en-US" sz="2400"/>
              <a:t>0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 seeing </a:t>
            </a:r>
            <a:r>
              <a:rPr lang="en-US" altLang="en-US" sz="2400">
                <a:latin typeface="Courier New" pitchFamily="49" charset="0"/>
              </a:rPr>
              <a:t>xx</a:t>
            </a:r>
            <a:r>
              <a:rPr lang="en-US" altLang="en-US" sz="2400" b="1">
                <a:latin typeface="Courier New" pitchFamily="49" charset="0"/>
              </a:rPr>
              <a:t>WS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5257800" y="5467350"/>
            <a:ext cx="3124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Then I move </a:t>
            </a:r>
            <a:r>
              <a:rPr lang="en-US" altLang="en-US" sz="2400" b="1"/>
              <a:t>N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orth, and change to state </a:t>
            </a:r>
            <a:r>
              <a:rPr lang="en-US" altLang="en-US" sz="2400"/>
              <a:t>0</a:t>
            </a:r>
            <a:r>
              <a:rPr lang="en-US" altLang="en-US" sz="2400" i="1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5029200" y="609600"/>
            <a:ext cx="306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Aha!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I should move</a:t>
            </a:r>
            <a:r>
              <a:rPr lang="en-US" altLang="en-US" sz="2400"/>
              <a:t> N.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I should enter state</a:t>
            </a:r>
            <a:r>
              <a:rPr lang="en-US" altLang="en-US" sz="2400"/>
              <a:t> 0.</a:t>
            </a:r>
          </a:p>
        </p:txBody>
      </p:sp>
      <p:sp>
        <p:nvSpPr>
          <p:cNvPr id="43029" name="Rounded Rectangular Callout 21"/>
          <p:cNvSpPr>
            <a:spLocks noChangeArrowheads="1"/>
          </p:cNvSpPr>
          <p:nvPr/>
        </p:nvSpPr>
        <p:spPr bwMode="auto">
          <a:xfrm>
            <a:off x="6324600" y="3505200"/>
            <a:ext cx="1233488" cy="550863"/>
          </a:xfrm>
          <a:prstGeom prst="wedgeRoundRectCallout">
            <a:avLst>
              <a:gd name="adj1" fmla="val -77838"/>
              <a:gd name="adj2" fmla="val 1671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/>
              <a:t>A capital </a:t>
            </a:r>
            <a:r>
              <a:rPr lang="ja-JP" altLang="en-US" sz="1000" b="1"/>
              <a:t>“</a:t>
            </a:r>
            <a:r>
              <a:rPr lang="en-US" altLang="ja-JP" sz="1000" b="1"/>
              <a:t>X</a:t>
            </a:r>
            <a:r>
              <a:rPr lang="ja-JP" altLang="en-US" sz="1000" b="1"/>
              <a:t>”</a:t>
            </a:r>
            <a:r>
              <a:rPr lang="en-US" altLang="ja-JP" sz="1000" b="1"/>
              <a:t> here means </a:t>
            </a:r>
            <a:r>
              <a:rPr lang="ja-JP" altLang="en-US" sz="1000" b="1"/>
              <a:t>“</a:t>
            </a:r>
            <a:r>
              <a:rPr lang="en-US" altLang="ja-JP" sz="1000" b="1"/>
              <a:t>Don</a:t>
            </a:r>
            <a:r>
              <a:rPr lang="ja-JP" altLang="en-US" sz="1000" b="1"/>
              <a:t>’</a:t>
            </a:r>
            <a:r>
              <a:rPr lang="en-US" altLang="ja-JP" sz="1000" b="1"/>
              <a:t>t Move</a:t>
            </a:r>
            <a:r>
              <a:rPr lang="ja-JP" altLang="en-US" sz="1000" b="1"/>
              <a:t>”</a:t>
            </a:r>
            <a:endParaRPr lang="en-US" altLang="en-US" sz="1000" b="1"/>
          </a:p>
        </p:txBody>
      </p:sp>
      <p:sp>
        <p:nvSpPr>
          <p:cNvPr id="19478" name="AutoShape 23"/>
          <p:cNvSpPr>
            <a:spLocks noChangeArrowheads="1"/>
          </p:cNvSpPr>
          <p:nvPr/>
        </p:nvSpPr>
        <p:spPr bwMode="auto">
          <a:xfrm>
            <a:off x="1828800" y="762000"/>
            <a:ext cx="2838450" cy="1524000"/>
          </a:xfrm>
          <a:prstGeom prst="cloudCallout">
            <a:avLst>
              <a:gd name="adj1" fmla="val -58921"/>
              <a:gd name="adj2" fmla="val 43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I am in state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smtClean="0">
                <a:latin typeface="+mj-lt"/>
              </a:rPr>
              <a:t>Wildcards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90600" y="1905000"/>
            <a:ext cx="8382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43200" y="2895600"/>
            <a:ext cx="449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/>
              <a:t>Asterisks  </a:t>
            </a:r>
            <a:r>
              <a:rPr lang="en-US" altLang="en-US" sz="2000" b="1" dirty="0">
                <a:latin typeface="Courier New" pitchFamily="49" charset="0"/>
              </a:rPr>
              <a:t>* </a:t>
            </a:r>
            <a:r>
              <a:rPr lang="en-US" altLang="en-US" sz="2000" dirty="0"/>
              <a:t>are </a:t>
            </a:r>
            <a:r>
              <a:rPr lang="en-US" altLang="en-US" sz="2000" i="1" dirty="0"/>
              <a:t>wild cards</a:t>
            </a:r>
            <a:r>
              <a:rPr lang="en-US" altLang="en-US" sz="2000" dirty="0"/>
              <a:t>.            They match walls </a:t>
            </a:r>
            <a:r>
              <a:rPr lang="en-US" altLang="en-US" sz="2000" b="1" i="1" dirty="0"/>
              <a:t>or</a:t>
            </a:r>
            <a:r>
              <a:rPr lang="en-US" altLang="en-US" sz="2000" dirty="0"/>
              <a:t> empty space: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1905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90600" y="1143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90600" y="2667000"/>
            <a:ext cx="8382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28800" y="1905000"/>
            <a:ext cx="838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85800" y="4648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0574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urier New" pitchFamily="49" charset="0"/>
              </a:rPr>
              <a:t>x</a:t>
            </a:r>
            <a:r>
              <a:rPr lang="en-US" altLang="en-US" sz="2400" b="1">
                <a:latin typeface="Courier New" pitchFamily="49" charset="0"/>
              </a:rPr>
              <a:t>***</a:t>
            </a:r>
            <a:endParaRPr lang="en-US" altLang="en-US" sz="2400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69342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5181600" y="464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4191000" y="4876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 flipV="1">
            <a:off x="2667000" y="5105400"/>
            <a:ext cx="7938" cy="37465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2843213" y="5105400"/>
            <a:ext cx="0" cy="366713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V="1">
            <a:off x="3024188" y="5105400"/>
            <a:ext cx="0" cy="37465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41275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1676400" y="3886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5181600" y="38862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6705600" y="3886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2590800" y="55626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and EWS may be wall </a:t>
            </a:r>
            <a:r>
              <a:rPr lang="en-US" altLang="en-US" sz="1800" u="sng">
                <a:solidFill>
                  <a:srgbClr val="120DF3"/>
                </a:solidFill>
                <a:latin typeface="Times New Roman" pitchFamily="18" charset="0"/>
              </a:rPr>
              <a:t>or</a:t>
            </a: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 empty space</a:t>
            </a:r>
          </a:p>
        </p:txBody>
      </p:sp>
      <p:sp>
        <p:nvSpPr>
          <p:cNvPr id="20502" name="AutoShape 23"/>
          <p:cNvSpPr>
            <a:spLocks noChangeArrowheads="1"/>
          </p:cNvSpPr>
          <p:nvPr/>
        </p:nvSpPr>
        <p:spPr bwMode="auto">
          <a:xfrm>
            <a:off x="1828800" y="762000"/>
            <a:ext cx="2838450" cy="1524000"/>
          </a:xfrm>
          <a:prstGeom prst="cloudCallout">
            <a:avLst>
              <a:gd name="adj1" fmla="val -58921"/>
              <a:gd name="adj2" fmla="val 43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I am in state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E80416"/>
                </a:solidFill>
              </a:rPr>
              <a:t>0</a:t>
            </a:r>
            <a:r>
              <a:rPr lang="en-US" altLang="en-US" sz="1800"/>
              <a:t>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My surroundings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en-US" sz="1800"/>
              <a:t> </a:t>
            </a:r>
            <a:r>
              <a:rPr lang="en-US" altLang="en-US" sz="1800">
                <a:latin typeface="Courier New" pitchFamily="49" charset="0"/>
              </a:rPr>
              <a:t>xx</a:t>
            </a:r>
            <a:r>
              <a:rPr lang="en-US" altLang="en-US" sz="1800" b="1">
                <a:latin typeface="Courier New" pitchFamily="49" charset="0"/>
              </a:rPr>
              <a:t>WS</a:t>
            </a:r>
            <a:r>
              <a:rPr lang="en-US" altLang="en-US" sz="1800"/>
              <a:t>.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5029200" y="1295400"/>
            <a:ext cx="3962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Aha! This matches  </a:t>
            </a:r>
            <a:r>
              <a:rPr lang="en-US" altLang="en-US" sz="2400">
                <a:latin typeface="Courier New" pitchFamily="49" charset="0"/>
              </a:rPr>
              <a:t>x</a:t>
            </a:r>
            <a:r>
              <a:rPr lang="en-US" altLang="en-US" sz="2400" b="1">
                <a:latin typeface="Courier New" pitchFamily="49" charset="0"/>
              </a:rPr>
              <a:t>*** </a:t>
            </a:r>
            <a:endParaRPr lang="en-US" altLang="en-US" sz="2400" i="1"/>
          </a:p>
        </p:txBody>
      </p:sp>
      <p:sp>
        <p:nvSpPr>
          <p:cNvPr id="20504" name="Line 25"/>
          <p:cNvSpPr>
            <a:spLocks noChangeShapeType="1"/>
          </p:cNvSpPr>
          <p:nvPr/>
        </p:nvSpPr>
        <p:spPr bwMode="auto">
          <a:xfrm flipV="1">
            <a:off x="1828800" y="5105400"/>
            <a:ext cx="533400" cy="838200"/>
          </a:xfrm>
          <a:prstGeom prst="line">
            <a:avLst/>
          </a:prstGeom>
          <a:noFill/>
          <a:ln w="19050">
            <a:solidFill>
              <a:srgbClr val="120D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1590675" y="5961063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120DF3"/>
                </a:solidFill>
                <a:latin typeface="Times New Roman" pitchFamily="18" charset="0"/>
              </a:rPr>
              <a:t>N must be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609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What Will This Set of Rules Do to Picobot?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x***</a:t>
            </a:r>
            <a:endParaRPr lang="en-US" altLang="en-US" sz="2400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0104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7620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1336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N***</a:t>
            </a:r>
            <a:endParaRPr lang="en-US" altLang="en-US" sz="2400" b="1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70104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2578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41275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1516" name="Text Box 24"/>
          <p:cNvSpPr txBox="1">
            <a:spLocks noChangeArrowheads="1"/>
          </p:cNvSpPr>
          <p:nvPr/>
        </p:nvSpPr>
        <p:spPr bwMode="auto">
          <a:xfrm>
            <a:off x="16764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1517" name="Text Box 25"/>
          <p:cNvSpPr txBox="1">
            <a:spLocks noChangeArrowheads="1"/>
          </p:cNvSpPr>
          <p:nvPr/>
        </p:nvSpPr>
        <p:spPr bwMode="auto">
          <a:xfrm>
            <a:off x="518160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1518" name="Text Box 26"/>
          <p:cNvSpPr txBox="1">
            <a:spLocks noChangeArrowheads="1"/>
          </p:cNvSpPr>
          <p:nvPr/>
        </p:nvSpPr>
        <p:spPr bwMode="auto">
          <a:xfrm>
            <a:off x="6705600" y="114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1519" name="Text Box 27"/>
          <p:cNvSpPr txBox="1">
            <a:spLocks noChangeArrowheads="1"/>
          </p:cNvSpPr>
          <p:nvPr/>
        </p:nvSpPr>
        <p:spPr bwMode="auto">
          <a:xfrm>
            <a:off x="990600" y="4648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Picobot checks its rules from the top each time.</a:t>
            </a:r>
          </a:p>
        </p:txBody>
      </p:sp>
      <p:sp>
        <p:nvSpPr>
          <p:cNvPr id="21520" name="Text Box 28"/>
          <p:cNvSpPr txBox="1">
            <a:spLocks noChangeArrowheads="1"/>
          </p:cNvSpPr>
          <p:nvPr/>
        </p:nvSpPr>
        <p:spPr bwMode="auto">
          <a:xfrm>
            <a:off x="990600" y="57150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Only one rule is allowed per state and surroundings.</a:t>
            </a:r>
          </a:p>
        </p:txBody>
      </p:sp>
      <p:sp>
        <p:nvSpPr>
          <p:cNvPr id="21521" name="Text Box 29"/>
          <p:cNvSpPr txBox="1">
            <a:spLocks noChangeArrowheads="1"/>
          </p:cNvSpPr>
          <p:nvPr/>
        </p:nvSpPr>
        <p:spPr bwMode="auto">
          <a:xfrm>
            <a:off x="990600" y="51816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When it finds a matching rule, that rule runs.</a:t>
            </a:r>
          </a:p>
        </p:txBody>
      </p:sp>
      <p:sp>
        <p:nvSpPr>
          <p:cNvPr id="21522" name="Text Box 30"/>
          <p:cNvSpPr txBox="1">
            <a:spLocks noChangeArrowheads="1"/>
          </p:cNvSpPr>
          <p:nvPr/>
        </p:nvSpPr>
        <p:spPr bwMode="auto">
          <a:xfrm>
            <a:off x="3810000" y="17621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1523" name="Text Box 32"/>
          <p:cNvSpPr txBox="1">
            <a:spLocks noChangeArrowheads="1"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1524" name="Rectangle 35"/>
          <p:cNvSpPr>
            <a:spLocks noChangeArrowheads="1"/>
          </p:cNvSpPr>
          <p:nvPr/>
        </p:nvSpPr>
        <p:spPr bwMode="auto">
          <a:xfrm>
            <a:off x="819150" y="2819400"/>
            <a:ext cx="7258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8000"/>
                </a:solidFill>
              </a:rPr>
              <a:t>Add some code here to make Picobot go up and down in the same column forever!</a:t>
            </a:r>
          </a:p>
        </p:txBody>
      </p:sp>
      <p:sp>
        <p:nvSpPr>
          <p:cNvPr id="21525" name="Rounded Rectangular Callout 20"/>
          <p:cNvSpPr>
            <a:spLocks noChangeArrowheads="1"/>
          </p:cNvSpPr>
          <p:nvPr/>
        </p:nvSpPr>
        <p:spPr bwMode="auto">
          <a:xfrm>
            <a:off x="6477000" y="762000"/>
            <a:ext cx="1233488" cy="550863"/>
          </a:xfrm>
          <a:prstGeom prst="wedgeRoundRectCallout">
            <a:avLst>
              <a:gd name="adj1" fmla="val -81273"/>
              <a:gd name="adj2" fmla="val 2517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/>
              <a:t>A capital </a:t>
            </a:r>
            <a:r>
              <a:rPr lang="ja-JP" altLang="en-US" sz="1000" b="1"/>
              <a:t>“</a:t>
            </a:r>
            <a:r>
              <a:rPr lang="en-US" altLang="ja-JP" sz="1000" b="1"/>
              <a:t>X</a:t>
            </a:r>
            <a:r>
              <a:rPr lang="ja-JP" altLang="en-US" sz="1000" b="1"/>
              <a:t>”</a:t>
            </a:r>
            <a:r>
              <a:rPr lang="en-US" altLang="ja-JP" sz="1000" b="1"/>
              <a:t> here means </a:t>
            </a:r>
            <a:r>
              <a:rPr lang="ja-JP" altLang="en-US" sz="1000" b="1"/>
              <a:t>“</a:t>
            </a:r>
            <a:r>
              <a:rPr lang="en-US" altLang="ja-JP" sz="1000" b="1"/>
              <a:t>Don</a:t>
            </a:r>
            <a:r>
              <a:rPr lang="ja-JP" altLang="en-US" sz="1000" b="1"/>
              <a:t>’</a:t>
            </a:r>
            <a:r>
              <a:rPr lang="en-US" altLang="ja-JP" sz="1000" b="1"/>
              <a:t>t Move</a:t>
            </a:r>
            <a:r>
              <a:rPr lang="ja-JP" altLang="en-US" sz="1000" b="1"/>
              <a:t>”</a:t>
            </a:r>
            <a:endParaRPr lang="en-US" alt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1336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x***</a:t>
            </a:r>
            <a:endParaRPr lang="en-US" altLang="en-US" sz="2400" b="1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0104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5257800" y="1752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62000" y="220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21336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N***</a:t>
            </a:r>
            <a:endParaRPr lang="en-US" altLang="en-US" sz="2400" b="1"/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70104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1</a:t>
            </a:r>
            <a:endParaRPr lang="en-US" altLang="en-US" sz="2400" b="1" i="1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52578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62000" y="3429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1336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***x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70104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5257800" y="34290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7620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21336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***S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70104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5257800" y="3886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41275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state</a:t>
            </a:r>
            <a:endParaRPr lang="en-US" altLang="en-US" sz="2400"/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1676400" y="1143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surroundings</a:t>
            </a:r>
            <a:endParaRPr lang="en-US" altLang="en-US" sz="2400"/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5181600" y="1143000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direction</a:t>
            </a:r>
            <a:endParaRPr lang="en-US" altLang="en-US" sz="2400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6705600" y="114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E80416"/>
                </a:solidFill>
              </a:rPr>
              <a:t>new state</a:t>
            </a:r>
            <a:endParaRPr lang="en-US" altLang="en-US" sz="2400"/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990600" y="46482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Picobot checks its rules to find one that applies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990600" y="57150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Only one rule is allowed per state and surroundings.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990600" y="5181600"/>
            <a:ext cx="755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When it finds a matching rule, that rule runs.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3810000" y="17621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4" name="Text Box 27"/>
          <p:cNvSpPr txBox="1">
            <a:spLocks noChangeArrowheads="1"/>
          </p:cNvSpPr>
          <p:nvPr/>
        </p:nvSpPr>
        <p:spPr bwMode="auto">
          <a:xfrm>
            <a:off x="3810000" y="2209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3810000" y="34194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6" name="Text Box 29"/>
          <p:cNvSpPr txBox="1">
            <a:spLocks noChangeArrowheads="1"/>
          </p:cNvSpPr>
          <p:nvPr/>
        </p:nvSpPr>
        <p:spPr bwMode="auto">
          <a:xfrm>
            <a:off x="3810000" y="38766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-&gt;</a:t>
            </a:r>
            <a:endParaRPr lang="en-US" altLang="en-US" sz="2400" b="1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 flipH="1">
            <a:off x="1323975" y="2679700"/>
            <a:ext cx="6237288" cy="747713"/>
          </a:xfrm>
          <a:prstGeom prst="line">
            <a:avLst/>
          </a:prstGeom>
          <a:noFill/>
          <a:ln w="9525">
            <a:solidFill>
              <a:srgbClr val="120DF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2"/>
          <p:cNvSpPr txBox="1">
            <a:spLocks noChangeArrowheads="1"/>
          </p:cNvSpPr>
          <p:nvPr/>
        </p:nvSpPr>
        <p:spPr bwMode="auto">
          <a:xfrm>
            <a:off x="1524000" y="381000"/>
            <a:ext cx="6096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What Will This Set of Rules Do to Picobot?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41300" y="217488"/>
            <a:ext cx="2971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200" dirty="0" smtClean="0">
                <a:latin typeface="+mj-lt"/>
              </a:rPr>
              <a:t>This Week!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14600" y="304800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/>
              <a:t>Write rules that will always cover these two rooms.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67100" y="64135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/>
              <a:t>(</a:t>
            </a:r>
            <a:r>
              <a:rPr lang="en-US" altLang="en-US" sz="1400" i="1"/>
              <a:t>separate</a:t>
            </a:r>
            <a:r>
              <a:rPr lang="en-US" altLang="en-US" sz="1400"/>
              <a:t> sets of rules are encouraged…)</a:t>
            </a:r>
          </a:p>
        </p:txBody>
      </p:sp>
      <p:pic>
        <p:nvPicPr>
          <p:cNvPr id="23557" name="Picture 5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81163"/>
            <a:ext cx="362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681163"/>
            <a:ext cx="3629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258888" y="1143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Lab Problem</a:t>
            </a: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5410200" y="115093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/>
              <a:t>Problem 2</a:t>
            </a: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5638800" y="6400800"/>
            <a:ext cx="272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our best: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rgbClr val="900BD5"/>
                </a:solidFill>
                <a:latin typeface="Comic Sans MS" pitchFamily="66" charset="0"/>
              </a:rPr>
              <a:t>4 states, 8 rules</a:t>
            </a: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492125" y="6391275"/>
            <a:ext cx="4859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Comic Sans MS" pitchFamily="66" charset="0"/>
              </a:rPr>
              <a:t>our best:</a:t>
            </a:r>
            <a:r>
              <a:rPr lang="en-US" altLang="en-US" sz="1600">
                <a:latin typeface="Comic Sans MS" pitchFamily="66" charset="0"/>
              </a:rPr>
              <a:t> </a:t>
            </a:r>
            <a:r>
              <a:rPr lang="en-US" altLang="en-US" sz="1600">
                <a:solidFill>
                  <a:srgbClr val="900BD5"/>
                </a:solidFill>
                <a:latin typeface="Comic Sans MS" pitchFamily="66" charset="0"/>
              </a:rPr>
              <a:t>3 states, 7 rules (but Cam Zhou had 6)</a:t>
            </a:r>
            <a:endParaRPr lang="en-US" altLang="en-US" sz="1600">
              <a:solidFill>
                <a:srgbClr val="D824C6"/>
              </a:solidFill>
              <a:latin typeface="Comic Sans MS" pitchFamily="66" charset="0"/>
            </a:endParaRPr>
          </a:p>
        </p:txBody>
      </p:sp>
      <p:sp>
        <p:nvSpPr>
          <p:cNvPr id="23563" name="Rounded Rectangular Callout 12"/>
          <p:cNvSpPr>
            <a:spLocks noChangeArrowheads="1"/>
          </p:cNvSpPr>
          <p:nvPr/>
        </p:nvSpPr>
        <p:spPr bwMode="auto">
          <a:xfrm>
            <a:off x="1730375" y="5486400"/>
            <a:ext cx="6042025" cy="736600"/>
          </a:xfrm>
          <a:prstGeom prst="wedgeRoundRectCallout">
            <a:avLst>
              <a:gd name="adj1" fmla="val -51102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Your </a:t>
            </a:r>
            <a:r>
              <a:rPr lang="ja-JP" altLang="en-US" sz="1800"/>
              <a:t>“</a:t>
            </a:r>
            <a:r>
              <a:rPr lang="en-US" altLang="ja-JP" sz="1800"/>
              <a:t>program</a:t>
            </a:r>
            <a:r>
              <a:rPr lang="ja-JP" altLang="en-US" sz="1800"/>
              <a:t>”</a:t>
            </a:r>
            <a:r>
              <a:rPr lang="en-US" altLang="ja-JP" sz="1800"/>
              <a:t> can be slow but it should work for any starting location and for any wall-connected maze!</a:t>
            </a:r>
            <a:endParaRPr lang="en-US" altLang="en-US" sz="1800"/>
          </a:p>
        </p:txBody>
      </p:sp>
      <p:pic>
        <p:nvPicPr>
          <p:cNvPr id="23564" name="Picture 9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2600"/>
            <a:ext cx="66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ounded Rectangle 12"/>
          <p:cNvSpPr>
            <a:spLocks noChangeArrowheads="1"/>
          </p:cNvSpPr>
          <p:nvPr/>
        </p:nvSpPr>
        <p:spPr bwMode="auto">
          <a:xfrm>
            <a:off x="7888288" y="5638800"/>
            <a:ext cx="1255712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DEMO!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65" charset="-128"/>
              </a:rPr>
              <a:t>Overview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81000" y="1143000"/>
            <a:ext cx="8218488" cy="180975"/>
            <a:chOff x="295" y="1311"/>
            <a:chExt cx="5177" cy="114"/>
          </a:xfrm>
        </p:grpSpPr>
        <p:sp>
          <p:nvSpPr>
            <p:cNvPr id="615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7525" y="1647825"/>
            <a:ext cx="75549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Weeks 1-3:		</a:t>
            </a:r>
            <a:r>
              <a:rPr lang="en-US" altLang="en-US">
                <a:solidFill>
                  <a:srgbClr val="CC0000"/>
                </a:solidFill>
              </a:rPr>
              <a:t>Thinking functionally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Weeks 4-6:		</a:t>
            </a:r>
            <a:r>
              <a:rPr lang="en-US" altLang="en-US">
                <a:solidFill>
                  <a:srgbClr val="1C7210"/>
                </a:solidFill>
              </a:rPr>
              <a:t>Computer organization</a:t>
            </a:r>
            <a:endParaRPr lang="en-US" altLang="en-US" b="1"/>
          </a:p>
          <a:p>
            <a:endParaRPr lang="en-US" altLang="en-US"/>
          </a:p>
          <a:p>
            <a:r>
              <a:rPr lang="en-US" altLang="en-US"/>
              <a:t>Weeks 7-10:		</a:t>
            </a:r>
            <a:r>
              <a:rPr lang="en-US" altLang="en-US">
                <a:solidFill>
                  <a:schemeClr val="accent2"/>
                </a:solidFill>
              </a:rPr>
              <a:t>Oops! (Object oriented programs)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Weeks 11-14:	</a:t>
            </a:r>
            <a:r>
              <a:rPr lang="en-US" altLang="en-US">
                <a:solidFill>
                  <a:srgbClr val="FF6600"/>
                </a:solidFill>
              </a:rPr>
              <a:t>Theoretical foundations</a:t>
            </a:r>
          </a:p>
          <a:p>
            <a:endParaRPr lang="en-US" altLang="en-US"/>
          </a:p>
          <a:p>
            <a:r>
              <a:rPr lang="en-US" altLang="en-US" b="1" i="1"/>
              <a:t>Capstone Project!</a:t>
            </a:r>
            <a:endParaRPr lang="en-US" altLang="en-US"/>
          </a:p>
        </p:txBody>
      </p:sp>
      <p:pic>
        <p:nvPicPr>
          <p:cNvPr id="6149" name="Picture 7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57800"/>
            <a:ext cx="1003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6629400" y="4724400"/>
            <a:ext cx="2438400" cy="1143000"/>
          </a:xfrm>
          <a:prstGeom prst="wedgeRectCallout">
            <a:avLst>
              <a:gd name="adj1" fmla="val -43556"/>
              <a:gd name="adj2" fmla="val 770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ＭＳ Ｐゴシック" pitchFamily="80" charset="-128"/>
              </a:rPr>
              <a:t>14 weeks of action-packed excitement!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What</a:t>
            </a:r>
            <a:r>
              <a:rPr lang="ja-JP" altLang="en-US" smtClean="0"/>
              <a:t>’</a:t>
            </a:r>
            <a:r>
              <a:rPr lang="en-US" altLang="ja-JP" smtClean="0"/>
              <a:t>s the Point?</a:t>
            </a:r>
            <a:endParaRPr lang="en-US" altLang="en-US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24581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936625" y="1820863"/>
            <a:ext cx="744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chemeClr val="accent2"/>
                </a:solidFill>
              </a:rPr>
              <a:t>Simple syntax can support </a:t>
            </a:r>
            <a:r>
              <a:rPr lang="ja-JP" altLang="en-US" sz="2400">
                <a:solidFill>
                  <a:schemeClr val="accent2"/>
                </a:solidFill>
              </a:rPr>
              <a:t>“</a:t>
            </a:r>
            <a:r>
              <a:rPr lang="en-US" altLang="ja-JP" sz="2400">
                <a:solidFill>
                  <a:schemeClr val="accent2"/>
                </a:solidFill>
              </a:rPr>
              <a:t>powerful</a:t>
            </a:r>
            <a:r>
              <a:rPr lang="ja-JP" altLang="en-US" sz="2400">
                <a:solidFill>
                  <a:schemeClr val="accent2"/>
                </a:solidFill>
              </a:rPr>
              <a:t>”</a:t>
            </a:r>
            <a:r>
              <a:rPr lang="en-US" altLang="ja-JP" sz="2400">
                <a:solidFill>
                  <a:schemeClr val="accent2"/>
                </a:solidFill>
              </a:rPr>
              <a:t> computation:  </a:t>
            </a:r>
            <a:r>
              <a:rPr lang="en-US" altLang="ja-JP" sz="2400"/>
              <a:t>The picobot language syntax is very simple, yet it can control a robot in a complex environment.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1C7210"/>
                </a:solidFill>
              </a:rPr>
              <a:t>Computer scientists examine limitations of languages: 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/>
              <a:t> Are there environments that the picobot language cannot navigate?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/>
              <a:t> If so, what features could be added to give the language more </a:t>
            </a:r>
            <a:r>
              <a:rPr lang="ja-JP" altLang="en-US" sz="2400"/>
              <a:t>“</a:t>
            </a:r>
            <a:r>
              <a:rPr lang="en-US" altLang="ja-JP" sz="2400"/>
              <a:t>power</a:t>
            </a:r>
            <a:r>
              <a:rPr lang="ja-JP" altLang="en-US" sz="2400"/>
              <a:t>”</a:t>
            </a:r>
            <a:r>
              <a:rPr lang="en-US" altLang="ja-JP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1155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4512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About </a:t>
            </a:r>
            <a:r>
              <a:rPr lang="ja-JP" altLang="en-US" smtClean="0"/>
              <a:t>“</a:t>
            </a:r>
            <a:r>
              <a:rPr lang="en-US" altLang="ja-JP" smtClean="0"/>
              <a:t>General</a:t>
            </a:r>
            <a:r>
              <a:rPr lang="ja-JP" altLang="en-US" smtClean="0"/>
              <a:t>”</a:t>
            </a:r>
            <a:r>
              <a:rPr lang="en-US" altLang="ja-JP" smtClean="0"/>
              <a:t> Rooms?</a:t>
            </a:r>
            <a:endParaRPr lang="en-US" altLang="en-US" smtClean="0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295" y="1311"/>
            <a:chExt cx="5177" cy="114"/>
          </a:xfrm>
        </p:grpSpPr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09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3581400" y="5181600"/>
            <a:ext cx="4495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Picobot has 100 states, but the </a:t>
            </a:r>
            <a:r>
              <a:rPr lang="ja-JP" altLang="en-US" sz="2800"/>
              <a:t>“</a:t>
            </a:r>
            <a:r>
              <a:rPr lang="en-US" altLang="ja-JP" sz="2800"/>
              <a:t>room</a:t>
            </a:r>
            <a:r>
              <a:rPr lang="ja-JP" altLang="en-US" sz="2800"/>
              <a:t>”</a:t>
            </a:r>
            <a:r>
              <a:rPr lang="en-US" altLang="ja-JP" sz="2800"/>
              <a:t> could be arbitrarily big and weird!</a:t>
            </a:r>
            <a:endParaRPr lang="en-US" altLang="en-US" sz="2800"/>
          </a:p>
        </p:txBody>
      </p:sp>
      <p:pic>
        <p:nvPicPr>
          <p:cNvPr id="25607" name="Picture 9" descr="al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1171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1447800"/>
            <a:ext cx="8139683" cy="4228572"/>
          </a:xfrm>
          <a:prstGeom prst="rect">
            <a:avLst/>
          </a:prstGeom>
        </p:spPr>
      </p:pic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76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Python and the Command Line</a:t>
            </a:r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609600" y="5715000"/>
            <a:ext cx="514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Python makes it easy to experiment!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1000" y="3506787"/>
            <a:ext cx="4362450" cy="989013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Line Callout 1 6"/>
          <p:cNvSpPr>
            <a:spLocks/>
          </p:cNvSpPr>
          <p:nvPr/>
        </p:nvSpPr>
        <p:spPr bwMode="auto">
          <a:xfrm>
            <a:off x="5029200" y="2971800"/>
            <a:ext cx="1981200" cy="433387"/>
          </a:xfrm>
          <a:prstGeom prst="borderCallout1">
            <a:avLst>
              <a:gd name="adj1" fmla="val 18750"/>
              <a:gd name="adj2" fmla="val -8333"/>
              <a:gd name="adj3" fmla="val 142681"/>
              <a:gd name="adj4" fmla="val -4987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I goofed here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4743450" y="4265613"/>
            <a:ext cx="2552700" cy="839787"/>
          </a:xfrm>
          <a:prstGeom prst="borderCallout1">
            <a:avLst>
              <a:gd name="adj1" fmla="val 18750"/>
              <a:gd name="adj2" fmla="val -8333"/>
              <a:gd name="adj3" fmla="val 13657"/>
              <a:gd name="adj4" fmla="val -4686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No worries, just try again</a:t>
            </a: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5181600" y="4435475"/>
            <a:ext cx="3135312" cy="822325"/>
          </a:xfrm>
          <a:prstGeom prst="borderCallout1">
            <a:avLst>
              <a:gd name="adj1" fmla="val 18750"/>
              <a:gd name="adj2" fmla="val -8333"/>
              <a:gd name="adj3" fmla="val 40972"/>
              <a:gd name="adj4" fmla="val -6368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This way I don’t have to say math.pi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" y="2889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Python and the Command Line</a:t>
            </a:r>
          </a:p>
        </p:txBody>
      </p:sp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609600" y="5715000"/>
            <a:ext cx="5146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/>
              <a:t>Python makes it easy to experiment!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1447800"/>
            <a:ext cx="8139683" cy="42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297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7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Defining Your Own Functions!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277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80038" y="1831975"/>
            <a:ext cx="1935162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dbl</a:t>
            </a:r>
          </a:p>
        </p:txBody>
      </p:sp>
      <p:cxnSp>
        <p:nvCxnSpPr>
          <p:cNvPr id="29702" name="Straight Arrow Connector 10"/>
          <p:cNvCxnSpPr>
            <a:cxnSpLocks noChangeShapeType="1"/>
          </p:cNvCxnSpPr>
          <p:nvPr/>
        </p:nvCxnSpPr>
        <p:spPr bwMode="auto">
          <a:xfrm>
            <a:off x="4724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1"/>
          <p:cNvCxnSpPr>
            <a:cxnSpLocks noChangeShapeType="1"/>
          </p:cNvCxnSpPr>
          <p:nvPr/>
        </p:nvCxnSpPr>
        <p:spPr bwMode="auto">
          <a:xfrm>
            <a:off x="7391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extBox 12"/>
          <p:cNvSpPr txBox="1">
            <a:spLocks noChangeArrowheads="1"/>
          </p:cNvSpPr>
          <p:nvPr/>
        </p:nvSpPr>
        <p:spPr bwMode="auto">
          <a:xfrm>
            <a:off x="4572000" y="18288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7543800" y="18288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2 * x</a:t>
            </a:r>
          </a:p>
        </p:txBody>
      </p: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533400" y="3810000"/>
            <a:ext cx="534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dbl(myArgument):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myResult = 2 * myArgument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myResult</a:t>
            </a:r>
          </a:p>
        </p:txBody>
      </p:sp>
      <p:sp>
        <p:nvSpPr>
          <p:cNvPr id="29707" name="Rounded Rectangular Callout 16"/>
          <p:cNvSpPr>
            <a:spLocks noChangeArrowheads="1"/>
          </p:cNvSpPr>
          <p:nvPr/>
        </p:nvSpPr>
        <p:spPr bwMode="auto">
          <a:xfrm>
            <a:off x="6096000" y="3505200"/>
            <a:ext cx="2514600" cy="16764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Notice the indentation.  This is done using </a:t>
            </a:r>
            <a:r>
              <a:rPr lang="ja-JP" altLang="en-US" sz="1800"/>
              <a:t>“</a:t>
            </a:r>
            <a:r>
              <a:rPr lang="en-US" altLang="ja-JP" sz="1800"/>
              <a:t>tab</a:t>
            </a:r>
            <a:r>
              <a:rPr lang="ja-JP" altLang="en-US" sz="1800"/>
              <a:t>”</a:t>
            </a:r>
            <a:r>
              <a:rPr lang="en-US" altLang="ja-JP" sz="1800"/>
              <a:t> and it</a:t>
            </a:r>
            <a:r>
              <a:rPr lang="ja-JP" altLang="en-US" sz="1800"/>
              <a:t>’</a:t>
            </a:r>
            <a:r>
              <a:rPr lang="en-US" altLang="ja-JP" sz="1800"/>
              <a:t>s absolutely necessary!</a:t>
            </a:r>
            <a:endParaRPr lang="en-US" altLang="en-US" sz="1800"/>
          </a:p>
        </p:txBody>
      </p:sp>
      <p:pic>
        <p:nvPicPr>
          <p:cNvPr id="29708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ounded Rectangular Callout 16"/>
          <p:cNvSpPr>
            <a:spLocks noChangeArrowheads="1"/>
          </p:cNvSpPr>
          <p:nvPr/>
        </p:nvSpPr>
        <p:spPr bwMode="auto">
          <a:xfrm>
            <a:off x="6278563" y="5943600"/>
            <a:ext cx="2636837" cy="371475"/>
          </a:xfrm>
          <a:prstGeom prst="wedgeRoundRectCallout">
            <a:avLst>
              <a:gd name="adj1" fmla="val -63440"/>
              <a:gd name="adj2" fmla="val -107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“Outdent” with shift-tab!</a:t>
            </a:r>
          </a:p>
        </p:txBody>
      </p:sp>
      <p:sp>
        <p:nvSpPr>
          <p:cNvPr id="29710" name="Rounded Rectangular Callout 16"/>
          <p:cNvSpPr>
            <a:spLocks noChangeArrowheads="1"/>
          </p:cNvSpPr>
          <p:nvPr/>
        </p:nvSpPr>
        <p:spPr bwMode="auto">
          <a:xfrm>
            <a:off x="2133600" y="5572125"/>
            <a:ext cx="2027238" cy="742950"/>
          </a:xfrm>
          <a:prstGeom prst="wedgeRoundRectCallout">
            <a:avLst>
              <a:gd name="adj1" fmla="val 80560"/>
              <a:gd name="adj2" fmla="val -42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Sublime often indents for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07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6637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dbl(x):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ja-JP" sz="2400" b="1">
                <a:latin typeface="Courier New" pitchFamily="49" charset="0"/>
                <a:cs typeface="Courier New" pitchFamily="49" charset="0"/>
              </a:rPr>
              <a:t>”””This function takes a number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   and returns 2 * x”””</a:t>
            </a:r>
            <a:endParaRPr lang="en-US" altLang="ja-JP" sz="2400" b="1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Docstrings!</a:t>
            </a:r>
          </a:p>
        </p:txBody>
      </p:sp>
      <p:pic>
        <p:nvPicPr>
          <p:cNvPr id="30725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ounded Rectangular Callout 7"/>
          <p:cNvSpPr>
            <a:spLocks noChangeArrowheads="1"/>
          </p:cNvSpPr>
          <p:nvPr/>
        </p:nvSpPr>
        <p:spPr bwMode="auto">
          <a:xfrm>
            <a:off x="1951038" y="3810000"/>
            <a:ext cx="3154362" cy="1135063"/>
          </a:xfrm>
          <a:prstGeom prst="wedgeRoundRectCallout">
            <a:avLst>
              <a:gd name="adj1" fmla="val -49551"/>
              <a:gd name="adj2" fmla="val 68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sort of like teaching your programs to talk to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174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6637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Doubling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Author:  Ran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Libeskind-Hadas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Date:  August 27, 2011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# Time Spent: 14 hours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”””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This function takes a number 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   and returns 2 * x”””</a:t>
            </a:r>
            <a:endParaRPr lang="en-US" altLang="ja-JP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Docstrings…and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27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Composition of Functions</a:t>
            </a: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2770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quad(x):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4 * x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80038" y="1831975"/>
            <a:ext cx="1935162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quad</a:t>
            </a:r>
          </a:p>
        </p:txBody>
      </p:sp>
      <p:cxnSp>
        <p:nvCxnSpPr>
          <p:cNvPr id="32774" name="Straight Arrow Connector 10"/>
          <p:cNvCxnSpPr>
            <a:cxnSpLocks noChangeShapeType="1"/>
          </p:cNvCxnSpPr>
          <p:nvPr/>
        </p:nvCxnSpPr>
        <p:spPr bwMode="auto">
          <a:xfrm>
            <a:off x="4724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Arrow Connector 11"/>
          <p:cNvCxnSpPr>
            <a:cxnSpLocks noChangeShapeType="1"/>
          </p:cNvCxnSpPr>
          <p:nvPr/>
        </p:nvCxnSpPr>
        <p:spPr bwMode="auto">
          <a:xfrm>
            <a:off x="7391400" y="23622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4572000" y="1828800"/>
            <a:ext cx="36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</a:t>
            </a:r>
          </a:p>
        </p:txBody>
      </p: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7543800" y="18288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4 * x</a:t>
            </a:r>
          </a:p>
        </p:txBody>
      </p:sp>
      <p:sp>
        <p:nvSpPr>
          <p:cNvPr id="66569" name="TextBox 14"/>
          <p:cNvSpPr txBox="1">
            <a:spLocks noChangeArrowheads="1"/>
          </p:cNvSpPr>
          <p:nvPr/>
        </p:nvSpPr>
        <p:spPr bwMode="auto">
          <a:xfrm>
            <a:off x="533400" y="3810000"/>
            <a:ext cx="3878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quad(x):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dbl(dbl(x))</a:t>
            </a:r>
          </a:p>
        </p:txBody>
      </p:sp>
      <p:sp>
        <p:nvSpPr>
          <p:cNvPr id="66570" name="Rounded Rectangular Callout 16"/>
          <p:cNvSpPr>
            <a:spLocks noChangeArrowheads="1"/>
          </p:cNvSpPr>
          <p:nvPr/>
        </p:nvSpPr>
        <p:spPr bwMode="auto">
          <a:xfrm>
            <a:off x="6096000" y="3962400"/>
            <a:ext cx="1524000" cy="5334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Doubly cool!</a:t>
            </a:r>
          </a:p>
        </p:txBody>
      </p:sp>
      <p:pic>
        <p:nvPicPr>
          <p:cNvPr id="66571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4745038"/>
            <a:ext cx="176371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38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533400" y="3811588"/>
            <a:ext cx="59102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# myFunc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# Author:  Ran Libeskind-Hadas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# Date:  August 27, 2011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def myFunc(x, 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ja-JP" altLang="en-US" sz="2400" b="1">
                <a:latin typeface="Courier New" pitchFamily="49" charset="0"/>
                <a:cs typeface="Courier New" pitchFamily="49" charset="0"/>
              </a:rPr>
              <a:t>“””</a:t>
            </a:r>
            <a:r>
              <a:rPr lang="en-US" altLang="ja-JP" sz="2400" b="1">
                <a:latin typeface="Courier New" pitchFamily="49" charset="0"/>
                <a:cs typeface="Courier New" pitchFamily="49" charset="0"/>
              </a:rPr>
              <a:t>returns x + 42 * y</a:t>
            </a:r>
            <a:r>
              <a:rPr lang="ja-JP" altLang="en-US" sz="2400" b="1">
                <a:latin typeface="Courier New" pitchFamily="49" charset="0"/>
                <a:cs typeface="Courier New" pitchFamily="49" charset="0"/>
              </a:rPr>
              <a:t>“””</a:t>
            </a:r>
            <a:endParaRPr lang="en-US" altLang="ja-JP" sz="2400" b="1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  return x + 42 * y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Multiple Arguments...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76600" y="1828800"/>
            <a:ext cx="1935163" cy="10636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99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 err="1">
                <a:latin typeface="Courier New" pitchFamily="49" charset="0"/>
                <a:ea typeface="ＭＳ Ｐゴシック" pitchFamily="-105" charset="-128"/>
                <a:cs typeface="Courier New" pitchFamily="49" charset="0"/>
              </a:rPr>
              <a:t>myFunc</a:t>
            </a:r>
            <a:endParaRPr lang="en-US" b="1" dirty="0">
              <a:latin typeface="Courier New" pitchFamily="49" charset="0"/>
              <a:ea typeface="ＭＳ Ｐゴシック" pitchFamily="-105" charset="-128"/>
              <a:cs typeface="Courier New" pitchFamily="49" charset="0"/>
            </a:endParaRPr>
          </a:p>
        </p:txBody>
      </p:sp>
      <p:cxnSp>
        <p:nvCxnSpPr>
          <p:cNvPr id="33798" name="Straight Arrow Connector 8"/>
          <p:cNvCxnSpPr>
            <a:cxnSpLocks noChangeShapeType="1"/>
          </p:cNvCxnSpPr>
          <p:nvPr/>
        </p:nvCxnSpPr>
        <p:spPr bwMode="auto">
          <a:xfrm>
            <a:off x="2620963" y="2359025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Arrow Connector 9"/>
          <p:cNvCxnSpPr>
            <a:cxnSpLocks noChangeShapeType="1"/>
          </p:cNvCxnSpPr>
          <p:nvPr/>
        </p:nvCxnSpPr>
        <p:spPr bwMode="auto">
          <a:xfrm>
            <a:off x="5287963" y="2359025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2209800" y="1828800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x, y</a:t>
            </a: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5440363" y="18256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x + 42 * y</a:t>
            </a:r>
          </a:p>
        </p:txBody>
      </p:sp>
      <p:pic>
        <p:nvPicPr>
          <p:cNvPr id="33802" name="Picture 28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2400"/>
            <a:ext cx="60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ounded Rectangular Callout 12"/>
          <p:cNvSpPr>
            <a:spLocks noChangeArrowheads="1"/>
          </p:cNvSpPr>
          <p:nvPr/>
        </p:nvSpPr>
        <p:spPr bwMode="auto">
          <a:xfrm>
            <a:off x="7107238" y="2971800"/>
            <a:ext cx="1731962" cy="1041400"/>
          </a:xfrm>
          <a:prstGeom prst="wedgeRoundRectCallout">
            <a:avLst>
              <a:gd name="adj1" fmla="val -36963"/>
              <a:gd name="adj2" fmla="val 73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That</a:t>
            </a:r>
            <a:r>
              <a:rPr lang="ja-JP" altLang="en-US" sz="1800"/>
              <a:t>’</a:t>
            </a:r>
            <a:r>
              <a:rPr lang="en-US" altLang="ja-JP" sz="1800"/>
              <a:t>s a kind of a funky function!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482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533400" y="1752600"/>
            <a:ext cx="6649026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(x):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ja-JP" altLang="en-US" sz="2400" b="1" dirty="0">
                <a:latin typeface="Courier New" pitchFamily="49" charset="0"/>
                <a:cs typeface="Courier New" pitchFamily="49" charset="0"/>
              </a:rPr>
              <a:t>“””</a:t>
            </a:r>
            <a:r>
              <a:rPr lang="en-US" altLang="ja-JP" sz="2400" b="1" dirty="0">
                <a:latin typeface="Courier New" pitchFamily="49" charset="0"/>
                <a:cs typeface="Courier New" pitchFamily="49" charset="0"/>
              </a:rPr>
              <a:t>returns 2 * x</a:t>
            </a:r>
            <a:r>
              <a:rPr lang="ja-JP" altLang="en-US" sz="2400" b="1" dirty="0">
                <a:latin typeface="Courier New" pitchFamily="49" charset="0"/>
                <a:cs typeface="Courier New" pitchFamily="49" charset="0"/>
              </a:rPr>
              <a:t>“””</a:t>
            </a:r>
            <a:endParaRPr lang="en-US" altLang="ja-JP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2 * 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&gt;&gt;&gt;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list(map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[0, 1, 2, 3, 4]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[0, 2, 4, 6, 8]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evens(n):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= range(n)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doubled = 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list(map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alt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 return doubled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Mapping with Python...</a:t>
            </a:r>
          </a:p>
        </p:txBody>
      </p: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533400" y="5867400"/>
            <a:ext cx="62796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evens(n):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list(map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24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dbl</a:t>
            </a:r>
            <a:r>
              <a:rPr lang="en-US" altLang="en-US" sz="24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, range(n)</a:t>
            </a:r>
            <a:r>
              <a:rPr lang="en-US" altLang="en-US" sz="2400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))</a:t>
            </a:r>
            <a:endParaRPr lang="en-US" altLang="en-US" sz="24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038600" y="5638800"/>
            <a:ext cx="1231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Alternatively….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Programming Languages…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81000" y="990600"/>
            <a:ext cx="8218488" cy="180975"/>
            <a:chOff x="295" y="1311"/>
            <a:chExt cx="5177" cy="114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524000"/>
            <a:ext cx="323037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A++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A#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A-0 programming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ABAP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ABC ALGOL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ABSET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ABSYS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Accent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ACT-III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ATOLL - Acceptance, Test Or Launch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Action!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ActionScript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Actor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Ada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</a:t>
            </a:r>
            <a:r>
              <a:rPr lang="en-US" altLang="en-US" sz="1800" dirty="0"/>
              <a:t>2000</a:t>
            </a:r>
            <a:r>
              <a:rPr lang="en-US" altLang="en-US" sz="1800" dirty="0">
                <a:sym typeface="Symbol" pitchFamily="18" charset="2"/>
              </a:rPr>
              <a:t> languages omitted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YAFL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Yellow - Rejected prototype for Ada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/>
              <a:t>Yorick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Y Language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Z notation - A program specification language, like </a:t>
            </a:r>
            <a:r>
              <a:rPr lang="en-US" altLang="en-US" sz="900" dirty="0" smtClean="0"/>
              <a:t>UML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</a:t>
            </a:r>
            <a:r>
              <a:rPr lang="en-US" altLang="en-US" sz="900" dirty="0" smtClean="0"/>
              <a:t>   * </a:t>
            </a:r>
            <a:r>
              <a:rPr lang="en-US" altLang="en-US" sz="900" dirty="0" err="1" smtClean="0"/>
              <a:t>ZOPL</a:t>
            </a:r>
            <a:r>
              <a:rPr lang="en-US" altLang="en-US" sz="900" dirty="0" smtClean="0"/>
              <a:t>.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 smtClean="0"/>
              <a:t>ZPL</a:t>
            </a:r>
            <a:endParaRPr lang="en-US" altLang="en-US" sz="9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</a:t>
            </a:r>
            <a:r>
              <a:rPr lang="en-US" altLang="en-US" sz="900" dirty="0" smtClean="0"/>
              <a:t>   * ZUG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/>
              <a:t>    * </a:t>
            </a:r>
            <a:r>
              <a:rPr lang="en-US" altLang="en-US" sz="900" dirty="0" err="1" smtClean="0"/>
              <a:t>ZZT-oop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585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5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533400" y="1524000"/>
            <a:ext cx="46481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rom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functools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import reduce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add(x, y):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>"""</a:t>
            </a:r>
            <a:r>
              <a:rPr lang="en-US" altLang="ja-JP" sz="2000" b="1" dirty="0" smtClean="0">
                <a:latin typeface="Courier New" pitchFamily="49" charset="0"/>
                <a:cs typeface="Courier New" pitchFamily="49" charset="0"/>
              </a:rPr>
              <a:t>returns </a:t>
            </a:r>
            <a:r>
              <a:rPr lang="en-US" altLang="ja-JP" sz="2000" b="1" dirty="0">
                <a:latin typeface="Courier New" pitchFamily="49" charset="0"/>
                <a:cs typeface="Courier New" pitchFamily="49" charset="0"/>
              </a:rPr>
              <a:t>x + </a:t>
            </a:r>
            <a:r>
              <a:rPr lang="en-US" altLang="ja-JP" sz="2000" b="1" dirty="0" smtClean="0">
                <a:latin typeface="Courier New" pitchFamily="49" charset="0"/>
                <a:cs typeface="Courier New" pitchFamily="49" charset="0"/>
              </a:rPr>
              <a:t>y"""</a:t>
            </a:r>
            <a:endParaRPr lang="en-US" altLang="ja-JP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 return x + 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&gt;&gt;&gt; reduce(add, [1, 2, 3, 4])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Courier New" pitchFamily="49" charset="0"/>
                <a:cs typeface="Courier New" pitchFamily="49" charset="0"/>
              </a:rPr>
              <a:t>reduce</a:t>
            </a:r>
            <a:r>
              <a:rPr lang="en-US" altLang="en-US" sz="4000"/>
              <a:t>-ing with Python...</a:t>
            </a:r>
          </a:p>
        </p:txBody>
      </p:sp>
      <p:cxnSp>
        <p:nvCxnSpPr>
          <p:cNvPr id="35845" name="Straight Arrow Connector 8"/>
          <p:cNvCxnSpPr>
            <a:cxnSpLocks noChangeShapeType="1"/>
          </p:cNvCxnSpPr>
          <p:nvPr/>
        </p:nvCxnSpPr>
        <p:spPr bwMode="auto">
          <a:xfrm rot="16200000" flipH="1">
            <a:off x="3124200" y="38862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Arrow Connector 10"/>
          <p:cNvCxnSpPr>
            <a:cxnSpLocks noChangeShapeType="1"/>
          </p:cNvCxnSpPr>
          <p:nvPr/>
        </p:nvCxnSpPr>
        <p:spPr bwMode="auto">
          <a:xfrm rot="5400000">
            <a:off x="3505200" y="3886200"/>
            <a:ext cx="457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3200400" y="4191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848" name="Straight Arrow Connector 14"/>
          <p:cNvCxnSpPr>
            <a:cxnSpLocks noChangeShapeType="1"/>
            <a:stCxn id="35847" idx="2"/>
          </p:cNvCxnSpPr>
          <p:nvPr/>
        </p:nvCxnSpPr>
        <p:spPr bwMode="auto">
          <a:xfrm rot="16200000" flipH="1">
            <a:off x="3425825" y="4797426"/>
            <a:ext cx="528637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Arrow Connector 16"/>
          <p:cNvCxnSpPr>
            <a:cxnSpLocks noChangeShapeType="1"/>
          </p:cNvCxnSpPr>
          <p:nvPr/>
        </p:nvCxnSpPr>
        <p:spPr bwMode="auto">
          <a:xfrm rot="5400000">
            <a:off x="3314700" y="4305300"/>
            <a:ext cx="1524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3429000" y="52578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5851" name="Straight Arrow Connector 20"/>
          <p:cNvCxnSpPr>
            <a:cxnSpLocks noChangeShapeType="1"/>
            <a:stCxn id="35850" idx="2"/>
          </p:cNvCxnSpPr>
          <p:nvPr/>
        </p:nvCxnSpPr>
        <p:spPr bwMode="auto">
          <a:xfrm>
            <a:off x="3798094" y="5719763"/>
            <a:ext cx="392908" cy="5286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Arrow Connector 22"/>
          <p:cNvCxnSpPr>
            <a:cxnSpLocks noChangeShapeType="1"/>
          </p:cNvCxnSpPr>
          <p:nvPr/>
        </p:nvCxnSpPr>
        <p:spPr bwMode="auto">
          <a:xfrm rot="5400000">
            <a:off x="3276600" y="4876800"/>
            <a:ext cx="2514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3" name="Rectangle 23"/>
          <p:cNvSpPr>
            <a:spLocks noChangeArrowheads="1"/>
          </p:cNvSpPr>
          <p:nvPr/>
        </p:nvSpPr>
        <p:spPr bwMode="auto">
          <a:xfrm>
            <a:off x="3962400" y="62484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add</a:t>
            </a:r>
            <a:endParaRPr lang="en-US" alt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50" grpId="0"/>
      <p:bldP spid="358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836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286000" y="304800"/>
            <a:ext cx="4564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Google</a:t>
            </a:r>
            <a:r>
              <a:rPr lang="ja-JP" altLang="en-US" sz="4400"/>
              <a:t>’</a:t>
            </a:r>
            <a:r>
              <a:rPr lang="en-US" altLang="ja-JP" sz="4400"/>
              <a:t>s </a:t>
            </a:r>
            <a:r>
              <a:rPr lang="ja-JP" altLang="en-US" sz="4400"/>
              <a:t>“</a:t>
            </a:r>
            <a:r>
              <a:rPr lang="en-US" altLang="ja-JP" sz="4400"/>
              <a:t>Secret</a:t>
            </a:r>
            <a:r>
              <a:rPr lang="ja-JP" altLang="en-US" sz="4400"/>
              <a:t>”</a:t>
            </a:r>
            <a:endParaRPr lang="en-US" altLang="en-US" sz="440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990600" y="3124200"/>
            <a:ext cx="1524000" cy="304800"/>
          </a:xfrm>
          <a:prstGeom prst="rect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Rounded Rectangular Callout 16"/>
          <p:cNvSpPr>
            <a:spLocks noChangeArrowheads="1"/>
          </p:cNvSpPr>
          <p:nvPr/>
        </p:nvSpPr>
        <p:spPr bwMode="auto">
          <a:xfrm>
            <a:off x="6934200" y="609600"/>
            <a:ext cx="1752600" cy="990600"/>
          </a:xfrm>
          <a:prstGeom prst="wedgeRoundRectCallout">
            <a:avLst>
              <a:gd name="adj1" fmla="val -60287"/>
              <a:gd name="adj2" fmla="val 398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This is what put Google on the map!</a:t>
            </a:r>
          </a:p>
        </p:txBody>
      </p:sp>
      <p:pic>
        <p:nvPicPr>
          <p:cNvPr id="36870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78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/>
              <a:t>Try This…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762000" y="1981200"/>
            <a:ext cx="7853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Write a function called </a:t>
            </a:r>
            <a:r>
              <a:rPr lang="en-US" altLang="en-US" sz="2400">
                <a:latin typeface="Courier New" pitchFamily="49" charset="0"/>
                <a:cs typeface="Courier New" pitchFamily="49" charset="0"/>
              </a:rPr>
              <a:t>span</a:t>
            </a:r>
            <a:r>
              <a:rPr lang="en-US" altLang="en-US" sz="2400"/>
              <a:t> that returns the difference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between the maximum and minimum numbers in a list…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838200" y="2971800"/>
            <a:ext cx="4986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&gt;&gt;&gt; span([3, 1, 42, 7])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&gt;&gt;&gt; span([42, 42, 42, 42])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838200" y="5029200"/>
            <a:ext cx="1846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min(x, 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max(x, y)</a:t>
            </a: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048000" y="5257800"/>
            <a:ext cx="401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These are built in to Python!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533400" y="1143000"/>
            <a:ext cx="7937500" cy="180975"/>
            <a:chOff x="295" y="1311"/>
            <a:chExt cx="5177" cy="114"/>
          </a:xfrm>
        </p:grpSpPr>
        <p:sp>
          <p:nvSpPr>
            <p:cNvPr id="3892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892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9738" y="263525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latin typeface="+mj-lt"/>
                <a:ea typeface="ＭＳ Ｐゴシック" pitchFamily="-105" charset="-128"/>
                <a:cs typeface="Courier"/>
              </a:rPr>
              <a:t>Try This</a:t>
            </a:r>
            <a:r>
              <a:rPr lang="en-US" sz="4000" dirty="0">
                <a:latin typeface="Arial" pitchFamily="-105" charset="0"/>
                <a:ea typeface="ＭＳ Ｐゴシック" pitchFamily="-105" charset="-128"/>
              </a:rPr>
              <a:t>...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457200" y="1828800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/>
              <a:t>Write a python function called </a:t>
            </a:r>
            <a:r>
              <a:rPr lang="en-US" altLang="en-US" sz="2400" dirty="0">
                <a:latin typeface="Courier New" pitchFamily="49" charset="0"/>
                <a:cs typeface="Courier New" pitchFamily="49" charset="0"/>
              </a:rPr>
              <a:t>gauss</a:t>
            </a:r>
            <a:r>
              <a:rPr lang="en-US" altLang="en-US" sz="2400" dirty="0"/>
              <a:t> that </a:t>
            </a:r>
            <a:r>
              <a:rPr lang="en-US" altLang="en-US" sz="2400" dirty="0" smtClean="0"/>
              <a:t>accepts </a:t>
            </a:r>
            <a:r>
              <a:rPr lang="en-US" altLang="en-US" sz="2400" dirty="0"/>
              <a:t>a positive integer N and returns the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1 + 2 + … + 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 Write a python function called </a:t>
            </a:r>
            <a:r>
              <a:rPr lang="en-US" altLang="en-US" sz="2400" dirty="0" err="1">
                <a:latin typeface="Courier New" pitchFamily="49" charset="0"/>
                <a:cs typeface="Courier New" pitchFamily="49" charset="0"/>
              </a:rPr>
              <a:t>sumOfSquares</a:t>
            </a:r>
            <a:r>
              <a:rPr lang="en-US" altLang="en-US" sz="2400" dirty="0"/>
              <a:t> that </a:t>
            </a:r>
            <a:r>
              <a:rPr lang="en-US" altLang="en-US" sz="2400" dirty="0" smtClean="0"/>
              <a:t>accepts </a:t>
            </a:r>
            <a:r>
              <a:rPr lang="en-US" altLang="en-US" sz="2400" dirty="0"/>
              <a:t>a positive integer N and returns the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1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+ 2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</a:t>
            </a:r>
            <a:r>
              <a:rPr lang="en-US" altLang="en-US" sz="2400" baseline="30000" dirty="0"/>
              <a:t> </a:t>
            </a:r>
            <a:r>
              <a:rPr lang="en-US" altLang="en-US" sz="2400" dirty="0"/>
              <a:t>3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… + N</a:t>
            </a:r>
            <a:r>
              <a:rPr lang="en-US" altLang="en-US" sz="2400" baseline="30000" dirty="0"/>
              <a:t>2</a:t>
            </a:r>
            <a:endParaRPr lang="en-US" altLang="en-US" sz="2400" dirty="0"/>
          </a:p>
        </p:txBody>
      </p:sp>
      <p:pic>
        <p:nvPicPr>
          <p:cNvPr id="3891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2954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ounded Rectangular Callout 10"/>
          <p:cNvSpPr>
            <a:spLocks noChangeArrowheads="1"/>
          </p:cNvSpPr>
          <p:nvPr/>
        </p:nvSpPr>
        <p:spPr bwMode="auto">
          <a:xfrm>
            <a:off x="5486400" y="4495800"/>
            <a:ext cx="2743200" cy="1143000"/>
          </a:xfrm>
          <a:prstGeom prst="wedgeRoundRectCallout">
            <a:avLst>
              <a:gd name="adj1" fmla="val -56903"/>
              <a:gd name="adj2" fmla="val 40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 can write extra </a:t>
            </a:r>
            <a:r>
              <a:rPr lang="ja-JP" altLang="en-US" sz="1800"/>
              <a:t>“</a:t>
            </a:r>
            <a:r>
              <a:rPr lang="en-US" altLang="ja-JP" sz="1800"/>
              <a:t>helper</a:t>
            </a:r>
            <a:r>
              <a:rPr lang="ja-JP" altLang="en-US" sz="1800"/>
              <a:t>”</a:t>
            </a:r>
            <a:r>
              <a:rPr lang="en-US" altLang="ja-JP" sz="1800"/>
              <a:t> functions too!</a:t>
            </a:r>
            <a:endParaRPr lang="en-US" altLang="en-US" sz="1800"/>
          </a:p>
        </p:txBody>
      </p:sp>
      <p:pic>
        <p:nvPicPr>
          <p:cNvPr id="38919" name="Picture 28" descr="al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116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733800"/>
            <a:ext cx="3729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1841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80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latin typeface="+mj-lt"/>
              </a:rPr>
              <a:t>Python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457200" y="1219200"/>
            <a:ext cx="6916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 Relatively </a:t>
            </a:r>
            <a:r>
              <a:rPr lang="ja-JP" altLang="en-US" sz="2400"/>
              <a:t>“</a:t>
            </a:r>
            <a:r>
              <a:rPr lang="en-US" altLang="ja-JP" sz="2400"/>
              <a:t>nice</a:t>
            </a:r>
            <a:r>
              <a:rPr lang="ja-JP" altLang="en-US" sz="2400"/>
              <a:t>”</a:t>
            </a:r>
            <a:r>
              <a:rPr lang="en-US" altLang="ja-JP" sz="2400"/>
              <a:t> syntax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 Emerging as language of choice in many fields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 Packages for graphics, audio, scientific computing, …</a:t>
            </a:r>
          </a:p>
        </p:txBody>
      </p:sp>
      <p:pic>
        <p:nvPicPr>
          <p:cNvPr id="819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20447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2286000" y="58674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Befunge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228600" y="3733800"/>
            <a:ext cx="541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class HelloWorld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 static public void main( String args[] 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   System.out.println( "Hello World!" 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838200" y="47244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Java</a:t>
            </a:r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304800" y="3124200"/>
            <a:ext cx="2343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altLang="en-US" sz="1400" dirty="0" smtClean="0">
                <a:latin typeface="Courier New" pitchFamily="49" charset="0"/>
                <a:cs typeface="Courier New" pitchFamily="49" charset="0"/>
              </a:rPr>
              <a:t>rint(</a:t>
            </a:r>
            <a:r>
              <a:rPr lang="ja-JP" altLang="en-US" sz="1400" dirty="0" smtClean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sz="1400" dirty="0">
                <a:latin typeface="Courier New" pitchFamily="49" charset="0"/>
                <a:cs typeface="Courier New" pitchFamily="49" charset="0"/>
              </a:rPr>
              <a:t>Hello World</a:t>
            </a:r>
            <a:r>
              <a:rPr lang="ja-JP" altLang="en-US" sz="1400" dirty="0" smtClean="0">
                <a:latin typeface="Courier New" pitchFamily="49" charset="0"/>
                <a:cs typeface="Courier New" pitchFamily="49" charset="0"/>
              </a:rPr>
              <a:t>”</a:t>
            </a:r>
            <a:r>
              <a:rPr lang="en-US" altLang="ja-JP" sz="1400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en-US" alt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2590800" y="31242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Python</a:t>
            </a: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5257800" y="32766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Prof. Geoff takes on Python…</a:t>
            </a:r>
          </a:p>
        </p:txBody>
      </p:sp>
      <p:pic>
        <p:nvPicPr>
          <p:cNvPr id="820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3908425"/>
            <a:ext cx="255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200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Hello World…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56657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11430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#include &lt;iostream.h&gt;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main()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    cout &lt;&lt; "Hello World!" &lt;&lt; endl;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657600" y="1447800"/>
            <a:ext cx="59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C++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400800" y="41910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20DF3"/>
                </a:solidFill>
              </a:rPr>
              <a:t>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7488" y="249238"/>
            <a:ext cx="8226425" cy="1143000"/>
          </a:xfrm>
        </p:spPr>
        <p:txBody>
          <a:bodyPr/>
          <a:lstStyle/>
          <a:p>
            <a:pPr eaLnBrk="1"/>
            <a:r>
              <a:rPr lang="en-US" altLang="en-US" sz="3600" smtClean="0">
                <a:ea typeface="ＭＳ Ｐゴシック" pitchFamily="-65" charset="-128"/>
              </a:rPr>
              <a:t>Some Things You</a:t>
            </a:r>
            <a:r>
              <a:rPr lang="ja-JP" altLang="en-US" sz="3600" smtClean="0">
                <a:ea typeface="ＭＳ Ｐゴシック" pitchFamily="-65" charset="-128"/>
              </a:rPr>
              <a:t>’</a:t>
            </a:r>
            <a:r>
              <a:rPr lang="en-US" altLang="ja-JP" sz="3600" smtClean="0">
                <a:ea typeface="ＭＳ Ｐゴシック" pitchFamily="-65" charset="-128"/>
              </a:rPr>
              <a:t>ll Do This Semester…</a:t>
            </a:r>
            <a:endParaRPr lang="en-US" altLang="en-US" sz="3600" smtClean="0">
              <a:ea typeface="ＭＳ Ｐゴシック" pitchFamily="-65" charset="-128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25450" y="1631950"/>
            <a:ext cx="31559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9" rIns="82936" bIns="41469">
            <a:spAutoFit/>
          </a:bodyPr>
          <a:lstStyle>
            <a:lvl1pPr defTabSz="414338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DejaVu Sans" charset="0"/>
              </a:defRPr>
            </a:lvl1pPr>
            <a:lvl2pPr marL="742950" indent="-285750" defTabSz="414338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marL="1143000" indent="-228600" defTabSz="414338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marL="1600200" indent="-228600" defTabSz="414338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marL="2057400" indent="-228600" defTabSz="414338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solidFill>
                  <a:srgbClr val="008000"/>
                </a:solidFill>
              </a:rPr>
              <a:t>Sequence alignment</a:t>
            </a: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solidFill>
                <a:srgbClr val="008000"/>
              </a:solidFill>
            </a:endParaRP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 New" pitchFamily="49" charset="0"/>
                <a:cs typeface="Courier New" pitchFamily="49" charset="0"/>
              </a:rPr>
              <a:t>ATTATCG 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 New" pitchFamily="49" charset="0"/>
                <a:cs typeface="Courier New" pitchFamily="49" charset="0"/>
              </a:rPr>
              <a:t>ACATTC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 </a:t>
            </a:r>
            <a:endParaRPr lang="en-US" altLang="en-US" sz="2500" b="1">
              <a:latin typeface="Courier" pitchFamily="49" charset="0"/>
            </a:endParaRP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500" b="1">
                <a:latin typeface="Courier" pitchFamily="49" charset="0"/>
              </a:rPr>
              <a:t> </a:t>
            </a: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latin typeface="Courier" pitchFamily="49" charset="0"/>
            </a:endParaRPr>
          </a:p>
          <a:p>
            <a:pPr eaLnBrk="1">
              <a:spcAft>
                <a:spcPct val="0"/>
              </a:spcAft>
              <a:buFontTx/>
              <a:buNone/>
            </a:pPr>
            <a:endParaRPr lang="en-US" altLang="en-US" sz="2500" b="1">
              <a:latin typeface="Courier" pitchFamily="49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3962400"/>
            <a:ext cx="4572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4338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Arial" pitchFamily="34" charset="0"/>
                <a:ea typeface="ＭＳ Ｐゴシック" pitchFamily="-65" charset="-128"/>
                <a:cs typeface="DejaVu Sans" charset="0"/>
              </a:defRPr>
            </a:lvl1pPr>
            <a:lvl2pPr marL="742950" indent="-285750" defTabSz="414338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 marL="1143000" indent="-228600" defTabSz="414338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 marL="1600200" indent="-228600" defTabSz="414338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 marL="2057400" indent="-228600" defTabSz="414338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Distance is 4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AT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</a:p>
          <a:p>
            <a:pPr eaLnBrk="1">
              <a:spcAft>
                <a:spcPct val="0"/>
              </a:spcAft>
              <a:buFontTx/>
              <a:buNone/>
            </a:pP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-C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AT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en-US" sz="2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876800" y="2286000"/>
            <a:ext cx="2762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TATCG  -&gt; 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ATCG 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CG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CATTC</a:t>
            </a:r>
            <a:r>
              <a:rPr lang="en-US" altLang="en-US" sz="28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-&gt;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 CATTC</a:t>
            </a:r>
          </a:p>
          <a:p>
            <a:endParaRPr lang="en-US" altLang="en-US" b="1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632700" y="2438400"/>
            <a:ext cx="952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Delete T 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7632700" y="2819400"/>
            <a:ext cx="1511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Change T to C 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645400" y="3257550"/>
            <a:ext cx="1339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Insert T here</a:t>
            </a:r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7658100" y="3657600"/>
            <a:ext cx="993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r>
              <a:rPr lang="en-US" altLang="en-US" sz="1600">
                <a:solidFill>
                  <a:srgbClr val="0000FF"/>
                </a:solidFill>
              </a:rPr>
              <a:t>Delete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7488" y="249238"/>
            <a:ext cx="8226425" cy="1143000"/>
          </a:xfrm>
        </p:spPr>
        <p:txBody>
          <a:bodyPr/>
          <a:lstStyle/>
          <a:p>
            <a:pPr eaLnBrk="1"/>
            <a:r>
              <a:rPr lang="en-US" altLang="en-US" sz="3600" smtClean="0">
                <a:ea typeface="ＭＳ Ｐゴシック" pitchFamily="-65" charset="-128"/>
              </a:rPr>
              <a:t>Spel Cheking…</a:t>
            </a: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2928938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226425" cy="1144588"/>
          </a:xfrm>
        </p:spPr>
        <p:txBody>
          <a:bodyPr/>
          <a:lstStyle/>
          <a:p>
            <a:r>
              <a:rPr lang="en-US" altLang="en-US" smtClean="0">
                <a:ea typeface="ＭＳ Ｐゴシック" pitchFamily="-65" charset="-128"/>
              </a:rPr>
              <a:t>Huffman Data Compression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176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http://upload.wikimedia.org/wikipedia/commons/4/4f/African_elephant_(PSF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8763"/>
            <a:ext cx="42291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free.clipartof.com/57-Free-Cartoon-Gray-Field-Mouse-Clipart-Illust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0715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ight Arrow 1"/>
          <p:cNvSpPr>
            <a:spLocks noChangeArrowheads="1"/>
          </p:cNvSpPr>
          <p:nvPr/>
        </p:nvSpPr>
        <p:spPr bwMode="auto">
          <a:xfrm rot="2022034">
            <a:off x="4827588" y="4235450"/>
            <a:ext cx="2111375" cy="887413"/>
          </a:xfrm>
          <a:prstGeom prst="rightArrow">
            <a:avLst>
              <a:gd name="adj1" fmla="val 50000"/>
              <a:gd name="adj2" fmla="val 4998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-65" charset="-128"/>
              </a:rPr>
              <a:t>Connect 4 AI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9638</TotalTime>
  <Words>1772</Words>
  <Application>Microsoft Office PowerPoint</Application>
  <PresentationFormat>On-screen Show (4:3)</PresentationFormat>
  <Paragraphs>413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2</vt:i4>
      </vt:variant>
    </vt:vector>
  </HeadingPairs>
  <TitlesOfParts>
    <vt:vector size="38" baseType="lpstr">
      <vt:lpstr>Blank Presentation</vt:lpstr>
      <vt:lpstr>Office Theme</vt:lpstr>
      <vt:lpstr>1_Office Theme</vt:lpstr>
      <vt:lpstr>The CS5 Times</vt:lpstr>
      <vt:lpstr>Overview</vt:lpstr>
      <vt:lpstr>Programming Languages…</vt:lpstr>
      <vt:lpstr>PowerPoint Presentation</vt:lpstr>
      <vt:lpstr>PowerPoint Presentation</vt:lpstr>
      <vt:lpstr>Some Things You’ll Do This Semester…</vt:lpstr>
      <vt:lpstr>Spel Cheking…</vt:lpstr>
      <vt:lpstr>Huffman Data Compression</vt:lpstr>
      <vt:lpstr>Connect 4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What’s the Point?</vt:lpstr>
      <vt:lpstr>How About “General” Rooms?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screen</vt:lpstr>
      <vt:lpstr>For printing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Geoff Kuenning</cp:lastModifiedBy>
  <cp:revision>177</cp:revision>
  <cp:lastPrinted>2016-08-30T00:12:43Z</cp:lastPrinted>
  <dcterms:created xsi:type="dcterms:W3CDTF">2011-08-30T19:15:59Z</dcterms:created>
  <dcterms:modified xsi:type="dcterms:W3CDTF">2016-09-12T01:29:53Z</dcterms:modified>
</cp:coreProperties>
</file>