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.xml" ContentType="application/inkml+xml"/>
  <Override PartName="/ppt/notesSlides/notesSlide15.xml" ContentType="application/vnd.openxmlformats-officedocument.presentationml.notesSlide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6.xml" ContentType="application/inkml+xml"/>
  <Override PartName="/ppt/notesSlides/notesSlide20.xml" ContentType="application/vnd.openxmlformats-officedocument.presentationml.notesSlide+xml"/>
  <Override PartName="/ppt/ink/ink7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79" r:id="rId3"/>
  </p:sldMasterIdLst>
  <p:notesMasterIdLst>
    <p:notesMasterId r:id="rId39"/>
  </p:notesMasterIdLst>
  <p:handoutMasterIdLst>
    <p:handoutMasterId r:id="rId40"/>
  </p:handoutMasterIdLst>
  <p:sldIdLst>
    <p:sldId id="486" r:id="rId4"/>
    <p:sldId id="490" r:id="rId5"/>
    <p:sldId id="483" r:id="rId6"/>
    <p:sldId id="338" r:id="rId7"/>
    <p:sldId id="428" r:id="rId8"/>
    <p:sldId id="429" r:id="rId9"/>
    <p:sldId id="476" r:id="rId10"/>
    <p:sldId id="477" r:id="rId11"/>
    <p:sldId id="479" r:id="rId12"/>
    <p:sldId id="478" r:id="rId13"/>
    <p:sldId id="484" r:id="rId14"/>
    <p:sldId id="492" r:id="rId15"/>
    <p:sldId id="430" r:id="rId16"/>
    <p:sldId id="431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18" r:id="rId25"/>
    <p:sldId id="382" r:id="rId26"/>
    <p:sldId id="444" r:id="rId27"/>
    <p:sldId id="485" r:id="rId28"/>
    <p:sldId id="462" r:id="rId29"/>
    <p:sldId id="460" r:id="rId30"/>
    <p:sldId id="461" r:id="rId31"/>
    <p:sldId id="448" r:id="rId32"/>
    <p:sldId id="451" r:id="rId33"/>
    <p:sldId id="453" r:id="rId34"/>
    <p:sldId id="455" r:id="rId35"/>
    <p:sldId id="480" r:id="rId36"/>
    <p:sldId id="456" r:id="rId37"/>
    <p:sldId id="457" r:id="rId38"/>
  </p:sldIdLst>
  <p:sldSz cx="9144000" cy="6858000" type="screen4x3"/>
  <p:notesSz cx="6985000" cy="9271000"/>
  <p:custShowLst>
    <p:custShow name="For screen" id="0">
      <p:sldLst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</p:sldLst>
    </p:custShow>
    <p:custShow name="For printing" id="1">
      <p:sldLst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5"/>
        <p:sld r:id="rId16"/>
        <p:sld r:id="rId17"/>
        <p:sld r:id="rId18"/>
        <p:sld r:id="rId19"/>
        <p:sld r:id="rId20"/>
        <p:sld r:id="rId21"/>
        <p:sld r:id="rId22"/>
        <p:sld r:id="rId24"/>
        <p:sld r:id="rId25"/>
        <p:sld r:id="rId26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73" autoAdjust="0"/>
  </p:normalViewPr>
  <p:slideViewPr>
    <p:cSldViewPr>
      <p:cViewPr varScale="1">
        <p:scale>
          <a:sx n="66" d="100"/>
          <a:sy n="66" d="100"/>
        </p:scale>
        <p:origin x="12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5C763F40-75A8-4256-8B0C-83DE2BC58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8-31T16:54:27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7268 8260 0,'0'0'0,"-25"-25"110,0 0-110,-49-49 15,-1 24 1,26 26-16,-224-101 31,149 76-31,-25 24 16,-25-25-1,26 26-15,-1 24 16,25-25-16,-25-25 16,0 50-16,0-25 0,0 25 31,25-24-31,-24 24 16,-26-25-16,25 25 15,0 0-15,0 0 0,-24 0 16,-1 25-16,-24-25 15,-26 24 1,26 1-16,0 25 16,24-50-16,25 25 15,-24-1 1,-1 26-16,0-25 31,-297 99-31,347-99 16,0 0-16,25-1 15,-1-24-15,26 25 16,-25 0-16,24-25 16,1 25-1,0 0-15,24 24 0,-24-24 16,24 49 0,-49 50-1,49-24-15,25-51 16,1-24-16,24 0 15,-25-25-15,0 124 16,0 74 0,0-49-16,25-50 15,0-74-15,0 0 16,-24 74-16,24 50 16,0-25-16,0 25 15,49-50-15,1-25 16,-25-49-1,24 25-15,26 0 0,-1-1 16,50 1-16,-74-50 16,24 25-16,25-25 15,50 24-15,0 1 16,0-25-16,173 25 31,-148-25-31,24 0 16,1 0-16,-1 0 15,25 25 1,-24-25-16,24 0 16,0 0-1,1 0-15,-1-25 16,-25 25-16,1 0 16,24-74-1,-25 24-15,323-173 16,-298 173-16,-24-24 15,-25 24-15,24 25 16,0-49-16,-24-25 16,-25-25-16,-25 24 15,-25 51 1,-24-26-16,49-73 16,-25-26-1,-25 50-15,-24 25 16,24-75-16,-24 0 15,-50 50 1,0 50-16,-50-25 16</inkml:trace>
  <inkml:trace contextRef="#ctx0" brushRef="#br0" timeOffset="14481.16">2629 10344 0,'0'0'0,"-25"0"156,1 0-140,-1 24 0,0 1-1,0-25-15,0 25 0,1-25 32,-26 50-32,0-26 0,1 1 15,-26 0-15,26 0 16,-26 0-16,1-25 15,0 0-15,24 0 16,-49 0 0,-348-50 15,348 25-15,25 25-1,-26-25-15,26 25 16,0-24-16,-1 24 31,-123-50-31,173 25 0,-25 25 16,26 0-16,-1 0 15,0 0 1,0 0-16,0 0 16,0 0 15,1 0-31,-1 0 15,0 0 1,0 0 156,0 0-156,25 25-16,-24 0 15,-1 49 1,0-24-16,0-25 15,25-1-15,-25 1 16,1 50-16,-1 49 16,0 24-16,0 26 15,25-75-15,0-49 16,0-25-16,0 0 16,-25 74-1,1 25-15,24 25 16,0-1-16,0-73 15,0-50-15,0-1 16,0 1-16,0 0 16,0 74-16,0 25 15,0 25-15,0-50 16,0 1-16,0-76 16,0 1-16,0 0 15,0 0 1,0 0-1</inkml:trace>
  <inkml:trace contextRef="#ctx0" brushRef="#br0" timeOffset="15769.98">0 13370 0,'0'0'0,"2282"-3051"1062</inkml:trace>
  <inkml:trace contextRef="#ctx0" brushRef="#br0" timeOffset="17677.05">1141 10790 0,'0'0'0,"-25"25"47,0 24-47,1 51 16,-1-1-16,0-25 31,-25 26-31,1 123 16,-26 99-1,1-148-15,-25 198 0,74-174 0,-25-74 16,26 25-1,-26 74-15,25-74 16,25-49-16,0-76 16,25 76-16,0-1 15,0 50-15,-1-50 16,1-25 0,0-49-16,-25 0 15,0 0-15,0-1 16,0 1-1,0 0 1,0 0 15,0 0-31,0-50 63,25 0-48,0 0-15,-1 25 16,1-25-16,50-24 0,-51 49 16,1-25-1,50 0-15,-26 25 16,1-25-16,24 25 16,25 25-16,1 25 15,-1 24-15,0 1 31,0-26-31,-24 1 16,24-25-16,-25-1 16,1 26-16,-26-50 15,1 25-15,0-25 16,-26 49-16,26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8-31T16:55:49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13072 3795 0,'0'0'0,"0"-25"16,0 1 15,-25 24-31,0-50 16,-24 25-1,-100-74 1,25 0-16,-50-1 16,1-24-16,-51 25 15,-24 0-15,-24 49 16,-26-24-16,-25 49 15,-1066-74 17,968 74-17,73 0-15,-24 25 16,25-24-16,-25 24 16,50-25-1,-50 25-15,-323 25 16,397-25-16,-24 0 15,-25 0-15,-25 0 16,49 0 0,1 0-16,-1 0 15,26 24-15,-249 1 32,298 50-32,0 24 0,-25 50 15,25-75-15,0 25 16,-25 100-16,0-26 15,0-24-15,0 99 16,-99 124-16,273-273 16,-25 75-1,50 49-15,49-99 16,-25 124 0,25 100-16,25-200 15,0 200-15,75-100 16,-1-75-1,125 249 1,-1-199-16,1-74 0,197 198 16,-197-247-16,123 24 15,125 49-15,123 51 16,26-26-16,73-49 16,26-25-16,967-75 31,49-371-31,-917 198 15,0-74 1,-75-26 0,-49 51-16,24-175 15,-123 150-15,-50-174 16,-124 149 0,24-149-16,-173 99 15,-49-50-15,-26-123 16,-123 123-16,-100-98 15,-148-100-15,-25 149 0,-174-174 16,-74 224 0,-398-348-16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8-31T17:12:53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3051 12551 0,'0'0'0,"-99"-74"47,49 49-16,-24-49-31,-1 24 0,1 0 16,24 1-1,1-1 1,-26 25-16,1-24 16,-1 24-16,26 25 15,-26-25-15,26 25 16,-26 0-16,1 0 16,0 0-1,24 0-15,-24 0 0,-1 25 16,1 0-16,-1 24 15,1-24-15,-25 0 16,-25 74 0,-50 50-16,25-25 15,25-25 1,-173 224 0,148-125-16,74-74 15,26-49-15,-1 49 0,-24 124 16,49-100-16,0-48 15,0 24-15,25 223 16,0-223-16,0-25 16,-25 100-1,50 73-15,0-123 16,-25-49-16,50 148 16,-1-25-16,1-124 15,49 149 1,25 75-16,-25-175 15,1-48-15,-1-51 16,50 26 0,-50-51-16,0 1 15,50 0-15,24-75 16,1-49 0,-25 0-16,-25 49 15,50-173-15,-50 74 16,49-223-16,-49-49 15,-49 123-15,24-173 16,-25 223-16,-24-199 16,-25 224-16,-50-50 15,-25-49-15,1 148 16,-26 25-16,-24 50 16,-50 0-1,-49 24-15,-50 1 0,25 24 16,49 1-16,25 24 15,-595-99-15</inkml:trace>
  <inkml:trace contextRef="#ctx0" brushRef="#br0" timeOffset="1155.56">5904 10319 0,'0'0'0,"-25"-25"62,0 0-46,-25-24-1,1-1-15,-1-24 16,-49-1 0,24 25-16,-49 1 15,0-26-15,-49 51 16,-1-26-16,0 50 15,-24 0-15,0 50 16,-50 49-16,-25-25 16,-843 249 46,967-199-62,25-50 0,24 25 16,-48 75-16,48 0 15,-73 148 17,148-148-17,25-25-15,0-25 16,0-25-16,50 74 16,24 76-1,-24-125-15,49 24 16,0 51-16,50-1 15,-25-49-15,25-25 16,49 50-16,25 49 16,-24-49-16,-26-26 15,26-48-15,-1-26 16,26-24-16,-1 24 16,-25-74-16,1-50 31,-1-49-31,1 25 15,-26-1-15,50-148 16,-74 74-16,75-198 16,-76 99-16,1-124 15,0-99 1,-75 173-16,-24-99 16,-25 124-16,-25 50 0,-50-25 15,-24 0 1,-50 99-16,-25 25 15,-49 25-15,-1 74 16,-148 75-16,-75 24 16,50-24-16,-595 99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8-31T17:14:38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20389 13692 0,'0'0'0,"0"50"140,25-1-140,0 26 16,25-26-16,-1 1 0,1 24 15,24 50 1,26 50-16,24-25 16,-50-50-16,25-24 15,0 24-15,25 99 16,-24-49-16,-1-25 16,25 124-1,0-25 1,-25-49-16,75 148 15,-75-123-15,50-25 16,-25 24-16,25 50 16,-50-99-16,0-25 15,-24-50 1,-1 75-16,25 50 0,-49-51 16,-1-73-16</inkml:trace>
  <inkml:trace contextRef="#ctx0" brushRef="#br0" timeOffset="655.25">23093 13618 0,'0'0'0,"-49"25"63,-26 24-48,-49 75-15,-25 0 16,0-49-16,-74 123 15,-25 25-15,25-74 16,-50 124 0,50-50-1,0 0-15,-25 75 16,74-99-16,-74 148 16,74-99-16,-24 25 15,24 49-15,1-74 16,-26 100-1,75-125-15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8-31T17:18:11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13395 12898 0,'0'0'0,"0"-24"32,0-1-17,0 0 1,0-25-16,0 26 16,0-1-16,0 0 15,0-25-15,0 26 31,0-26-15,0 0-16,0-24 16,0 24-16,0 1 15,0-26-15,-25 26 16,0-1 0,25-24-16,-25 49 15,25-25-15,-25 25 0,-24 1 16,-1-1-1,-24-25-15,-50 1 16,0-1-16,24 25 16,-24 25-16,0-25 15,0 1-15,25 24 16,0-25-16,0 25 16,-1 25-1,26 24-15,-50 1 0,50 24 16,-1-24-16,1-1 15,24 1 1,1 0 0,-26 24-16,1 25 15,-1 50-15,1 0 32,24 0-32,1 24 0,24-49 15,0-24 1,25-1-16,0 50 15,0 0-15,50-1 16,-1-24-16,1-49 0,24-1 16,1 1-1,49-26 1,0 26-16,25-51 0,-1 26 16,51-25-16,-1 24 15,26-24-15,-51-25 31,1 0-31,24-74 16,-24-50-16,0 49 16,-50 1-16,-25-50 15,25-25 1,-75 50-16,-24-25 16,-50-124-16,1 99 15,-26 25-15,-49-25 0,-100-24 16,-74-26-16,1 26 15,-26 24 1,-570-248-16</inkml:trace>
  <inkml:trace contextRef="#ctx0" brushRef="#br0" timeOffset="17137.12">21530 12353 0,'0'0'0,"0"-25"125,0-25-125,0-24 0,0 24 16,-24 1-1,-26-51-15,25 51 16,-49-100-16,-1 25 16,1 0-16,-25 25 15,0 0 1,-1 49 0,1-24-16,-149-125 31,74 100-31,26-25 0,-26 25 15,0 24 1,-24 26-16,-1-26 16,-24 50-16,0-49 15,-25 0-15,0-26 16,0-24-16,25 25 16,-25 0-16,0 24 15,24 26-15,-24-1 16,0 25-16,-25 1 15,0-26 1,-49 0-16,49 1 0,0-26 16,0 26-16,-49-1 15,24-24-15,25 24 16,25 1-16,-49-1 16,-26 0-1,50 1-15,1 24 16,24 0-1,-50 0-15,0 25 16,1 0 0,24 0-16,-25 0 15,25 0-15,-74 0 16,74 0-16,0 25 16,-49 0-16,-25 25 15,49-1-15,50 1 16,-25-1-16,0 26 15,0-26-15,0 1 16,25 0-16,50-26 16,-50 26-16,0-25 15,0-25 1,0 25 0,25-1-16,24 26 15,1 24-15,-1 26 16,1-1-1,24-25-15,25-24 16,-24 0-16,49-1 16,-25 1-16,50-25 15,-50 49-15,50 25 16,-25-24-16,49-1 16,-24-24-16,25-1 15,24 1-15,0-1 16,-24 1-16,-25 49 15,24 50 1,26-50 0,-26-24-16,1-26 15,-1 75-15,-24 25 16,25 0-16,24-50 16,1-24-1,24-26-15,0 1 16,25-25-16,-25-1 15,25 26-15,0-25 16,0 0 0,0 24-16</inkml:trace>
  <inkml:trace contextRef="#ctx0" brushRef="#br0" timeOffset="20362.22">2232 12030 0,'0'0'0,"0"-25"47,25 25-47,0-24 16,0-1-1,0 0 1,-1 0-16,1 50 78,-25 0-78,25 0 16,25 49-1,-26-49 1,1 0-16,25-1 16,-1 1-16,1-25 15,-25 25-15,25-25 16,-26 25-16,1-25 15,0 25-15,0-25 16,0 0 0,-1 0-1,1-25 17,0-25-32,49-24 0,26-50 15,24-99 1,24 74-16,-48 50 15,-1 24-15</inkml:trace>
  <inkml:trace contextRef="#ctx0" brushRef="#br0" timeOffset="21581.26">20166 11633 0,'0'0'0,"25"100"188,0-26-173,24 0-15,-24-24 16,25 74-16,-1 25 16,1 0-1,24-50-15,1 0 16,-1-24-16,26-26 0,-26 1 16,25-1-16,0-24 15,1-99-15,24 24 16,-25 1-1,198-249 1,-148 149-16,-25 50 16,50 0-16,-50 24 15,0-24-15,0 25 16,-50 49-16,1 25 16,-26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8-31T17:35:52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20613 7516 0,'0'0'15,"0"-25"1,0-25 0,0 26-1,0-51 1,24 50-1,51-74-15,-25 50 16,24-1-16,50 0 16,25 26-1,0-51-15,49-49 16,-24 0 0,-1 0-16,51 50 15</inkml:trace>
  <inkml:trace contextRef="#ctx0" brushRef="#br0" timeOffset="601.39">22994 6201 0,'0'0'0,"0"25"31,-25 25-31,25 24 15,0 25 1,-25 75-16,25 24 16,0-74-1,25 0-15,-25 100 32</inkml:trace>
  <inkml:trace contextRef="#ctx0" brushRef="#br0" timeOffset="4932.64">3448 8830 0,'0'0'0,"-25"75"94,-25 24-79,26-24-15,-51 49 16,1 49-16,49 1 15,25-75-15,-25 0 16</inkml:trace>
  <inkml:trace contextRef="#ctx0" brushRef="#br0" timeOffset="9663.34">6846 8855 0,'0'0'0,"0"25"218,0 25-218,0 49 16,0-25-16,0-24 16,0 0-16,0-26 15,0 1 1,25 0-16,-25 0 0,0 0 15</inkml:trace>
  <inkml:trace contextRef="#ctx0" brushRef="#br0" timeOffset="10095.64">6995 8434 0,'0'0'0,"0"24"46,0 26-30,0-25-16,0 0 16,25 24-1,0-24-15,-1 0 16,1 49 0,25 75-16,-25-50 15,24 1-15,1-26 0,-25-24 16,24 24 15,-24-49-31,25 24 16,-26-24-16,1 50 15,-25-26-15</inkml:trace>
  <inkml:trace contextRef="#ctx0" brushRef="#br0" timeOffset="10427.86">7813 8310 0,'0'0'0,"0"24"31,-24 1-15,-1 50-16,0-26 15,-25 1 1,1 24-16,-26 75 16,1 0-16,24-25 15,-24 0 1,24 0-16,1 25 15,49-25 1,0-50-16</inkml:trace>
  <inkml:trace contextRef="#ctx0" brushRef="#br0" timeOffset="10936.01">7987 8384 0,'0'0'0,"0"25"47,0 0-47,0-1 16</inkml:trace>
  <inkml:trace contextRef="#ctx0" brushRef="#br0" timeOffset="11785.67">8062 8434 0,'0'0'0,"0"24"31,0 26-31,0-25 16,0 0 0,0 24-16,-25 1 15,0 99-15,25-25 16,-25-25-16,25-25 31,0 50-31,0 0 16,0 0-16,0-49 15</inkml:trace>
  <inkml:trace contextRef="#ctx0" brushRef="#br0" timeOffset="12086.33">7838 8930 0,'0'0'0,"25"0"47,0 0-47,24 49 16,1 1-16,-25 24 31,25 1-31,-1-50 0,-24 24 16,0-24-16,0 0 15</inkml:trace>
  <inkml:trace contextRef="#ctx0" brushRef="#br0" timeOffset="12370.99">7739 8930 0,'0'0'0,"25"0"47,0 0-32,-1 0-15,1 24 0,25 26 16,-25 0-16,24 24 16,1-24-1,0-1-15,-1 1 16,-24-25-16,0 0 0</inkml:trace>
  <inkml:trace contextRef="#ctx0" brushRef="#br0" timeOffset="12672.13">8260 8930 0,'0'0'0,"-25"0"62,-24 0-46,24 0 0,-50 49-1,1-24-15,24 74 16,1-49-16,24 0 15,0-1-15</inkml:trace>
  <inkml:trace contextRef="#ctx0" brushRef="#br0" timeOffset="13057.95">9128 8235 0,'0'0'0,"0"25"31,-25 74-15,1 25 15,24 0-31,-25 75 16,-25-75-16,50-25 15,-25-25-15,25-24 0,-25 0 16,25-1-16,-24-24 15,-1 0 1</inkml:trace>
  <inkml:trace contextRef="#ctx0" brushRef="#br0" timeOffset="13359.23">8409 8458 0,'0'0'0,"25"50"63,-1-25-63,1 24 15,0-24-15,0 0 16,0 0-16,24 24 15,1-24 1,-1 50-16,26 24 0,-26-25 16,1 1-16,0-1 15,-1-24 1,-24-25-16</inkml:trace>
  <inkml:trace contextRef="#ctx0" brushRef="#br0" timeOffset="13660.39">8930 8930 0,'0'0'0,"24"0"46,1 0-30,0 0-16,25 0 16,-25 0-1,49 0-15,-49 49 16,24 26-16,-24-1 16,-25-24-1,25-25-15,-25 24 16</inkml:trace>
  <inkml:trace contextRef="#ctx0" brushRef="#br0" timeOffset="13946.03">9624 8880 0,'0'0'0,"-25"0"47,1 0-47,-26 0 32,-49 25-32,-50 74 15,-397 273 16,447-297-15,25-1-16,49-74 16,0 0-16</inkml:trace>
  <inkml:trace contextRef="#ctx0" brushRef="#br0" timeOffset="14462.22">9723 8830 0,'0'0'0,"25"50"94,0 0-78,25 49-16,-1-25 15,-24-24 1,0 0-16,0-1 16,-1 1-16,1-1 15,25-24-15</inkml:trace>
  <inkml:trace contextRef="#ctx0" brushRef="#br0" timeOffset="14762.64">10443 8930 0,'0'0'0,"-25"0"47,0 0-47,-49 99 16,-1 0 0,-24 0-16,-25 50 0,0 0 15,50-50-15</inkml:trace>
  <inkml:trace contextRef="#ctx0" brushRef="#br0" timeOffset="15348.81">12030 9227 0,'0'0'0,"25"-24"62,0 24-46,24-25-16,26 0 16,24-25-1,0 26-15,25 24 16</inkml:trace>
  <inkml:trace contextRef="#ctx0" brushRef="#br0" timeOffset="15929.29">13295 8434 0,'0'0'0,"0"24"16,0 1-1,-24 0-15,-1 0 16,25 0 0,-25 24-16,25-24 0,0 0 15,0 0 1,0-1 0,25-24-1,0 25-15,24-25 0,100 75 47,-50-75-47,0 24 0,1-24 16,-26 25-16,0 0 0,-24-25 15,24 25-15,-24 24 16,-25 26 0,0-1-16,-25-24 31,-75 148-31,-24 1 15,0-75-15,0-25 16</inkml:trace>
  <inkml:trace contextRef="#ctx0" brushRef="#br0" timeOffset="19043.46">17314 8607 0,'0'0'0,"0"-25"62,0 1-46,-50-26-1,25 50 1,-24-50-16,-1 50 16,0-24-1,-24 24-15,0-25 16,-1 25-16,26 0 16,-26 25-16,26-25 15,-1 24-15,-24 26 16,49-50-16,-25 25 15,1-25-15,24 25 16,0-25-16,25 24 16,-25 1-16,25 0 31,25 0-31,0 0 31,24-1-31,1 1 16,0 0-16,-26 0 15,26-25-15,-25 25 16,0-25 0,-25 24-16,0 26 15,0-25-15,-25 24 16,-25 26-16,1-1 0,-26-24 16,-24 0-1,0 24-15,24-49 0,-24 0 31</inkml:trace>
  <inkml:trace contextRef="#ctx0" brushRef="#br0" timeOffset="32222.39">7069 8235 0,'0'0'0,"-24"0"141,-1 25-125,25 49-16,0 1 15,0-26-15,0 1 16,0 0-16,0 49 16,49 50-16,-24-25 15,0-25-15,0-25 16,0 1-16,-1-50 15,26 24-15,-25 1 16,24-1-16,1 1 16,24 24-16,-24 1 31</inkml:trace>
  <inkml:trace contextRef="#ctx0" brushRef="#br0" timeOffset="32638.93">7764 8830 0,'0'0'0,"-25"0"63,0 0-63,0 0 15,-24 25-15,-26 0 16,26 0 0,-50 0-16,24 49 15,-24 1-15,25-1 16,-1-24-16,-49 49 16,50-74-1</inkml:trace>
  <inkml:trace contextRef="#ctx0" brushRef="#br0" timeOffset="33086.44">7293 8086 0,'0'0'0,"24"25"78,1 0-78,0 74 16,-25 0-16,25-24 15,-25 24 1,0-49-16,-25 98 15,25 1-15,-25-25 16,25-49-16,-25-1 16,1 1-16</inkml:trace>
  <inkml:trace contextRef="#ctx0" brushRef="#br0" timeOffset="33410.41">6896 8483 0,'0'0'0,"0"25"16,49 0 47,26 24-48,-1 1 1,25 0-16,-24-1 15</inkml:trace>
  <inkml:trace contextRef="#ctx0" brushRef="#br0" timeOffset="35648.44">10244 8930 0,'0'0'0,"-24"0"31,-1 0-15,0 0-1,0 0 1,-24 0 15,24 0-15,0 0-1,0 0 17,25 24 93,0 1-110,0 0 1,25 25-1,-25-1-15,25 1 16,-25 0-16,25-26 16,-25 1-1,24 0-15,1 0 16,50 49 15,-51-49-31,1 0 16,0 0-16</inkml:trace>
  <inkml:trace contextRef="#ctx0" brushRef="#br0" timeOffset="40563.11">21010 8260 0,'0'0'0,"0"50"63,0 24-63,0-24 15,0 24-15,0 50 16,0 50-16,24-50 15,1-25-15,-25-25 16,25-24 0</inkml:trace>
  <inkml:trace contextRef="#ctx0" brushRef="#br0" timeOffset="43087.65">3299 10244 0,'0'0'0,"0"-24"15,0-51 1,0 26-16,25-1 15,0 25-15,-25 0 16,0-24 0,0 24-1,0 0 1,0 0 0,0 50-1,0 0 1,0 24-16,0 100 15,24 0-15,-24 0 16,25 99-16,0-50 16,0-49-16</inkml:trace>
  <inkml:trace contextRef="#ctx0" brushRef="#br0" timeOffset="44807.81">6747 10294 0,'0'0'16,"0"25"62,0 24-62,0 26-16,0-26 15,25 51-15,-1 24 16,-24 24-16,0-24 15,0-49-15,25-1 16,-25-49-16</inkml:trace>
  <inkml:trace contextRef="#ctx0" brushRef="#br0" timeOffset="45124.11">6499 10294 0,'0'0'0,"25"0"47,-1 25-32,125 124 1,-99-100 0,24 26-16,-24-51 15,0 26-15,-1-25 16,-24 24-16,0-49 16</inkml:trace>
  <inkml:trace contextRef="#ctx0" brushRef="#br0" timeOffset="45425.05">6449 10294 0,'0'0'0,"25"0"62,0 0-62,24 0 16,1 0 0,0 25-1,24-25-15,-24 25 0,-1-1 16,26 1-16,-26 0 15,1 25 1</inkml:trace>
  <inkml:trace contextRef="#ctx0" brushRef="#br0" timeOffset="45679.25">7169 10294 0,'0'0'16,"0"25"15,-50 24-15,0 1-1,-24 24-15,49-24 16,-24 0-16,-1-26 0,25 1 15,0 0-15,0-25 16</inkml:trace>
  <inkml:trace contextRef="#ctx0" brushRef="#br0" timeOffset="46028">7714 10393 0,'0'0'0,"0"25"78,0 49-62,0-49-16,0 25 15,0-1-15,0 1 0,25 24 16</inkml:trace>
  <inkml:trace contextRef="#ctx0" brushRef="#br0" timeOffset="46327.1">7218 10294 0,'0'0'0,"25"0"47,0 0-31,24 25-1,1 24-15,24 1 16,-24 0-16,0-1 15,24 1-15,-49-1 16,24 1-16</inkml:trace>
  <inkml:trace contextRef="#ctx0" brushRef="#br0" timeOffset="46612.45">7838 10269 0,'0'0'0,"-25"25"47,1 49-32,-1-24-15,0 0 16,0-26-16,0 1 15,-24 25-15,24-25 32,0-1-32,0 1 15,-24 25 1,-1-1-16,25-49 16</inkml:trace>
  <inkml:trace contextRef="#ctx0" brushRef="#br0" timeOffset="46984.92">8508 10319 0,'0'0'0,"25"49"78,0 1-78,-1 24 15,1-49 1,0 25-16,0-1 16,0 1-16,-1 0 15,1-1-15,-25-24 16</inkml:trace>
  <inkml:trace contextRef="#ctx0" brushRef="#br0" timeOffset="47250.73">8161 10319 0,'0'0'0,"25"0"31,-1 0-31,26 0 16,0 0-16,49 0 16,25 0-1,-25 0-15,0 0 16,-24 0-16,-1 25 16,0-1-1</inkml:trace>
  <inkml:trace contextRef="#ctx0" brushRef="#br0" timeOffset="47583.71">8905 9723 0,'0'0'0,"0"25"31,25 50-31,-1-51 0,-24 26 16,25 0-16,-25-26 16,25 1-1,-25 0-15,25 50 16,0-1-16,24 124 31,-24-148-15,0 49-1</inkml:trace>
  <inkml:trace contextRef="#ctx0" brushRef="#br0" timeOffset="47868.99">9004 10120 0,'0'0'0,"-25"0"46,0 25-46,-24-25 16,-1 25-16,-24 49 16,-25 50-16,-1-24 15,-24 24 1,75-100-16,-1 26 16</inkml:trace>
  <inkml:trace contextRef="#ctx0" brushRef="#br0" timeOffset="48655">10691 10344 0,'0'0'0,"-25"0"62,-25 0-46,1 0-16,-26 0 16,1-25-16,-25 25 0,24 0 15,-24 0 1,25 0-1,24 0-15,0 0 0,26 0 16,222 273 78,-173-249-94,25 26 15,-26-25 1,1 24-16,-25 26 16,-25 74-16,-49-50 0,0 0 15,-1-24 1,1-1-16,-26-24 16,51-50-16,-26 0 15,51-25-15,-1 0 16,25 0-16</inkml:trace>
  <inkml:trace contextRef="#ctx0" brushRef="#br0" timeOffset="48949.75">13072 10964 0,'0'0'0</inkml:trace>
  <inkml:trace contextRef="#ctx0" brushRef="#br0" timeOffset="49389.38">12055 10492 0,'0'0'0,"25"0"62,-25 25-46,49 0-16,1 25 16,25-26-16,-1 1 0</inkml:trace>
  <inkml:trace contextRef="#ctx0" brushRef="#br0" timeOffset="50176.15">13146 10294 0,'0'0'0,"25"0"62,0 0-46,25 0-16,-1 0 31,1 0-31,74 0 16,-25 25-16,0-25 15,1 0-15,-26 0 0,0 0 16,-24 0-16,24 25 15,-24 24 1,-25-24-16,0 25 16,-25-1-16,-25 1 15,0-25 1,-25 24 0,-24 50-16,-25 25 0,-25 25 0,0-25 15,49-49 1,1-26-16,24 1 15,26-25 1</inkml:trace>
  <inkml:trace contextRef="#ctx0" brushRef="#br0" timeOffset="50862.86">16123 10294 0,'0'0'0,"25"25"78,0 24-78,99 75 31,-25-49-31,0 24 16,0 50-16,25 24 15,-24-49-15,-51-74 16,1 25-16</inkml:trace>
  <inkml:trace contextRef="#ctx0" brushRef="#br0" timeOffset="51242.11">16991 10368 0,'0'0'0,"-49"25"62,-26 50-62,1-26 16,-25 26-1,24-26-15,1 1 16,-1 24-16,26-49 16</inkml:trace>
  <inkml:trace contextRef="#ctx0" brushRef="#br0" timeOffset="52298.35">21630 10294 0,'0'0'0,"-25"0"94,0 0-94,-25 0 0,-24 0 0,0 0 16,24 0-16,-24 0 15,-26 25-15,26 24 16,0 26 0,-1-1-1,50 1-15,1 24 16,-26 0-16,50 25 16,25 0-1,0-50 1,-1 1-16,26-25 0,24-1 15,1-24-15,-1 0 16,1-50-16,24-25 16,-25 26-16,25-26 15,-24 0-15,49-74 32,25-99-32,-124 173 0,-25 26 15,0-1 1,-50 0-1,-49 25-15,-100 74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8-31T17:39:22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17388 6176 0,'0'0'0,"0"-24"62,0-1-62,0-25 16,-25 1-16,25-1 15,-25 0 1,1 26-16,-1-26 0,0 25 16,-25 0-16,26-24 15,-26 24 1,0 0 0,-24 0-16,-25 0 15,24 1-15,-24-1 16,0 25-1,-25-25-15,0 0 16,25 25-16,-25 0 16,24 0-16,-24 25 15,25 25-15,-25 24 16,0 0-16,25 1 16,0-25-16,24-1 15,26 1-15,-1 24 16,-24 25-16,24 1 15,25-1 1,0-50-16,1 1 0,24 49 16,24 0-16,1 1 31,25-1-31,49 0 0,0-24 16,50-1-16,25-49 15,-1 0-15,26-25 16,24-25-1,25-25-15,-25 1 16,-24 24 0,-50 0-16,-1 0 15,-24-24-15,0-76 16,-49 26-16,-25 50 16,-26-75-16,1-100 15,-74 100-15,-1-24 16,-99-76-1,-25 1-15,-49 49 0,-25 26 16,-546-274-16</inkml:trace>
  <inkml:trace contextRef="#ctx0" brushRef="#br0" timeOffset="1184.04">17835 10988 0,'0'0'0,"-25"-24"79,25-26-64,-50 0-15,25-24 16,1 49-16,-1-24 15,0-1 1,-25 0 0,1 26-16,-1-1 15,-49-25-15,0 25 16,-25 1 0,-25-1-16,-25 0 15,25 25-15,-347 50 31,372-1-31,-25 26 0,25-26 16,0 1 0,25-1-16,0 1 15,0 99-15,-1-25 16,51-25 0,-1-24-16,-24 123 0,49-24 15,25-75-15,0 0 16,0 0-16,50 50 15,49 0-15,25 0 16,0-25 0,50-25-16,24 0 15,50-24-15,25-26 16,-25-74 0,25-49-16,-25 0 15,0-1-15,-25 50 16,-24-99-1,-26-24-15,-74 48 16,-74 51-16,25-51 16,-50-98-16,-50 24 15,-49 1-15,-75-125 16,-24 50-16,-397-471 31</inkml:trace>
  <inkml:trace contextRef="#ctx0" brushRef="#br0" timeOffset="12995.24">18951 6474 0,'0'0'0,"0"-25"47,0 0-47,0 1 15,-25 24 1,25-25-16,-25 25 16,0-25-16,-24 0 15,-1 0-15,-24-24 16,-1-1-16,-24 25 31,25 1-31,-26-1 16,26 25-16,0 0 15,24 0-15,0 0 0,-24 0 16,24 0-16,1 25 16,24-1-1,-25 1-15,26 25 16,24-1-16,0 1 16,0-25-16,49 24 15,1 1-15,49 24 16,-25-49-16,26 25 15,-26-25 1,0-1-16,26 51 31,-76 24-15,-24 0-16,-24 1 16,-26-26-16,0-24 15,-24-1-15,0 1 16,-26-25-16,1-25 15,-50-75 1,50 26-16</inkml:trace>
  <inkml:trace contextRef="#ctx0" brushRef="#br0" timeOffset="13983.2">18752 10964 0,'0'0'0,"-24"0"47,24 24 31,-50 76-62,50-26-1,-25 50-15,-24 75 16,24-51-16,0-48 16,0-26-1,25 0-15,0-49 16,0 25-16,0-25 15,0-1-15</inkml:trace>
  <inkml:trace contextRef="#ctx0" brushRef="#br0" timeOffset="14383.83">18604 10641 0,'0'0'0,"0"25"16,24 0-1,1 24 1,0-24 0,25 74-16,24 25 15,-24 0-15,24-74 16,-24 25-16,24-1 16,-24 25-16,24 50 15,-24-25-15,-1-25 16,-24-24-16,0-26 15,0 1 1,-25-1-16</inkml:trace>
  <inkml:trace contextRef="#ctx0" brushRef="#br0" timeOffset="14715.72">19918 10344 0,'0'0'0,"-25"24"62,1 26-62,-1 24 16,-25 1-16,-24 173 15,24-75 1,-49 175-16,24-125 16,1 99-16,0-49 15,24-99-15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0" y="4404359"/>
            <a:ext cx="5121701" cy="4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4614F215-77E1-427F-B46C-104FFE50C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lecture begins, have a browser window with the CS 5 site.  Also</a:t>
            </a:r>
            <a:r>
              <a:rPr lang="en-US" baseline="0" dirty="0"/>
              <a:t> have a browser window with </a:t>
            </a:r>
            <a:r>
              <a:rPr lang="en-US" baseline="0" dirty="0" err="1"/>
              <a:t>Picobot</a:t>
            </a:r>
            <a:r>
              <a:rPr lang="en-US" baseline="0" dirty="0"/>
              <a:t>, and have the  maze solution ready to paste in so you can demo solving the maze.  Finally, be ready to demonstrate (</a:t>
            </a:r>
            <a:r>
              <a:rPr lang="en-US" baseline="0" dirty="0" err="1"/>
              <a:t>i</a:t>
            </a:r>
            <a:r>
              <a:rPr lang="en-US" baseline="0" dirty="0"/>
              <a:t>)Python in a window.</a:t>
            </a:r>
          </a:p>
          <a:p>
            <a:endParaRPr lang="en-US" baseline="0" dirty="0"/>
          </a:p>
          <a:p>
            <a:r>
              <a:rPr lang="en-US" baseline="0" dirty="0"/>
              <a:t>Make an early announcement banning electronics in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14F215-77E1-427F-B46C-104FFE50CD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72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F176AE5-F55B-41DD-8695-DFCF417DF2D8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5F69690-21A5-4AF6-A753-7EACB920756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Show the CS 5 Web site in a browser window and show some of the useful links.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5F69690-21A5-4AF6-A753-7EACB920756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017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Demo can be found at http://www.cs.hmc.edu/picobot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Book is at http://www.cs.hmc.edu/csforall/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3E18CA4-E481-4ABD-AB44-9BECD07C3F04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C914B5C-AA11-4AB3-986A-63969DB5D16A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2896D0D-78AC-4356-B035-0284FFA1D4DD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E270E21-1E1C-41DE-B969-6E42821C7701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2F072E9-56A1-4608-B74E-6DF0BC3275D6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9C4222B-95DB-45D9-B0D4-43F05524E6E2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Actually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Picobot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 checks to make sure no rules conflict with each other.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4BADA6E-4781-4D33-B486-075AA0EE71F8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2D9A676-5267-4E7E-92B4-0C3D8D5D043B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385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BEAAFC8-1BFD-4932-B3EC-A649721B9E3D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C91735F-297D-4BEE-B4DA-0F77E80BD597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B22BD84-1A96-4F77-A7B3-1047DDE1F29B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6AC3485-AC3D-49ED-BFCD-B227A3A43E03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  <a:ea typeface="ＭＳ Ｐゴシック" pitchFamily="-65" charset="-128"/>
              </a:rPr>
              <a:t>It turns out that Picobot can</a:t>
            </a:r>
            <a:r>
              <a:rPr lang="ja-JP" altLang="en-US">
                <a:latin typeface="Arial" pitchFamily="34" charset="0"/>
                <a:ea typeface="ＭＳ Ｐゴシック" pitchFamily="-65" charset="-128"/>
              </a:rPr>
              <a:t>’</a:t>
            </a:r>
            <a:r>
              <a:rPr lang="en-US" altLang="ja-JP">
                <a:latin typeface="Arial" pitchFamily="34" charset="0"/>
                <a:ea typeface="ＭＳ Ｐゴシック" pitchFamily="-65" charset="-128"/>
              </a:rPr>
              <a:t>t solve a general maze.  However, if you add the ability to drop, detect, and pick up markers, and provide only three (?) markers, a general maze can be solved.</a:t>
            </a:r>
          </a:p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5CE0C85-ACFB-4D9E-87FC-C5AE0561FC3F}" type="slidenum">
              <a:rPr lang="en-US" altLang="en-US" sz="1200">
                <a:latin typeface="Times"/>
              </a:rPr>
              <a:pPr/>
              <a:t>24</a:t>
            </a:fld>
            <a:endParaRPr lang="en-US" altLang="en-US" sz="1200">
              <a:latin typeface="Time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Addition, multiplication, division 1//3 vs 1/3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Naming values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Import math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Math functions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Lists and range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List functions (e.g. sum, max)</a:t>
            </a:r>
          </a:p>
          <a:p>
            <a:pPr eaLnBrk="1" hangingPunct="1"/>
            <a:endParaRPr lang="en-US" altLang="en-US" dirty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D0A6836-895E-441C-AE03-539D679FAC6E}" type="slidenum">
              <a:rPr lang="en-US" altLang="en-US" sz="1200">
                <a:latin typeface="Times"/>
              </a:rPr>
              <a:pPr/>
              <a:t>25</a:t>
            </a:fld>
            <a:endParaRPr lang="en-US" altLang="en-US" sz="1200">
              <a:latin typeface="Time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Addition, multiplication, division 1//3 vs 1/3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Naming values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Import math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Math functions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Lists and range</a:t>
            </a:r>
          </a:p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List functions (e.g. sum, max)</a:t>
            </a:r>
          </a:p>
          <a:p>
            <a:pPr eaLnBrk="1" hangingPunct="1"/>
            <a:endParaRPr lang="en-US" altLang="en-US" dirty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10F8FE2-7AD4-43CE-B963-EE466CCAB615}" type="slidenum">
              <a:rPr lang="en-US" altLang="en-US" sz="1200">
                <a:latin typeface="Times"/>
              </a:rPr>
              <a:pPr/>
              <a:t>26</a:t>
            </a:fld>
            <a:endParaRPr lang="en-US" altLang="en-US" sz="1200">
              <a:latin typeface="Time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Times"/>
                <a:ea typeface="ＭＳ Ｐゴシック" pitchFamily="-65" charset="-128"/>
              </a:rPr>
              <a:t>Two functions here (second animated) are equivalent.  You can choose variable names, and you can assign the result or just return it.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441CE2E-98C9-4587-AC95-B5573D9A7B0D}" type="slidenum">
              <a:rPr lang="en-US" altLang="en-US" sz="1200">
                <a:latin typeface="Times"/>
              </a:rPr>
              <a:pPr/>
              <a:t>27</a:t>
            </a:fld>
            <a:endParaRPr lang="en-US" altLang="en-US" sz="1200">
              <a:latin typeface="Time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5280A45-DE4A-4FA2-BBA1-A1DCA0B41D65}" type="slidenum">
              <a:rPr lang="en-US" altLang="en-US" sz="1200">
                <a:latin typeface="Times"/>
              </a:rPr>
              <a:pPr/>
              <a:t>28</a:t>
            </a:fld>
            <a:endParaRPr lang="en-US" altLang="en-US" sz="1200">
              <a:latin typeface="Time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A1D2EDF-574A-4382-A8AB-144217EAFDDD}" type="slidenum">
              <a:rPr lang="en-US" altLang="en-US" sz="1200">
                <a:latin typeface="Times"/>
              </a:rPr>
              <a:pPr/>
              <a:t>29</a:t>
            </a:fld>
            <a:endParaRPr lang="en-US" altLang="en-US" sz="1200">
              <a:latin typeface="Time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2D9A676-5267-4E7E-92B4-0C3D8D5D043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6ABEDA0-D3B0-4BFE-80A0-BE11E28F44D2}" type="slidenum">
              <a:rPr lang="en-US" altLang="en-US" sz="1200">
                <a:latin typeface="Times"/>
              </a:rPr>
              <a:pPr/>
              <a:t>30</a:t>
            </a:fld>
            <a:endParaRPr lang="en-US" altLang="en-US" sz="1200">
              <a:latin typeface="Time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9B374A6-753B-4AC3-81A0-A17F1FAF6716}" type="slidenum">
              <a:rPr lang="en-US" altLang="en-US" sz="1200">
                <a:latin typeface="Times"/>
              </a:rPr>
              <a:pPr/>
              <a:t>31</a:t>
            </a:fld>
            <a:endParaRPr lang="en-US" altLang="en-US" sz="1200">
              <a:latin typeface="Time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0D20338-FE27-48DD-9427-875475025CB0}" type="slidenum">
              <a:rPr lang="en-US" altLang="en-US" sz="1200">
                <a:latin typeface="Times"/>
              </a:rPr>
              <a:pPr/>
              <a:t>32</a:t>
            </a:fld>
            <a:endParaRPr lang="en-US" altLang="en-US" sz="1200">
              <a:latin typeface="Time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26E7268-9D3A-4A31-A027-7501577EB61C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E1C19B2-92A6-40C0-985A-FC04A27B4B2A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4982BD6-CF0D-4407-8264-B7EE2C339C06}" type="slidenum">
              <a:rPr lang="en-US" altLang="en-US" sz="1200">
                <a:latin typeface="Times"/>
              </a:rPr>
              <a:pPr/>
              <a:t>35</a:t>
            </a:fld>
            <a:endParaRPr lang="en-US" altLang="en-US" sz="1200">
              <a:latin typeface="Time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8DBBAC9-F9C0-4D34-A681-07F07C0BE5B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28742DA-724D-4A55-8758-51B3330C4E5B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47805D9-687F-42C5-B0B6-6EB0D0BA83D7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F0949A0-84BF-4911-BEFD-1BF5D5C727C5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A55EA00-1F3C-4DC3-9F76-EAA9B879BBF6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CD0DCA5-0360-48CE-8824-BA3ADC0B5F59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7D4A-5A9B-4101-A12B-A895E3A4C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BC6E-1C89-45E1-8842-B46B89496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5E19-E83A-4E1A-9A32-82867C0A6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2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777A-453C-4E64-9D81-72E829365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5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4B72E-7249-46DD-8666-C7165A0C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76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FFEFA-1933-4B9F-9053-083F51144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>
              <a:lnSpc>
                <a:spcPct val="100000"/>
              </a:lnSpc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</a:tabLs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>
              <a:lnSpc>
                <a:spcPct val="100000"/>
              </a:lnSpc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ADCA832E-24B0-427E-B20B-37E77CDF5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7F04-CE1B-4A9A-B044-CEE0D8E4C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0731-EFCD-448B-A947-B521C9F5D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8229-68A8-4217-8A2D-F69AC0B3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6C096-C3A8-495A-9E6C-EB1D9CF3D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9D69-8E0A-412D-893C-F38AFB4DE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C46C-7106-4A98-BFE6-14384418F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4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D8BC0-B0E9-4094-9D35-C84BCE3B9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5101-C8A9-43B9-8410-BFCF2C54D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B65C9B2A-34CB-4A74-862E-EBC9D2EE1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5C78BF0E-60E7-45A1-8C25-DC080EEFE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9pPr>
    </p:titleStyle>
    <p:bodyStyle>
      <a:lvl1pPr marL="309563" indent="-309563" algn="l" defTabSz="414338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73100" indent="-258763" algn="l" defTabSz="41433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9399BC58-4DCD-4549-B5CC-8A5B078E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9pPr>
    </p:titleStyle>
    <p:bodyStyle>
      <a:lvl1pPr marL="309563" indent="-309563" algn="l" defTabSz="414338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73100" indent="-258763" algn="l" defTabSz="41433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peterthink.blogs.com/thinking/roomba_1.jpg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The CS5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4114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Eager Penguins Invade Computer Lab</a:t>
            </a:r>
          </a:p>
          <a:p>
            <a:pPr marL="0" indent="0" algn="just">
              <a:buNone/>
            </a:pPr>
            <a:r>
              <a:rPr lang="en-US" sz="1600" dirty="0"/>
              <a:t>Claremont (AP): The first-day offering of Harvey </a:t>
            </a:r>
            <a:r>
              <a:rPr lang="en-US" sz="1600" dirty="0" err="1"/>
              <a:t>Mudd’s</a:t>
            </a:r>
            <a:r>
              <a:rPr lang="en-US" sz="1600" dirty="0"/>
              <a:t> popular CS5 laboratory was disrupted when a large flock of penguins took every seat in the room.  “They’re cute,” complained a distraught student, “but they smell like fish and there’s no room for us.”</a:t>
            </a:r>
          </a:p>
          <a:p>
            <a:pPr marL="0" indent="0" algn="just">
              <a:buNone/>
            </a:pPr>
            <a:r>
              <a:rPr lang="en-US" sz="1600" dirty="0"/>
              <a:t>    Professors attempted to drive the penguins away by repeatedly shouting “Shark!”, but the penguins were unmoved.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609600"/>
            <a:ext cx="3435823" cy="40386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953001"/>
            <a:ext cx="457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/>
              <a:t>Handouts (read them all!):</a:t>
            </a:r>
          </a:p>
          <a:p>
            <a:pPr lvl="1" eaLnBrk="1" hangingPunct="1"/>
            <a:r>
              <a:rPr lang="en-US" altLang="en-US" sz="2000" kern="0" dirty="0"/>
              <a:t>Today</a:t>
            </a:r>
            <a:r>
              <a:rPr lang="ja-JP" altLang="en-US" sz="2000" kern="0" dirty="0"/>
              <a:t>’</a:t>
            </a:r>
            <a:r>
              <a:rPr lang="en-US" altLang="ja-JP" sz="2000" kern="0" dirty="0"/>
              <a:t>s lecture notes</a:t>
            </a:r>
          </a:p>
          <a:p>
            <a:pPr lvl="1" eaLnBrk="1" hangingPunct="1"/>
            <a:r>
              <a:rPr lang="en-US" altLang="en-US" sz="2000" kern="0" dirty="0"/>
              <a:t>A preprinted blank "worksheet</a:t>
            </a:r>
            <a:r>
              <a:rPr lang="ja-JP" altLang="en-US" sz="2000" kern="0" dirty="0"/>
              <a:t>”</a:t>
            </a:r>
            <a:endParaRPr lang="en-US" altLang="ja-JP" sz="2000" kern="0" dirty="0"/>
          </a:p>
        </p:txBody>
      </p:sp>
      <p:pic>
        <p:nvPicPr>
          <p:cNvPr id="6" name="Picture 30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959928"/>
            <a:ext cx="892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23"/>
          <p:cNvSpPr>
            <a:spLocks noChangeArrowheads="1"/>
          </p:cNvSpPr>
          <p:nvPr/>
        </p:nvSpPr>
        <p:spPr bwMode="auto">
          <a:xfrm>
            <a:off x="6400800" y="5105400"/>
            <a:ext cx="1600200" cy="367144"/>
          </a:xfrm>
          <a:prstGeom prst="wedgeRoundRectCallout">
            <a:avLst>
              <a:gd name="adj1" fmla="val -86676"/>
              <a:gd name="adj2" fmla="val 55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Light reading? ;^)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5337" y="6320135"/>
            <a:ext cx="357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Prof. Geoff Kuenning, McGregor 329</a:t>
            </a:r>
          </a:p>
          <a:p>
            <a:r>
              <a:rPr lang="en-US" sz="1200" dirty="0"/>
              <a:t>http://www.cs.hmc.edu/~geoff/geoff-schedule.html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638800" y="5849937"/>
            <a:ext cx="13853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(Official course alien)</a:t>
            </a:r>
          </a:p>
        </p:txBody>
      </p:sp>
    </p:spTree>
    <p:extLst>
      <p:ext uri="{BB962C8B-B14F-4D97-AF65-F5344CB8AC3E}">
        <p14:creationId xmlns:p14="http://schemas.microsoft.com/office/powerpoint/2010/main" val="206085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-65" charset="-128"/>
              </a:rPr>
              <a:t>Connect 4 AI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143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3969B7-7C01-4227-A95F-3E961730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z="4000" dirty="0"/>
              <a:t>The CS 5 Web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CA8FC-70CE-41FF-AC80-DC9E8DB4A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46" y="1371601"/>
            <a:ext cx="7715709" cy="4876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143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14340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5257800" y="2057400"/>
            <a:ext cx="1524000" cy="685800"/>
          </a:xfrm>
          <a:prstGeom prst="wedgeRectCallout">
            <a:avLst>
              <a:gd name="adj1" fmla="val -79273"/>
              <a:gd name="adj2" fmla="val 1222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SMILE!</a:t>
            </a:r>
          </a:p>
        </p:txBody>
      </p:sp>
      <p:sp>
        <p:nvSpPr>
          <p:cNvPr id="405512" name="AutoShape 8"/>
          <p:cNvSpPr>
            <a:spLocks noChangeArrowheads="1"/>
          </p:cNvSpPr>
          <p:nvPr/>
        </p:nvSpPr>
        <p:spPr bwMode="auto">
          <a:xfrm>
            <a:off x="5410200" y="4114800"/>
            <a:ext cx="2438400" cy="1219200"/>
          </a:xfrm>
          <a:prstGeom prst="wedgeRectCallout">
            <a:avLst>
              <a:gd name="adj1" fmla="val -79167"/>
              <a:gd name="adj2" fmla="val -7682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It makes people think you’re fun to be with.</a:t>
            </a:r>
          </a:p>
        </p:txBody>
      </p:sp>
    </p:spTree>
    <p:extLst>
      <p:ext uri="{BB962C8B-B14F-4D97-AF65-F5344CB8AC3E}">
        <p14:creationId xmlns:p14="http://schemas.microsoft.com/office/powerpoint/2010/main" val="33198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16661" r="48088" b="24757"/>
          <a:stretch>
            <a:fillRect/>
          </a:stretch>
        </p:blipFill>
        <p:spPr bwMode="auto">
          <a:xfrm>
            <a:off x="4038600" y="2005013"/>
            <a:ext cx="36576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5"/>
          <p:cNvSpPr>
            <a:spLocks noChangeShapeType="1"/>
          </p:cNvSpPr>
          <p:nvPr/>
        </p:nvSpPr>
        <p:spPr bwMode="auto">
          <a:xfrm flipH="1">
            <a:off x="6884988" y="1854200"/>
            <a:ext cx="1022350" cy="407988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7548563" y="1506538"/>
            <a:ext cx="126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Picobot</a:t>
            </a: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 flipH="1" flipV="1">
            <a:off x="6891338" y="3427413"/>
            <a:ext cx="1030287" cy="814387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7696200" y="4170363"/>
            <a:ext cx="1371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area already covered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4592638" y="3392488"/>
            <a:ext cx="1371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area not covered (yet!)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5845175" y="3803650"/>
            <a:ext cx="303213" cy="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4448175" y="3813175"/>
            <a:ext cx="303213" cy="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5286375" y="4360863"/>
            <a:ext cx="0" cy="31115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 flipV="1">
            <a:off x="5286375" y="3094038"/>
            <a:ext cx="0" cy="31115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4038600" y="1879600"/>
            <a:ext cx="187325" cy="182563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3411538" y="1547813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walls</a:t>
            </a: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3810000" y="5715000"/>
            <a:ext cx="441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A40FE0"/>
                </a:solidFill>
              </a:rPr>
              <a:t>Goal: </a:t>
            </a:r>
            <a:r>
              <a:rPr lang="en-US" altLang="en-US" sz="1800">
                <a:solidFill>
                  <a:srgbClr val="A40FE0"/>
                </a:solidFill>
              </a:rPr>
              <a:t>whole-environment coverage 		with only </a:t>
            </a:r>
            <a:r>
              <a:rPr lang="en-US" altLang="en-US" sz="1800" b="1" i="1">
                <a:solidFill>
                  <a:srgbClr val="A40FE0"/>
                </a:solidFill>
                <a:latin typeface="Times New Roman" pitchFamily="18" charset="0"/>
              </a:rPr>
              <a:t>local sensing</a:t>
            </a:r>
            <a:r>
              <a:rPr lang="en-US" altLang="en-US" sz="1800">
                <a:solidFill>
                  <a:srgbClr val="A40FE0"/>
                </a:solidFill>
              </a:rPr>
              <a:t>…</a:t>
            </a:r>
          </a:p>
        </p:txBody>
      </p:sp>
      <p:sp>
        <p:nvSpPr>
          <p:cNvPr id="37902" name="Text Box 22"/>
          <p:cNvSpPr txBox="1">
            <a:spLocks noChangeArrowheads="1"/>
          </p:cNvSpPr>
          <p:nvPr/>
        </p:nvSpPr>
        <p:spPr bwMode="auto">
          <a:xfrm>
            <a:off x="282575" y="225425"/>
            <a:ext cx="6423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 err="1">
                <a:latin typeface="+mj-lt"/>
              </a:rPr>
              <a:t>Picobot</a:t>
            </a:r>
            <a:r>
              <a:rPr lang="en-US" sz="3600" dirty="0">
                <a:latin typeface="Times New Roman" pitchFamily="18" charset="0"/>
              </a:rPr>
              <a:t>!</a:t>
            </a:r>
          </a:p>
        </p:txBody>
      </p:sp>
      <p:pic>
        <p:nvPicPr>
          <p:cNvPr id="15376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8400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609600" y="4267200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Murata Girl</a:t>
            </a:r>
          </a:p>
        </p:txBody>
      </p:sp>
      <p:pic>
        <p:nvPicPr>
          <p:cNvPr id="15378" name="Picture 20" descr="Roomb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5763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Box 22"/>
          <p:cNvSpPr txBox="1">
            <a:spLocks noChangeArrowheads="1"/>
          </p:cNvSpPr>
          <p:nvPr/>
        </p:nvSpPr>
        <p:spPr bwMode="auto">
          <a:xfrm>
            <a:off x="609600" y="62484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Roomba</a:t>
            </a:r>
          </a:p>
        </p:txBody>
      </p:sp>
      <p:pic>
        <p:nvPicPr>
          <p:cNvPr id="15380" name="Picture 9" descr="ali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10969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AutoShape 10"/>
          <p:cNvSpPr>
            <a:spLocks noChangeArrowheads="1"/>
          </p:cNvSpPr>
          <p:nvPr/>
        </p:nvSpPr>
        <p:spPr bwMode="auto">
          <a:xfrm>
            <a:off x="5867400" y="228600"/>
            <a:ext cx="2895600" cy="838200"/>
          </a:xfrm>
          <a:prstGeom prst="wedgeRectCallout">
            <a:avLst>
              <a:gd name="adj1" fmla="val -45310"/>
              <a:gd name="adj2" fmla="val 729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This language is not Turing-Complete.  I guess that makes it </a:t>
            </a:r>
            <a:r>
              <a:rPr lang="ja-JP" altLang="en-US" sz="1600">
                <a:latin typeface="Times New Roman" pitchFamily="18" charset="0"/>
              </a:rPr>
              <a:t>“</a:t>
            </a:r>
            <a:r>
              <a:rPr lang="en-US" altLang="ja-JP" sz="1600">
                <a:latin typeface="Times New Roman" pitchFamily="18" charset="0"/>
              </a:rPr>
              <a:t>unreasonable</a:t>
            </a:r>
            <a:r>
              <a:rPr lang="ja-JP" altLang="en-US" sz="1600">
                <a:latin typeface="Times New Roman" pitchFamily="18" charset="0"/>
              </a:rPr>
              <a:t>”</a:t>
            </a:r>
            <a:r>
              <a:rPr lang="en-US" altLang="ja-JP" sz="1600">
                <a:latin typeface="Times New Roman" pitchFamily="18" charset="0"/>
              </a:rPr>
              <a:t>!</a:t>
            </a: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15382" name="Rounded Rectangle 22"/>
          <p:cNvSpPr>
            <a:spLocks noChangeArrowheads="1"/>
          </p:cNvSpPr>
          <p:nvPr/>
        </p:nvSpPr>
        <p:spPr bwMode="auto">
          <a:xfrm>
            <a:off x="7735888" y="6248400"/>
            <a:ext cx="125571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DEMO!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6997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>
                <a:latin typeface="+mj-lt"/>
              </a:rPr>
              <a:t>Environment in the NEWS!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426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Picobot can only sense things directly to the N, E, W, and 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0600" y="47244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" y="47244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90600" y="39624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90600" y="54864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828800" y="47244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714625" y="39624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For example, here its surroundings are 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083050" y="4678363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Courier New" pitchFamily="49" charset="0"/>
              </a:rPr>
              <a:t>N</a:t>
            </a:r>
            <a:r>
              <a:rPr lang="en-US" altLang="en-US" sz="6000">
                <a:latin typeface="Courier New" pitchFamily="49" charset="0"/>
              </a:rPr>
              <a:t>x</a:t>
            </a:r>
            <a:r>
              <a:rPr lang="en-US" altLang="en-US" sz="6000" b="1">
                <a:latin typeface="Courier New" pitchFamily="49" charset="0"/>
              </a:rPr>
              <a:t>W</a:t>
            </a:r>
            <a:r>
              <a:rPr lang="en-US" altLang="en-US" sz="6000">
                <a:latin typeface="Courier New" pitchFamily="49" charset="0"/>
              </a:rPr>
              <a:t>x</a:t>
            </a:r>
            <a:endParaRPr lang="en-US" altLang="en-US" sz="6000" b="1">
              <a:latin typeface="Courier New" pitchFamily="49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1200150" y="12938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046288" y="20605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354013" y="2068513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212850" y="2827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44196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48768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53340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57912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078288" y="6035675"/>
            <a:ext cx="2057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A40FE0"/>
                </a:solidFill>
                <a:latin typeface="Courier New" pitchFamily="49" charset="0"/>
              </a:rPr>
              <a:t>N E W S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303963" y="5710238"/>
            <a:ext cx="2578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Surroundings are always in </a:t>
            </a:r>
            <a:r>
              <a:rPr lang="en-US" altLang="en-US" sz="1800"/>
              <a:t>NEWS</a:t>
            </a:r>
            <a:r>
              <a:rPr lang="en-US" altLang="en-US" sz="1800">
                <a:solidFill>
                  <a:srgbClr val="A40FE0"/>
                </a:solidFill>
              </a:rPr>
              <a:t> order.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35F6C3-80AE-4674-ADEA-91E8995863D8}"/>
                  </a:ext>
                </a:extLst>
              </p14:cNvPr>
              <p14:cNvContentPartPr/>
              <p14:nvPr/>
            </p14:nvContentPartPr>
            <p14:xfrm>
              <a:off x="26640" y="3518280"/>
              <a:ext cx="2313360" cy="260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35F6C3-80AE-4674-ADEA-91E8995863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80" y="3508920"/>
                <a:ext cx="2332080" cy="262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426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How many distinct surroundings are there?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1200150" y="12938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2046288" y="20605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354013" y="2068513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1212850" y="2827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90600" y="3856038"/>
            <a:ext cx="7231063" cy="2462212"/>
            <a:chOff x="990600" y="3856038"/>
            <a:chExt cx="7231063" cy="2462212"/>
          </a:xfrm>
        </p:grpSpPr>
        <p:sp>
          <p:nvSpPr>
            <p:cNvPr id="17425" name="Rectangle 13"/>
            <p:cNvSpPr>
              <a:spLocks noChangeArrowheads="1"/>
            </p:cNvSpPr>
            <p:nvPr/>
          </p:nvSpPr>
          <p:spPr bwMode="auto">
            <a:xfrm>
              <a:off x="12192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6" name="Rectangle 14"/>
            <p:cNvSpPr>
              <a:spLocks noChangeArrowheads="1"/>
            </p:cNvSpPr>
            <p:nvPr/>
          </p:nvSpPr>
          <p:spPr bwMode="auto">
            <a:xfrm>
              <a:off x="9906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7" name="Rectangle 15"/>
            <p:cNvSpPr>
              <a:spLocks noChangeArrowheads="1"/>
            </p:cNvSpPr>
            <p:nvPr/>
          </p:nvSpPr>
          <p:spPr bwMode="auto">
            <a:xfrm>
              <a:off x="14478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8" name="Rectangle 16"/>
            <p:cNvSpPr>
              <a:spLocks noChangeArrowheads="1"/>
            </p:cNvSpPr>
            <p:nvPr/>
          </p:nvSpPr>
          <p:spPr bwMode="auto">
            <a:xfrm>
              <a:off x="12192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9" name="Rectangle 17"/>
            <p:cNvSpPr>
              <a:spLocks noChangeArrowheads="1"/>
            </p:cNvSpPr>
            <p:nvPr/>
          </p:nvSpPr>
          <p:spPr bwMode="auto">
            <a:xfrm>
              <a:off x="12192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9906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xxxx</a:t>
              </a:r>
            </a:p>
          </p:txBody>
        </p:sp>
        <p:sp>
          <p:nvSpPr>
            <p:cNvPr id="17431" name="Rectangle 19"/>
            <p:cNvSpPr>
              <a:spLocks noChangeArrowheads="1"/>
            </p:cNvSpPr>
            <p:nvPr/>
          </p:nvSpPr>
          <p:spPr bwMode="auto">
            <a:xfrm>
              <a:off x="21336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2" name="Rectangle 20"/>
            <p:cNvSpPr>
              <a:spLocks noChangeArrowheads="1"/>
            </p:cNvSpPr>
            <p:nvPr/>
          </p:nvSpPr>
          <p:spPr bwMode="auto">
            <a:xfrm>
              <a:off x="19050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3" name="Rectangle 21"/>
            <p:cNvSpPr>
              <a:spLocks noChangeArrowheads="1"/>
            </p:cNvSpPr>
            <p:nvPr/>
          </p:nvSpPr>
          <p:spPr bwMode="auto">
            <a:xfrm>
              <a:off x="23622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4" name="Rectangle 22"/>
            <p:cNvSpPr>
              <a:spLocks noChangeArrowheads="1"/>
            </p:cNvSpPr>
            <p:nvPr/>
          </p:nvSpPr>
          <p:spPr bwMode="auto">
            <a:xfrm>
              <a:off x="21336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5" name="Rectangle 23"/>
            <p:cNvSpPr>
              <a:spLocks noChangeArrowheads="1"/>
            </p:cNvSpPr>
            <p:nvPr/>
          </p:nvSpPr>
          <p:spPr bwMode="auto">
            <a:xfrm>
              <a:off x="21336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6" name="Text Box 24"/>
            <p:cNvSpPr txBox="1">
              <a:spLocks noChangeArrowheads="1"/>
            </p:cNvSpPr>
            <p:nvPr/>
          </p:nvSpPr>
          <p:spPr bwMode="auto">
            <a:xfrm>
              <a:off x="19050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Nxxx</a:t>
              </a:r>
            </a:p>
          </p:txBody>
        </p:sp>
        <p:sp>
          <p:nvSpPr>
            <p:cNvPr id="17437" name="Rectangle 25"/>
            <p:cNvSpPr>
              <a:spLocks noChangeArrowheads="1"/>
            </p:cNvSpPr>
            <p:nvPr/>
          </p:nvSpPr>
          <p:spPr bwMode="auto">
            <a:xfrm>
              <a:off x="30480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8" name="Rectangle 26"/>
            <p:cNvSpPr>
              <a:spLocks noChangeArrowheads="1"/>
            </p:cNvSpPr>
            <p:nvPr/>
          </p:nvSpPr>
          <p:spPr bwMode="auto">
            <a:xfrm>
              <a:off x="28194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9" name="Rectangle 27"/>
            <p:cNvSpPr>
              <a:spLocks noChangeArrowheads="1"/>
            </p:cNvSpPr>
            <p:nvPr/>
          </p:nvSpPr>
          <p:spPr bwMode="auto">
            <a:xfrm>
              <a:off x="32766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0" name="Rectangle 28"/>
            <p:cNvSpPr>
              <a:spLocks noChangeArrowheads="1"/>
            </p:cNvSpPr>
            <p:nvPr/>
          </p:nvSpPr>
          <p:spPr bwMode="auto">
            <a:xfrm>
              <a:off x="30480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1" name="Rectangle 29"/>
            <p:cNvSpPr>
              <a:spLocks noChangeArrowheads="1"/>
            </p:cNvSpPr>
            <p:nvPr/>
          </p:nvSpPr>
          <p:spPr bwMode="auto">
            <a:xfrm>
              <a:off x="30480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2" name="Text Box 30"/>
            <p:cNvSpPr txBox="1">
              <a:spLocks noChangeArrowheads="1"/>
            </p:cNvSpPr>
            <p:nvPr/>
          </p:nvSpPr>
          <p:spPr bwMode="auto">
            <a:xfrm>
              <a:off x="28194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xExx</a:t>
              </a:r>
            </a:p>
          </p:txBody>
        </p:sp>
        <p:sp>
          <p:nvSpPr>
            <p:cNvPr id="17443" name="Rectangle 31"/>
            <p:cNvSpPr>
              <a:spLocks noChangeArrowheads="1"/>
            </p:cNvSpPr>
            <p:nvPr/>
          </p:nvSpPr>
          <p:spPr bwMode="auto">
            <a:xfrm>
              <a:off x="39624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4" name="Rectangle 32"/>
            <p:cNvSpPr>
              <a:spLocks noChangeArrowheads="1"/>
            </p:cNvSpPr>
            <p:nvPr/>
          </p:nvSpPr>
          <p:spPr bwMode="auto">
            <a:xfrm>
              <a:off x="37338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5" name="Rectangle 33"/>
            <p:cNvSpPr>
              <a:spLocks noChangeArrowheads="1"/>
            </p:cNvSpPr>
            <p:nvPr/>
          </p:nvSpPr>
          <p:spPr bwMode="auto">
            <a:xfrm>
              <a:off x="41910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6" name="Rectangle 34"/>
            <p:cNvSpPr>
              <a:spLocks noChangeArrowheads="1"/>
            </p:cNvSpPr>
            <p:nvPr/>
          </p:nvSpPr>
          <p:spPr bwMode="auto">
            <a:xfrm>
              <a:off x="39624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7" name="Rectangle 35"/>
            <p:cNvSpPr>
              <a:spLocks noChangeArrowheads="1"/>
            </p:cNvSpPr>
            <p:nvPr/>
          </p:nvSpPr>
          <p:spPr bwMode="auto">
            <a:xfrm>
              <a:off x="39624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8" name="Text Box 36"/>
            <p:cNvSpPr txBox="1">
              <a:spLocks noChangeArrowheads="1"/>
            </p:cNvSpPr>
            <p:nvPr/>
          </p:nvSpPr>
          <p:spPr bwMode="auto">
            <a:xfrm>
              <a:off x="37338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xxWx</a:t>
              </a:r>
            </a:p>
          </p:txBody>
        </p:sp>
        <p:sp>
          <p:nvSpPr>
            <p:cNvPr id="17449" name="Rectangle 37"/>
            <p:cNvSpPr>
              <a:spLocks noChangeArrowheads="1"/>
            </p:cNvSpPr>
            <p:nvPr/>
          </p:nvSpPr>
          <p:spPr bwMode="auto">
            <a:xfrm>
              <a:off x="48768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0" name="Rectangle 38"/>
            <p:cNvSpPr>
              <a:spLocks noChangeArrowheads="1"/>
            </p:cNvSpPr>
            <p:nvPr/>
          </p:nvSpPr>
          <p:spPr bwMode="auto">
            <a:xfrm>
              <a:off x="46482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1" name="Rectangle 39"/>
            <p:cNvSpPr>
              <a:spLocks noChangeArrowheads="1"/>
            </p:cNvSpPr>
            <p:nvPr/>
          </p:nvSpPr>
          <p:spPr bwMode="auto">
            <a:xfrm>
              <a:off x="51054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2" name="Rectangle 40"/>
            <p:cNvSpPr>
              <a:spLocks noChangeArrowheads="1"/>
            </p:cNvSpPr>
            <p:nvPr/>
          </p:nvSpPr>
          <p:spPr bwMode="auto">
            <a:xfrm>
              <a:off x="4876800" y="43132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3" name="Rectangle 41"/>
            <p:cNvSpPr>
              <a:spLocks noChangeArrowheads="1"/>
            </p:cNvSpPr>
            <p:nvPr/>
          </p:nvSpPr>
          <p:spPr bwMode="auto">
            <a:xfrm>
              <a:off x="48768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4" name="Text Box 42"/>
            <p:cNvSpPr txBox="1">
              <a:spLocks noChangeArrowheads="1"/>
            </p:cNvSpPr>
            <p:nvPr/>
          </p:nvSpPr>
          <p:spPr bwMode="auto">
            <a:xfrm>
              <a:off x="46482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xxxS</a:t>
              </a:r>
            </a:p>
          </p:txBody>
        </p:sp>
        <p:sp>
          <p:nvSpPr>
            <p:cNvPr id="17455" name="Rectangle 43"/>
            <p:cNvSpPr>
              <a:spLocks noChangeArrowheads="1"/>
            </p:cNvSpPr>
            <p:nvPr/>
          </p:nvSpPr>
          <p:spPr bwMode="auto">
            <a:xfrm>
              <a:off x="57912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6" name="Rectangle 44"/>
            <p:cNvSpPr>
              <a:spLocks noChangeArrowheads="1"/>
            </p:cNvSpPr>
            <p:nvPr/>
          </p:nvSpPr>
          <p:spPr bwMode="auto">
            <a:xfrm>
              <a:off x="55626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7" name="Rectangle 45"/>
            <p:cNvSpPr>
              <a:spLocks noChangeArrowheads="1"/>
            </p:cNvSpPr>
            <p:nvPr/>
          </p:nvSpPr>
          <p:spPr bwMode="auto">
            <a:xfrm>
              <a:off x="60198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8" name="Rectangle 46"/>
            <p:cNvSpPr>
              <a:spLocks noChangeArrowheads="1"/>
            </p:cNvSpPr>
            <p:nvPr/>
          </p:nvSpPr>
          <p:spPr bwMode="auto">
            <a:xfrm>
              <a:off x="57912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9" name="Rectangle 47"/>
            <p:cNvSpPr>
              <a:spLocks noChangeArrowheads="1"/>
            </p:cNvSpPr>
            <p:nvPr/>
          </p:nvSpPr>
          <p:spPr bwMode="auto">
            <a:xfrm>
              <a:off x="57912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0" name="Text Box 48"/>
            <p:cNvSpPr txBox="1">
              <a:spLocks noChangeArrowheads="1"/>
            </p:cNvSpPr>
            <p:nvPr/>
          </p:nvSpPr>
          <p:spPr bwMode="auto">
            <a:xfrm>
              <a:off x="55626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NExx</a:t>
              </a:r>
            </a:p>
          </p:txBody>
        </p:sp>
        <p:sp>
          <p:nvSpPr>
            <p:cNvPr id="17461" name="Rectangle 49"/>
            <p:cNvSpPr>
              <a:spLocks noChangeArrowheads="1"/>
            </p:cNvSpPr>
            <p:nvPr/>
          </p:nvSpPr>
          <p:spPr bwMode="auto">
            <a:xfrm>
              <a:off x="67056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2" name="Rectangle 50"/>
            <p:cNvSpPr>
              <a:spLocks noChangeArrowheads="1"/>
            </p:cNvSpPr>
            <p:nvPr/>
          </p:nvSpPr>
          <p:spPr bwMode="auto">
            <a:xfrm>
              <a:off x="64770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3" name="Rectangle 51"/>
            <p:cNvSpPr>
              <a:spLocks noChangeArrowheads="1"/>
            </p:cNvSpPr>
            <p:nvPr/>
          </p:nvSpPr>
          <p:spPr bwMode="auto">
            <a:xfrm>
              <a:off x="69342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4" name="Rectangle 52"/>
            <p:cNvSpPr>
              <a:spLocks noChangeArrowheads="1"/>
            </p:cNvSpPr>
            <p:nvPr/>
          </p:nvSpPr>
          <p:spPr bwMode="auto">
            <a:xfrm>
              <a:off x="67056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5" name="Rectangle 53"/>
            <p:cNvSpPr>
              <a:spLocks noChangeArrowheads="1"/>
            </p:cNvSpPr>
            <p:nvPr/>
          </p:nvSpPr>
          <p:spPr bwMode="auto">
            <a:xfrm>
              <a:off x="67056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6" name="Text Box 54"/>
            <p:cNvSpPr txBox="1">
              <a:spLocks noChangeArrowheads="1"/>
            </p:cNvSpPr>
            <p:nvPr/>
          </p:nvSpPr>
          <p:spPr bwMode="auto">
            <a:xfrm>
              <a:off x="64770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NxWx</a:t>
              </a:r>
            </a:p>
          </p:txBody>
        </p:sp>
        <p:sp>
          <p:nvSpPr>
            <p:cNvPr id="17467" name="Rectangle 55"/>
            <p:cNvSpPr>
              <a:spLocks noChangeArrowheads="1"/>
            </p:cNvSpPr>
            <p:nvPr/>
          </p:nvSpPr>
          <p:spPr bwMode="auto">
            <a:xfrm>
              <a:off x="76200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8" name="Rectangle 56"/>
            <p:cNvSpPr>
              <a:spLocks noChangeArrowheads="1"/>
            </p:cNvSpPr>
            <p:nvPr/>
          </p:nvSpPr>
          <p:spPr bwMode="auto">
            <a:xfrm>
              <a:off x="73914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9" name="Rectangle 57"/>
            <p:cNvSpPr>
              <a:spLocks noChangeArrowheads="1"/>
            </p:cNvSpPr>
            <p:nvPr/>
          </p:nvSpPr>
          <p:spPr bwMode="auto">
            <a:xfrm>
              <a:off x="78486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0" name="Rectangle 58"/>
            <p:cNvSpPr>
              <a:spLocks noChangeArrowheads="1"/>
            </p:cNvSpPr>
            <p:nvPr/>
          </p:nvSpPr>
          <p:spPr bwMode="auto">
            <a:xfrm>
              <a:off x="7620000" y="43132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1" name="Rectangle 59"/>
            <p:cNvSpPr>
              <a:spLocks noChangeArrowheads="1"/>
            </p:cNvSpPr>
            <p:nvPr/>
          </p:nvSpPr>
          <p:spPr bwMode="auto">
            <a:xfrm>
              <a:off x="76200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2" name="Text Box 60"/>
            <p:cNvSpPr txBox="1">
              <a:spLocks noChangeArrowheads="1"/>
            </p:cNvSpPr>
            <p:nvPr/>
          </p:nvSpPr>
          <p:spPr bwMode="auto">
            <a:xfrm>
              <a:off x="73914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NxxS</a:t>
              </a:r>
            </a:p>
          </p:txBody>
        </p:sp>
        <p:sp>
          <p:nvSpPr>
            <p:cNvPr id="17473" name="Rectangle 61"/>
            <p:cNvSpPr>
              <a:spLocks noChangeArrowheads="1"/>
            </p:cNvSpPr>
            <p:nvPr/>
          </p:nvSpPr>
          <p:spPr bwMode="auto">
            <a:xfrm>
              <a:off x="12192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4" name="Rectangle 62"/>
            <p:cNvSpPr>
              <a:spLocks noChangeArrowheads="1"/>
            </p:cNvSpPr>
            <p:nvPr/>
          </p:nvSpPr>
          <p:spPr bwMode="auto">
            <a:xfrm>
              <a:off x="9906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5" name="Rectangle 63"/>
            <p:cNvSpPr>
              <a:spLocks noChangeArrowheads="1"/>
            </p:cNvSpPr>
            <p:nvPr/>
          </p:nvSpPr>
          <p:spPr bwMode="auto">
            <a:xfrm>
              <a:off x="14478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6" name="Rectangle 64"/>
            <p:cNvSpPr>
              <a:spLocks noChangeArrowheads="1"/>
            </p:cNvSpPr>
            <p:nvPr/>
          </p:nvSpPr>
          <p:spPr bwMode="auto">
            <a:xfrm>
              <a:off x="1219200" y="56388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7" name="Rectangle 65"/>
            <p:cNvSpPr>
              <a:spLocks noChangeArrowheads="1"/>
            </p:cNvSpPr>
            <p:nvPr/>
          </p:nvSpPr>
          <p:spPr bwMode="auto">
            <a:xfrm>
              <a:off x="12192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8" name="Text Box 66"/>
            <p:cNvSpPr txBox="1">
              <a:spLocks noChangeArrowheads="1"/>
            </p:cNvSpPr>
            <p:nvPr/>
          </p:nvSpPr>
          <p:spPr bwMode="auto">
            <a:xfrm>
              <a:off x="9906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xEWx</a:t>
              </a:r>
            </a:p>
          </p:txBody>
        </p:sp>
        <p:sp>
          <p:nvSpPr>
            <p:cNvPr id="17479" name="Rectangle 67"/>
            <p:cNvSpPr>
              <a:spLocks noChangeArrowheads="1"/>
            </p:cNvSpPr>
            <p:nvPr/>
          </p:nvSpPr>
          <p:spPr bwMode="auto">
            <a:xfrm>
              <a:off x="21336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0" name="Rectangle 68"/>
            <p:cNvSpPr>
              <a:spLocks noChangeArrowheads="1"/>
            </p:cNvSpPr>
            <p:nvPr/>
          </p:nvSpPr>
          <p:spPr bwMode="auto">
            <a:xfrm>
              <a:off x="19050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1" name="Rectangle 69"/>
            <p:cNvSpPr>
              <a:spLocks noChangeArrowheads="1"/>
            </p:cNvSpPr>
            <p:nvPr/>
          </p:nvSpPr>
          <p:spPr bwMode="auto">
            <a:xfrm>
              <a:off x="23622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2" name="Rectangle 70"/>
            <p:cNvSpPr>
              <a:spLocks noChangeArrowheads="1"/>
            </p:cNvSpPr>
            <p:nvPr/>
          </p:nvSpPr>
          <p:spPr bwMode="auto">
            <a:xfrm>
              <a:off x="21336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3" name="Rectangle 71"/>
            <p:cNvSpPr>
              <a:spLocks noChangeArrowheads="1"/>
            </p:cNvSpPr>
            <p:nvPr/>
          </p:nvSpPr>
          <p:spPr bwMode="auto">
            <a:xfrm>
              <a:off x="21336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4" name="Text Box 72"/>
            <p:cNvSpPr txBox="1">
              <a:spLocks noChangeArrowheads="1"/>
            </p:cNvSpPr>
            <p:nvPr/>
          </p:nvSpPr>
          <p:spPr bwMode="auto">
            <a:xfrm>
              <a:off x="19050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xExS</a:t>
              </a:r>
            </a:p>
          </p:txBody>
        </p:sp>
        <p:sp>
          <p:nvSpPr>
            <p:cNvPr id="17485" name="Rectangle 73"/>
            <p:cNvSpPr>
              <a:spLocks noChangeArrowheads="1"/>
            </p:cNvSpPr>
            <p:nvPr/>
          </p:nvSpPr>
          <p:spPr bwMode="auto">
            <a:xfrm>
              <a:off x="30480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6" name="Rectangle 74"/>
            <p:cNvSpPr>
              <a:spLocks noChangeArrowheads="1"/>
            </p:cNvSpPr>
            <p:nvPr/>
          </p:nvSpPr>
          <p:spPr bwMode="auto">
            <a:xfrm>
              <a:off x="28194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7" name="Rectangle 75"/>
            <p:cNvSpPr>
              <a:spLocks noChangeArrowheads="1"/>
            </p:cNvSpPr>
            <p:nvPr/>
          </p:nvSpPr>
          <p:spPr bwMode="auto">
            <a:xfrm>
              <a:off x="32766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8" name="Rectangle 76"/>
            <p:cNvSpPr>
              <a:spLocks noChangeArrowheads="1"/>
            </p:cNvSpPr>
            <p:nvPr/>
          </p:nvSpPr>
          <p:spPr bwMode="auto">
            <a:xfrm>
              <a:off x="30480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9" name="Rectangle 77"/>
            <p:cNvSpPr>
              <a:spLocks noChangeArrowheads="1"/>
            </p:cNvSpPr>
            <p:nvPr/>
          </p:nvSpPr>
          <p:spPr bwMode="auto">
            <a:xfrm>
              <a:off x="30480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0" name="Text Box 78"/>
            <p:cNvSpPr txBox="1">
              <a:spLocks noChangeArrowheads="1"/>
            </p:cNvSpPr>
            <p:nvPr/>
          </p:nvSpPr>
          <p:spPr bwMode="auto">
            <a:xfrm>
              <a:off x="28194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xxWS</a:t>
              </a:r>
            </a:p>
          </p:txBody>
        </p:sp>
        <p:sp>
          <p:nvSpPr>
            <p:cNvPr id="17491" name="Rectangle 79"/>
            <p:cNvSpPr>
              <a:spLocks noChangeArrowheads="1"/>
            </p:cNvSpPr>
            <p:nvPr/>
          </p:nvSpPr>
          <p:spPr bwMode="auto">
            <a:xfrm>
              <a:off x="39624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2" name="Rectangle 80"/>
            <p:cNvSpPr>
              <a:spLocks noChangeArrowheads="1"/>
            </p:cNvSpPr>
            <p:nvPr/>
          </p:nvSpPr>
          <p:spPr bwMode="auto">
            <a:xfrm>
              <a:off x="37338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3" name="Rectangle 81"/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4" name="Rectangle 82"/>
            <p:cNvSpPr>
              <a:spLocks noChangeArrowheads="1"/>
            </p:cNvSpPr>
            <p:nvPr/>
          </p:nvSpPr>
          <p:spPr bwMode="auto">
            <a:xfrm>
              <a:off x="3962400" y="56388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5" name="Rectangle 83"/>
            <p:cNvSpPr>
              <a:spLocks noChangeArrowheads="1"/>
            </p:cNvSpPr>
            <p:nvPr/>
          </p:nvSpPr>
          <p:spPr bwMode="auto">
            <a:xfrm>
              <a:off x="39624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6" name="Text Box 84"/>
            <p:cNvSpPr txBox="1">
              <a:spLocks noChangeArrowheads="1"/>
            </p:cNvSpPr>
            <p:nvPr/>
          </p:nvSpPr>
          <p:spPr bwMode="auto">
            <a:xfrm>
              <a:off x="37338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NEWx</a:t>
              </a:r>
            </a:p>
          </p:txBody>
        </p:sp>
        <p:sp>
          <p:nvSpPr>
            <p:cNvPr id="17497" name="Rectangle 85"/>
            <p:cNvSpPr>
              <a:spLocks noChangeArrowheads="1"/>
            </p:cNvSpPr>
            <p:nvPr/>
          </p:nvSpPr>
          <p:spPr bwMode="auto">
            <a:xfrm>
              <a:off x="48768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8" name="Rectangle 86"/>
            <p:cNvSpPr>
              <a:spLocks noChangeArrowheads="1"/>
            </p:cNvSpPr>
            <p:nvPr/>
          </p:nvSpPr>
          <p:spPr bwMode="auto">
            <a:xfrm>
              <a:off x="46482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9" name="Rectangle 87"/>
            <p:cNvSpPr>
              <a:spLocks noChangeArrowheads="1"/>
            </p:cNvSpPr>
            <p:nvPr/>
          </p:nvSpPr>
          <p:spPr bwMode="auto">
            <a:xfrm>
              <a:off x="51054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0" name="Rectangle 88"/>
            <p:cNvSpPr>
              <a:spLocks noChangeArrowheads="1"/>
            </p:cNvSpPr>
            <p:nvPr/>
          </p:nvSpPr>
          <p:spPr bwMode="auto">
            <a:xfrm>
              <a:off x="48768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1" name="Rectangle 89"/>
            <p:cNvSpPr>
              <a:spLocks noChangeArrowheads="1"/>
            </p:cNvSpPr>
            <p:nvPr/>
          </p:nvSpPr>
          <p:spPr bwMode="auto">
            <a:xfrm>
              <a:off x="48768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2" name="Text Box 90"/>
            <p:cNvSpPr txBox="1">
              <a:spLocks noChangeArrowheads="1"/>
            </p:cNvSpPr>
            <p:nvPr/>
          </p:nvSpPr>
          <p:spPr bwMode="auto">
            <a:xfrm>
              <a:off x="46482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NExS</a:t>
              </a:r>
            </a:p>
          </p:txBody>
        </p:sp>
        <p:sp>
          <p:nvSpPr>
            <p:cNvPr id="17503" name="Rectangle 91"/>
            <p:cNvSpPr>
              <a:spLocks noChangeArrowheads="1"/>
            </p:cNvSpPr>
            <p:nvPr/>
          </p:nvSpPr>
          <p:spPr bwMode="auto">
            <a:xfrm>
              <a:off x="57912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4" name="Rectangle 92"/>
            <p:cNvSpPr>
              <a:spLocks noChangeArrowheads="1"/>
            </p:cNvSpPr>
            <p:nvPr/>
          </p:nvSpPr>
          <p:spPr bwMode="auto">
            <a:xfrm>
              <a:off x="55626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5" name="Rectangle 93"/>
            <p:cNvSpPr>
              <a:spLocks noChangeArrowheads="1"/>
            </p:cNvSpPr>
            <p:nvPr/>
          </p:nvSpPr>
          <p:spPr bwMode="auto">
            <a:xfrm>
              <a:off x="60198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6" name="Rectangle 94"/>
            <p:cNvSpPr>
              <a:spLocks noChangeArrowheads="1"/>
            </p:cNvSpPr>
            <p:nvPr/>
          </p:nvSpPr>
          <p:spPr bwMode="auto">
            <a:xfrm>
              <a:off x="57912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7" name="Rectangle 95"/>
            <p:cNvSpPr>
              <a:spLocks noChangeArrowheads="1"/>
            </p:cNvSpPr>
            <p:nvPr/>
          </p:nvSpPr>
          <p:spPr bwMode="auto">
            <a:xfrm>
              <a:off x="57912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8" name="Text Box 96"/>
            <p:cNvSpPr txBox="1">
              <a:spLocks noChangeArrowheads="1"/>
            </p:cNvSpPr>
            <p:nvPr/>
          </p:nvSpPr>
          <p:spPr bwMode="auto">
            <a:xfrm>
              <a:off x="55626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NxWS</a:t>
              </a:r>
            </a:p>
          </p:txBody>
        </p:sp>
        <p:sp>
          <p:nvSpPr>
            <p:cNvPr id="17509" name="Rectangle 97"/>
            <p:cNvSpPr>
              <a:spLocks noChangeArrowheads="1"/>
            </p:cNvSpPr>
            <p:nvPr/>
          </p:nvSpPr>
          <p:spPr bwMode="auto">
            <a:xfrm>
              <a:off x="67056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0" name="Rectangle 98"/>
            <p:cNvSpPr>
              <a:spLocks noChangeArrowheads="1"/>
            </p:cNvSpPr>
            <p:nvPr/>
          </p:nvSpPr>
          <p:spPr bwMode="auto">
            <a:xfrm>
              <a:off x="64770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1" name="Rectangle 99"/>
            <p:cNvSpPr>
              <a:spLocks noChangeArrowheads="1"/>
            </p:cNvSpPr>
            <p:nvPr/>
          </p:nvSpPr>
          <p:spPr bwMode="auto">
            <a:xfrm>
              <a:off x="69342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2" name="Rectangle 100"/>
            <p:cNvSpPr>
              <a:spLocks noChangeArrowheads="1"/>
            </p:cNvSpPr>
            <p:nvPr/>
          </p:nvSpPr>
          <p:spPr bwMode="auto">
            <a:xfrm>
              <a:off x="67056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3" name="Rectangle 101"/>
            <p:cNvSpPr>
              <a:spLocks noChangeArrowheads="1"/>
            </p:cNvSpPr>
            <p:nvPr/>
          </p:nvSpPr>
          <p:spPr bwMode="auto">
            <a:xfrm>
              <a:off x="67056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4" name="Text Box 102"/>
            <p:cNvSpPr txBox="1">
              <a:spLocks noChangeArrowheads="1"/>
            </p:cNvSpPr>
            <p:nvPr/>
          </p:nvSpPr>
          <p:spPr bwMode="auto">
            <a:xfrm>
              <a:off x="64770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xEWS</a:t>
              </a:r>
            </a:p>
          </p:txBody>
        </p:sp>
        <p:sp>
          <p:nvSpPr>
            <p:cNvPr id="17515" name="Rectangle 103"/>
            <p:cNvSpPr>
              <a:spLocks noChangeArrowheads="1"/>
            </p:cNvSpPr>
            <p:nvPr/>
          </p:nvSpPr>
          <p:spPr bwMode="auto">
            <a:xfrm>
              <a:off x="76200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6" name="Rectangle 104"/>
            <p:cNvSpPr>
              <a:spLocks noChangeArrowheads="1"/>
            </p:cNvSpPr>
            <p:nvPr/>
          </p:nvSpPr>
          <p:spPr bwMode="auto">
            <a:xfrm>
              <a:off x="73914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7" name="Rectangle 105"/>
            <p:cNvSpPr>
              <a:spLocks noChangeArrowheads="1"/>
            </p:cNvSpPr>
            <p:nvPr/>
          </p:nvSpPr>
          <p:spPr bwMode="auto">
            <a:xfrm>
              <a:off x="78486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8" name="Rectangle 106"/>
            <p:cNvSpPr>
              <a:spLocks noChangeArrowheads="1"/>
            </p:cNvSpPr>
            <p:nvPr/>
          </p:nvSpPr>
          <p:spPr bwMode="auto">
            <a:xfrm>
              <a:off x="76200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9" name="Rectangle 107"/>
            <p:cNvSpPr>
              <a:spLocks noChangeArrowheads="1"/>
            </p:cNvSpPr>
            <p:nvPr/>
          </p:nvSpPr>
          <p:spPr bwMode="auto">
            <a:xfrm>
              <a:off x="76200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20" name="Text Box 108"/>
            <p:cNvSpPr txBox="1">
              <a:spLocks noChangeArrowheads="1"/>
            </p:cNvSpPr>
            <p:nvPr/>
          </p:nvSpPr>
          <p:spPr bwMode="auto">
            <a:xfrm>
              <a:off x="73914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NEWS</a:t>
              </a:r>
            </a:p>
          </p:txBody>
        </p:sp>
        <p:sp>
          <p:nvSpPr>
            <p:cNvPr id="17521" name="Text Box 109"/>
            <p:cNvSpPr txBox="1">
              <a:spLocks noChangeArrowheads="1"/>
            </p:cNvSpPr>
            <p:nvPr/>
          </p:nvSpPr>
          <p:spPr bwMode="auto">
            <a:xfrm>
              <a:off x="7231063" y="6119813"/>
              <a:ext cx="9906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700" b="1"/>
                <a:t>(won</a:t>
              </a:r>
              <a:r>
                <a:rPr lang="ja-JP" altLang="en-US" sz="700" b="1"/>
                <a:t>’</a:t>
              </a:r>
              <a:r>
                <a:rPr lang="en-US" altLang="ja-JP" sz="700" b="1"/>
                <a:t>t happen)</a:t>
              </a:r>
              <a:endParaRPr lang="en-US" altLang="en-US" sz="700" b="1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95675" y="2878138"/>
            <a:ext cx="2946400" cy="474662"/>
            <a:chOff x="3495675" y="2878138"/>
            <a:chExt cx="2946400" cy="474662"/>
          </a:xfrm>
        </p:grpSpPr>
        <p:sp>
          <p:nvSpPr>
            <p:cNvPr id="17423" name="Rectangle 110"/>
            <p:cNvSpPr>
              <a:spLocks noChangeArrowheads="1"/>
            </p:cNvSpPr>
            <p:nvPr/>
          </p:nvSpPr>
          <p:spPr bwMode="auto">
            <a:xfrm>
              <a:off x="3886200" y="2895600"/>
              <a:ext cx="2555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120DF3"/>
                  </a:solidFill>
                </a:rPr>
                <a:t>== 16 possible…</a:t>
              </a:r>
            </a:p>
          </p:txBody>
        </p:sp>
        <p:sp>
          <p:nvSpPr>
            <p:cNvPr id="17424" name="Rectangle 111"/>
            <p:cNvSpPr>
              <a:spLocks noChangeArrowheads="1"/>
            </p:cNvSpPr>
            <p:nvPr/>
          </p:nvSpPr>
          <p:spPr bwMode="auto">
            <a:xfrm>
              <a:off x="3495675" y="2878138"/>
              <a:ext cx="466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120DF3"/>
                  </a:solidFill>
                </a:rPr>
                <a:t>2</a:t>
              </a:r>
              <a:r>
                <a:rPr lang="en-US" altLang="en-US" sz="2400" baseline="30000">
                  <a:solidFill>
                    <a:srgbClr val="120DF3"/>
                  </a:solidFill>
                </a:rPr>
                <a:t>4</a:t>
              </a:r>
              <a:endParaRPr lang="en-US" altLang="en-US" sz="2400">
                <a:solidFill>
                  <a:srgbClr val="120DF3"/>
                </a:solidFill>
              </a:endParaRPr>
            </a:p>
          </p:txBody>
        </p:sp>
      </p:grpSp>
      <p:sp>
        <p:nvSpPr>
          <p:cNvPr id="41070" name="Text Box 112"/>
          <p:cNvSpPr txBox="1">
            <a:spLocks noChangeArrowheads="1"/>
          </p:cNvSpPr>
          <p:nvPr/>
        </p:nvSpPr>
        <p:spPr bwMode="auto">
          <a:xfrm>
            <a:off x="241300" y="217488"/>
            <a:ext cx="3644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>
                <a:latin typeface="+mj-lt"/>
              </a:rPr>
              <a:t>Surroundings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47006F-E82D-4A3F-8F7C-AB1A1F86F9E4}"/>
                  </a:ext>
                </a:extLst>
              </p14:cNvPr>
              <p14:cNvContentPartPr/>
              <p14:nvPr/>
            </p14:nvContentPartPr>
            <p14:xfrm>
              <a:off x="6991920" y="4902480"/>
              <a:ext cx="1321920" cy="155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47006F-E82D-4A3F-8F7C-AB1A1F86F9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2560" y="4893120"/>
                <a:ext cx="1340640" cy="157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>
                <a:latin typeface="+mj-lt"/>
              </a:rPr>
              <a:t>State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33400" y="49530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E80416"/>
                </a:solidFill>
              </a:rPr>
              <a:t>State</a:t>
            </a:r>
            <a:r>
              <a:rPr lang="en-US" altLang="en-US"/>
              <a:t> and </a:t>
            </a:r>
            <a:r>
              <a:rPr lang="en-US" altLang="en-US" b="1">
                <a:solidFill>
                  <a:srgbClr val="120DF3"/>
                </a:solidFill>
                <a:latin typeface="Courier New" pitchFamily="49" charset="0"/>
              </a:rPr>
              <a:t>surroundings</a:t>
            </a:r>
            <a:r>
              <a:rPr lang="en-US" altLang="en-US"/>
              <a:t> represent everything the robot knows about the world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249613" y="3852863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Picobot always </a:t>
            </a:r>
            <a:r>
              <a:rPr lang="en-US" altLang="en-US" sz="2400" u="sng"/>
              <a:t>starts</a:t>
            </a:r>
            <a:r>
              <a:rPr lang="en-US" altLang="en-US" sz="2400"/>
              <a:t> in </a:t>
            </a:r>
            <a:r>
              <a:rPr lang="en-US" altLang="en-US" sz="2400">
                <a:solidFill>
                  <a:srgbClr val="FF0000"/>
                </a:solidFill>
              </a:rPr>
              <a:t>state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E80416"/>
                </a:solidFill>
              </a:rPr>
              <a:t>0</a:t>
            </a:r>
            <a:r>
              <a:rPr lang="en-US" altLang="en-US" sz="2400"/>
              <a:t>.</a:t>
            </a:r>
          </a:p>
        </p:txBody>
      </p:sp>
      <p:sp>
        <p:nvSpPr>
          <p:cNvPr id="12" name="AutoShape 23">
            <a:extLst>
              <a:ext uri="{FF2B5EF4-FFF2-40B4-BE49-F238E27FC236}">
                <a16:creationId xmlns:a16="http://schemas.microsoft.com/office/drawing/2014/main" id="{32666D3F-D840-4771-AE06-DDC510CC9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0"/>
            <a:ext cx="2838450" cy="1524000"/>
          </a:xfrm>
          <a:prstGeom prst="cloudCallout">
            <a:avLst>
              <a:gd name="adj1" fmla="val -58921"/>
              <a:gd name="adj2" fmla="val 4310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I am in state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E80416"/>
                </a:solidFill>
              </a:rPr>
              <a:t>0</a:t>
            </a:r>
            <a:r>
              <a:rPr lang="en-US" altLang="en-US" sz="1800"/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My surroundings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en-US" sz="1800"/>
              <a:t> </a:t>
            </a:r>
            <a:r>
              <a:rPr lang="en-US" altLang="en-US" sz="1800">
                <a:latin typeface="Courier New" pitchFamily="49" charset="0"/>
              </a:rPr>
              <a:t>xx</a:t>
            </a:r>
            <a:r>
              <a:rPr lang="en-US" altLang="en-US" sz="1800" b="1">
                <a:latin typeface="Courier New" pitchFamily="49" charset="0"/>
              </a:rPr>
              <a:t>WS</a:t>
            </a:r>
            <a:r>
              <a:rPr lang="en-US" altLang="en-US" sz="1800"/>
              <a:t>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419600" y="1846262"/>
            <a:ext cx="4419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Picobot's</a:t>
            </a:r>
            <a:r>
              <a:rPr lang="en-US" altLang="en-US" sz="2400" dirty="0"/>
              <a:t> memory is a single number, called its </a:t>
            </a:r>
            <a:r>
              <a:rPr lang="en-US" altLang="en-US" sz="2400" dirty="0">
                <a:solidFill>
                  <a:srgbClr val="E80416"/>
                </a:solidFill>
              </a:rPr>
              <a:t>state</a:t>
            </a:r>
            <a:r>
              <a:rPr lang="en-US" altLang="en-US" sz="2400" dirty="0"/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State</a:t>
            </a:r>
            <a:r>
              <a:rPr lang="en-US" altLang="en-US" sz="2400" dirty="0"/>
              <a:t> is the </a:t>
            </a:r>
            <a:r>
              <a:rPr lang="en-US" altLang="en-US" sz="2400" i="1" dirty="0"/>
              <a:t>internal context </a:t>
            </a:r>
            <a:r>
              <a:rPr lang="en-US" altLang="en-US" sz="2400" dirty="0"/>
              <a:t>of computation.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>
                <a:latin typeface="+mj-lt"/>
              </a:rPr>
              <a:t>Rules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38400" y="31242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Picobot moves according to a set of rules: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1275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1676400" y="3886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685800" y="45339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2057400" y="45339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</a:rPr>
              <a:t>xx</a:t>
            </a:r>
            <a:r>
              <a:rPr lang="en-US" altLang="en-US" sz="2400" b="1">
                <a:latin typeface="Courier New" pitchFamily="49" charset="0"/>
              </a:rPr>
              <a:t>WS</a:t>
            </a:r>
            <a:endParaRPr lang="en-US" altLang="en-US" sz="2400"/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6934200" y="45339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5181600" y="45339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4191000" y="47625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518160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6705600" y="3886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1103313" y="546735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If I'm in state </a:t>
            </a:r>
            <a:r>
              <a:rPr lang="en-US" altLang="en-US" sz="2400"/>
              <a:t>0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 seeing </a:t>
            </a:r>
            <a:r>
              <a:rPr lang="en-US" altLang="en-US" sz="2400">
                <a:latin typeface="Courier New" pitchFamily="49" charset="0"/>
              </a:rPr>
              <a:t>xx</a:t>
            </a:r>
            <a:r>
              <a:rPr lang="en-US" altLang="en-US" sz="2400" b="1">
                <a:latin typeface="Courier New" pitchFamily="49" charset="0"/>
              </a:rPr>
              <a:t>WS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5257800" y="5467350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Then I move </a:t>
            </a:r>
            <a:r>
              <a:rPr lang="en-US" altLang="en-US" sz="2400" b="1"/>
              <a:t>N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orth, and change to state </a:t>
            </a:r>
            <a:r>
              <a:rPr lang="en-US" altLang="en-US" sz="2400"/>
              <a:t>0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5029200" y="609600"/>
            <a:ext cx="3068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Aha!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I should move</a:t>
            </a:r>
            <a:r>
              <a:rPr lang="en-US" altLang="en-US" sz="2400"/>
              <a:t> 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I should enter state</a:t>
            </a:r>
            <a:r>
              <a:rPr lang="en-US" altLang="en-US" sz="2400"/>
              <a:t> 0.</a:t>
            </a:r>
          </a:p>
        </p:txBody>
      </p:sp>
      <p:sp>
        <p:nvSpPr>
          <p:cNvPr id="43029" name="Rounded Rectangular Callout 21"/>
          <p:cNvSpPr>
            <a:spLocks noChangeArrowheads="1"/>
          </p:cNvSpPr>
          <p:nvPr/>
        </p:nvSpPr>
        <p:spPr bwMode="auto">
          <a:xfrm>
            <a:off x="6324600" y="3505200"/>
            <a:ext cx="1233488" cy="550863"/>
          </a:xfrm>
          <a:prstGeom prst="wedgeRoundRectCallout">
            <a:avLst>
              <a:gd name="adj1" fmla="val -77838"/>
              <a:gd name="adj2" fmla="val 1671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/>
              <a:t>A capital </a:t>
            </a:r>
            <a:r>
              <a:rPr lang="ja-JP" altLang="en-US" sz="1000" b="1"/>
              <a:t>“</a:t>
            </a:r>
            <a:r>
              <a:rPr lang="en-US" altLang="ja-JP" sz="1000" b="1"/>
              <a:t>X</a:t>
            </a:r>
            <a:r>
              <a:rPr lang="ja-JP" altLang="en-US" sz="1000" b="1"/>
              <a:t>”</a:t>
            </a:r>
            <a:r>
              <a:rPr lang="en-US" altLang="ja-JP" sz="1000" b="1"/>
              <a:t> here means </a:t>
            </a:r>
            <a:r>
              <a:rPr lang="ja-JP" altLang="en-US" sz="1000" b="1"/>
              <a:t>“</a:t>
            </a:r>
            <a:r>
              <a:rPr lang="en-US" altLang="ja-JP" sz="1000" b="1"/>
              <a:t>Don</a:t>
            </a:r>
            <a:r>
              <a:rPr lang="ja-JP" altLang="en-US" sz="1000" b="1"/>
              <a:t>’</a:t>
            </a:r>
            <a:r>
              <a:rPr lang="en-US" altLang="ja-JP" sz="1000" b="1"/>
              <a:t>t Move</a:t>
            </a:r>
            <a:r>
              <a:rPr lang="ja-JP" altLang="en-US" sz="1000" b="1"/>
              <a:t>”</a:t>
            </a:r>
            <a:endParaRPr lang="en-US" altLang="en-US" sz="1000" b="1"/>
          </a:p>
        </p:txBody>
      </p:sp>
      <p:sp>
        <p:nvSpPr>
          <p:cNvPr id="19478" name="AutoShape 23"/>
          <p:cNvSpPr>
            <a:spLocks noChangeArrowheads="1"/>
          </p:cNvSpPr>
          <p:nvPr/>
        </p:nvSpPr>
        <p:spPr bwMode="auto">
          <a:xfrm>
            <a:off x="1828800" y="762000"/>
            <a:ext cx="2838450" cy="1524000"/>
          </a:xfrm>
          <a:prstGeom prst="cloudCallout">
            <a:avLst>
              <a:gd name="adj1" fmla="val -58921"/>
              <a:gd name="adj2" fmla="val 4310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I am in state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E80416"/>
                </a:solidFill>
              </a:rPr>
              <a:t>0</a:t>
            </a:r>
            <a:r>
              <a:rPr lang="en-US" altLang="en-US" sz="1800"/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My surroundings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en-US" sz="1800"/>
              <a:t> </a:t>
            </a:r>
            <a:r>
              <a:rPr lang="en-US" altLang="en-US" sz="1800">
                <a:latin typeface="Courier New" pitchFamily="49" charset="0"/>
              </a:rPr>
              <a:t>xx</a:t>
            </a:r>
            <a:r>
              <a:rPr lang="en-US" altLang="en-US" sz="1800" b="1">
                <a:latin typeface="Courier New" pitchFamily="49" charset="0"/>
              </a:rPr>
              <a:t>WS</a:t>
            </a:r>
            <a:r>
              <a:rPr lang="en-US" altLang="en-US" sz="180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EE51D5-7793-40AF-8780-F7E4CBF48DA6}"/>
                  </a:ext>
                </a:extLst>
              </p14:cNvPr>
              <p14:cNvContentPartPr/>
              <p14:nvPr/>
            </p14:nvContentPartPr>
            <p14:xfrm>
              <a:off x="803520" y="3232440"/>
              <a:ext cx="7358400" cy="192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EE51D5-7793-40AF-8780-F7E4CBF48D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160" y="3223080"/>
                <a:ext cx="7377120" cy="193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>
                <a:latin typeface="+mj-lt"/>
              </a:rPr>
              <a:t>Wildcards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43200" y="2895600"/>
            <a:ext cx="449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/>
              <a:t>Asterisks  </a:t>
            </a:r>
            <a:r>
              <a:rPr lang="en-US" altLang="en-US" sz="2000" b="1" dirty="0">
                <a:latin typeface="Courier New" pitchFamily="49" charset="0"/>
              </a:rPr>
              <a:t>* </a:t>
            </a:r>
            <a:r>
              <a:rPr lang="en-US" altLang="en-US" sz="2000" dirty="0"/>
              <a:t>are </a:t>
            </a:r>
            <a:r>
              <a:rPr lang="en-US" altLang="en-US" sz="2000" i="1" dirty="0"/>
              <a:t>wild cards</a:t>
            </a:r>
            <a:r>
              <a:rPr lang="en-US" altLang="en-US" sz="2000" dirty="0"/>
              <a:t>.            They match walls </a:t>
            </a:r>
            <a:r>
              <a:rPr lang="en-US" altLang="en-US" sz="2000" b="1" i="1" dirty="0"/>
              <a:t>or</a:t>
            </a:r>
            <a:r>
              <a:rPr lang="en-US" altLang="en-US" sz="2000" dirty="0"/>
              <a:t> empty space: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858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2057400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</a:rPr>
              <a:t>x</a:t>
            </a:r>
            <a:r>
              <a:rPr lang="en-US" altLang="en-US" sz="2400" b="1">
                <a:latin typeface="Courier New" pitchFamily="49" charset="0"/>
              </a:rPr>
              <a:t>***</a:t>
            </a:r>
            <a:endParaRPr lang="en-US" altLang="en-US" sz="2400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6934200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5181600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4191000" y="4876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flipH="1" flipV="1">
            <a:off x="2667000" y="5105400"/>
            <a:ext cx="7938" cy="374650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V="1">
            <a:off x="2843213" y="5105400"/>
            <a:ext cx="0" cy="366713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 flipV="1">
            <a:off x="3024188" y="5105400"/>
            <a:ext cx="0" cy="374650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41275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1676400" y="3886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518160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6705600" y="3886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2590800" y="55626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120DF3"/>
                </a:solidFill>
                <a:latin typeface="Times New Roman" pitchFamily="18" charset="0"/>
              </a:rPr>
              <a:t>and EWS may be wall </a:t>
            </a:r>
            <a:r>
              <a:rPr lang="en-US" altLang="en-US" sz="1800" u="sng">
                <a:solidFill>
                  <a:srgbClr val="120DF3"/>
                </a:solidFill>
                <a:latin typeface="Times New Roman" pitchFamily="18" charset="0"/>
              </a:rPr>
              <a:t>or</a:t>
            </a:r>
            <a:r>
              <a:rPr lang="en-US" altLang="en-US" sz="1800" b="1" i="1">
                <a:solidFill>
                  <a:srgbClr val="120DF3"/>
                </a:solidFill>
                <a:latin typeface="Times New Roman" pitchFamily="18" charset="0"/>
              </a:rPr>
              <a:t> empty space</a:t>
            </a:r>
          </a:p>
        </p:txBody>
      </p:sp>
      <p:sp>
        <p:nvSpPr>
          <p:cNvPr id="20502" name="AutoShape 23"/>
          <p:cNvSpPr>
            <a:spLocks noChangeArrowheads="1"/>
          </p:cNvSpPr>
          <p:nvPr/>
        </p:nvSpPr>
        <p:spPr bwMode="auto">
          <a:xfrm>
            <a:off x="1828800" y="762000"/>
            <a:ext cx="2838450" cy="1524000"/>
          </a:xfrm>
          <a:prstGeom prst="cloudCallout">
            <a:avLst>
              <a:gd name="adj1" fmla="val -58921"/>
              <a:gd name="adj2" fmla="val 4310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I am in state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E80416"/>
                </a:solidFill>
              </a:rPr>
              <a:t>0</a:t>
            </a:r>
            <a:r>
              <a:rPr lang="en-US" altLang="en-US" sz="1800"/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My surroundings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en-US" sz="1800"/>
              <a:t> </a:t>
            </a:r>
            <a:r>
              <a:rPr lang="en-US" altLang="en-US" sz="1800">
                <a:latin typeface="Courier New" pitchFamily="49" charset="0"/>
              </a:rPr>
              <a:t>xx</a:t>
            </a:r>
            <a:r>
              <a:rPr lang="en-US" altLang="en-US" sz="1800" b="1">
                <a:latin typeface="Courier New" pitchFamily="49" charset="0"/>
              </a:rPr>
              <a:t>WS</a:t>
            </a:r>
            <a:r>
              <a:rPr lang="en-US" altLang="en-US" sz="1800"/>
              <a:t>.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5029200" y="1295400"/>
            <a:ext cx="3962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Aha! This matches  </a:t>
            </a:r>
            <a:r>
              <a:rPr lang="en-US" altLang="en-US" sz="2400">
                <a:latin typeface="Courier New" pitchFamily="49" charset="0"/>
              </a:rPr>
              <a:t>x</a:t>
            </a:r>
            <a:r>
              <a:rPr lang="en-US" altLang="en-US" sz="2400" b="1">
                <a:latin typeface="Courier New" pitchFamily="49" charset="0"/>
              </a:rPr>
              <a:t>*** </a:t>
            </a:r>
            <a:endParaRPr lang="en-US" altLang="en-US" sz="2400" i="1"/>
          </a:p>
        </p:txBody>
      </p:sp>
      <p:sp>
        <p:nvSpPr>
          <p:cNvPr id="20504" name="Line 25"/>
          <p:cNvSpPr>
            <a:spLocks noChangeShapeType="1"/>
          </p:cNvSpPr>
          <p:nvPr/>
        </p:nvSpPr>
        <p:spPr bwMode="auto">
          <a:xfrm flipV="1">
            <a:off x="1828800" y="5105400"/>
            <a:ext cx="533400" cy="838200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26"/>
          <p:cNvSpPr>
            <a:spLocks noChangeArrowheads="1"/>
          </p:cNvSpPr>
          <p:nvPr/>
        </p:nvSpPr>
        <p:spPr bwMode="auto">
          <a:xfrm>
            <a:off x="1590675" y="5961063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120DF3"/>
                </a:solidFill>
                <a:latin typeface="Times New Roman" pitchFamily="18" charset="0"/>
              </a:rPr>
              <a:t>N must be empty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57400" y="381000"/>
            <a:ext cx="66294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/>
              <a:t>What Will This Set of Rules Make </a:t>
            </a:r>
            <a:r>
              <a:rPr lang="en-US" altLang="en-US" sz="2400" dirty="0" err="1"/>
              <a:t>Picobot</a:t>
            </a:r>
            <a:r>
              <a:rPr lang="en-US" altLang="en-US" sz="2400" dirty="0"/>
              <a:t> Do?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336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x***</a:t>
            </a:r>
            <a:endParaRPr lang="en-US" altLang="en-US" sz="2400" b="1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0104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2578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762000" y="220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1336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N***</a:t>
            </a:r>
            <a:endParaRPr lang="en-US" altLang="en-US" sz="2400" b="1"/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70104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52578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21515" name="Text Box 23"/>
          <p:cNvSpPr txBox="1">
            <a:spLocks noChangeArrowheads="1"/>
          </p:cNvSpPr>
          <p:nvPr/>
        </p:nvSpPr>
        <p:spPr bwMode="auto">
          <a:xfrm>
            <a:off x="41275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21516" name="Text Box 24"/>
          <p:cNvSpPr txBox="1">
            <a:spLocks noChangeArrowheads="1"/>
          </p:cNvSpPr>
          <p:nvPr/>
        </p:nvSpPr>
        <p:spPr bwMode="auto">
          <a:xfrm>
            <a:off x="1676400" y="1143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21517" name="Text Box 25"/>
          <p:cNvSpPr txBox="1">
            <a:spLocks noChangeArrowheads="1"/>
          </p:cNvSpPr>
          <p:nvPr/>
        </p:nvSpPr>
        <p:spPr bwMode="auto">
          <a:xfrm>
            <a:off x="518160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21518" name="Text Box 26"/>
          <p:cNvSpPr txBox="1">
            <a:spLocks noChangeArrowheads="1"/>
          </p:cNvSpPr>
          <p:nvPr/>
        </p:nvSpPr>
        <p:spPr bwMode="auto">
          <a:xfrm>
            <a:off x="6705600" y="114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21519" name="Text Box 27"/>
          <p:cNvSpPr txBox="1">
            <a:spLocks noChangeArrowheads="1"/>
          </p:cNvSpPr>
          <p:nvPr/>
        </p:nvSpPr>
        <p:spPr bwMode="auto">
          <a:xfrm>
            <a:off x="990600" y="46482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</a:rPr>
              <a:t>Picobot</a:t>
            </a:r>
            <a:r>
              <a:rPr lang="en-US" altLang="en-US" sz="2400" dirty="0">
                <a:solidFill>
                  <a:srgbClr val="0000FF"/>
                </a:solidFill>
              </a:rPr>
              <a:t> checks its rules from the top each time.</a:t>
            </a:r>
          </a:p>
        </p:txBody>
      </p:sp>
      <p:sp>
        <p:nvSpPr>
          <p:cNvPr id="21520" name="Text Box 28"/>
          <p:cNvSpPr txBox="1">
            <a:spLocks noChangeArrowheads="1"/>
          </p:cNvSpPr>
          <p:nvPr/>
        </p:nvSpPr>
        <p:spPr bwMode="auto">
          <a:xfrm>
            <a:off x="990600" y="57150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Only one rule is allowed per state and surroundings.</a:t>
            </a:r>
          </a:p>
        </p:txBody>
      </p:sp>
      <p:sp>
        <p:nvSpPr>
          <p:cNvPr id="21521" name="Text Box 29"/>
          <p:cNvSpPr txBox="1">
            <a:spLocks noChangeArrowheads="1"/>
          </p:cNvSpPr>
          <p:nvPr/>
        </p:nvSpPr>
        <p:spPr bwMode="auto">
          <a:xfrm>
            <a:off x="990600" y="51816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When it finds a matching rule, that rule runs.</a:t>
            </a:r>
          </a:p>
        </p:txBody>
      </p:sp>
      <p:sp>
        <p:nvSpPr>
          <p:cNvPr id="21522" name="Text Box 30"/>
          <p:cNvSpPr txBox="1">
            <a:spLocks noChangeArrowheads="1"/>
          </p:cNvSpPr>
          <p:nvPr/>
        </p:nvSpPr>
        <p:spPr bwMode="auto">
          <a:xfrm>
            <a:off x="3810000" y="176212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1523" name="Text Box 32"/>
          <p:cNvSpPr txBox="1">
            <a:spLocks noChangeArrowheads="1"/>
          </p:cNvSpPr>
          <p:nvPr/>
        </p:nvSpPr>
        <p:spPr bwMode="auto">
          <a:xfrm>
            <a:off x="38100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1524" name="Rectangle 35"/>
          <p:cNvSpPr>
            <a:spLocks noChangeArrowheads="1"/>
          </p:cNvSpPr>
          <p:nvPr/>
        </p:nvSpPr>
        <p:spPr bwMode="auto">
          <a:xfrm>
            <a:off x="819150" y="2819400"/>
            <a:ext cx="7523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</a:rPr>
              <a:t>On the worksheet, modify and expand this cod to make </a:t>
            </a:r>
            <a:r>
              <a:rPr lang="en-US" altLang="en-US" sz="1400" b="1" dirty="0" err="1">
                <a:solidFill>
                  <a:srgbClr val="008000"/>
                </a:solidFill>
              </a:rPr>
              <a:t>Picobot</a:t>
            </a:r>
            <a:r>
              <a:rPr lang="en-US" altLang="en-US" sz="1400" b="1" dirty="0">
                <a:solidFill>
                  <a:srgbClr val="008000"/>
                </a:solidFill>
              </a:rPr>
              <a:t> go up and down in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</a:rPr>
              <a:t>same column forever!</a:t>
            </a:r>
          </a:p>
        </p:txBody>
      </p:sp>
      <p:sp>
        <p:nvSpPr>
          <p:cNvPr id="21525" name="Rounded Rectangular Callout 20"/>
          <p:cNvSpPr>
            <a:spLocks noChangeArrowheads="1"/>
          </p:cNvSpPr>
          <p:nvPr/>
        </p:nvSpPr>
        <p:spPr bwMode="auto">
          <a:xfrm>
            <a:off x="6477000" y="762000"/>
            <a:ext cx="1233488" cy="550863"/>
          </a:xfrm>
          <a:prstGeom prst="wedgeRoundRectCallout">
            <a:avLst>
              <a:gd name="adj1" fmla="val -81273"/>
              <a:gd name="adj2" fmla="val 2517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/>
              <a:t>A capital </a:t>
            </a:r>
            <a:r>
              <a:rPr lang="ja-JP" altLang="en-US" sz="1000" b="1"/>
              <a:t>“</a:t>
            </a:r>
            <a:r>
              <a:rPr lang="en-US" altLang="ja-JP" sz="1000" b="1"/>
              <a:t>X</a:t>
            </a:r>
            <a:r>
              <a:rPr lang="ja-JP" altLang="en-US" sz="1000" b="1"/>
              <a:t>”</a:t>
            </a:r>
            <a:r>
              <a:rPr lang="en-US" altLang="ja-JP" sz="1000" b="1"/>
              <a:t> here means </a:t>
            </a:r>
            <a:r>
              <a:rPr lang="ja-JP" altLang="en-US" sz="1000" b="1"/>
              <a:t>“</a:t>
            </a:r>
            <a:r>
              <a:rPr lang="en-US" altLang="ja-JP" sz="1000" b="1"/>
              <a:t>Don</a:t>
            </a:r>
            <a:r>
              <a:rPr lang="ja-JP" altLang="en-US" sz="1000" b="1"/>
              <a:t>’</a:t>
            </a:r>
            <a:r>
              <a:rPr lang="en-US" altLang="ja-JP" sz="1000" b="1"/>
              <a:t>t Move</a:t>
            </a:r>
            <a:r>
              <a:rPr lang="ja-JP" altLang="en-US" sz="1000" b="1"/>
              <a:t>”</a:t>
            </a:r>
            <a:endParaRPr lang="en-US" altLang="en-US" sz="10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4B56F-883F-4A04-825A-162FC38E066B}"/>
              </a:ext>
            </a:extLst>
          </p:cNvPr>
          <p:cNvSpPr txBox="1"/>
          <p:nvPr/>
        </p:nvSpPr>
        <p:spPr>
          <a:xfrm rot="19850677">
            <a:off x="-58454" y="495031"/>
            <a:ext cx="2720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 Black" panose="020B0A04020102020204" pitchFamily="34" charset="0"/>
              </a:rPr>
              <a:t>Worksheet!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E364F0-2FF8-4CD4-B12C-E588DFE868D0}"/>
                  </a:ext>
                </a:extLst>
              </p14:cNvPr>
              <p14:cNvContentPartPr/>
              <p14:nvPr/>
            </p14:nvContentPartPr>
            <p14:xfrm>
              <a:off x="1134000" y="2232360"/>
              <a:ext cx="7144200" cy="185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E364F0-2FF8-4CD4-B12C-E588DFE868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640" y="2223000"/>
                <a:ext cx="7162920" cy="187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-65" charset="-128"/>
              </a:rPr>
              <a:t>The textbook…</a:t>
            </a:r>
          </a:p>
        </p:txBody>
      </p:sp>
      <p:pic>
        <p:nvPicPr>
          <p:cNvPr id="6149" name="Picture 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14" y="5493657"/>
            <a:ext cx="1003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6553200" y="5105400"/>
            <a:ext cx="2438400" cy="539321"/>
          </a:xfrm>
          <a:prstGeom prst="wedgeRectCallout">
            <a:avLst>
              <a:gd name="adj1" fmla="val -51096"/>
              <a:gd name="adj2" fmla="val 809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dirty="0">
                <a:latin typeface="+mj-lt"/>
                <a:ea typeface="ＭＳ Ｐゴシック" pitchFamily="80" charset="-128"/>
              </a:rPr>
              <a:t>Read Chapter 1!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9EF47-573F-4048-9DE8-A1D4DCFF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990600"/>
            <a:ext cx="3619500" cy="44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3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1336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x***</a:t>
            </a:r>
            <a:endParaRPr lang="en-US" altLang="en-US" sz="2400" b="1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70104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2578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762000" y="220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21336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N***</a:t>
            </a:r>
            <a:endParaRPr lang="en-US" altLang="en-US" sz="2400" b="1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70104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/>
              <a:t>1</a:t>
            </a:r>
            <a:endParaRPr lang="en-US" altLang="en-US" sz="2400" b="1" i="1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52578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762000" y="3429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2133600" y="3429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***x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7010400" y="3429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5257800" y="3429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7620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2133600" y="3886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***S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7010400" y="3886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5257800" y="3886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41275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1676400" y="1143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518160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6705600" y="114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990600" y="46482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Picobot checks its rules to find one that applies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990600" y="57150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Only one rule is allowed per state and surroundings.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990600" y="51816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When it finds a matching rule, that rule runs.</a:t>
            </a:r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3810000" y="176212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4" name="Text Box 27"/>
          <p:cNvSpPr txBox="1">
            <a:spLocks noChangeArrowheads="1"/>
          </p:cNvSpPr>
          <p:nvPr/>
        </p:nvSpPr>
        <p:spPr bwMode="auto">
          <a:xfrm>
            <a:off x="38100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3810000" y="34194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6" name="Text Box 29"/>
          <p:cNvSpPr txBox="1">
            <a:spLocks noChangeArrowheads="1"/>
          </p:cNvSpPr>
          <p:nvPr/>
        </p:nvSpPr>
        <p:spPr bwMode="auto">
          <a:xfrm>
            <a:off x="3810000" y="38766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 flipH="1">
            <a:off x="1323975" y="2679700"/>
            <a:ext cx="6237288" cy="747713"/>
          </a:xfrm>
          <a:prstGeom prst="line">
            <a:avLst/>
          </a:prstGeom>
          <a:noFill/>
          <a:ln w="9525">
            <a:solidFill>
              <a:srgbClr val="120D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609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What Will This Set of Rules Do to Picobot?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127448-5F23-4022-83CE-06E6328593F4}"/>
                  </a:ext>
                </a:extLst>
              </p14:cNvPr>
              <p14:cNvContentPartPr/>
              <p14:nvPr/>
            </p14:nvContentPartPr>
            <p14:xfrm>
              <a:off x="5411520" y="1741320"/>
              <a:ext cx="1759320" cy="286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127448-5F23-4022-83CE-06E6328593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2160" y="1731960"/>
                <a:ext cx="1778040" cy="288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>
                <a:latin typeface="+mj-lt"/>
              </a:rPr>
              <a:t>This Week!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14600" y="3048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/>
              <a:t>Write rules that will always cover these two rooms.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67100" y="64135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 i="1"/>
              <a:t>separate</a:t>
            </a:r>
            <a:r>
              <a:rPr lang="en-US" altLang="en-US" sz="1400"/>
              <a:t> sets of rules are encouraged…)</a:t>
            </a:r>
          </a:p>
        </p:txBody>
      </p:sp>
      <p:pic>
        <p:nvPicPr>
          <p:cNvPr id="23557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1163"/>
            <a:ext cx="362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681163"/>
            <a:ext cx="362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258888" y="1143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Problem 1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410200" y="115093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/>
              <a:t>Problem 2</a:t>
            </a: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5638800" y="6400800"/>
            <a:ext cx="272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itchFamily="66" charset="0"/>
              </a:rPr>
              <a:t>our best:</a:t>
            </a: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rgbClr val="900BD5"/>
                </a:solidFill>
                <a:latin typeface="Comic Sans MS" pitchFamily="66" charset="0"/>
              </a:rPr>
              <a:t>4 states, 8 rules</a:t>
            </a: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492125" y="6391275"/>
            <a:ext cx="4859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itchFamily="66" charset="0"/>
              </a:rPr>
              <a:t>our best:</a:t>
            </a: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rgbClr val="900BD5"/>
                </a:solidFill>
                <a:latin typeface="Comic Sans MS" pitchFamily="66" charset="0"/>
              </a:rPr>
              <a:t>3 states, 7 rules (but Cam Zhou had 6)</a:t>
            </a:r>
            <a:endParaRPr lang="en-US" altLang="en-US" sz="1600">
              <a:solidFill>
                <a:srgbClr val="D824C6"/>
              </a:solidFill>
              <a:latin typeface="Comic Sans MS" pitchFamily="66" charset="0"/>
            </a:endParaRPr>
          </a:p>
        </p:txBody>
      </p:sp>
      <p:sp>
        <p:nvSpPr>
          <p:cNvPr id="23563" name="Rounded Rectangular Callout 12"/>
          <p:cNvSpPr>
            <a:spLocks noChangeArrowheads="1"/>
          </p:cNvSpPr>
          <p:nvPr/>
        </p:nvSpPr>
        <p:spPr bwMode="auto">
          <a:xfrm>
            <a:off x="1730375" y="5486400"/>
            <a:ext cx="6042025" cy="736600"/>
          </a:xfrm>
          <a:prstGeom prst="wedgeRoundRectCallout">
            <a:avLst>
              <a:gd name="adj1" fmla="val -51102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Your </a:t>
            </a:r>
            <a:r>
              <a:rPr lang="ja-JP" altLang="en-US" sz="1800"/>
              <a:t>“</a:t>
            </a:r>
            <a:r>
              <a:rPr lang="en-US" altLang="ja-JP" sz="1800"/>
              <a:t>program</a:t>
            </a:r>
            <a:r>
              <a:rPr lang="ja-JP" altLang="en-US" sz="1800"/>
              <a:t>”</a:t>
            </a:r>
            <a:r>
              <a:rPr lang="en-US" altLang="ja-JP" sz="1800"/>
              <a:t> can be slow but it should work for any starting location and for any wall-connected maze!</a:t>
            </a:r>
            <a:endParaRPr lang="en-US" altLang="en-US" sz="1800"/>
          </a:p>
        </p:txBody>
      </p:sp>
      <p:pic>
        <p:nvPicPr>
          <p:cNvPr id="23564" name="Picture 9" descr="al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2600"/>
            <a:ext cx="669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ounded Rectangle 12"/>
          <p:cNvSpPr>
            <a:spLocks noChangeArrowheads="1"/>
          </p:cNvSpPr>
          <p:nvPr/>
        </p:nvSpPr>
        <p:spPr bwMode="auto">
          <a:xfrm>
            <a:off x="7888288" y="5638800"/>
            <a:ext cx="125571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DEMO!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 What’</a:t>
            </a:r>
            <a:r>
              <a:rPr lang="en-US" altLang="ja-JP" dirty="0"/>
              <a:t>s the Point?</a:t>
            </a:r>
            <a:endParaRPr lang="en-US" altLang="en-US" dirty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936625" y="1820863"/>
            <a:ext cx="7445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chemeClr val="accent2"/>
                </a:solidFill>
              </a:rPr>
              <a:t>Simple syntax can support </a:t>
            </a:r>
            <a:r>
              <a:rPr lang="ja-JP" altLang="en-US" sz="2400">
                <a:solidFill>
                  <a:schemeClr val="accent2"/>
                </a:solidFill>
              </a:rPr>
              <a:t>“</a:t>
            </a:r>
            <a:r>
              <a:rPr lang="en-US" altLang="ja-JP" sz="2400">
                <a:solidFill>
                  <a:schemeClr val="accent2"/>
                </a:solidFill>
              </a:rPr>
              <a:t>powerful</a:t>
            </a:r>
            <a:r>
              <a:rPr lang="ja-JP" altLang="en-US" sz="2400">
                <a:solidFill>
                  <a:schemeClr val="accent2"/>
                </a:solidFill>
              </a:rPr>
              <a:t>”</a:t>
            </a:r>
            <a:r>
              <a:rPr lang="en-US" altLang="ja-JP" sz="2400">
                <a:solidFill>
                  <a:schemeClr val="accent2"/>
                </a:solidFill>
              </a:rPr>
              <a:t> computation:  </a:t>
            </a:r>
            <a:r>
              <a:rPr lang="en-US" altLang="ja-JP" sz="2400"/>
              <a:t>The picobot language syntax is very simple, yet it can control a robot in a complex environment.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1C7210"/>
                </a:solidFill>
              </a:rPr>
              <a:t>Computer scientists examine limitations of languages: 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/>
              <a:t> Are there environments that the picobot language cannot navigate?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/>
              <a:t> If so, what features could be added to give the language more </a:t>
            </a:r>
            <a:r>
              <a:rPr lang="ja-JP" altLang="en-US" sz="2400"/>
              <a:t>“</a:t>
            </a:r>
            <a:r>
              <a:rPr lang="en-US" altLang="ja-JP" sz="2400"/>
              <a:t>power</a:t>
            </a:r>
            <a:r>
              <a:rPr lang="ja-JP" altLang="en-US" sz="2400"/>
              <a:t>”</a:t>
            </a:r>
            <a:r>
              <a:rPr lang="en-US" altLang="ja-JP" sz="2400"/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5115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4512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/>
              <a:t>How About </a:t>
            </a:r>
            <a:r>
              <a:rPr lang="ja-JP" altLang="en-US"/>
              <a:t>“</a:t>
            </a:r>
            <a:r>
              <a:rPr lang="en-US" altLang="ja-JP"/>
              <a:t>General</a:t>
            </a:r>
            <a:r>
              <a:rPr lang="ja-JP" altLang="en-US"/>
              <a:t>”</a:t>
            </a:r>
            <a:r>
              <a:rPr lang="en-US" altLang="ja-JP"/>
              <a:t> Rooms?</a:t>
            </a:r>
            <a:endParaRPr lang="en-US" altLang="en-US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25608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09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5606" name="AutoShape 8"/>
          <p:cNvSpPr>
            <a:spLocks noChangeArrowheads="1"/>
          </p:cNvSpPr>
          <p:nvPr/>
        </p:nvSpPr>
        <p:spPr bwMode="auto">
          <a:xfrm>
            <a:off x="3581400" y="5181600"/>
            <a:ext cx="4495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Picobot has 100 states, but the </a:t>
            </a:r>
            <a:r>
              <a:rPr lang="ja-JP" altLang="en-US" sz="2800"/>
              <a:t>“</a:t>
            </a:r>
            <a:r>
              <a:rPr lang="en-US" altLang="ja-JP" sz="2800"/>
              <a:t>room</a:t>
            </a:r>
            <a:r>
              <a:rPr lang="ja-JP" altLang="en-US" sz="2800"/>
              <a:t>”</a:t>
            </a:r>
            <a:r>
              <a:rPr lang="en-US" altLang="ja-JP" sz="2800"/>
              <a:t> could be arbitrarily big and weird!</a:t>
            </a:r>
            <a:endParaRPr lang="en-US" altLang="en-US" sz="2800"/>
          </a:p>
        </p:txBody>
      </p:sp>
      <p:pic>
        <p:nvPicPr>
          <p:cNvPr id="25607" name="Picture 9" descr="al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29200"/>
            <a:ext cx="1171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1447800"/>
            <a:ext cx="8139683" cy="4228572"/>
          </a:xfrm>
          <a:prstGeom prst="rect">
            <a:avLst/>
          </a:prstGeom>
        </p:spPr>
      </p:pic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2765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5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57200" y="2889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Python and the Command Line</a:t>
            </a:r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609600" y="5715000"/>
            <a:ext cx="514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Python makes it easy to experiment!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1000" y="3506787"/>
            <a:ext cx="4362450" cy="989013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Line Callout 1 6"/>
          <p:cNvSpPr>
            <a:spLocks/>
          </p:cNvSpPr>
          <p:nvPr/>
        </p:nvSpPr>
        <p:spPr bwMode="auto">
          <a:xfrm>
            <a:off x="5029200" y="2971800"/>
            <a:ext cx="1981200" cy="433387"/>
          </a:xfrm>
          <a:prstGeom prst="borderCallout1">
            <a:avLst>
              <a:gd name="adj1" fmla="val 18750"/>
              <a:gd name="adj2" fmla="val -8333"/>
              <a:gd name="adj3" fmla="val 142681"/>
              <a:gd name="adj4" fmla="val -4987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I goofed here</a:t>
            </a: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4743450" y="4265613"/>
            <a:ext cx="2552700" cy="839787"/>
          </a:xfrm>
          <a:prstGeom prst="borderCallout1">
            <a:avLst>
              <a:gd name="adj1" fmla="val 18750"/>
              <a:gd name="adj2" fmla="val -8333"/>
              <a:gd name="adj3" fmla="val 13657"/>
              <a:gd name="adj4" fmla="val -4686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No worries, just try again</a:t>
            </a: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5181600" y="4435475"/>
            <a:ext cx="3135312" cy="822325"/>
          </a:xfrm>
          <a:prstGeom prst="borderCallout1">
            <a:avLst>
              <a:gd name="adj1" fmla="val 18750"/>
              <a:gd name="adj2" fmla="val -8333"/>
              <a:gd name="adj3" fmla="val 40972"/>
              <a:gd name="adj4" fmla="val -6368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This way I don’t have to say math.pi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57200" y="2889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Python and the Command Line</a:t>
            </a:r>
          </a:p>
        </p:txBody>
      </p:sp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609600" y="5715000"/>
            <a:ext cx="514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Python makes it easy to experiment!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1447800"/>
            <a:ext cx="8139683" cy="42285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2971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1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Defining Your Own Functions!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2770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dbl(x):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2 * x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80038" y="1831975"/>
            <a:ext cx="1935162" cy="10636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99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Courier New" pitchFamily="49" charset="0"/>
                <a:ea typeface="ＭＳ Ｐゴシック" pitchFamily="-105" charset="-128"/>
                <a:cs typeface="Courier New" pitchFamily="49" charset="0"/>
              </a:rPr>
              <a:t>dbl</a:t>
            </a:r>
          </a:p>
        </p:txBody>
      </p:sp>
      <p:cxnSp>
        <p:nvCxnSpPr>
          <p:cNvPr id="29702" name="Straight Arrow Connector 10"/>
          <p:cNvCxnSpPr>
            <a:cxnSpLocks noChangeShapeType="1"/>
          </p:cNvCxnSpPr>
          <p:nvPr/>
        </p:nvCxnSpPr>
        <p:spPr bwMode="auto">
          <a:xfrm>
            <a:off x="4724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1"/>
          <p:cNvCxnSpPr>
            <a:cxnSpLocks noChangeShapeType="1"/>
          </p:cNvCxnSpPr>
          <p:nvPr/>
        </p:nvCxnSpPr>
        <p:spPr bwMode="auto">
          <a:xfrm>
            <a:off x="7391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TextBox 12"/>
          <p:cNvSpPr txBox="1">
            <a:spLocks noChangeArrowheads="1"/>
          </p:cNvSpPr>
          <p:nvPr/>
        </p:nvSpPr>
        <p:spPr bwMode="auto">
          <a:xfrm>
            <a:off x="4572000" y="18288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29705" name="TextBox 13"/>
          <p:cNvSpPr txBox="1">
            <a:spLocks noChangeArrowheads="1"/>
          </p:cNvSpPr>
          <p:nvPr/>
        </p:nvSpPr>
        <p:spPr bwMode="auto">
          <a:xfrm>
            <a:off x="7543800" y="18288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2 * x</a:t>
            </a:r>
          </a:p>
        </p:txBody>
      </p:sp>
      <p:sp>
        <p:nvSpPr>
          <p:cNvPr id="58377" name="TextBox 14"/>
          <p:cNvSpPr txBox="1">
            <a:spLocks noChangeArrowheads="1"/>
          </p:cNvSpPr>
          <p:nvPr/>
        </p:nvSpPr>
        <p:spPr bwMode="auto">
          <a:xfrm>
            <a:off x="533400" y="3810000"/>
            <a:ext cx="534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dbl(myArgument):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myResult = 2 * myArgument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myResult</a:t>
            </a:r>
          </a:p>
        </p:txBody>
      </p:sp>
      <p:sp>
        <p:nvSpPr>
          <p:cNvPr id="29707" name="Rounded Rectangular Callout 16"/>
          <p:cNvSpPr>
            <a:spLocks noChangeArrowheads="1"/>
          </p:cNvSpPr>
          <p:nvPr/>
        </p:nvSpPr>
        <p:spPr bwMode="auto">
          <a:xfrm>
            <a:off x="6096000" y="3505200"/>
            <a:ext cx="2514600" cy="16764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Notice the indentation.  This is done using </a:t>
            </a:r>
            <a:r>
              <a:rPr lang="ja-JP" altLang="en-US" sz="1800" dirty="0"/>
              <a:t>“</a:t>
            </a:r>
            <a:r>
              <a:rPr lang="en-US" altLang="ja-JP" sz="1800" dirty="0"/>
              <a:t>tab</a:t>
            </a:r>
            <a:r>
              <a:rPr lang="ja-JP" altLang="en-US" sz="1800" dirty="0"/>
              <a:t>”</a:t>
            </a:r>
            <a:r>
              <a:rPr lang="en-US" altLang="ja-JP" sz="1800" dirty="0"/>
              <a:t> and it’s absolutely necessary!</a:t>
            </a:r>
            <a:endParaRPr lang="en-US" altLang="en-US" sz="1800" dirty="0"/>
          </a:p>
        </p:txBody>
      </p:sp>
      <p:pic>
        <p:nvPicPr>
          <p:cNvPr id="29708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Rounded Rectangular Callout 16"/>
          <p:cNvSpPr>
            <a:spLocks noChangeArrowheads="1"/>
          </p:cNvSpPr>
          <p:nvPr/>
        </p:nvSpPr>
        <p:spPr bwMode="auto">
          <a:xfrm>
            <a:off x="6278563" y="5943600"/>
            <a:ext cx="2636837" cy="371475"/>
          </a:xfrm>
          <a:prstGeom prst="wedgeRoundRectCallout">
            <a:avLst>
              <a:gd name="adj1" fmla="val -63440"/>
              <a:gd name="adj2" fmla="val -107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“Outdent” with shift-tab!</a:t>
            </a:r>
          </a:p>
        </p:txBody>
      </p:sp>
      <p:sp>
        <p:nvSpPr>
          <p:cNvPr id="29710" name="Rounded Rectangular Callout 16"/>
          <p:cNvSpPr>
            <a:spLocks noChangeArrowheads="1"/>
          </p:cNvSpPr>
          <p:nvPr/>
        </p:nvSpPr>
        <p:spPr bwMode="auto">
          <a:xfrm>
            <a:off x="2133600" y="5572125"/>
            <a:ext cx="2027238" cy="742950"/>
          </a:xfrm>
          <a:prstGeom prst="wedgeRoundRectCallout">
            <a:avLst>
              <a:gd name="adj1" fmla="val 80560"/>
              <a:gd name="adj2" fmla="val -42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VScode</a:t>
            </a:r>
            <a:r>
              <a:rPr lang="en-US" altLang="en-US" sz="1800" dirty="0"/>
              <a:t> often indents for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07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66367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"""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</a:rPr>
              <a:t>This function takes a number 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   and returns 2 * x"""</a:t>
            </a:r>
            <a:endParaRPr lang="en-US" altLang="ja-JP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2 * x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Docstrings!</a:t>
            </a:r>
          </a:p>
        </p:txBody>
      </p:sp>
      <p:pic>
        <p:nvPicPr>
          <p:cNvPr id="30725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ounded Rectangular Callout 7"/>
          <p:cNvSpPr>
            <a:spLocks noChangeArrowheads="1"/>
          </p:cNvSpPr>
          <p:nvPr/>
        </p:nvSpPr>
        <p:spPr bwMode="auto">
          <a:xfrm>
            <a:off x="1951038" y="3810000"/>
            <a:ext cx="3154362" cy="1135063"/>
          </a:xfrm>
          <a:prstGeom prst="wedgeRoundRectCallout">
            <a:avLst>
              <a:gd name="adj1" fmla="val -49551"/>
              <a:gd name="adj2" fmla="val 68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is sort of like teaching your programs to talk to you!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17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663675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Doubling program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Author:  Ran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Libeskind-Hadas</a:t>
            </a: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Date:  August 27, 2011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Time Spent: 14 hours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"""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</a:rPr>
              <a:t>This function takes a number 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   and returns 2 * x"""</a:t>
            </a:r>
            <a:endParaRPr lang="en-US" altLang="ja-JP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2 * x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Docstrings…and Comments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278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8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Composition of Functions</a:t>
            </a: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2770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quad(x):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4 * x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80038" y="1831975"/>
            <a:ext cx="1935162" cy="10636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99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Courier New" pitchFamily="49" charset="0"/>
                <a:ea typeface="ＭＳ Ｐゴシック" pitchFamily="-105" charset="-128"/>
                <a:cs typeface="Courier New" pitchFamily="49" charset="0"/>
              </a:rPr>
              <a:t>quad</a:t>
            </a:r>
          </a:p>
        </p:txBody>
      </p:sp>
      <p:cxnSp>
        <p:nvCxnSpPr>
          <p:cNvPr id="32774" name="Straight Arrow Connector 10"/>
          <p:cNvCxnSpPr>
            <a:cxnSpLocks noChangeShapeType="1"/>
          </p:cNvCxnSpPr>
          <p:nvPr/>
        </p:nvCxnSpPr>
        <p:spPr bwMode="auto">
          <a:xfrm>
            <a:off x="4724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Straight Arrow Connector 11"/>
          <p:cNvCxnSpPr>
            <a:cxnSpLocks noChangeShapeType="1"/>
          </p:cNvCxnSpPr>
          <p:nvPr/>
        </p:nvCxnSpPr>
        <p:spPr bwMode="auto">
          <a:xfrm>
            <a:off x="7391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4572000" y="18288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32777" name="TextBox 13"/>
          <p:cNvSpPr txBox="1">
            <a:spLocks noChangeArrowheads="1"/>
          </p:cNvSpPr>
          <p:nvPr/>
        </p:nvSpPr>
        <p:spPr bwMode="auto">
          <a:xfrm>
            <a:off x="7543800" y="18288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4 * x</a:t>
            </a:r>
          </a:p>
        </p:txBody>
      </p:sp>
      <p:sp>
        <p:nvSpPr>
          <p:cNvPr id="66569" name="TextBox 14"/>
          <p:cNvSpPr txBox="1">
            <a:spLocks noChangeArrowheads="1"/>
          </p:cNvSpPr>
          <p:nvPr/>
        </p:nvSpPr>
        <p:spPr bwMode="auto">
          <a:xfrm>
            <a:off x="533400" y="3810000"/>
            <a:ext cx="3878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quad(x):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dbl(dbl(x))</a:t>
            </a:r>
          </a:p>
        </p:txBody>
      </p:sp>
      <p:sp>
        <p:nvSpPr>
          <p:cNvPr id="66570" name="Rounded Rectangular Callout 16"/>
          <p:cNvSpPr>
            <a:spLocks noChangeArrowheads="1"/>
          </p:cNvSpPr>
          <p:nvPr/>
        </p:nvSpPr>
        <p:spPr bwMode="auto">
          <a:xfrm>
            <a:off x="6096000" y="3962400"/>
            <a:ext cx="1524000" cy="5334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Doubly cool!</a:t>
            </a:r>
          </a:p>
        </p:txBody>
      </p:sp>
      <p:pic>
        <p:nvPicPr>
          <p:cNvPr id="66571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745038"/>
            <a:ext cx="176371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665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-65" charset="-128"/>
              </a:rPr>
              <a:t>Overview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81000" y="1143000"/>
            <a:ext cx="8218488" cy="180975"/>
            <a:chOff x="295" y="1311"/>
            <a:chExt cx="5177" cy="114"/>
          </a:xfrm>
        </p:grpSpPr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25" y="1647825"/>
            <a:ext cx="75549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Weeks 1-3:		</a:t>
            </a:r>
            <a:r>
              <a:rPr lang="en-US" altLang="en-US">
                <a:solidFill>
                  <a:srgbClr val="CC0000"/>
                </a:solidFill>
              </a:rPr>
              <a:t>Thinking functionally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Weeks 4-6:		</a:t>
            </a:r>
            <a:r>
              <a:rPr lang="en-US" altLang="en-US">
                <a:solidFill>
                  <a:srgbClr val="1C7210"/>
                </a:solidFill>
              </a:rPr>
              <a:t>Computer organization</a:t>
            </a:r>
            <a:endParaRPr lang="en-US" altLang="en-US" b="1"/>
          </a:p>
          <a:p>
            <a:endParaRPr lang="en-US" altLang="en-US"/>
          </a:p>
          <a:p>
            <a:r>
              <a:rPr lang="en-US" altLang="en-US"/>
              <a:t>Weeks 7-10:		</a:t>
            </a:r>
            <a:r>
              <a:rPr lang="en-US" altLang="en-US">
                <a:solidFill>
                  <a:schemeClr val="accent2"/>
                </a:solidFill>
              </a:rPr>
              <a:t>Oops! (Object oriented programs)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Weeks 11-14:	</a:t>
            </a:r>
            <a:r>
              <a:rPr lang="en-US" altLang="en-US">
                <a:solidFill>
                  <a:srgbClr val="FF6600"/>
                </a:solidFill>
              </a:rPr>
              <a:t>Theoretical foundations</a:t>
            </a:r>
          </a:p>
          <a:p>
            <a:endParaRPr lang="en-US" altLang="en-US"/>
          </a:p>
          <a:p>
            <a:r>
              <a:rPr lang="en-US" altLang="en-US" b="1" i="1"/>
              <a:t>Capstone Project!</a:t>
            </a:r>
            <a:endParaRPr lang="en-US" altLang="en-US"/>
          </a:p>
        </p:txBody>
      </p:sp>
      <p:pic>
        <p:nvPicPr>
          <p:cNvPr id="6149" name="Picture 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003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6629400" y="4724400"/>
            <a:ext cx="2438400" cy="1143000"/>
          </a:xfrm>
          <a:prstGeom prst="wedgeRectCallout">
            <a:avLst>
              <a:gd name="adj1" fmla="val -43556"/>
              <a:gd name="adj2" fmla="val 770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ＭＳ Ｐゴシック" pitchFamily="80" charset="-128"/>
              </a:rPr>
              <a:t>14 weeks of action-packed excitement!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38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533400" y="3811588"/>
            <a:ext cx="59102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myFunc</a:t>
            </a: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Author:  Ran Libeskind-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Hadas</a:t>
            </a: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Date:  August 27, 2011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myFunc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(x, y):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"""</a:t>
            </a:r>
            <a:r>
              <a:rPr lang="en-US" altLang="ja-JP" sz="2400" b="1">
                <a:latin typeface="Courier New" pitchFamily="49" charset="0"/>
                <a:cs typeface="Courier New" pitchFamily="49" charset="0"/>
              </a:rPr>
              <a:t>Returns 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</a:rPr>
              <a:t>x + 42 * y"""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x + 42 * y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Multiple Arguments...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76600" y="1828800"/>
            <a:ext cx="1935163" cy="10636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99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 err="1">
                <a:latin typeface="Courier New" pitchFamily="49" charset="0"/>
                <a:ea typeface="ＭＳ Ｐゴシック" pitchFamily="-105" charset="-128"/>
                <a:cs typeface="Courier New" pitchFamily="49" charset="0"/>
              </a:rPr>
              <a:t>myFunc</a:t>
            </a:r>
            <a:endParaRPr lang="en-US" b="1" dirty="0">
              <a:latin typeface="Courier New" pitchFamily="49" charset="0"/>
              <a:ea typeface="ＭＳ Ｐゴシック" pitchFamily="-105" charset="-128"/>
              <a:cs typeface="Courier New" pitchFamily="49" charset="0"/>
            </a:endParaRPr>
          </a:p>
        </p:txBody>
      </p:sp>
      <p:cxnSp>
        <p:nvCxnSpPr>
          <p:cNvPr id="33798" name="Straight Arrow Connector 8"/>
          <p:cNvCxnSpPr>
            <a:cxnSpLocks noChangeShapeType="1"/>
          </p:cNvCxnSpPr>
          <p:nvPr/>
        </p:nvCxnSpPr>
        <p:spPr bwMode="auto">
          <a:xfrm>
            <a:off x="2620963" y="2359025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Straight Arrow Connector 9"/>
          <p:cNvCxnSpPr>
            <a:cxnSpLocks noChangeShapeType="1"/>
          </p:cNvCxnSpPr>
          <p:nvPr/>
        </p:nvCxnSpPr>
        <p:spPr bwMode="auto">
          <a:xfrm>
            <a:off x="5287963" y="2359025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2209800" y="1828800"/>
            <a:ext cx="92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x, y</a:t>
            </a:r>
          </a:p>
        </p:txBody>
      </p:sp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5440363" y="18256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 + 42 * y</a:t>
            </a:r>
          </a:p>
        </p:txBody>
      </p:sp>
      <p:pic>
        <p:nvPicPr>
          <p:cNvPr id="33802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60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ounded Rectangular Callout 12"/>
          <p:cNvSpPr>
            <a:spLocks noChangeArrowheads="1"/>
          </p:cNvSpPr>
          <p:nvPr/>
        </p:nvSpPr>
        <p:spPr bwMode="auto">
          <a:xfrm>
            <a:off x="7107238" y="2971800"/>
            <a:ext cx="1731962" cy="1041400"/>
          </a:xfrm>
          <a:prstGeom prst="wedgeRoundRectCallout">
            <a:avLst>
              <a:gd name="adj1" fmla="val -36963"/>
              <a:gd name="adj2" fmla="val 73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That</a:t>
            </a:r>
            <a:r>
              <a:rPr lang="ja-JP" altLang="en-US" sz="1800"/>
              <a:t>’</a:t>
            </a:r>
            <a:r>
              <a:rPr lang="en-US" altLang="ja-JP" sz="1800"/>
              <a:t>s a kind of a funky function!</a:t>
            </a:r>
            <a:endParaRPr lang="en-US" altLang="en-US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482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533400" y="1752600"/>
            <a:ext cx="6649026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"""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</a:rPr>
              <a:t>returns 2 * x"""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2 * 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&gt;&gt;&gt; list(map(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, [0, 1, 2, 3, 4]))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[0, 2, 4, 6, 8]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evens(n):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= range(n)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doubled = list(map(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doubled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Mapping with Python...</a:t>
            </a:r>
          </a:p>
        </p:txBody>
      </p:sp>
      <p:sp>
        <p:nvSpPr>
          <p:cNvPr id="34821" name="TextBox 12"/>
          <p:cNvSpPr txBox="1">
            <a:spLocks noChangeArrowheads="1"/>
          </p:cNvSpPr>
          <p:nvPr/>
        </p:nvSpPr>
        <p:spPr bwMode="auto">
          <a:xfrm>
            <a:off x="533400" y="5867400"/>
            <a:ext cx="62796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evens(n):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return list(map(</a:t>
            </a: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, range(n)))</a:t>
            </a: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4038600" y="5638800"/>
            <a:ext cx="1231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Alternatively….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585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85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533400" y="1524000"/>
            <a:ext cx="46481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</a:rPr>
              <a:t>functools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import reduce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add(x, y):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 """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</a:rPr>
              <a:t>returns x + y"""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 return x + 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&gt;&gt;&gt; reduce(add, [1, 2, 3, 4])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Courier New" pitchFamily="49" charset="0"/>
                <a:cs typeface="Courier New" pitchFamily="49" charset="0"/>
              </a:rPr>
              <a:t>reduce</a:t>
            </a:r>
            <a:r>
              <a:rPr lang="en-US" altLang="en-US" sz="4000"/>
              <a:t>-ing with Python...</a:t>
            </a:r>
          </a:p>
        </p:txBody>
      </p:sp>
      <p:cxnSp>
        <p:nvCxnSpPr>
          <p:cNvPr id="35845" name="Straight Arrow Connector 8"/>
          <p:cNvCxnSpPr>
            <a:cxnSpLocks noChangeShapeType="1"/>
          </p:cNvCxnSpPr>
          <p:nvPr/>
        </p:nvCxnSpPr>
        <p:spPr bwMode="auto">
          <a:xfrm rot="16200000" flipH="1">
            <a:off x="3124200" y="38862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Straight Arrow Connector 10"/>
          <p:cNvCxnSpPr>
            <a:cxnSpLocks noChangeShapeType="1"/>
          </p:cNvCxnSpPr>
          <p:nvPr/>
        </p:nvCxnSpPr>
        <p:spPr bwMode="auto">
          <a:xfrm rot="5400000">
            <a:off x="3505200" y="38862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3200400" y="4191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add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5848" name="Straight Arrow Connector 14"/>
          <p:cNvCxnSpPr>
            <a:cxnSpLocks noChangeShapeType="1"/>
            <a:stCxn id="35847" idx="2"/>
          </p:cNvCxnSpPr>
          <p:nvPr/>
        </p:nvCxnSpPr>
        <p:spPr bwMode="auto">
          <a:xfrm rot="16200000" flipH="1">
            <a:off x="3425825" y="4797426"/>
            <a:ext cx="528637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Arrow Connector 16"/>
          <p:cNvCxnSpPr>
            <a:cxnSpLocks noChangeShapeType="1"/>
          </p:cNvCxnSpPr>
          <p:nvPr/>
        </p:nvCxnSpPr>
        <p:spPr bwMode="auto">
          <a:xfrm rot="5400000">
            <a:off x="3314700" y="4305300"/>
            <a:ext cx="1524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Rectangle 18"/>
          <p:cNvSpPr>
            <a:spLocks noChangeArrowheads="1"/>
          </p:cNvSpPr>
          <p:nvPr/>
        </p:nvSpPr>
        <p:spPr bwMode="auto">
          <a:xfrm>
            <a:off x="3429000" y="52578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add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5851" name="Straight Arrow Connector 20"/>
          <p:cNvCxnSpPr>
            <a:cxnSpLocks noChangeShapeType="1"/>
            <a:stCxn id="35850" idx="2"/>
          </p:cNvCxnSpPr>
          <p:nvPr/>
        </p:nvCxnSpPr>
        <p:spPr bwMode="auto">
          <a:xfrm>
            <a:off x="3798094" y="5719763"/>
            <a:ext cx="392908" cy="5286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Straight Arrow Connector 22"/>
          <p:cNvCxnSpPr>
            <a:cxnSpLocks noChangeShapeType="1"/>
          </p:cNvCxnSpPr>
          <p:nvPr/>
        </p:nvCxnSpPr>
        <p:spPr bwMode="auto">
          <a:xfrm rot="5400000">
            <a:off x="3276600" y="4876800"/>
            <a:ext cx="2514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3" name="Rectangle 23"/>
          <p:cNvSpPr>
            <a:spLocks noChangeArrowheads="1"/>
          </p:cNvSpPr>
          <p:nvPr/>
        </p:nvSpPr>
        <p:spPr bwMode="auto">
          <a:xfrm>
            <a:off x="3962400" y="62484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add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50" grpId="0"/>
      <p:bldP spid="358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836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286000" y="304800"/>
            <a:ext cx="4564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/>
              <a:t>Google</a:t>
            </a:r>
            <a:r>
              <a:rPr lang="ja-JP" altLang="en-US" sz="4400"/>
              <a:t>’</a:t>
            </a:r>
            <a:r>
              <a:rPr lang="en-US" altLang="ja-JP" sz="4400"/>
              <a:t>s </a:t>
            </a:r>
            <a:r>
              <a:rPr lang="ja-JP" altLang="en-US" sz="4400"/>
              <a:t>“</a:t>
            </a:r>
            <a:r>
              <a:rPr lang="en-US" altLang="ja-JP" sz="4400"/>
              <a:t>Secret</a:t>
            </a:r>
            <a:r>
              <a:rPr lang="ja-JP" altLang="en-US" sz="4400"/>
              <a:t>”</a:t>
            </a:r>
            <a:endParaRPr lang="en-US" altLang="en-US" sz="440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990600" y="3124200"/>
            <a:ext cx="1524000" cy="304800"/>
          </a:xfrm>
          <a:prstGeom prst="rect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Rounded Rectangular Callout 16"/>
          <p:cNvSpPr>
            <a:spLocks noChangeArrowheads="1"/>
          </p:cNvSpPr>
          <p:nvPr/>
        </p:nvSpPr>
        <p:spPr bwMode="auto">
          <a:xfrm>
            <a:off x="6934200" y="609600"/>
            <a:ext cx="1752600" cy="990600"/>
          </a:xfrm>
          <a:prstGeom prst="wedgeRoundRectCallout">
            <a:avLst>
              <a:gd name="adj1" fmla="val -60287"/>
              <a:gd name="adj2" fmla="val 398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is what put Google on the map!</a:t>
            </a:r>
          </a:p>
        </p:txBody>
      </p:sp>
      <p:pic>
        <p:nvPicPr>
          <p:cNvPr id="36870" name="Picture 2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3B8DAC-08B5-4323-B565-F83E8EA93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" y="448101"/>
            <a:ext cx="2032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789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89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Try This…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762000" y="1981200"/>
            <a:ext cx="7853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Write a function called 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span</a:t>
            </a:r>
            <a:r>
              <a:rPr lang="en-US" altLang="en-US" sz="2400"/>
              <a:t> that returns the difference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between the maximum and minimum numbers in a list…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838200" y="2971800"/>
            <a:ext cx="4986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&gt;&gt;&gt; span([3, 1, 42, 7])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&gt;&gt;&gt; span([42, 42, 42, 42])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838200" y="5029200"/>
            <a:ext cx="1846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min(x, 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max(x, y)</a:t>
            </a:r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3048000" y="5257800"/>
            <a:ext cx="401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These are built in to Python!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89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latin typeface="+mj-lt"/>
                <a:ea typeface="ＭＳ Ｐゴシック" pitchFamily="-105" charset="-128"/>
                <a:cs typeface="Courier"/>
              </a:rPr>
              <a:t>Try This</a:t>
            </a:r>
            <a:r>
              <a:rPr lang="en-US" sz="4000" dirty="0">
                <a:latin typeface="Arial" pitchFamily="-105" charset="0"/>
                <a:ea typeface="ＭＳ Ｐゴシック" pitchFamily="-105" charset="-128"/>
              </a:rPr>
              <a:t>...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457200" y="1828800"/>
            <a:ext cx="8153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400" dirty="0"/>
              <a:t>Write a python function called 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gauss</a:t>
            </a:r>
            <a:r>
              <a:rPr lang="en-US" altLang="en-US" sz="2400" dirty="0"/>
              <a:t> that accepts a positive integer N and returns the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1 + 2 + … + 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2.  Write a python function called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sumOfSquares</a:t>
            </a:r>
            <a:r>
              <a:rPr lang="en-US" altLang="en-US" sz="2400" dirty="0"/>
              <a:t> that accepts a positive integer N and returns the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1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+ 2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</a:t>
            </a:r>
            <a:r>
              <a:rPr lang="en-US" altLang="en-US" sz="2400" baseline="30000" dirty="0"/>
              <a:t> </a:t>
            </a:r>
            <a:r>
              <a:rPr lang="en-US" altLang="en-US" sz="2400" dirty="0"/>
              <a:t>3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… + N</a:t>
            </a:r>
            <a:r>
              <a:rPr lang="en-US" altLang="en-US" sz="2400" baseline="30000" dirty="0"/>
              <a:t>2</a:t>
            </a:r>
            <a:endParaRPr lang="en-US" altLang="en-US" sz="2400" dirty="0"/>
          </a:p>
        </p:txBody>
      </p:sp>
      <p:pic>
        <p:nvPicPr>
          <p:cNvPr id="3891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12954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ounded Rectangular Callout 10"/>
          <p:cNvSpPr>
            <a:spLocks noChangeArrowheads="1"/>
          </p:cNvSpPr>
          <p:nvPr/>
        </p:nvSpPr>
        <p:spPr bwMode="auto">
          <a:xfrm>
            <a:off x="5486400" y="4495800"/>
            <a:ext cx="2743200" cy="11430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You can write extra </a:t>
            </a:r>
            <a:r>
              <a:rPr lang="ja-JP" altLang="en-US" sz="1800"/>
              <a:t>“</a:t>
            </a:r>
            <a:r>
              <a:rPr lang="en-US" altLang="ja-JP" sz="1800"/>
              <a:t>helper</a:t>
            </a:r>
            <a:r>
              <a:rPr lang="ja-JP" altLang="en-US" sz="1800"/>
              <a:t>”</a:t>
            </a:r>
            <a:r>
              <a:rPr lang="en-US" altLang="ja-JP" sz="1800"/>
              <a:t> functions too!</a:t>
            </a:r>
            <a:endParaRPr lang="en-US" altLang="en-US" sz="1800"/>
          </a:p>
        </p:txBody>
      </p:sp>
      <p:pic>
        <p:nvPicPr>
          <p:cNvPr id="38919" name="Picture 2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Programming Languages…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524000"/>
            <a:ext cx="323037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A++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A#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A-0 programming language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ABAP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ABC ALGOL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ABSET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ABSYS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Accent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ACT-III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ATOLL - Acceptance, Test Or Launch Language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Action!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ActionScript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Ada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</a:t>
            </a:r>
            <a:r>
              <a:rPr lang="en-US" altLang="en-US" sz="1800" dirty="0"/>
              <a:t>2000</a:t>
            </a:r>
            <a:r>
              <a:rPr lang="en-US" altLang="en-US" sz="1800" dirty="0">
                <a:sym typeface="Symbol" pitchFamily="18" charset="2"/>
              </a:rPr>
              <a:t> languages omitted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YAFL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Yellow - Rejected prototype for Ada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Yorick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Y Language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Z notation - A program specification language, like UML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ZOPL</a:t>
            </a:r>
            <a:r>
              <a:rPr lang="en-US" altLang="en-US" sz="9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ZPL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ZUG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ZZT-oop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733800"/>
            <a:ext cx="37290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19800"/>
            <a:ext cx="1841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dirty="0">
                <a:latin typeface="+mj-lt"/>
              </a:rPr>
              <a:t>Python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457200" y="1219200"/>
            <a:ext cx="76851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 Relatively </a:t>
            </a:r>
            <a:r>
              <a:rPr lang="ja-JP" altLang="en-US" sz="2400" dirty="0"/>
              <a:t>“</a:t>
            </a:r>
            <a:r>
              <a:rPr lang="en-US" altLang="ja-JP" sz="2400" dirty="0"/>
              <a:t>nice</a:t>
            </a:r>
            <a:r>
              <a:rPr lang="ja-JP" altLang="en-US" sz="2400" dirty="0"/>
              <a:t>”</a:t>
            </a:r>
            <a:r>
              <a:rPr lang="en-US" altLang="ja-JP" sz="2400" dirty="0"/>
              <a:t> syntax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 Language of choice in many fields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 Packages for graphics, audio, scientific computing, …</a:t>
            </a:r>
          </a:p>
        </p:txBody>
      </p:sp>
      <p:pic>
        <p:nvPicPr>
          <p:cNvPr id="8198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20447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1"/>
          <p:cNvSpPr txBox="1">
            <a:spLocks noChangeArrowheads="1"/>
          </p:cNvSpPr>
          <p:nvPr/>
        </p:nvSpPr>
        <p:spPr bwMode="auto">
          <a:xfrm>
            <a:off x="2286000" y="58674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Befunge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228600" y="3733800"/>
            <a:ext cx="541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class HelloWorld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  static public void main(String </a:t>
            </a:r>
            <a:r>
              <a:rPr lang="en-US" altLang="en-US" sz="14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[])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400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("Hello World!");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838200" y="472440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Java</a:t>
            </a:r>
          </a:p>
        </p:txBody>
      </p: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304800" y="3124200"/>
            <a:ext cx="24224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print("</a:t>
            </a:r>
            <a:r>
              <a:rPr lang="en-US" altLang="ja-JP" sz="1400" dirty="0">
                <a:latin typeface="Courier New" pitchFamily="49" charset="0"/>
                <a:cs typeface="Courier New" pitchFamily="49" charset="0"/>
              </a:rPr>
              <a:t>Hello World") </a:t>
            </a:r>
            <a:endParaRPr lang="en-US" alt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2590800" y="3124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Python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5257800" y="32766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Prof. Geoff takes on Python…</a:t>
            </a:r>
          </a:p>
        </p:txBody>
      </p:sp>
      <p:pic>
        <p:nvPicPr>
          <p:cNvPr id="820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3908425"/>
            <a:ext cx="255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9F0FF8-7D36-4954-BCD3-359CD83F875F}"/>
                  </a:ext>
                </a:extLst>
              </p14:cNvPr>
              <p14:cNvContentPartPr/>
              <p14:nvPr/>
            </p14:nvContentPartPr>
            <p14:xfrm>
              <a:off x="0" y="2750400"/>
              <a:ext cx="2706120" cy="241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9F0FF8-7D36-4954-BCD3-359CD83F87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360" y="2741040"/>
                <a:ext cx="2724840" cy="243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2009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Hello World…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56657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114300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#include &lt;iostream.h&gt;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    cout &lt;&lt; "Hello World!" &lt;&lt; endl;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657600" y="1447800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C++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400800" y="4191000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Ook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05135D-F759-452A-B7A9-EB8F48840D1A}"/>
                  </a:ext>
                </a:extLst>
              </p14:cNvPr>
              <p14:cNvContentPartPr/>
              <p14:nvPr/>
            </p14:nvContentPartPr>
            <p14:xfrm>
              <a:off x="26640" y="741240"/>
              <a:ext cx="5135040" cy="2437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05135D-F759-452A-B7A9-EB8F48840D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80" y="731880"/>
                <a:ext cx="5153760" cy="245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7488" y="249238"/>
            <a:ext cx="8226425" cy="1143000"/>
          </a:xfrm>
        </p:spPr>
        <p:txBody>
          <a:bodyPr/>
          <a:lstStyle/>
          <a:p>
            <a:pPr eaLnBrk="1"/>
            <a:r>
              <a:rPr lang="en-US" altLang="en-US" sz="3600">
                <a:ea typeface="ＭＳ Ｐゴシック" pitchFamily="-65" charset="-128"/>
              </a:rPr>
              <a:t>Some Things You</a:t>
            </a:r>
            <a:r>
              <a:rPr lang="ja-JP" altLang="en-US" sz="3600">
                <a:ea typeface="ＭＳ Ｐゴシック" pitchFamily="-65" charset="-128"/>
              </a:rPr>
              <a:t>’</a:t>
            </a:r>
            <a:r>
              <a:rPr lang="en-US" altLang="ja-JP" sz="3600">
                <a:ea typeface="ＭＳ Ｐゴシック" pitchFamily="-65" charset="-128"/>
              </a:rPr>
              <a:t>ll Do This Semester…</a:t>
            </a:r>
            <a:endParaRPr lang="en-US" altLang="en-US" sz="3600">
              <a:ea typeface="ＭＳ Ｐゴシック" pitchFamily="-65" charset="-128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25450" y="1631950"/>
            <a:ext cx="31559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defTabSz="414338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DejaVu Sans" charset="0"/>
              </a:defRPr>
            </a:lvl1pPr>
            <a:lvl2pPr marL="742950" indent="-285750" defTabSz="414338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 sz="25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marL="1143000" indent="-228600" defTabSz="414338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marL="1600200" indent="-228600" defTabSz="414338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marL="2057400" indent="-228600" defTabSz="414338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solidFill>
                  <a:srgbClr val="008000"/>
                </a:solidFill>
              </a:rPr>
              <a:t>Sequence alignment</a:t>
            </a:r>
          </a:p>
          <a:p>
            <a:pPr eaLnBrk="1">
              <a:spcAft>
                <a:spcPct val="0"/>
              </a:spcAft>
              <a:buFontTx/>
              <a:buNone/>
            </a:pPr>
            <a:endParaRPr lang="en-US" altLang="en-US" sz="2500" b="1">
              <a:solidFill>
                <a:srgbClr val="008000"/>
              </a:solidFill>
            </a:endParaRP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latin typeface="Courier New" pitchFamily="49" charset="0"/>
                <a:cs typeface="Courier New" pitchFamily="49" charset="0"/>
              </a:rPr>
              <a:t>ATTATCG 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latin typeface="Courier New" pitchFamily="49" charset="0"/>
                <a:cs typeface="Courier New" pitchFamily="49" charset="0"/>
              </a:rPr>
              <a:t>ACATTC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 </a:t>
            </a:r>
            <a:endParaRPr lang="en-US" altLang="en-US" sz="2500" b="1">
              <a:latin typeface="Courier" pitchFamily="49" charset="0"/>
            </a:endParaRP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latin typeface="Courier" pitchFamily="49" charset="0"/>
              </a:rPr>
              <a:t> </a:t>
            </a:r>
          </a:p>
          <a:p>
            <a:pPr eaLnBrk="1">
              <a:spcAft>
                <a:spcPct val="0"/>
              </a:spcAft>
              <a:buFontTx/>
              <a:buNone/>
            </a:pPr>
            <a:endParaRPr lang="en-US" altLang="en-US" sz="2500" b="1">
              <a:latin typeface="Courier" pitchFamily="49" charset="0"/>
            </a:endParaRPr>
          </a:p>
          <a:p>
            <a:pPr eaLnBrk="1">
              <a:spcAft>
                <a:spcPct val="0"/>
              </a:spcAft>
              <a:buFontTx/>
              <a:buNone/>
            </a:pPr>
            <a:endParaRPr lang="en-US" altLang="en-US" sz="2500" b="1">
              <a:latin typeface="Courier" pitchFamily="49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3962400"/>
            <a:ext cx="457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4338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DejaVu Sans" charset="0"/>
              </a:defRPr>
            </a:lvl1pPr>
            <a:lvl2pPr marL="742950" indent="-285750" defTabSz="414338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 sz="25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marL="1143000" indent="-228600" defTabSz="414338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marL="1600200" indent="-228600" defTabSz="414338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marL="2057400" indent="-228600" defTabSz="414338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Distance is 4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AT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-C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AT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876800" y="2286000"/>
            <a:ext cx="27622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TATCG  -&gt; 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ATCG  -&gt;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CAT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CG -&gt;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CATTC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-&gt;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CATTC</a:t>
            </a:r>
          </a:p>
          <a:p>
            <a:endParaRPr lang="en-US" altLang="en-US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7632700" y="2438400"/>
            <a:ext cx="952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Delete T 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7632700" y="2819400"/>
            <a:ext cx="1511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Change T to C 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7645400" y="3257550"/>
            <a:ext cx="1339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Insert T here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7658100" y="3657600"/>
            <a:ext cx="993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Delete 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7488" y="249238"/>
            <a:ext cx="8226425" cy="1143000"/>
          </a:xfrm>
        </p:spPr>
        <p:txBody>
          <a:bodyPr/>
          <a:lstStyle/>
          <a:p>
            <a:pPr eaLnBrk="1"/>
            <a:r>
              <a:rPr lang="en-US" altLang="en-US" sz="3600">
                <a:ea typeface="ＭＳ Ｐゴシック" pitchFamily="-65" charset="-128"/>
              </a:rPr>
              <a:t>Spel Cheking…</a:t>
            </a:r>
          </a:p>
        </p:txBody>
      </p:sp>
      <p:pic>
        <p:nvPicPr>
          <p:cNvPr id="1126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292893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226425" cy="1144588"/>
          </a:xfrm>
        </p:spPr>
        <p:txBody>
          <a:bodyPr/>
          <a:lstStyle/>
          <a:p>
            <a:r>
              <a:rPr lang="en-US" altLang="en-US">
                <a:ea typeface="ＭＳ Ｐゴシック" pitchFamily="-65" charset="-128"/>
              </a:rPr>
              <a:t>Huffman Data Compression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176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http://upload.wikimedia.org/wikipedia/commons/4/4f/African_elephant_(PSF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8763"/>
            <a:ext cx="42291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http://free.clipartof.com/57-Free-Cartoon-Gray-Field-Mouse-Clipart-Illustr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0715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ight Arrow 1"/>
          <p:cNvSpPr>
            <a:spLocks noChangeArrowheads="1"/>
          </p:cNvSpPr>
          <p:nvPr/>
        </p:nvSpPr>
        <p:spPr bwMode="auto">
          <a:xfrm rot="2022034">
            <a:off x="4827588" y="4235450"/>
            <a:ext cx="2111375" cy="887413"/>
          </a:xfrm>
          <a:prstGeom prst="rightArrow">
            <a:avLst>
              <a:gd name="adj1" fmla="val 50000"/>
              <a:gd name="adj2" fmla="val 4998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19722</TotalTime>
  <Words>1968</Words>
  <Application>Microsoft Office PowerPoint</Application>
  <PresentationFormat>On-screen Show (4:3)</PresentationFormat>
  <Paragraphs>422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  <vt:variant>
        <vt:lpstr>Custom Shows</vt:lpstr>
      </vt:variant>
      <vt:variant>
        <vt:i4>2</vt:i4>
      </vt:variant>
    </vt:vector>
  </HeadingPairs>
  <TitlesOfParts>
    <vt:vector size="49" baseType="lpstr">
      <vt:lpstr>Arial</vt:lpstr>
      <vt:lpstr>Arial Black</vt:lpstr>
      <vt:lpstr>Century Schoolbook</vt:lpstr>
      <vt:lpstr>Comic Sans MS</vt:lpstr>
      <vt:lpstr>Courier</vt:lpstr>
      <vt:lpstr>Courier New</vt:lpstr>
      <vt:lpstr>Times</vt:lpstr>
      <vt:lpstr>Times New Roman</vt:lpstr>
      <vt:lpstr>Wingdings</vt:lpstr>
      <vt:lpstr>Blank Presentation</vt:lpstr>
      <vt:lpstr>Office Theme</vt:lpstr>
      <vt:lpstr>1_Office Theme</vt:lpstr>
      <vt:lpstr>The CS5 Times</vt:lpstr>
      <vt:lpstr>The textbook…</vt:lpstr>
      <vt:lpstr>Overview</vt:lpstr>
      <vt:lpstr>Programming Languages…</vt:lpstr>
      <vt:lpstr>PowerPoint Presentation</vt:lpstr>
      <vt:lpstr>PowerPoint Presentation</vt:lpstr>
      <vt:lpstr>Some Things You’ll Do This Semester…</vt:lpstr>
      <vt:lpstr>Spel Cheking…</vt:lpstr>
      <vt:lpstr>Huffman Data Compression</vt:lpstr>
      <vt:lpstr>Connect 4 AI</vt:lpstr>
      <vt:lpstr>The CS 5 Web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What’s the Point?</vt:lpstr>
      <vt:lpstr>How About “General” Rooms?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Kuenning</dc:creator>
  <cp:lastModifiedBy>Geoffrey Kuenning</cp:lastModifiedBy>
  <cp:revision>204</cp:revision>
  <cp:lastPrinted>2021-08-28T00:02:35Z</cp:lastPrinted>
  <dcterms:created xsi:type="dcterms:W3CDTF">2011-08-30T19:15:59Z</dcterms:created>
  <dcterms:modified xsi:type="dcterms:W3CDTF">2021-09-02T22:16:12Z</dcterms:modified>
</cp:coreProperties>
</file>