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8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29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30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45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46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47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48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14" r:id="rId3"/>
    <p:sldMasterId id="2147484149" r:id="rId4"/>
    <p:sldMasterId id="2147484173" r:id="rId5"/>
    <p:sldMasterId id="2147484185" r:id="rId6"/>
  </p:sldMasterIdLst>
  <p:notesMasterIdLst>
    <p:notesMasterId r:id="rId61"/>
  </p:notesMasterIdLst>
  <p:handoutMasterIdLst>
    <p:handoutMasterId r:id="rId62"/>
  </p:handoutMasterIdLst>
  <p:sldIdLst>
    <p:sldId id="256" r:id="rId7"/>
    <p:sldId id="784" r:id="rId8"/>
    <p:sldId id="765" r:id="rId9"/>
    <p:sldId id="698" r:id="rId10"/>
    <p:sldId id="752" r:id="rId11"/>
    <p:sldId id="751" r:id="rId12"/>
    <p:sldId id="758" r:id="rId13"/>
    <p:sldId id="760" r:id="rId14"/>
    <p:sldId id="688" r:id="rId15"/>
    <p:sldId id="687" r:id="rId16"/>
    <p:sldId id="689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478" r:id="rId25"/>
    <p:sldId id="415" r:id="rId26"/>
    <p:sldId id="541" r:id="rId27"/>
    <p:sldId id="726" r:id="rId28"/>
    <p:sldId id="785" r:id="rId29"/>
    <p:sldId id="753" r:id="rId30"/>
    <p:sldId id="740" r:id="rId31"/>
    <p:sldId id="735" r:id="rId32"/>
    <p:sldId id="744" r:id="rId33"/>
    <p:sldId id="746" r:id="rId34"/>
    <p:sldId id="675" r:id="rId35"/>
    <p:sldId id="570" r:id="rId36"/>
    <p:sldId id="558" r:id="rId37"/>
    <p:sldId id="559" r:id="rId38"/>
    <p:sldId id="767" r:id="rId39"/>
    <p:sldId id="761" r:id="rId40"/>
    <p:sldId id="585" r:id="rId41"/>
    <p:sldId id="574" r:id="rId42"/>
    <p:sldId id="754" r:id="rId43"/>
    <p:sldId id="783" r:id="rId44"/>
    <p:sldId id="677" r:id="rId45"/>
    <p:sldId id="747" r:id="rId46"/>
    <p:sldId id="750" r:id="rId47"/>
    <p:sldId id="749" r:id="rId48"/>
    <p:sldId id="748" r:id="rId49"/>
    <p:sldId id="589" r:id="rId50"/>
    <p:sldId id="711" r:id="rId51"/>
    <p:sldId id="771" r:id="rId52"/>
    <p:sldId id="772" r:id="rId53"/>
    <p:sldId id="595" r:id="rId54"/>
    <p:sldId id="776" r:id="rId55"/>
    <p:sldId id="644" r:id="rId56"/>
    <p:sldId id="645" r:id="rId57"/>
    <p:sldId id="731" r:id="rId58"/>
    <p:sldId id="757" r:id="rId59"/>
    <p:sldId id="664" r:id="rId60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99"/>
    <a:srgbClr val="120DF3"/>
    <a:srgbClr val="CCFFCC"/>
    <a:srgbClr val="008000"/>
    <a:srgbClr val="C5DAF5"/>
    <a:srgbClr val="FF6600"/>
    <a:srgbClr val="CCECFF"/>
    <a:srgbClr val="00FF00"/>
    <a:srgbClr val="FEE2E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88657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3296" y="-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AB89572-E808-4D0B-B2D9-C69112C18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9-01T15:36:20.82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20117 8235</inkml:trace>
  <inkml:trace contextRef="#ctx0" brushRef="#br0" timeOffset="1313.0751">19670 8781,'0'0</inkml:trace>
  <inkml:trace contextRef="#ctx0" brushRef="#br0" timeOffset="2416.1382">19397 8781</inkml:trace>
  <inkml:trace contextRef="#ctx0" brushRef="#br0" timeOffset="2616.1495">19397 8781</inkml:trace>
  <inkml:trace contextRef="#ctx0" brushRef="#br0" timeOffset="4016.2297">19100 8384</inkml:trace>
  <inkml:trace contextRef="#ctx0" brushRef="#br0" timeOffset="4160.2375">19100 8384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E62AB4F-D984-40A6-9FE0-E9C83478B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B4D7990-4D69-483D-B890-726FB87D90D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Prep:</a:t>
            </a:r>
            <a:r>
              <a:rPr lang="en-US" baseline="0" dirty="0" smtClean="0">
                <a:latin typeface="Times" charset="0"/>
              </a:rPr>
              <a:t> have Visual Studio Code (“code”) ready to run on a python program.</a:t>
            </a:r>
          </a:p>
          <a:p>
            <a:endParaRPr lang="en-US" baseline="0" dirty="0" smtClean="0">
              <a:latin typeface="Times" charset="0"/>
            </a:endParaRPr>
          </a:p>
          <a:p>
            <a:r>
              <a:rPr lang="en-US" baseline="0" dirty="0" smtClean="0">
                <a:latin typeface="Times" charset="0"/>
              </a:rPr>
              <a:t>Have a browser window ready to show “</a:t>
            </a:r>
            <a:r>
              <a:rPr lang="en-US" baseline="0" dirty="0" err="1" smtClean="0">
                <a:latin typeface="Times" charset="0"/>
              </a:rPr>
              <a:t>andromeda</a:t>
            </a:r>
            <a:r>
              <a:rPr lang="en-US" baseline="0" dirty="0" smtClean="0">
                <a:latin typeface="Times" charset="0"/>
              </a:rPr>
              <a:t> milky way collision” from YouTube; have sound turned down.  Also have tab ready to show make3d flythrough.</a:t>
            </a:r>
          </a:p>
          <a:p>
            <a:endParaRPr lang="en-US" baseline="0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C051FB8-01F1-482D-A554-9554E9D8BF75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CDF7BE5-0D4D-4DCE-95DE-065C317CEB61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</a:rPr>
              <a:t>Google </a:t>
            </a:r>
            <a:r>
              <a:rPr lang="en-US" dirty="0" smtClean="0">
                <a:latin typeface="Times" charset="0"/>
              </a:rPr>
              <a:t>has a special parking area for charging </a:t>
            </a:r>
            <a:r>
              <a:rPr lang="en-US" dirty="0" err="1" smtClean="0">
                <a:latin typeface="Times" charset="0"/>
              </a:rPr>
              <a:t>Teslas</a:t>
            </a:r>
            <a:r>
              <a:rPr lang="en-US" dirty="0" smtClean="0">
                <a:latin typeface="Times" charset="0"/>
              </a:rPr>
              <a:t>.</a:t>
            </a: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5BD1FCE-FC0B-4977-90A9-B95F61094E7C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creative side ~ dreamworks, game companies, google, microsoft, soc. networking &lt;-- the design and creation of original algorithms and software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and a commodity side ~ application use, configuration, customization, certification, your favorite acronym here…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our department pays only about 5-10% of its attention to the commodity side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it pays 90-95% of its attention to the creative side… Why?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robotics? taught yourself to build or create something… game levels, etc.?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D6864AF-2155-4087-B236-DDDBEAA61899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define string: sequence of characters surrounded</a:t>
            </a:r>
            <a:r>
              <a:rPr lang="en-US" baseline="0" dirty="0" smtClean="0">
                <a:latin typeface="Arial" pitchFamily="34" charset="0"/>
              </a:rPr>
              <a:t> by quotes.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Distinguish subsequence from substring.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Highlight that either A or C might be the first letter of the best first match.  The complexity is challenging!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E88E2F0-DCA6-4059-A296-D4F0D0047C21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Demo: </a:t>
            </a:r>
            <a:r>
              <a:rPr lang="en-US" dirty="0" err="1" smtClean="0">
                <a:latin typeface="Arial" pitchFamily="34" charset="0"/>
              </a:rPr>
              <a:t>andromeda</a:t>
            </a:r>
            <a:r>
              <a:rPr lang="en-US" dirty="0" smtClean="0">
                <a:latin typeface="Arial" pitchFamily="34" charset="0"/>
              </a:rPr>
              <a:t> milky way collision (</a:t>
            </a:r>
            <a:r>
              <a:rPr lang="en-US" dirty="0" err="1" smtClean="0">
                <a:latin typeface="Arial" pitchFamily="34" charset="0"/>
              </a:rPr>
              <a:t>youtube</a:t>
            </a:r>
            <a:r>
              <a:rPr lang="en-US" dirty="0" smtClean="0">
                <a:latin typeface="Arial" pitchFamily="34" charset="0"/>
              </a:rPr>
              <a:t>).  This will happen in about 4 billion years.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Suppose there are a million</a:t>
            </a:r>
            <a:r>
              <a:rPr lang="en-US" baseline="0" dirty="0" smtClean="0">
                <a:latin typeface="Arial" pitchFamily="34" charset="0"/>
              </a:rPr>
              <a:t> &amp; 1 stars in the two galaxies.  How many interactions are modeled?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Universe Sandbox is downloadable but only runs in Windows.  (But is much more cool 3D than the video.)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F1A25FD-D969-4818-9110-26FD149A2047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This is Stanford’s front gate.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You</a:t>
            </a:r>
            <a:r>
              <a:rPr lang="en-US" baseline="0" dirty="0" smtClean="0">
                <a:latin typeface="Arial" pitchFamily="34" charset="0"/>
              </a:rPr>
              <a:t> can think of a 3D model as a first-person game.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Show make3d flythrough.  What errors</a:t>
            </a:r>
            <a:r>
              <a:rPr lang="en-US" baseline="0" dirty="0" smtClean="0">
                <a:latin typeface="Arial" pitchFamily="34" charset="0"/>
              </a:rPr>
              <a:t> are there in the 3d model?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The model thinks the sky is a wall with the palm trees painted on it.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64F1CDC-C56A-4680-8EEA-6F4BACC995B0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POPUP COMING with answer to question.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64F1CDC-C56A-4680-8EEA-6F4BACC995B0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programming is only about 1/6</a:t>
            </a:r>
            <a:r>
              <a:rPr lang="en-US" baseline="30000" smtClean="0">
                <a:latin typeface="Arial" pitchFamily="34" charset="0"/>
              </a:rPr>
              <a:t>th</a:t>
            </a:r>
            <a:r>
              <a:rPr lang="en-US" smtClean="0">
                <a:latin typeface="Arial" pitchFamily="34" charset="0"/>
              </a:rPr>
              <a:t> of computer science as a science – it is perhaps more of the commodity  side of the field – but that’s a good thing!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E8835A8-BEF3-4573-804A-646A91109A7E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CS </a:t>
            </a:r>
            <a:r>
              <a:rPr lang="en-US" dirty="0" smtClean="0">
                <a:latin typeface="Times" charset="0"/>
              </a:rPr>
              <a:t>is a great resource for amplifying whatever you do.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3B76478-AC19-42C5-9E08-C6B478AE160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Show</a:t>
            </a:r>
            <a:r>
              <a:rPr lang="en-US" baseline="0" dirty="0" smtClean="0">
                <a:latin typeface="Times" charset="0"/>
              </a:rPr>
              <a:t> that you can Google for the site.  Then demo it.  Show that the assignments and lectures are there; show the very useful links at the top.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5CEE902-75CA-485A-B627-1B484A825D8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Take</a:t>
            </a:r>
            <a:r>
              <a:rPr lang="en-US" baseline="0" dirty="0" smtClean="0">
                <a:latin typeface="Times" charset="0"/>
              </a:rPr>
              <a:t> 15 seconds to introduce yourself to a neighbor and say one word regarding what you did over break.</a:t>
            </a:r>
          </a:p>
          <a:p>
            <a:endParaRPr lang="en-US" baseline="0" dirty="0" smtClean="0">
              <a:latin typeface="Times" charset="0"/>
            </a:endParaRPr>
          </a:p>
          <a:p>
            <a:r>
              <a:rPr lang="en-US" baseline="0" dirty="0" smtClean="0">
                <a:latin typeface="Times" charset="0"/>
              </a:rPr>
              <a:t>Introduce the alien.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3045F19-DA6F-4D0B-BE2A-379CE6622D0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3FCCFF-22FB-4CB1-85B8-E3A04BE61BC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The</a:t>
            </a:r>
            <a:r>
              <a:rPr lang="en-US" baseline="0" dirty="0" smtClean="0">
                <a:latin typeface="Times" charset="0"/>
              </a:rPr>
              <a:t> lower-right corner has a link to a Big Bang theory excerpt that’s a bit funny (and nerdy).  Probably not worth showing.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2D4D922-9875-4511-AD72-234CB9D9407E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Lectures</a:t>
            </a:r>
            <a:r>
              <a:rPr lang="en-US" baseline="0" dirty="0" smtClean="0">
                <a:latin typeface="Times" charset="0"/>
              </a:rPr>
              <a:t> motivate why.</a:t>
            </a:r>
          </a:p>
          <a:p>
            <a:endParaRPr lang="en-US" baseline="0" dirty="0" smtClean="0">
              <a:latin typeface="Times" charset="0"/>
            </a:endParaRPr>
          </a:p>
          <a:p>
            <a:r>
              <a:rPr lang="en-US" baseline="0" dirty="0" smtClean="0">
                <a:latin typeface="Times" charset="0"/>
              </a:rPr>
              <a:t>Bring laptops to labs!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2D4D922-9875-4511-AD72-234CB9D9407E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Lectures</a:t>
            </a:r>
            <a:r>
              <a:rPr lang="en-US" baseline="0" dirty="0" smtClean="0">
                <a:latin typeface="Times" charset="0"/>
              </a:rPr>
              <a:t> motivate why.</a:t>
            </a:r>
          </a:p>
          <a:p>
            <a:endParaRPr lang="en-US" baseline="0" dirty="0" smtClean="0">
              <a:latin typeface="Times" charset="0"/>
            </a:endParaRPr>
          </a:p>
          <a:p>
            <a:r>
              <a:rPr lang="en-US" baseline="0" dirty="0" smtClean="0">
                <a:latin typeface="Times" charset="0"/>
              </a:rPr>
              <a:t>Bring laptops to labs!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7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Your login is your email address.  We’ll have</a:t>
            </a:r>
            <a:r>
              <a:rPr lang="en-US" baseline="0" dirty="0" smtClean="0"/>
              <a:t> a printed page of the emails we used to build the site.  Password is </a:t>
            </a:r>
            <a:r>
              <a:rPr lang="en-US" baseline="0" dirty="0" err="1" smtClean="0"/>
              <a:t>asdf</a:t>
            </a:r>
            <a:r>
              <a:rPr lang="en-US" baseline="0" dirty="0" smtClean="0"/>
              <a:t> (reset it!)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1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860" indent="-2745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246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544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843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141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440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738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037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B85F0CB-E6BC-49C6-B015-09CFDAF99E20}" type="slidenum">
              <a:rPr lang="en-US" sz="1200">
                <a:solidFill>
                  <a:prstClr val="black"/>
                </a:solidFill>
              </a:rPr>
              <a:pPr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</a:rPr>
              <a:t>Bring up the hello</a:t>
            </a:r>
            <a:r>
              <a:rPr lang="en-US" baseline="0" dirty="0" smtClean="0">
                <a:latin typeface="Times" charset="0"/>
              </a:rPr>
              <a:t> world program again.  Change it to “print(‘zero is 0’)”.  Then edit it to print 4+4-4-4.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82C7397-A832-432D-99B3-CE4D751A9F84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82C7397-A832-432D-99B3-CE4D751A9F84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pPr>
              <a:spcBef>
                <a:spcPts val="0"/>
              </a:spcBef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74766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44FA317-6F95-4984-A57F-E7B88D498CBA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OTHER</a:t>
            </a:r>
            <a:r>
              <a:rPr lang="en-US" baseline="0" dirty="0" smtClean="0">
                <a:latin typeface="Times" charset="0"/>
              </a:rPr>
              <a:t> PEOPLE ARE CRITICAL FOR SYNTAX.  Even a 3-eyed alien won’t spot the errors in that green line (there are three).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4CAE0B7-ED10-4AC8-90C3-01D8CFB1532F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Homework really comprises the key skills I hope that everyone takes away from this class…</a:t>
            </a:r>
          </a:p>
          <a:p>
            <a:r>
              <a:rPr lang="en-US" dirty="0" smtClean="0">
                <a:latin typeface="Times" charset="0"/>
              </a:rPr>
              <a:t>weighted accordingly!</a:t>
            </a: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if you never submit anything before 11:59pm on Wednesday – I have complete sympathy!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0637648-4E1D-4366-928C-C04933FD1A9F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0637648-4E1D-4366-928C-C04933FD1A9F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51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0637648-4E1D-4366-928C-C04933FD1A9F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73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EE3D63E-A534-4D57-81F7-835BA7F4BAFB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BFE6143-09DC-4F4C-8458-8E5EEBC6D08D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BFE6143-09DC-4F4C-8458-8E5EEBC6D08D}" type="slidenum">
              <a:rPr lang="en-US" sz="120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53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BFE6143-09DC-4F4C-8458-8E5EEBC6D08D}" type="slidenum">
              <a:rPr lang="en-US" sz="1200">
                <a:solidFill>
                  <a:srgbClr val="000000"/>
                </a:solidFill>
              </a:rPr>
              <a:pPr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Call</a:t>
            </a:r>
            <a:r>
              <a:rPr lang="en-US" baseline="0" dirty="0" smtClean="0">
                <a:latin typeface="Times" charset="0"/>
              </a:rPr>
              <a:t> attention to = vs. ==</a:t>
            </a:r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8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BFE6143-09DC-4F4C-8458-8E5EEBC6D08D}" type="slidenum">
              <a:rPr lang="en-US" sz="1200">
                <a:solidFill>
                  <a:srgbClr val="000000"/>
                </a:solidFill>
              </a:rPr>
              <a:pPr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3045F19-DA6F-4D0B-BE2A-379CE6622D0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58CB52A-DBDA-49FA-ACF3-B35CB4193D85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 smtClean="0">
                <a:latin typeface="Times" charset="0"/>
              </a:rPr>
              <a:t>We</a:t>
            </a:r>
            <a:r>
              <a:rPr lang="en-US" baseline="0" dirty="0" smtClean="0">
                <a:latin typeface="Times" charset="0"/>
              </a:rPr>
              <a:t> have now completely covered conditionals…at least, if you add nesting.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58CB52A-DBDA-49FA-ACF3-B35CB4193D85}" type="slidenum">
              <a:rPr lang="en-US" sz="1200">
                <a:solidFill>
                  <a:srgbClr val="000000"/>
                </a:solidFill>
              </a:rPr>
              <a:pPr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58CB52A-DBDA-49FA-ACF3-B35CB4193D85}" type="slidenum">
              <a:rPr lang="en-US" sz="1200">
                <a:solidFill>
                  <a:srgbClr val="000000"/>
                </a:solidFill>
              </a:rPr>
              <a:pPr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58CB52A-DBDA-49FA-ACF3-B35CB4193D85}" type="slidenum">
              <a:rPr lang="en-US" sz="1200">
                <a:solidFill>
                  <a:srgbClr val="000000"/>
                </a:solidFill>
              </a:rPr>
              <a:pPr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58CB52A-DBDA-49FA-ACF3-B35CB4193D85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>
                <a:latin typeface="Times" charset="0"/>
              </a:rPr>
              <a:t>The</a:t>
            </a:r>
            <a:r>
              <a:rPr lang="en-US" baseline="0" dirty="0" smtClean="0">
                <a:latin typeface="Times" charset="0"/>
              </a:rPr>
              <a:t> real power of if statements comes when the conditionals nest.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the quiz, then there’s an</a:t>
            </a:r>
            <a:r>
              <a:rPr lang="en-US" baseline="0" dirty="0" smtClean="0"/>
              <a:t> overview slide and then the quiz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9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7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it’s only correct for scissors/scissors.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8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804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C051FB8-01F1-482D-A554-9554E9D8BF75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Introduce that they’re different.  People think CS == programming</a:t>
            </a:r>
            <a:r>
              <a:rPr lang="en-US" baseline="0" dirty="0" smtClean="0">
                <a:latin typeface="Times" charset="0"/>
              </a:rPr>
              <a:t> but that’s not the case.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17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0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90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AB4F-D984-40A6-9FE0-E9C83478B85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720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F748D11-6F55-4208-BDF9-6DBD37DF0193}" type="slidenum">
              <a:rPr lang="en-US" sz="1200">
                <a:solidFill>
                  <a:srgbClr val="000000"/>
                </a:solidFill>
              </a:rPr>
              <a:pPr/>
              <a:t>54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860" indent="-2745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246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544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843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141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440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738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037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B85F0CB-E6BC-49C6-B015-09CFDAF99E20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Start by running demo</a:t>
            </a:r>
            <a:r>
              <a:rPr lang="en-US" baseline="0" dirty="0" smtClean="0">
                <a:latin typeface="Times" charset="0"/>
              </a:rPr>
              <a:t> in editor, show hello world (welcome to CS 5).  Run it in </a:t>
            </a:r>
            <a:r>
              <a:rPr lang="en-US" baseline="0" dirty="0" err="1" smtClean="0">
                <a:latin typeface="Times" charset="0"/>
              </a:rPr>
              <a:t>ipython</a:t>
            </a:r>
            <a:r>
              <a:rPr lang="en-US" baseline="0" dirty="0" smtClean="0">
                <a:latin typeface="Times" charset="0"/>
              </a:rPr>
              <a:t>.  Change the message, save, run again, show that it changes.</a:t>
            </a:r>
          </a:p>
          <a:p>
            <a:endParaRPr lang="en-US" baseline="0" dirty="0" smtClean="0">
              <a:latin typeface="Times" charset="0"/>
            </a:endParaRPr>
          </a:p>
          <a:p>
            <a:r>
              <a:rPr lang="en-US" baseline="0" dirty="0" smtClean="0">
                <a:latin typeface="Times" charset="0"/>
              </a:rPr>
              <a:t>Tell them to come to lab and we’ll help install.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860" indent="-2745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246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544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843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141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440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738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037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B85F0CB-E6BC-49C6-B015-09CFDAF99E20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Syntax is important.  It’s one of the things that</a:t>
            </a:r>
            <a:r>
              <a:rPr lang="en-US" baseline="0" dirty="0" smtClean="0">
                <a:latin typeface="Times" charset="0"/>
              </a:rPr>
              <a:t> makes programming painful at first.</a:t>
            </a:r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9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860" indent="-2745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246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544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843" indent="-219649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141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440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738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037" indent="-2196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B85F0CB-E6BC-49C6-B015-09CFDAF99E20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E8F6B85-28C1-45FC-98EC-86E3FB560783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3244-7AB8-41E3-9BD1-0D281FCE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272B-F903-41B5-992C-A30B7240E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EF68-D261-44A1-AC53-CA42C64B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pitchFamily="-106" charset="0"/>
              </a:defRPr>
            </a:lvl1pPr>
          </a:lstStyle>
          <a:p>
            <a:pPr>
              <a:defRPr/>
            </a:pPr>
            <a:fld id="{C7AC4C36-3F9B-4ED4-992F-816E71F22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B1E3-A8D7-4028-A821-A2DD5EDF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395A-9D11-4EBC-9BE4-F8697CB8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1B0A-90CC-4E61-BB5C-AEFC8378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8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D867E-99E2-4B23-8CF1-7F77319CC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F2FBB-815D-4797-95B9-08C4199F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D3E96-A55A-4AEE-ACBD-D3398745C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6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C339-BFA5-4233-8B88-9061ED87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9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6A22-FD39-42E7-A35E-1F930BA62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3D41-7576-481C-B09B-C09B8B2FA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AF4B-8FBB-4A84-8A5B-60F9DAD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7A68-6C6E-4265-BDE9-BC4988F86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79D08-7A8D-45E4-8563-6A156FE5A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0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CF30-03A3-4353-8300-A62B93DE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93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3244-7AB8-41E3-9BD1-0D281FCE2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6A22-FD39-42E7-A35E-1F930BA62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1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B82F-EF0E-41A7-8FC9-820CF3182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5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6381-0D95-4738-9041-A75EAFC17D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31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5899-3F26-42F7-B591-1E256CA9A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B82F-EF0E-41A7-8FC9-820CF3182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7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D4E6-6F7A-4D0F-8464-2287FBB65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8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642-16F8-4642-AC9C-2073EA07B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22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E807-0597-4BE2-A846-1C78FD3C4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8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0880-64FC-4649-A7F5-06D5EEEFA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2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272B-F903-41B5-992C-A30B7240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EF68-D261-44A1-AC53-CA42C64B24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7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F143-1773-439E-A65F-9AE82A07E4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B372-3BA2-47AD-BFD4-180B081119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83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46E-E10D-4F79-82B0-D2B10A01E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9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3B0B-C139-4263-A9FD-2F49606B4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6381-0D95-4738-9041-A75EAFC17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3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07E7-7C15-4660-8467-A48CBC2BD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66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0966-BAC7-432E-B3AE-896CE4ED3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43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24F1-CF1A-4B14-BD63-C2305E38F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6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2C64-9605-4F41-A0C2-01B6EE0F1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41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C05D-3DCF-4029-9B2E-EAD3818BD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2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1B5C-29D6-40E7-8517-AC96B61BB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65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616A-7858-443F-92A4-17E9F0182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23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9F946-48BA-B64F-8064-226726FD026B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32446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829-6FDC-5D48-B7D9-F32B3C09F436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66518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2D3EA-5DEA-A54F-8C35-F995CA49B20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5899-3F26-42F7-B591-1E256CA9A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0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2BBB5-4CA0-DA40-8C13-9CC0A74DB86F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54342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5EDB9-7E96-4940-A3A8-2D1A7F1906AF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56375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6B928-BF39-F047-AC16-C46D317EF7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15670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D8079-6183-7543-9874-19A1E08D3FC1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2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E3264-38AA-134A-ADD1-360168E82803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84721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69BA-BE78-3C44-8886-116B4F9DEAEF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71510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168E0-F818-5B40-AB27-F170024F4067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9315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3043B-8164-364F-AB64-D747907E269A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793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D4E6-6F7A-4D0F-8464-2287FBB6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3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642-16F8-4642-AC9C-2073EA07B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E807-0597-4BE2-A846-1C78FD3C4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0880-64FC-4649-A7F5-06D5EEEF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C5F8A4F-2B53-4A7C-8381-98773FA1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84F0E827-7C3B-4289-A0D5-CA204F14E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2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869A353-914C-469E-B2EA-2DF54FC06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C5F8A4F-2B53-4A7C-8381-98773FA19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BAB7E8-3840-4ADC-8088-66227112A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  <a:sym typeface="Arial"/>
              <a:rtl val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6EF943-B376-864C-917E-169C04AEC41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  <a:sym typeface="Arial"/>
                <a:rtl val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5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notesSlide" Target="../notesSlides/notesSlide13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25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hyperlink" Target="file:///C:\Program%20Files%20(x86)\Universe%20Sandbox\Universe%20Sandbox.exe" TargetMode="External"/><Relationship Id="rId2" Type="http://schemas.openxmlformats.org/officeDocument/2006/relationships/tags" Target="../tags/tag72.xml"/><Relationship Id="rId16" Type="http://schemas.openxmlformats.org/officeDocument/2006/relationships/notesSlide" Target="../notesSlides/notesSlide14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2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9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hyperlink" Target="make3d.mp4" TargetMode="External"/><Relationship Id="rId2" Type="http://schemas.openxmlformats.org/officeDocument/2006/relationships/tags" Target="../tags/tag86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210.emf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5.xml"/><Relationship Id="rId10" Type="http://schemas.openxmlformats.org/officeDocument/2006/relationships/tags" Target="../tags/tag94.xml"/><Relationship Id="rId19" Type="http://schemas.openxmlformats.org/officeDocument/2006/relationships/customXml" Target="../ink/ink1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10.png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jpeg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image" Target="../media/image6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5.jpeg"/><Relationship Id="rId2" Type="http://schemas.openxmlformats.org/officeDocument/2006/relationships/tags" Target="../tags/tag114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2" Type="http://schemas.openxmlformats.org/officeDocument/2006/relationships/tags" Target="../tags/tag142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slideLayout" Target="../slideLayouts/slideLayout13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image" Target="../media/image16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notesSlide" Target="../notesSlides/notesSlide29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3" Type="http://schemas.openxmlformats.org/officeDocument/2006/relationships/tags" Target="../tags/tag1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2" Type="http://schemas.openxmlformats.org/officeDocument/2006/relationships/tags" Target="../tags/tag224.xml"/><Relationship Id="rId16" Type="http://schemas.openxmlformats.org/officeDocument/2006/relationships/notesSlide" Target="../notesSlides/notesSlide30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2" Type="http://schemas.openxmlformats.org/officeDocument/2006/relationships/tags" Target="../tags/tag238.xml"/><Relationship Id="rId16" Type="http://schemas.openxmlformats.org/officeDocument/2006/relationships/notesSlide" Target="../notesSlides/notesSlide31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2" Type="http://schemas.openxmlformats.org/officeDocument/2006/relationships/tags" Target="../tags/tag252.xml"/><Relationship Id="rId16" Type="http://schemas.openxmlformats.org/officeDocument/2006/relationships/notesSlide" Target="../notesSlides/notesSlide33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5.jpeg"/><Relationship Id="rId2" Type="http://schemas.openxmlformats.org/officeDocument/2006/relationships/tags" Target="../tags/tag16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image" Target="../media/image21.png"/><Relationship Id="rId2" Type="http://schemas.openxmlformats.org/officeDocument/2006/relationships/tags" Target="../tags/tag266.xml"/><Relationship Id="rId16" Type="http://schemas.openxmlformats.org/officeDocument/2006/relationships/notesSlide" Target="../notesSlides/notesSlide45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image" Target="../media/image21.png"/><Relationship Id="rId2" Type="http://schemas.openxmlformats.org/officeDocument/2006/relationships/tags" Target="../tags/tag280.xml"/><Relationship Id="rId16" Type="http://schemas.openxmlformats.org/officeDocument/2006/relationships/notesSlide" Target="../notesSlides/notesSlide46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image" Target="../media/image21.png"/><Relationship Id="rId2" Type="http://schemas.openxmlformats.org/officeDocument/2006/relationships/tags" Target="../tags/tag294.xml"/><Relationship Id="rId16" Type="http://schemas.openxmlformats.org/officeDocument/2006/relationships/notesSlide" Target="../notesSlides/notesSlide47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image" Target="../media/image22.jpg"/><Relationship Id="rId2" Type="http://schemas.openxmlformats.org/officeDocument/2006/relationships/tags" Target="../tags/tag308.xml"/><Relationship Id="rId16" Type="http://schemas.openxmlformats.org/officeDocument/2006/relationships/notesSlide" Target="../notesSlides/notesSlide4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5" Type="http://schemas.openxmlformats.org/officeDocument/2006/relationships/tags" Target="../tags/tag311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316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image" Target="../media/image21.png"/><Relationship Id="rId2" Type="http://schemas.openxmlformats.org/officeDocument/2006/relationships/tags" Target="../tags/tag322.xml"/><Relationship Id="rId16" Type="http://schemas.openxmlformats.org/officeDocument/2006/relationships/notesSlide" Target="../notesSlides/notesSlide49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2" Type="http://schemas.openxmlformats.org/officeDocument/2006/relationships/tags" Target="../tags/tag336.xml"/><Relationship Id="rId16" Type="http://schemas.openxmlformats.org/officeDocument/2006/relationships/notesSlide" Target="../notesSlides/notesSlide54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21145744">
            <a:off x="4104728" y="1607946"/>
            <a:ext cx="4783086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"/>
                <a:cs typeface="Cambria"/>
              </a:rPr>
              <a:t>Grab these lecture notes…</a:t>
            </a:r>
            <a:endParaRPr lang="en-US" sz="3200" i="1" dirty="0">
              <a:latin typeface="Cambria"/>
              <a:cs typeface="Cambria"/>
            </a:endParaRP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114800" y="249382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Welcome to CS 5 !</a:t>
            </a: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5623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3810000" y="2362200"/>
            <a:ext cx="4800600" cy="781050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006600"/>
                </a:solidFill>
                <a:latin typeface="Cambria" pitchFamily="18" charset="0"/>
              </a:rPr>
              <a:t>Introduction to CS</a:t>
            </a: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457199" y="4138136"/>
            <a:ext cx="22170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</a:rPr>
              <a:t>Wally Wart, a protrusive advocate </a:t>
            </a:r>
            <a:r>
              <a:rPr lang="en-US" sz="1400" dirty="0">
                <a:latin typeface="Calibri" pitchFamily="34" charset="0"/>
              </a:rPr>
              <a:t>of </a:t>
            </a:r>
            <a:r>
              <a:rPr lang="en-US" sz="1400" b="1" i="1" dirty="0">
                <a:latin typeface="Calibri" pitchFamily="34" charset="0"/>
              </a:rPr>
              <a:t>concrete</a:t>
            </a:r>
            <a:r>
              <a:rPr lang="en-US" sz="1400" dirty="0">
                <a:latin typeface="Calibri" pitchFamily="34" charset="0"/>
              </a:rPr>
              <a:t> computing</a:t>
            </a:r>
          </a:p>
        </p:txBody>
      </p:sp>
      <p:sp>
        <p:nvSpPr>
          <p:cNvPr id="6151" name="Text Box 24"/>
          <p:cNvSpPr txBox="1">
            <a:spLocks noChangeArrowheads="1"/>
          </p:cNvSpPr>
          <p:nvPr/>
        </p:nvSpPr>
        <p:spPr bwMode="auto">
          <a:xfrm>
            <a:off x="4291726" y="4941888"/>
            <a:ext cx="4613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000" i="1" dirty="0" smtClean="0"/>
              <a:t>Everyone will get out of this course – a lot!</a:t>
            </a:r>
            <a:endParaRPr lang="en-US" sz="2000" i="1" dirty="0"/>
          </a:p>
        </p:txBody>
      </p:sp>
      <p:sp>
        <p:nvSpPr>
          <p:cNvPr id="6152" name="Text Box 25"/>
          <p:cNvSpPr txBox="1">
            <a:spLocks noChangeArrowheads="1"/>
          </p:cNvSpPr>
          <p:nvPr/>
        </p:nvSpPr>
        <p:spPr bwMode="auto">
          <a:xfrm>
            <a:off x="2819400" y="4038600"/>
            <a:ext cx="6086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000" i="1" dirty="0"/>
              <a:t>We don't have words strong enough to describe this class.</a:t>
            </a:r>
          </a:p>
        </p:txBody>
      </p:sp>
      <p:sp>
        <p:nvSpPr>
          <p:cNvPr id="6153" name="Text Box 26"/>
          <p:cNvSpPr txBox="1">
            <a:spLocks noChangeArrowheads="1"/>
          </p:cNvSpPr>
          <p:nvPr/>
        </p:nvSpPr>
        <p:spPr bwMode="auto">
          <a:xfrm>
            <a:off x="5705090" y="5310188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- </a:t>
            </a:r>
            <a:r>
              <a:rPr lang="en-US" sz="1400" dirty="0" err="1" smtClean="0">
                <a:latin typeface="Calibri" panose="020F0502020204030204" pitchFamily="34" charset="0"/>
              </a:rPr>
              <a:t>NYTimes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Review of Courses</a:t>
            </a:r>
          </a:p>
        </p:txBody>
      </p:sp>
      <p:sp>
        <p:nvSpPr>
          <p:cNvPr id="6154" name="Text Box 27"/>
          <p:cNvSpPr txBox="1">
            <a:spLocks noChangeArrowheads="1"/>
          </p:cNvSpPr>
          <p:nvPr/>
        </p:nvSpPr>
        <p:spPr bwMode="auto">
          <a:xfrm>
            <a:off x="5705090" y="44196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-  US News and Course Report</a:t>
            </a:r>
          </a:p>
        </p:txBody>
      </p:sp>
      <p:sp>
        <p:nvSpPr>
          <p:cNvPr id="6155" name="Text Box 28"/>
          <p:cNvSpPr txBox="1">
            <a:spLocks noChangeArrowheads="1"/>
          </p:cNvSpPr>
          <p:nvPr/>
        </p:nvSpPr>
        <p:spPr bwMode="auto">
          <a:xfrm>
            <a:off x="5280267" y="5819775"/>
            <a:ext cx="3625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000" i="1" dirty="0"/>
              <a:t>We give this course two </a:t>
            </a:r>
            <a:r>
              <a:rPr lang="en-US" sz="2000" i="1" dirty="0" smtClean="0"/>
              <a:t>thumbs…</a:t>
            </a:r>
            <a:endParaRPr lang="en-US" sz="2000" i="1" dirty="0"/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5705090" y="61722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</a:rPr>
              <a:t>- </a:t>
            </a:r>
            <a:r>
              <a:rPr lang="en-US" sz="1400" i="1" dirty="0" err="1" smtClean="0">
                <a:latin typeface="Calibri" panose="020F0502020204030204" pitchFamily="34" charset="0"/>
              </a:rPr>
              <a:t>Meta</a:t>
            </a:r>
            <a:r>
              <a:rPr lang="en-US" sz="1400" dirty="0" err="1" smtClean="0">
                <a:latin typeface="Calibri" panose="020F0502020204030204" pitchFamily="34" charset="0"/>
              </a:rPr>
              <a:t>metacritic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157" name="Text Box 48"/>
          <p:cNvSpPr txBox="1">
            <a:spLocks noChangeArrowheads="1"/>
          </p:cNvSpPr>
          <p:nvPr/>
        </p:nvSpPr>
        <p:spPr bwMode="auto">
          <a:xfrm>
            <a:off x="304800" y="5638800"/>
            <a:ext cx="2505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120DF3"/>
                </a:solidFill>
              </a:rPr>
              <a:t>1 handout…</a:t>
            </a:r>
            <a:endParaRPr lang="en-US" sz="2200" dirty="0">
              <a:solidFill>
                <a:srgbClr val="120DF3"/>
              </a:solidFill>
            </a:endParaRPr>
          </a:p>
        </p:txBody>
      </p:sp>
      <p:sp>
        <p:nvSpPr>
          <p:cNvPr id="6158" name="Text Box 49"/>
          <p:cNvSpPr txBox="1">
            <a:spLocks noChangeArrowheads="1"/>
          </p:cNvSpPr>
          <p:nvPr/>
        </p:nvSpPr>
        <p:spPr bwMode="auto">
          <a:xfrm>
            <a:off x="471312" y="6034087"/>
            <a:ext cx="21345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120DF3"/>
                </a:solidFill>
                <a:latin typeface="Arial" pitchFamily="34" charset="0"/>
              </a:rPr>
              <a:t>slides &amp; 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219200" y="236538"/>
            <a:ext cx="693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CS  !=  programming</a:t>
            </a:r>
          </a:p>
        </p:txBody>
      </p:sp>
      <p:sp>
        <p:nvSpPr>
          <p:cNvPr id="3" name="TextBox 2"/>
          <p:cNvSpPr txBox="1"/>
          <p:nvPr/>
        </p:nvSpPr>
        <p:spPr>
          <a:xfrm rot="20813591">
            <a:off x="1581530" y="2878077"/>
            <a:ext cx="603184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ambria"/>
                <a:cs typeface="Cambria"/>
              </a:rPr>
              <a:t>So, what </a:t>
            </a:r>
            <a:r>
              <a:rPr lang="en-US" sz="7200" i="1" dirty="0" smtClean="0">
                <a:solidFill>
                  <a:srgbClr val="000000"/>
                </a:solidFill>
                <a:latin typeface="Cambria"/>
                <a:cs typeface="Cambria"/>
              </a:rPr>
              <a:t>is </a:t>
            </a:r>
            <a:r>
              <a:rPr lang="en-US" sz="7200" dirty="0" smtClean="0">
                <a:solidFill>
                  <a:srgbClr val="000000"/>
                </a:solidFill>
                <a:latin typeface="Cambria"/>
                <a:cs typeface="Cambria"/>
              </a:rPr>
              <a:t>CS?</a:t>
            </a:r>
            <a:endParaRPr lang="en-US" sz="72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4400" y="6248400"/>
            <a:ext cx="368300" cy="407988"/>
            <a:chOff x="2928" y="1051"/>
            <a:chExt cx="840" cy="957"/>
          </a:xfrm>
        </p:grpSpPr>
        <p:sp>
          <p:nvSpPr>
            <p:cNvPr id="5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72058" y="5873818"/>
            <a:ext cx="19671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rgbClr val="008000"/>
                </a:solidFill>
                <a:latin typeface="Cambria" pitchFamily="18" charset="0"/>
              </a:rPr>
              <a:t>Punctuation matters! </a:t>
            </a:r>
          </a:p>
          <a:p>
            <a:pPr algn="ctr"/>
            <a:r>
              <a:rPr lang="en-US" sz="1500" dirty="0" smtClean="0">
                <a:solidFill>
                  <a:srgbClr val="008000"/>
                </a:solidFill>
                <a:latin typeface="Cambria" pitchFamily="18" charset="0"/>
              </a:rPr>
              <a:t>So what? </a:t>
            </a:r>
            <a:r>
              <a:rPr lang="en-US" sz="1500" i="1" dirty="0" smtClean="0">
                <a:solidFill>
                  <a:srgbClr val="008000"/>
                </a:solidFill>
                <a:latin typeface="Cambria" pitchFamily="18" charset="0"/>
              </a:rPr>
              <a:t>is</a:t>
            </a:r>
            <a:r>
              <a:rPr lang="en-US" sz="1500" dirty="0" smtClean="0">
                <a:solidFill>
                  <a:srgbClr val="008000"/>
                </a:solidFill>
                <a:latin typeface="Cambria" pitchFamily="18" charset="0"/>
              </a:rPr>
              <a:t> CS</a:t>
            </a:r>
            <a:endParaRPr lang="en-US" sz="1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5943600" y="3124200"/>
            <a:ext cx="1828800" cy="1752600"/>
          </a:xfrm>
          <a:prstGeom prst="ellipse">
            <a:avLst/>
          </a:prstGeom>
          <a:solidFill>
            <a:srgbClr val="FEE2E3">
              <a:alpha val="50000"/>
            </a:srgb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90309" y="1600200"/>
            <a:ext cx="2915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programming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: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CS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::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1447800" y="2133600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longboards : HMC </a:t>
            </a: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maybe 5Cs?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447800" y="330735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equations : mathematics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447800" y="3889772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language : ideas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800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1053" y="5892225"/>
            <a:ext cx="76238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3200" dirty="0" smtClean="0">
                <a:solidFill>
                  <a:srgbClr val="120DF3"/>
                </a:solidFill>
                <a:latin typeface="Cambria" pitchFamily="18" charset="0"/>
              </a:rPr>
              <a:t>programs are </a:t>
            </a:r>
            <a:r>
              <a:rPr lang="en-US" sz="3200" dirty="0">
                <a:solidFill>
                  <a:srgbClr val="120DF3"/>
                </a:solidFill>
                <a:latin typeface="Cambria" pitchFamily="18" charset="0"/>
              </a:rPr>
              <a:t>a</a:t>
            </a:r>
            <a:r>
              <a:rPr lang="en-US" sz="3200" dirty="0" smtClean="0">
                <a:solidFill>
                  <a:srgbClr val="120DF3"/>
                </a:solidFill>
                <a:latin typeface="Cambria" pitchFamily="18" charset="0"/>
              </a:rPr>
              <a:t> </a:t>
            </a:r>
            <a:r>
              <a:rPr lang="en-US" sz="3200" b="1" i="1" dirty="0">
                <a:solidFill>
                  <a:srgbClr val="120DF3"/>
                </a:solidFill>
                <a:latin typeface="Cambria" pitchFamily="18" charset="0"/>
              </a:rPr>
              <a:t>vehicle</a:t>
            </a:r>
            <a:r>
              <a:rPr lang="en-US" sz="3200" dirty="0">
                <a:solidFill>
                  <a:srgbClr val="120DF3"/>
                </a:solidFill>
                <a:latin typeface="Cambria" pitchFamily="18" charset="0"/>
              </a:rPr>
              <a:t>, not </a:t>
            </a:r>
            <a:r>
              <a:rPr lang="en-US" sz="3200" dirty="0" smtClean="0">
                <a:solidFill>
                  <a:srgbClr val="120DF3"/>
                </a:solidFill>
                <a:latin typeface="Cambria" pitchFamily="18" charset="0"/>
              </a:rPr>
              <a:t>the </a:t>
            </a:r>
            <a:r>
              <a:rPr lang="en-US" sz="3200" dirty="0">
                <a:solidFill>
                  <a:srgbClr val="120DF3"/>
                </a:solidFill>
                <a:latin typeface="Cambria" pitchFamily="18" charset="0"/>
              </a:rPr>
              <a:t>destination</a:t>
            </a:r>
          </a:p>
        </p:txBody>
      </p:sp>
      <p:sp>
        <p:nvSpPr>
          <p:cNvPr id="33801" name="Oval 13"/>
          <p:cNvSpPr>
            <a:spLocks noChangeArrowheads="1"/>
          </p:cNvSpPr>
          <p:nvPr/>
        </p:nvSpPr>
        <p:spPr bwMode="auto">
          <a:xfrm>
            <a:off x="6705600" y="3124200"/>
            <a:ext cx="1828800" cy="1752600"/>
          </a:xfrm>
          <a:prstGeom prst="ellipse">
            <a:avLst/>
          </a:prstGeom>
          <a:solidFill>
            <a:srgbClr val="CCECFF">
              <a:alpha val="50000"/>
            </a:srgbClr>
          </a:solidFill>
          <a:ln w="28575">
            <a:solidFill>
              <a:srgbClr val="120DF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2" name="Oval 14"/>
          <p:cNvSpPr>
            <a:spLocks noChangeArrowheads="1"/>
          </p:cNvSpPr>
          <p:nvPr/>
        </p:nvSpPr>
        <p:spPr bwMode="auto">
          <a:xfrm>
            <a:off x="5943600" y="3124200"/>
            <a:ext cx="1828800" cy="17526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6093169" y="3930650"/>
            <a:ext cx="1515542" cy="3365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  <a:latin typeface="Cambria" pitchFamily="18" charset="0"/>
              </a:rPr>
              <a:t>Programming</a:t>
            </a: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7493009" y="3419035"/>
            <a:ext cx="1135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120DF3"/>
                </a:solidFill>
                <a:latin typeface="Cambria" pitchFamily="18" charset="0"/>
              </a:rPr>
              <a:t>CS</a:t>
            </a: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1219200" y="236538"/>
            <a:ext cx="693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CS  !=  programming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47800" y="5054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Tesla : Google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7799" y="2720479"/>
            <a:ext cx="4645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capital : business venture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47800" y="4472186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web search : knowledge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81000" y="1595438"/>
            <a:ext cx="3429000" cy="461962"/>
          </a:xfrm>
          <a:prstGeom prst="rect">
            <a:avLst/>
          </a:prstGeom>
          <a:solidFill>
            <a:srgbClr val="FEE2E3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the study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of </a:t>
            </a:r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complexity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590550" y="2157413"/>
            <a:ext cx="311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How can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590550" y="26146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How well can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590550" y="30718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Can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 be done at all?</a:t>
            </a:r>
          </a:p>
        </p:txBody>
      </p:sp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685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What is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CS a science </a:t>
            </a: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of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800600" y="22098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it ~</a:t>
            </a:r>
            <a:r>
              <a:rPr lang="en-US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information</a:t>
            </a:r>
          </a:p>
        </p:txBody>
      </p:sp>
      <p:grpSp>
        <p:nvGrpSpPr>
          <p:cNvPr id="9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2068" y="6081326"/>
            <a:ext cx="470263" cy="524289"/>
            <a:chOff x="2928" y="1051"/>
            <a:chExt cx="840" cy="957"/>
          </a:xfrm>
        </p:grpSpPr>
        <p:sp>
          <p:nvSpPr>
            <p:cNvPr id="10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47649" y="5925439"/>
            <a:ext cx="1459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08000"/>
                </a:solidFill>
                <a:latin typeface="Cambria" pitchFamily="18" charset="0"/>
              </a:rPr>
              <a:t>3 examples? That's </a:t>
            </a:r>
            <a:r>
              <a:rPr lang="en-US" sz="1400" b="1" i="1" dirty="0" smtClean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sz="1400" dirty="0" smtClean="0">
                <a:solidFill>
                  <a:srgbClr val="00800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Cambria" pitchFamily="18" charset="0"/>
              </a:rPr>
              <a:t>for me!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429000" y="5352871"/>
            <a:ext cx="458333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We'll look at 3 examples – each of which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you'll </a:t>
            </a:r>
            <a:r>
              <a:rPr lang="en-US" b="1" i="1" dirty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construct</a:t>
            </a:r>
            <a:r>
              <a:rPr lang="en-US" dirty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in CS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5      …at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least to some extent!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8012340" y="5953035"/>
            <a:ext cx="836650" cy="390436"/>
          </a:xfrm>
          <a:prstGeom prst="rightArrow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0343" y="2953380"/>
            <a:ext cx="287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or, more precisely, </a:t>
            </a:r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a process transforming</a:t>
            </a:r>
          </a:p>
          <a:p>
            <a:pPr algn="ctr"/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information from one form to another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4800600" y="3146430"/>
            <a:ext cx="4114800" cy="20698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800600" y="152400"/>
            <a:ext cx="4114800" cy="17988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822" y="4035425"/>
            <a:ext cx="4114800" cy="1984375"/>
          </a:xfrm>
          <a:prstGeom prst="roundRect">
            <a:avLst/>
          </a:prstGeom>
          <a:solidFill>
            <a:srgbClr val="FEE2E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310938" y="4267200"/>
            <a:ext cx="3654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Can you solve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problem?</a:t>
            </a:r>
          </a:p>
        </p:txBody>
      </p:sp>
      <p:sp>
        <p:nvSpPr>
          <p:cNvPr id="36872" name="Rectangle 22"/>
          <p:cNvSpPr>
            <a:spLocks noChangeArrowheads="1"/>
          </p:cNvSpPr>
          <p:nvPr/>
        </p:nvSpPr>
        <p:spPr bwMode="auto">
          <a:xfrm>
            <a:off x="233363" y="4960938"/>
            <a:ext cx="381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Can you create a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process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to solve such problems?</a:t>
            </a:r>
          </a:p>
        </p:txBody>
      </p:sp>
      <p:cxnSp>
        <p:nvCxnSpPr>
          <p:cNvPr id="36874" name="Straight Arrow Connector 12"/>
          <p:cNvCxnSpPr>
            <a:cxnSpLocks noChangeShapeType="1"/>
          </p:cNvCxnSpPr>
          <p:nvPr/>
        </p:nvCxnSpPr>
        <p:spPr bwMode="auto">
          <a:xfrm>
            <a:off x="3449638" y="2389188"/>
            <a:ext cx="1494895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Rectangle 21"/>
          <p:cNvSpPr>
            <a:spLocks noChangeArrowheads="1"/>
          </p:cNvSpPr>
          <p:nvPr/>
        </p:nvSpPr>
        <p:spPr bwMode="auto">
          <a:xfrm>
            <a:off x="4789311" y="2026533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What is the </a:t>
            </a:r>
            <a:r>
              <a:rPr lang="en-US" sz="20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L</a:t>
            </a:r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ongest </a:t>
            </a:r>
            <a:r>
              <a:rPr lang="en-US" sz="20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ommon Subsequence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between 2 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strings?</a:t>
            </a:r>
            <a:endParaRPr lang="en-US" sz="20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5988050" y="254000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'HUMAN'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5570538" y="1244600"/>
            <a:ext cx="257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'CHIMPANZEE'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90550" y="2157413"/>
            <a:ext cx="311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How can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0550" y="26146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How well can </a:t>
            </a:r>
            <a:r>
              <a:rPr lang="en-US" b="1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90550" y="30718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Can </a:t>
            </a:r>
            <a:r>
              <a:rPr lang="en-US" b="1" i="1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 be done at all?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What is CS?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896644" y="3200400"/>
            <a:ext cx="3902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'CGCTGAGCTAGGCC...'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983956" y="4521200"/>
            <a:ext cx="374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'ATCCTAGGTAACTG...'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945313" y="5923400"/>
            <a:ext cx="174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Eye </a:t>
            </a:r>
            <a:r>
              <a:rPr lang="en-US" sz="1200" dirty="0" err="1">
                <a:solidFill>
                  <a:srgbClr val="008000"/>
                </a:solidFill>
                <a:latin typeface="Cambria" pitchFamily="18" charset="0"/>
              </a:rPr>
              <a:t>oneder</a:t>
            </a:r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 if </a:t>
            </a: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this </a:t>
            </a:r>
            <a:r>
              <a:rPr lang="en-US" sz="1200" dirty="0" err="1">
                <a:solidFill>
                  <a:srgbClr val="008000"/>
                </a:solidFill>
                <a:latin typeface="Cambria" pitchFamily="18" charset="0"/>
              </a:rPr>
              <a:t>haz</a:t>
            </a:r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 </a:t>
            </a:r>
            <a:r>
              <a:rPr lang="en-US" sz="1200" dirty="0" err="1">
                <a:solidFill>
                  <a:srgbClr val="008000"/>
                </a:solidFill>
                <a:latin typeface="Cambria" pitchFamily="18" charset="0"/>
              </a:rPr>
              <a:t>othur</a:t>
            </a:r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 </a:t>
            </a:r>
            <a:r>
              <a:rPr lang="en-US" sz="1200" dirty="0" err="1">
                <a:solidFill>
                  <a:srgbClr val="008000"/>
                </a:solidFill>
                <a:latin typeface="Cambria" pitchFamily="18" charset="0"/>
              </a:rPr>
              <a:t>aplications</a:t>
            </a:r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?</a:t>
            </a:r>
          </a:p>
        </p:txBody>
      </p:sp>
      <p:grpSp>
        <p:nvGrpSpPr>
          <p:cNvPr id="21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6019800"/>
            <a:ext cx="457200" cy="609600"/>
            <a:chOff x="2928" y="1051"/>
            <a:chExt cx="840" cy="957"/>
          </a:xfrm>
        </p:grpSpPr>
        <p:sp>
          <p:nvSpPr>
            <p:cNvPr id="22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12"/>
          <p:cNvCxnSpPr>
            <a:cxnSpLocks noChangeShapeType="1"/>
          </p:cNvCxnSpPr>
          <p:nvPr/>
        </p:nvCxnSpPr>
        <p:spPr bwMode="auto">
          <a:xfrm>
            <a:off x="226659" y="2386013"/>
            <a:ext cx="0" cy="164941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12"/>
          <p:cNvCxnSpPr>
            <a:cxnSpLocks noChangeShapeType="1"/>
          </p:cNvCxnSpPr>
          <p:nvPr/>
        </p:nvCxnSpPr>
        <p:spPr bwMode="auto">
          <a:xfrm>
            <a:off x="214929" y="2386013"/>
            <a:ext cx="326495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5068751" y="2681630"/>
            <a:ext cx="3670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biology's string-matching problem, "LCS"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18311" y="5057001"/>
            <a:ext cx="8179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+10</a:t>
            </a:r>
            <a:r>
              <a:rPr lang="en-US" sz="1200" i="1" baseline="42000" dirty="0" smtClean="0">
                <a:solidFill>
                  <a:srgbClr val="000000"/>
                </a:solidFill>
                <a:latin typeface="Cambria" pitchFamily="18" charset="0"/>
              </a:rPr>
              <a:t>9</a:t>
            </a:r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more</a:t>
            </a:r>
            <a:endParaRPr lang="en-US" sz="1200" baseline="4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29822" y="4035425"/>
            <a:ext cx="3646311" cy="2365375"/>
          </a:xfrm>
          <a:prstGeom prst="roundRect">
            <a:avLst/>
          </a:prstGeom>
          <a:solidFill>
            <a:srgbClr val="FEE2E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38919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29600" y="533400"/>
            <a:ext cx="609600" cy="762000"/>
            <a:chOff x="2928" y="1051"/>
            <a:chExt cx="840" cy="957"/>
          </a:xfrm>
        </p:grpSpPr>
        <p:sp>
          <p:nvSpPr>
            <p:cNvPr id="38928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29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0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1" name="Oval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2" name="Oval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3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4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5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6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7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8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9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40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6797948" y="228600"/>
            <a:ext cx="1755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latin typeface="Cambria" pitchFamily="18" charset="0"/>
              </a:rPr>
              <a:t>Feels like home!</a:t>
            </a:r>
          </a:p>
        </p:txBody>
      </p:sp>
      <p:sp>
        <p:nvSpPr>
          <p:cNvPr id="38921" name="Rectangle 26"/>
          <p:cNvSpPr>
            <a:spLocks noChangeArrowheads="1"/>
          </p:cNvSpPr>
          <p:nvPr/>
        </p:nvSpPr>
        <p:spPr bwMode="auto">
          <a:xfrm>
            <a:off x="4962798" y="4654109"/>
            <a:ext cx="367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How much work is needed to simulate N stars?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8922" name="Picture 12" descr="Picture 8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525588"/>
            <a:ext cx="4778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3" name="Straight Arrow Connector 25"/>
          <p:cNvCxnSpPr>
            <a:cxnSpLocks noChangeShapeType="1"/>
          </p:cNvCxnSpPr>
          <p:nvPr/>
        </p:nvCxnSpPr>
        <p:spPr bwMode="auto">
          <a:xfrm>
            <a:off x="3851275" y="2860675"/>
            <a:ext cx="354013" cy="1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4" name="Rectangle 26"/>
          <p:cNvSpPr>
            <a:spLocks noChangeArrowheads="1"/>
          </p:cNvSpPr>
          <p:nvPr/>
        </p:nvSpPr>
        <p:spPr bwMode="auto">
          <a:xfrm>
            <a:off x="5022225" y="5508978"/>
            <a:ext cx="3670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chemistry's + </a:t>
            </a:r>
            <a:r>
              <a:rPr lang="en-US" sz="1200" i="1" dirty="0" err="1" smtClean="0">
                <a:solidFill>
                  <a:srgbClr val="000000"/>
                </a:solidFill>
                <a:latin typeface="Cambria" pitchFamily="18" charset="0"/>
              </a:rPr>
              <a:t>physics's</a:t>
            </a:r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Cambria" pitchFamily="18" charset="0"/>
              </a:rPr>
              <a:t>"N-body" problem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925" name="Rectangle 18"/>
          <p:cNvSpPr>
            <a:spLocks noChangeArrowheads="1"/>
          </p:cNvSpPr>
          <p:nvPr/>
        </p:nvSpPr>
        <p:spPr bwMode="auto">
          <a:xfrm>
            <a:off x="216429" y="5379156"/>
            <a:ext cx="3439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Is your solution the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"best"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possible?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26" name="Rectangle 19"/>
          <p:cNvSpPr>
            <a:spLocks noChangeArrowheads="1"/>
          </p:cNvSpPr>
          <p:nvPr/>
        </p:nvSpPr>
        <p:spPr bwMode="auto">
          <a:xfrm>
            <a:off x="227894" y="4213578"/>
            <a:ext cx="341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How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quickly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can you find a solution?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90550" y="2157413"/>
            <a:ext cx="311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How can </a:t>
            </a:r>
            <a:r>
              <a:rPr lang="en-US" b="1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90550" y="26146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How well can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90550" y="30718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Can </a:t>
            </a:r>
            <a:r>
              <a:rPr lang="en-US" b="1" i="1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 be done at all?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What is CS?</a:t>
            </a:r>
          </a:p>
        </p:txBody>
      </p:sp>
      <p:cxnSp>
        <p:nvCxnSpPr>
          <p:cNvPr id="34" name="Straight Arrow Connector 12"/>
          <p:cNvCxnSpPr>
            <a:cxnSpLocks noChangeShapeType="1"/>
          </p:cNvCxnSpPr>
          <p:nvPr/>
        </p:nvCxnSpPr>
        <p:spPr bwMode="auto">
          <a:xfrm>
            <a:off x="226659" y="2846388"/>
            <a:ext cx="0" cy="118374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12"/>
          <p:cNvCxnSpPr>
            <a:cxnSpLocks noChangeShapeType="1"/>
          </p:cNvCxnSpPr>
          <p:nvPr/>
        </p:nvCxnSpPr>
        <p:spPr bwMode="auto">
          <a:xfrm>
            <a:off x="214929" y="2846388"/>
            <a:ext cx="326495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5257800" y="6429865"/>
            <a:ext cx="3670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what if N is a million-and-one…?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110067" y="4145492"/>
            <a:ext cx="3936471" cy="1679575"/>
          </a:xfrm>
          <a:prstGeom prst="roundRect">
            <a:avLst/>
          </a:prstGeom>
          <a:solidFill>
            <a:srgbClr val="FEE2E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pic>
        <p:nvPicPr>
          <p:cNvPr id="39943" name="Picture 32" descr="Picture 6.png">
            <a:hlinkClick r:id="rId17" action="ppaction://hlinkfil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6"/>
          <a:stretch>
            <a:fillRect/>
          </a:stretch>
        </p:blipFill>
        <p:spPr bwMode="auto">
          <a:xfrm>
            <a:off x="4343400" y="762000"/>
            <a:ext cx="4552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26"/>
          <p:cNvSpPr>
            <a:spLocks noChangeArrowheads="1"/>
          </p:cNvSpPr>
          <p:nvPr/>
        </p:nvSpPr>
        <p:spPr bwMode="auto">
          <a:xfrm>
            <a:off x="4981575" y="3589338"/>
            <a:ext cx="3324225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Can we build a 3d model from </a:t>
            </a:r>
            <a:r>
              <a:rPr lang="en-US" i="1" dirty="0" smtClean="0">
                <a:solidFill>
                  <a:srgbClr val="C00000"/>
                </a:solidFill>
                <a:latin typeface="Cambria" pitchFamily="18" charset="0"/>
              </a:rPr>
              <a:t>one 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2d image?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39945" name="Straight Arrow Connector 11"/>
          <p:cNvCxnSpPr>
            <a:cxnSpLocks noChangeShapeType="1"/>
          </p:cNvCxnSpPr>
          <p:nvPr/>
        </p:nvCxnSpPr>
        <p:spPr bwMode="auto">
          <a:xfrm>
            <a:off x="3455988" y="3303588"/>
            <a:ext cx="762000" cy="1587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6" name="Rectangle 33"/>
          <p:cNvSpPr>
            <a:spLocks noChangeArrowheads="1"/>
          </p:cNvSpPr>
          <p:nvPr/>
        </p:nvSpPr>
        <p:spPr bwMode="auto">
          <a:xfrm>
            <a:off x="363699" y="4394375"/>
            <a:ext cx="3378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your problem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solvable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9947" name="Rectangle 34"/>
          <p:cNvSpPr>
            <a:spLocks noChangeArrowheads="1"/>
          </p:cNvSpPr>
          <p:nvPr/>
        </p:nvSpPr>
        <p:spPr bwMode="auto">
          <a:xfrm>
            <a:off x="414867" y="514297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How can you tell !?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0550" y="2157413"/>
            <a:ext cx="311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How can </a:t>
            </a:r>
            <a:r>
              <a:rPr lang="en-US" b="1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 be </a:t>
            </a:r>
            <a:r>
              <a:rPr lang="en-US" i="1" dirty="0" smtClean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done</a:t>
            </a: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90550" y="26146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How well can </a:t>
            </a:r>
            <a:r>
              <a:rPr lang="en-US" b="1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90550" y="30718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Can </a:t>
            </a:r>
            <a:r>
              <a:rPr lang="en-US" b="1" i="1" dirty="0">
                <a:solidFill>
                  <a:srgbClr val="000000"/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 be done at all?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What is CS?</a:t>
            </a:r>
          </a:p>
        </p:txBody>
      </p: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>
            <a:off x="214929" y="3312055"/>
            <a:ext cx="326495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226659" y="3312055"/>
            <a:ext cx="0" cy="864834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784725" y="4551830"/>
            <a:ext cx="3670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Andrew Ng's "Make3d"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2418" y="6052249"/>
            <a:ext cx="35075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many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problems are </a:t>
            </a:r>
            <a:r>
              <a:rPr lang="en-US" sz="1500" i="1" dirty="0" err="1" smtClean="0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…        … and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you'll </a:t>
            </a:r>
            <a:r>
              <a:rPr lang="en-US" sz="1500" i="1" dirty="0">
                <a:solidFill>
                  <a:srgbClr val="000000"/>
                </a:solidFill>
                <a:latin typeface="Cambria" pitchFamily="18" charset="0"/>
              </a:rPr>
              <a:t>prove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 this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24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68971" y="6281260"/>
            <a:ext cx="419736" cy="420357"/>
            <a:chOff x="2928" y="1051"/>
            <a:chExt cx="840" cy="957"/>
          </a:xfrm>
        </p:grpSpPr>
        <p:sp>
          <p:nvSpPr>
            <p:cNvPr id="25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6553201" y="5992757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All three eyes tell me that Make3d has just failed ~ epically!</a:t>
            </a:r>
            <a:endParaRPr lang="en-US" sz="1200" dirty="0">
              <a:solidFill>
                <a:srgbClr val="0080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6876000" y="2964600"/>
              <a:ext cx="366480" cy="19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6640" y="2955240"/>
                <a:ext cx="38520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6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3"/>
          <p:cNvSpPr>
            <a:spLocks noChangeArrowheads="1"/>
          </p:cNvSpPr>
          <p:nvPr/>
        </p:nvSpPr>
        <p:spPr bwMode="auto">
          <a:xfrm>
            <a:off x="533400" y="4924425"/>
            <a:ext cx="3175000" cy="1228725"/>
          </a:xfrm>
          <a:prstGeom prst="roundRect">
            <a:avLst>
              <a:gd name="adj" fmla="val 16667"/>
            </a:avLst>
          </a:prstGeom>
          <a:solidFill>
            <a:srgbClr val="FE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381000" y="1443038"/>
            <a:ext cx="3886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CS is the study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of </a:t>
            </a:r>
            <a:r>
              <a:rPr lang="en-US" b="1" i="1" dirty="0">
                <a:solidFill>
                  <a:srgbClr val="0000FF"/>
                </a:solidFill>
                <a:latin typeface="Calibri" pitchFamily="34" charset="0"/>
              </a:rPr>
              <a:t>complexity</a:t>
            </a:r>
          </a:p>
        </p:txBody>
      </p:sp>
      <p:sp>
        <p:nvSpPr>
          <p:cNvPr id="41991" name="Text Box 25"/>
          <p:cNvSpPr txBox="1">
            <a:spLocks noChangeArrowheads="1"/>
          </p:cNvSpPr>
          <p:nvPr/>
        </p:nvSpPr>
        <p:spPr bwMode="auto">
          <a:xfrm>
            <a:off x="533400" y="5058507"/>
            <a:ext cx="3124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But only </a:t>
            </a:r>
            <a:r>
              <a:rPr lang="en-US" u="sng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one</a:t>
            </a: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is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i="1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programming</a:t>
            </a: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8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Do </a:t>
            </a: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you see which?</a:t>
            </a:r>
          </a:p>
        </p:txBody>
      </p:sp>
      <p:cxnSp>
        <p:nvCxnSpPr>
          <p:cNvPr id="41993" name="Straight Arrow Connector 32"/>
          <p:cNvCxnSpPr>
            <a:cxnSpLocks noChangeShapeType="1"/>
          </p:cNvCxnSpPr>
          <p:nvPr/>
        </p:nvCxnSpPr>
        <p:spPr bwMode="auto">
          <a:xfrm>
            <a:off x="3429000" y="3352800"/>
            <a:ext cx="14859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Rectangle 33"/>
          <p:cNvSpPr>
            <a:spLocks noChangeArrowheads="1"/>
          </p:cNvSpPr>
          <p:nvPr/>
        </p:nvSpPr>
        <p:spPr bwMode="auto">
          <a:xfrm>
            <a:off x="5273675" y="4724400"/>
            <a:ext cx="347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Is every problem solvable?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5" name="Rectangle 34"/>
          <p:cNvSpPr>
            <a:spLocks noChangeArrowheads="1"/>
          </p:cNvSpPr>
          <p:nvPr/>
        </p:nvSpPr>
        <p:spPr bwMode="auto">
          <a:xfrm>
            <a:off x="5295900" y="5418138"/>
            <a:ext cx="342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Is there a way to tell?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6181725" y="5830888"/>
            <a:ext cx="16573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There isn’t always!</a:t>
            </a:r>
            <a:endParaRPr lang="en-US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7" name="Left Brace 13"/>
          <p:cNvSpPr>
            <a:spLocks/>
          </p:cNvSpPr>
          <p:nvPr/>
        </p:nvSpPr>
        <p:spPr bwMode="auto">
          <a:xfrm>
            <a:off x="4800600" y="4648200"/>
            <a:ext cx="228600" cy="1600200"/>
          </a:xfrm>
          <a:prstGeom prst="leftBrace">
            <a:avLst>
              <a:gd name="adj1" fmla="val 333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8" name="Left Brace 16"/>
          <p:cNvSpPr>
            <a:spLocks/>
          </p:cNvSpPr>
          <p:nvPr/>
        </p:nvSpPr>
        <p:spPr bwMode="auto">
          <a:xfrm>
            <a:off x="4800600" y="2667000"/>
            <a:ext cx="228600" cy="1600200"/>
          </a:xfrm>
          <a:prstGeom prst="leftBrace">
            <a:avLst>
              <a:gd name="adj1" fmla="val 333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1999" name="Straight Arrow Connector 17"/>
          <p:cNvCxnSpPr>
            <a:cxnSpLocks noChangeShapeType="1"/>
          </p:cNvCxnSpPr>
          <p:nvPr/>
        </p:nvCxnSpPr>
        <p:spPr bwMode="auto">
          <a:xfrm>
            <a:off x="3886200" y="2895600"/>
            <a:ext cx="762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Rectangle 21"/>
          <p:cNvSpPr>
            <a:spLocks noChangeArrowheads="1"/>
          </p:cNvSpPr>
          <p:nvPr/>
        </p:nvSpPr>
        <p:spPr bwMode="auto">
          <a:xfrm>
            <a:off x="5176838" y="685800"/>
            <a:ext cx="366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Can you solve this problem?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1" name="Rectangle 22"/>
          <p:cNvSpPr>
            <a:spLocks noChangeArrowheads="1"/>
          </p:cNvSpPr>
          <p:nvPr/>
        </p:nvSpPr>
        <p:spPr bwMode="auto">
          <a:xfrm>
            <a:off x="5105400" y="1379538"/>
            <a:ext cx="381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Can you create a process to solve such problems?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2" name="Left Brace 23"/>
          <p:cNvSpPr>
            <a:spLocks/>
          </p:cNvSpPr>
          <p:nvPr/>
        </p:nvSpPr>
        <p:spPr bwMode="auto">
          <a:xfrm>
            <a:off x="4800600" y="685800"/>
            <a:ext cx="228600" cy="1600200"/>
          </a:xfrm>
          <a:prstGeom prst="leftBrace">
            <a:avLst>
              <a:gd name="adj1" fmla="val 333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2003" name="Straight Arrow Connector 27"/>
          <p:cNvCxnSpPr>
            <a:cxnSpLocks noChangeShapeType="1"/>
          </p:cNvCxnSpPr>
          <p:nvPr/>
        </p:nvCxnSpPr>
        <p:spPr bwMode="auto">
          <a:xfrm flipV="1">
            <a:off x="3352800" y="2209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4" name="Rectangle 35"/>
          <p:cNvSpPr>
            <a:spLocks noChangeArrowheads="1"/>
          </p:cNvSpPr>
          <p:nvPr/>
        </p:nvSpPr>
        <p:spPr bwMode="auto">
          <a:xfrm>
            <a:off x="1120775" y="4048035"/>
            <a:ext cx="20574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CS's 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six</a:t>
            </a:r>
            <a:r>
              <a:rPr lang="en-US" sz="1800" b="1" i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big questions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are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here.</a:t>
            </a:r>
          </a:p>
        </p:txBody>
      </p:sp>
      <p:sp>
        <p:nvSpPr>
          <p:cNvPr id="42005" name="Rectangle 18"/>
          <p:cNvSpPr>
            <a:spLocks noChangeArrowheads="1"/>
          </p:cNvSpPr>
          <p:nvPr/>
        </p:nvSpPr>
        <p:spPr bwMode="auto">
          <a:xfrm>
            <a:off x="5379156" y="35052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Do you have the “best” solution?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6" name="Rectangle 19"/>
          <p:cNvSpPr>
            <a:spLocks noChangeArrowheads="1"/>
          </p:cNvSpPr>
          <p:nvPr/>
        </p:nvSpPr>
        <p:spPr bwMode="auto">
          <a:xfrm>
            <a:off x="5302250" y="2590800"/>
            <a:ext cx="341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How quickly can you find solutions?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What is CS?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90550" y="2157413"/>
            <a:ext cx="311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How can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90550" y="26146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How well can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90550" y="30718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Can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 be done at all?</a:t>
            </a:r>
          </a:p>
        </p:txBody>
      </p:sp>
    </p:spTree>
    <p:extLst>
      <p:ext uri="{BB962C8B-B14F-4D97-AF65-F5344CB8AC3E}">
        <p14:creationId xmlns:p14="http://schemas.microsoft.com/office/powerpoint/2010/main" val="1643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5400" y="1379538"/>
            <a:ext cx="3907733" cy="1006475"/>
          </a:xfrm>
          <a:prstGeom prst="roundRect">
            <a:avLst/>
          </a:prstGeom>
          <a:solidFill>
            <a:srgbClr val="FEE2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cxnSp>
        <p:nvCxnSpPr>
          <p:cNvPr id="41993" name="Straight Arrow Connector 32"/>
          <p:cNvCxnSpPr>
            <a:cxnSpLocks noChangeShapeType="1"/>
          </p:cNvCxnSpPr>
          <p:nvPr/>
        </p:nvCxnSpPr>
        <p:spPr bwMode="auto">
          <a:xfrm>
            <a:off x="3429000" y="3352800"/>
            <a:ext cx="14859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Rectangle 33"/>
          <p:cNvSpPr>
            <a:spLocks noChangeArrowheads="1"/>
          </p:cNvSpPr>
          <p:nvPr/>
        </p:nvSpPr>
        <p:spPr bwMode="auto">
          <a:xfrm>
            <a:off x="5273675" y="4724400"/>
            <a:ext cx="347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Is every problem solvable?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5" name="Rectangle 34"/>
          <p:cNvSpPr>
            <a:spLocks noChangeArrowheads="1"/>
          </p:cNvSpPr>
          <p:nvPr/>
        </p:nvSpPr>
        <p:spPr bwMode="auto">
          <a:xfrm>
            <a:off x="5295900" y="5418138"/>
            <a:ext cx="342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Is there a way to tell?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6181725" y="5830888"/>
            <a:ext cx="16573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There isn’t always!</a:t>
            </a:r>
            <a:endParaRPr lang="en-US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7" name="Left Brace 13"/>
          <p:cNvSpPr>
            <a:spLocks/>
          </p:cNvSpPr>
          <p:nvPr/>
        </p:nvSpPr>
        <p:spPr bwMode="auto">
          <a:xfrm>
            <a:off x="4800600" y="4648200"/>
            <a:ext cx="228600" cy="1600200"/>
          </a:xfrm>
          <a:prstGeom prst="leftBrace">
            <a:avLst>
              <a:gd name="adj1" fmla="val 333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8" name="Left Brace 16"/>
          <p:cNvSpPr>
            <a:spLocks/>
          </p:cNvSpPr>
          <p:nvPr/>
        </p:nvSpPr>
        <p:spPr bwMode="auto">
          <a:xfrm>
            <a:off x="4800600" y="2667000"/>
            <a:ext cx="228600" cy="1600200"/>
          </a:xfrm>
          <a:prstGeom prst="leftBrace">
            <a:avLst>
              <a:gd name="adj1" fmla="val 333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1999" name="Straight Arrow Connector 17"/>
          <p:cNvCxnSpPr>
            <a:cxnSpLocks noChangeShapeType="1"/>
          </p:cNvCxnSpPr>
          <p:nvPr/>
        </p:nvCxnSpPr>
        <p:spPr bwMode="auto">
          <a:xfrm>
            <a:off x="3886200" y="2895600"/>
            <a:ext cx="762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Rectangle 21"/>
          <p:cNvSpPr>
            <a:spLocks noChangeArrowheads="1"/>
          </p:cNvSpPr>
          <p:nvPr/>
        </p:nvSpPr>
        <p:spPr bwMode="auto">
          <a:xfrm>
            <a:off x="5176838" y="685800"/>
            <a:ext cx="366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Can you solve this problem?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1" name="Rectangle 22"/>
          <p:cNvSpPr>
            <a:spLocks noChangeArrowheads="1"/>
          </p:cNvSpPr>
          <p:nvPr/>
        </p:nvSpPr>
        <p:spPr bwMode="auto">
          <a:xfrm>
            <a:off x="5105400" y="1379538"/>
            <a:ext cx="381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Can you create a process to solve such problems?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2" name="Left Brace 23"/>
          <p:cNvSpPr>
            <a:spLocks/>
          </p:cNvSpPr>
          <p:nvPr/>
        </p:nvSpPr>
        <p:spPr bwMode="auto">
          <a:xfrm>
            <a:off x="4800600" y="685800"/>
            <a:ext cx="228600" cy="1600200"/>
          </a:xfrm>
          <a:prstGeom prst="leftBrace">
            <a:avLst>
              <a:gd name="adj1" fmla="val 333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2003" name="Straight Arrow Connector 27"/>
          <p:cNvCxnSpPr>
            <a:cxnSpLocks noChangeShapeType="1"/>
          </p:cNvCxnSpPr>
          <p:nvPr/>
        </p:nvCxnSpPr>
        <p:spPr bwMode="auto">
          <a:xfrm flipV="1">
            <a:off x="3352800" y="2209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Rectangle 18"/>
          <p:cNvSpPr>
            <a:spLocks noChangeArrowheads="1"/>
          </p:cNvSpPr>
          <p:nvPr/>
        </p:nvSpPr>
        <p:spPr bwMode="auto">
          <a:xfrm>
            <a:off x="5379156" y="35052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Do you have the “best” solution?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6" name="Rectangle 19"/>
          <p:cNvSpPr>
            <a:spLocks noChangeArrowheads="1"/>
          </p:cNvSpPr>
          <p:nvPr/>
        </p:nvSpPr>
        <p:spPr bwMode="auto">
          <a:xfrm>
            <a:off x="5302250" y="2590800"/>
            <a:ext cx="341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How quickly can you find solutions?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 rot="-1741539">
            <a:off x="7847013" y="1889125"/>
            <a:ext cx="1274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programming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 rot="-1266427">
            <a:off x="8186738" y="681038"/>
            <a:ext cx="717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D03F4"/>
                </a:solidFill>
                <a:latin typeface="Calibri" pitchFamily="34" charset="0"/>
              </a:rPr>
              <a:t>CS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 rot="-1266427">
            <a:off x="8186738" y="2619375"/>
            <a:ext cx="717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D03F4"/>
                </a:solidFill>
                <a:latin typeface="Calibri" pitchFamily="34" charset="0"/>
              </a:rPr>
              <a:t>CS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 rot="-1266427">
            <a:off x="7653338" y="3838575"/>
            <a:ext cx="717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D03F4"/>
                </a:solidFill>
                <a:latin typeface="Calibri" pitchFamily="34" charset="0"/>
              </a:rPr>
              <a:t>CS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 rot="-1266427">
            <a:off x="8186738" y="4719638"/>
            <a:ext cx="717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D03F4"/>
                </a:solidFill>
                <a:latin typeface="Calibri" pitchFamily="34" charset="0"/>
              </a:rPr>
              <a:t>CS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 rot="-1266427">
            <a:off x="7859713" y="5438775"/>
            <a:ext cx="717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0D03F4"/>
                </a:solidFill>
                <a:latin typeface="Calibri" pitchFamily="34" charset="0"/>
              </a:rPr>
              <a:t>CS</a:t>
            </a:r>
            <a:endParaRPr lang="en-US" sz="4200" dirty="0">
              <a:solidFill>
                <a:srgbClr val="000000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 rot="-1266427">
            <a:off x="8342313" y="2006600"/>
            <a:ext cx="650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D03F4"/>
                </a:solidFill>
                <a:latin typeface="Calibri" pitchFamily="34" charset="0"/>
              </a:rPr>
              <a:t>+ CS</a:t>
            </a:r>
            <a:endParaRPr lang="en-US" sz="2100" b="1">
              <a:solidFill>
                <a:srgbClr val="000000"/>
              </a:solidFill>
            </a:endParaRPr>
          </a:p>
        </p:txBody>
      </p:sp>
      <p:sp>
        <p:nvSpPr>
          <p:cNvPr id="31" name="Rounded Rectangle 3"/>
          <p:cNvSpPr>
            <a:spLocks noChangeArrowheads="1"/>
          </p:cNvSpPr>
          <p:nvPr/>
        </p:nvSpPr>
        <p:spPr bwMode="auto">
          <a:xfrm>
            <a:off x="533400" y="4924425"/>
            <a:ext cx="3175000" cy="1228725"/>
          </a:xfrm>
          <a:prstGeom prst="roundRect">
            <a:avLst>
              <a:gd name="adj" fmla="val 16667"/>
            </a:avLst>
          </a:prstGeom>
          <a:solidFill>
            <a:srgbClr val="FE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81000" y="1443038"/>
            <a:ext cx="3886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CS is the study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of </a:t>
            </a:r>
            <a:r>
              <a:rPr lang="en-US" b="1" i="1" dirty="0">
                <a:solidFill>
                  <a:srgbClr val="0000FF"/>
                </a:solidFill>
                <a:latin typeface="Calibri" pitchFamily="34" charset="0"/>
              </a:rPr>
              <a:t>complexity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33400" y="5058507"/>
            <a:ext cx="3124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But only </a:t>
            </a:r>
            <a:r>
              <a:rPr lang="en-US" u="sng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one</a:t>
            </a: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is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i="1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programming</a:t>
            </a: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8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Do </a:t>
            </a:r>
            <a:r>
              <a:rPr lang="en-US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you see which?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120775" y="4048035"/>
            <a:ext cx="20574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CS's 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six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big questions are here.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What is CS?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90550" y="2157413"/>
            <a:ext cx="311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How can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90550" y="26146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How well can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 be done?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90550" y="3071813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Can </a:t>
            </a:r>
            <a:r>
              <a:rPr lang="en-US" b="1" i="1">
                <a:solidFill>
                  <a:srgbClr val="C00000"/>
                </a:solidFill>
                <a:latin typeface="Cambria" pitchFamily="18" charset="0"/>
              </a:rPr>
              <a:t>it</a:t>
            </a: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 be done at all?</a:t>
            </a:r>
          </a:p>
        </p:txBody>
      </p:sp>
    </p:spTree>
    <p:extLst>
      <p:ext uri="{BB962C8B-B14F-4D97-AF65-F5344CB8AC3E}">
        <p14:creationId xmlns:p14="http://schemas.microsoft.com/office/powerpoint/2010/main" val="222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7"/>
          <p:cNvSpPr txBox="1">
            <a:spLocks noChangeArrowheads="1"/>
          </p:cNvSpPr>
          <p:nvPr/>
        </p:nvSpPr>
        <p:spPr bwMode="auto">
          <a:xfrm>
            <a:off x="5715000" y="5551488"/>
            <a:ext cx="312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Cambria" pitchFamily="18" charset="0"/>
              </a:rPr>
              <a:t>More and more, CS can help!</a:t>
            </a:r>
          </a:p>
        </p:txBody>
      </p:sp>
      <p:sp>
        <p:nvSpPr>
          <p:cNvPr id="44035" name="Text Box 17"/>
          <p:cNvSpPr txBox="1">
            <a:spLocks noChangeArrowheads="1"/>
          </p:cNvSpPr>
          <p:nvPr/>
        </p:nvSpPr>
        <p:spPr bwMode="auto">
          <a:xfrm>
            <a:off x="2362200" y="2525712"/>
            <a:ext cx="45989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Whatever you are, be a good one.</a:t>
            </a:r>
          </a:p>
        </p:txBody>
      </p:sp>
      <p:sp>
        <p:nvSpPr>
          <p:cNvPr id="44036" name="Rectangle 17"/>
          <p:cNvSpPr>
            <a:spLocks noChangeArrowheads="1"/>
          </p:cNvSpPr>
          <p:nvPr/>
        </p:nvSpPr>
        <p:spPr bwMode="auto">
          <a:xfrm>
            <a:off x="5094288" y="3973512"/>
            <a:ext cx="199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- Abraham Lincoln</a:t>
            </a:r>
          </a:p>
        </p:txBody>
      </p: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381000" y="381000"/>
            <a:ext cx="4713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CS’s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—and CS5's—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philosophy:</a:t>
            </a:r>
          </a:p>
        </p:txBody>
      </p:sp>
    </p:spTree>
    <p:extLst>
      <p:ext uri="{BB962C8B-B14F-4D97-AF65-F5344CB8AC3E}">
        <p14:creationId xmlns:p14="http://schemas.microsoft.com/office/powerpoint/2010/main" val="1409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045" y="838200"/>
            <a:ext cx="6781800" cy="5279503"/>
          </a:xfrm>
          <a:prstGeom prst="rect">
            <a:avLst/>
          </a:prstGeom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Take</a:t>
            </a:r>
            <a:r>
              <a:rPr lang="en-US" sz="3600" i="1" dirty="0">
                <a:latin typeface="Cambria" pitchFamily="18" charset="0"/>
              </a:rPr>
              <a:t>-</a:t>
            </a:r>
            <a:r>
              <a:rPr lang="en-US" sz="3600" dirty="0">
                <a:latin typeface="Cambria" pitchFamily="18" charset="0"/>
              </a:rPr>
              <a:t>home</a:t>
            </a:r>
            <a:r>
              <a:rPr lang="en-US" sz="3600" i="1" dirty="0">
                <a:latin typeface="Cambria" pitchFamily="18" charset="0"/>
              </a:rPr>
              <a:t> </a:t>
            </a:r>
            <a:r>
              <a:rPr lang="en-US" sz="3600" i="1" dirty="0" smtClean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message</a:t>
            </a:r>
            <a:r>
              <a:rPr lang="en-US" sz="3600" dirty="0">
                <a:latin typeface="Cambria" pitchFamily="18" charset="0"/>
              </a:rPr>
              <a:t>…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914400" y="6197025"/>
            <a:ext cx="7010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Courier New" pitchFamily="49" charset="0"/>
              </a:rPr>
              <a:t>www.cs.hmc.edu</a:t>
            </a:r>
            <a:r>
              <a:rPr lang="en-US" sz="3200" b="1" dirty="0" smtClean="0">
                <a:latin typeface="Courier New" pitchFamily="49" charset="0"/>
              </a:rPr>
              <a:t>/cs5</a:t>
            </a:r>
            <a:endParaRPr lang="en-US" sz="3200" b="1" dirty="0">
              <a:latin typeface="Courier New" pitchFamily="49" charset="0"/>
            </a:endParaRPr>
          </a:p>
        </p:txBody>
      </p:sp>
      <p:grpSp>
        <p:nvGrpSpPr>
          <p:cNvPr id="11269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5988" y="508000"/>
            <a:ext cx="374650" cy="452438"/>
            <a:chOff x="2928" y="1051"/>
            <a:chExt cx="840" cy="957"/>
          </a:xfrm>
        </p:grpSpPr>
        <p:sp>
          <p:nvSpPr>
            <p:cNvPr id="11273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77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78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79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80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81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82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83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84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285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11270" name="Text Box 22"/>
          <p:cNvSpPr txBox="1">
            <a:spLocks noChangeArrowheads="1"/>
          </p:cNvSpPr>
          <p:nvPr/>
        </p:nvSpPr>
        <p:spPr bwMode="auto">
          <a:xfrm>
            <a:off x="7467600" y="17145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ambria" pitchFamily="18" charset="0"/>
              </a:rPr>
              <a:t>depending on where "home" is, perhaps… </a:t>
            </a:r>
          </a:p>
        </p:txBody>
      </p:sp>
      <p:sp>
        <p:nvSpPr>
          <p:cNvPr id="2" name="TextBox 1"/>
          <p:cNvSpPr txBox="1"/>
          <p:nvPr/>
        </p:nvSpPr>
        <p:spPr>
          <a:xfrm rot="21076261">
            <a:off x="5652545" y="4498213"/>
            <a:ext cx="275957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Now in 2018!</a:t>
            </a:r>
          </a:p>
          <a:p>
            <a:pPr algn="ctr"/>
            <a:r>
              <a:rPr lang="en-US" dirty="0" smtClean="0"/>
              <a:t>Just Google for</a:t>
            </a:r>
          </a:p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hmc</a:t>
            </a:r>
            <a:r>
              <a:rPr lang="en-US" b="1" dirty="0" smtClean="0">
                <a:latin typeface="Calibri" panose="020F0502020204030204" pitchFamily="34" charset="0"/>
              </a:rPr>
              <a:t> cs5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81000" y="166688"/>
            <a:ext cx="581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Introductions...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648200" y="838200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geoff@cs.hmc.edu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Put “CS 5” in your subject line!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4800600" y="4953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Olin </a:t>
            </a:r>
            <a:r>
              <a:rPr lang="en-US" dirty="0" smtClean="0">
                <a:latin typeface="Cambria" pitchFamily="18" charset="0"/>
              </a:rPr>
              <a:t>1255 (HMC)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4800600" y="152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Geoff Kuenning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9" name="Text Box 27"/>
          <p:cNvSpPr txBox="1">
            <a:spLocks noChangeArrowheads="1"/>
          </p:cNvSpPr>
          <p:nvPr/>
        </p:nvSpPr>
        <p:spPr bwMode="auto">
          <a:xfrm>
            <a:off x="5112688" y="2123154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120DF3"/>
                </a:solidFill>
                <a:latin typeface="Cambria" pitchFamily="18" charset="0"/>
              </a:rPr>
              <a:t>I think hard drives are cool…</a:t>
            </a:r>
            <a:endParaRPr lang="en-US" b="1" dirty="0">
              <a:solidFill>
                <a:srgbClr val="120DF3"/>
              </a:solidFill>
              <a:latin typeface="Cambria" pitchFamily="18" charset="0"/>
            </a:endParaRPr>
          </a:p>
        </p:txBody>
      </p:sp>
      <p:grpSp>
        <p:nvGrpSpPr>
          <p:cNvPr id="13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96300" y="6129338"/>
            <a:ext cx="533400" cy="609600"/>
            <a:chOff x="2928" y="1051"/>
            <a:chExt cx="840" cy="957"/>
          </a:xfrm>
        </p:grpSpPr>
        <p:sp>
          <p:nvSpPr>
            <p:cNvPr id="14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6750988" y="5770602"/>
            <a:ext cx="17834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Speaking of introductions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88152" y="4872335"/>
            <a:ext cx="4190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Not entirely sensible!</a:t>
            </a:r>
            <a:endParaRPr lang="en-US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3" y="1219200"/>
            <a:ext cx="4253023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31" y="3046564"/>
            <a:ext cx="2956560" cy="238512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rot="8687564">
            <a:off x="7823927" y="3010074"/>
            <a:ext cx="290512" cy="2667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4" descr="star_trek_spock_empire1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>
            <a:fillRect/>
          </a:stretch>
        </p:blipFill>
        <p:spPr bwMode="auto">
          <a:xfrm>
            <a:off x="4973688" y="5849019"/>
            <a:ext cx="890270" cy="9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3" descr="Picture 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28883"/>
            <a:ext cx="4490553" cy="14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6958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Y</a:t>
            </a:r>
            <a:r>
              <a:rPr lang="en-US" sz="4000" dirty="0" smtClean="0">
                <a:latin typeface="Cambria" pitchFamily="18" charset="0"/>
              </a:rPr>
              <a:t>ou're here ~ what's next?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848631" y="5588000"/>
            <a:ext cx="326616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1) What </a:t>
            </a:r>
            <a:r>
              <a:rPr lang="en-US" sz="3200" b="1" i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is</a:t>
            </a:r>
            <a:r>
              <a:rPr lang="en-US" sz="3200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 CS?</a:t>
            </a: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838199" y="1447800"/>
            <a:ext cx="3594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2) How 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CS 5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runs…</a:t>
            </a:r>
            <a:endParaRPr lang="en-US" sz="3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838200" y="2387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3) Python?!</a:t>
            </a:r>
            <a:endParaRPr lang="en-US" sz="3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997856" y="3304909"/>
            <a:ext cx="25146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the first </a:t>
            </a:r>
            <a:r>
              <a:rPr lang="en-US" sz="2100" dirty="0">
                <a:latin typeface="Cambria" pitchFamily="18" charset="0"/>
              </a:rPr>
              <a:t>Python </a:t>
            </a:r>
            <a:r>
              <a:rPr lang="en-US" sz="2100" dirty="0" smtClean="0">
                <a:latin typeface="Cambria" pitchFamily="18" charset="0"/>
              </a:rPr>
              <a:t>HW is </a:t>
            </a:r>
            <a:r>
              <a:rPr lang="en-US" sz="2100" b="1" i="1" dirty="0">
                <a:latin typeface="Cambria" pitchFamily="18" charset="0"/>
              </a:rPr>
              <a:t>choice!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3321" name="Text Box 67"/>
          <p:cNvSpPr txBox="1">
            <a:spLocks noChangeArrowheads="1"/>
          </p:cNvSpPr>
          <p:nvPr/>
        </p:nvSpPr>
        <p:spPr bwMode="auto">
          <a:xfrm rot="1277565">
            <a:off x="6835140" y="2726371"/>
            <a:ext cx="1974850" cy="554038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08000"/>
                </a:solidFill>
                <a:latin typeface="Cambria" pitchFamily="18" charset="0"/>
              </a:rPr>
              <a:t>Shouldn’t there be an </a:t>
            </a:r>
            <a:r>
              <a:rPr lang="en-US" sz="1500" dirty="0" smtClean="0">
                <a:solidFill>
                  <a:srgbClr val="008000"/>
                </a:solidFill>
                <a:latin typeface="Cambria" pitchFamily="18" charset="0"/>
              </a:rPr>
              <a:t>alien </a:t>
            </a:r>
            <a:r>
              <a:rPr lang="en-US" sz="1500" dirty="0">
                <a:solidFill>
                  <a:srgbClr val="008000"/>
                </a:solidFill>
                <a:latin typeface="Cambria" pitchFamily="18" charset="0"/>
              </a:rPr>
              <a:t>in this game?</a:t>
            </a:r>
          </a:p>
        </p:txBody>
      </p:sp>
      <p:sp>
        <p:nvSpPr>
          <p:cNvPr id="13325" name="Rectangle 27"/>
          <p:cNvSpPr>
            <a:spLocks noChangeArrowheads="1"/>
          </p:cNvSpPr>
          <p:nvPr/>
        </p:nvSpPr>
        <p:spPr bwMode="auto">
          <a:xfrm>
            <a:off x="6343900" y="5715497"/>
            <a:ext cx="15443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I'm not so sure…</a:t>
            </a:r>
            <a:endParaRPr lang="en-US" sz="1500" dirty="0">
              <a:latin typeface="Cambria" pitchFamily="18" charset="0"/>
            </a:endParaRPr>
          </a:p>
        </p:txBody>
      </p:sp>
      <p:grpSp>
        <p:nvGrpSpPr>
          <p:cNvPr id="13326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848600" y="5791200"/>
            <a:ext cx="533400" cy="609600"/>
            <a:chOff x="2928" y="1051"/>
            <a:chExt cx="840" cy="957"/>
          </a:xfrm>
        </p:grpSpPr>
        <p:sp>
          <p:nvSpPr>
            <p:cNvPr id="13357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8" name="Rectangle 56"/>
          <p:cNvSpPr>
            <a:spLocks noChangeArrowheads="1"/>
          </p:cNvSpPr>
          <p:nvPr/>
        </p:nvSpPr>
        <p:spPr bwMode="auto">
          <a:xfrm>
            <a:off x="4788214" y="5239435"/>
            <a:ext cx="26462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CS is just programming</a:t>
            </a:r>
            <a:r>
              <a:rPr lang="en-US" sz="1500" dirty="0">
                <a:solidFill>
                  <a:srgbClr val="006600"/>
                </a:solidFill>
                <a:latin typeface="Cambria" pitchFamily="18" charset="0"/>
              </a:rPr>
              <a:t>, right?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330" name="Rectangle 71"/>
          <p:cNvSpPr>
            <a:spLocks noChangeArrowheads="1"/>
          </p:cNvSpPr>
          <p:nvPr/>
        </p:nvSpPr>
        <p:spPr bwMode="auto">
          <a:xfrm>
            <a:off x="3352800" y="6077635"/>
            <a:ext cx="1748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 Whatever it is,     it's </a:t>
            </a:r>
            <a:r>
              <a:rPr lang="en-US" sz="1500" dirty="0">
                <a:solidFill>
                  <a:srgbClr val="006600"/>
                </a:solidFill>
                <a:latin typeface="Cambria" pitchFamily="18" charset="0"/>
              </a:rPr>
              <a:t>definitely </a:t>
            </a:r>
            <a:r>
              <a:rPr lang="en-US" sz="1500" i="1" dirty="0" smtClean="0">
                <a:solidFill>
                  <a:srgbClr val="006600"/>
                </a:solidFill>
                <a:latin typeface="Cambria" pitchFamily="18" charset="0"/>
              </a:rPr>
              <a:t>alien</a:t>
            </a:r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!</a:t>
            </a:r>
            <a:endParaRPr lang="en-US" sz="1500" dirty="0">
              <a:latin typeface="Cambria" pitchFamily="18" charset="0"/>
            </a:endParaRPr>
          </a:p>
        </p:txBody>
      </p: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4279567" y="5182114"/>
            <a:ext cx="508647" cy="515938"/>
            <a:chOff x="1824" y="4512"/>
            <a:chExt cx="528" cy="241"/>
          </a:xfrm>
        </p:grpSpPr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4" descr="star_trek_spock_empi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>
            <a:fillRect/>
          </a:stretch>
        </p:blipFill>
        <p:spPr bwMode="auto">
          <a:xfrm>
            <a:off x="7670800" y="4400550"/>
            <a:ext cx="1244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7"/>
          <p:cNvSpPr txBox="1">
            <a:spLocks noChangeArrowheads="1"/>
          </p:cNvSpPr>
          <p:nvPr/>
        </p:nvSpPr>
        <p:spPr bwMode="auto">
          <a:xfrm>
            <a:off x="7662333" y="5715000"/>
            <a:ext cx="1466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Logically, I've got game!</a:t>
            </a:r>
          </a:p>
        </p:txBody>
      </p:sp>
      <p:pic>
        <p:nvPicPr>
          <p:cNvPr id="14342" name="Picture 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27000"/>
            <a:ext cx="3817938" cy="3810000"/>
          </a:xfrm>
          <a:prstGeom prst="rect">
            <a:avLst/>
          </a:prstGeom>
          <a:noFill/>
          <a:ln w="9525">
            <a:solidFill>
              <a:srgbClr val="120D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" descr="Picture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7000"/>
            <a:ext cx="4160838" cy="3810000"/>
          </a:xfrm>
          <a:prstGeom prst="rect">
            <a:avLst/>
          </a:prstGeom>
          <a:noFill/>
          <a:ln w="9525">
            <a:solidFill>
              <a:srgbClr val="120D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67"/>
          <p:cNvSpPr txBox="1">
            <a:spLocks noChangeArrowheads="1"/>
          </p:cNvSpPr>
          <p:nvPr/>
        </p:nvSpPr>
        <p:spPr bwMode="auto">
          <a:xfrm>
            <a:off x="188913" y="3835400"/>
            <a:ext cx="87630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120D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120DF3"/>
                </a:solidFill>
                <a:latin typeface="Cambria" pitchFamily="18" charset="0"/>
              </a:rPr>
              <a:t>rock – paper – scissors – lizard – Spock!</a:t>
            </a:r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2419350" y="6477000"/>
            <a:ext cx="6553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900" dirty="0"/>
              <a:t>http://www.youtube.com/watch?v=fqlDc2VICZ0  start at about :</a:t>
            </a:r>
            <a:r>
              <a:rPr lang="en-US" sz="900" dirty="0" smtClean="0"/>
              <a:t>22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71500" y="6186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HW</a:t>
            </a:r>
            <a:endParaRPr lang="en-US" sz="2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71500" y="1600200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Lectures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57200" y="508787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Office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</a:rPr>
              <a:t>h</a:t>
            </a:r>
            <a:r>
              <a:rPr lang="en-US" sz="2800" b="1" dirty="0" err="1" smtClean="0">
                <a:solidFill>
                  <a:srgbClr val="000000"/>
                </a:solidFill>
                <a:latin typeface="Cambria" pitchFamily="18" charset="0"/>
              </a:rPr>
              <a:t>rs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2895600" y="1447800"/>
            <a:ext cx="481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120DF3"/>
                </a:solidFill>
                <a:latin typeface="Cambria" pitchFamily="18" charset="0"/>
              </a:rPr>
              <a:t>Tu</a:t>
            </a:r>
            <a:r>
              <a:rPr lang="en-US" sz="2000" b="1" dirty="0" smtClean="0">
                <a:solidFill>
                  <a:srgbClr val="120DF3"/>
                </a:solidFill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120DF3"/>
                </a:solidFill>
                <a:latin typeface="Cambria" pitchFamily="18" charset="0"/>
              </a:rPr>
              <a:t>and </a:t>
            </a:r>
            <a:r>
              <a:rPr lang="en-US" sz="2000" b="1" dirty="0" err="1">
                <a:solidFill>
                  <a:srgbClr val="120DF3"/>
                </a:solidFill>
                <a:latin typeface="Cambria" pitchFamily="18" charset="0"/>
              </a:rPr>
              <a:t>Th</a:t>
            </a:r>
            <a:r>
              <a:rPr lang="en-US" sz="2000" b="1" dirty="0">
                <a:solidFill>
                  <a:srgbClr val="120DF3"/>
                </a:solidFill>
                <a:latin typeface="Cambria" pitchFamily="18" charset="0"/>
              </a:rPr>
              <a:t>:</a:t>
            </a:r>
            <a:r>
              <a:rPr lang="en-US" sz="2000" dirty="0">
                <a:solidFill>
                  <a:srgbClr val="120DF3"/>
                </a:solidFill>
                <a:latin typeface="Cambria" pitchFamily="18" charset="0"/>
              </a:rPr>
              <a:t>  </a:t>
            </a:r>
            <a:r>
              <a:rPr lang="en-US" sz="2000" i="1" dirty="0" smtClean="0">
                <a:solidFill>
                  <a:srgbClr val="120DF3"/>
                </a:solidFill>
                <a:latin typeface="Cambria" pitchFamily="18" charset="0"/>
              </a:rPr>
              <a:t>1:15-2:30pm</a:t>
            </a:r>
            <a:endParaRPr lang="en-US" sz="2000" i="1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931970" y="6246813"/>
            <a:ext cx="4230830" cy="396875"/>
          </a:xfrm>
          <a:prstGeom prst="rect">
            <a:avLst/>
          </a:prstGeom>
          <a:solidFill>
            <a:srgbClr val="FEE2E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Monday nights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2000" i="1" dirty="0">
                <a:solidFill>
                  <a:srgbClr val="000000"/>
                </a:solidFill>
                <a:latin typeface="Cambria" pitchFamily="18" charset="0"/>
              </a:rPr>
              <a:t>due by 11:59 pm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111500" y="2278063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Insight into the </a:t>
            </a:r>
            <a:r>
              <a:rPr lang="en-US" sz="2000" dirty="0" smtClean="0">
                <a:latin typeface="Cambria" pitchFamily="18" charset="0"/>
              </a:rPr>
              <a:t>HW </a:t>
            </a:r>
            <a:r>
              <a:rPr lang="en-US" sz="2000" dirty="0">
                <a:latin typeface="Cambria" pitchFamily="18" charset="0"/>
              </a:rPr>
              <a:t>problems (what, </a:t>
            </a:r>
            <a:r>
              <a:rPr lang="en-US" sz="2000" b="1" i="1" dirty="0">
                <a:latin typeface="Cambria" pitchFamily="18" charset="0"/>
              </a:rPr>
              <a:t>why</a:t>
            </a:r>
            <a:r>
              <a:rPr lang="en-US" sz="2000" dirty="0">
                <a:latin typeface="Cambria" pitchFamily="18" charset="0"/>
              </a:rPr>
              <a:t>, how) 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2895600" y="5208657"/>
            <a:ext cx="533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i="1" dirty="0" smtClean="0">
                <a:solidFill>
                  <a:srgbClr val="120DF3"/>
                </a:solidFill>
                <a:latin typeface="Cambria" pitchFamily="18" charset="0"/>
              </a:rPr>
              <a:t>See https://www.cs.hmc.edu/~geoff/geoff-schedule.html</a:t>
            </a:r>
            <a:endParaRPr lang="en-US" sz="1700" i="1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3111500" y="1905000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Key skills, topics, and their motivation</a:t>
            </a: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3111500" y="2651125"/>
            <a:ext cx="580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ambria" pitchFamily="18" charset="0"/>
              </a:rPr>
              <a:t>We’d like to see you! </a:t>
            </a:r>
            <a:r>
              <a:rPr lang="en-US" sz="2000" dirty="0">
                <a:latin typeface="Cambria" pitchFamily="18" charset="0"/>
              </a:rPr>
              <a:t>Let us know if you’ll be sick…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3111500" y="5486400"/>
            <a:ext cx="534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or,  come </a:t>
            </a:r>
            <a:r>
              <a:rPr lang="en-US" sz="2000" dirty="0">
                <a:latin typeface="Cambria" pitchFamily="18" charset="0"/>
              </a:rPr>
              <a:t>to any of the </a:t>
            </a:r>
            <a:r>
              <a:rPr lang="en-US" sz="2000" b="1" i="1" dirty="0">
                <a:latin typeface="Cambria" pitchFamily="18" charset="0"/>
              </a:rPr>
              <a:t>many</a:t>
            </a:r>
            <a:r>
              <a:rPr lang="en-US" sz="2000" dirty="0">
                <a:latin typeface="Cambria" pitchFamily="18" charset="0"/>
              </a:rPr>
              <a:t> tutoring </a:t>
            </a:r>
            <a:r>
              <a:rPr lang="en-US" sz="2000" dirty="0" err="1">
                <a:latin typeface="Cambria" pitchFamily="18" charset="0"/>
              </a:rPr>
              <a:t>hrs</a:t>
            </a:r>
            <a:r>
              <a:rPr lang="en-US" sz="2000" dirty="0">
                <a:latin typeface="Cambria" pitchFamily="18" charset="0"/>
              </a:rPr>
              <a:t>!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952500" y="3332452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Lab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3111500" y="3663950"/>
            <a:ext cx="471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Guided progress on the week's </a:t>
            </a:r>
            <a:r>
              <a:rPr lang="en-US" sz="2000" dirty="0" err="1" smtClean="0">
                <a:latin typeface="Cambria" pitchFamily="18" charset="0"/>
              </a:rPr>
              <a:t>hw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6401" name="Text Box 21"/>
          <p:cNvSpPr txBox="1">
            <a:spLocks noChangeArrowheads="1"/>
          </p:cNvSpPr>
          <p:nvPr/>
        </p:nvSpPr>
        <p:spPr bwMode="auto">
          <a:xfrm>
            <a:off x="2895600" y="3351213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120DF3"/>
                </a:solidFill>
                <a:latin typeface="Cambria" pitchFamily="18" charset="0"/>
              </a:rPr>
              <a:t>T</a:t>
            </a:r>
            <a:r>
              <a:rPr lang="en-US" sz="2000" b="1" dirty="0" err="1">
                <a:solidFill>
                  <a:srgbClr val="120DF3"/>
                </a:solidFill>
                <a:latin typeface="Cambria" pitchFamily="18" charset="0"/>
              </a:rPr>
              <a:t>u</a:t>
            </a:r>
            <a:r>
              <a:rPr lang="en-US" sz="2000" b="1" dirty="0" smtClean="0">
                <a:solidFill>
                  <a:srgbClr val="120DF3"/>
                </a:solidFill>
                <a:latin typeface="Cambria" pitchFamily="18" charset="0"/>
              </a:rPr>
              <a:t>:</a:t>
            </a:r>
            <a:r>
              <a:rPr lang="en-US" sz="2000" dirty="0" smtClean="0">
                <a:solidFill>
                  <a:srgbClr val="120DF3"/>
                </a:solidFill>
                <a:latin typeface="Cambria" pitchFamily="18" charset="0"/>
              </a:rPr>
              <a:t>   </a:t>
            </a:r>
            <a:r>
              <a:rPr lang="en-US" sz="2000" i="1" dirty="0" smtClean="0">
                <a:solidFill>
                  <a:srgbClr val="120DF3"/>
                </a:solidFill>
                <a:latin typeface="Cambria" pitchFamily="18" charset="0"/>
              </a:rPr>
              <a:t>2:45-4:45pm and 6:00-8:00pm</a:t>
            </a:r>
            <a:endParaRPr lang="en-US" sz="1600" i="1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3111500" y="4327525"/>
            <a:ext cx="471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Will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i="1" dirty="0">
                <a:latin typeface="Cambria" pitchFamily="18" charset="0"/>
              </a:rPr>
              <a:t>SAVE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you </a:t>
            </a:r>
            <a:r>
              <a:rPr lang="en-US" sz="2000" dirty="0">
                <a:latin typeface="Cambria" pitchFamily="18" charset="0"/>
              </a:rPr>
              <a:t>time and effort in CS </a:t>
            </a:r>
            <a:r>
              <a:rPr lang="en-US" sz="2000" dirty="0" smtClean="0">
                <a:latin typeface="Cambria" pitchFamily="18" charset="0"/>
              </a:rPr>
              <a:t>5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3124200" y="3993718"/>
            <a:ext cx="5830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Not required, but </a:t>
            </a:r>
            <a:r>
              <a:rPr lang="en-US" sz="2000" dirty="0" smtClean="0">
                <a:latin typeface="Cambria" pitchFamily="18" charset="0"/>
              </a:rPr>
              <a:t>encouraged:  </a:t>
            </a:r>
            <a:r>
              <a:rPr lang="en-US" sz="2000" i="1" dirty="0" smtClean="0">
                <a:latin typeface="Cambria" pitchFamily="18" charset="0"/>
              </a:rPr>
              <a:t>full credit for lab</a:t>
            </a:r>
            <a:endParaRPr lang="en-US" sz="2000" b="1" dirty="0">
              <a:latin typeface="Cambria" pitchFamily="18" charset="0"/>
            </a:endParaRPr>
          </a:p>
        </p:txBody>
      </p:sp>
      <p:grpSp>
        <p:nvGrpSpPr>
          <p:cNvPr id="16404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33600" y="4080402"/>
            <a:ext cx="457200" cy="457200"/>
            <a:chOff x="2928" y="1051"/>
            <a:chExt cx="840" cy="957"/>
          </a:xfrm>
        </p:grpSpPr>
        <p:sp>
          <p:nvSpPr>
            <p:cNvPr id="16406" name="Freeform 2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07" name="Oval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08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09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0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1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2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3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4" name="AutoShape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5" name="Freeform 3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16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17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18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16405" name="Text Box 39"/>
          <p:cNvSpPr txBox="1">
            <a:spLocks noChangeArrowheads="1"/>
          </p:cNvSpPr>
          <p:nvPr/>
        </p:nvSpPr>
        <p:spPr bwMode="auto">
          <a:xfrm>
            <a:off x="446088" y="37893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recommended by 4 out of 5 </a:t>
            </a: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CS5 alums!</a:t>
            </a:r>
            <a:endParaRPr lang="en-US" sz="1200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69342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 smtClean="0">
                <a:solidFill>
                  <a:srgbClr val="000000"/>
                </a:solidFill>
                <a:latin typeface="Cambria" pitchFamily="18" charset="0"/>
              </a:rPr>
              <a:t>Syllabus, briefly</a:t>
            </a:r>
            <a:endParaRPr lang="en-US" sz="5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4038600" y="6172200"/>
            <a:ext cx="44958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Cambria" pitchFamily="18" charset="0"/>
              </a:rPr>
              <a:t>Hw</a:t>
            </a:r>
            <a:r>
              <a:rPr lang="en-US" b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ambria" pitchFamily="18" charset="0"/>
              </a:rPr>
              <a:t>is due on </a:t>
            </a:r>
            <a:r>
              <a:rPr lang="en-US" b="1" dirty="0" smtClean="0">
                <a:solidFill>
                  <a:srgbClr val="FFFFFF"/>
                </a:solidFill>
                <a:latin typeface="Cambria" pitchFamily="18" charset="0"/>
              </a:rPr>
              <a:t>Monday nights</a:t>
            </a:r>
            <a:r>
              <a:rPr lang="en-US" b="1" dirty="0">
                <a:solidFill>
                  <a:srgbClr val="FFFFFF"/>
                </a:solidFill>
                <a:latin typeface="Cambria" pitchFamily="18" charset="0"/>
              </a:rPr>
              <a:t>...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048000" y="5181600"/>
            <a:ext cx="563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mbria" pitchFamily="18" charset="0"/>
              </a:rPr>
              <a:t>Lots of help is available!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05200" y="2057400"/>
            <a:ext cx="4038600" cy="762000"/>
          </a:xfrm>
          <a:prstGeom prst="rect">
            <a:avLst/>
          </a:prstGeom>
          <a:solidFill>
            <a:srgbClr val="900B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mbria" pitchFamily="18" charset="0"/>
              </a:rPr>
              <a:t>Come to Lectures!</a:t>
            </a: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3505200" y="3810000"/>
            <a:ext cx="4038600" cy="762000"/>
          </a:xfrm>
          <a:prstGeom prst="rect">
            <a:avLst/>
          </a:prstGeom>
          <a:solidFill>
            <a:srgbClr val="120D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mbria" pitchFamily="18" charset="0"/>
              </a:rPr>
              <a:t>Come to Labs!</a:t>
            </a:r>
          </a:p>
        </p:txBody>
      </p:sp>
    </p:spTree>
    <p:extLst>
      <p:ext uri="{BB962C8B-B14F-4D97-AF65-F5344CB8AC3E}">
        <p14:creationId xmlns:p14="http://schemas.microsoft.com/office/powerpoint/2010/main" val="759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71500" y="6186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HW</a:t>
            </a:r>
            <a:endParaRPr lang="en-US" sz="2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71500" y="1600200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Lectures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57200" y="508787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Office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</a:rPr>
              <a:t>h</a:t>
            </a:r>
            <a:r>
              <a:rPr lang="en-US" sz="2800" b="1" dirty="0" err="1" smtClean="0">
                <a:solidFill>
                  <a:srgbClr val="000000"/>
                </a:solidFill>
                <a:latin typeface="Cambria" pitchFamily="18" charset="0"/>
              </a:rPr>
              <a:t>rs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2895600" y="1447800"/>
            <a:ext cx="481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120DF3"/>
                </a:solidFill>
                <a:latin typeface="Cambria" pitchFamily="18" charset="0"/>
              </a:rPr>
              <a:t>Tu</a:t>
            </a:r>
            <a:r>
              <a:rPr lang="en-US" sz="2000" b="1" dirty="0" smtClean="0">
                <a:solidFill>
                  <a:srgbClr val="120DF3"/>
                </a:solidFill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120DF3"/>
                </a:solidFill>
                <a:latin typeface="Cambria" pitchFamily="18" charset="0"/>
              </a:rPr>
              <a:t>and </a:t>
            </a:r>
            <a:r>
              <a:rPr lang="en-US" sz="2000" b="1" dirty="0" err="1">
                <a:solidFill>
                  <a:srgbClr val="120DF3"/>
                </a:solidFill>
                <a:latin typeface="Cambria" pitchFamily="18" charset="0"/>
              </a:rPr>
              <a:t>Th</a:t>
            </a:r>
            <a:r>
              <a:rPr lang="en-US" sz="2000" b="1" dirty="0">
                <a:solidFill>
                  <a:srgbClr val="120DF3"/>
                </a:solidFill>
                <a:latin typeface="Cambria" pitchFamily="18" charset="0"/>
              </a:rPr>
              <a:t>:</a:t>
            </a:r>
            <a:r>
              <a:rPr lang="en-US" sz="2000" dirty="0">
                <a:solidFill>
                  <a:srgbClr val="120DF3"/>
                </a:solidFill>
                <a:latin typeface="Cambria" pitchFamily="18" charset="0"/>
              </a:rPr>
              <a:t>  </a:t>
            </a:r>
            <a:r>
              <a:rPr lang="en-US" sz="2000" i="1" dirty="0" smtClean="0">
                <a:solidFill>
                  <a:srgbClr val="120DF3"/>
                </a:solidFill>
                <a:latin typeface="Cambria" pitchFamily="18" charset="0"/>
              </a:rPr>
              <a:t>1:15-2:30pm</a:t>
            </a:r>
            <a:endParaRPr lang="en-US" sz="2000" i="1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931970" y="6246813"/>
            <a:ext cx="4230830" cy="396875"/>
          </a:xfrm>
          <a:prstGeom prst="rect">
            <a:avLst/>
          </a:prstGeom>
          <a:solidFill>
            <a:srgbClr val="FEE2E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Monday nights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2000" i="1" dirty="0">
                <a:solidFill>
                  <a:srgbClr val="000000"/>
                </a:solidFill>
                <a:latin typeface="Cambria" pitchFamily="18" charset="0"/>
              </a:rPr>
              <a:t>due by 11:59 pm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111500" y="2278063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Insight into the </a:t>
            </a:r>
            <a:r>
              <a:rPr lang="en-US" sz="2000" dirty="0" smtClean="0">
                <a:latin typeface="Cambria" pitchFamily="18" charset="0"/>
              </a:rPr>
              <a:t>HW </a:t>
            </a:r>
            <a:r>
              <a:rPr lang="en-US" sz="2000" dirty="0">
                <a:latin typeface="Cambria" pitchFamily="18" charset="0"/>
              </a:rPr>
              <a:t>problems (what, </a:t>
            </a:r>
            <a:r>
              <a:rPr lang="en-US" sz="2000" b="1" i="1" dirty="0">
                <a:latin typeface="Cambria" pitchFamily="18" charset="0"/>
              </a:rPr>
              <a:t>why</a:t>
            </a:r>
            <a:r>
              <a:rPr lang="en-US" sz="2000" dirty="0">
                <a:latin typeface="Cambria" pitchFamily="18" charset="0"/>
              </a:rPr>
              <a:t>, how) 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2895600" y="5208657"/>
            <a:ext cx="533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i="1" dirty="0" smtClean="0">
                <a:solidFill>
                  <a:srgbClr val="120DF3"/>
                </a:solidFill>
                <a:latin typeface="Cambria" pitchFamily="18" charset="0"/>
              </a:rPr>
              <a:t>See https://www.cs.hmc.edu/~geoff/geoff-schedule.html</a:t>
            </a:r>
            <a:endParaRPr lang="en-US" sz="1700" i="1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3111500" y="1905000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Key skills, topics, and their motivation</a:t>
            </a: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3111500" y="2651125"/>
            <a:ext cx="580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ambria" pitchFamily="18" charset="0"/>
              </a:rPr>
              <a:t>We’d like to see you! </a:t>
            </a:r>
            <a:r>
              <a:rPr lang="en-US" sz="2000" dirty="0">
                <a:latin typeface="Cambria" pitchFamily="18" charset="0"/>
              </a:rPr>
              <a:t>Let us know if you’ll be sick…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3111500" y="5486400"/>
            <a:ext cx="534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or,  come </a:t>
            </a:r>
            <a:r>
              <a:rPr lang="en-US" sz="2000" dirty="0">
                <a:latin typeface="Cambria" pitchFamily="18" charset="0"/>
              </a:rPr>
              <a:t>to any of the </a:t>
            </a:r>
            <a:r>
              <a:rPr lang="en-US" sz="2000" b="1" i="1" dirty="0">
                <a:latin typeface="Cambria" pitchFamily="18" charset="0"/>
              </a:rPr>
              <a:t>many</a:t>
            </a:r>
            <a:r>
              <a:rPr lang="en-US" sz="2000" dirty="0">
                <a:latin typeface="Cambria" pitchFamily="18" charset="0"/>
              </a:rPr>
              <a:t> tutoring </a:t>
            </a:r>
            <a:r>
              <a:rPr lang="en-US" sz="2000" dirty="0" err="1">
                <a:latin typeface="Cambria" pitchFamily="18" charset="0"/>
              </a:rPr>
              <a:t>hrs</a:t>
            </a:r>
            <a:r>
              <a:rPr lang="en-US" sz="2000" dirty="0">
                <a:latin typeface="Cambria" pitchFamily="18" charset="0"/>
              </a:rPr>
              <a:t>!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952500" y="3332452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Lab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3111500" y="3663950"/>
            <a:ext cx="4813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Guided progress on the week's homework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6401" name="Text Box 21"/>
          <p:cNvSpPr txBox="1">
            <a:spLocks noChangeArrowheads="1"/>
          </p:cNvSpPr>
          <p:nvPr/>
        </p:nvSpPr>
        <p:spPr bwMode="auto">
          <a:xfrm>
            <a:off x="2895600" y="3351213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120DF3"/>
                </a:solidFill>
                <a:latin typeface="Cambria" pitchFamily="18" charset="0"/>
              </a:rPr>
              <a:t>T</a:t>
            </a:r>
            <a:r>
              <a:rPr lang="en-US" sz="2000" b="1" dirty="0" err="1">
                <a:solidFill>
                  <a:srgbClr val="120DF3"/>
                </a:solidFill>
                <a:latin typeface="Cambria" pitchFamily="18" charset="0"/>
              </a:rPr>
              <a:t>u</a:t>
            </a:r>
            <a:r>
              <a:rPr lang="en-US" sz="2000" b="1" dirty="0" smtClean="0">
                <a:solidFill>
                  <a:srgbClr val="120DF3"/>
                </a:solidFill>
                <a:latin typeface="Cambria" pitchFamily="18" charset="0"/>
              </a:rPr>
              <a:t>:</a:t>
            </a:r>
            <a:r>
              <a:rPr lang="en-US" sz="2000" dirty="0" smtClean="0">
                <a:solidFill>
                  <a:srgbClr val="120DF3"/>
                </a:solidFill>
                <a:latin typeface="Cambria" pitchFamily="18" charset="0"/>
              </a:rPr>
              <a:t>   </a:t>
            </a:r>
            <a:r>
              <a:rPr lang="en-US" sz="2000" i="1" dirty="0" smtClean="0">
                <a:solidFill>
                  <a:srgbClr val="120DF3"/>
                </a:solidFill>
                <a:latin typeface="Cambria" pitchFamily="18" charset="0"/>
              </a:rPr>
              <a:t>2:45-4:45pm and 6:00-8:00pm</a:t>
            </a:r>
            <a:endParaRPr lang="en-US" sz="1600" i="1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3111500" y="4327525"/>
            <a:ext cx="471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Will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i="1" dirty="0">
                <a:latin typeface="Cambria" pitchFamily="18" charset="0"/>
              </a:rPr>
              <a:t>SAVE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you </a:t>
            </a:r>
            <a:r>
              <a:rPr lang="en-US" sz="2000" dirty="0">
                <a:latin typeface="Cambria" pitchFamily="18" charset="0"/>
              </a:rPr>
              <a:t>time and effort in CS </a:t>
            </a:r>
            <a:r>
              <a:rPr lang="en-US" sz="2000" dirty="0" smtClean="0">
                <a:latin typeface="Cambria" pitchFamily="18" charset="0"/>
              </a:rPr>
              <a:t>5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3124200" y="3993718"/>
            <a:ext cx="5830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Not required, but </a:t>
            </a:r>
            <a:r>
              <a:rPr lang="en-US" sz="2000" dirty="0" smtClean="0">
                <a:latin typeface="Cambria" pitchFamily="18" charset="0"/>
              </a:rPr>
              <a:t>encouraged:  </a:t>
            </a:r>
            <a:r>
              <a:rPr lang="en-US" sz="2000" i="1" dirty="0" smtClean="0">
                <a:latin typeface="Cambria" pitchFamily="18" charset="0"/>
              </a:rPr>
              <a:t>full credit for lab</a:t>
            </a:r>
            <a:endParaRPr lang="en-US" sz="2000" b="1" dirty="0">
              <a:latin typeface="Cambria" pitchFamily="18" charset="0"/>
            </a:endParaRPr>
          </a:p>
        </p:txBody>
      </p:sp>
      <p:grpSp>
        <p:nvGrpSpPr>
          <p:cNvPr id="16404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33600" y="4080402"/>
            <a:ext cx="457200" cy="457200"/>
            <a:chOff x="2928" y="1051"/>
            <a:chExt cx="840" cy="957"/>
          </a:xfrm>
        </p:grpSpPr>
        <p:sp>
          <p:nvSpPr>
            <p:cNvPr id="16406" name="Freeform 2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07" name="Oval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08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09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0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1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2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3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4" name="AutoShape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415" name="Freeform 3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16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17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418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16405" name="Text Box 39"/>
          <p:cNvSpPr txBox="1">
            <a:spLocks noChangeArrowheads="1"/>
          </p:cNvSpPr>
          <p:nvPr/>
        </p:nvSpPr>
        <p:spPr bwMode="auto">
          <a:xfrm>
            <a:off x="446088" y="37893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  <a:latin typeface="Cambria" pitchFamily="18" charset="0"/>
              </a:rPr>
              <a:t>recommended by 4 out of 5 </a:t>
            </a: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CS5 alums!</a:t>
            </a:r>
            <a:endParaRPr lang="en-US" sz="1200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69342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 smtClean="0">
                <a:solidFill>
                  <a:srgbClr val="000000"/>
                </a:solidFill>
                <a:latin typeface="Cambria" pitchFamily="18" charset="0"/>
              </a:rPr>
              <a:t>Syllabus, briefly</a:t>
            </a:r>
            <a:endParaRPr lang="en-US" sz="55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381000" y="304800"/>
            <a:ext cx="4214167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Each week's lab…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1524000" y="2387842"/>
            <a:ext cx="5707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1) Get Python running…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1524000" y="4572000"/>
            <a:ext cx="6680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) Edit, run, + submit a file…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1524000" y="1404779"/>
            <a:ext cx="632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0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F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ind the lab!   </a:t>
            </a: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Sign in…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" name="Rectangle 47"/>
          <p:cNvSpPr>
            <a:spLocks noChangeArrowheads="1"/>
          </p:cNvSpPr>
          <p:nvPr/>
        </p:nvSpPr>
        <p:spPr bwMode="auto">
          <a:xfrm>
            <a:off x="1041645" y="5638800"/>
            <a:ext cx="71117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120DF3"/>
                </a:solidFill>
                <a:latin typeface="Cambria" pitchFamily="18" charset="0"/>
              </a:rPr>
              <a:t>Encouraged: </a:t>
            </a:r>
            <a:r>
              <a:rPr lang="en-US" sz="4200" i="1" dirty="0" smtClean="0">
                <a:solidFill>
                  <a:srgbClr val="120DF3"/>
                </a:solidFill>
                <a:latin typeface="Cambria" pitchFamily="18" charset="0"/>
              </a:rPr>
              <a:t>bring your laptop</a:t>
            </a:r>
            <a:endParaRPr lang="en-US" sz="4200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0689086">
            <a:off x="569555" y="4735690"/>
            <a:ext cx="926857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demo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840174">
            <a:off x="6901917" y="2389743"/>
            <a:ext cx="1555345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download things </a:t>
            </a:r>
            <a:r>
              <a:rPr lang="en-US" sz="1500" b="1" i="1" dirty="0" smtClean="0">
                <a:solidFill>
                  <a:srgbClr val="000000"/>
                </a:solidFill>
                <a:latin typeface="Cambria" pitchFamily="18" charset="0"/>
              </a:rPr>
              <a:t>now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, perhaps!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68083"/>
            <a:ext cx="5256098" cy="108383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>
            <a:off x="8204483" y="2757174"/>
            <a:ext cx="482317" cy="69464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589756"/>
            <a:ext cx="7848600" cy="3785652"/>
          </a:xfrm>
          <a:prstGeom prst="rect">
            <a:avLst/>
          </a:prstGeom>
          <a:solidFill>
            <a:srgbClr val="FEF2D2"/>
          </a:solidFill>
          <a:ln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Labs are </a:t>
            </a:r>
            <a:r>
              <a:rPr lang="en-US" sz="36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optional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but </a:t>
            </a:r>
            <a:r>
              <a:rPr lang="en-US" sz="3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incentivized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 you come to lab, give a good-faith effort, and please sign in, you'll receive </a:t>
            </a: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 of the credit for the lab problems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even if you don't finish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(you don't need to finish)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381000" y="304800"/>
            <a:ext cx="3074688" cy="73866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Evening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 lab?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749808" y="1404778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You can get your keycard activated @ F&amp;M in Platt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10286" r="2168" b="7721"/>
          <a:stretch/>
        </p:blipFill>
        <p:spPr bwMode="auto">
          <a:xfrm>
            <a:off x="368808" y="2258290"/>
            <a:ext cx="8382000" cy="444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 rot="10800000">
            <a:off x="1142999" y="4648200"/>
            <a:ext cx="609600" cy="9144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541264"/>
            <a:ext cx="2209800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Beckman B102, B105, B126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653305">
            <a:off x="946443" y="3060940"/>
            <a:ext cx="609600" cy="914400"/>
          </a:xfrm>
          <a:prstGeom prst="down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799" y="2408192"/>
            <a:ext cx="220980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Enter through Olin building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4114799" y="4101637"/>
            <a:ext cx="6096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2486" y="4751172"/>
            <a:ext cx="2209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Platt building. F&amp;M is in the basement.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141916" y="2002939"/>
            <a:ext cx="604424" cy="118287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4154731">
            <a:off x="1293337" y="3873046"/>
            <a:ext cx="609600" cy="914400"/>
          </a:xfrm>
          <a:prstGeom prst="down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1848610" y="3858592"/>
            <a:ext cx="2189990" cy="83099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south door is open late!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1143000" y="1902023"/>
            <a:ext cx="7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</a:rPr>
              <a:t>you do need to show you're in cs5!</a:t>
            </a:r>
            <a:endParaRPr lang="en-US" sz="1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3819" y="812631"/>
            <a:ext cx="36136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mbria" pitchFamily="18" charset="0"/>
              </a:rPr>
              <a:t>Facilities and Maintenance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3056643" y="3401568"/>
            <a:ext cx="52475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We’re here!</a:t>
            </a:r>
            <a:endParaRPr lang="en-US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32333" y="4475162"/>
            <a:ext cx="2410077" cy="8588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18271" y="3366368"/>
            <a:ext cx="838200" cy="12261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0" y="0"/>
            <a:ext cx="2344314" cy="1420090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4464" y="5739384"/>
            <a:ext cx="1668958" cy="288604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895600" y="4572000"/>
            <a:ext cx="6248400" cy="2306493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95600" y="2286000"/>
            <a:ext cx="6248400" cy="2306493"/>
          </a:xfrm>
          <a:prstGeom prst="roundRect">
            <a:avLst/>
          </a:prstGeom>
          <a:solidFill>
            <a:srgbClr val="FEE2E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11520" y="2603354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8555" y="2603354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77755" y="2603354"/>
            <a:ext cx="884238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63900" y="278375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Edwards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411953" y="2783751"/>
            <a:ext cx="126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Macalister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791200" y="278375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err="1">
                <a:solidFill>
                  <a:srgbClr val="000000"/>
                </a:solidFill>
                <a:latin typeface="Cambria" pitchFamily="18" charset="0"/>
              </a:rPr>
              <a:t>Pryne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49833" y="990600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coffee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288003" y="3361602"/>
            <a:ext cx="3352800" cy="496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290455" y="4211493"/>
            <a:ext cx="3352800" cy="858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470565" y="3469264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cool machines - drills, lathes, etc.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404755" y="4266913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other keyboard-free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machines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290455" y="459249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290455" y="5392593"/>
            <a:ext cx="335280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934200" y="2604655"/>
            <a:ext cx="1905000" cy="12538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086600" y="2827337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Physicists, chemists &amp; other 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parenthesis-needing individuals, 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3269670" y="5091545"/>
            <a:ext cx="28088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CS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Hallway and Labs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982730" y="4681393"/>
            <a:ext cx="781050" cy="390525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5695950" y="5395768"/>
            <a:ext cx="781050" cy="390525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5079568" y="4722668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ambria" pitchFamily="18" charset="0"/>
              </a:rPr>
              <a:t>B102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5765800" y="5443393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mbria" pitchFamily="18" charset="0"/>
              </a:rPr>
              <a:t>B105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021228" y="6437871"/>
            <a:ext cx="1762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from Olin 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ambria" pitchFamily="18" charset="0"/>
              </a:rPr>
              <a:t>Bio+CS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44" name="Line 37"/>
          <p:cNvSpPr>
            <a:spLocks noChangeShapeType="1"/>
          </p:cNvSpPr>
          <p:nvPr/>
        </p:nvSpPr>
        <p:spPr bwMode="auto">
          <a:xfrm>
            <a:off x="4738255" y="649749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45" name="Line 38"/>
          <p:cNvSpPr>
            <a:spLocks noChangeShapeType="1"/>
          </p:cNvSpPr>
          <p:nvPr/>
        </p:nvSpPr>
        <p:spPr bwMode="auto">
          <a:xfrm>
            <a:off x="4738255" y="664989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46" name="Line 39"/>
          <p:cNvSpPr>
            <a:spLocks noChangeShapeType="1"/>
          </p:cNvSpPr>
          <p:nvPr/>
        </p:nvSpPr>
        <p:spPr bwMode="auto">
          <a:xfrm>
            <a:off x="4738255" y="657369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47" name="Line 40"/>
          <p:cNvSpPr>
            <a:spLocks noChangeShapeType="1"/>
          </p:cNvSpPr>
          <p:nvPr/>
        </p:nvSpPr>
        <p:spPr bwMode="auto">
          <a:xfrm>
            <a:off x="4738255" y="672609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50" name="Text Box 36"/>
          <p:cNvSpPr txBox="1">
            <a:spLocks noChangeArrowheads="1"/>
          </p:cNvSpPr>
          <p:nvPr/>
        </p:nvSpPr>
        <p:spPr bwMode="auto">
          <a:xfrm>
            <a:off x="204011" y="3640536"/>
            <a:ext cx="24384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Your account for</a:t>
            </a:r>
            <a:r>
              <a:rPr lang="en-US" sz="1600" b="1" i="1" dirty="0" smtClean="0">
                <a:latin typeface="Cambria" pitchFamily="18" charset="0"/>
              </a:rPr>
              <a:t> CS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b="1" i="1" dirty="0" smtClean="0">
                <a:latin typeface="Cambria" pitchFamily="18" charset="0"/>
              </a:rPr>
              <a:t>submissions</a:t>
            </a:r>
            <a:r>
              <a:rPr lang="en-US" sz="1600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latin typeface="Cambria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1600" dirty="0" smtClean="0">
              <a:solidFill>
                <a:srgbClr val="800000"/>
              </a:solidFill>
              <a:latin typeface="Cambria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solidFill>
                <a:srgbClr val="800000"/>
              </a:solidFill>
              <a:latin typeface="Cambria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1600" dirty="0" smtClean="0">
              <a:solidFill>
                <a:srgbClr val="800000"/>
              </a:solidFill>
              <a:latin typeface="Cambria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1600" dirty="0" smtClean="0">
              <a:solidFill>
                <a:srgbClr val="800000"/>
              </a:solidFill>
              <a:latin typeface="Cambria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1600" dirty="0">
              <a:solidFill>
                <a:srgbClr val="800000"/>
              </a:solidFill>
              <a:latin typeface="Cambria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6600"/>
                </a:solidFill>
                <a:latin typeface="Cambria" pitchFamily="18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latin typeface="Cambria" pitchFamily="18" charset="0"/>
              </a:rPr>
              <a:t>Laptop? </a:t>
            </a:r>
            <a:r>
              <a:rPr lang="en-US" sz="1600" b="1" i="1" dirty="0" smtClean="0">
                <a:solidFill>
                  <a:srgbClr val="FF6600"/>
                </a:solidFill>
                <a:latin typeface="Cambria" pitchFamily="18" charset="0"/>
              </a:rPr>
              <a:t>Bring it!</a:t>
            </a:r>
            <a:endParaRPr lang="en-US" sz="1600" b="1" i="1" dirty="0">
              <a:solidFill>
                <a:srgbClr val="FF6600"/>
              </a:solidFill>
              <a:latin typeface="Cambria" pitchFamily="18" charset="0"/>
            </a:endParaRPr>
          </a:p>
        </p:txBody>
      </p:sp>
      <p:sp>
        <p:nvSpPr>
          <p:cNvPr id="17451" name="Rectangle 27"/>
          <p:cNvSpPr>
            <a:spLocks noChangeArrowheads="1"/>
          </p:cNvSpPr>
          <p:nvPr/>
        </p:nvSpPr>
        <p:spPr bwMode="auto">
          <a:xfrm>
            <a:off x="5824105" y="4682548"/>
            <a:ext cx="781050" cy="390525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52" name="Rectangle 29"/>
          <p:cNvSpPr>
            <a:spLocks noChangeArrowheads="1"/>
          </p:cNvSpPr>
          <p:nvPr/>
        </p:nvSpPr>
        <p:spPr bwMode="auto">
          <a:xfrm>
            <a:off x="5920943" y="4723823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ambria" pitchFamily="18" charset="0"/>
              </a:rPr>
              <a:t>B100</a:t>
            </a:r>
          </a:p>
        </p:txBody>
      </p:sp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5184037" y="146447"/>
            <a:ext cx="34193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Map to CS Lab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6934200" y="5395768"/>
            <a:ext cx="1905000" cy="1025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7086600" y="56388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Biologists, bees, spiders and other </a:t>
            </a:r>
            <a:r>
              <a:rPr lang="en-US" sz="1200" dirty="0" err="1" smtClean="0">
                <a:solidFill>
                  <a:srgbClr val="000000"/>
                </a:solidFill>
                <a:latin typeface="Cambria" pitchFamily="18" charset="0"/>
              </a:rPr>
              <a:t>arachnophiles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24745" y="5392593"/>
            <a:ext cx="1600200" cy="10287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128655" y="5421959"/>
            <a:ext cx="1361066" cy="923330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FFFF"/>
                </a:solidFill>
                <a:latin typeface="Cambria" pitchFamily="18" charset="0"/>
              </a:rPr>
              <a:t>Big Beckman </a:t>
            </a:r>
            <a:r>
              <a:rPr lang="en-US" sz="1800" b="1" dirty="0" smtClean="0">
                <a:solidFill>
                  <a:srgbClr val="FFFFFF"/>
                </a:solidFill>
                <a:latin typeface="Cambria" pitchFamily="18" charset="0"/>
              </a:rPr>
              <a:t>  (</a:t>
            </a:r>
            <a:r>
              <a:rPr lang="en-US" sz="1800" b="1" dirty="0">
                <a:solidFill>
                  <a:srgbClr val="FFFFFF"/>
                </a:solidFill>
                <a:latin typeface="Cambria" pitchFamily="18" charset="0"/>
              </a:rPr>
              <a:t>B126)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537365" y="1801088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Koi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700589" y="1690252"/>
            <a:ext cx="613353" cy="52647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7214752" y="4006425"/>
            <a:ext cx="140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Galileo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7065815" y="4724400"/>
            <a:ext cx="170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120DF3"/>
                </a:solidFill>
                <a:latin typeface="Cambria" pitchFamily="18" charset="0"/>
              </a:rPr>
              <a:t>Beckman</a:t>
            </a:r>
            <a:endParaRPr lang="en-US" b="1" dirty="0">
              <a:solidFill>
                <a:srgbClr val="120DF3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542510">
            <a:off x="4128982" y="1541913"/>
            <a:ext cx="367145" cy="214745"/>
            <a:chOff x="3657600" y="1524000"/>
            <a:chExt cx="367145" cy="214745"/>
          </a:xfrm>
        </p:grpSpPr>
        <p:sp>
          <p:nvSpPr>
            <p:cNvPr id="58" name="Line 37"/>
            <p:cNvSpPr>
              <a:spLocks noChangeShapeType="1"/>
            </p:cNvSpPr>
            <p:nvPr/>
          </p:nvSpPr>
          <p:spPr bwMode="auto">
            <a:xfrm>
              <a:off x="3657600" y="1524000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657600" y="1593270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3657600" y="1655620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3657600" y="1738745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19057490" flipV="1">
            <a:off x="5510809" y="1543474"/>
            <a:ext cx="367145" cy="214745"/>
            <a:chOff x="3657600" y="1524000"/>
            <a:chExt cx="367145" cy="214745"/>
          </a:xfrm>
        </p:grpSpPr>
        <p:sp>
          <p:nvSpPr>
            <p:cNvPr id="65" name="Line 37"/>
            <p:cNvSpPr>
              <a:spLocks noChangeShapeType="1"/>
            </p:cNvSpPr>
            <p:nvPr/>
          </p:nvSpPr>
          <p:spPr bwMode="auto">
            <a:xfrm>
              <a:off x="3657600" y="1524000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Line 37"/>
            <p:cNvSpPr>
              <a:spLocks noChangeShapeType="1"/>
            </p:cNvSpPr>
            <p:nvPr/>
          </p:nvSpPr>
          <p:spPr bwMode="auto">
            <a:xfrm>
              <a:off x="3657600" y="1593270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>
              <a:off x="3657600" y="1655620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>
              <a:off x="3657600" y="1738745"/>
              <a:ext cx="367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588820" y="409591"/>
            <a:ext cx="111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Shan</a:t>
            </a:r>
            <a:endParaRPr lang="en-US" b="1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167" y="4949478"/>
            <a:ext cx="77443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Calibri" panose="020F0502020204030204" pitchFamily="34" charset="0"/>
              </a:rPr>
              <a:t>passwd</a:t>
            </a:r>
            <a:r>
              <a:rPr lang="en-US" sz="1200" b="1" dirty="0" smtClean="0">
                <a:latin typeface="Calibri" panose="020F0502020204030204" pitchFamily="34" charset="0"/>
              </a:rPr>
              <a:t>: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5287109" y="5505636"/>
            <a:ext cx="255316" cy="266328"/>
          </a:xfrm>
          <a:prstGeom prst="star5">
            <a:avLst/>
          </a:prstGeom>
          <a:solidFill>
            <a:srgbClr val="FEE2E3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3840" y="4592493"/>
            <a:ext cx="77443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</a:rPr>
              <a:t>l</a:t>
            </a:r>
            <a:r>
              <a:rPr lang="en-US" sz="1200" b="1" dirty="0" smtClean="0">
                <a:latin typeface="Calibri" panose="020F0502020204030204" pitchFamily="34" charset="0"/>
              </a:rPr>
              <a:t>ogin: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rot="5204241" flipV="1">
            <a:off x="3144416" y="166005"/>
            <a:ext cx="4720587" cy="6660492"/>
          </a:xfrm>
          <a:custGeom>
            <a:avLst/>
            <a:gdLst>
              <a:gd name="connsiteX0" fmla="*/ 0 w 2804160"/>
              <a:gd name="connsiteY0" fmla="*/ 0 h 5444412"/>
              <a:gd name="connsiteX1" fmla="*/ 548640 w 2804160"/>
              <a:gd name="connsiteY1" fmla="*/ 256032 h 5444412"/>
              <a:gd name="connsiteX2" fmla="*/ 926592 w 2804160"/>
              <a:gd name="connsiteY2" fmla="*/ 841248 h 5444412"/>
              <a:gd name="connsiteX3" fmla="*/ 670560 w 2804160"/>
              <a:gd name="connsiteY3" fmla="*/ 1743456 h 5444412"/>
              <a:gd name="connsiteX4" fmla="*/ 792480 w 2804160"/>
              <a:gd name="connsiteY4" fmla="*/ 2511552 h 5444412"/>
              <a:gd name="connsiteX5" fmla="*/ 963168 w 2804160"/>
              <a:gd name="connsiteY5" fmla="*/ 3218688 h 5444412"/>
              <a:gd name="connsiteX6" fmla="*/ 743712 w 2804160"/>
              <a:gd name="connsiteY6" fmla="*/ 4157472 h 5444412"/>
              <a:gd name="connsiteX7" fmla="*/ 682752 w 2804160"/>
              <a:gd name="connsiteY7" fmla="*/ 4864608 h 5444412"/>
              <a:gd name="connsiteX8" fmla="*/ 890016 w 2804160"/>
              <a:gd name="connsiteY8" fmla="*/ 5291328 h 5444412"/>
              <a:gd name="connsiteX9" fmla="*/ 1365504 w 2804160"/>
              <a:gd name="connsiteY9" fmla="*/ 5437632 h 5444412"/>
              <a:gd name="connsiteX10" fmla="*/ 2426208 w 2804160"/>
              <a:gd name="connsiteY10" fmla="*/ 5413248 h 5444412"/>
              <a:gd name="connsiteX11" fmla="*/ 2804160 w 2804160"/>
              <a:gd name="connsiteY11" fmla="*/ 5352288 h 544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4160" h="5444412">
                <a:moveTo>
                  <a:pt x="0" y="0"/>
                </a:moveTo>
                <a:cubicBezTo>
                  <a:pt x="197104" y="57912"/>
                  <a:pt x="394208" y="115824"/>
                  <a:pt x="548640" y="256032"/>
                </a:cubicBezTo>
                <a:cubicBezTo>
                  <a:pt x="703072" y="396240"/>
                  <a:pt x="906272" y="593344"/>
                  <a:pt x="926592" y="841248"/>
                </a:cubicBezTo>
                <a:cubicBezTo>
                  <a:pt x="946912" y="1089152"/>
                  <a:pt x="692912" y="1465072"/>
                  <a:pt x="670560" y="1743456"/>
                </a:cubicBezTo>
                <a:cubicBezTo>
                  <a:pt x="648208" y="2021840"/>
                  <a:pt x="743712" y="2265680"/>
                  <a:pt x="792480" y="2511552"/>
                </a:cubicBezTo>
                <a:cubicBezTo>
                  <a:pt x="841248" y="2757424"/>
                  <a:pt x="971296" y="2944368"/>
                  <a:pt x="963168" y="3218688"/>
                </a:cubicBezTo>
                <a:cubicBezTo>
                  <a:pt x="955040" y="3493008"/>
                  <a:pt x="790448" y="3883152"/>
                  <a:pt x="743712" y="4157472"/>
                </a:cubicBezTo>
                <a:cubicBezTo>
                  <a:pt x="696976" y="4431792"/>
                  <a:pt x="658368" y="4675632"/>
                  <a:pt x="682752" y="4864608"/>
                </a:cubicBezTo>
                <a:cubicBezTo>
                  <a:pt x="707136" y="5053584"/>
                  <a:pt x="776224" y="5195824"/>
                  <a:pt x="890016" y="5291328"/>
                </a:cubicBezTo>
                <a:cubicBezTo>
                  <a:pt x="1003808" y="5386832"/>
                  <a:pt x="1109472" y="5417312"/>
                  <a:pt x="1365504" y="5437632"/>
                </a:cubicBezTo>
                <a:cubicBezTo>
                  <a:pt x="1621536" y="5457952"/>
                  <a:pt x="2186432" y="5427472"/>
                  <a:pt x="2426208" y="5413248"/>
                </a:cubicBezTo>
                <a:cubicBezTo>
                  <a:pt x="2665984" y="5399024"/>
                  <a:pt x="2735072" y="5375656"/>
                  <a:pt x="2804160" y="5352288"/>
                </a:cubicBez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>
            <a:off x="8465125" y="5739384"/>
            <a:ext cx="609600" cy="9144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7259780" y="6487910"/>
            <a:ext cx="1704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6600"/>
                </a:solidFill>
                <a:latin typeface="Cambria" pitchFamily="18" charset="0"/>
              </a:rPr>
              <a:t>South Olin Door</a:t>
            </a:r>
            <a:endParaRPr lang="en-US" sz="1200" b="1" dirty="0">
              <a:solidFill>
                <a:srgbClr val="FF6600"/>
              </a:solidFill>
              <a:latin typeface="Cambri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165124" y="6399506"/>
            <a:ext cx="2281691" cy="433780"/>
          </a:xfrm>
          <a:custGeom>
            <a:avLst/>
            <a:gdLst>
              <a:gd name="connsiteX0" fmla="*/ 2137719 w 2137719"/>
              <a:gd name="connsiteY0" fmla="*/ 273143 h 433780"/>
              <a:gd name="connsiteX1" fmla="*/ 2026508 w 2137719"/>
              <a:gd name="connsiteY1" fmla="*/ 223716 h 433780"/>
              <a:gd name="connsiteX2" fmla="*/ 1952368 w 2137719"/>
              <a:gd name="connsiteY2" fmla="*/ 199002 h 433780"/>
              <a:gd name="connsiteX3" fmla="*/ 1767017 w 2137719"/>
              <a:gd name="connsiteY3" fmla="*/ 223716 h 433780"/>
              <a:gd name="connsiteX4" fmla="*/ 1692876 w 2137719"/>
              <a:gd name="connsiteY4" fmla="*/ 285499 h 433780"/>
              <a:gd name="connsiteX5" fmla="*/ 1668162 w 2137719"/>
              <a:gd name="connsiteY5" fmla="*/ 322570 h 433780"/>
              <a:gd name="connsiteX6" fmla="*/ 1594022 w 2137719"/>
              <a:gd name="connsiteY6" fmla="*/ 347283 h 433780"/>
              <a:gd name="connsiteX7" fmla="*/ 1556952 w 2137719"/>
              <a:gd name="connsiteY7" fmla="*/ 359640 h 433780"/>
              <a:gd name="connsiteX8" fmla="*/ 1482811 w 2137719"/>
              <a:gd name="connsiteY8" fmla="*/ 396710 h 433780"/>
              <a:gd name="connsiteX9" fmla="*/ 1433384 w 2137719"/>
              <a:gd name="connsiteY9" fmla="*/ 421424 h 433780"/>
              <a:gd name="connsiteX10" fmla="*/ 1346887 w 2137719"/>
              <a:gd name="connsiteY10" fmla="*/ 433780 h 433780"/>
              <a:gd name="connsiteX11" fmla="*/ 840260 w 2137719"/>
              <a:gd name="connsiteY11" fmla="*/ 409067 h 433780"/>
              <a:gd name="connsiteX12" fmla="*/ 790833 w 2137719"/>
              <a:gd name="connsiteY12" fmla="*/ 396710 h 433780"/>
              <a:gd name="connsiteX13" fmla="*/ 568411 w 2137719"/>
              <a:gd name="connsiteY13" fmla="*/ 371997 h 433780"/>
              <a:gd name="connsiteX14" fmla="*/ 457200 w 2137719"/>
              <a:gd name="connsiteY14" fmla="*/ 347283 h 433780"/>
              <a:gd name="connsiteX15" fmla="*/ 420130 w 2137719"/>
              <a:gd name="connsiteY15" fmla="*/ 334926 h 433780"/>
              <a:gd name="connsiteX16" fmla="*/ 345990 w 2137719"/>
              <a:gd name="connsiteY16" fmla="*/ 322570 h 433780"/>
              <a:gd name="connsiteX17" fmla="*/ 271849 w 2137719"/>
              <a:gd name="connsiteY17" fmla="*/ 297856 h 433780"/>
              <a:gd name="connsiteX18" fmla="*/ 234779 w 2137719"/>
              <a:gd name="connsiteY18" fmla="*/ 273143 h 433780"/>
              <a:gd name="connsiteX19" fmla="*/ 123568 w 2137719"/>
              <a:gd name="connsiteY19" fmla="*/ 223716 h 433780"/>
              <a:gd name="connsiteX20" fmla="*/ 74141 w 2137719"/>
              <a:gd name="connsiteY20" fmla="*/ 149575 h 433780"/>
              <a:gd name="connsiteX21" fmla="*/ 49427 w 2137719"/>
              <a:gd name="connsiteY21" fmla="*/ 75435 h 433780"/>
              <a:gd name="connsiteX22" fmla="*/ 12357 w 2137719"/>
              <a:gd name="connsiteY22" fmla="*/ 1294 h 433780"/>
              <a:gd name="connsiteX23" fmla="*/ 0 w 2137719"/>
              <a:gd name="connsiteY23" fmla="*/ 1294 h 43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37719" h="433780">
                <a:moveTo>
                  <a:pt x="2137719" y="273143"/>
                </a:moveTo>
                <a:cubicBezTo>
                  <a:pt x="2044226" y="217046"/>
                  <a:pt x="2111360" y="249171"/>
                  <a:pt x="2026508" y="223716"/>
                </a:cubicBezTo>
                <a:cubicBezTo>
                  <a:pt x="2001556" y="216231"/>
                  <a:pt x="1952368" y="199002"/>
                  <a:pt x="1952368" y="199002"/>
                </a:cubicBezTo>
                <a:cubicBezTo>
                  <a:pt x="1919230" y="201764"/>
                  <a:pt x="1817493" y="198478"/>
                  <a:pt x="1767017" y="223716"/>
                </a:cubicBezTo>
                <a:cubicBezTo>
                  <a:pt x="1739243" y="237603"/>
                  <a:pt x="1712398" y="262073"/>
                  <a:pt x="1692876" y="285499"/>
                </a:cubicBezTo>
                <a:cubicBezTo>
                  <a:pt x="1683368" y="296908"/>
                  <a:pt x="1680756" y="314699"/>
                  <a:pt x="1668162" y="322570"/>
                </a:cubicBezTo>
                <a:cubicBezTo>
                  <a:pt x="1646072" y="336377"/>
                  <a:pt x="1618735" y="339045"/>
                  <a:pt x="1594022" y="347283"/>
                </a:cubicBezTo>
                <a:cubicBezTo>
                  <a:pt x="1581665" y="351402"/>
                  <a:pt x="1567790" y="352415"/>
                  <a:pt x="1556952" y="359640"/>
                </a:cubicBezTo>
                <a:cubicBezTo>
                  <a:pt x="1485707" y="407135"/>
                  <a:pt x="1554437" y="366012"/>
                  <a:pt x="1482811" y="396710"/>
                </a:cubicBezTo>
                <a:cubicBezTo>
                  <a:pt x="1465880" y="403966"/>
                  <a:pt x="1451155" y="416577"/>
                  <a:pt x="1433384" y="421424"/>
                </a:cubicBezTo>
                <a:cubicBezTo>
                  <a:pt x="1405285" y="429087"/>
                  <a:pt x="1375719" y="429661"/>
                  <a:pt x="1346887" y="433780"/>
                </a:cubicBezTo>
                <a:cubicBezTo>
                  <a:pt x="1241688" y="430023"/>
                  <a:pt x="978931" y="425382"/>
                  <a:pt x="840260" y="409067"/>
                </a:cubicBezTo>
                <a:cubicBezTo>
                  <a:pt x="823394" y="407083"/>
                  <a:pt x="807585" y="399502"/>
                  <a:pt x="790833" y="396710"/>
                </a:cubicBezTo>
                <a:cubicBezTo>
                  <a:pt x="738348" y="387962"/>
                  <a:pt x="616019" y="376758"/>
                  <a:pt x="568411" y="371997"/>
                </a:cubicBezTo>
                <a:cubicBezTo>
                  <a:pt x="484961" y="344180"/>
                  <a:pt x="587683" y="376280"/>
                  <a:pt x="457200" y="347283"/>
                </a:cubicBezTo>
                <a:cubicBezTo>
                  <a:pt x="444485" y="344457"/>
                  <a:pt x="432845" y="337752"/>
                  <a:pt x="420130" y="334926"/>
                </a:cubicBezTo>
                <a:cubicBezTo>
                  <a:pt x="395672" y="329491"/>
                  <a:pt x="370703" y="326689"/>
                  <a:pt x="345990" y="322570"/>
                </a:cubicBezTo>
                <a:cubicBezTo>
                  <a:pt x="321276" y="314332"/>
                  <a:pt x="293524" y="312306"/>
                  <a:pt x="271849" y="297856"/>
                </a:cubicBezTo>
                <a:cubicBezTo>
                  <a:pt x="259492" y="289618"/>
                  <a:pt x="248350" y="279174"/>
                  <a:pt x="234779" y="273143"/>
                </a:cubicBezTo>
                <a:cubicBezTo>
                  <a:pt x="102435" y="214324"/>
                  <a:pt x="207462" y="279645"/>
                  <a:pt x="123568" y="223716"/>
                </a:cubicBezTo>
                <a:cubicBezTo>
                  <a:pt x="82688" y="101077"/>
                  <a:pt x="151274" y="288412"/>
                  <a:pt x="74141" y="149575"/>
                </a:cubicBezTo>
                <a:cubicBezTo>
                  <a:pt x="61490" y="126803"/>
                  <a:pt x="57665" y="100148"/>
                  <a:pt x="49427" y="75435"/>
                </a:cubicBezTo>
                <a:cubicBezTo>
                  <a:pt x="39376" y="45282"/>
                  <a:pt x="36314" y="25250"/>
                  <a:pt x="12357" y="1294"/>
                </a:cubicBezTo>
                <a:cubicBezTo>
                  <a:pt x="9444" y="-1619"/>
                  <a:pt x="4119" y="1294"/>
                  <a:pt x="0" y="1294"/>
                </a:cubicBez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5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55" y="884536"/>
            <a:ext cx="8580690" cy="5227865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5412" y="152400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This week: Lab 0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33142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get everything running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 your own machine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9287316">
            <a:off x="7162799" y="4611947"/>
            <a:ext cx="838200" cy="1398657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2199616">
            <a:off x="7839861" y="695928"/>
            <a:ext cx="838200" cy="1398657"/>
          </a:xfrm>
          <a:prstGeom prst="downArrow">
            <a:avLst/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9" y="5351270"/>
            <a:ext cx="2971801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shell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command-line or terminal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(the execution environment)</a:t>
            </a:r>
            <a:endParaRPr 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199" y="76200"/>
            <a:ext cx="2895601" cy="1015663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Python source code, a plain-text file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(here, edited by the VS Code text editor)</a:t>
            </a:r>
            <a:endParaRPr 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2932598">
            <a:off x="419628" y="4539626"/>
            <a:ext cx="838200" cy="1188043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459736"/>
            <a:ext cx="186584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and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hw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instructions</a:t>
            </a:r>
            <a:endParaRPr 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620926" y="2133600"/>
            <a:ext cx="1148557" cy="400110"/>
          </a:xfrm>
          <a:prstGeom prst="roundRect">
            <a:avLst/>
          </a:prstGeom>
          <a:solidFill>
            <a:srgbClr val="FEE2E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9476" name="Text Box 36"/>
          <p:cNvSpPr txBox="1">
            <a:spLocks noChangeArrowheads="1"/>
          </p:cNvSpPr>
          <p:nvPr/>
        </p:nvSpPr>
        <p:spPr bwMode="auto">
          <a:xfrm>
            <a:off x="5943600" y="2133600"/>
            <a:ext cx="2362200" cy="1338828"/>
          </a:xfrm>
          <a:prstGeom prst="rect">
            <a:avLst/>
          </a:prstGeom>
          <a:solidFill>
            <a:srgbClr val="FEE2E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ambria" pitchFamily="18" charset="0"/>
              </a:rPr>
              <a:t>Eur-o</a:t>
            </a:r>
            <a:r>
              <a:rPr lang="en-US" sz="1800" dirty="0" err="1">
                <a:solidFill>
                  <a:srgbClr val="000000"/>
                </a:solidFill>
                <a:latin typeface="Cambria" pitchFamily="18" charset="0"/>
              </a:rPr>
              <a:t>llowed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 to use one Euro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for up to three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hwks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Cambria" pitchFamily="18" charset="0"/>
              </a:rPr>
              <a:t>No </a:t>
            </a:r>
            <a:r>
              <a:rPr lang="en-US" sz="1050" dirty="0">
                <a:solidFill>
                  <a:srgbClr val="000000"/>
                </a:solidFill>
                <a:latin typeface="Cambria" pitchFamily="18" charset="0"/>
              </a:rPr>
              <a:t>need to let us know, even</a:t>
            </a:r>
            <a:r>
              <a:rPr lang="en-US" sz="105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105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438400" y="228600"/>
            <a:ext cx="4495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>
                <a:solidFill>
                  <a:srgbClr val="000000"/>
                </a:solidFill>
                <a:latin typeface="Cambria" pitchFamily="18" charset="0"/>
              </a:rPr>
              <a:t>Homework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Assignments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273383" y="1508918"/>
            <a:ext cx="27464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~ 5 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problems/week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143000" y="2133600"/>
            <a:ext cx="4286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Due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Monday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evenings 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by 11:59 pm.   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57200" y="5179076"/>
            <a:ext cx="2214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</a:rPr>
              <a:t>Collaborate!</a:t>
            </a:r>
          </a:p>
        </p:txBody>
      </p:sp>
      <p:sp>
        <p:nvSpPr>
          <p:cNvPr id="19464" name="AutoShape 10"/>
          <p:cNvSpPr>
            <a:spLocks/>
          </p:cNvSpPr>
          <p:nvPr/>
        </p:nvSpPr>
        <p:spPr bwMode="auto">
          <a:xfrm flipH="1">
            <a:off x="2713038" y="4444064"/>
            <a:ext cx="277812" cy="2030412"/>
          </a:xfrm>
          <a:prstGeom prst="rightBrace">
            <a:avLst>
              <a:gd name="adj1" fmla="val 609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3057525" y="4481165"/>
            <a:ext cx="4921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Some problems are specified “individual-only.”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3048000" y="4756739"/>
            <a:ext cx="551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Others offer the option of working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as pairs/partners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: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330575" y="5236815"/>
            <a:ext cx="542928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You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don’t have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to work in pairs/partners  (that said, it's fun!)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3330575" y="5581947"/>
            <a:ext cx="5346700" cy="2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If you do,  you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must share the work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equally—typing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and coaching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3330575" y="5927079"/>
            <a:ext cx="5715000" cy="2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Be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sure to indicate who your partner was at the submission site!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3330575" y="6280739"/>
            <a:ext cx="5715000" cy="2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Put your name(s) in the code, as well!   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2404533" y="352431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ambria" pitchFamily="18" charset="0"/>
              </a:rPr>
              <a:t>"Late Days"</a:t>
            </a:r>
          </a:p>
        </p:txBody>
      </p:sp>
      <p:grpSp>
        <p:nvGrpSpPr>
          <p:cNvPr id="1947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77200" y="2590800"/>
            <a:ext cx="581473" cy="656272"/>
            <a:chOff x="2928" y="1051"/>
            <a:chExt cx="840" cy="957"/>
          </a:xfrm>
        </p:grpSpPr>
        <p:sp>
          <p:nvSpPr>
            <p:cNvPr id="19478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79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0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1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2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3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5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6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7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8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9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90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59933" y="3200400"/>
            <a:ext cx="3496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You have 3 </a:t>
            </a:r>
            <a:r>
              <a:rPr lang="en-US" sz="2000" b="1" i="1" dirty="0">
                <a:solidFill>
                  <a:srgbClr val="C00000"/>
                </a:solidFill>
                <a:latin typeface="Cambria" pitchFamily="18" charset="0"/>
              </a:rPr>
              <a:t>CS 5 Euros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to use…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667000"/>
            <a:ext cx="3756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Extra credit is usually available…</a:t>
            </a:r>
          </a:p>
        </p:txBody>
      </p:sp>
    </p:spTree>
    <p:extLst>
      <p:ext uri="{BB962C8B-B14F-4D97-AF65-F5344CB8AC3E}">
        <p14:creationId xmlns:p14="http://schemas.microsoft.com/office/powerpoint/2010/main" val="2690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416">
            <a:off x="1026894" y="1634378"/>
            <a:ext cx="2047771" cy="13996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16408" y="4953000"/>
            <a:ext cx="8763000" cy="11430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09600" y="188976"/>
            <a:ext cx="30480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 smtClean="0">
                <a:solidFill>
                  <a:srgbClr val="000000"/>
                </a:solidFill>
                <a:latin typeface="Cambria" pitchFamily="18" charset="0"/>
              </a:rPr>
              <a:t>Pairs</a:t>
            </a:r>
            <a:endParaRPr lang="en-US" sz="55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1947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590800" y="2666688"/>
            <a:ext cx="581473" cy="656272"/>
            <a:chOff x="2928" y="1051"/>
            <a:chExt cx="840" cy="957"/>
          </a:xfrm>
        </p:grpSpPr>
        <p:sp>
          <p:nvSpPr>
            <p:cNvPr id="19478" name="Freeform 23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479" name="Oval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0" name="Oval 2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1" name="Oval 2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2" name="Oval 2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3" name="Oval 2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5" name="Oval 3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6" name="AutoShape 3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487" name="Freeform 32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488" name="Freeform 33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489" name="Freeform 3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490" name="Freeform 35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46627" y="1946578"/>
            <a:ext cx="581473" cy="656272"/>
            <a:chOff x="4267200" y="1127127"/>
            <a:chExt cx="581473" cy="656272"/>
          </a:xfrm>
        </p:grpSpPr>
        <p:sp>
          <p:nvSpPr>
            <p:cNvPr id="35" name="Freeform 2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267200" y="1612645"/>
              <a:ext cx="560706" cy="170754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Oval 2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92813" y="1256736"/>
              <a:ext cx="539247" cy="460830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7" name="Oval 2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19632745">
              <a:off x="4344038" y="1354799"/>
              <a:ext cx="128755" cy="131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8" name="Oval 2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98405" y="1354799"/>
              <a:ext cx="153675" cy="163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9" name="Oval 2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19528966">
              <a:off x="4677692" y="1387716"/>
              <a:ext cx="103142" cy="163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40" name="Oval 2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98724" y="1420632"/>
              <a:ext cx="38765" cy="459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53091" y="1431604"/>
              <a:ext cx="38073" cy="438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42" name="Oval 3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692921" y="1468635"/>
              <a:ext cx="37380" cy="438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43" name="AutoShape 3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16200000">
              <a:off x="4518729" y="1461024"/>
              <a:ext cx="52803" cy="30804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44" name="Freeform 3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400108" y="1179930"/>
              <a:ext cx="448565" cy="175554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5" name="Freeform 3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492867" y="1127127"/>
              <a:ext cx="305966" cy="131666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6" name="Freeform 3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334346" y="1642133"/>
              <a:ext cx="148829" cy="95321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7" name="Freeform 3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4632697" y="1649676"/>
              <a:ext cx="148829" cy="95321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334000" y="188976"/>
            <a:ext cx="30480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 smtClean="0">
                <a:solidFill>
                  <a:srgbClr val="000000"/>
                </a:solidFill>
                <a:latin typeface="Cambria" pitchFamily="18" charset="0"/>
              </a:rPr>
              <a:t>Partners</a:t>
            </a:r>
            <a:endParaRPr lang="en-US" sz="55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64" name="Group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639973" y="2809304"/>
            <a:ext cx="581473" cy="656272"/>
            <a:chOff x="2928" y="1051"/>
            <a:chExt cx="840" cy="957"/>
          </a:xfrm>
        </p:grpSpPr>
        <p:sp>
          <p:nvSpPr>
            <p:cNvPr id="65" name="Freeform 2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6" name="Oval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68" name="Oval 2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69" name="Oval 2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0" name="Oval 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1" name="Oval 2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2" name="Oval 3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3" name="AutoShape 3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4" name="Freeform 3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5" name="Freeform 3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6" name="Freeform 3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7" name="Freeform 3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20000" y="1453968"/>
            <a:ext cx="581473" cy="656272"/>
            <a:chOff x="4267200" y="1127127"/>
            <a:chExt cx="581473" cy="656272"/>
          </a:xfrm>
        </p:grpSpPr>
        <p:sp>
          <p:nvSpPr>
            <p:cNvPr id="79" name="Freeform 2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267200" y="1612645"/>
              <a:ext cx="560706" cy="170754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0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92813" y="1256736"/>
              <a:ext cx="539247" cy="460830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1" name="Oval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9632745">
              <a:off x="4344038" y="1354799"/>
              <a:ext cx="128755" cy="131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2" name="Oval 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98405" y="1354799"/>
              <a:ext cx="153675" cy="163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3" name="Oval 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9528966">
              <a:off x="4677692" y="1387716"/>
              <a:ext cx="103142" cy="163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4" name="Oval 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8724" y="1420632"/>
              <a:ext cx="38765" cy="459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53091" y="1431604"/>
              <a:ext cx="38073" cy="438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6" name="Oval 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92921" y="1468635"/>
              <a:ext cx="37380" cy="438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7" name="AutoShap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6200000">
              <a:off x="4518729" y="1461024"/>
              <a:ext cx="52803" cy="30804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88" name="Freeform 3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00108" y="1179930"/>
              <a:ext cx="448565" cy="175554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9" name="Freeform 3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492867" y="1127127"/>
              <a:ext cx="305966" cy="131666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0" name="Freeform 3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334346" y="1642133"/>
              <a:ext cx="148829" cy="95321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1" name="Freeform 3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632697" y="1649676"/>
              <a:ext cx="148829" cy="95321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19200" y="3617976"/>
            <a:ext cx="215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one computer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789970" y="4086928"/>
            <a:ext cx="300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tradeoff typing/debugging ~ about every 20 minutes</a:t>
            </a:r>
            <a:endParaRPr lang="en-US" sz="1800" dirty="0"/>
          </a:p>
        </p:txBody>
      </p:sp>
      <p:sp>
        <p:nvSpPr>
          <p:cNvPr id="95" name="Rectangle 94"/>
          <p:cNvSpPr/>
          <p:nvPr/>
        </p:nvSpPr>
        <p:spPr>
          <a:xfrm>
            <a:off x="5731779" y="3617976"/>
            <a:ext cx="2291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two computers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373337" y="4086928"/>
            <a:ext cx="300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both partners type/debug ~ provide help as needed</a:t>
            </a:r>
            <a:endParaRPr lang="en-US" sz="1800" dirty="0"/>
          </a:p>
        </p:txBody>
      </p:sp>
      <p:sp>
        <p:nvSpPr>
          <p:cNvPr id="97" name="Rectangle 96"/>
          <p:cNvSpPr/>
          <p:nvPr/>
        </p:nvSpPr>
        <p:spPr>
          <a:xfrm>
            <a:off x="216408" y="5167447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Standard is the same either way: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429256" y="5177996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After finishing the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homework,  (a) </a:t>
            </a:r>
            <a:r>
              <a:rPr lang="en-US" sz="1800" i="1" dirty="0" smtClean="0">
                <a:solidFill>
                  <a:srgbClr val="000000"/>
                </a:solidFill>
                <a:latin typeface="Cambria" pitchFamily="18" charset="0"/>
              </a:rPr>
              <a:t>each </a:t>
            </a:r>
            <a:r>
              <a:rPr lang="en-US" sz="1800" i="1" dirty="0">
                <a:solidFill>
                  <a:srgbClr val="000000"/>
                </a:solidFill>
                <a:latin typeface="Cambria" pitchFamily="18" charset="0"/>
              </a:rPr>
              <a:t>person has contributed equally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(b) </a:t>
            </a:r>
            <a:r>
              <a:rPr lang="en-US" sz="1800" i="1" dirty="0" smtClean="0">
                <a:solidFill>
                  <a:srgbClr val="000000"/>
                </a:solidFill>
                <a:latin typeface="Cambria" pitchFamily="18" charset="0"/>
              </a:rPr>
              <a:t>both could </a:t>
            </a:r>
            <a:r>
              <a:rPr lang="en-US" sz="1800" i="1" dirty="0">
                <a:solidFill>
                  <a:srgbClr val="000000"/>
                </a:solidFill>
                <a:latin typeface="Cambria" pitchFamily="18" charset="0"/>
              </a:rPr>
              <a:t>complete the problems on their own</a:t>
            </a:r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416">
            <a:off x="6059810" y="1274905"/>
            <a:ext cx="1429896" cy="97736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416">
            <a:off x="6093650" y="2580144"/>
            <a:ext cx="1429896" cy="97736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16408" y="6203747"/>
            <a:ext cx="861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Submit with a partner as </a:t>
            </a:r>
            <a:r>
              <a:rPr lang="en-US" b="1" i="1" dirty="0" smtClean="0">
                <a:solidFill>
                  <a:srgbClr val="120DF3"/>
                </a:solidFill>
                <a:latin typeface="Cambria" pitchFamily="18" charset="0"/>
              </a:rPr>
              <a:t>full co-owners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of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89" y="40461"/>
            <a:ext cx="89685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cs typeface="Cambria"/>
                <a:sym typeface="Arial"/>
                <a:rtl val="0"/>
              </a:rPr>
              <a:t>Summer </a:t>
            </a:r>
            <a:r>
              <a:rPr lang="en-US" sz="3600" kern="0" dirty="0" smtClean="0">
                <a:solidFill>
                  <a:prstClr val="black"/>
                </a:solidFill>
                <a:latin typeface="Cambria"/>
                <a:cs typeface="Cambria"/>
                <a:sym typeface="Arial"/>
                <a:rtl val="0"/>
              </a:rPr>
              <a:t>research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/>
              <a:cs typeface="Cambria"/>
              <a:sym typeface="Arial"/>
              <a:rtl val="0"/>
            </a:endParaRPr>
          </a:p>
        </p:txBody>
      </p:sp>
      <p:pic>
        <p:nvPicPr>
          <p:cNvPr id="9" name="Picture 8" descr="Bazaar-at-Techsparks-Jul2016-1024x6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445"/>
            <a:ext cx="9144000" cy="615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02826">
            <a:off x="221542" y="4174466"/>
            <a:ext cx="531091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cs typeface="Cambria"/>
                <a:sym typeface="Arial"/>
                <a:rtl val="0"/>
              </a:rPr>
              <a:t>Lots of opportunities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cs typeface="Cambria"/>
                <a:sym typeface="Arial"/>
                <a:rtl val="0"/>
              </a:rPr>
              <a:t> surrounding computing... (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cs typeface="Cambria"/>
                <a:sym typeface="Arial"/>
                <a:rtl val="0"/>
              </a:rPr>
              <a:t>at the 5Cs and beyond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cs typeface="Cambria"/>
                <a:sym typeface="Arial"/>
                <a:rtl val="0"/>
              </a:rPr>
              <a:t>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/>
              <a:cs typeface="Cambria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920657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869244" y="4172783"/>
            <a:ext cx="6982691" cy="443345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914400" y="3692857"/>
            <a:ext cx="7584828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Please </a:t>
            </a:r>
            <a:r>
              <a:rPr lang="en-US" sz="2100" b="1" i="1" dirty="0" smtClean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use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Internet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for Python language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references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Pleas </a:t>
            </a:r>
            <a:r>
              <a:rPr lang="en-US" sz="2100" b="1" i="1" dirty="0" smtClean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use other's eyes for finding syntax </a:t>
            </a:r>
            <a:r>
              <a:rPr lang="en-US" sz="2100" dirty="0" err="1" smtClean="0">
                <a:solidFill>
                  <a:srgbClr val="000000"/>
                </a:solidFill>
                <a:latin typeface="Cambria" pitchFamily="18" charset="0"/>
              </a:rPr>
              <a:t>erorrs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en-US" sz="2100" b="1" i="1" dirty="0">
                <a:solidFill>
                  <a:srgbClr val="000000"/>
                </a:solidFill>
                <a:latin typeface="Cambria" pitchFamily="18" charset="0"/>
              </a:rPr>
              <a:t>not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 use the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Internet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(or intranet)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to (try to) find solutions… </a:t>
            </a: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If you work as a pair/partners, the rules apply for the duo.</a:t>
            </a: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91371" y="5943600"/>
            <a:ext cx="8153864" cy="614065"/>
          </a:xfrm>
          <a:prstGeom prst="roundRect">
            <a:avLst/>
          </a:prstGeom>
          <a:solidFill>
            <a:srgbClr val="FEE2E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362200" y="228600"/>
            <a:ext cx="4495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>
                <a:solidFill>
                  <a:srgbClr val="000000"/>
                </a:solidFill>
                <a:latin typeface="Cambria" pitchFamily="18" charset="0"/>
              </a:rPr>
              <a:t>Honor Code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2296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Cambria" pitchFamily="18" charset="0"/>
              </a:rPr>
              <a:t>You're </a:t>
            </a:r>
            <a:r>
              <a:rPr lang="en-US" sz="3000" i="1" dirty="0">
                <a:solidFill>
                  <a:srgbClr val="000000"/>
                </a:solidFill>
                <a:latin typeface="Cambria" pitchFamily="18" charset="0"/>
              </a:rPr>
              <a:t>encouraged</a:t>
            </a:r>
            <a:r>
              <a:rPr lang="en-US" sz="3000" dirty="0">
                <a:solidFill>
                  <a:srgbClr val="000000"/>
                </a:solidFill>
                <a:latin typeface="Cambria" pitchFamily="18" charset="0"/>
              </a:rPr>
              <a:t> to </a:t>
            </a:r>
            <a:r>
              <a:rPr lang="en-US" sz="3000" b="1" dirty="0">
                <a:solidFill>
                  <a:srgbClr val="000000"/>
                </a:solidFill>
                <a:latin typeface="Cambria" pitchFamily="18" charset="0"/>
              </a:rPr>
              <a:t>discuss</a:t>
            </a:r>
            <a:r>
              <a:rPr lang="en-US" sz="3000" dirty="0">
                <a:solidFill>
                  <a:srgbClr val="000000"/>
                </a:solidFill>
                <a:latin typeface="Cambria" pitchFamily="18" charset="0"/>
              </a:rPr>
              <a:t> problems with other </a:t>
            </a:r>
            <a:r>
              <a:rPr lang="en-US" sz="3000" dirty="0" smtClean="0">
                <a:solidFill>
                  <a:srgbClr val="000000"/>
                </a:solidFill>
                <a:latin typeface="Cambria" pitchFamily="18" charset="0"/>
              </a:rPr>
              <a:t>students—or tutors—or </a:t>
            </a:r>
            <a:r>
              <a:rPr lang="en-US" sz="3000" dirty="0">
                <a:solidFill>
                  <a:srgbClr val="000000"/>
                </a:solidFill>
                <a:latin typeface="Cambria" pitchFamily="18" charset="0"/>
              </a:rPr>
              <a:t>any instructors.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itchFamily="18" charset="0"/>
              </a:rPr>
              <a:t> You may </a:t>
            </a:r>
            <a:r>
              <a:rPr lang="en-US" sz="3000" b="1" dirty="0">
                <a:solidFill>
                  <a:srgbClr val="000000"/>
                </a:solidFill>
                <a:latin typeface="Cambria" pitchFamily="18" charset="0"/>
              </a:rPr>
              <a:t>not</a:t>
            </a:r>
            <a:r>
              <a:rPr lang="en-US" sz="3000" dirty="0">
                <a:solidFill>
                  <a:srgbClr val="000000"/>
                </a:solidFill>
                <a:latin typeface="Cambria" pitchFamily="18" charset="0"/>
              </a:rPr>
              <a:t> share written, electronic or verbal solutions with other </a:t>
            </a:r>
            <a:r>
              <a:rPr lang="en-US" sz="3000" dirty="0" smtClean="0">
                <a:solidFill>
                  <a:srgbClr val="000000"/>
                </a:solidFill>
                <a:latin typeface="Cambria" pitchFamily="18" charset="0"/>
              </a:rPr>
              <a:t>students, past, present or future: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80961" y="6024265"/>
            <a:ext cx="7978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S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ign 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&amp; submit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CS's honesty policy </a:t>
            </a:r>
            <a:r>
              <a:rPr lang="en-US" b="1" i="1" dirty="0" smtClean="0">
                <a:latin typeface="Cambria" pitchFamily="18" charset="0"/>
              </a:rPr>
              <a:t>online</a:t>
            </a:r>
            <a:r>
              <a:rPr lang="en-US" dirty="0" smtClean="0">
                <a:latin typeface="Cambria" pitchFamily="18" charset="0"/>
              </a:rPr>
              <a:t> in this week's lab.</a:t>
            </a:r>
            <a:endParaRPr lang="en-US" dirty="0">
              <a:latin typeface="Cambria" pitchFamily="18" charset="0"/>
            </a:endParaRPr>
          </a:p>
        </p:txBody>
      </p:sp>
      <p:grpSp>
        <p:nvGrpSpPr>
          <p:cNvPr id="13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86157" y="4663462"/>
            <a:ext cx="514327" cy="515692"/>
            <a:chOff x="2928" y="1051"/>
            <a:chExt cx="840" cy="957"/>
          </a:xfrm>
        </p:grpSpPr>
        <p:sp>
          <p:nvSpPr>
            <p:cNvPr id="1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947378" y="3493911"/>
            <a:ext cx="9912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08000"/>
                </a:solidFill>
                <a:latin typeface="Cambria" pitchFamily="18" charset="0"/>
              </a:rPr>
              <a:t>Even with three eyes, I need to borrow others' to find the syntax errors here!</a:t>
            </a:r>
            <a:endParaRPr lang="en-US" sz="1000" dirty="0">
              <a:solidFill>
                <a:srgbClr val="008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86200" y="1371600"/>
            <a:ext cx="4546600" cy="2362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4495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dirty="0">
                <a:solidFill>
                  <a:srgbClr val="000000"/>
                </a:solidFill>
                <a:latin typeface="Cambria" pitchFamily="18" charset="0"/>
              </a:rPr>
              <a:t>Grading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52473" y="4380299"/>
            <a:ext cx="1382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Cambria" pitchFamily="18" charset="0"/>
              </a:rPr>
              <a:t>Exams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394200" y="1577975"/>
            <a:ext cx="4038600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E9C11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&gt;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.95: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E9C1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E9C11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&gt;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.90: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E9C1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'A-'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E9C11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solidFill>
                  <a:srgbClr val="3333CC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pct</a:t>
            </a:r>
            <a:r>
              <a:rPr lang="en-US" sz="1800" b="1" dirty="0" smtClean="0">
                <a:latin typeface="Courier New" pitchFamily="49" charset="0"/>
              </a:rPr>
              <a:t> &gt; </a:t>
            </a:r>
            <a:r>
              <a:rPr lang="en-US" sz="1800" b="1" dirty="0">
                <a:latin typeface="Courier New" pitchFamily="49" charset="0"/>
              </a:rPr>
              <a:t>.70: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3333CC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E9C1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'Pass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174890" y="1809690"/>
            <a:ext cx="2392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~ 65% Assignments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174890" y="2876490"/>
            <a:ext cx="340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mbria" pitchFamily="18" charset="0"/>
              </a:rPr>
              <a:t>~ 5% Participation/“quizzes”</a:t>
            </a:r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174890" y="2347852"/>
            <a:ext cx="3036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~ 30% Exams</a:t>
            </a:r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685800" y="5846802"/>
            <a:ext cx="2043824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using a page of notes is OK on exams</a:t>
            </a:r>
            <a:endParaRPr 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2092348" y="4661285"/>
            <a:ext cx="72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Final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7211928" y="2689982"/>
            <a:ext cx="941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many  take cs5  P/NC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1521" name="Rectangle 21"/>
          <p:cNvSpPr>
            <a:spLocks noChangeArrowheads="1"/>
          </p:cNvSpPr>
          <p:nvPr/>
        </p:nvSpPr>
        <p:spPr bwMode="auto">
          <a:xfrm>
            <a:off x="2076473" y="4297978"/>
            <a:ext cx="1134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Midterm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24" name="Text Box 39"/>
          <p:cNvSpPr txBox="1">
            <a:spLocks noChangeArrowheads="1"/>
          </p:cNvSpPr>
          <p:nvPr/>
        </p:nvSpPr>
        <p:spPr bwMode="auto">
          <a:xfrm>
            <a:off x="6840728" y="4101014"/>
            <a:ext cx="184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Midterm?  This  feels  more like a </a:t>
            </a:r>
            <a:r>
              <a:rPr lang="en-US" sz="1200" i="1" dirty="0" smtClean="0">
                <a:solidFill>
                  <a:srgbClr val="008000"/>
                </a:solidFill>
                <a:latin typeface="Cambria" pitchFamily="18" charset="0"/>
              </a:rPr>
              <a:t>3/4-term</a:t>
            </a: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!</a:t>
            </a:r>
            <a:endParaRPr lang="en-US" sz="1200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130" y="3334435"/>
            <a:ext cx="35988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 see online syllabus for the full grade list...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5149" y="4297978"/>
            <a:ext cx="2443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 Mar. 29,  in-class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3365" y="4661285"/>
            <a:ext cx="2113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Tue, May 8 (2pm)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30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6910" y="4437308"/>
            <a:ext cx="514327" cy="515692"/>
            <a:chOff x="2928" y="1051"/>
            <a:chExt cx="840" cy="957"/>
          </a:xfrm>
        </p:grpSpPr>
        <p:sp>
          <p:nvSpPr>
            <p:cNvPr id="31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3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4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5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7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8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9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40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1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9" name="Right Arrow 8"/>
          <p:cNvSpPr/>
          <p:nvPr/>
        </p:nvSpPr>
        <p:spPr bwMode="auto">
          <a:xfrm>
            <a:off x="8280400" y="3116263"/>
            <a:ext cx="787400" cy="465137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295650" y="5846802"/>
            <a:ext cx="2043824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the exams are </a:t>
            </a:r>
            <a:r>
              <a:rPr lang="en-US" sz="1500" i="1" dirty="0" smtClean="0">
                <a:solidFill>
                  <a:srgbClr val="000000"/>
                </a:solidFill>
                <a:latin typeface="Cambria" pitchFamily="18" charset="0"/>
              </a:rPr>
              <a:t>written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, not coded</a:t>
            </a:r>
            <a:endParaRPr 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5905500" y="5844148"/>
            <a:ext cx="2679700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the problems are modeled on the in-class "quizzes"</a:t>
            </a:r>
            <a:endParaRPr 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797800" y="4724400"/>
            <a:ext cx="387350" cy="719176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74695" y="5037288"/>
            <a:ext cx="3210455" cy="1461911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561975" y="152400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0.91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0.95: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0.70: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013178" y="990600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Let's </a:t>
            </a:r>
            <a:r>
              <a:rPr lang="en-US" sz="1800" b="1" u="sng" dirty="0" smtClean="0">
                <a:solidFill>
                  <a:srgbClr val="000000"/>
                </a:solidFill>
                <a:latin typeface="Calibri" pitchFamily="34" charset="0"/>
              </a:rPr>
              <a:t>set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the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value of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0.91...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5950" y="1524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Choices, choices!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5088466" y="17526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What will this program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print,  if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 is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0.91?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00200" y="1371600"/>
            <a:ext cx="76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48200" y="5105022"/>
            <a:ext cx="2189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BLOCKS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 here: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856162" y="5583151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TESTS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 here: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56162" y="6061279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dirty="0" smtClean="0">
                <a:solidFill>
                  <a:srgbClr val="120DF3"/>
                </a:solidFill>
                <a:latin typeface="Cambria" panose="02040503050406030204" pitchFamily="18" charset="0"/>
              </a:rPr>
              <a:t>                 here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246" y="6033912"/>
            <a:ext cx="1207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CONTROL STRUCTURES</a:t>
            </a:r>
            <a:r>
              <a:rPr lang="en-US" sz="900" b="1" dirty="0">
                <a:solidFill>
                  <a:srgbClr val="120DF3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6874" y="4724400"/>
            <a:ext cx="142827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What's here?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233503">
            <a:off x="1305061" y="5004258"/>
            <a:ext cx="5334000" cy="1384995"/>
          </a:xfrm>
          <a:prstGeom prst="rect">
            <a:avLst/>
          </a:prstGeom>
          <a:solidFill>
            <a:srgbClr val="C5DA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First – who sees the </a:t>
            </a:r>
            <a:r>
              <a:rPr lang="en-US" sz="4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syntax errors </a:t>
            </a:r>
            <a:r>
              <a:rPr lang="en-US" sz="4200" dirty="0" smtClean="0">
                <a:latin typeface="Cambria" panose="02040503050406030204" pitchFamily="18" charset="0"/>
              </a:rPr>
              <a:t>here !?</a:t>
            </a:r>
            <a:endParaRPr lang="en-US" sz="4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797800" y="4724400"/>
            <a:ext cx="387350" cy="719176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74695" y="5037288"/>
            <a:ext cx="3210455" cy="1461911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561975" y="152400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0.91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0.95: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0.70: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013178" y="990600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Let's </a:t>
            </a:r>
            <a:r>
              <a:rPr lang="en-US" sz="1800" b="1" u="sng" dirty="0" smtClean="0">
                <a:solidFill>
                  <a:srgbClr val="000000"/>
                </a:solidFill>
                <a:latin typeface="Calibri" pitchFamily="34" charset="0"/>
              </a:rPr>
              <a:t>set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the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value of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0.91...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5950" y="1524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Choices, choices!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5088466" y="17526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What will this program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print,  if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 is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0.91?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00200" y="1371600"/>
            <a:ext cx="76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48200" y="5105022"/>
            <a:ext cx="2189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BLOCKS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 here: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856162" y="5583151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TESTS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 here: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56162" y="6061279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dirty="0" smtClean="0">
                <a:solidFill>
                  <a:srgbClr val="120DF3"/>
                </a:solidFill>
                <a:latin typeface="Cambria" panose="02040503050406030204" pitchFamily="18" charset="0"/>
              </a:rPr>
              <a:t>                 here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246" y="6033912"/>
            <a:ext cx="1207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CONTROL STRUCTURES</a:t>
            </a:r>
            <a:r>
              <a:rPr lang="en-US" sz="900" b="1" dirty="0">
                <a:solidFill>
                  <a:srgbClr val="120DF3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6874" y="4724400"/>
            <a:ext cx="142827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What's here?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233503">
            <a:off x="1308496" y="5391804"/>
            <a:ext cx="4123914" cy="738664"/>
          </a:xfrm>
          <a:prstGeom prst="rect">
            <a:avLst/>
          </a:prstGeom>
          <a:solidFill>
            <a:srgbClr val="C5DA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Aargh!   ;-)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6840728" y="3348335"/>
            <a:ext cx="184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8000"/>
                </a:solidFill>
                <a:latin typeface="Cambria" pitchFamily="18" charset="0"/>
              </a:rPr>
              <a:t>Lots of Illuminating Solid Parentheses!</a:t>
            </a:r>
            <a:endParaRPr lang="en-US" sz="1200" dirty="0">
              <a:solidFill>
                <a:srgbClr val="008000"/>
              </a:solidFill>
              <a:latin typeface="Cambria" pitchFamily="18" charset="0"/>
            </a:endParaRPr>
          </a:p>
        </p:txBody>
      </p:sp>
      <p:grpSp>
        <p:nvGrpSpPr>
          <p:cNvPr id="16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174660" y="3659602"/>
            <a:ext cx="514327" cy="515692"/>
            <a:chOff x="2928" y="1051"/>
            <a:chExt cx="840" cy="957"/>
          </a:xfrm>
        </p:grpSpPr>
        <p:sp>
          <p:nvSpPr>
            <p:cNvPr id="17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1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2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3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4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9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6" name="Down Arrow 5"/>
          <p:cNvSpPr/>
          <p:nvPr/>
        </p:nvSpPr>
        <p:spPr bwMode="auto">
          <a:xfrm rot="5400000">
            <a:off x="3720720" y="2196720"/>
            <a:ext cx="707495" cy="1147465"/>
          </a:xfrm>
          <a:prstGeom prst="downArrow">
            <a:avLst/>
          </a:prstGeom>
          <a:solidFill>
            <a:srgbClr val="C5DAF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3636053" y="2773288"/>
            <a:ext cx="707495" cy="1147465"/>
          </a:xfrm>
          <a:prstGeom prst="downArrow">
            <a:avLst/>
          </a:prstGeom>
          <a:solidFill>
            <a:srgbClr val="C5DAF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3922673" y="3415648"/>
            <a:ext cx="707495" cy="1147465"/>
          </a:xfrm>
          <a:prstGeom prst="downArrow">
            <a:avLst/>
          </a:prstGeom>
          <a:solidFill>
            <a:srgbClr val="C5DAF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5400000">
            <a:off x="4047215" y="4037967"/>
            <a:ext cx="707495" cy="1147465"/>
          </a:xfrm>
          <a:prstGeom prst="downArrow">
            <a:avLst/>
          </a:prstGeom>
          <a:solidFill>
            <a:srgbClr val="C5DAF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6009550">
            <a:off x="4855117" y="5501999"/>
            <a:ext cx="707495" cy="1147465"/>
          </a:xfrm>
          <a:prstGeom prst="downArrow">
            <a:avLst/>
          </a:prstGeom>
          <a:solidFill>
            <a:srgbClr val="C5DAF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797800" y="4724400"/>
            <a:ext cx="387350" cy="719176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74695" y="5037288"/>
            <a:ext cx="3210455" cy="1461911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013178" y="990600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Let's </a:t>
            </a:r>
            <a:r>
              <a:rPr lang="en-US" sz="1800" b="1" u="sng" dirty="0" smtClean="0">
                <a:solidFill>
                  <a:srgbClr val="000000"/>
                </a:solidFill>
                <a:latin typeface="Calibri" pitchFamily="34" charset="0"/>
              </a:rPr>
              <a:t>set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the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value of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0.91...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5950" y="1524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Choices, choices!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5088466" y="17526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What will this program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print,  if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 is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0.91?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00200" y="1371600"/>
            <a:ext cx="76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48200" y="5105022"/>
            <a:ext cx="2189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BLOCKS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 here: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856162" y="5583151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TESTS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 here: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56162" y="6061279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# of </a:t>
            </a:r>
            <a:r>
              <a:rPr lang="en-US" sz="1600" dirty="0" smtClean="0">
                <a:solidFill>
                  <a:srgbClr val="120DF3"/>
                </a:solidFill>
                <a:latin typeface="Cambria" panose="02040503050406030204" pitchFamily="18" charset="0"/>
              </a:rPr>
              <a:t>                 here</a:t>
            </a:r>
            <a:r>
              <a:rPr lang="en-US" sz="1600" dirty="0">
                <a:solidFill>
                  <a:srgbClr val="120DF3"/>
                </a:solidFill>
                <a:latin typeface="Cambria" panose="02040503050406030204" pitchFamily="18" charset="0"/>
              </a:rPr>
              <a:t>:</a:t>
            </a:r>
            <a:endParaRPr lang="en-US" sz="1600" u="sng" dirty="0">
              <a:solidFill>
                <a:srgbClr val="120DF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246" y="6033912"/>
            <a:ext cx="1207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u="sng" dirty="0">
                <a:solidFill>
                  <a:srgbClr val="120DF3"/>
                </a:solidFill>
                <a:latin typeface="Cambria" panose="02040503050406030204" pitchFamily="18" charset="0"/>
              </a:rPr>
              <a:t>CONTROL STRUCTURES</a:t>
            </a:r>
            <a:r>
              <a:rPr lang="en-US" sz="900" b="1" dirty="0">
                <a:solidFill>
                  <a:srgbClr val="120DF3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6874" y="4724400"/>
            <a:ext cx="142827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What's here?</a:t>
            </a:r>
            <a:endParaRPr lang="en-US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61975" y="152400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0.91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0.95: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0.70: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15950" y="1524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Choices, choices!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61975" y="152400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0.80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0.95: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0.70: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556" name="Straight Connector 8"/>
          <p:cNvCxnSpPr>
            <a:cxnSpLocks noChangeShapeType="1"/>
          </p:cNvCxnSpPr>
          <p:nvPr/>
        </p:nvCxnSpPr>
        <p:spPr bwMode="auto">
          <a:xfrm>
            <a:off x="4454525" y="1447800"/>
            <a:ext cx="0" cy="35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609600" y="6489700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How can you get a </a:t>
            </a:r>
            <a:r>
              <a:rPr lang="en-US" sz="1800" b="1" i="1" dirty="0">
                <a:solidFill>
                  <a:srgbClr val="000000"/>
                </a:solidFill>
                <a:latin typeface="Calibri" pitchFamily="34" charset="0"/>
              </a:rPr>
              <a:t>better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 grade on the right than the left?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005388" y="152400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0.80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0.00: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0.70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0.90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609600" y="5727700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What does each of these programs print out, if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0.80?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09600" y="6108700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What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value of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pct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gives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an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'A-'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 on the right?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410200" y="5105400"/>
            <a:ext cx="3435350" cy="1573213"/>
          </a:xfrm>
          <a:prstGeom prst="roundRect">
            <a:avLst/>
          </a:prstGeom>
          <a:solidFill>
            <a:srgbClr val="FFF0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15950" y="211138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Exclusive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Choices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61975" y="2095500"/>
            <a:ext cx="347662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0.95: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0.70: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546100" y="1023938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if ... elif ... else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5715000" y="5152072"/>
            <a:ext cx="281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When using </a:t>
            </a:r>
          </a:p>
          <a:p>
            <a:pPr algn="ctr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.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… .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algn="ctr"/>
            <a:r>
              <a:rPr lang="en-US" sz="1800" b="1" dirty="0">
                <a:solidFill>
                  <a:srgbClr val="120DF3"/>
                </a:solidFill>
                <a:latin typeface="Calibri" pitchFamily="34" charset="0"/>
              </a:rPr>
              <a:t>at most one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block will 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run: the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first</a:t>
            </a:r>
            <a:r>
              <a:rPr lang="en-US" sz="18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whose test is </a:t>
            </a:r>
            <a:r>
              <a:rPr lang="en-US" sz="1800" b="1" dirty="0" smtClean="0">
                <a:solidFill>
                  <a:srgbClr val="120DF3"/>
                </a:solidFill>
                <a:latin typeface="Calibri" pitchFamily="34" charset="0"/>
              </a:rPr>
              <a:t>True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.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I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f </a:t>
            </a:r>
            <a:r>
              <a:rPr lang="en-US" sz="1800" u="sng" dirty="0" smtClean="0">
                <a:solidFill>
                  <a:srgbClr val="120DF3"/>
                </a:solidFill>
                <a:latin typeface="Calibri" pitchFamily="34" charset="0"/>
              </a:rPr>
              <a:t>all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 fail,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the </a:t>
            </a:r>
            <a:r>
              <a:rPr lang="en-US" sz="1800" b="1" dirty="0" smtClean="0">
                <a:solidFill>
                  <a:srgbClr val="120DF3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will run</a:t>
            </a:r>
            <a:endParaRPr lang="en-US" b="1" dirty="0">
              <a:solidFill>
                <a:srgbClr val="120DF3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854575" y="3652838"/>
            <a:ext cx="398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120DF3"/>
                </a:solidFill>
                <a:latin typeface="Calibri" pitchFamily="34" charset="0"/>
              </a:rPr>
              <a:t>4 mutually exclusive </a:t>
            </a:r>
            <a:r>
              <a:rPr lang="en-US" i="1" dirty="0">
                <a:solidFill>
                  <a:srgbClr val="120DF3"/>
                </a:solidFill>
                <a:latin typeface="Calibri" pitchFamily="34" charset="0"/>
              </a:rPr>
              <a:t>blocks</a:t>
            </a:r>
            <a:endParaRPr lang="en-US" i="1" dirty="0">
              <a:solidFill>
                <a:srgbClr val="120DF3"/>
              </a:solidFill>
            </a:endParaRPr>
          </a:p>
        </p:txBody>
      </p:sp>
      <p:sp>
        <p:nvSpPr>
          <p:cNvPr id="24583" name="Right Brace 10"/>
          <p:cNvSpPr>
            <a:spLocks/>
          </p:cNvSpPr>
          <p:nvPr/>
        </p:nvSpPr>
        <p:spPr bwMode="auto">
          <a:xfrm>
            <a:off x="4230688" y="2198688"/>
            <a:ext cx="446087" cy="3538537"/>
          </a:xfrm>
          <a:prstGeom prst="rightBrace">
            <a:avLst>
              <a:gd name="adj1" fmla="val 39772"/>
              <a:gd name="adj2" fmla="val 50000"/>
            </a:avLst>
          </a:prstGeom>
          <a:noFill/>
          <a:ln w="28575">
            <a:solidFill>
              <a:srgbClr val="120D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04800" y="6122987"/>
            <a:ext cx="3505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7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700" i="1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and</a:t>
            </a:r>
            <a:r>
              <a:rPr lang="en-US" sz="1700" i="1" dirty="0">
                <a:solidFill>
                  <a:srgbClr val="FE9C11"/>
                </a:solidFill>
                <a:latin typeface="Calibri" pitchFamily="34" charset="0"/>
              </a:rPr>
              <a:t> </a:t>
            </a:r>
            <a:r>
              <a:rPr lang="en-US" sz="17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700" i="1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are optional</a:t>
            </a: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5476360" y="4114800"/>
            <a:ext cx="275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in a single control structure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75733" y="1512711"/>
            <a:ext cx="926857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= 0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61975" y="2095500"/>
            <a:ext cx="347662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0.95: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0.90: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0.70: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'Aargh!'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410200" y="5105400"/>
            <a:ext cx="3435350" cy="1573213"/>
          </a:xfrm>
          <a:prstGeom prst="roundRect">
            <a:avLst/>
          </a:prstGeom>
          <a:solidFill>
            <a:srgbClr val="FFF0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15950" y="211138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Exclusive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Choices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546100" y="1023938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if ... elif ... else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5715000" y="5152072"/>
            <a:ext cx="281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When using </a:t>
            </a:r>
          </a:p>
          <a:p>
            <a:pPr algn="ctr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.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… .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algn="ctr"/>
            <a:r>
              <a:rPr lang="en-US" sz="1800" b="1" dirty="0">
                <a:solidFill>
                  <a:srgbClr val="120DF3"/>
                </a:solidFill>
                <a:latin typeface="Calibri" pitchFamily="34" charset="0"/>
              </a:rPr>
              <a:t>at most one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block will 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run: the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first</a:t>
            </a:r>
            <a:r>
              <a:rPr lang="en-US" sz="18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whose test is </a:t>
            </a:r>
            <a:r>
              <a:rPr lang="en-US" sz="1800" b="1" dirty="0" smtClean="0">
                <a:solidFill>
                  <a:srgbClr val="120DF3"/>
                </a:solidFill>
                <a:latin typeface="Calibri" pitchFamily="34" charset="0"/>
              </a:rPr>
              <a:t>True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.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I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f </a:t>
            </a:r>
            <a:r>
              <a:rPr lang="en-US" sz="1800" u="sng" dirty="0" smtClean="0">
                <a:solidFill>
                  <a:srgbClr val="120DF3"/>
                </a:solidFill>
                <a:latin typeface="Calibri" pitchFamily="34" charset="0"/>
              </a:rPr>
              <a:t>all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 fail,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the </a:t>
            </a:r>
            <a:r>
              <a:rPr lang="en-US" sz="1800" b="1" dirty="0" smtClean="0">
                <a:solidFill>
                  <a:srgbClr val="120DF3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will run</a:t>
            </a:r>
            <a:endParaRPr lang="en-US" b="1" dirty="0">
              <a:solidFill>
                <a:srgbClr val="120DF3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854575" y="3652838"/>
            <a:ext cx="398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120DF3"/>
                </a:solidFill>
                <a:latin typeface="Calibri" pitchFamily="34" charset="0"/>
              </a:rPr>
              <a:t>4 mutually exclusive </a:t>
            </a:r>
            <a:r>
              <a:rPr lang="en-US" i="1" dirty="0">
                <a:solidFill>
                  <a:srgbClr val="120DF3"/>
                </a:solidFill>
                <a:latin typeface="Calibri" pitchFamily="34" charset="0"/>
              </a:rPr>
              <a:t>blocks</a:t>
            </a:r>
            <a:endParaRPr lang="en-US" i="1" dirty="0">
              <a:solidFill>
                <a:srgbClr val="120DF3"/>
              </a:solidFill>
            </a:endParaRPr>
          </a:p>
        </p:txBody>
      </p:sp>
      <p:sp>
        <p:nvSpPr>
          <p:cNvPr id="24583" name="Right Brace 10"/>
          <p:cNvSpPr>
            <a:spLocks/>
          </p:cNvSpPr>
          <p:nvPr/>
        </p:nvSpPr>
        <p:spPr bwMode="auto">
          <a:xfrm>
            <a:off x="4230688" y="2198688"/>
            <a:ext cx="446087" cy="3538537"/>
          </a:xfrm>
          <a:prstGeom prst="rightBrace">
            <a:avLst>
              <a:gd name="adj1" fmla="val 39772"/>
              <a:gd name="adj2" fmla="val 50000"/>
            </a:avLst>
          </a:prstGeom>
          <a:noFill/>
          <a:ln w="28575">
            <a:solidFill>
              <a:srgbClr val="120D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04800" y="6122987"/>
            <a:ext cx="3505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7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700" i="1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and</a:t>
            </a:r>
            <a:r>
              <a:rPr lang="en-US" sz="1700" i="1" dirty="0">
                <a:solidFill>
                  <a:srgbClr val="FE9C11"/>
                </a:solidFill>
                <a:latin typeface="Calibri" pitchFamily="34" charset="0"/>
              </a:rPr>
              <a:t> </a:t>
            </a:r>
            <a:r>
              <a:rPr lang="en-US" sz="17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700" i="1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are optional</a:t>
            </a: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5476360" y="4114800"/>
            <a:ext cx="275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in a single control structure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75733" y="1512711"/>
            <a:ext cx="926857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= 0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4715861">
            <a:off x="1467189" y="1053640"/>
            <a:ext cx="1295400" cy="214012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19023" y="1023938"/>
            <a:ext cx="532765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Every </a:t>
            </a:r>
            <a:r>
              <a:rPr lang="en-US" sz="40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 starts a new control structure.</a:t>
            </a:r>
            <a:endParaRPr lang="en-US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6313972">
            <a:off x="1782741" y="2687548"/>
            <a:ext cx="1295400" cy="214012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6313972">
            <a:off x="1787926" y="3562216"/>
            <a:ext cx="1295400" cy="214012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6313972">
            <a:off x="1712683" y="4499739"/>
            <a:ext cx="1295400" cy="214012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06750" y="4080808"/>
            <a:ext cx="532765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Every </a:t>
            </a:r>
            <a:r>
              <a:rPr lang="en-US" sz="4000" b="1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 and </a:t>
            </a:r>
            <a:r>
              <a:rPr lang="en-US" sz="40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40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continues an existing control structure.</a:t>
            </a:r>
            <a:endParaRPr lang="en-US" sz="4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15950" y="211138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What's the difference?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61975" y="2725488"/>
            <a:ext cx="3476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.95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.70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32375" y="2732544"/>
            <a:ext cx="3476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.95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.70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4625" y="1309511"/>
            <a:ext cx="3984625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xtLst/>
        </p:spPr>
        <p:txBody>
          <a:bodyPr>
            <a:spAutoFit/>
          </a:bodyPr>
          <a:lstStyle/>
          <a:p>
            <a:pPr algn="ctr"/>
            <a:r>
              <a:rPr lang="en-US" sz="2100" dirty="0" smtClean="0">
                <a:solidFill>
                  <a:srgbClr val="120DF3"/>
                </a:solidFill>
                <a:latin typeface="Calibri" pitchFamily="34" charset="0"/>
              </a:rPr>
              <a:t>mutually </a:t>
            </a:r>
            <a:r>
              <a:rPr lang="en-US" sz="2100" dirty="0">
                <a:solidFill>
                  <a:srgbClr val="120DF3"/>
                </a:solidFill>
                <a:latin typeface="Calibri" pitchFamily="34" charset="0"/>
              </a:rPr>
              <a:t>exclusive blocks</a:t>
            </a:r>
            <a:endParaRPr lang="en-US" sz="2100" dirty="0">
              <a:solidFill>
                <a:srgbClr val="120DF3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24400" y="1295400"/>
            <a:ext cx="3984625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xtLst/>
        </p:spPr>
        <p:txBody>
          <a:bodyPr>
            <a:spAutoFit/>
          </a:bodyPr>
          <a:lstStyle/>
          <a:p>
            <a:pPr algn="ctr"/>
            <a:r>
              <a:rPr lang="en-US" sz="2100" b="1" i="1" u="sng" dirty="0" smtClean="0">
                <a:solidFill>
                  <a:srgbClr val="120DF3"/>
                </a:solidFill>
                <a:latin typeface="Calibri" pitchFamily="34" charset="0"/>
              </a:rPr>
              <a:t>non</a:t>
            </a:r>
            <a:r>
              <a:rPr lang="en-US" sz="2100" dirty="0" smtClean="0">
                <a:solidFill>
                  <a:srgbClr val="120DF3"/>
                </a:solidFill>
                <a:latin typeface="Calibri" pitchFamily="34" charset="0"/>
              </a:rPr>
              <a:t>exclusive </a:t>
            </a:r>
            <a:r>
              <a:rPr lang="en-US" sz="2100" dirty="0">
                <a:solidFill>
                  <a:srgbClr val="120DF3"/>
                </a:solidFill>
                <a:latin typeface="Calibri" pitchFamily="34" charset="0"/>
              </a:rPr>
              <a:t>blocks</a:t>
            </a:r>
            <a:endParaRPr lang="en-US" sz="2100" dirty="0">
              <a:solidFill>
                <a:srgbClr val="120DF3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9600" y="6261100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How many separate </a:t>
            </a:r>
            <a:r>
              <a:rPr lang="en-US" sz="1800" b="1" i="1" dirty="0" smtClean="0">
                <a:solidFill>
                  <a:srgbClr val="120DF3"/>
                </a:solidFill>
                <a:latin typeface="Calibri" pitchFamily="34" charset="0"/>
              </a:rPr>
              <a:t>control structures</a:t>
            </a:r>
            <a:r>
              <a:rPr lang="en-US" sz="18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does each side have?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400" y="5880100"/>
            <a:ext cx="790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What if </a:t>
            </a:r>
            <a:r>
              <a:rPr lang="en-US" sz="18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 == .99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?   (How would we </a:t>
            </a:r>
            <a:r>
              <a:rPr lang="en-US" sz="1800" u="sng" dirty="0" smtClean="0">
                <a:solidFill>
                  <a:srgbClr val="000000"/>
                </a:solidFill>
                <a:latin typeface="Calibri" pitchFamily="34" charset="0"/>
              </a:rPr>
              <a:t>set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it?)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4454525" y="1673575"/>
            <a:ext cx="0" cy="4007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69976" y="1962090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050663" y="1962090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71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15950" y="211138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What's the difference?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61975" y="2725488"/>
            <a:ext cx="3476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.95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.70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32375" y="2732544"/>
            <a:ext cx="3476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.95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.90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'A-'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&gt; .70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'Pass'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4625" y="1309511"/>
            <a:ext cx="3984625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xtLst/>
        </p:spPr>
        <p:txBody>
          <a:bodyPr>
            <a:spAutoFit/>
          </a:bodyPr>
          <a:lstStyle/>
          <a:p>
            <a:pPr algn="ctr"/>
            <a:r>
              <a:rPr lang="en-US" sz="2100" dirty="0" smtClean="0">
                <a:solidFill>
                  <a:srgbClr val="120DF3"/>
                </a:solidFill>
                <a:latin typeface="Calibri" pitchFamily="34" charset="0"/>
              </a:rPr>
              <a:t>mutually </a:t>
            </a:r>
            <a:r>
              <a:rPr lang="en-US" sz="2100" dirty="0">
                <a:solidFill>
                  <a:srgbClr val="120DF3"/>
                </a:solidFill>
                <a:latin typeface="Calibri" pitchFamily="34" charset="0"/>
              </a:rPr>
              <a:t>exclusive blocks</a:t>
            </a:r>
            <a:endParaRPr lang="en-US" sz="2100" dirty="0">
              <a:solidFill>
                <a:srgbClr val="120DF3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24400" y="1295400"/>
            <a:ext cx="3984625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xtLst/>
        </p:spPr>
        <p:txBody>
          <a:bodyPr>
            <a:spAutoFit/>
          </a:bodyPr>
          <a:lstStyle/>
          <a:p>
            <a:pPr algn="ctr"/>
            <a:r>
              <a:rPr lang="en-US" sz="2100" b="1" i="1" u="sng" dirty="0" smtClean="0">
                <a:solidFill>
                  <a:srgbClr val="120DF3"/>
                </a:solidFill>
                <a:latin typeface="Calibri" pitchFamily="34" charset="0"/>
              </a:rPr>
              <a:t>non</a:t>
            </a:r>
            <a:r>
              <a:rPr lang="en-US" sz="2100" dirty="0" smtClean="0">
                <a:solidFill>
                  <a:srgbClr val="120DF3"/>
                </a:solidFill>
                <a:latin typeface="Calibri" pitchFamily="34" charset="0"/>
              </a:rPr>
              <a:t>exclusive </a:t>
            </a:r>
            <a:r>
              <a:rPr lang="en-US" sz="2100" dirty="0">
                <a:solidFill>
                  <a:srgbClr val="120DF3"/>
                </a:solidFill>
                <a:latin typeface="Calibri" pitchFamily="34" charset="0"/>
              </a:rPr>
              <a:t>blocks</a:t>
            </a:r>
            <a:endParaRPr lang="en-US" sz="2100" dirty="0">
              <a:solidFill>
                <a:srgbClr val="120DF3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9600" y="6261100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How many separate </a:t>
            </a:r>
            <a:r>
              <a:rPr lang="en-US" sz="1800" b="1" i="1" dirty="0" smtClean="0">
                <a:solidFill>
                  <a:srgbClr val="120DF3"/>
                </a:solidFill>
                <a:latin typeface="Calibri" pitchFamily="34" charset="0"/>
              </a:rPr>
              <a:t>control structures</a:t>
            </a:r>
            <a:r>
              <a:rPr lang="en-US" sz="18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does each side have?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400" y="5880100"/>
            <a:ext cx="790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What if </a:t>
            </a:r>
            <a:r>
              <a:rPr lang="en-US" sz="18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 == .99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?   (How would we </a:t>
            </a:r>
            <a:r>
              <a:rPr lang="en-US" sz="1800" u="sng" dirty="0" smtClean="0">
                <a:solidFill>
                  <a:srgbClr val="000000"/>
                </a:solidFill>
                <a:latin typeface="Calibri" pitchFamily="34" charset="0"/>
              </a:rPr>
              <a:t>set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it?)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4454525" y="1673575"/>
            <a:ext cx="0" cy="4007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69976" y="1962090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050663" y="1962090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pct</a:t>
            </a:r>
            <a:endParaRPr lang="en-US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02228" y="3007145"/>
            <a:ext cx="832826" cy="175432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0800" dirty="0" smtClean="0">
                <a:solidFill>
                  <a:srgbClr val="120DF3"/>
                </a:solidFill>
                <a:latin typeface="Calibri" pitchFamily="34" charset="0"/>
              </a:rPr>
              <a:t>1</a:t>
            </a:r>
            <a:endParaRPr lang="en-US" sz="10800" dirty="0">
              <a:solidFill>
                <a:srgbClr val="120DF3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952003" y="3007145"/>
            <a:ext cx="855051" cy="175432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0800" dirty="0" smtClean="0">
                <a:solidFill>
                  <a:srgbClr val="120DF3"/>
                </a:solidFill>
                <a:latin typeface="Calibri" pitchFamily="34" charset="0"/>
              </a:rPr>
              <a:t>3</a:t>
            </a:r>
            <a:endParaRPr lang="en-US" sz="10800" dirty="0">
              <a:solidFill>
                <a:srgbClr val="120DF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2987" y="4713072"/>
            <a:ext cx="503664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thing</a:t>
            </a:r>
            <a:endParaRPr lang="en-US" sz="1200" dirty="0">
              <a:solidFill>
                <a:srgbClr val="120DF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97239" y="4711596"/>
            <a:ext cx="564578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things</a:t>
            </a:r>
            <a:endParaRPr lang="en-US" sz="1200" dirty="0">
              <a:solidFill>
                <a:srgbClr val="120D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4" descr="star_trek_spock_empire1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>
            <a:fillRect/>
          </a:stretch>
        </p:blipFill>
        <p:spPr bwMode="auto">
          <a:xfrm>
            <a:off x="5129530" y="5849019"/>
            <a:ext cx="890270" cy="9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3" descr="Picture 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28883"/>
            <a:ext cx="4490553" cy="14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6958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Today in CS5…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848631" y="5588000"/>
            <a:ext cx="2732769" cy="584775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1) What </a:t>
            </a:r>
            <a:r>
              <a:rPr lang="en-US" sz="3200" b="1" i="1" dirty="0">
                <a:latin typeface="Cambria" pitchFamily="18" charset="0"/>
                <a:cs typeface="Times New Roman" pitchFamily="18" charset="0"/>
              </a:rPr>
              <a:t>is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 CS?</a:t>
            </a: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838199" y="1447800"/>
            <a:ext cx="3594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2) How 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CS 5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runs…</a:t>
            </a:r>
            <a:endParaRPr lang="en-US" sz="3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838200" y="2387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3) Python?!</a:t>
            </a:r>
            <a:endParaRPr lang="en-US" sz="3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321" name="Text Box 67"/>
          <p:cNvSpPr txBox="1">
            <a:spLocks noChangeArrowheads="1"/>
          </p:cNvSpPr>
          <p:nvPr/>
        </p:nvSpPr>
        <p:spPr bwMode="auto">
          <a:xfrm rot="1277565">
            <a:off x="6835140" y="2726371"/>
            <a:ext cx="1974850" cy="554038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08000"/>
                </a:solidFill>
                <a:latin typeface="Cambria" pitchFamily="18" charset="0"/>
              </a:rPr>
              <a:t>Shouldn’t there be an </a:t>
            </a:r>
            <a:r>
              <a:rPr lang="en-US" sz="1500" dirty="0" smtClean="0">
                <a:solidFill>
                  <a:srgbClr val="008000"/>
                </a:solidFill>
                <a:latin typeface="Cambria" pitchFamily="18" charset="0"/>
              </a:rPr>
              <a:t>alien </a:t>
            </a:r>
            <a:r>
              <a:rPr lang="en-US" sz="1500" dirty="0">
                <a:solidFill>
                  <a:srgbClr val="008000"/>
                </a:solidFill>
                <a:latin typeface="Cambria" pitchFamily="18" charset="0"/>
              </a:rPr>
              <a:t>in this game?</a:t>
            </a:r>
          </a:p>
        </p:txBody>
      </p:sp>
      <p:sp>
        <p:nvSpPr>
          <p:cNvPr id="13325" name="Rectangle 27"/>
          <p:cNvSpPr>
            <a:spLocks noChangeArrowheads="1"/>
          </p:cNvSpPr>
          <p:nvPr/>
        </p:nvSpPr>
        <p:spPr bwMode="auto">
          <a:xfrm>
            <a:off x="6343900" y="5715497"/>
            <a:ext cx="15443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I'm not so sure…</a:t>
            </a:r>
            <a:endParaRPr lang="en-US" sz="1500" dirty="0">
              <a:latin typeface="Cambria" pitchFamily="18" charset="0"/>
            </a:endParaRPr>
          </a:p>
        </p:txBody>
      </p:sp>
      <p:grpSp>
        <p:nvGrpSpPr>
          <p:cNvPr id="13326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848600" y="5791200"/>
            <a:ext cx="533400" cy="609600"/>
            <a:chOff x="2928" y="1051"/>
            <a:chExt cx="840" cy="957"/>
          </a:xfrm>
        </p:grpSpPr>
        <p:sp>
          <p:nvSpPr>
            <p:cNvPr id="13357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8" name="Rectangle 56"/>
          <p:cNvSpPr>
            <a:spLocks noChangeArrowheads="1"/>
          </p:cNvSpPr>
          <p:nvPr/>
        </p:nvSpPr>
        <p:spPr bwMode="auto">
          <a:xfrm>
            <a:off x="4788214" y="5239435"/>
            <a:ext cx="26462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CS is just programming</a:t>
            </a:r>
            <a:r>
              <a:rPr lang="en-US" sz="1500" dirty="0">
                <a:solidFill>
                  <a:srgbClr val="006600"/>
                </a:solidFill>
                <a:latin typeface="Cambria" pitchFamily="18" charset="0"/>
              </a:rPr>
              <a:t>, right?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330" name="Rectangle 71"/>
          <p:cNvSpPr>
            <a:spLocks noChangeArrowheads="1"/>
          </p:cNvSpPr>
          <p:nvPr/>
        </p:nvSpPr>
        <p:spPr bwMode="auto">
          <a:xfrm>
            <a:off x="3508642" y="6077635"/>
            <a:ext cx="1748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 Whatever it is,     it's </a:t>
            </a:r>
            <a:r>
              <a:rPr lang="en-US" sz="1500" dirty="0">
                <a:solidFill>
                  <a:srgbClr val="006600"/>
                </a:solidFill>
                <a:latin typeface="Cambria" pitchFamily="18" charset="0"/>
              </a:rPr>
              <a:t>definitely </a:t>
            </a:r>
            <a:r>
              <a:rPr lang="en-US" sz="1500" i="1" dirty="0" smtClean="0">
                <a:solidFill>
                  <a:srgbClr val="006600"/>
                </a:solidFill>
                <a:latin typeface="Cambria" pitchFamily="18" charset="0"/>
              </a:rPr>
              <a:t>alien</a:t>
            </a:r>
            <a:r>
              <a:rPr lang="en-US" sz="1500" dirty="0" smtClean="0">
                <a:solidFill>
                  <a:srgbClr val="006600"/>
                </a:solidFill>
                <a:latin typeface="Cambria" pitchFamily="18" charset="0"/>
              </a:rPr>
              <a:t>!</a:t>
            </a:r>
            <a:endParaRPr lang="en-US" sz="1500" dirty="0">
              <a:latin typeface="Cambria" pitchFamily="18" charset="0"/>
            </a:endParaRPr>
          </a:p>
        </p:txBody>
      </p: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4279567" y="5182114"/>
            <a:ext cx="508647" cy="515938"/>
            <a:chOff x="1824" y="4512"/>
            <a:chExt cx="528" cy="241"/>
          </a:xfrm>
        </p:grpSpPr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1150" y="211138"/>
            <a:ext cx="220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Nesting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0" y="421691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for </a:t>
            </a:r>
            <a:r>
              <a:rPr lang="en-US" i="1" dirty="0" smtClean="0">
                <a:solidFill>
                  <a:srgbClr val="000000"/>
                </a:solidFill>
                <a:latin typeface="Cambria" pitchFamily="18" charset="0"/>
              </a:rPr>
              <a:t>decision-making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, we now have it </a:t>
            </a:r>
            <a:r>
              <a:rPr lang="en-US" b="1" i="1" dirty="0" smtClean="0">
                <a:solidFill>
                  <a:srgbClr val="120DF3"/>
                </a:solidFill>
                <a:latin typeface="Cambria" pitchFamily="18" charset="0"/>
              </a:rPr>
              <a:t>all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2562"/>
            <a:ext cx="7349146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1150" y="211138"/>
            <a:ext cx="220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Nesting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0" y="421691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for </a:t>
            </a:r>
            <a:r>
              <a:rPr lang="en-US" i="1" dirty="0" smtClean="0">
                <a:solidFill>
                  <a:srgbClr val="000000"/>
                </a:solidFill>
                <a:latin typeface="Cambria" pitchFamily="18" charset="0"/>
              </a:rPr>
              <a:t>decision-making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, we now have it </a:t>
            </a:r>
            <a:r>
              <a:rPr lang="en-US" b="1" i="1" dirty="0" smtClean="0">
                <a:solidFill>
                  <a:srgbClr val="120DF3"/>
                </a:solidFill>
                <a:latin typeface="Cambria" pitchFamily="18" charset="0"/>
              </a:rPr>
              <a:t>all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194" name="Picture 2" descr="http://ecx.images-amazon.com/images/I/71SvRKkbxi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2999"/>
            <a:ext cx="8382000" cy="56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1150" y="211138"/>
            <a:ext cx="220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Nesting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0" y="421691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for </a:t>
            </a:r>
            <a:r>
              <a:rPr lang="en-US" i="1" dirty="0" smtClean="0">
                <a:solidFill>
                  <a:srgbClr val="000000"/>
                </a:solidFill>
                <a:latin typeface="Cambria" pitchFamily="18" charset="0"/>
              </a:rPr>
              <a:t>decision-making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, we now have it </a:t>
            </a:r>
            <a:r>
              <a:rPr lang="en-US" b="1" i="1" dirty="0" smtClean="0">
                <a:solidFill>
                  <a:srgbClr val="120DF3"/>
                </a:solidFill>
                <a:latin typeface="Cambria" pitchFamily="18" charset="0"/>
              </a:rPr>
              <a:t>all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5153" r="81" b="22584"/>
          <a:stretch/>
        </p:blipFill>
        <p:spPr bwMode="auto">
          <a:xfrm>
            <a:off x="685800" y="1066800"/>
            <a:ext cx="7543800" cy="54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1150" y="211138"/>
            <a:ext cx="220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Nesting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0" y="421691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for </a:t>
            </a:r>
            <a:r>
              <a:rPr lang="en-US" i="1" dirty="0" smtClean="0">
                <a:solidFill>
                  <a:srgbClr val="000000"/>
                </a:solidFill>
                <a:latin typeface="Cambria" pitchFamily="18" charset="0"/>
              </a:rPr>
              <a:t>decision-making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, we now have it </a:t>
            </a:r>
            <a:r>
              <a:rPr lang="en-US" b="1" i="1" dirty="0" smtClean="0">
                <a:solidFill>
                  <a:srgbClr val="120DF3"/>
                </a:solidFill>
                <a:latin typeface="Cambria" pitchFamily="18" charset="0"/>
              </a:rPr>
              <a:t>all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6146" name="Picture 2" descr="http://netdna.walyou.netdna-cdn.com/wp-content/uploads/2010/12/Doctor-Who-Nesting-Do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20201" cy="53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620579" y="1439862"/>
            <a:ext cx="66008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 ==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'We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tie. Try again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?'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 ==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'scissors'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win! 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1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win. Aargh</a:t>
            </a: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!'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6096000" y="152400"/>
            <a:ext cx="2819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Does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this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program print the correct RPS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result </a:t>
            </a:r>
            <a:r>
              <a:rPr lang="en-US" sz="1800" i="1" u="sng" dirty="0" smtClean="0">
                <a:solidFill>
                  <a:srgbClr val="000000"/>
                </a:solidFill>
                <a:latin typeface="Calibri" pitchFamily="34" charset="0"/>
              </a:rPr>
              <a:t>this time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?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Does it </a:t>
            </a:r>
            <a:r>
              <a:rPr lang="en-US" sz="1800" i="1" u="sng" dirty="0" smtClean="0">
                <a:solidFill>
                  <a:srgbClr val="000000"/>
                </a:solidFill>
                <a:latin typeface="Calibri" pitchFamily="34" charset="0"/>
              </a:rPr>
              <a:t>always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6934199" y="5486400"/>
            <a:ext cx="147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rgbClr val="120DF3"/>
                </a:solidFill>
                <a:latin typeface="Calibri" pitchFamily="34" charset="0"/>
              </a:rPr>
              <a:t>BLOCKS ?</a:t>
            </a:r>
            <a:endParaRPr lang="en-US" sz="1800" b="1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7315200" y="5867400"/>
            <a:ext cx="1090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120DF3"/>
                </a:solidFill>
                <a:latin typeface="Calibri" pitchFamily="34" charset="0"/>
              </a:rPr>
              <a:t>TESTS </a:t>
            </a:r>
            <a:r>
              <a:rPr lang="en-US" sz="1800" b="1" dirty="0" smtClean="0">
                <a:solidFill>
                  <a:srgbClr val="120DF3"/>
                </a:solidFill>
                <a:latin typeface="Calibri" pitchFamily="34" charset="0"/>
              </a:rPr>
              <a:t>?</a:t>
            </a:r>
            <a:endParaRPr lang="en-US" sz="1800" b="1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238337" y="6259689"/>
            <a:ext cx="1242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20DF3"/>
                </a:solidFill>
                <a:latin typeface="Calibri" pitchFamily="34" charset="0"/>
              </a:rPr>
              <a:t>Control Structures ?</a:t>
            </a:r>
            <a:endParaRPr lang="en-US" sz="1400" b="1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1150" y="211138"/>
            <a:ext cx="220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Nesting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79949"/>
            <a:ext cx="2438400" cy="21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1"/>
          <p:cNvSpPr>
            <a:spLocks noChangeArrowheads="1"/>
          </p:cNvSpPr>
          <p:nvPr/>
        </p:nvSpPr>
        <p:spPr bwMode="auto">
          <a:xfrm>
            <a:off x="466969" y="2836245"/>
            <a:ext cx="2514600" cy="304800"/>
          </a:xfrm>
          <a:prstGeom prst="roundRect">
            <a:avLst>
              <a:gd name="adj" fmla="val 27856"/>
            </a:avLst>
          </a:prstGeom>
          <a:solidFill>
            <a:srgbClr val="C5DAF5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7651" name="Rounded Rectangle 7"/>
          <p:cNvSpPr>
            <a:spLocks noChangeArrowheads="1"/>
          </p:cNvSpPr>
          <p:nvPr/>
        </p:nvSpPr>
        <p:spPr bwMode="auto">
          <a:xfrm>
            <a:off x="228600" y="2144712"/>
            <a:ext cx="8686800" cy="469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75288" y="76200"/>
            <a:ext cx="3513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"Quiz"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3500" y="685800"/>
            <a:ext cx="44958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</a:t>
            </a:r>
            <a:r>
              <a:rPr lang="en-US" sz="1500" dirty="0" smtClean="0"/>
              <a:t>______________________</a:t>
            </a:r>
            <a:endParaRPr lang="en-US" sz="1500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685800"/>
            <a:ext cx="439102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 ______________________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 smtClean="0"/>
              <a:t>  Your </a:t>
            </a:r>
            <a:r>
              <a:rPr lang="en-US" sz="1500" dirty="0"/>
              <a:t>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152400" y="228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Pair up with someone nearby </a:t>
            </a:r>
            <a:r>
              <a:rPr lang="en-US" sz="1800" dirty="0" smtClean="0">
                <a:latin typeface="Cambria" pitchFamily="18" charset="0"/>
              </a:rPr>
              <a:t>– answer </a:t>
            </a:r>
            <a:r>
              <a:rPr lang="en-US" sz="1800" dirty="0">
                <a:latin typeface="Cambria" pitchFamily="18" charset="0"/>
              </a:rPr>
              <a:t>these questions together…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228600" y="2220912"/>
            <a:ext cx="662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What is something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non-Claremont-</a:t>
            </a:r>
            <a:r>
              <a:rPr lang="en-US" sz="1500" dirty="0" err="1" smtClean="0">
                <a:solidFill>
                  <a:srgbClr val="000000"/>
                </a:solidFill>
                <a:latin typeface="Cambria" pitchFamily="18" charset="0"/>
              </a:rPr>
              <a:t>collegey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you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have in common?</a:t>
            </a:r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152400" y="4229100"/>
            <a:ext cx="335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err="1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'scissors'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6200" y="3657600"/>
            <a:ext cx="3356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(1) What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does this code print</a:t>
            </a:r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6842125" y="2819400"/>
            <a:ext cx="21161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(3) </a:t>
            </a:r>
            <a:r>
              <a:rPr lang="en-US" sz="1500" b="1" i="1" dirty="0">
                <a:solidFill>
                  <a:srgbClr val="120DF3"/>
                </a:solidFill>
                <a:latin typeface="Calibri" pitchFamily="34" charset="0"/>
              </a:rPr>
              <a:t>Change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 these inputs to produce a completely correct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RPS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output here.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803033" y="3491088"/>
            <a:ext cx="2895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 smtClean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: 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661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746124"/>
            <a:ext cx="368300" cy="407988"/>
            <a:chOff x="2928" y="1051"/>
            <a:chExt cx="840" cy="957"/>
          </a:xfrm>
        </p:grpSpPr>
        <p:sp>
          <p:nvSpPr>
            <p:cNvPr id="27668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7662" name="Straight Connector 28"/>
          <p:cNvCxnSpPr>
            <a:cxnSpLocks noChangeShapeType="1"/>
          </p:cNvCxnSpPr>
          <p:nvPr/>
        </p:nvCxnSpPr>
        <p:spPr bwMode="auto">
          <a:xfrm>
            <a:off x="3581400" y="3005667"/>
            <a:ext cx="0" cy="3550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3803033" y="2819400"/>
            <a:ext cx="2362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(2) As written, what output does this print?</a:t>
            </a:r>
          </a:p>
        </p:txBody>
      </p:sp>
      <p:cxnSp>
        <p:nvCxnSpPr>
          <p:cNvPr id="27664" name="Straight Arrow Connector 32"/>
          <p:cNvCxnSpPr>
            <a:cxnSpLocks noChangeShapeType="1"/>
          </p:cNvCxnSpPr>
          <p:nvPr/>
        </p:nvCxnSpPr>
        <p:spPr bwMode="auto">
          <a:xfrm flipH="1">
            <a:off x="5715001" y="2971800"/>
            <a:ext cx="1126066" cy="631825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Rectangle 14"/>
          <p:cNvSpPr>
            <a:spLocks noChangeArrowheads="1"/>
          </p:cNvSpPr>
          <p:nvPr/>
        </p:nvSpPr>
        <p:spPr bwMode="auto">
          <a:xfrm>
            <a:off x="3803033" y="5905647"/>
            <a:ext cx="305496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(5)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What is the </a:t>
            </a:r>
            <a:r>
              <a:rPr lang="en-US" sz="1200" b="1" i="1" dirty="0">
                <a:solidFill>
                  <a:srgbClr val="120DF3"/>
                </a:solidFill>
                <a:latin typeface="Calibri" pitchFamily="34" charset="0"/>
              </a:rPr>
              <a:t>smallest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 number of 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blocks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and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 tests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you'd need for a full game of RPS?   </a:t>
            </a:r>
          </a:p>
          <a:p>
            <a:endParaRPr lang="en-US" sz="500" dirty="0" smtClean="0">
              <a:solidFill>
                <a:srgbClr val="120DF3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120DF3"/>
                </a:solidFill>
                <a:latin typeface="Calibri" pitchFamily="34" charset="0"/>
              </a:rPr>
              <a:t>Extra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)  What if it were RPS-5,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which includes Lizard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and Spock?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How about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RPS-101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?</a:t>
            </a:r>
            <a:endParaRPr lang="en-US" sz="1200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7667" name="Rectangle 14"/>
          <p:cNvSpPr>
            <a:spLocks noChangeArrowheads="1"/>
          </p:cNvSpPr>
          <p:nvPr/>
        </p:nvSpPr>
        <p:spPr bwMode="auto">
          <a:xfrm>
            <a:off x="76200" y="3238500"/>
            <a:ext cx="36350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(0)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Find the 3 tests and 4 blocks here.</a:t>
            </a:r>
            <a:endParaRPr lang="en-US" sz="1500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22386" y="2819400"/>
            <a:ext cx="281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Then, try these Python q's: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842125" y="3710970"/>
            <a:ext cx="2149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(4) How many of the 9 RPS </a:t>
            </a:r>
            <a:r>
              <a:rPr lang="en-US" sz="1500" b="1" dirty="0" smtClean="0">
                <a:solidFill>
                  <a:srgbClr val="120DF3"/>
                </a:solidFill>
                <a:latin typeface="Calibri" pitchFamily="34" charset="0"/>
              </a:rPr>
              <a:t>input cases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are </a:t>
            </a:r>
            <a:r>
              <a:rPr lang="en-US" sz="1500" i="1" dirty="0" smtClean="0">
                <a:solidFill>
                  <a:srgbClr val="120DF3"/>
                </a:solidFill>
                <a:latin typeface="Calibri" pitchFamily="34" charset="0"/>
              </a:rPr>
              <a:t>fully correctly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handled here?</a:t>
            </a:r>
            <a:endParaRPr lang="en-US" sz="1500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41" name="Straight Arrow Connector 32"/>
          <p:cNvCxnSpPr>
            <a:cxnSpLocks noChangeShapeType="1"/>
          </p:cNvCxnSpPr>
          <p:nvPr/>
        </p:nvCxnSpPr>
        <p:spPr bwMode="auto">
          <a:xfrm flipH="1">
            <a:off x="5715001" y="2980982"/>
            <a:ext cx="1126066" cy="838200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82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79949"/>
            <a:ext cx="2438400" cy="21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1"/>
          <p:cNvSpPr>
            <a:spLocks noChangeArrowheads="1"/>
          </p:cNvSpPr>
          <p:nvPr/>
        </p:nvSpPr>
        <p:spPr bwMode="auto">
          <a:xfrm>
            <a:off x="466969" y="2836245"/>
            <a:ext cx="2514600" cy="304800"/>
          </a:xfrm>
          <a:prstGeom prst="roundRect">
            <a:avLst>
              <a:gd name="adj" fmla="val 27856"/>
            </a:avLst>
          </a:prstGeom>
          <a:solidFill>
            <a:srgbClr val="C5DAF5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7651" name="Rounded Rectangle 7"/>
          <p:cNvSpPr>
            <a:spLocks noChangeArrowheads="1"/>
          </p:cNvSpPr>
          <p:nvPr/>
        </p:nvSpPr>
        <p:spPr bwMode="auto">
          <a:xfrm>
            <a:off x="228600" y="2144712"/>
            <a:ext cx="8686800" cy="469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75288" y="76200"/>
            <a:ext cx="3513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"Quiz"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3500" y="685800"/>
            <a:ext cx="44958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</a:t>
            </a:r>
            <a:r>
              <a:rPr lang="en-US" sz="1500" dirty="0" smtClean="0"/>
              <a:t>______________________</a:t>
            </a:r>
            <a:endParaRPr lang="en-US" sz="1500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685800"/>
            <a:ext cx="439102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 ______________________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 smtClean="0"/>
              <a:t>  Your </a:t>
            </a:r>
            <a:r>
              <a:rPr lang="en-US" sz="1500" dirty="0"/>
              <a:t>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152400" y="228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Pair up with someone nearby </a:t>
            </a:r>
            <a:r>
              <a:rPr lang="en-US" sz="1800" dirty="0" smtClean="0">
                <a:latin typeface="Cambria" pitchFamily="18" charset="0"/>
              </a:rPr>
              <a:t>– answer </a:t>
            </a:r>
            <a:r>
              <a:rPr lang="en-US" sz="1800" dirty="0">
                <a:latin typeface="Cambria" pitchFamily="18" charset="0"/>
              </a:rPr>
              <a:t>these questions together…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228600" y="2220912"/>
            <a:ext cx="662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What is something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non-Claremont-</a:t>
            </a:r>
            <a:r>
              <a:rPr lang="en-US" sz="1500" dirty="0" err="1" smtClean="0">
                <a:solidFill>
                  <a:srgbClr val="000000"/>
                </a:solidFill>
                <a:latin typeface="Cambria" pitchFamily="18" charset="0"/>
              </a:rPr>
              <a:t>collegey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you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have in common?</a:t>
            </a:r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152400" y="4229100"/>
            <a:ext cx="335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err="1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'scissors'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6200" y="3657600"/>
            <a:ext cx="3356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(1) What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does this code print</a:t>
            </a:r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6842125" y="2819400"/>
            <a:ext cx="21161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(3) </a:t>
            </a:r>
            <a:r>
              <a:rPr lang="en-US" sz="1500" b="1" i="1" dirty="0">
                <a:solidFill>
                  <a:srgbClr val="120DF3"/>
                </a:solidFill>
                <a:latin typeface="Calibri" pitchFamily="34" charset="0"/>
              </a:rPr>
              <a:t>Change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 these inputs to produce a completely correct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RPS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output here.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803033" y="3491088"/>
            <a:ext cx="2895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 smtClean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: 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661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746124"/>
            <a:ext cx="368300" cy="407988"/>
            <a:chOff x="2928" y="1051"/>
            <a:chExt cx="840" cy="957"/>
          </a:xfrm>
        </p:grpSpPr>
        <p:sp>
          <p:nvSpPr>
            <p:cNvPr id="27668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7662" name="Straight Connector 28"/>
          <p:cNvCxnSpPr>
            <a:cxnSpLocks noChangeShapeType="1"/>
          </p:cNvCxnSpPr>
          <p:nvPr/>
        </p:nvCxnSpPr>
        <p:spPr bwMode="auto">
          <a:xfrm>
            <a:off x="3581400" y="3005667"/>
            <a:ext cx="0" cy="3550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3803033" y="2819400"/>
            <a:ext cx="2362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(2) As written, what output does this print?</a:t>
            </a:r>
          </a:p>
        </p:txBody>
      </p:sp>
      <p:cxnSp>
        <p:nvCxnSpPr>
          <p:cNvPr id="27664" name="Straight Arrow Connector 32"/>
          <p:cNvCxnSpPr>
            <a:cxnSpLocks noChangeShapeType="1"/>
          </p:cNvCxnSpPr>
          <p:nvPr/>
        </p:nvCxnSpPr>
        <p:spPr bwMode="auto">
          <a:xfrm flipH="1">
            <a:off x="5715001" y="2971800"/>
            <a:ext cx="1126066" cy="631825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Rectangle 14"/>
          <p:cNvSpPr>
            <a:spLocks noChangeArrowheads="1"/>
          </p:cNvSpPr>
          <p:nvPr/>
        </p:nvSpPr>
        <p:spPr bwMode="auto">
          <a:xfrm>
            <a:off x="3803033" y="5905647"/>
            <a:ext cx="305496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(5)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What is the </a:t>
            </a:r>
            <a:r>
              <a:rPr lang="en-US" sz="1200" b="1" i="1" dirty="0">
                <a:solidFill>
                  <a:srgbClr val="120DF3"/>
                </a:solidFill>
                <a:latin typeface="Calibri" pitchFamily="34" charset="0"/>
              </a:rPr>
              <a:t>smallest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 number of 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blocks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and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 tests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you'd need for a full game of RPS?   </a:t>
            </a:r>
          </a:p>
          <a:p>
            <a:endParaRPr lang="en-US" sz="500" dirty="0" smtClean="0">
              <a:solidFill>
                <a:srgbClr val="120DF3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120DF3"/>
                </a:solidFill>
                <a:latin typeface="Calibri" pitchFamily="34" charset="0"/>
              </a:rPr>
              <a:t>Extra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)  What if it were RPS-5,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which includes Lizard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and Spock?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How about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RPS-101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?</a:t>
            </a:r>
            <a:endParaRPr lang="en-US" sz="1200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7667" name="Rectangle 14"/>
          <p:cNvSpPr>
            <a:spLocks noChangeArrowheads="1"/>
          </p:cNvSpPr>
          <p:nvPr/>
        </p:nvSpPr>
        <p:spPr bwMode="auto">
          <a:xfrm>
            <a:off x="76200" y="3238500"/>
            <a:ext cx="36350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(0)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Find the 3 tests and 4 blocks here.</a:t>
            </a:r>
            <a:endParaRPr lang="en-US" sz="1500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22386" y="2819400"/>
            <a:ext cx="281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Then, try these Python q's: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842125" y="3710970"/>
            <a:ext cx="2149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(4) How many of the 9 RPS </a:t>
            </a:r>
            <a:r>
              <a:rPr lang="en-US" sz="1500" b="1" dirty="0" smtClean="0">
                <a:solidFill>
                  <a:srgbClr val="120DF3"/>
                </a:solidFill>
                <a:latin typeface="Calibri" pitchFamily="34" charset="0"/>
              </a:rPr>
              <a:t>input cases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are </a:t>
            </a:r>
            <a:r>
              <a:rPr lang="en-US" sz="1500" i="1" dirty="0" smtClean="0">
                <a:solidFill>
                  <a:srgbClr val="120DF3"/>
                </a:solidFill>
                <a:latin typeface="Calibri" pitchFamily="34" charset="0"/>
              </a:rPr>
              <a:t>fully correctly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handled here?</a:t>
            </a:r>
            <a:endParaRPr lang="en-US" sz="1500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41" name="Straight Arrow Connector 32"/>
          <p:cNvCxnSpPr>
            <a:cxnSpLocks noChangeShapeType="1"/>
          </p:cNvCxnSpPr>
          <p:nvPr/>
        </p:nvCxnSpPr>
        <p:spPr bwMode="auto">
          <a:xfrm flipH="1">
            <a:off x="5715001" y="2980982"/>
            <a:ext cx="1126066" cy="838200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 rot="20813591">
            <a:off x="1081592" y="867427"/>
            <a:ext cx="346283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ambria"/>
                <a:cs typeface="Cambria"/>
              </a:rPr>
              <a:t>People</a:t>
            </a:r>
            <a:endParaRPr lang="en-US" sz="7200" dirty="0">
              <a:latin typeface="Cambria"/>
              <a:cs typeface="Cambria"/>
            </a:endParaRPr>
          </a:p>
        </p:txBody>
      </p:sp>
      <p:sp>
        <p:nvSpPr>
          <p:cNvPr id="40" name="TextBox 39"/>
          <p:cNvSpPr txBox="1"/>
          <p:nvPr/>
        </p:nvSpPr>
        <p:spPr>
          <a:xfrm rot="20813591">
            <a:off x="1894736" y="4136113"/>
            <a:ext cx="329712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ambria"/>
                <a:cs typeface="Cambria"/>
              </a:rPr>
              <a:t>Python</a:t>
            </a:r>
            <a:endParaRPr lang="en-US" sz="7200" dirty="0">
              <a:latin typeface="Cambria"/>
              <a:cs typeface="Cambria"/>
            </a:endParaRPr>
          </a:p>
        </p:txBody>
      </p:sp>
      <p:sp>
        <p:nvSpPr>
          <p:cNvPr id="42" name="TextBox 41"/>
          <p:cNvSpPr txBox="1"/>
          <p:nvPr/>
        </p:nvSpPr>
        <p:spPr>
          <a:xfrm rot="20813591">
            <a:off x="6895176" y="1574863"/>
            <a:ext cx="195697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/>
                <a:cs typeface="Cambria"/>
              </a:rPr>
              <a:t>Paper</a:t>
            </a:r>
            <a:endParaRPr lang="en-US" sz="4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6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79949"/>
            <a:ext cx="2438400" cy="21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1"/>
          <p:cNvSpPr>
            <a:spLocks noChangeArrowheads="1"/>
          </p:cNvSpPr>
          <p:nvPr/>
        </p:nvSpPr>
        <p:spPr bwMode="auto">
          <a:xfrm>
            <a:off x="466969" y="2836245"/>
            <a:ext cx="2514600" cy="304800"/>
          </a:xfrm>
          <a:prstGeom prst="roundRect">
            <a:avLst>
              <a:gd name="adj" fmla="val 27856"/>
            </a:avLst>
          </a:prstGeom>
          <a:solidFill>
            <a:srgbClr val="C5DAF5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7651" name="Rounded Rectangle 7"/>
          <p:cNvSpPr>
            <a:spLocks noChangeArrowheads="1"/>
          </p:cNvSpPr>
          <p:nvPr/>
        </p:nvSpPr>
        <p:spPr bwMode="auto">
          <a:xfrm>
            <a:off x="228600" y="2144712"/>
            <a:ext cx="8686800" cy="469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75288" y="76200"/>
            <a:ext cx="3513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"Quiz"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3500" y="685800"/>
            <a:ext cx="44958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</a:t>
            </a:r>
            <a:r>
              <a:rPr lang="en-US" sz="1500" dirty="0" smtClean="0"/>
              <a:t>______________________</a:t>
            </a:r>
            <a:endParaRPr lang="en-US" sz="1500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685800"/>
            <a:ext cx="439102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 ______________________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 smtClean="0"/>
              <a:t>  Your </a:t>
            </a:r>
            <a:r>
              <a:rPr lang="en-US" sz="1500" dirty="0"/>
              <a:t>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152400" y="228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Pair up with someone nearby </a:t>
            </a:r>
            <a:r>
              <a:rPr lang="en-US" sz="1800" dirty="0" smtClean="0">
                <a:latin typeface="Cambria" pitchFamily="18" charset="0"/>
              </a:rPr>
              <a:t>– answer </a:t>
            </a:r>
            <a:r>
              <a:rPr lang="en-US" sz="1800" dirty="0">
                <a:latin typeface="Cambria" pitchFamily="18" charset="0"/>
              </a:rPr>
              <a:t>these questions together…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228600" y="2220912"/>
            <a:ext cx="662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What is something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non-Claremont-</a:t>
            </a:r>
            <a:r>
              <a:rPr lang="en-US" sz="1500" dirty="0" err="1" smtClean="0">
                <a:solidFill>
                  <a:srgbClr val="000000"/>
                </a:solidFill>
                <a:latin typeface="Cambria" pitchFamily="18" charset="0"/>
              </a:rPr>
              <a:t>collegey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you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have in common?</a:t>
            </a:r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152400" y="4229100"/>
            <a:ext cx="335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err="1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'scissors'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6200" y="3657600"/>
            <a:ext cx="3356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(1) What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does this code print</a:t>
            </a:r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6842125" y="2819400"/>
            <a:ext cx="21161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(3) </a:t>
            </a:r>
            <a:r>
              <a:rPr lang="en-US" sz="1500" b="1" i="1" dirty="0">
                <a:solidFill>
                  <a:srgbClr val="120DF3"/>
                </a:solidFill>
                <a:latin typeface="Calibri" pitchFamily="34" charset="0"/>
              </a:rPr>
              <a:t>Change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 these inputs to produce a completely correct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RPS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output here.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803033" y="3491088"/>
            <a:ext cx="2895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 smtClean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: 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661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746124"/>
            <a:ext cx="368300" cy="407988"/>
            <a:chOff x="2928" y="1051"/>
            <a:chExt cx="840" cy="957"/>
          </a:xfrm>
        </p:grpSpPr>
        <p:sp>
          <p:nvSpPr>
            <p:cNvPr id="27668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7662" name="Straight Connector 28"/>
          <p:cNvCxnSpPr>
            <a:cxnSpLocks noChangeShapeType="1"/>
          </p:cNvCxnSpPr>
          <p:nvPr/>
        </p:nvCxnSpPr>
        <p:spPr bwMode="auto">
          <a:xfrm>
            <a:off x="3581400" y="3005667"/>
            <a:ext cx="0" cy="3550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3803033" y="2819400"/>
            <a:ext cx="2362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(2) As written, what output does this print?</a:t>
            </a:r>
          </a:p>
        </p:txBody>
      </p:sp>
      <p:cxnSp>
        <p:nvCxnSpPr>
          <p:cNvPr id="27664" name="Straight Arrow Connector 32"/>
          <p:cNvCxnSpPr>
            <a:cxnSpLocks noChangeShapeType="1"/>
          </p:cNvCxnSpPr>
          <p:nvPr/>
        </p:nvCxnSpPr>
        <p:spPr bwMode="auto">
          <a:xfrm flipH="1">
            <a:off x="5715001" y="2971800"/>
            <a:ext cx="1126066" cy="631825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Rectangle 14"/>
          <p:cNvSpPr>
            <a:spLocks noChangeArrowheads="1"/>
          </p:cNvSpPr>
          <p:nvPr/>
        </p:nvSpPr>
        <p:spPr bwMode="auto">
          <a:xfrm>
            <a:off x="3803033" y="5905647"/>
            <a:ext cx="305496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(5)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What is the </a:t>
            </a:r>
            <a:r>
              <a:rPr lang="en-US" sz="1200" b="1" i="1" dirty="0">
                <a:solidFill>
                  <a:srgbClr val="120DF3"/>
                </a:solidFill>
                <a:latin typeface="Calibri" pitchFamily="34" charset="0"/>
              </a:rPr>
              <a:t>smallest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 number of 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blocks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and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 tests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you'd need for a full game of RPS?   </a:t>
            </a:r>
          </a:p>
          <a:p>
            <a:endParaRPr lang="en-US" sz="500" dirty="0" smtClean="0">
              <a:solidFill>
                <a:srgbClr val="120DF3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120DF3"/>
                </a:solidFill>
                <a:latin typeface="Calibri" pitchFamily="34" charset="0"/>
              </a:rPr>
              <a:t>Extra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)  What if it were RPS-5,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which includes Lizard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and Spock?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How about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RPS-101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?</a:t>
            </a:r>
            <a:endParaRPr lang="en-US" sz="1200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7667" name="Rectangle 14"/>
          <p:cNvSpPr>
            <a:spLocks noChangeArrowheads="1"/>
          </p:cNvSpPr>
          <p:nvPr/>
        </p:nvSpPr>
        <p:spPr bwMode="auto">
          <a:xfrm>
            <a:off x="76200" y="3238500"/>
            <a:ext cx="36350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(0)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Find the 3 tests and 4 blocks here.</a:t>
            </a:r>
            <a:endParaRPr lang="en-US" sz="1500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22386" y="2819400"/>
            <a:ext cx="281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Then, try these Python q's: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842125" y="3710970"/>
            <a:ext cx="2149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(4) How many of the 9 RPS </a:t>
            </a:r>
            <a:r>
              <a:rPr lang="en-US" sz="1500" b="1" dirty="0" smtClean="0">
                <a:solidFill>
                  <a:srgbClr val="120DF3"/>
                </a:solidFill>
                <a:latin typeface="Calibri" pitchFamily="34" charset="0"/>
              </a:rPr>
              <a:t>input cases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are </a:t>
            </a:r>
            <a:r>
              <a:rPr lang="en-US" sz="1500" i="1" dirty="0" smtClean="0">
                <a:solidFill>
                  <a:srgbClr val="120DF3"/>
                </a:solidFill>
                <a:latin typeface="Calibri" pitchFamily="34" charset="0"/>
              </a:rPr>
              <a:t>fully correctly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handled here?</a:t>
            </a:r>
            <a:endParaRPr lang="en-US" sz="1500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41" name="Straight Arrow Connector 32"/>
          <p:cNvCxnSpPr>
            <a:cxnSpLocks noChangeShapeType="1"/>
          </p:cNvCxnSpPr>
          <p:nvPr/>
        </p:nvCxnSpPr>
        <p:spPr bwMode="auto">
          <a:xfrm flipH="1">
            <a:off x="5715001" y="2980982"/>
            <a:ext cx="1126066" cy="838200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99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7848600" cy="22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mbria" pitchFamily="18" charset="0"/>
              </a:rPr>
              <a:t>  </a:t>
            </a:r>
            <a:r>
              <a:rPr lang="en-US" sz="2800" dirty="0" smtClean="0">
                <a:latin typeface="Cambria" pitchFamily="18" charset="0"/>
              </a:rPr>
              <a:t>Name</a:t>
            </a:r>
            <a:endParaRPr lang="en-US" sz="2800" dirty="0">
              <a:latin typeface="Cambria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Cambria" pitchFamily="18" charset="0"/>
              </a:rPr>
              <a:t>  Your </a:t>
            </a:r>
            <a:r>
              <a:rPr lang="en-US" sz="2800" dirty="0">
                <a:latin typeface="Cambria" pitchFamily="18" charset="0"/>
              </a:rPr>
              <a:t>favorite _____ is </a:t>
            </a:r>
            <a:r>
              <a:rPr lang="en-US" sz="2800" dirty="0" smtClean="0">
                <a:latin typeface="Cambria" pitchFamily="18" charset="0"/>
              </a:rPr>
              <a:t>________________.</a:t>
            </a:r>
            <a:endParaRPr lang="en-US" sz="2800" dirty="0">
              <a:latin typeface="Cambria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mbria" pitchFamily="18" charset="0"/>
              </a:rPr>
              <a:t>  Your least favorite </a:t>
            </a:r>
            <a:r>
              <a:rPr lang="en-US" sz="2800" dirty="0" smtClean="0">
                <a:latin typeface="Cambria" pitchFamily="18" charset="0"/>
              </a:rPr>
              <a:t>_______ </a:t>
            </a:r>
            <a:r>
              <a:rPr lang="en-US" sz="2800" dirty="0">
                <a:latin typeface="Cambria" pitchFamily="18" charset="0"/>
              </a:rPr>
              <a:t>is </a:t>
            </a:r>
            <a:r>
              <a:rPr lang="en-US" sz="2800" dirty="0" smtClean="0">
                <a:latin typeface="Cambria" pitchFamily="18" charset="0"/>
              </a:rPr>
              <a:t>______________.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057400" y="4572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Geoff Kuenning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2635956" y="1123890"/>
            <a:ext cx="877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movie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3429000" y="2004596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vegetable</a:t>
            </a:r>
            <a:endParaRPr lang="en-US" sz="16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4811712" y="1965325"/>
            <a:ext cx="334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cucumbers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8685" name="Rectangle 19"/>
          <p:cNvSpPr>
            <a:spLocks noChangeArrowheads="1"/>
          </p:cNvSpPr>
          <p:nvPr/>
        </p:nvSpPr>
        <p:spPr bwMode="auto">
          <a:xfrm>
            <a:off x="990600" y="5791200"/>
            <a:ext cx="4267200" cy="52322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omething in common?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28686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08023" y="4038600"/>
            <a:ext cx="749300" cy="865188"/>
            <a:chOff x="2928" y="1051"/>
            <a:chExt cx="840" cy="957"/>
          </a:xfrm>
        </p:grpSpPr>
        <p:sp>
          <p:nvSpPr>
            <p:cNvPr id="28692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7" name="Text Box 13"/>
          <p:cNvSpPr txBox="1">
            <a:spLocks noChangeArrowheads="1"/>
          </p:cNvSpPr>
          <p:nvPr/>
        </p:nvSpPr>
        <p:spPr bwMode="auto">
          <a:xfrm>
            <a:off x="5115169" y="5859583"/>
            <a:ext cx="325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Goofy grins!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475288" y="100013"/>
            <a:ext cx="3513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 i="1" dirty="0">
                <a:latin typeface="Cambria" pitchFamily="18" charset="0"/>
              </a:rPr>
              <a:t>"Quiz"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04800" y="2971800"/>
            <a:ext cx="7848600" cy="22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Cambria" pitchFamily="18" charset="0"/>
              </a:rPr>
              <a:t>  Name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Cambria" pitchFamily="18" charset="0"/>
              </a:rPr>
              <a:t>  Your favorite _________ is 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Cambria" pitchFamily="18" charset="0"/>
              </a:rPr>
              <a:t>  Your least favorite _______ is ________.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678289" y="3790890"/>
            <a:ext cx="1306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8000"/>
                </a:solidFill>
                <a:latin typeface="Comic Sans MS" pitchFamily="66" charset="0"/>
              </a:rPr>
              <a:t>canned-meat food product</a:t>
            </a:r>
            <a:endParaRPr lang="en-US" sz="12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125736" y="3790950"/>
            <a:ext cx="13581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spam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729744" y="4616450"/>
            <a:ext cx="624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#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864981" y="4632325"/>
            <a:ext cx="108955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41.999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32731" y="31242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T. E. Alien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657600" y="1123890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Princess Bride</a:t>
            </a:r>
            <a:endParaRPr lang="en-US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 rot="20823575">
            <a:off x="5520178" y="4963757"/>
            <a:ext cx="10895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so close!</a:t>
            </a:r>
            <a:endParaRPr 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123890"/>
            <a:ext cx="1306753" cy="173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79949"/>
            <a:ext cx="2438400" cy="21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1"/>
          <p:cNvSpPr>
            <a:spLocks noChangeArrowheads="1"/>
          </p:cNvSpPr>
          <p:nvPr/>
        </p:nvSpPr>
        <p:spPr bwMode="auto">
          <a:xfrm>
            <a:off x="466969" y="2836245"/>
            <a:ext cx="2514600" cy="304800"/>
          </a:xfrm>
          <a:prstGeom prst="roundRect">
            <a:avLst>
              <a:gd name="adj" fmla="val 27856"/>
            </a:avLst>
          </a:prstGeom>
          <a:solidFill>
            <a:srgbClr val="C5DAF5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7651" name="Rounded Rectangle 7"/>
          <p:cNvSpPr>
            <a:spLocks noChangeArrowheads="1"/>
          </p:cNvSpPr>
          <p:nvPr/>
        </p:nvSpPr>
        <p:spPr bwMode="auto">
          <a:xfrm>
            <a:off x="228600" y="2144712"/>
            <a:ext cx="8686800" cy="469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75288" y="76200"/>
            <a:ext cx="3513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"Quiz"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3500" y="685800"/>
            <a:ext cx="44958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</a:t>
            </a:r>
            <a:r>
              <a:rPr lang="en-US" sz="1500" dirty="0" smtClean="0"/>
              <a:t>______________________</a:t>
            </a:r>
            <a:endParaRPr lang="en-US" sz="1500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685800"/>
            <a:ext cx="439102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Name    ______________________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 smtClean="0"/>
              <a:t>  Your </a:t>
            </a:r>
            <a:r>
              <a:rPr lang="en-US" sz="1500" dirty="0"/>
              <a:t>favorite __________ is ____________.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500" dirty="0"/>
              <a:t>  Your least favorite ____________ is ____________.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152400" y="228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Pair up with someone nearby </a:t>
            </a:r>
            <a:r>
              <a:rPr lang="en-US" sz="1800" dirty="0" smtClean="0">
                <a:latin typeface="Cambria" pitchFamily="18" charset="0"/>
              </a:rPr>
              <a:t>– answer </a:t>
            </a:r>
            <a:r>
              <a:rPr lang="en-US" sz="1800" dirty="0">
                <a:latin typeface="Cambria" pitchFamily="18" charset="0"/>
              </a:rPr>
              <a:t>these questions together…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228600" y="2220912"/>
            <a:ext cx="662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What is something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non-Claremont-</a:t>
            </a:r>
            <a:r>
              <a:rPr lang="en-US" sz="1500" dirty="0" err="1" smtClean="0">
                <a:solidFill>
                  <a:srgbClr val="000000"/>
                </a:solidFill>
                <a:latin typeface="Cambria" pitchFamily="18" charset="0"/>
              </a:rPr>
              <a:t>collegey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you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have in common?</a:t>
            </a:r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152400" y="4229100"/>
            <a:ext cx="335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err="1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'scissors'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6200" y="3657600"/>
            <a:ext cx="3356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(1) What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does this code print</a:t>
            </a:r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6842125" y="2819400"/>
            <a:ext cx="21161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(3) </a:t>
            </a:r>
            <a:r>
              <a:rPr lang="en-US" sz="1500" b="1" i="1" dirty="0">
                <a:solidFill>
                  <a:srgbClr val="120DF3"/>
                </a:solidFill>
                <a:latin typeface="Calibri" pitchFamily="34" charset="0"/>
              </a:rPr>
              <a:t>Change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 these inputs to produce a completely correct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RPS</a:t>
            </a:r>
            <a:r>
              <a:rPr lang="en-US" sz="1500" i="1" dirty="0">
                <a:solidFill>
                  <a:srgbClr val="120DF3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output here.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803033" y="3491088"/>
            <a:ext cx="2895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user ==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sz="15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5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 smtClean="0">
                <a:solidFill>
                  <a:srgbClr val="FE9C11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: 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1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661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746124"/>
            <a:ext cx="368300" cy="407988"/>
            <a:chOff x="2928" y="1051"/>
            <a:chExt cx="840" cy="957"/>
          </a:xfrm>
        </p:grpSpPr>
        <p:sp>
          <p:nvSpPr>
            <p:cNvPr id="27668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7662" name="Straight Connector 28"/>
          <p:cNvCxnSpPr>
            <a:cxnSpLocks noChangeShapeType="1"/>
          </p:cNvCxnSpPr>
          <p:nvPr/>
        </p:nvCxnSpPr>
        <p:spPr bwMode="auto">
          <a:xfrm>
            <a:off x="3581400" y="3005667"/>
            <a:ext cx="0" cy="3550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3803033" y="2819400"/>
            <a:ext cx="2362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rgbClr val="120DF3"/>
                </a:solidFill>
                <a:latin typeface="Calibri" pitchFamily="34" charset="0"/>
              </a:rPr>
              <a:t>(2) As written, what output does this print?</a:t>
            </a:r>
          </a:p>
        </p:txBody>
      </p:sp>
      <p:cxnSp>
        <p:nvCxnSpPr>
          <p:cNvPr id="27664" name="Straight Arrow Connector 32"/>
          <p:cNvCxnSpPr>
            <a:cxnSpLocks noChangeShapeType="1"/>
          </p:cNvCxnSpPr>
          <p:nvPr/>
        </p:nvCxnSpPr>
        <p:spPr bwMode="auto">
          <a:xfrm flipH="1">
            <a:off x="5715001" y="2971800"/>
            <a:ext cx="1126066" cy="631825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Rectangle 14"/>
          <p:cNvSpPr>
            <a:spLocks noChangeArrowheads="1"/>
          </p:cNvSpPr>
          <p:nvPr/>
        </p:nvSpPr>
        <p:spPr bwMode="auto">
          <a:xfrm>
            <a:off x="3803033" y="5905647"/>
            <a:ext cx="305496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(5)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What is the </a:t>
            </a:r>
            <a:r>
              <a:rPr lang="en-US" sz="1200" b="1" i="1" dirty="0">
                <a:solidFill>
                  <a:srgbClr val="120DF3"/>
                </a:solidFill>
                <a:latin typeface="Calibri" pitchFamily="34" charset="0"/>
              </a:rPr>
              <a:t>smallest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 number of 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blocks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and</a:t>
            </a:r>
            <a:r>
              <a:rPr lang="en-US" sz="1200" b="1" dirty="0" smtClean="0">
                <a:solidFill>
                  <a:srgbClr val="120DF3"/>
                </a:solidFill>
                <a:latin typeface="Calibri" pitchFamily="34" charset="0"/>
              </a:rPr>
              <a:t> tests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you'd need for a full game of RPS?   </a:t>
            </a:r>
          </a:p>
          <a:p>
            <a:endParaRPr lang="en-US" sz="500" dirty="0" smtClean="0">
              <a:solidFill>
                <a:srgbClr val="120DF3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120DF3"/>
                </a:solidFill>
                <a:latin typeface="Calibri" pitchFamily="34" charset="0"/>
              </a:rPr>
              <a:t>Extra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)  What if it were RPS-5,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which includes Lizard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and Spock?  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How about </a:t>
            </a:r>
            <a:r>
              <a:rPr lang="en-US" sz="1200" dirty="0">
                <a:solidFill>
                  <a:srgbClr val="120DF3"/>
                </a:solidFill>
                <a:latin typeface="Calibri" pitchFamily="34" charset="0"/>
              </a:rPr>
              <a:t>RPS-101</a:t>
            </a:r>
            <a:r>
              <a:rPr lang="en-US" sz="1200" dirty="0" smtClean="0">
                <a:solidFill>
                  <a:srgbClr val="120DF3"/>
                </a:solidFill>
                <a:latin typeface="Calibri" pitchFamily="34" charset="0"/>
              </a:rPr>
              <a:t>?</a:t>
            </a:r>
            <a:endParaRPr lang="en-US" sz="1200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7667" name="Rectangle 14"/>
          <p:cNvSpPr>
            <a:spLocks noChangeArrowheads="1"/>
          </p:cNvSpPr>
          <p:nvPr/>
        </p:nvSpPr>
        <p:spPr bwMode="auto">
          <a:xfrm>
            <a:off x="76200" y="3238500"/>
            <a:ext cx="36350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20DF3"/>
                </a:solidFill>
                <a:latin typeface="Cambria" pitchFamily="18" charset="0"/>
              </a:rPr>
              <a:t>(0) </a:t>
            </a:r>
            <a:r>
              <a:rPr lang="en-US" sz="1500" dirty="0" smtClean="0">
                <a:solidFill>
                  <a:srgbClr val="120DF3"/>
                </a:solidFill>
                <a:latin typeface="Cambria" pitchFamily="18" charset="0"/>
              </a:rPr>
              <a:t>Find the 3 tests and 4 blocks here.</a:t>
            </a:r>
            <a:endParaRPr lang="en-US" sz="1500" dirty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22386" y="2819400"/>
            <a:ext cx="2819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Then, try these Python q's: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842125" y="3710970"/>
            <a:ext cx="2149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(4) How many of the 9 RPS </a:t>
            </a:r>
            <a:r>
              <a:rPr lang="en-US" sz="1500" b="1" dirty="0" smtClean="0">
                <a:solidFill>
                  <a:srgbClr val="120DF3"/>
                </a:solidFill>
                <a:latin typeface="Calibri" pitchFamily="34" charset="0"/>
              </a:rPr>
              <a:t>input cases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are </a:t>
            </a:r>
            <a:r>
              <a:rPr lang="en-US" sz="1500" i="1" dirty="0" smtClean="0">
                <a:solidFill>
                  <a:srgbClr val="120DF3"/>
                </a:solidFill>
                <a:latin typeface="Calibri" pitchFamily="34" charset="0"/>
              </a:rPr>
              <a:t>fully correctly </a:t>
            </a:r>
            <a:r>
              <a:rPr lang="en-US" sz="1500" dirty="0" smtClean="0">
                <a:solidFill>
                  <a:srgbClr val="120DF3"/>
                </a:solidFill>
                <a:latin typeface="Calibri" pitchFamily="34" charset="0"/>
              </a:rPr>
              <a:t>handled here?</a:t>
            </a:r>
            <a:endParaRPr lang="en-US" sz="1500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41" name="Straight Arrow Connector 32"/>
          <p:cNvCxnSpPr>
            <a:cxnSpLocks noChangeShapeType="1"/>
          </p:cNvCxnSpPr>
          <p:nvPr/>
        </p:nvCxnSpPr>
        <p:spPr bwMode="auto">
          <a:xfrm flipH="1">
            <a:off x="5715001" y="2980982"/>
            <a:ext cx="1126066" cy="838200"/>
          </a:xfrm>
          <a:prstGeom prst="straightConnector1">
            <a:avLst/>
          </a:prstGeom>
          <a:noFill/>
          <a:ln w="9525" algn="ctr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 rot="20892955">
            <a:off x="984022" y="814759"/>
            <a:ext cx="7341425" cy="51706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mbria"/>
                <a:cs typeface="Cambria"/>
              </a:rPr>
              <a:t>Please pass these up the aisles…  </a:t>
            </a:r>
          </a:p>
          <a:p>
            <a:pPr algn="ctr"/>
            <a:endParaRPr lang="en-US" i="1" dirty="0" smtClean="0">
              <a:latin typeface="Cambria"/>
              <a:cs typeface="Cambria"/>
            </a:endParaRPr>
          </a:p>
          <a:p>
            <a:pPr algn="ctr"/>
            <a:r>
              <a:rPr lang="en-US" sz="4200" i="1" dirty="0" smtClean="0">
                <a:solidFill>
                  <a:srgbClr val="120DF3"/>
                </a:solidFill>
                <a:latin typeface="Cambria"/>
                <a:cs typeface="Cambria"/>
              </a:rPr>
              <a:t>(take a picture, if you'd like)</a:t>
            </a:r>
          </a:p>
          <a:p>
            <a:pPr algn="ctr"/>
            <a:endParaRPr lang="en-US" i="1" dirty="0" smtClean="0">
              <a:latin typeface="Cambria"/>
              <a:cs typeface="Cambria"/>
            </a:endParaRPr>
          </a:p>
          <a:p>
            <a:pPr algn="ctr"/>
            <a:r>
              <a:rPr lang="en-US" sz="6000" dirty="0" smtClean="0">
                <a:latin typeface="Cambria"/>
                <a:cs typeface="Cambria"/>
              </a:rPr>
              <a:t>… then, turn back to the notes</a:t>
            </a:r>
            <a:endParaRPr lang="en-US" sz="6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33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219200" y="236538"/>
            <a:ext cx="693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CS 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vs.  programming ?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9600" y="6486182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698" name="Rectangle 14"/>
          <p:cNvSpPr>
            <a:spLocks noChangeArrowheads="1"/>
          </p:cNvSpPr>
          <p:nvPr/>
        </p:nvSpPr>
        <p:spPr bwMode="auto">
          <a:xfrm>
            <a:off x="457200" y="838200"/>
            <a:ext cx="8229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'scissors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'Tie.'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print('Ties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go to the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runner.')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print(' - and I am running!')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1447800" y="6324600"/>
            <a:ext cx="40386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... what if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this 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block were 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indented?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100013"/>
            <a:ext cx="853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 i="1" dirty="0">
                <a:latin typeface="Cambria" pitchFamily="18" charset="0"/>
              </a:rPr>
              <a:t>"Quiz</a:t>
            </a:r>
            <a:r>
              <a:rPr lang="en-US" sz="3600" i="1" dirty="0" smtClean="0">
                <a:latin typeface="Cambria" pitchFamily="18" charset="0"/>
              </a:rPr>
              <a:t>" ~ problems 1+2</a:t>
            </a:r>
            <a:endParaRPr lang="en-US" sz="3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533400" y="59436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What does this program print?</a:t>
            </a:r>
            <a:endParaRPr lang="en-US" sz="1800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381000" y="1408113"/>
            <a:ext cx="701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win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'An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awful tie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00013"/>
            <a:ext cx="853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 i="1" dirty="0">
                <a:latin typeface="Cambria" pitchFamily="18" charset="0"/>
              </a:rPr>
              <a:t>"Quiz</a:t>
            </a:r>
            <a:r>
              <a:rPr lang="en-US" sz="3600" i="1" dirty="0" smtClean="0">
                <a:latin typeface="Cambria" pitchFamily="18" charset="0"/>
              </a:rPr>
              <a:t>" ~ problems 3-5</a:t>
            </a:r>
            <a:endParaRPr lang="en-US" sz="3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533400" y="59436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How many possible “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input cases”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are there?</a:t>
            </a:r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381000" y="1408113"/>
            <a:ext cx="701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win *_*!'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win.'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'An awful tie'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749300" y="6237287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120DF3"/>
                </a:solidFill>
                <a:latin typeface="Calibri" pitchFamily="34" charset="0"/>
              </a:rPr>
              <a:t>For how many is </a:t>
            </a:r>
            <a:r>
              <a:rPr lang="en-US" sz="1800" i="1" u="sng" dirty="0">
                <a:solidFill>
                  <a:srgbClr val="120DF3"/>
                </a:solidFill>
                <a:latin typeface="Calibri" pitchFamily="34" charset="0"/>
              </a:rPr>
              <a:t>this</a:t>
            </a:r>
            <a:r>
              <a:rPr lang="en-US" sz="1800" i="1" dirty="0">
                <a:solidFill>
                  <a:srgbClr val="120DF3"/>
                </a:solidFill>
                <a:latin typeface="Calibri" pitchFamily="34" charset="0"/>
              </a:rPr>
              <a:t> program correct?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00013"/>
            <a:ext cx="853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 i="1" dirty="0">
                <a:latin typeface="Cambria" pitchFamily="18" charset="0"/>
              </a:rPr>
              <a:t>"Quiz</a:t>
            </a:r>
            <a:r>
              <a:rPr lang="en-US" sz="3600" i="1" dirty="0" smtClean="0">
                <a:latin typeface="Cambria" pitchFamily="18" charset="0"/>
              </a:rPr>
              <a:t>" ~ problems 3-5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562600" y="594360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120DF3"/>
                </a:solidFill>
                <a:latin typeface="Calibri" pitchFamily="34" charset="0"/>
              </a:rPr>
              <a:t>How </a:t>
            </a:r>
            <a:r>
              <a:rPr lang="en-US" sz="1800" b="1" i="1" dirty="0" smtClean="0">
                <a:solidFill>
                  <a:srgbClr val="120DF3"/>
                </a:solidFill>
                <a:latin typeface="Calibri" pitchFamily="34" charset="0"/>
              </a:rPr>
              <a:t>efficient</a:t>
            </a:r>
            <a:r>
              <a:rPr lang="en-US" sz="1800" i="1" dirty="0" smtClean="0">
                <a:solidFill>
                  <a:srgbClr val="120DF3"/>
                </a:solidFill>
                <a:latin typeface="Calibri" pitchFamily="34" charset="0"/>
              </a:rPr>
              <a:t> can we be?</a:t>
            </a:r>
          </a:p>
          <a:p>
            <a:pPr algn="ctr"/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For RPS-3?  RPS-5?  RPS-101?</a:t>
            </a:r>
            <a:endParaRPr lang="en-US" sz="1800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6896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7310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7724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8138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>
            <a:off x="7251700" y="609600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>
            <a:off x="7251700" y="1649589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>
            <a:off x="7251700" y="2689578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>
            <a:off x="7251700" y="37295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14622" y="185509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'rock'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9089" y="185509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'paper'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5889" y="187048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'scissors'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827411" y="253159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'rock'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27411" y="356029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'paper'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827411" y="46467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'scissors'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731000" y="1428045"/>
            <a:ext cx="1041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comp</a:t>
            </a:r>
            <a:endParaRPr lang="en-US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419600" y="2184401"/>
            <a:ext cx="965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user</a:t>
            </a:r>
            <a:endParaRPr lang="en-US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696155" y="1611489"/>
            <a:ext cx="1219200" cy="586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18733" y="1976145"/>
            <a:ext cx="1219200" cy="586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210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533400" y="59436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How many possible “</a:t>
            </a:r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input cases” </a:t>
            </a:r>
            <a:r>
              <a:rPr lang="en-US" sz="1800" dirty="0">
                <a:solidFill>
                  <a:srgbClr val="120DF3"/>
                </a:solidFill>
                <a:latin typeface="Calibri" pitchFamily="34" charset="0"/>
              </a:rPr>
              <a:t>are there?</a:t>
            </a:r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381000" y="1408113"/>
            <a:ext cx="701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comp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user 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comp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'rock'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'I win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*_*!'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user ==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'paper'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'You win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.'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'An awful tie'</a:t>
            </a:r>
          </a:p>
        </p:txBody>
      </p:sp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749300" y="6237287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120DF3"/>
                </a:solidFill>
                <a:latin typeface="Calibri" pitchFamily="34" charset="0"/>
              </a:rPr>
              <a:t>For how many is </a:t>
            </a:r>
            <a:r>
              <a:rPr lang="en-US" sz="1800" i="1" u="sng" dirty="0">
                <a:solidFill>
                  <a:srgbClr val="120DF3"/>
                </a:solidFill>
                <a:latin typeface="Calibri" pitchFamily="34" charset="0"/>
              </a:rPr>
              <a:t>this</a:t>
            </a:r>
            <a:r>
              <a:rPr lang="en-US" sz="1800" i="1" dirty="0">
                <a:solidFill>
                  <a:srgbClr val="120DF3"/>
                </a:solidFill>
                <a:latin typeface="Calibri" pitchFamily="34" charset="0"/>
              </a:rPr>
              <a:t> program correct?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00013"/>
            <a:ext cx="853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 i="1" dirty="0">
                <a:latin typeface="Cambria" pitchFamily="18" charset="0"/>
              </a:rPr>
              <a:t>"Quiz</a:t>
            </a:r>
            <a:r>
              <a:rPr lang="en-US" sz="3600" i="1" dirty="0" smtClean="0">
                <a:latin typeface="Cambria" pitchFamily="18" charset="0"/>
              </a:rPr>
              <a:t>" ~ problems 3-5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562600" y="594360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120DF3"/>
                </a:solidFill>
                <a:latin typeface="Calibri" pitchFamily="34" charset="0"/>
              </a:rPr>
              <a:t>How </a:t>
            </a:r>
            <a:r>
              <a:rPr lang="en-US" sz="1800" b="1" i="1" dirty="0" smtClean="0">
                <a:solidFill>
                  <a:srgbClr val="120DF3"/>
                </a:solidFill>
                <a:latin typeface="Calibri" pitchFamily="34" charset="0"/>
              </a:rPr>
              <a:t>efficient</a:t>
            </a:r>
            <a:r>
              <a:rPr lang="en-US" sz="1800" i="1" dirty="0" smtClean="0">
                <a:solidFill>
                  <a:srgbClr val="120DF3"/>
                </a:solidFill>
                <a:latin typeface="Calibri" pitchFamily="34" charset="0"/>
              </a:rPr>
              <a:t> can we be?</a:t>
            </a:r>
          </a:p>
          <a:p>
            <a:pPr algn="ctr"/>
            <a:r>
              <a:rPr lang="en-US" sz="1800" dirty="0" smtClean="0">
                <a:solidFill>
                  <a:srgbClr val="120DF3"/>
                </a:solidFill>
                <a:latin typeface="Calibri" pitchFamily="34" charset="0"/>
              </a:rPr>
              <a:t>For RPS-3?  RPS-5?  RPS-101?</a:t>
            </a:r>
            <a:endParaRPr lang="en-US" sz="1800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6896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7310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7724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813800" y="21674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>
            <a:off x="7251700" y="609600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>
            <a:off x="7251700" y="1649589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>
            <a:off x="7251700" y="2689578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>
            <a:off x="7251700" y="3729567"/>
            <a:ext cx="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14622" y="185509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'rock'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9089" y="185509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'paper'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5889" y="187048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'scissors'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827411" y="253159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'rock'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27411" y="356029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'paper'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827411" y="46467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'scissors'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731000" y="1428045"/>
            <a:ext cx="1041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comp</a:t>
            </a:r>
            <a:endParaRPr lang="en-US" dirty="0">
              <a:solidFill>
                <a:srgbClr val="120DF3"/>
              </a:solidFill>
              <a:latin typeface="Calibri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419600" y="2184401"/>
            <a:ext cx="965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user</a:t>
            </a:r>
            <a:endParaRPr lang="en-US" dirty="0">
              <a:solidFill>
                <a:srgbClr val="120DF3"/>
              </a:solidFill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696155" y="1611489"/>
            <a:ext cx="1219200" cy="586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18733" y="1976145"/>
            <a:ext cx="1219200" cy="586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Down Arrow 27"/>
          <p:cNvSpPr/>
          <p:nvPr/>
        </p:nvSpPr>
        <p:spPr bwMode="auto">
          <a:xfrm rot="17356284">
            <a:off x="4394200" y="4899755"/>
            <a:ext cx="1295400" cy="214012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72550" y="3475380"/>
            <a:ext cx="494873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A correct RPS is possible with </a:t>
            </a:r>
            <a:r>
              <a:rPr lang="en-US" sz="4000" i="1" u="sng" dirty="0" smtClean="0">
                <a:solidFill>
                  <a:schemeClr val="bg1"/>
                </a:solidFill>
                <a:latin typeface="Cambria" pitchFamily="18" charset="0"/>
              </a:rPr>
              <a:t>only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     </a:t>
            </a:r>
            <a:r>
              <a:rPr lang="en-US" sz="40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 … </a:t>
            </a:r>
            <a:r>
              <a:rPr lang="en-US" sz="4000" b="1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 … </a:t>
            </a:r>
            <a:r>
              <a:rPr lang="en-US" sz="40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4000" i="1" dirty="0" smtClean="0">
                <a:solidFill>
                  <a:schemeClr val="bg1"/>
                </a:solidFill>
                <a:latin typeface="Cambria" pitchFamily="18" charset="0"/>
              </a:rPr>
              <a:t> !</a:t>
            </a:r>
            <a:endParaRPr lang="en-US" sz="4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7"/>
          <p:cNvSpPr txBox="1">
            <a:spLocks noChangeArrowheads="1"/>
          </p:cNvSpPr>
          <p:nvPr/>
        </p:nvSpPr>
        <p:spPr bwMode="auto">
          <a:xfrm>
            <a:off x="282048" y="158496"/>
            <a:ext cx="72390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Remember  ~  </a:t>
            </a:r>
            <a:r>
              <a:rPr lang="en-US" sz="4200" b="1" i="1" dirty="0" smtClean="0">
                <a:latin typeface="Cambria" pitchFamily="18" charset="0"/>
              </a:rPr>
              <a:t>Lab</a:t>
            </a:r>
            <a:r>
              <a:rPr lang="en-US" sz="4200" i="1" dirty="0" smtClean="0">
                <a:latin typeface="Cambria" pitchFamily="18" charset="0"/>
              </a:rPr>
              <a:t> this week</a:t>
            </a:r>
            <a:endParaRPr lang="en-US" sz="4200" i="1" dirty="0">
              <a:latin typeface="Cambria" pitchFamily="18" charset="0"/>
            </a:endParaRPr>
          </a:p>
        </p:txBody>
      </p:sp>
      <p:grpSp>
        <p:nvGrpSpPr>
          <p:cNvPr id="23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82048" y="5242045"/>
            <a:ext cx="914400" cy="963612"/>
            <a:chOff x="2928" y="1051"/>
            <a:chExt cx="840" cy="957"/>
          </a:xfrm>
        </p:grpSpPr>
        <p:sp>
          <p:nvSpPr>
            <p:cNvPr id="24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84277" y="5271912"/>
            <a:ext cx="269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Alien defeats everything – </a:t>
            </a:r>
            <a:r>
              <a:rPr lang="en-US" sz="18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even Alien</a:t>
            </a:r>
            <a:endParaRPr lang="en-US" sz="1800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874" y="6400800"/>
            <a:ext cx="460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How about a sneak peek at this week's HW… ?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924800" y="5291257"/>
            <a:ext cx="838200" cy="862316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8674" y="6400800"/>
            <a:ext cx="43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Calibri" panose="020F0502020204030204" pitchFamily="34" charset="0"/>
              </a:rPr>
              <a:t>… you must mean sneak </a:t>
            </a:r>
            <a:r>
              <a:rPr lang="en-US" sz="1800" i="1" dirty="0">
                <a:latin typeface="Calibri" panose="020F0502020204030204" pitchFamily="34" charset="0"/>
              </a:rPr>
              <a:t>P</a:t>
            </a:r>
            <a:r>
              <a:rPr lang="en-US" sz="1800" i="1" dirty="0" smtClean="0">
                <a:latin typeface="Calibri" panose="020F0502020204030204" pitchFamily="34" charset="0"/>
              </a:rPr>
              <a:t>ic </a:t>
            </a:r>
            <a:r>
              <a:rPr lang="en-US" sz="1800" dirty="0" smtClean="0">
                <a:latin typeface="Calibri" panose="020F0502020204030204" pitchFamily="34" charset="0"/>
              </a:rPr>
              <a:t>!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18071" y="956608"/>
            <a:ext cx="6448753" cy="152349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Tuesday afternoon or evening</a:t>
            </a:r>
          </a:p>
          <a:p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ring your laptop to Beckman B126</a:t>
            </a:r>
          </a:p>
          <a:p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        - </a:t>
            </a:r>
            <a:r>
              <a:rPr lang="en-US" sz="2100" i="1" u="sng" dirty="0" smtClean="0">
                <a:latin typeface="Cambria" pitchFamily="18" charset="0"/>
              </a:rPr>
              <a:t>or</a:t>
            </a:r>
            <a:r>
              <a:rPr lang="en-US" sz="2100" dirty="0" smtClean="0">
                <a:latin typeface="Cambria" pitchFamily="18" charset="0"/>
              </a:rPr>
              <a:t> use one of the CS machines in B105</a:t>
            </a:r>
          </a:p>
          <a:p>
            <a:r>
              <a:rPr lang="en-US" dirty="0" smtClean="0">
                <a:latin typeface="Cambria" pitchFamily="18" charset="0"/>
              </a:rPr>
              <a:t>Get started with Python/text editor/</a:t>
            </a:r>
            <a:r>
              <a:rPr lang="en-US" dirty="0" err="1" smtClean="0">
                <a:latin typeface="Cambria" pitchFamily="18" charset="0"/>
              </a:rPr>
              <a:t>cmdline</a:t>
            </a:r>
            <a:r>
              <a:rPr lang="en-US" dirty="0" smtClean="0">
                <a:latin typeface="Cambria" pitchFamily="18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 rot="21077185">
            <a:off x="1939195" y="2729340"/>
            <a:ext cx="6976098" cy="153888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</a:rPr>
              <a:t>See you in lab!       </a:t>
            </a:r>
            <a:r>
              <a:rPr lang="en-US" sz="40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(perhaps at 2:44:44 today…?)</a:t>
            </a:r>
            <a:endParaRPr lang="en-US" sz="4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22236">
            <a:off x="6759055" y="3909611"/>
            <a:ext cx="1911292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though it's a few bits early!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55" y="884536"/>
            <a:ext cx="8580690" cy="5227865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5412" y="152400"/>
            <a:ext cx="530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A </a:t>
            </a:r>
            <a:r>
              <a:rPr lang="en-US" sz="2800" i="1" dirty="0" smtClean="0">
                <a:solidFill>
                  <a:srgbClr val="000000"/>
                </a:solidFill>
                <a:latin typeface="Cambria" pitchFamily="18" charset="0"/>
              </a:rPr>
              <a:t>minute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  of  cs5  programming…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33142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get everything running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 your own machine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9287316">
            <a:off x="7162799" y="4611947"/>
            <a:ext cx="838200" cy="1398657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2199616">
            <a:off x="7839861" y="695928"/>
            <a:ext cx="838200" cy="1398657"/>
          </a:xfrm>
          <a:prstGeom prst="downArrow">
            <a:avLst/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9" y="5351270"/>
            <a:ext cx="2971801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shell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command-line or terminal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(the execution environment)</a:t>
            </a:r>
            <a:endParaRPr 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199" y="76200"/>
            <a:ext cx="2895601" cy="1015663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Python source code, a plain-text file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(here, edited by the VS Code text editor)</a:t>
            </a:r>
            <a:endParaRPr 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2932598">
            <a:off x="419628" y="4539626"/>
            <a:ext cx="838200" cy="1188043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459736"/>
            <a:ext cx="186584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and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hw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instructions</a:t>
            </a:r>
            <a:endParaRPr 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1042712">
            <a:off x="1592000" y="2464123"/>
            <a:ext cx="5822822" cy="2259867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 dirty="0" smtClean="0">
                <a:solidFill>
                  <a:srgbClr val="120DF3"/>
                </a:solidFill>
                <a:latin typeface="Cambria" pitchFamily="18" charset="0"/>
              </a:rPr>
              <a:t>Demo</a:t>
            </a:r>
            <a:endParaRPr lang="en-US" sz="8800" i="1" dirty="0">
              <a:solidFill>
                <a:srgbClr val="120DF3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5412" y="152400"/>
            <a:ext cx="6678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Spot the differences here?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 still get it wrong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r>
              <a:rPr 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4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800600" y="2819400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4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endParaRPr lang="en-US" sz="4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295400"/>
            <a:ext cx="0" cy="457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46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55412" y="1295400"/>
            <a:ext cx="4240388" cy="47244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5412" y="152400"/>
            <a:ext cx="6678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Spot the differences here?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320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will be using python 3 this term...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r>
              <a:rPr 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4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800600" y="2819400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42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2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endParaRPr lang="en-US" sz="42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572000" y="1295400"/>
            <a:ext cx="0" cy="457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62000" y="4519136"/>
            <a:ext cx="30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python 3</a:t>
            </a:r>
            <a:endParaRPr lang="en-US" sz="42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800600" y="4519136"/>
            <a:ext cx="411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python 2</a:t>
            </a:r>
            <a:endParaRPr lang="en-US" sz="42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 rot="21084550">
            <a:off x="1156405" y="3819514"/>
            <a:ext cx="7288388" cy="2308324"/>
          </a:xfrm>
          <a:prstGeom prst="rect">
            <a:avLst/>
          </a:prstGeom>
          <a:solidFill>
            <a:srgbClr val="C5DAF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400" dirty="0" smtClean="0">
                <a:solidFill>
                  <a:srgbClr val="000000"/>
                </a:solidFill>
                <a:latin typeface="Cambria" pitchFamily="18" charset="0"/>
              </a:rPr>
              <a:t>Syntax!</a:t>
            </a:r>
            <a:endParaRPr lang="en-US" sz="14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8"/>
          <p:cNvSpPr>
            <a:spLocks noChangeShapeType="1"/>
          </p:cNvSpPr>
          <p:nvPr/>
        </p:nvSpPr>
        <p:spPr bwMode="auto">
          <a:xfrm flipH="1" flipV="1">
            <a:off x="3581400" y="990600"/>
            <a:ext cx="2928938" cy="2286000"/>
          </a:xfrm>
          <a:prstGeom prst="line">
            <a:avLst/>
          </a:prstGeom>
          <a:noFill/>
          <a:ln w="38100" cmpd="sng">
            <a:solidFill>
              <a:srgbClr val="120DF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4843463" y="32893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120DF3"/>
                </a:solidFill>
                <a:latin typeface="Cambria" pitchFamily="18" charset="0"/>
              </a:rPr>
              <a:t>"not equal to"</a:t>
            </a: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1219200" y="236538"/>
            <a:ext cx="693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CS  !=  programming</a:t>
            </a:r>
          </a:p>
        </p:txBody>
      </p:sp>
    </p:spTree>
    <p:extLst>
      <p:ext uri="{BB962C8B-B14F-4D97-AF65-F5344CB8AC3E}">
        <p14:creationId xmlns:p14="http://schemas.microsoft.com/office/powerpoint/2010/main" val="35940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ClassFiles:Microsoft Office 98:Templates:Blank Presentation</Template>
  <TotalTime>32239</TotalTime>
  <Words>5015</Words>
  <Application>Microsoft Office PowerPoint</Application>
  <PresentationFormat>On-screen Show (4:3)</PresentationFormat>
  <Paragraphs>925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Blank Presentation</vt:lpstr>
      <vt:lpstr>1_Blank Presentation</vt:lpstr>
      <vt:lpstr>2_Blank Presentation</vt:lpstr>
      <vt:lpstr>3_Blank Presentation</vt:lpstr>
      <vt:lpstr>5_Blank Presentation</vt:lpstr>
      <vt:lpstr>4_Blank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Zach Dodds</dc:creator>
  <cp:lastModifiedBy>Geoff Kuenning</cp:lastModifiedBy>
  <cp:revision>583</cp:revision>
  <cp:lastPrinted>2018-01-10T09:40:42Z</cp:lastPrinted>
  <dcterms:created xsi:type="dcterms:W3CDTF">2010-08-30T22:11:24Z</dcterms:created>
  <dcterms:modified xsi:type="dcterms:W3CDTF">2018-01-11T01:05:57Z</dcterms:modified>
</cp:coreProperties>
</file>