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542" r:id="rId2"/>
    <p:sldId id="559" r:id="rId3"/>
    <p:sldId id="560" r:id="rId4"/>
    <p:sldId id="561" r:id="rId5"/>
    <p:sldId id="543" r:id="rId6"/>
    <p:sldId id="544" r:id="rId7"/>
    <p:sldId id="545" r:id="rId8"/>
    <p:sldId id="546" r:id="rId9"/>
    <p:sldId id="547" r:id="rId10"/>
    <p:sldId id="548" r:id="rId11"/>
    <p:sldId id="549" r:id="rId12"/>
    <p:sldId id="474" r:id="rId13"/>
    <p:sldId id="556" r:id="rId14"/>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Lst>
    </p:custShow>
    <p:custShow name="For printing" id="1">
      <p:sldLst>
        <p:sld r:id="rId2"/>
        <p:sld r:id="rId3"/>
        <p:sld r:id="rId4"/>
        <p:sld r:id="rId5"/>
        <p:sld r:id="rId6"/>
        <p:sld r:id="rId7"/>
        <p:sld r:id="rId8"/>
        <p:sld r:id="rId9"/>
        <p:sld r:id="rId10"/>
        <p:sld r:id="rId11"/>
        <p:sld r:id="rId12"/>
        <p:sld r:id="rId13"/>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a:defRPr sz="1200">
                <a:latin typeface="Arial" charset="0"/>
                <a:ea typeface="ＭＳ Ｐゴシック" pitchFamily="80" charset="-128"/>
              </a:defRPr>
            </a:lvl1pPr>
          </a:lstStyle>
          <a:p>
            <a:pPr>
              <a:defRPr/>
            </a:pPr>
            <a:fld id="{35AF1169-C1F3-43FC-8973-52FB61F36961}" type="slidenum">
              <a:rPr lang="en-US"/>
              <a:pPr>
                <a:defRPr/>
              </a:pPr>
              <a:t>‹#›</a:t>
            </a:fld>
            <a:endParaRPr lang="en-US"/>
          </a:p>
        </p:txBody>
      </p:sp>
    </p:spTree>
    <p:extLst>
      <p:ext uri="{BB962C8B-B14F-4D97-AF65-F5344CB8AC3E}">
        <p14:creationId xmlns:p14="http://schemas.microsoft.com/office/powerpoint/2010/main" val="259898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a:defRPr sz="1200">
                <a:latin typeface="Arial" charset="0"/>
                <a:ea typeface="ＭＳ Ｐゴシック" pitchFamily="80" charset="-128"/>
              </a:defRPr>
            </a:lvl1pPr>
          </a:lstStyle>
          <a:p>
            <a:pPr>
              <a:defRPr/>
            </a:pPr>
            <a:fld id="{81D6E056-C163-4F6A-A0E1-7893BD224B30}" type="slidenum">
              <a:rPr lang="en-US"/>
              <a:pPr>
                <a:defRPr/>
              </a:pPr>
              <a:t>‹#›</a:t>
            </a:fld>
            <a:endParaRPr lang="en-US"/>
          </a:p>
        </p:txBody>
      </p:sp>
    </p:spTree>
    <p:extLst>
      <p:ext uri="{BB962C8B-B14F-4D97-AF65-F5344CB8AC3E}">
        <p14:creationId xmlns:p14="http://schemas.microsoft.com/office/powerpoint/2010/main" val="612118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4B5249E-2275-4C36-8FA2-1E761ED04C94}"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9EE6C2-ADD8-40DB-93F7-9A985B22E7E8}"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37A0CDC-9217-4E1D-9E3B-DAE9CCDC6F61}" type="slidenum">
              <a:rPr lang="en-US" altLang="en-US" sz="1200" smtClean="0">
                <a:latin typeface="Times"/>
              </a:rPr>
              <a:pPr/>
              <a:t>11</a:t>
            </a:fld>
            <a:endParaRPr lang="en-US" altLang="en-US" sz="1200">
              <a:latin typeface="Times"/>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a:ea typeface="ＭＳ Ｐゴシック" pitchFamily="-65" charset="-128"/>
              </a:rPr>
              <a:t>When Carl Friedrich Gauss was in primary school, his teacher assigned the class to the problem of adding up the numbers 1 to 100.  Gauss figured out the shortcut formula n(n+1)/2 and finished the task in a short time.  The teacher punished him for “misbehavior”!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D4AA94F-1839-481C-9FE4-0794B8E45C8B}"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FB62F52-D359-41BD-B8F3-4F923EC1E201}" type="slidenum">
              <a:rPr lang="en-US" altLang="en-US" sz="1200" smtClean="0"/>
              <a:pPr/>
              <a:t>13</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863" y="4403725"/>
            <a:ext cx="5121275"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9C64C8E-52B2-4882-A7AA-0675AFDA6E97}" type="slidenum">
              <a:rPr lang="en-US" altLang="en-US" sz="1200" smtClean="0">
                <a:latin typeface="Times"/>
              </a:rPr>
              <a:pPr/>
              <a:t>2</a:t>
            </a:fld>
            <a:endParaRPr lang="en-US" altLang="en-US" sz="1200">
              <a:latin typeface="Times"/>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FCB3CB6-EA98-410E-BCA6-F59B78BFCC23}" type="slidenum">
              <a:rPr lang="en-US" altLang="en-US" sz="1200" smtClean="0">
                <a:latin typeface="Times"/>
              </a:rPr>
              <a:pPr/>
              <a:t>3</a:t>
            </a:fld>
            <a:endParaRPr lang="en-US" altLang="en-US" sz="1200">
              <a:latin typeface="Times"/>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AB65E17-3E99-4286-86F4-6626614C1D13}" type="slidenum">
              <a:rPr lang="en-US" altLang="en-US" sz="1200" smtClean="0">
                <a:latin typeface="Times"/>
              </a:rPr>
              <a:pPr/>
              <a:t>4</a:t>
            </a:fld>
            <a:endParaRPr lang="en-US" altLang="en-US" sz="1200">
              <a:latin typeface="Times"/>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CBB0DB5-A4E0-4FCB-B693-65C642A2C0A7}" type="slidenum">
              <a:rPr lang="en-US" altLang="en-US" sz="1200" smtClean="0">
                <a:latin typeface="Times"/>
              </a:rPr>
              <a:pPr/>
              <a:t>5</a:t>
            </a:fld>
            <a:endParaRPr lang="en-US" altLang="en-US" sz="1200">
              <a:latin typeface="Times"/>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a:ea typeface="ＭＳ Ｐゴシック" pitchFamily="-65" charset="-128"/>
              </a:rPr>
              <a:t>In math, you can compose functions: f(g(x)).  You can do the same in Python.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B43705E-0EFD-4A88-B9BC-9E4871891FAA}" type="slidenum">
              <a:rPr lang="en-US" altLang="en-US" sz="1200" smtClean="0">
                <a:latin typeface="Times"/>
              </a:rPr>
              <a:pPr/>
              <a:t>6</a:t>
            </a:fld>
            <a:endParaRPr lang="en-US" altLang="en-US" sz="1200">
              <a:latin typeface="Times"/>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F3F0970-1978-44D6-91AD-8B51E17ABECA}" type="slidenum">
              <a:rPr lang="en-US" altLang="en-US" sz="1200" smtClean="0">
                <a:latin typeface="Times"/>
              </a:rPr>
              <a:pPr/>
              <a:t>7</a:t>
            </a:fld>
            <a:endParaRPr lang="en-US" altLang="en-US" sz="1200">
              <a:latin typeface="Times"/>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25567F-EED3-4A98-ABFE-0A09D1EBCD6B}" type="slidenum">
              <a:rPr lang="en-US" altLang="en-US" sz="1200" smtClean="0">
                <a:latin typeface="Times"/>
              </a:rPr>
              <a:pPr/>
              <a:t>8</a:t>
            </a:fld>
            <a:endParaRPr lang="en-US" altLang="en-US" sz="1200">
              <a:latin typeface="Times"/>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Note that Google didn’t invent MapReduce.  But what Dean and Ghemawat did was to  show how you could efficiently apply this powerful concept to  huge datasets using large clusters of computers.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2475" indent="-288925">
              <a:defRPr sz="2400">
                <a:solidFill>
                  <a:schemeClr val="tx1"/>
                </a:solidFill>
                <a:latin typeface="Arial" pitchFamily="34" charset="0"/>
                <a:ea typeface="ＭＳ Ｐゴシック" pitchFamily="-65" charset="-128"/>
              </a:defRPr>
            </a:lvl2pPr>
            <a:lvl3pPr marL="1158875" indent="-230188">
              <a:defRPr sz="2400">
                <a:solidFill>
                  <a:schemeClr val="tx1"/>
                </a:solidFill>
                <a:latin typeface="Arial" pitchFamily="34" charset="0"/>
                <a:ea typeface="ＭＳ Ｐゴシック" pitchFamily="-65" charset="-128"/>
              </a:defRPr>
            </a:lvl3pPr>
            <a:lvl4pPr marL="1624013" indent="-230188">
              <a:defRPr sz="2400">
                <a:solidFill>
                  <a:schemeClr val="tx1"/>
                </a:solidFill>
                <a:latin typeface="Arial" pitchFamily="34" charset="0"/>
                <a:ea typeface="ＭＳ Ｐゴシック" pitchFamily="-65" charset="-128"/>
              </a:defRPr>
            </a:lvl4pPr>
            <a:lvl5pPr marL="2087563" indent="-230188">
              <a:defRPr sz="2400">
                <a:solidFill>
                  <a:schemeClr val="tx1"/>
                </a:solidFill>
                <a:latin typeface="Arial" pitchFamily="34" charset="0"/>
                <a:ea typeface="ＭＳ Ｐゴシック" pitchFamily="-65" charset="-128"/>
              </a:defRPr>
            </a:lvl5pPr>
            <a:lvl6pPr marL="25447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19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91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6363" indent="-23018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E0C5A7-B6D2-420B-A1D0-B513521CFF6E}"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79759-B402-46B1-989B-2C5B9E63CA13}" type="slidenum">
              <a:rPr lang="en-US"/>
              <a:pPr>
                <a:defRPr/>
              </a:pPr>
              <a:t>‹#›</a:t>
            </a:fld>
            <a:endParaRPr lang="en-US"/>
          </a:p>
        </p:txBody>
      </p:sp>
    </p:spTree>
    <p:extLst>
      <p:ext uri="{BB962C8B-B14F-4D97-AF65-F5344CB8AC3E}">
        <p14:creationId xmlns:p14="http://schemas.microsoft.com/office/powerpoint/2010/main" val="192128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F3FCAF-D99B-4843-973D-5A9D311E9122}" type="slidenum">
              <a:rPr lang="en-US"/>
              <a:pPr>
                <a:defRPr/>
              </a:pPr>
              <a:t>‹#›</a:t>
            </a:fld>
            <a:endParaRPr lang="en-US"/>
          </a:p>
        </p:txBody>
      </p:sp>
    </p:spTree>
    <p:extLst>
      <p:ext uri="{BB962C8B-B14F-4D97-AF65-F5344CB8AC3E}">
        <p14:creationId xmlns:p14="http://schemas.microsoft.com/office/powerpoint/2010/main" val="124161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3A277-A4B0-4EC1-91A6-7CFDBC194122}" type="slidenum">
              <a:rPr lang="en-US"/>
              <a:pPr>
                <a:defRPr/>
              </a:pPr>
              <a:t>‹#›</a:t>
            </a:fld>
            <a:endParaRPr lang="en-US"/>
          </a:p>
        </p:txBody>
      </p:sp>
    </p:spTree>
    <p:extLst>
      <p:ext uri="{BB962C8B-B14F-4D97-AF65-F5344CB8AC3E}">
        <p14:creationId xmlns:p14="http://schemas.microsoft.com/office/powerpoint/2010/main" val="345949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ABBE4F1-2593-4540-924D-F2D16DDD22DC}" type="slidenum">
              <a:rPr lang="en-US"/>
              <a:pPr>
                <a:defRPr/>
              </a:pPr>
              <a:t>‹#›</a:t>
            </a:fld>
            <a:endParaRPr lang="en-US"/>
          </a:p>
        </p:txBody>
      </p:sp>
    </p:spTree>
    <p:extLst>
      <p:ext uri="{BB962C8B-B14F-4D97-AF65-F5344CB8AC3E}">
        <p14:creationId xmlns:p14="http://schemas.microsoft.com/office/powerpoint/2010/main" val="185594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3877A4-AD57-4D5A-A6D1-AB772CA31AC6}" type="slidenum">
              <a:rPr lang="en-US"/>
              <a:pPr>
                <a:defRPr/>
              </a:pPr>
              <a:t>‹#›</a:t>
            </a:fld>
            <a:endParaRPr lang="en-US"/>
          </a:p>
        </p:txBody>
      </p:sp>
    </p:spTree>
    <p:extLst>
      <p:ext uri="{BB962C8B-B14F-4D97-AF65-F5344CB8AC3E}">
        <p14:creationId xmlns:p14="http://schemas.microsoft.com/office/powerpoint/2010/main" val="324628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92FFC-47F1-415D-B0E1-368AA44ABFE6}" type="slidenum">
              <a:rPr lang="en-US"/>
              <a:pPr>
                <a:defRPr/>
              </a:pPr>
              <a:t>‹#›</a:t>
            </a:fld>
            <a:endParaRPr lang="en-US"/>
          </a:p>
        </p:txBody>
      </p:sp>
    </p:spTree>
    <p:extLst>
      <p:ext uri="{BB962C8B-B14F-4D97-AF65-F5344CB8AC3E}">
        <p14:creationId xmlns:p14="http://schemas.microsoft.com/office/powerpoint/2010/main" val="362826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3B6F9-FA01-4E8F-895A-79D754997BF5}" type="slidenum">
              <a:rPr lang="en-US"/>
              <a:pPr>
                <a:defRPr/>
              </a:pPr>
              <a:t>‹#›</a:t>
            </a:fld>
            <a:endParaRPr lang="en-US"/>
          </a:p>
        </p:txBody>
      </p:sp>
    </p:spTree>
    <p:extLst>
      <p:ext uri="{BB962C8B-B14F-4D97-AF65-F5344CB8AC3E}">
        <p14:creationId xmlns:p14="http://schemas.microsoft.com/office/powerpoint/2010/main" val="264153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F6A52-C169-47A8-9AC7-4F8D8E47A79F}" type="slidenum">
              <a:rPr lang="en-US"/>
              <a:pPr>
                <a:defRPr/>
              </a:pPr>
              <a:t>‹#›</a:t>
            </a:fld>
            <a:endParaRPr lang="en-US"/>
          </a:p>
        </p:txBody>
      </p:sp>
    </p:spTree>
    <p:extLst>
      <p:ext uri="{BB962C8B-B14F-4D97-AF65-F5344CB8AC3E}">
        <p14:creationId xmlns:p14="http://schemas.microsoft.com/office/powerpoint/2010/main" val="31261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335380-D288-4D22-B5D7-0B5FEED22533}" type="slidenum">
              <a:rPr lang="en-US"/>
              <a:pPr>
                <a:defRPr/>
              </a:pPr>
              <a:t>‹#›</a:t>
            </a:fld>
            <a:endParaRPr lang="en-US"/>
          </a:p>
        </p:txBody>
      </p:sp>
    </p:spTree>
    <p:extLst>
      <p:ext uri="{BB962C8B-B14F-4D97-AF65-F5344CB8AC3E}">
        <p14:creationId xmlns:p14="http://schemas.microsoft.com/office/powerpoint/2010/main" val="31362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A299D3-FD30-4C3B-A155-C3A8443F1591}" type="slidenum">
              <a:rPr lang="en-US"/>
              <a:pPr>
                <a:defRPr/>
              </a:pPr>
              <a:t>‹#›</a:t>
            </a:fld>
            <a:endParaRPr lang="en-US"/>
          </a:p>
        </p:txBody>
      </p:sp>
    </p:spTree>
    <p:extLst>
      <p:ext uri="{BB962C8B-B14F-4D97-AF65-F5344CB8AC3E}">
        <p14:creationId xmlns:p14="http://schemas.microsoft.com/office/powerpoint/2010/main" val="13014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1BA1B6-887A-4884-B448-50AEA2607201}" type="slidenum">
              <a:rPr lang="en-US"/>
              <a:pPr>
                <a:defRPr/>
              </a:pPr>
              <a:t>‹#›</a:t>
            </a:fld>
            <a:endParaRPr lang="en-US"/>
          </a:p>
        </p:txBody>
      </p:sp>
    </p:spTree>
    <p:extLst>
      <p:ext uri="{BB962C8B-B14F-4D97-AF65-F5344CB8AC3E}">
        <p14:creationId xmlns:p14="http://schemas.microsoft.com/office/powerpoint/2010/main" val="167709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A69BA-A1F7-49F4-8796-9051111AF812}" type="slidenum">
              <a:rPr lang="en-US"/>
              <a:pPr>
                <a:defRPr/>
              </a:pPr>
              <a:t>‹#›</a:t>
            </a:fld>
            <a:endParaRPr lang="en-US"/>
          </a:p>
        </p:txBody>
      </p:sp>
    </p:spTree>
    <p:extLst>
      <p:ext uri="{BB962C8B-B14F-4D97-AF65-F5344CB8AC3E}">
        <p14:creationId xmlns:p14="http://schemas.microsoft.com/office/powerpoint/2010/main" val="174035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6BE717-EC99-4692-B52C-6ADEE4CA83ED}" type="slidenum">
              <a:rPr lang="en-US"/>
              <a:pPr>
                <a:defRPr/>
              </a:pPr>
              <a:t>‹#›</a:t>
            </a:fld>
            <a:endParaRPr lang="en-US"/>
          </a:p>
        </p:txBody>
      </p:sp>
    </p:spTree>
    <p:extLst>
      <p:ext uri="{BB962C8B-B14F-4D97-AF65-F5344CB8AC3E}">
        <p14:creationId xmlns:p14="http://schemas.microsoft.com/office/powerpoint/2010/main" val="394553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80" charset="-128"/>
              </a:defRPr>
            </a:lvl1pPr>
          </a:lstStyle>
          <a:p>
            <a:pPr>
              <a:defRPr/>
            </a:pPr>
            <a:fld id="{E0987393-E0F9-43A6-BEB4-736E523C51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609600" y="0"/>
            <a:ext cx="7772400" cy="1295400"/>
          </a:xfrm>
        </p:spPr>
        <p:txBody>
          <a:bodyPr rIns="132080"/>
          <a:lstStyle/>
          <a:p>
            <a:r>
              <a:rPr lang="en-US" altLang="en-US"/>
              <a:t>Welcome </a:t>
            </a:r>
            <a:r>
              <a:rPr lang="en-US" altLang="en-US" i="1"/>
              <a:t>Back</a:t>
            </a:r>
            <a:r>
              <a:rPr lang="en-US" altLang="en-US"/>
              <a:t> to CS 5 </a:t>
            </a:r>
            <a:r>
              <a:rPr lang="en-US" altLang="en-US" i="1"/>
              <a:t>Black</a:t>
            </a:r>
            <a:r>
              <a:rPr lang="en-US" altLang="en-US"/>
              <a:t>!</a:t>
            </a:r>
          </a:p>
        </p:txBody>
      </p:sp>
      <p:grpSp>
        <p:nvGrpSpPr>
          <p:cNvPr id="2052" name="Group 5"/>
          <p:cNvGrpSpPr>
            <a:grpSpLocks/>
          </p:cNvGrpSpPr>
          <p:nvPr/>
        </p:nvGrpSpPr>
        <p:grpSpPr bwMode="auto">
          <a:xfrm>
            <a:off x="381000" y="1143000"/>
            <a:ext cx="8218488" cy="180975"/>
            <a:chOff x="0" y="0"/>
            <a:chExt cx="5177" cy="114"/>
          </a:xfrm>
        </p:grpSpPr>
        <p:sp>
          <p:nvSpPr>
            <p:cNvPr id="2059" name="Rectangle 6"/>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60" name="Rectangle 7"/>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05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410200"/>
            <a:ext cx="1058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Rectangle 9"/>
          <p:cNvSpPr>
            <a:spLocks/>
          </p:cNvSpPr>
          <p:nvPr/>
        </p:nvSpPr>
        <p:spPr bwMode="auto">
          <a:xfrm>
            <a:off x="457200" y="4953000"/>
            <a:ext cx="3710630" cy="1292662"/>
          </a:xfrm>
          <a:prstGeom prst="wedgeRectCallout">
            <a:avLst>
              <a:gd name="adj1" fmla="val 55261"/>
              <a:gd name="adj2" fmla="val 6949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dirty="0">
                <a:cs typeface="Arial" pitchFamily="34" charset="0"/>
              </a:rPr>
              <a:t>Please pick up these</a:t>
            </a:r>
          </a:p>
          <a:p>
            <a:pPr>
              <a:spcBef>
                <a:spcPct val="0"/>
              </a:spcBef>
              <a:buFontTx/>
              <a:buNone/>
            </a:pPr>
            <a:r>
              <a:rPr lang="en-US" altLang="en-US" sz="2800" dirty="0">
                <a:cs typeface="Arial" pitchFamily="34" charset="0"/>
              </a:rPr>
              <a:t>lecture notes &amp; a blank</a:t>
            </a:r>
          </a:p>
          <a:p>
            <a:pPr>
              <a:spcBef>
                <a:spcPct val="0"/>
              </a:spcBef>
              <a:buFontTx/>
              <a:buNone/>
            </a:pPr>
            <a:r>
              <a:rPr lang="en-US" altLang="en-US" sz="2800" dirty="0">
                <a:cs typeface="Arial" pitchFamily="34" charset="0"/>
              </a:rPr>
              <a:t>“worksheet”!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752600"/>
            <a:ext cx="3539133" cy="3095733"/>
          </a:xfrm>
          <a:prstGeom prst="rect">
            <a:avLst/>
          </a:prstGeom>
        </p:spPr>
      </p:pic>
      <p:sp>
        <p:nvSpPr>
          <p:cNvPr id="3" name="TextBox 2"/>
          <p:cNvSpPr txBox="1"/>
          <p:nvPr/>
        </p:nvSpPr>
        <p:spPr>
          <a:xfrm>
            <a:off x="284936" y="1524000"/>
            <a:ext cx="6744154" cy="461665"/>
          </a:xfrm>
          <a:prstGeom prst="rect">
            <a:avLst/>
          </a:prstGeom>
          <a:noFill/>
        </p:spPr>
        <p:txBody>
          <a:bodyPr wrap="none" rtlCol="0">
            <a:spAutoFit/>
          </a:bodyPr>
          <a:lstStyle/>
          <a:p>
            <a:r>
              <a:rPr lang="en-US" dirty="0">
                <a:latin typeface="Engravers MT" panose="02090707080505020304" pitchFamily="18" charset="0"/>
              </a:rPr>
              <a:t>PENGUIN GETS $1B IN FUNDING</a:t>
            </a:r>
          </a:p>
        </p:txBody>
      </p:sp>
      <p:sp>
        <p:nvSpPr>
          <p:cNvPr id="4" name="TextBox 3"/>
          <p:cNvSpPr txBox="1"/>
          <p:nvPr/>
        </p:nvSpPr>
        <p:spPr>
          <a:xfrm>
            <a:off x="304800" y="1981200"/>
            <a:ext cx="5965095" cy="2819400"/>
          </a:xfrm>
          <a:prstGeom prst="rect">
            <a:avLst/>
          </a:prstGeom>
          <a:noFill/>
        </p:spPr>
        <p:txBody>
          <a:bodyPr wrap="square" rtlCol="0">
            <a:noAutofit/>
          </a:bodyPr>
          <a:lstStyle/>
          <a:p>
            <a:r>
              <a:rPr lang="en-US" sz="1800" dirty="0">
                <a:latin typeface="High Tower Text" panose="02040502050506030303" pitchFamily="18" charset="0"/>
              </a:rPr>
              <a:t>San Jose (</a:t>
            </a:r>
            <a:r>
              <a:rPr lang="en-US" sz="1800" dirty="0" err="1">
                <a:latin typeface="High Tower Text" panose="02040502050506030303" pitchFamily="18" charset="0"/>
              </a:rPr>
              <a:t>AFP</a:t>
            </a:r>
            <a:r>
              <a:rPr lang="en-US" sz="1800" dirty="0">
                <a:latin typeface="High Tower Text" panose="02040502050506030303" pitchFamily="18" charset="0"/>
              </a:rPr>
              <a:t>):  A penguin who was chased out of a Harvey Mudd College computer science lab by an angry mob has turned the experience into a startup with a billion dollars in venture funding.  The new company will market an app that helps penguins track and dodge predators.  “The market is huge,” said one investor.  “Antarctica is full of penguins and they don’t have any way to know where the sharks are.  We expect massive returns.”</a:t>
            </a:r>
          </a:p>
          <a:p>
            <a:r>
              <a:rPr lang="en-US" sz="1800" dirty="0">
                <a:latin typeface="High Tower Text" panose="02040502050506030303" pitchFamily="18" charset="0"/>
              </a:rPr>
              <a:t>    The founding penguin will celebrate in a local sushi restaurant.</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533400" y="1143000"/>
            <a:ext cx="7937500" cy="180975"/>
            <a:chOff x="295" y="1311"/>
            <a:chExt cx="5177" cy="114"/>
          </a:xfrm>
        </p:grpSpPr>
        <p:sp>
          <p:nvSpPr>
            <p:cNvPr id="1127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127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1267"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Try This…</a:t>
            </a:r>
          </a:p>
        </p:txBody>
      </p:sp>
      <p:sp>
        <p:nvSpPr>
          <p:cNvPr id="11268" name="TextBox 5"/>
          <p:cNvSpPr txBox="1">
            <a:spLocks noChangeArrowheads="1"/>
          </p:cNvSpPr>
          <p:nvPr/>
        </p:nvSpPr>
        <p:spPr bwMode="auto">
          <a:xfrm>
            <a:off x="762000" y="1981200"/>
            <a:ext cx="7853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Write a function called </a:t>
            </a:r>
            <a:r>
              <a:rPr lang="en-US" altLang="en-US" sz="2400">
                <a:latin typeface="Courier New" pitchFamily="49" charset="0"/>
                <a:cs typeface="Courier New" pitchFamily="49" charset="0"/>
              </a:rPr>
              <a:t>span</a:t>
            </a:r>
            <a:r>
              <a:rPr lang="en-US" altLang="en-US" sz="2400"/>
              <a:t> that returns the difference </a:t>
            </a:r>
          </a:p>
          <a:p>
            <a:pPr>
              <a:spcBef>
                <a:spcPct val="0"/>
              </a:spcBef>
              <a:buFontTx/>
              <a:buNone/>
            </a:pPr>
            <a:r>
              <a:rPr lang="en-US" altLang="en-US" sz="2400"/>
              <a:t>between the maximum and minimum numbers in a list…</a:t>
            </a:r>
          </a:p>
        </p:txBody>
      </p:sp>
      <p:sp>
        <p:nvSpPr>
          <p:cNvPr id="11269" name="TextBox 6"/>
          <p:cNvSpPr txBox="1">
            <a:spLocks noChangeArrowheads="1"/>
          </p:cNvSpPr>
          <p:nvPr/>
        </p:nvSpPr>
        <p:spPr bwMode="auto">
          <a:xfrm>
            <a:off x="838200" y="2971800"/>
            <a:ext cx="49863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&gt;&gt;&gt; span([3, 1, 42, 7])</a:t>
            </a:r>
          </a:p>
          <a:p>
            <a:pPr>
              <a:spcBef>
                <a:spcPct val="0"/>
              </a:spcBef>
              <a:buFontTx/>
              <a:buNone/>
            </a:pPr>
            <a:r>
              <a:rPr lang="en-US" altLang="en-US" sz="2400" b="1">
                <a:latin typeface="Courier New" pitchFamily="49" charset="0"/>
                <a:cs typeface="Courier New" pitchFamily="49" charset="0"/>
              </a:rPr>
              <a:t>41</a:t>
            </a:r>
          </a:p>
          <a:p>
            <a:pPr>
              <a:spcBef>
                <a:spcPct val="0"/>
              </a:spcBef>
              <a:buFontTx/>
              <a:buNone/>
            </a:pPr>
            <a:r>
              <a:rPr lang="en-US" altLang="en-US" sz="2400" b="1">
                <a:latin typeface="Courier New" pitchFamily="49" charset="0"/>
                <a:cs typeface="Courier New" pitchFamily="49" charset="0"/>
              </a:rPr>
              <a:t>&gt;&gt;&gt; span([42, 42, 42, 42])</a:t>
            </a:r>
          </a:p>
          <a:p>
            <a:pPr>
              <a:spcBef>
                <a:spcPct val="0"/>
              </a:spcBef>
              <a:buFontTx/>
              <a:buNone/>
            </a:pPr>
            <a:r>
              <a:rPr lang="en-US" altLang="en-US" sz="2400" b="1">
                <a:latin typeface="Courier New" pitchFamily="49" charset="0"/>
                <a:cs typeface="Courier New" pitchFamily="49" charset="0"/>
              </a:rPr>
              <a:t>0</a:t>
            </a:r>
          </a:p>
        </p:txBody>
      </p:sp>
      <p:sp>
        <p:nvSpPr>
          <p:cNvPr id="11270" name="TextBox 7"/>
          <p:cNvSpPr txBox="1">
            <a:spLocks noChangeArrowheads="1"/>
          </p:cNvSpPr>
          <p:nvPr/>
        </p:nvSpPr>
        <p:spPr bwMode="auto">
          <a:xfrm>
            <a:off x="838200" y="5029200"/>
            <a:ext cx="1846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min(x, y)</a:t>
            </a:r>
          </a:p>
          <a:p>
            <a:pPr>
              <a:spcBef>
                <a:spcPct val="0"/>
              </a:spcBef>
              <a:buFontTx/>
              <a:buNone/>
            </a:pPr>
            <a:r>
              <a:rPr lang="en-US" altLang="en-US" sz="2400" b="1">
                <a:latin typeface="Courier New" pitchFamily="49" charset="0"/>
                <a:cs typeface="Courier New" pitchFamily="49" charset="0"/>
              </a:rPr>
              <a:t>max(x, y)</a:t>
            </a:r>
          </a:p>
        </p:txBody>
      </p:sp>
      <p:sp>
        <p:nvSpPr>
          <p:cNvPr id="11271" name="TextBox 8"/>
          <p:cNvSpPr txBox="1">
            <a:spLocks noChangeArrowheads="1"/>
          </p:cNvSpPr>
          <p:nvPr/>
        </p:nvSpPr>
        <p:spPr bwMode="auto">
          <a:xfrm>
            <a:off x="3048000" y="5257800"/>
            <a:ext cx="4017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8000"/>
                </a:solidFill>
              </a:rPr>
              <a:t>These are built into Python!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533400" y="1143000"/>
            <a:ext cx="7937500" cy="180975"/>
            <a:chOff x="295" y="1311"/>
            <a:chExt cx="5177" cy="114"/>
          </a:xfrm>
        </p:grpSpPr>
        <p:sp>
          <p:nvSpPr>
            <p:cNvPr id="1229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229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8" name="Text Box 5"/>
          <p:cNvSpPr txBox="1">
            <a:spLocks noChangeArrowheads="1"/>
          </p:cNvSpPr>
          <p:nvPr/>
        </p:nvSpPr>
        <p:spPr bwMode="auto">
          <a:xfrm>
            <a:off x="439738" y="263525"/>
            <a:ext cx="8001000" cy="701675"/>
          </a:xfrm>
          <a:prstGeom prst="rect">
            <a:avLst/>
          </a:prstGeom>
          <a:noFill/>
          <a:ln w="9525">
            <a:noFill/>
            <a:miter lim="800000"/>
            <a:headEnd/>
            <a:tailEnd/>
          </a:ln>
        </p:spPr>
        <p:txBody>
          <a:bodyPr>
            <a:spAutoFit/>
          </a:bodyPr>
          <a:lstStyle/>
          <a:p>
            <a:pPr algn="ctr">
              <a:spcBef>
                <a:spcPct val="50000"/>
              </a:spcBef>
              <a:defRPr/>
            </a:pPr>
            <a:r>
              <a:rPr lang="en-US" sz="4000" dirty="0">
                <a:latin typeface="+mj-lt"/>
                <a:ea typeface="ＭＳ Ｐゴシック" pitchFamily="-105" charset="-128"/>
                <a:cs typeface="Courier"/>
              </a:rPr>
              <a:t>Try This</a:t>
            </a:r>
            <a:r>
              <a:rPr lang="en-US" sz="4000" dirty="0">
                <a:latin typeface="Arial" pitchFamily="-105" charset="0"/>
                <a:ea typeface="ＭＳ Ｐゴシック" pitchFamily="-105" charset="-128"/>
              </a:rPr>
              <a:t>...</a:t>
            </a:r>
          </a:p>
        </p:txBody>
      </p:sp>
      <p:sp>
        <p:nvSpPr>
          <p:cNvPr id="12292" name="TextBox 6"/>
          <p:cNvSpPr txBox="1">
            <a:spLocks noChangeArrowheads="1"/>
          </p:cNvSpPr>
          <p:nvPr/>
        </p:nvSpPr>
        <p:spPr bwMode="auto">
          <a:xfrm>
            <a:off x="457200" y="1828800"/>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AutoNum type="arabicPeriod"/>
            </a:pPr>
            <a:r>
              <a:rPr lang="en-US" altLang="en-US" sz="2400"/>
              <a:t>Write a python function called </a:t>
            </a:r>
            <a:r>
              <a:rPr lang="en-US" altLang="en-US" sz="2400">
                <a:latin typeface="Courier New" pitchFamily="49" charset="0"/>
                <a:cs typeface="Courier New" pitchFamily="49" charset="0"/>
              </a:rPr>
              <a:t>gauss</a:t>
            </a:r>
            <a:r>
              <a:rPr lang="en-US" altLang="en-US" sz="2400"/>
              <a:t> that accepts a positive integer argument N and returns the sum </a:t>
            </a:r>
          </a:p>
          <a:p>
            <a:pPr>
              <a:spcBef>
                <a:spcPct val="0"/>
              </a:spcBef>
              <a:buFontTx/>
              <a:buNone/>
            </a:pPr>
            <a:r>
              <a:rPr lang="en-US" altLang="en-US" sz="2400"/>
              <a:t>     1 + 2 + … + N</a:t>
            </a:r>
          </a:p>
          <a:p>
            <a:pPr>
              <a:spcBef>
                <a:spcPct val="0"/>
              </a:spcBef>
              <a:buFontTx/>
              <a:buNone/>
            </a:pPr>
            <a:endParaRPr lang="en-US" altLang="en-US" sz="2400"/>
          </a:p>
          <a:p>
            <a:pPr>
              <a:spcBef>
                <a:spcPct val="0"/>
              </a:spcBef>
              <a:buFontTx/>
              <a:buNone/>
            </a:pPr>
            <a:r>
              <a:rPr lang="en-US" altLang="en-US" sz="2400"/>
              <a:t>2.  Write a python function called </a:t>
            </a:r>
            <a:r>
              <a:rPr lang="en-US" altLang="en-US" sz="2400">
                <a:latin typeface="Courier New" pitchFamily="49" charset="0"/>
                <a:cs typeface="Courier New" pitchFamily="49" charset="0"/>
              </a:rPr>
              <a:t>sumOfSquares</a:t>
            </a:r>
            <a:r>
              <a:rPr lang="en-US" altLang="en-US" sz="2400"/>
              <a:t> that accepts a positive integer N and returns the sum </a:t>
            </a:r>
          </a:p>
          <a:p>
            <a:pPr>
              <a:spcBef>
                <a:spcPct val="0"/>
              </a:spcBef>
              <a:buFontTx/>
              <a:buNone/>
            </a:pPr>
            <a:r>
              <a:rPr lang="en-US" altLang="en-US" sz="2400"/>
              <a:t>      1</a:t>
            </a:r>
            <a:r>
              <a:rPr lang="en-US" altLang="en-US" sz="2400" baseline="30000"/>
              <a:t>2</a:t>
            </a:r>
            <a:r>
              <a:rPr lang="en-US" altLang="en-US" sz="2400"/>
              <a:t> + 2</a:t>
            </a:r>
            <a:r>
              <a:rPr lang="en-US" altLang="en-US" sz="2400" baseline="30000"/>
              <a:t>2</a:t>
            </a:r>
            <a:r>
              <a:rPr lang="en-US" altLang="en-US" sz="2400"/>
              <a:t> +</a:t>
            </a:r>
            <a:r>
              <a:rPr lang="en-US" altLang="en-US" sz="2400" baseline="30000"/>
              <a:t> </a:t>
            </a:r>
            <a:r>
              <a:rPr lang="en-US" altLang="en-US" sz="2400"/>
              <a:t>3</a:t>
            </a:r>
            <a:r>
              <a:rPr lang="en-US" altLang="en-US" sz="2400" baseline="30000"/>
              <a:t>2</a:t>
            </a:r>
            <a:r>
              <a:rPr lang="en-US" altLang="en-US" sz="2400"/>
              <a:t> + … + N</a:t>
            </a:r>
            <a:r>
              <a:rPr lang="en-US" altLang="en-US" sz="2400" baseline="30000"/>
              <a:t>2</a:t>
            </a:r>
            <a:endParaRPr lang="en-US" altLang="en-US" sz="2400"/>
          </a:p>
        </p:txBody>
      </p:sp>
      <p:pic>
        <p:nvPicPr>
          <p:cNvPr id="1229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1295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ounded Rectangular Callout 10"/>
          <p:cNvSpPr>
            <a:spLocks noChangeArrowheads="1"/>
          </p:cNvSpPr>
          <p:nvPr/>
        </p:nvSpPr>
        <p:spPr bwMode="auto">
          <a:xfrm>
            <a:off x="5486400" y="4495800"/>
            <a:ext cx="2743200" cy="1143000"/>
          </a:xfrm>
          <a:prstGeom prst="wedgeRoundRectCallout">
            <a:avLst>
              <a:gd name="adj1" fmla="val -56903"/>
              <a:gd name="adj2" fmla="val 4066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You can write extra </a:t>
            </a:r>
            <a:r>
              <a:rPr lang="ja-JP" altLang="en-US" sz="1800"/>
              <a:t>“</a:t>
            </a:r>
            <a:r>
              <a:rPr lang="en-US" altLang="ja-JP" sz="1800"/>
              <a:t>helper</a:t>
            </a:r>
            <a:r>
              <a:rPr lang="ja-JP" altLang="en-US" sz="1800"/>
              <a:t>”</a:t>
            </a:r>
            <a:r>
              <a:rPr lang="en-US" altLang="ja-JP" sz="1800"/>
              <a:t> functions too!</a:t>
            </a:r>
            <a:endParaRPr lang="en-US" altLang="en-US" sz="1800"/>
          </a:p>
        </p:txBody>
      </p:sp>
      <p:pic>
        <p:nvPicPr>
          <p:cNvPr id="12295" name="Picture 2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9530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533400" y="1143000"/>
            <a:ext cx="7937500" cy="180975"/>
            <a:chOff x="295" y="1311"/>
            <a:chExt cx="5177" cy="114"/>
          </a:xfrm>
        </p:grpSpPr>
        <p:sp>
          <p:nvSpPr>
            <p:cNvPr id="133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33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3315"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latin typeface="Courier New" pitchFamily="49" charset="0"/>
                <a:cs typeface="Courier New" pitchFamily="49" charset="0"/>
              </a:rPr>
              <a:t>return</a:t>
            </a:r>
            <a:r>
              <a:rPr lang="en-US" altLang="en-US" sz="4000"/>
              <a:t> vs </a:t>
            </a:r>
            <a:r>
              <a:rPr lang="en-US" altLang="en-US" sz="4000">
                <a:latin typeface="Courier New" pitchFamily="49" charset="0"/>
                <a:cs typeface="Courier New" pitchFamily="49" charset="0"/>
              </a:rPr>
              <a:t>print...</a:t>
            </a:r>
          </a:p>
        </p:txBody>
      </p:sp>
      <p:sp>
        <p:nvSpPr>
          <p:cNvPr id="13316" name="TextBox 8"/>
          <p:cNvSpPr txBox="1">
            <a:spLocks noChangeArrowheads="1"/>
          </p:cNvSpPr>
          <p:nvPr/>
        </p:nvSpPr>
        <p:spPr bwMode="auto">
          <a:xfrm>
            <a:off x="762000" y="2438400"/>
            <a:ext cx="2954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dbl(x):</a:t>
            </a:r>
          </a:p>
          <a:p>
            <a:pPr>
              <a:spcBef>
                <a:spcPct val="0"/>
              </a:spcBef>
              <a:buFontTx/>
              <a:buNone/>
            </a:pPr>
            <a:r>
              <a:rPr lang="en-US" altLang="en-US" sz="2400">
                <a:latin typeface="Courier New" pitchFamily="49" charset="0"/>
                <a:cs typeface="Courier New" pitchFamily="49" charset="0"/>
              </a:rPr>
              <a:t>   return 2 * x</a:t>
            </a:r>
          </a:p>
        </p:txBody>
      </p:sp>
      <p:sp>
        <p:nvSpPr>
          <p:cNvPr id="13317" name="TextBox 9"/>
          <p:cNvSpPr txBox="1">
            <a:spLocks noChangeArrowheads="1"/>
          </p:cNvSpPr>
          <p:nvPr/>
        </p:nvSpPr>
        <p:spPr bwMode="auto">
          <a:xfrm>
            <a:off x="5257800" y="2514600"/>
            <a:ext cx="2770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trbl(x):</a:t>
            </a:r>
          </a:p>
          <a:p>
            <a:pPr>
              <a:spcBef>
                <a:spcPct val="0"/>
              </a:spcBef>
              <a:buFontTx/>
              <a:buNone/>
            </a:pPr>
            <a:r>
              <a:rPr lang="en-US" altLang="en-US" sz="2400">
                <a:latin typeface="Courier New" pitchFamily="49" charset="0"/>
                <a:cs typeface="Courier New" pitchFamily="49" charset="0"/>
              </a:rPr>
              <a:t>   print 2 * x</a:t>
            </a:r>
          </a:p>
        </p:txBody>
      </p:sp>
      <p:pic>
        <p:nvPicPr>
          <p:cNvPr id="1331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2"/>
          <p:cNvSpPr txBox="1">
            <a:spLocks noChangeArrowheads="1"/>
          </p:cNvSpPr>
          <p:nvPr/>
        </p:nvSpPr>
        <p:spPr bwMode="auto">
          <a:xfrm>
            <a:off x="681038" y="3657600"/>
            <a:ext cx="3325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happy(input):</a:t>
            </a:r>
          </a:p>
          <a:p>
            <a:pPr>
              <a:spcBef>
                <a:spcPct val="0"/>
              </a:spcBef>
              <a:buFontTx/>
              <a:buNone/>
            </a:pPr>
            <a:r>
              <a:rPr lang="en-US" altLang="en-US" sz="2400">
                <a:latin typeface="Courier New" pitchFamily="49" charset="0"/>
                <a:cs typeface="Courier New" pitchFamily="49" charset="0"/>
              </a:rPr>
              <a:t>   y = dbl(input)</a:t>
            </a:r>
          </a:p>
          <a:p>
            <a:pPr>
              <a:spcBef>
                <a:spcPct val="0"/>
              </a:spcBef>
              <a:buFontTx/>
              <a:buNone/>
            </a:pPr>
            <a:r>
              <a:rPr lang="en-US" altLang="en-US" sz="2400">
                <a:latin typeface="Courier New" pitchFamily="49" charset="0"/>
                <a:cs typeface="Courier New" pitchFamily="49" charset="0"/>
              </a:rPr>
              <a:t>   return y + 42</a:t>
            </a:r>
          </a:p>
        </p:txBody>
      </p:sp>
      <p:sp>
        <p:nvSpPr>
          <p:cNvPr id="13320" name="TextBox 13"/>
          <p:cNvSpPr txBox="1">
            <a:spLocks noChangeArrowheads="1"/>
          </p:cNvSpPr>
          <p:nvPr/>
        </p:nvSpPr>
        <p:spPr bwMode="auto">
          <a:xfrm>
            <a:off x="5253038" y="3676650"/>
            <a:ext cx="3509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sad(input):</a:t>
            </a:r>
          </a:p>
          <a:p>
            <a:pPr>
              <a:spcBef>
                <a:spcPct val="0"/>
              </a:spcBef>
              <a:buFontTx/>
              <a:buNone/>
            </a:pPr>
            <a:r>
              <a:rPr lang="en-US" altLang="en-US" sz="2400">
                <a:latin typeface="Courier New" pitchFamily="49" charset="0"/>
                <a:cs typeface="Courier New" pitchFamily="49" charset="0"/>
              </a:rPr>
              <a:t>   y = trbl(input)</a:t>
            </a:r>
          </a:p>
          <a:p>
            <a:pPr>
              <a:spcBef>
                <a:spcPct val="0"/>
              </a:spcBef>
              <a:buFontTx/>
              <a:buNone/>
            </a:pPr>
            <a:r>
              <a:rPr lang="en-US" altLang="en-US" sz="2400">
                <a:latin typeface="Courier New" pitchFamily="49" charset="0"/>
                <a:cs typeface="Courier New" pitchFamily="49" charset="0"/>
              </a:rPr>
              <a:t>   return y + 42</a:t>
            </a:r>
          </a:p>
        </p:txBody>
      </p:sp>
      <p:sp>
        <p:nvSpPr>
          <p:cNvPr id="13321" name="TextBox 14"/>
          <p:cNvSpPr txBox="1">
            <a:spLocks noChangeArrowheads="1"/>
          </p:cNvSpPr>
          <p:nvPr/>
        </p:nvSpPr>
        <p:spPr bwMode="auto">
          <a:xfrm>
            <a:off x="2438400" y="5105400"/>
            <a:ext cx="53561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def</a:t>
            </a:r>
            <a:r>
              <a:rPr lang="en-US" altLang="en-US" sz="2400" dirty="0">
                <a:latin typeface="Courier New" pitchFamily="49" charset="0"/>
                <a:cs typeface="Courier New" pitchFamily="49" charset="0"/>
              </a:rPr>
              <a:t> friendly(input):</a:t>
            </a:r>
          </a:p>
          <a:p>
            <a:pPr>
              <a:spcBef>
                <a:spcPct val="0"/>
              </a:spcBef>
              <a:buFontTx/>
              <a:buNone/>
            </a:pPr>
            <a:r>
              <a:rPr lang="en-US" altLang="en-US" sz="2400" dirty="0">
                <a:latin typeface="Courier New" pitchFamily="49" charset="0"/>
                <a:cs typeface="Courier New" pitchFamily="49" charset="0"/>
              </a:rPr>
              <a:t>   y = </a:t>
            </a:r>
            <a:r>
              <a:rPr lang="en-US" altLang="en-US" sz="2400" dirty="0" err="1">
                <a:latin typeface="Courier New" pitchFamily="49" charset="0"/>
                <a:cs typeface="Courier New" pitchFamily="49" charset="0"/>
              </a:rPr>
              <a:t>dbl</a:t>
            </a:r>
            <a:r>
              <a:rPr lang="en-US" altLang="en-US" sz="2400" dirty="0">
                <a:latin typeface="Courier New" pitchFamily="49" charset="0"/>
                <a:cs typeface="Courier New" pitchFamily="49" charset="0"/>
              </a:rPr>
              <a:t>(input)</a:t>
            </a:r>
          </a:p>
          <a:p>
            <a:pPr>
              <a:spcBef>
                <a:spcPct val="0"/>
              </a:spcBef>
              <a:buFontTx/>
              <a:buNone/>
            </a:pPr>
            <a:r>
              <a:rPr lang="en-US" altLang="en-US" sz="2400" dirty="0">
                <a:latin typeface="Courier New" pitchFamily="49" charset="0"/>
                <a:cs typeface="Courier New" pitchFamily="49" charset="0"/>
              </a:rPr>
              <a:t>   print(y, "</a:t>
            </a:r>
            <a:r>
              <a:rPr lang="en-US" altLang="ja-JP" sz="2400" dirty="0">
                <a:latin typeface="Courier New" pitchFamily="49" charset="0"/>
                <a:cs typeface="Courier New" pitchFamily="49" charset="0"/>
              </a:rPr>
              <a:t>is very nice!")</a:t>
            </a:r>
          </a:p>
          <a:p>
            <a:pPr>
              <a:spcBef>
                <a:spcPct val="0"/>
              </a:spcBef>
              <a:buFontTx/>
              <a:buNone/>
            </a:pPr>
            <a:r>
              <a:rPr lang="en-US" altLang="en-US" sz="2400" dirty="0">
                <a:latin typeface="Courier New" pitchFamily="49" charset="0"/>
                <a:cs typeface="Courier New" pitchFamily="49" charset="0"/>
              </a:rPr>
              <a:t>   return y + 42</a:t>
            </a:r>
          </a:p>
        </p:txBody>
      </p:sp>
      <p:cxnSp>
        <p:nvCxnSpPr>
          <p:cNvPr id="13322" name="Straight Connector 16"/>
          <p:cNvCxnSpPr>
            <a:cxnSpLocks noChangeShapeType="1"/>
          </p:cNvCxnSpPr>
          <p:nvPr/>
        </p:nvCxnSpPr>
        <p:spPr bwMode="auto">
          <a:xfrm>
            <a:off x="152400" y="4953000"/>
            <a:ext cx="8686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23" name="TextBox 12"/>
          <p:cNvSpPr txBox="1">
            <a:spLocks noChangeArrowheads="1"/>
          </p:cNvSpPr>
          <p:nvPr/>
        </p:nvSpPr>
        <p:spPr bwMode="auto">
          <a:xfrm>
            <a:off x="7683500" y="5862638"/>
            <a:ext cx="153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660066"/>
                </a:solidFill>
              </a:rPr>
              <a:t>Strings are in single </a:t>
            </a:r>
          </a:p>
          <a:p>
            <a:pPr>
              <a:spcBef>
                <a:spcPct val="0"/>
              </a:spcBef>
              <a:buFontTx/>
              <a:buNone/>
            </a:pPr>
            <a:r>
              <a:rPr lang="en-US" altLang="en-US" sz="1200">
                <a:solidFill>
                  <a:srgbClr val="660066"/>
                </a:solidFill>
              </a:rPr>
              <a:t>or double quotes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l">
              <a:spcBef>
                <a:spcPct val="0"/>
              </a:spcBef>
              <a:buFontTx/>
              <a:buNone/>
            </a:pPr>
            <a:fld id="{A33C15FF-A57F-455E-B9B9-F092688B6E6D}" type="slidenum">
              <a:rPr lang="en-US" altLang="en-US" sz="1400" smtClean="0"/>
              <a:pPr algn="l">
                <a:spcBef>
                  <a:spcPct val="0"/>
                </a:spcBef>
                <a:buFontTx/>
                <a:buNone/>
              </a:pPr>
              <a:t>13</a:t>
            </a:fld>
            <a:endParaRPr lang="en-US" altLang="en-US" sz="1400"/>
          </a:p>
        </p:txBody>
      </p:sp>
      <p:grpSp>
        <p:nvGrpSpPr>
          <p:cNvPr id="14339" name="Group 2"/>
          <p:cNvGrpSpPr>
            <a:grpSpLocks/>
          </p:cNvGrpSpPr>
          <p:nvPr/>
        </p:nvGrpSpPr>
        <p:grpSpPr bwMode="auto">
          <a:xfrm>
            <a:off x="457200" y="914400"/>
            <a:ext cx="8218488" cy="180975"/>
            <a:chOff x="295" y="1311"/>
            <a:chExt cx="5177" cy="114"/>
          </a:xfrm>
        </p:grpSpPr>
        <p:sp>
          <p:nvSpPr>
            <p:cNvPr id="143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43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4340"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14341"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2" name="AutoShape 7"/>
          <p:cNvSpPr>
            <a:spLocks noChangeArrowheads="1"/>
          </p:cNvSpPr>
          <p:nvPr/>
        </p:nvSpPr>
        <p:spPr bwMode="auto">
          <a:xfrm>
            <a:off x="5105400" y="2057400"/>
            <a:ext cx="2209800" cy="685800"/>
          </a:xfrm>
          <a:prstGeom prst="wedgeRectCallout">
            <a:avLst>
              <a:gd name="adj1" fmla="val -66231"/>
              <a:gd name="adj2" fmla="val 109176"/>
            </a:avLst>
          </a:prstGeom>
          <a:solidFill>
            <a:srgbClr val="FFFFFF"/>
          </a:solidFill>
          <a:ln w="9525">
            <a:solidFill>
              <a:srgbClr val="000000"/>
            </a:solidFill>
            <a:miter lim="800000"/>
            <a:headEnd/>
            <a:tailEnd/>
          </a:ln>
        </p:spPr>
        <p:txBody>
          <a:bodyPr anchor="ctr" anchorCtr="1"/>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Sit with a stranger at lunch</a:t>
            </a:r>
          </a:p>
        </p:txBody>
      </p:sp>
      <p:sp>
        <p:nvSpPr>
          <p:cNvPr id="144392" name="AutoShape 8"/>
          <p:cNvSpPr>
            <a:spLocks/>
          </p:cNvSpPr>
          <p:nvPr/>
        </p:nvSpPr>
        <p:spPr bwMode="auto">
          <a:xfrm>
            <a:off x="5105400" y="4267200"/>
            <a:ext cx="2057400" cy="990600"/>
          </a:xfrm>
          <a:prstGeom prst="wedgeRectCallout">
            <a:avLst>
              <a:gd name="adj1" fmla="val -67051"/>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…but don't steal food off their 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4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3400" y="1143000"/>
            <a:ext cx="7937500" cy="180975"/>
            <a:chOff x="295" y="1311"/>
            <a:chExt cx="5177" cy="114"/>
          </a:xfrm>
        </p:grpSpPr>
        <p:sp>
          <p:nvSpPr>
            <p:cNvPr id="30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5"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Defining Your Own Functions!</a:t>
            </a:r>
          </a:p>
        </p:txBody>
      </p:sp>
      <p:sp>
        <p:nvSpPr>
          <p:cNvPr id="3076" name="TextBox 7"/>
          <p:cNvSpPr txBox="1">
            <a:spLocks noChangeArrowheads="1"/>
          </p:cNvSpPr>
          <p:nvPr/>
        </p:nvSpPr>
        <p:spPr bwMode="auto">
          <a:xfrm>
            <a:off x="533400" y="1828800"/>
            <a:ext cx="2770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dbl(x):</a:t>
            </a:r>
          </a:p>
          <a:p>
            <a:pPr>
              <a:spcBef>
                <a:spcPct val="0"/>
              </a:spcBef>
              <a:buFontTx/>
              <a:buNone/>
            </a:pPr>
            <a:r>
              <a:rPr lang="en-US" altLang="en-US" sz="2400" b="1">
                <a:latin typeface="Courier New" pitchFamily="49" charset="0"/>
                <a:cs typeface="Courier New" pitchFamily="49" charset="0"/>
              </a:rPr>
              <a:t>  return 2 * x</a:t>
            </a:r>
          </a:p>
        </p:txBody>
      </p:sp>
      <p:sp>
        <p:nvSpPr>
          <p:cNvPr id="9" name="Rectangle 8"/>
          <p:cNvSpPr/>
          <p:nvPr/>
        </p:nvSpPr>
        <p:spPr bwMode="auto">
          <a:xfrm>
            <a:off x="5380038" y="1831975"/>
            <a:ext cx="1935162" cy="1063625"/>
          </a:xfrm>
          <a:prstGeom prst="rect">
            <a:avLst/>
          </a:prstGeom>
          <a:gradFill flip="none" rotWithShape="1">
            <a:gsLst>
              <a:gs pos="0">
                <a:schemeClr val="accent6">
                  <a:lumMod val="20000"/>
                  <a:lumOff val="80000"/>
                  <a:alpha val="99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algn="ctr">
              <a:defRPr/>
            </a:pPr>
            <a:r>
              <a:rPr lang="en-US" b="1" dirty="0">
                <a:latin typeface="Courier New" pitchFamily="49" charset="0"/>
                <a:ea typeface="ＭＳ Ｐゴシック" pitchFamily="-105" charset="-128"/>
                <a:cs typeface="Courier New" pitchFamily="49" charset="0"/>
              </a:rPr>
              <a:t>dbl</a:t>
            </a:r>
          </a:p>
        </p:txBody>
      </p:sp>
      <p:cxnSp>
        <p:nvCxnSpPr>
          <p:cNvPr id="3078" name="Straight Arrow Connector 10"/>
          <p:cNvCxnSpPr>
            <a:cxnSpLocks noChangeShapeType="1"/>
          </p:cNvCxnSpPr>
          <p:nvPr/>
        </p:nvCxnSpPr>
        <p:spPr bwMode="auto">
          <a:xfrm>
            <a:off x="4724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9" name="Straight Arrow Connector 11"/>
          <p:cNvCxnSpPr>
            <a:cxnSpLocks noChangeShapeType="1"/>
          </p:cNvCxnSpPr>
          <p:nvPr/>
        </p:nvCxnSpPr>
        <p:spPr bwMode="auto">
          <a:xfrm>
            <a:off x="7391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080" name="TextBox 12"/>
          <p:cNvSpPr txBox="1">
            <a:spLocks noChangeArrowheads="1"/>
          </p:cNvSpPr>
          <p:nvPr/>
        </p:nvSpPr>
        <p:spPr bwMode="auto">
          <a:xfrm>
            <a:off x="4572000" y="1828800"/>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a:t>
            </a:r>
          </a:p>
        </p:txBody>
      </p:sp>
      <p:sp>
        <p:nvSpPr>
          <p:cNvPr id="3081" name="TextBox 13"/>
          <p:cNvSpPr txBox="1">
            <a:spLocks noChangeArrowheads="1"/>
          </p:cNvSpPr>
          <p:nvPr/>
        </p:nvSpPr>
        <p:spPr bwMode="auto">
          <a:xfrm>
            <a:off x="7543800" y="18288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2 * x</a:t>
            </a:r>
          </a:p>
        </p:txBody>
      </p:sp>
      <p:sp>
        <p:nvSpPr>
          <p:cNvPr id="58377" name="TextBox 14"/>
          <p:cNvSpPr txBox="1">
            <a:spLocks noChangeArrowheads="1"/>
          </p:cNvSpPr>
          <p:nvPr/>
        </p:nvSpPr>
        <p:spPr bwMode="auto">
          <a:xfrm>
            <a:off x="533400" y="3810000"/>
            <a:ext cx="534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dbl(myArgument):</a:t>
            </a:r>
          </a:p>
          <a:p>
            <a:pPr>
              <a:spcBef>
                <a:spcPct val="0"/>
              </a:spcBef>
              <a:buFontTx/>
              <a:buNone/>
            </a:pPr>
            <a:r>
              <a:rPr lang="en-US" altLang="en-US" sz="2400" b="1">
                <a:latin typeface="Courier New" pitchFamily="49" charset="0"/>
                <a:cs typeface="Courier New" pitchFamily="49" charset="0"/>
              </a:rPr>
              <a:t>  myResult = 2 * myArgument </a:t>
            </a:r>
          </a:p>
          <a:p>
            <a:pPr>
              <a:spcBef>
                <a:spcPct val="0"/>
              </a:spcBef>
              <a:buFontTx/>
              <a:buNone/>
            </a:pPr>
            <a:r>
              <a:rPr lang="en-US" altLang="en-US" sz="2400" b="1">
                <a:latin typeface="Courier New" pitchFamily="49" charset="0"/>
                <a:cs typeface="Courier New" pitchFamily="49" charset="0"/>
              </a:rPr>
              <a:t>  return myResult</a:t>
            </a:r>
          </a:p>
        </p:txBody>
      </p:sp>
      <p:sp>
        <p:nvSpPr>
          <p:cNvPr id="3083" name="Rounded Rectangular Callout 16"/>
          <p:cNvSpPr>
            <a:spLocks noChangeArrowheads="1"/>
          </p:cNvSpPr>
          <p:nvPr/>
        </p:nvSpPr>
        <p:spPr bwMode="auto">
          <a:xfrm>
            <a:off x="6096000" y="3505200"/>
            <a:ext cx="2514600" cy="1676400"/>
          </a:xfrm>
          <a:prstGeom prst="wedgeRoundRectCallout">
            <a:avLst>
              <a:gd name="adj1" fmla="val -56903"/>
              <a:gd name="adj2" fmla="val 4066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t>Notice the indentation.  This is done using </a:t>
            </a:r>
            <a:r>
              <a:rPr lang="ja-JP" altLang="en-US" sz="1800" dirty="0"/>
              <a:t>“</a:t>
            </a:r>
            <a:r>
              <a:rPr lang="en-US" altLang="ja-JP" sz="1800" dirty="0"/>
              <a:t>tab</a:t>
            </a:r>
            <a:r>
              <a:rPr lang="ja-JP" altLang="en-US" sz="1800" dirty="0"/>
              <a:t>”</a:t>
            </a:r>
            <a:r>
              <a:rPr lang="en-US" altLang="ja-JP" sz="1800" dirty="0"/>
              <a:t> and it’s absolutely necessary!</a:t>
            </a:r>
            <a:endParaRPr lang="en-US" altLang="en-US" sz="1800" dirty="0"/>
          </a:p>
        </p:txBody>
      </p:sp>
      <p:pic>
        <p:nvPicPr>
          <p:cNvPr id="3084"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6482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5235A566-A0EC-4E8D-95C8-BC4ACA983F53}"/>
              </a:ext>
            </a:extLst>
          </p:cNvPr>
          <p:cNvSpPr/>
          <p:nvPr/>
        </p:nvSpPr>
        <p:spPr bwMode="auto">
          <a:xfrm>
            <a:off x="2209800" y="5257800"/>
            <a:ext cx="1905000" cy="1198562"/>
          </a:xfrm>
          <a:prstGeom prst="wedgeRoundRectCallout">
            <a:avLst>
              <a:gd name="adj1" fmla="val 85970"/>
              <a:gd name="adj2" fmla="val -2293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pitchFamily="-105" charset="0"/>
                <a:ea typeface="ＭＳ Ｐゴシック" pitchFamily="-105" charset="-128"/>
                <a:cs typeface="ＭＳ Ｐゴシック" pitchFamily="-105" charset="-128"/>
              </a:rPr>
              <a:t>Be sure to set your editor to indent using spaces!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533400" y="1143000"/>
            <a:ext cx="7937500" cy="180975"/>
            <a:chOff x="295" y="1311"/>
            <a:chExt cx="5177" cy="114"/>
          </a:xfrm>
        </p:grpSpPr>
        <p:sp>
          <p:nvSpPr>
            <p:cNvPr id="410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10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099" name="TextBox 7"/>
          <p:cNvSpPr txBox="1">
            <a:spLocks noChangeArrowheads="1"/>
          </p:cNvSpPr>
          <p:nvPr/>
        </p:nvSpPr>
        <p:spPr bwMode="auto">
          <a:xfrm>
            <a:off x="533400" y="1828800"/>
            <a:ext cx="66367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def </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(x):</a:t>
            </a:r>
          </a:p>
          <a:p>
            <a:pPr>
              <a:spcBef>
                <a:spcPct val="0"/>
              </a:spcBef>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This function takes a number x</a:t>
            </a:r>
          </a:p>
          <a:p>
            <a:pPr>
              <a:spcBef>
                <a:spcPct val="0"/>
              </a:spcBef>
              <a:buFontTx/>
              <a:buNone/>
            </a:pPr>
            <a:r>
              <a:rPr lang="en-US" altLang="en-US" sz="2400" b="1" dirty="0">
                <a:latin typeface="Courier New" pitchFamily="49" charset="0"/>
                <a:cs typeface="Courier New" pitchFamily="49" charset="0"/>
              </a:rPr>
              <a:t>     and returns 2 * x"""</a:t>
            </a:r>
            <a:endParaRPr lang="en-US" altLang="ja-JP"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return 2 * x</a:t>
            </a:r>
          </a:p>
        </p:txBody>
      </p:sp>
      <p:sp>
        <p:nvSpPr>
          <p:cNvPr id="4100"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Docstrings!</a:t>
            </a:r>
          </a:p>
        </p:txBody>
      </p:sp>
      <p:pic>
        <p:nvPicPr>
          <p:cNvPr id="4101"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ounded Rectangular Callout 7"/>
          <p:cNvSpPr>
            <a:spLocks noChangeArrowheads="1"/>
          </p:cNvSpPr>
          <p:nvPr/>
        </p:nvSpPr>
        <p:spPr bwMode="auto">
          <a:xfrm>
            <a:off x="1951038" y="3810000"/>
            <a:ext cx="3154362" cy="1135063"/>
          </a:xfrm>
          <a:prstGeom prst="wedgeRoundRectCallout">
            <a:avLst>
              <a:gd name="adj1" fmla="val -49551"/>
              <a:gd name="adj2" fmla="val 6847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sort of like teaching your programs to talk to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533400" y="1143000"/>
            <a:ext cx="7937500" cy="180975"/>
            <a:chOff x="295" y="1311"/>
            <a:chExt cx="5177" cy="114"/>
          </a:xfrm>
        </p:grpSpPr>
        <p:sp>
          <p:nvSpPr>
            <p:cNvPr id="51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51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5123" name="TextBox 7"/>
          <p:cNvSpPr txBox="1">
            <a:spLocks noChangeArrowheads="1"/>
          </p:cNvSpPr>
          <p:nvPr/>
        </p:nvSpPr>
        <p:spPr bwMode="auto">
          <a:xfrm>
            <a:off x="533400" y="1828800"/>
            <a:ext cx="663675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 Doubling program</a:t>
            </a:r>
          </a:p>
          <a:p>
            <a:pPr>
              <a:spcBef>
                <a:spcPct val="0"/>
              </a:spcBef>
              <a:buFontTx/>
              <a:buNone/>
            </a:pPr>
            <a:r>
              <a:rPr lang="en-US" altLang="en-US" sz="2400" b="1" dirty="0">
                <a:latin typeface="Courier New" pitchFamily="49" charset="0"/>
                <a:cs typeface="Courier New" pitchFamily="49" charset="0"/>
              </a:rPr>
              <a:t># Author:  Ran Libeskind-</a:t>
            </a:r>
            <a:r>
              <a:rPr lang="en-US" altLang="en-US" sz="2400" b="1" dirty="0" err="1">
                <a:latin typeface="Courier New" pitchFamily="49" charset="0"/>
                <a:cs typeface="Courier New" pitchFamily="49" charset="0"/>
              </a:rPr>
              <a:t>Hadas</a:t>
            </a: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Date:  August 27, 2011</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def </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(x):</a:t>
            </a:r>
          </a:p>
          <a:p>
            <a:pPr>
              <a:spcBef>
                <a:spcPct val="0"/>
              </a:spcBef>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This function takes a number x</a:t>
            </a:r>
          </a:p>
          <a:p>
            <a:pPr>
              <a:spcBef>
                <a:spcPct val="0"/>
              </a:spcBef>
              <a:buFontTx/>
              <a:buNone/>
            </a:pPr>
            <a:r>
              <a:rPr lang="en-US" altLang="en-US" sz="2400" b="1" dirty="0">
                <a:latin typeface="Courier New" pitchFamily="49" charset="0"/>
                <a:cs typeface="Courier New" pitchFamily="49" charset="0"/>
              </a:rPr>
              <a:t>     and returns 2 * x"""</a:t>
            </a:r>
            <a:endParaRPr lang="en-US" altLang="ja-JP"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  return 2 * x</a:t>
            </a:r>
          </a:p>
        </p:txBody>
      </p:sp>
      <p:sp>
        <p:nvSpPr>
          <p:cNvPr id="5124"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Docstrings…and 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533400" y="1143000"/>
            <a:ext cx="7937500" cy="180975"/>
            <a:chOff x="295" y="1311"/>
            <a:chExt cx="5177" cy="114"/>
          </a:xfrm>
        </p:grpSpPr>
        <p:sp>
          <p:nvSpPr>
            <p:cNvPr id="615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615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6147"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Composition of Functions</a:t>
            </a:r>
          </a:p>
        </p:txBody>
      </p:sp>
      <p:sp>
        <p:nvSpPr>
          <p:cNvPr id="6148" name="TextBox 7"/>
          <p:cNvSpPr txBox="1">
            <a:spLocks noChangeArrowheads="1"/>
          </p:cNvSpPr>
          <p:nvPr/>
        </p:nvSpPr>
        <p:spPr bwMode="auto">
          <a:xfrm>
            <a:off x="533400" y="1828800"/>
            <a:ext cx="2770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quad(x):</a:t>
            </a:r>
          </a:p>
          <a:p>
            <a:pPr>
              <a:spcBef>
                <a:spcPct val="0"/>
              </a:spcBef>
              <a:buFontTx/>
              <a:buNone/>
            </a:pPr>
            <a:r>
              <a:rPr lang="en-US" altLang="en-US" sz="2400" b="1">
                <a:latin typeface="Courier New" pitchFamily="49" charset="0"/>
                <a:cs typeface="Courier New" pitchFamily="49" charset="0"/>
              </a:rPr>
              <a:t>  return 4 * x</a:t>
            </a:r>
          </a:p>
        </p:txBody>
      </p:sp>
      <p:sp>
        <p:nvSpPr>
          <p:cNvPr id="9" name="Rectangle 8"/>
          <p:cNvSpPr/>
          <p:nvPr/>
        </p:nvSpPr>
        <p:spPr bwMode="auto">
          <a:xfrm>
            <a:off x="5380038" y="1831975"/>
            <a:ext cx="1935162" cy="1063625"/>
          </a:xfrm>
          <a:prstGeom prst="rect">
            <a:avLst/>
          </a:prstGeom>
          <a:gradFill flip="none" rotWithShape="1">
            <a:gsLst>
              <a:gs pos="0">
                <a:schemeClr val="accent6">
                  <a:lumMod val="20000"/>
                  <a:lumOff val="80000"/>
                  <a:alpha val="99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algn="ctr">
              <a:defRPr/>
            </a:pPr>
            <a:r>
              <a:rPr lang="en-US" b="1" dirty="0">
                <a:latin typeface="Courier New" pitchFamily="49" charset="0"/>
                <a:ea typeface="ＭＳ Ｐゴシック" pitchFamily="-105" charset="-128"/>
                <a:cs typeface="Courier New" pitchFamily="49" charset="0"/>
              </a:rPr>
              <a:t>quad</a:t>
            </a:r>
          </a:p>
        </p:txBody>
      </p:sp>
      <p:cxnSp>
        <p:nvCxnSpPr>
          <p:cNvPr id="6150" name="Straight Arrow Connector 10"/>
          <p:cNvCxnSpPr>
            <a:cxnSpLocks noChangeShapeType="1"/>
          </p:cNvCxnSpPr>
          <p:nvPr/>
        </p:nvCxnSpPr>
        <p:spPr bwMode="auto">
          <a:xfrm>
            <a:off x="4724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1" name="Straight Arrow Connector 11"/>
          <p:cNvCxnSpPr>
            <a:cxnSpLocks noChangeShapeType="1"/>
          </p:cNvCxnSpPr>
          <p:nvPr/>
        </p:nvCxnSpPr>
        <p:spPr bwMode="auto">
          <a:xfrm>
            <a:off x="7391400" y="2362200"/>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2" name="TextBox 12"/>
          <p:cNvSpPr txBox="1">
            <a:spLocks noChangeArrowheads="1"/>
          </p:cNvSpPr>
          <p:nvPr/>
        </p:nvSpPr>
        <p:spPr bwMode="auto">
          <a:xfrm>
            <a:off x="4572000" y="1828800"/>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a:t>
            </a:r>
          </a:p>
        </p:txBody>
      </p:sp>
      <p:sp>
        <p:nvSpPr>
          <p:cNvPr id="6153" name="TextBox 13"/>
          <p:cNvSpPr txBox="1">
            <a:spLocks noChangeArrowheads="1"/>
          </p:cNvSpPr>
          <p:nvPr/>
        </p:nvSpPr>
        <p:spPr bwMode="auto">
          <a:xfrm>
            <a:off x="7543800" y="18288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4 * x</a:t>
            </a:r>
          </a:p>
        </p:txBody>
      </p:sp>
      <p:sp>
        <p:nvSpPr>
          <p:cNvPr id="66569" name="TextBox 14"/>
          <p:cNvSpPr txBox="1">
            <a:spLocks noChangeArrowheads="1"/>
          </p:cNvSpPr>
          <p:nvPr/>
        </p:nvSpPr>
        <p:spPr bwMode="auto">
          <a:xfrm>
            <a:off x="533400" y="3810000"/>
            <a:ext cx="3878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quad(x):</a:t>
            </a:r>
          </a:p>
          <a:p>
            <a:pPr>
              <a:spcBef>
                <a:spcPct val="0"/>
              </a:spcBef>
              <a:buFontTx/>
              <a:buNone/>
            </a:pPr>
            <a:r>
              <a:rPr lang="en-US" altLang="en-US" sz="2400" b="1">
                <a:latin typeface="Courier New" pitchFamily="49" charset="0"/>
                <a:cs typeface="Courier New" pitchFamily="49" charset="0"/>
              </a:rPr>
              <a:t>  return dbl(dbl(x))</a:t>
            </a:r>
          </a:p>
        </p:txBody>
      </p:sp>
      <p:sp>
        <p:nvSpPr>
          <p:cNvPr id="66570" name="Rounded Rectangular Callout 16"/>
          <p:cNvSpPr>
            <a:spLocks noChangeArrowheads="1"/>
          </p:cNvSpPr>
          <p:nvPr/>
        </p:nvSpPr>
        <p:spPr bwMode="auto">
          <a:xfrm>
            <a:off x="6096000" y="3962400"/>
            <a:ext cx="1524000" cy="533400"/>
          </a:xfrm>
          <a:prstGeom prst="wedgeRoundRectCallout">
            <a:avLst>
              <a:gd name="adj1" fmla="val -56903"/>
              <a:gd name="adj2" fmla="val 40662"/>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Doubly cool!</a:t>
            </a:r>
          </a:p>
        </p:txBody>
      </p:sp>
      <p:pic>
        <p:nvPicPr>
          <p:cNvPr id="66571"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4538" y="4745038"/>
            <a:ext cx="176371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p:bldP spid="665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533400" y="1143000"/>
            <a:ext cx="7937500" cy="180975"/>
            <a:chOff x="295" y="1311"/>
            <a:chExt cx="5177" cy="114"/>
          </a:xfrm>
        </p:grpSpPr>
        <p:sp>
          <p:nvSpPr>
            <p:cNvPr id="71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71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7171" name="TextBox 7"/>
          <p:cNvSpPr txBox="1">
            <a:spLocks noChangeArrowheads="1"/>
          </p:cNvSpPr>
          <p:nvPr/>
        </p:nvSpPr>
        <p:spPr bwMode="auto">
          <a:xfrm>
            <a:off x="533400" y="3811588"/>
            <a:ext cx="59102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 myFunc</a:t>
            </a:r>
          </a:p>
          <a:p>
            <a:pPr>
              <a:spcBef>
                <a:spcPct val="0"/>
              </a:spcBef>
              <a:buFontTx/>
              <a:buNone/>
            </a:pPr>
            <a:r>
              <a:rPr lang="en-US" altLang="en-US" sz="2400" b="1">
                <a:latin typeface="Courier New" pitchFamily="49" charset="0"/>
                <a:cs typeface="Courier New" pitchFamily="49" charset="0"/>
              </a:rPr>
              <a:t># Author:  Ran Libeskind-Hadas</a:t>
            </a:r>
          </a:p>
          <a:p>
            <a:pPr>
              <a:spcBef>
                <a:spcPct val="0"/>
              </a:spcBef>
              <a:buFontTx/>
              <a:buNone/>
            </a:pPr>
            <a:r>
              <a:rPr lang="en-US" altLang="en-US" sz="2400" b="1">
                <a:latin typeface="Courier New" pitchFamily="49" charset="0"/>
                <a:cs typeface="Courier New" pitchFamily="49" charset="0"/>
              </a:rPr>
              <a:t># Date:  August 27, 2011</a:t>
            </a:r>
          </a:p>
          <a:p>
            <a:pPr>
              <a:spcBef>
                <a:spcPct val="0"/>
              </a:spcBef>
              <a:buFontTx/>
              <a:buNone/>
            </a:pPr>
            <a:endParaRPr lang="en-US" altLang="en-US" sz="2400" b="1">
              <a:latin typeface="Courier New" pitchFamily="49" charset="0"/>
              <a:cs typeface="Courier New" pitchFamily="49" charset="0"/>
            </a:endParaRPr>
          </a:p>
          <a:p>
            <a:pPr>
              <a:spcBef>
                <a:spcPct val="0"/>
              </a:spcBef>
              <a:buFontTx/>
              <a:buNone/>
            </a:pPr>
            <a:r>
              <a:rPr lang="en-US" altLang="en-US" sz="2400" b="1">
                <a:latin typeface="Courier New" pitchFamily="49" charset="0"/>
                <a:cs typeface="Courier New" pitchFamily="49" charset="0"/>
              </a:rPr>
              <a:t>def myFunc(x, y):</a:t>
            </a:r>
          </a:p>
          <a:p>
            <a:pPr>
              <a:spcBef>
                <a:spcPct val="0"/>
              </a:spcBef>
              <a:buFontTx/>
              <a:buNone/>
            </a:pPr>
            <a:r>
              <a:rPr lang="en-US" altLang="ja-JP" sz="2400" b="1">
                <a:latin typeface="Courier New" pitchFamily="49" charset="0"/>
                <a:cs typeface="Courier New" pitchFamily="49" charset="0"/>
              </a:rPr>
              <a:t>  """returns x + 42 * y</a:t>
            </a:r>
            <a:r>
              <a:rPr lang="ja-JP" altLang="en-US" sz="2400" b="1">
                <a:latin typeface="Courier New" pitchFamily="49" charset="0"/>
                <a:cs typeface="Courier New" pitchFamily="49" charset="0"/>
              </a:rPr>
              <a:t>"</a:t>
            </a:r>
            <a:r>
              <a:rPr lang="en-US" altLang="ja-JP" sz="2400" b="1">
                <a:latin typeface="Courier New" pitchFamily="49" charset="0"/>
                <a:cs typeface="Courier New" pitchFamily="49" charset="0"/>
              </a:rPr>
              <a:t>""</a:t>
            </a:r>
          </a:p>
          <a:p>
            <a:pPr>
              <a:spcBef>
                <a:spcPct val="0"/>
              </a:spcBef>
              <a:buFontTx/>
              <a:buNone/>
            </a:pPr>
            <a:r>
              <a:rPr lang="en-US" altLang="en-US" sz="2400" b="1">
                <a:latin typeface="Courier New" pitchFamily="49" charset="0"/>
                <a:cs typeface="Courier New" pitchFamily="49" charset="0"/>
              </a:rPr>
              <a:t>  return x + 42 * y</a:t>
            </a:r>
          </a:p>
        </p:txBody>
      </p:sp>
      <p:sp>
        <p:nvSpPr>
          <p:cNvPr id="7172"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Multiple Arguments...</a:t>
            </a:r>
          </a:p>
        </p:txBody>
      </p:sp>
      <p:sp>
        <p:nvSpPr>
          <p:cNvPr id="7" name="Rectangle 6"/>
          <p:cNvSpPr/>
          <p:nvPr/>
        </p:nvSpPr>
        <p:spPr bwMode="auto">
          <a:xfrm>
            <a:off x="3276600" y="1828800"/>
            <a:ext cx="1935163" cy="1063625"/>
          </a:xfrm>
          <a:prstGeom prst="rect">
            <a:avLst/>
          </a:prstGeom>
          <a:gradFill flip="none" rotWithShape="1">
            <a:gsLst>
              <a:gs pos="0">
                <a:schemeClr val="accent6">
                  <a:lumMod val="20000"/>
                  <a:lumOff val="80000"/>
                  <a:alpha val="99000"/>
                </a:schemeClr>
              </a:gs>
              <a:gs pos="100000">
                <a:srgbClr val="FFFFFF"/>
              </a:gs>
            </a:gsLst>
            <a:lin ang="0" scaled="1"/>
            <a:tileRect/>
          </a:gradFill>
          <a:ln w="9525" cap="flat" cmpd="sng" algn="ctr">
            <a:solidFill>
              <a:schemeClr val="tx1"/>
            </a:solidFill>
            <a:prstDash val="solid"/>
            <a:round/>
            <a:headEnd type="none" w="med" len="med"/>
            <a:tailEnd type="none" w="med" len="med"/>
          </a:ln>
          <a:effectLst/>
        </p:spPr>
        <p:txBody>
          <a:bodyPr/>
          <a:lstStyle/>
          <a:p>
            <a:pPr algn="ctr">
              <a:defRPr/>
            </a:pPr>
            <a:r>
              <a:rPr lang="en-US" b="1" dirty="0" err="1">
                <a:latin typeface="Courier New" pitchFamily="49" charset="0"/>
                <a:ea typeface="ＭＳ Ｐゴシック" pitchFamily="-105" charset="-128"/>
                <a:cs typeface="Courier New" pitchFamily="49" charset="0"/>
              </a:rPr>
              <a:t>myFunc</a:t>
            </a:r>
            <a:endParaRPr lang="en-US" b="1" dirty="0">
              <a:latin typeface="Courier New" pitchFamily="49" charset="0"/>
              <a:ea typeface="ＭＳ Ｐゴシック" pitchFamily="-105" charset="-128"/>
              <a:cs typeface="Courier New" pitchFamily="49" charset="0"/>
            </a:endParaRPr>
          </a:p>
        </p:txBody>
      </p:sp>
      <p:cxnSp>
        <p:nvCxnSpPr>
          <p:cNvPr id="7174" name="Straight Arrow Connector 8"/>
          <p:cNvCxnSpPr>
            <a:cxnSpLocks noChangeShapeType="1"/>
          </p:cNvCxnSpPr>
          <p:nvPr/>
        </p:nvCxnSpPr>
        <p:spPr bwMode="auto">
          <a:xfrm>
            <a:off x="2620963" y="2359025"/>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5" name="Straight Arrow Connector 9"/>
          <p:cNvCxnSpPr>
            <a:cxnSpLocks noChangeShapeType="1"/>
          </p:cNvCxnSpPr>
          <p:nvPr/>
        </p:nvCxnSpPr>
        <p:spPr bwMode="auto">
          <a:xfrm>
            <a:off x="5287963" y="2359025"/>
            <a:ext cx="609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176" name="TextBox 10"/>
          <p:cNvSpPr txBox="1">
            <a:spLocks noChangeArrowheads="1"/>
          </p:cNvSpPr>
          <p:nvPr/>
        </p:nvSpPr>
        <p:spPr bwMode="auto">
          <a:xfrm>
            <a:off x="2209800" y="182880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 y</a:t>
            </a:r>
          </a:p>
        </p:txBody>
      </p:sp>
      <p:sp>
        <p:nvSpPr>
          <p:cNvPr id="7177" name="TextBox 11"/>
          <p:cNvSpPr txBox="1">
            <a:spLocks noChangeArrowheads="1"/>
          </p:cNvSpPr>
          <p:nvPr/>
        </p:nvSpPr>
        <p:spPr bwMode="auto">
          <a:xfrm>
            <a:off x="5440363" y="18256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x + 42 * y</a:t>
            </a:r>
          </a:p>
        </p:txBody>
      </p:sp>
      <p:pic>
        <p:nvPicPr>
          <p:cNvPr id="7178" name="Picture 2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62400"/>
            <a:ext cx="60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ounded Rectangular Callout 12"/>
          <p:cNvSpPr>
            <a:spLocks noChangeArrowheads="1"/>
          </p:cNvSpPr>
          <p:nvPr/>
        </p:nvSpPr>
        <p:spPr bwMode="auto">
          <a:xfrm>
            <a:off x="7107238" y="2971800"/>
            <a:ext cx="1731962" cy="1041400"/>
          </a:xfrm>
          <a:prstGeom prst="wedgeRoundRectCallout">
            <a:avLst>
              <a:gd name="adj1" fmla="val -36963"/>
              <a:gd name="adj2" fmla="val 73884"/>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That</a:t>
            </a:r>
            <a:r>
              <a:rPr lang="ja-JP" altLang="en-US" sz="1800"/>
              <a:t>’</a:t>
            </a:r>
            <a:r>
              <a:rPr lang="en-US" altLang="ja-JP" sz="1800"/>
              <a:t>s a kind of a funky function!</a:t>
            </a: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533400" y="1143000"/>
            <a:ext cx="7937500" cy="180975"/>
            <a:chOff x="295" y="1311"/>
            <a:chExt cx="5177" cy="114"/>
          </a:xfrm>
        </p:grpSpPr>
        <p:sp>
          <p:nvSpPr>
            <p:cNvPr id="81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82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8195" name="TextBox 7"/>
          <p:cNvSpPr txBox="1">
            <a:spLocks noChangeArrowheads="1"/>
          </p:cNvSpPr>
          <p:nvPr/>
        </p:nvSpPr>
        <p:spPr bwMode="auto">
          <a:xfrm>
            <a:off x="533400" y="1752600"/>
            <a:ext cx="6649026"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(x):</a:t>
            </a:r>
          </a:p>
          <a:p>
            <a:pPr>
              <a:spcBef>
                <a:spcPct val="0"/>
              </a:spcBef>
              <a:buFontTx/>
              <a:buNone/>
            </a:pPr>
            <a:r>
              <a:rPr lang="en-US" altLang="en-US" sz="2400" b="1" dirty="0">
                <a:latin typeface="Courier New" pitchFamily="49" charset="0"/>
                <a:cs typeface="Courier New" pitchFamily="49" charset="0"/>
              </a:rPr>
              <a:t>  </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""returns 2 * x</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a:t>
            </a:r>
          </a:p>
          <a:p>
            <a:pPr>
              <a:spcBef>
                <a:spcPct val="0"/>
              </a:spcBef>
              <a:buFontTx/>
              <a:buNone/>
            </a:pPr>
            <a:r>
              <a:rPr lang="en-US" altLang="en-US" sz="2400" b="1" dirty="0">
                <a:latin typeface="Courier New" pitchFamily="49" charset="0"/>
                <a:cs typeface="Courier New" pitchFamily="49" charset="0"/>
              </a:rPr>
              <a:t>  return 2 * x</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a:latin typeface="Courier New" pitchFamily="49" charset="0"/>
                <a:cs typeface="Courier New" pitchFamily="49" charset="0"/>
              </a:rPr>
              <a:t>&gt;&gt;&gt; list(map(</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 [0, 1, 2, 3, 4]))</a:t>
            </a:r>
          </a:p>
          <a:p>
            <a:pPr>
              <a:spcBef>
                <a:spcPct val="0"/>
              </a:spcBef>
              <a:buFontTx/>
              <a:buNone/>
            </a:pPr>
            <a:r>
              <a:rPr lang="en-US" altLang="en-US" sz="2400" b="1" dirty="0">
                <a:latin typeface="Courier New" pitchFamily="49" charset="0"/>
                <a:cs typeface="Courier New" pitchFamily="49" charset="0"/>
              </a:rPr>
              <a:t>[0, 2, 4, 6, 8]</a:t>
            </a:r>
          </a:p>
          <a:p>
            <a:pPr>
              <a:spcBef>
                <a:spcPct val="0"/>
              </a:spcBef>
              <a:buFontTx/>
              <a:buNone/>
            </a:pPr>
            <a:endParaRPr lang="en-US" altLang="en-US" sz="2400" b="1" dirty="0">
              <a:latin typeface="Courier New" pitchFamily="49" charset="0"/>
              <a:cs typeface="Courier New" pitchFamily="49" charset="0"/>
            </a:endParaRPr>
          </a:p>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evens(n):</a:t>
            </a:r>
          </a:p>
          <a:p>
            <a:pPr>
              <a:spcBef>
                <a:spcPct val="0"/>
              </a:spcBef>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myList</a:t>
            </a:r>
            <a:r>
              <a:rPr lang="en-US" altLang="en-US" sz="2400" b="1" dirty="0">
                <a:latin typeface="Courier New" pitchFamily="49" charset="0"/>
                <a:cs typeface="Courier New" pitchFamily="49" charset="0"/>
              </a:rPr>
              <a:t> = range(n)</a:t>
            </a:r>
          </a:p>
          <a:p>
            <a:pPr>
              <a:spcBef>
                <a:spcPct val="0"/>
              </a:spcBef>
              <a:buFontTx/>
              <a:buNone/>
            </a:pPr>
            <a:r>
              <a:rPr lang="en-US" altLang="en-US" sz="2400" b="1" dirty="0">
                <a:latin typeface="Courier New" pitchFamily="49" charset="0"/>
                <a:cs typeface="Courier New" pitchFamily="49" charset="0"/>
              </a:rPr>
              <a:t>  doubled = list(map(</a:t>
            </a:r>
            <a:r>
              <a:rPr lang="en-US" altLang="en-US" sz="2400" b="1" dirty="0" err="1">
                <a:latin typeface="Courier New" pitchFamily="49" charset="0"/>
                <a:cs typeface="Courier New" pitchFamily="49" charset="0"/>
              </a:rPr>
              <a:t>dbl</a:t>
            </a: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myList</a:t>
            </a:r>
            <a:r>
              <a:rPr lang="en-US" altLang="en-US" sz="2400" b="1" dirty="0">
                <a:latin typeface="Courier New" pitchFamily="49" charset="0"/>
                <a:cs typeface="Courier New" pitchFamily="49" charset="0"/>
              </a:rPr>
              <a:t>))</a:t>
            </a:r>
          </a:p>
          <a:p>
            <a:pPr>
              <a:spcBef>
                <a:spcPct val="0"/>
              </a:spcBef>
              <a:buFontTx/>
              <a:buNone/>
            </a:pPr>
            <a:r>
              <a:rPr lang="en-US" altLang="en-US" sz="2400" b="1" dirty="0">
                <a:latin typeface="Courier New" pitchFamily="49" charset="0"/>
                <a:cs typeface="Courier New" pitchFamily="49" charset="0"/>
              </a:rPr>
              <a:t>  return doubled</a:t>
            </a:r>
          </a:p>
        </p:txBody>
      </p:sp>
      <p:sp>
        <p:nvSpPr>
          <p:cNvPr id="8196"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t>Mapping with Python...</a:t>
            </a:r>
          </a:p>
        </p:txBody>
      </p:sp>
      <p:sp>
        <p:nvSpPr>
          <p:cNvPr id="8197" name="TextBox 12"/>
          <p:cNvSpPr txBox="1">
            <a:spLocks noChangeArrowheads="1"/>
          </p:cNvSpPr>
          <p:nvPr/>
        </p:nvSpPr>
        <p:spPr bwMode="auto">
          <a:xfrm>
            <a:off x="533400" y="5867400"/>
            <a:ext cx="62796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solidFill>
                  <a:srgbClr val="008000"/>
                </a:solidFill>
                <a:latin typeface="Courier New" pitchFamily="49" charset="0"/>
                <a:cs typeface="Courier New" pitchFamily="49" charset="0"/>
              </a:rPr>
              <a:t>def</a:t>
            </a:r>
            <a:r>
              <a:rPr lang="en-US" altLang="en-US" sz="2400" b="1" dirty="0">
                <a:solidFill>
                  <a:srgbClr val="008000"/>
                </a:solidFill>
                <a:latin typeface="Courier New" pitchFamily="49" charset="0"/>
                <a:cs typeface="Courier New" pitchFamily="49" charset="0"/>
              </a:rPr>
              <a:t> evens(n):</a:t>
            </a:r>
          </a:p>
          <a:p>
            <a:pPr>
              <a:spcBef>
                <a:spcPct val="0"/>
              </a:spcBef>
              <a:buFontTx/>
              <a:buNone/>
            </a:pPr>
            <a:r>
              <a:rPr lang="en-US" altLang="en-US" sz="2400" b="1" dirty="0">
                <a:solidFill>
                  <a:srgbClr val="008000"/>
                </a:solidFill>
                <a:latin typeface="Courier New" pitchFamily="49" charset="0"/>
                <a:cs typeface="Courier New" pitchFamily="49" charset="0"/>
              </a:rPr>
              <a:t>  return list(map(</a:t>
            </a:r>
            <a:r>
              <a:rPr lang="en-US" altLang="en-US" sz="2400" b="1" dirty="0" err="1">
                <a:solidFill>
                  <a:srgbClr val="008000"/>
                </a:solidFill>
                <a:latin typeface="Courier New" pitchFamily="49" charset="0"/>
                <a:cs typeface="Courier New" pitchFamily="49" charset="0"/>
              </a:rPr>
              <a:t>dbl</a:t>
            </a:r>
            <a:r>
              <a:rPr lang="en-US" altLang="en-US" sz="2400" b="1" dirty="0">
                <a:solidFill>
                  <a:srgbClr val="008000"/>
                </a:solidFill>
                <a:latin typeface="Courier New" pitchFamily="49" charset="0"/>
                <a:cs typeface="Courier New" pitchFamily="49" charset="0"/>
              </a:rPr>
              <a:t>, range(n)))</a:t>
            </a:r>
          </a:p>
        </p:txBody>
      </p:sp>
      <p:sp>
        <p:nvSpPr>
          <p:cNvPr id="8198" name="TextBox 7"/>
          <p:cNvSpPr txBox="1">
            <a:spLocks noChangeArrowheads="1"/>
          </p:cNvSpPr>
          <p:nvPr/>
        </p:nvSpPr>
        <p:spPr bwMode="auto">
          <a:xfrm>
            <a:off x="4038600" y="5638800"/>
            <a:ext cx="123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Alternatively….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533400" y="1143000"/>
            <a:ext cx="7937500" cy="180975"/>
            <a:chOff x="295" y="1311"/>
            <a:chExt cx="5177" cy="114"/>
          </a:xfrm>
        </p:grpSpPr>
        <p:sp>
          <p:nvSpPr>
            <p:cNvPr id="92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92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9220" name="Text Box 5"/>
          <p:cNvSpPr txBox="1">
            <a:spLocks noChangeArrowheads="1"/>
          </p:cNvSpPr>
          <p:nvPr/>
        </p:nvSpPr>
        <p:spPr bwMode="auto">
          <a:xfrm>
            <a:off x="439738" y="2635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4000">
                <a:latin typeface="Courier New" pitchFamily="49" charset="0"/>
                <a:cs typeface="Courier New" pitchFamily="49" charset="0"/>
              </a:rPr>
              <a:t>reduce</a:t>
            </a:r>
            <a:r>
              <a:rPr lang="en-US" altLang="en-US" sz="4000"/>
              <a:t>-ing with Python...</a:t>
            </a:r>
          </a:p>
        </p:txBody>
      </p:sp>
      <p:sp>
        <p:nvSpPr>
          <p:cNvPr id="16" name="TextBox 7"/>
          <p:cNvSpPr txBox="1">
            <a:spLocks noChangeArrowheads="1"/>
          </p:cNvSpPr>
          <p:nvPr/>
        </p:nvSpPr>
        <p:spPr bwMode="auto">
          <a:xfrm>
            <a:off x="533400" y="1524000"/>
            <a:ext cx="46481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dirty="0">
                <a:latin typeface="Courier New" pitchFamily="49" charset="0"/>
                <a:cs typeface="Courier New" pitchFamily="49" charset="0"/>
              </a:rPr>
              <a:t>from </a:t>
            </a:r>
            <a:r>
              <a:rPr lang="en-US" altLang="en-US" sz="2000" b="1" dirty="0" err="1">
                <a:latin typeface="Courier New" pitchFamily="49" charset="0"/>
                <a:cs typeface="Courier New" pitchFamily="49" charset="0"/>
              </a:rPr>
              <a:t>functools</a:t>
            </a:r>
            <a:r>
              <a:rPr lang="en-US" altLang="en-US" sz="2000" b="1" dirty="0">
                <a:latin typeface="Courier New" pitchFamily="49" charset="0"/>
                <a:cs typeface="Courier New" pitchFamily="49" charset="0"/>
              </a:rPr>
              <a:t> import reduce </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r>
              <a:rPr lang="en-US" altLang="en-US" sz="2000" b="1" dirty="0" err="1">
                <a:latin typeface="Courier New" pitchFamily="49" charset="0"/>
                <a:cs typeface="Courier New" pitchFamily="49" charset="0"/>
              </a:rPr>
              <a:t>def</a:t>
            </a:r>
            <a:r>
              <a:rPr lang="en-US" altLang="en-US" sz="2000" b="1" dirty="0">
                <a:latin typeface="Courier New" pitchFamily="49" charset="0"/>
                <a:cs typeface="Courier New" pitchFamily="49" charset="0"/>
              </a:rPr>
              <a:t> add(x, y):</a:t>
            </a:r>
          </a:p>
          <a:p>
            <a:pPr>
              <a:spcBef>
                <a:spcPct val="0"/>
              </a:spcBef>
              <a:buFontTx/>
              <a:buNone/>
            </a:pPr>
            <a:r>
              <a:rPr lang="en-US" altLang="en-US" sz="2000" b="1" dirty="0">
                <a:latin typeface="Courier New" pitchFamily="49" charset="0"/>
                <a:cs typeface="Courier New" pitchFamily="49" charset="0"/>
              </a:rPr>
              <a:t>  """</a:t>
            </a:r>
            <a:r>
              <a:rPr lang="en-US" altLang="ja-JP" sz="2000" b="1" dirty="0">
                <a:latin typeface="Courier New" pitchFamily="49" charset="0"/>
                <a:cs typeface="Courier New" pitchFamily="49" charset="0"/>
              </a:rPr>
              <a:t>returns x + y</a:t>
            </a:r>
            <a:r>
              <a:rPr lang="en-US" altLang="en-US" sz="2000" b="1" dirty="0">
                <a:latin typeface="Courier New" pitchFamily="49" charset="0"/>
                <a:cs typeface="Courier New" pitchFamily="49" charset="0"/>
              </a:rPr>
              <a:t>"""</a:t>
            </a:r>
            <a:endParaRPr lang="en-US" altLang="ja-JP" sz="2000" b="1" dirty="0">
              <a:latin typeface="Courier New" pitchFamily="49" charset="0"/>
              <a:cs typeface="Courier New" pitchFamily="49" charset="0"/>
            </a:endParaRPr>
          </a:p>
          <a:p>
            <a:pPr>
              <a:spcBef>
                <a:spcPct val="0"/>
              </a:spcBef>
              <a:buFontTx/>
              <a:buNone/>
            </a:pPr>
            <a:r>
              <a:rPr lang="en-US" altLang="en-US" sz="2000" b="1" dirty="0">
                <a:latin typeface="Courier New" pitchFamily="49" charset="0"/>
                <a:cs typeface="Courier New" pitchFamily="49" charset="0"/>
              </a:rPr>
              <a:t>  return x + y</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r>
              <a:rPr lang="en-US" altLang="en-US" sz="2000" b="1" dirty="0">
                <a:latin typeface="Courier New" pitchFamily="49" charset="0"/>
                <a:cs typeface="Courier New" pitchFamily="49" charset="0"/>
              </a:rPr>
              <a:t>&gt;&gt;&gt; reduce(add, [1, 2, 3, 4])</a:t>
            </a:r>
          </a:p>
          <a:p>
            <a:pPr>
              <a:spcBef>
                <a:spcPct val="0"/>
              </a:spcBef>
              <a:buFontTx/>
              <a:buNone/>
            </a:pPr>
            <a:r>
              <a:rPr lang="en-US" altLang="en-US" sz="2000" b="1" dirty="0">
                <a:latin typeface="Courier New" pitchFamily="49" charset="0"/>
                <a:cs typeface="Courier New" pitchFamily="49" charset="0"/>
              </a:rPr>
              <a:t>10</a:t>
            </a:r>
          </a:p>
        </p:txBody>
      </p:sp>
      <p:cxnSp>
        <p:nvCxnSpPr>
          <p:cNvPr id="17" name="Straight Arrow Connector 8"/>
          <p:cNvCxnSpPr>
            <a:cxnSpLocks noChangeShapeType="1"/>
          </p:cNvCxnSpPr>
          <p:nvPr/>
        </p:nvCxnSpPr>
        <p:spPr bwMode="auto">
          <a:xfrm rot="16200000" flipH="1">
            <a:off x="3124200" y="38862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0"/>
          <p:cNvCxnSpPr>
            <a:cxnSpLocks noChangeShapeType="1"/>
          </p:cNvCxnSpPr>
          <p:nvPr/>
        </p:nvCxnSpPr>
        <p:spPr bwMode="auto">
          <a:xfrm rot="5400000">
            <a:off x="3505200" y="38862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Rectangle 12"/>
          <p:cNvSpPr>
            <a:spLocks noChangeArrowheads="1"/>
          </p:cNvSpPr>
          <p:nvPr/>
        </p:nvSpPr>
        <p:spPr bwMode="auto">
          <a:xfrm>
            <a:off x="3200400" y="41910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add</a:t>
            </a:r>
            <a:endParaRPr lang="en-US" altLang="en-US" sz="2400" dirty="0">
              <a:latin typeface="Courier New" pitchFamily="49" charset="0"/>
              <a:cs typeface="Courier New" pitchFamily="49" charset="0"/>
            </a:endParaRPr>
          </a:p>
        </p:txBody>
      </p:sp>
      <p:cxnSp>
        <p:nvCxnSpPr>
          <p:cNvPr id="20" name="Straight Arrow Connector 14"/>
          <p:cNvCxnSpPr>
            <a:cxnSpLocks noChangeShapeType="1"/>
            <a:stCxn id="19" idx="2"/>
          </p:cNvCxnSpPr>
          <p:nvPr/>
        </p:nvCxnSpPr>
        <p:spPr bwMode="auto">
          <a:xfrm rot="16200000" flipH="1">
            <a:off x="3425825" y="4797426"/>
            <a:ext cx="528637" cy="2397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16"/>
          <p:cNvCxnSpPr>
            <a:cxnSpLocks noChangeShapeType="1"/>
          </p:cNvCxnSpPr>
          <p:nvPr/>
        </p:nvCxnSpPr>
        <p:spPr bwMode="auto">
          <a:xfrm rot="5400000">
            <a:off x="3314700" y="4305300"/>
            <a:ext cx="15240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Rectangle 18"/>
          <p:cNvSpPr>
            <a:spLocks noChangeArrowheads="1"/>
          </p:cNvSpPr>
          <p:nvPr/>
        </p:nvSpPr>
        <p:spPr bwMode="auto">
          <a:xfrm>
            <a:off x="3429000" y="52578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add</a:t>
            </a:r>
            <a:endParaRPr lang="en-US" altLang="en-US" sz="2400" dirty="0">
              <a:latin typeface="Courier New" pitchFamily="49" charset="0"/>
              <a:cs typeface="Courier New" pitchFamily="49" charset="0"/>
            </a:endParaRPr>
          </a:p>
        </p:txBody>
      </p:sp>
      <p:cxnSp>
        <p:nvCxnSpPr>
          <p:cNvPr id="23" name="Straight Arrow Connector 20"/>
          <p:cNvCxnSpPr>
            <a:cxnSpLocks noChangeShapeType="1"/>
            <a:stCxn id="22" idx="2"/>
          </p:cNvCxnSpPr>
          <p:nvPr/>
        </p:nvCxnSpPr>
        <p:spPr bwMode="auto">
          <a:xfrm>
            <a:off x="3798094" y="5719763"/>
            <a:ext cx="392908" cy="52863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22"/>
          <p:cNvCxnSpPr>
            <a:cxnSpLocks noChangeShapeType="1"/>
          </p:cNvCxnSpPr>
          <p:nvPr/>
        </p:nvCxnSpPr>
        <p:spPr bwMode="auto">
          <a:xfrm rot="5400000">
            <a:off x="3276600" y="4876800"/>
            <a:ext cx="2514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Rectangle 23"/>
          <p:cNvSpPr>
            <a:spLocks noChangeArrowheads="1"/>
          </p:cNvSpPr>
          <p:nvPr/>
        </p:nvSpPr>
        <p:spPr bwMode="auto">
          <a:xfrm>
            <a:off x="3962400" y="6248400"/>
            <a:ext cx="73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latin typeface="Courier New" pitchFamily="49" charset="0"/>
                <a:cs typeface="Courier New" pitchFamily="49" charset="0"/>
              </a:rPr>
              <a:t>add</a:t>
            </a:r>
            <a:endParaRPr lang="en-US" altLang="en-US" sz="24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4836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2286000" y="304800"/>
            <a:ext cx="4564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4400"/>
              <a:t>Google</a:t>
            </a:r>
            <a:r>
              <a:rPr lang="ja-JP" altLang="en-US" sz="4400"/>
              <a:t>’</a:t>
            </a:r>
            <a:r>
              <a:rPr lang="en-US" altLang="ja-JP" sz="4400"/>
              <a:t>s </a:t>
            </a:r>
            <a:r>
              <a:rPr lang="ja-JP" altLang="en-US" sz="4400"/>
              <a:t>“</a:t>
            </a:r>
            <a:r>
              <a:rPr lang="en-US" altLang="ja-JP" sz="4400"/>
              <a:t>Secret</a:t>
            </a:r>
            <a:r>
              <a:rPr lang="ja-JP" altLang="en-US" sz="4400"/>
              <a:t>”</a:t>
            </a:r>
            <a:endParaRPr lang="en-US" altLang="en-US" sz="4400"/>
          </a:p>
        </p:txBody>
      </p:sp>
      <p:sp>
        <p:nvSpPr>
          <p:cNvPr id="10244" name="Rectangle 3"/>
          <p:cNvSpPr>
            <a:spLocks noChangeArrowheads="1"/>
          </p:cNvSpPr>
          <p:nvPr/>
        </p:nvSpPr>
        <p:spPr bwMode="auto">
          <a:xfrm>
            <a:off x="990600" y="3124200"/>
            <a:ext cx="1524000" cy="304800"/>
          </a:xfrm>
          <a:prstGeom prst="rect">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0245" name="Rounded Rectangular Callout 16"/>
          <p:cNvSpPr>
            <a:spLocks noChangeArrowheads="1"/>
          </p:cNvSpPr>
          <p:nvPr/>
        </p:nvSpPr>
        <p:spPr bwMode="auto">
          <a:xfrm>
            <a:off x="6934200" y="609600"/>
            <a:ext cx="1752600" cy="990600"/>
          </a:xfrm>
          <a:prstGeom prst="wedgeRoundRectCallout">
            <a:avLst>
              <a:gd name="adj1" fmla="val -60287"/>
              <a:gd name="adj2" fmla="val 3980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what put Google on the map!</a:t>
            </a:r>
          </a:p>
        </p:txBody>
      </p:sp>
      <p:pic>
        <p:nvPicPr>
          <p:cNvPr id="10246" name="Picture 2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9144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509036A-6432-4F7A-8451-415BDED5CB4D}"/>
              </a:ext>
            </a:extLst>
          </p:cNvPr>
          <p:cNvPicPr>
            <a:picLocks noChangeAspect="1"/>
          </p:cNvPicPr>
          <p:nvPr/>
        </p:nvPicPr>
        <p:blipFill>
          <a:blip r:embed="rId5"/>
          <a:stretch>
            <a:fillRect/>
          </a:stretch>
        </p:blipFill>
        <p:spPr>
          <a:xfrm>
            <a:off x="156610" y="262834"/>
            <a:ext cx="2189553" cy="1642165"/>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13262</TotalTime>
  <Words>886</Words>
  <Application>Microsoft Office PowerPoint</Application>
  <PresentationFormat>On-screen Show (4:3)</PresentationFormat>
  <Paragraphs>137</Paragraphs>
  <Slides>13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13</vt:i4>
      </vt:variant>
      <vt:variant>
        <vt:lpstr>Custom Shows</vt:lpstr>
      </vt:variant>
      <vt:variant>
        <vt:i4>2</vt:i4>
      </vt:variant>
    </vt:vector>
  </HeadingPairs>
  <TitlesOfParts>
    <vt:vector size="21" baseType="lpstr">
      <vt:lpstr>Arial</vt:lpstr>
      <vt:lpstr>Courier New</vt:lpstr>
      <vt:lpstr>Engravers MT</vt:lpstr>
      <vt:lpstr>High Tower Text</vt:lpstr>
      <vt:lpstr>Times</vt:lpstr>
      <vt:lpstr>Blank Presentation</vt:lpstr>
      <vt:lpstr>Welcome Back to CS 5 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Kuenning</cp:lastModifiedBy>
  <cp:revision>175</cp:revision>
  <cp:lastPrinted>2015-09-03T06:12:33Z</cp:lastPrinted>
  <dcterms:created xsi:type="dcterms:W3CDTF">2011-09-01T03:25:55Z</dcterms:created>
  <dcterms:modified xsi:type="dcterms:W3CDTF">2019-08-21T06:04:14Z</dcterms:modified>
</cp:coreProperties>
</file>