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xml" ContentType="application/inkml+xml"/>
  <Override PartName="/ppt/notesSlides/notesSlide3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handoutMasterIdLst>
    <p:handoutMasterId r:id="rId57"/>
  </p:handoutMasterIdLst>
  <p:sldIdLst>
    <p:sldId id="539" r:id="rId2"/>
    <p:sldId id="723" r:id="rId3"/>
    <p:sldId id="724" r:id="rId4"/>
    <p:sldId id="725" r:id="rId5"/>
    <p:sldId id="779" r:id="rId6"/>
    <p:sldId id="726" r:id="rId7"/>
    <p:sldId id="727" r:id="rId8"/>
    <p:sldId id="611" r:id="rId9"/>
    <p:sldId id="722" r:id="rId10"/>
    <p:sldId id="721" r:id="rId11"/>
    <p:sldId id="790" r:id="rId12"/>
    <p:sldId id="791" r:id="rId13"/>
    <p:sldId id="614" r:id="rId14"/>
    <p:sldId id="599" r:id="rId15"/>
    <p:sldId id="575" r:id="rId16"/>
    <p:sldId id="577" r:id="rId17"/>
    <p:sldId id="613" r:id="rId18"/>
    <p:sldId id="673" r:id="rId19"/>
    <p:sldId id="674" r:id="rId20"/>
    <p:sldId id="581" r:id="rId21"/>
    <p:sldId id="792" r:id="rId22"/>
    <p:sldId id="675" r:id="rId23"/>
    <p:sldId id="676" r:id="rId24"/>
    <p:sldId id="704" r:id="rId25"/>
    <p:sldId id="628" r:id="rId26"/>
    <p:sldId id="761" r:id="rId27"/>
    <p:sldId id="788" r:id="rId28"/>
    <p:sldId id="732" r:id="rId29"/>
    <p:sldId id="538" r:id="rId30"/>
    <p:sldId id="442" r:id="rId31"/>
    <p:sldId id="444" r:id="rId32"/>
    <p:sldId id="546" r:id="rId33"/>
    <p:sldId id="462" r:id="rId34"/>
    <p:sldId id="637" r:id="rId35"/>
    <p:sldId id="639" r:id="rId36"/>
    <p:sldId id="638" r:id="rId37"/>
    <p:sldId id="753" r:id="rId38"/>
    <p:sldId id="754" r:id="rId39"/>
    <p:sldId id="755" r:id="rId40"/>
    <p:sldId id="756" r:id="rId41"/>
    <p:sldId id="757" r:id="rId42"/>
    <p:sldId id="640" r:id="rId43"/>
    <p:sldId id="762" r:id="rId44"/>
    <p:sldId id="763" r:id="rId45"/>
    <p:sldId id="764" r:id="rId46"/>
    <p:sldId id="766" r:id="rId47"/>
    <p:sldId id="767" r:id="rId48"/>
    <p:sldId id="768" r:id="rId49"/>
    <p:sldId id="769" r:id="rId50"/>
    <p:sldId id="784" r:id="rId51"/>
    <p:sldId id="771" r:id="rId52"/>
    <p:sldId id="785" r:id="rId53"/>
    <p:sldId id="787" r:id="rId54"/>
    <p:sldId id="775" r:id="rId55"/>
  </p:sldIdLst>
  <p:sldSz cx="9144000" cy="6858000" type="screen4x3"/>
  <p:notesSz cx="6985000" cy="9271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120DF3"/>
    <a:srgbClr val="FFCC99"/>
    <a:srgbClr val="D6EAF6"/>
    <a:srgbClr val="CCECFF"/>
    <a:srgbClr val="00FB11"/>
    <a:srgbClr val="CC6600"/>
    <a:srgbClr val="CCFFCC"/>
    <a:srgbClr val="FFCC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8787" autoAdjust="0"/>
  </p:normalViewPr>
  <p:slideViewPr>
    <p:cSldViewPr>
      <p:cViewPr varScale="1">
        <p:scale>
          <a:sx n="86" d="100"/>
          <a:sy n="86" d="100"/>
        </p:scale>
        <p:origin x="-55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0" d="100"/>
          <a:sy n="120" d="100"/>
        </p:scale>
        <p:origin x="-3296" y="-96"/>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27137" cy="462937"/>
          </a:xfrm>
          <a:prstGeom prst="rect">
            <a:avLst/>
          </a:prstGeom>
          <a:noFill/>
          <a:ln w="9525">
            <a:noFill/>
            <a:miter lim="800000"/>
            <a:headEnd/>
            <a:tailEnd/>
          </a:ln>
          <a:effectLst/>
        </p:spPr>
        <p:txBody>
          <a:bodyPr vert="horz" wrap="square" lIns="92882" tIns="46441" rIns="92882" bIns="46441" numCol="1" anchor="t" anchorCtr="0" compatLnSpc="1">
            <a:prstTxWarp prst="textNoShape">
              <a:avLst/>
            </a:prstTxWarp>
          </a:bodyPr>
          <a:lstStyle>
            <a:lvl1pPr>
              <a:defRPr sz="1200">
                <a:latin typeface="Times" pitchFamily="1" charset="0"/>
                <a:ea typeface="+mn-ea"/>
                <a:cs typeface="+mn-cs"/>
              </a:defRPr>
            </a:lvl1pPr>
          </a:lstStyle>
          <a:p>
            <a:pPr>
              <a:defRPr/>
            </a:pPr>
            <a:endParaRPr lang="en-US"/>
          </a:p>
        </p:txBody>
      </p:sp>
      <p:sp>
        <p:nvSpPr>
          <p:cNvPr id="80899" name="Rectangle 3"/>
          <p:cNvSpPr>
            <a:spLocks noGrp="1" noChangeArrowheads="1"/>
          </p:cNvSpPr>
          <p:nvPr>
            <p:ph type="dt" sz="quarter" idx="1"/>
          </p:nvPr>
        </p:nvSpPr>
        <p:spPr bwMode="auto">
          <a:xfrm>
            <a:off x="3957864" y="0"/>
            <a:ext cx="3027136" cy="462937"/>
          </a:xfrm>
          <a:prstGeom prst="rect">
            <a:avLst/>
          </a:prstGeom>
          <a:noFill/>
          <a:ln w="9525">
            <a:noFill/>
            <a:miter lim="800000"/>
            <a:headEnd/>
            <a:tailEnd/>
          </a:ln>
          <a:effectLst/>
        </p:spPr>
        <p:txBody>
          <a:bodyPr vert="horz" wrap="square" lIns="92882" tIns="46441" rIns="92882" bIns="46441" numCol="1" anchor="t" anchorCtr="0" compatLnSpc="1">
            <a:prstTxWarp prst="textNoShape">
              <a:avLst/>
            </a:prstTxWarp>
          </a:bodyPr>
          <a:lstStyle>
            <a:lvl1pPr algn="r">
              <a:defRPr sz="1200">
                <a:latin typeface="Times" pitchFamily="1" charset="0"/>
                <a:ea typeface="+mn-ea"/>
                <a:cs typeface="+mn-cs"/>
              </a:defRPr>
            </a:lvl1pPr>
          </a:lstStyle>
          <a:p>
            <a:pPr>
              <a:defRPr/>
            </a:pPr>
            <a:endParaRPr lang="en-US"/>
          </a:p>
        </p:txBody>
      </p:sp>
      <p:sp>
        <p:nvSpPr>
          <p:cNvPr id="80900" name="Rectangle 4"/>
          <p:cNvSpPr>
            <a:spLocks noGrp="1" noChangeArrowheads="1"/>
          </p:cNvSpPr>
          <p:nvPr>
            <p:ph type="ftr" sz="quarter" idx="2"/>
          </p:nvPr>
        </p:nvSpPr>
        <p:spPr bwMode="auto">
          <a:xfrm>
            <a:off x="0" y="8808064"/>
            <a:ext cx="3027137" cy="462937"/>
          </a:xfrm>
          <a:prstGeom prst="rect">
            <a:avLst/>
          </a:prstGeom>
          <a:noFill/>
          <a:ln w="9525">
            <a:noFill/>
            <a:miter lim="800000"/>
            <a:headEnd/>
            <a:tailEnd/>
          </a:ln>
          <a:effectLst/>
        </p:spPr>
        <p:txBody>
          <a:bodyPr vert="horz" wrap="square" lIns="92882" tIns="46441" rIns="92882" bIns="46441" numCol="1" anchor="b" anchorCtr="0" compatLnSpc="1">
            <a:prstTxWarp prst="textNoShape">
              <a:avLst/>
            </a:prstTxWarp>
          </a:bodyPr>
          <a:lstStyle>
            <a:lvl1pPr>
              <a:defRPr sz="1200">
                <a:latin typeface="Times" pitchFamily="1" charset="0"/>
                <a:ea typeface="+mn-ea"/>
                <a:cs typeface="+mn-cs"/>
              </a:defRPr>
            </a:lvl1pPr>
          </a:lstStyle>
          <a:p>
            <a:pPr>
              <a:defRPr/>
            </a:pPr>
            <a:endParaRPr lang="en-US"/>
          </a:p>
        </p:txBody>
      </p:sp>
      <p:sp>
        <p:nvSpPr>
          <p:cNvPr id="80901" name="Rectangle 5"/>
          <p:cNvSpPr>
            <a:spLocks noGrp="1" noChangeArrowheads="1"/>
          </p:cNvSpPr>
          <p:nvPr>
            <p:ph type="sldNum" sz="quarter" idx="3"/>
          </p:nvPr>
        </p:nvSpPr>
        <p:spPr bwMode="auto">
          <a:xfrm>
            <a:off x="3957864" y="8808064"/>
            <a:ext cx="3027136" cy="462937"/>
          </a:xfrm>
          <a:prstGeom prst="rect">
            <a:avLst/>
          </a:prstGeom>
          <a:noFill/>
          <a:ln w="9525">
            <a:noFill/>
            <a:miter lim="800000"/>
            <a:headEnd/>
            <a:tailEnd/>
          </a:ln>
          <a:effectLst/>
        </p:spPr>
        <p:txBody>
          <a:bodyPr vert="horz" wrap="square" lIns="92882" tIns="46441" rIns="92882" bIns="46441" numCol="1" anchor="b" anchorCtr="0" compatLnSpc="1">
            <a:prstTxWarp prst="textNoShape">
              <a:avLst/>
            </a:prstTxWarp>
          </a:bodyPr>
          <a:lstStyle>
            <a:lvl1pPr algn="r">
              <a:defRPr sz="1200"/>
            </a:lvl1pPr>
          </a:lstStyle>
          <a:p>
            <a:pPr>
              <a:defRPr/>
            </a:pPr>
            <a:fld id="{28030096-75D5-4744-81EB-981195251ED5}" type="slidenum">
              <a:rPr lang="en-US"/>
              <a:pPr>
                <a:defRPr/>
              </a:pPr>
              <a:t>‹#›</a:t>
            </a:fld>
            <a:endParaRPr lang="en-US"/>
          </a:p>
        </p:txBody>
      </p:sp>
    </p:spTree>
    <p:extLst>
      <p:ext uri="{BB962C8B-B14F-4D97-AF65-F5344CB8AC3E}">
        <p14:creationId xmlns:p14="http://schemas.microsoft.com/office/powerpoint/2010/main" val="35086090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1-26T22:05:08.633"/>
    </inkml:context>
    <inkml:brush xml:id="br0">
      <inkml:brushProperty name="width" value="0.05292" units="cm"/>
      <inkml:brushProperty name="height" value="0.05292" units="cm"/>
      <inkml:brushProperty name="color" value="#FF0000"/>
    </inkml:brush>
  </inkml:definitions>
  <inkml:trace contextRef="#ctx0" brushRef="#br0">2752 0,'159'-159,"-106"265,-27-53,1-53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27137" cy="462937"/>
          </a:xfrm>
          <a:prstGeom prst="rect">
            <a:avLst/>
          </a:prstGeom>
          <a:noFill/>
          <a:ln w="9525">
            <a:noFill/>
            <a:miter lim="800000"/>
            <a:headEnd/>
            <a:tailEnd/>
          </a:ln>
          <a:effectLst/>
        </p:spPr>
        <p:txBody>
          <a:bodyPr vert="horz" wrap="square" lIns="92882" tIns="46441" rIns="92882" bIns="46441" numCol="1" anchor="t" anchorCtr="0" compatLnSpc="1">
            <a:prstTxWarp prst="textNoShape">
              <a:avLst/>
            </a:prstTxWarp>
          </a:bodyPr>
          <a:lstStyle>
            <a:lvl1pPr>
              <a:defRPr sz="1200">
                <a:latin typeface="Times" pitchFamily="1" charset="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3957864" y="0"/>
            <a:ext cx="3027136" cy="462937"/>
          </a:xfrm>
          <a:prstGeom prst="rect">
            <a:avLst/>
          </a:prstGeom>
          <a:noFill/>
          <a:ln w="9525">
            <a:noFill/>
            <a:miter lim="800000"/>
            <a:headEnd/>
            <a:tailEnd/>
          </a:ln>
          <a:effectLst/>
        </p:spPr>
        <p:txBody>
          <a:bodyPr vert="horz" wrap="square" lIns="92882" tIns="46441" rIns="92882" bIns="46441" numCol="1" anchor="t" anchorCtr="0" compatLnSpc="1">
            <a:prstTxWarp prst="textNoShape">
              <a:avLst/>
            </a:prstTxWarp>
          </a:bodyPr>
          <a:lstStyle>
            <a:lvl1pPr algn="r">
              <a:defRPr sz="1200">
                <a:latin typeface="Times" pitchFamily="1" charset="0"/>
                <a:ea typeface="+mn-ea"/>
                <a:cs typeface="+mn-cs"/>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30727" y="4404032"/>
            <a:ext cx="5123546" cy="4171030"/>
          </a:xfrm>
          <a:prstGeom prst="rect">
            <a:avLst/>
          </a:prstGeom>
          <a:noFill/>
          <a:ln w="9525">
            <a:noFill/>
            <a:miter lim="800000"/>
            <a:headEnd/>
            <a:tailEnd/>
          </a:ln>
          <a:effectLst/>
        </p:spPr>
        <p:txBody>
          <a:bodyPr vert="horz" wrap="square" lIns="92882" tIns="46441" rIns="92882" bIns="464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08064"/>
            <a:ext cx="3027137" cy="462937"/>
          </a:xfrm>
          <a:prstGeom prst="rect">
            <a:avLst/>
          </a:prstGeom>
          <a:noFill/>
          <a:ln w="9525">
            <a:noFill/>
            <a:miter lim="800000"/>
            <a:headEnd/>
            <a:tailEnd/>
          </a:ln>
          <a:effectLst/>
        </p:spPr>
        <p:txBody>
          <a:bodyPr vert="horz" wrap="square" lIns="92882" tIns="46441" rIns="92882" bIns="46441" numCol="1" anchor="b" anchorCtr="0" compatLnSpc="1">
            <a:prstTxWarp prst="textNoShape">
              <a:avLst/>
            </a:prstTxWarp>
          </a:bodyPr>
          <a:lstStyle>
            <a:lvl1pPr>
              <a:defRPr sz="1200">
                <a:latin typeface="Times" pitchFamily="1" charset="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3957864" y="8808064"/>
            <a:ext cx="3027136" cy="462937"/>
          </a:xfrm>
          <a:prstGeom prst="rect">
            <a:avLst/>
          </a:prstGeom>
          <a:noFill/>
          <a:ln w="9525">
            <a:noFill/>
            <a:miter lim="800000"/>
            <a:headEnd/>
            <a:tailEnd/>
          </a:ln>
          <a:effectLst/>
        </p:spPr>
        <p:txBody>
          <a:bodyPr vert="horz" wrap="square" lIns="92882" tIns="46441" rIns="92882" bIns="46441" numCol="1" anchor="b" anchorCtr="0" compatLnSpc="1">
            <a:prstTxWarp prst="textNoShape">
              <a:avLst/>
            </a:prstTxWarp>
          </a:bodyPr>
          <a:lstStyle>
            <a:lvl1pPr algn="r">
              <a:defRPr sz="1200"/>
            </a:lvl1pPr>
          </a:lstStyle>
          <a:p>
            <a:pPr>
              <a:defRPr/>
            </a:pPr>
            <a:fld id="{2A4213ED-5352-4B5F-8AE7-91C11D2C32E7}" type="slidenum">
              <a:rPr lang="en-US"/>
              <a:pPr>
                <a:defRPr/>
              </a:pPr>
              <a:t>‹#›</a:t>
            </a:fld>
            <a:endParaRPr lang="en-US"/>
          </a:p>
        </p:txBody>
      </p:sp>
    </p:spTree>
    <p:extLst>
      <p:ext uri="{BB962C8B-B14F-4D97-AF65-F5344CB8AC3E}">
        <p14:creationId xmlns:p14="http://schemas.microsoft.com/office/powerpoint/2010/main" val="2920605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S PGothic"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7525A4F5-A3B2-44B9-B6C9-CFD54187B78F}" type="slidenum">
              <a:rPr lang="en-US" sz="1200"/>
              <a:pPr/>
              <a:t>1</a:t>
            </a:fld>
            <a:endParaRPr lang="en-US" sz="12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charset="0"/>
              </a:rPr>
              <a:t>Setup: have two</a:t>
            </a:r>
            <a:r>
              <a:rPr lang="en-US" baseline="0" dirty="0" smtClean="0">
                <a:latin typeface="Times" charset="0"/>
              </a:rPr>
              <a:t> browser tabs open to the </a:t>
            </a:r>
            <a:r>
              <a:rPr lang="en-US" baseline="0" dirty="0" err="1" smtClean="0">
                <a:latin typeface="Times" charset="0"/>
              </a:rPr>
              <a:t>Picobot</a:t>
            </a:r>
            <a:r>
              <a:rPr lang="en-US" baseline="0" dirty="0" smtClean="0">
                <a:latin typeface="Times" charset="0"/>
              </a:rPr>
              <a:t> site.  One should have the broken space-filling program that’s the site default; the other should have a correct maze solution, pasted from lec02prog03.txt, and should be on map 1.</a:t>
            </a:r>
          </a:p>
          <a:p>
            <a:endParaRPr lang="en-US" baseline="0" dirty="0" smtClean="0">
              <a:latin typeface="Times" charset="0"/>
            </a:endParaRPr>
          </a:p>
          <a:p>
            <a:r>
              <a:rPr lang="en-US" baseline="0" dirty="0" smtClean="0">
                <a:latin typeface="Times" charset="0"/>
              </a:rPr>
              <a:t>Network access needed.</a:t>
            </a:r>
          </a:p>
          <a:p>
            <a:endParaRPr lang="en-US" baseline="0" dirty="0" smtClean="0">
              <a:latin typeface="Times" charset="0"/>
            </a:endParaRPr>
          </a:p>
          <a:p>
            <a:r>
              <a:rPr lang="en-US" baseline="0" dirty="0" smtClean="0">
                <a:latin typeface="Times" charset="0"/>
              </a:rPr>
              <a:t>Online version of RPS-25 has clickable </a:t>
            </a:r>
            <a:r>
              <a:rPr lang="en-US" baseline="0" dirty="0" err="1" smtClean="0">
                <a:latin typeface="Times" charset="0"/>
              </a:rPr>
              <a:t>Javascript</a:t>
            </a:r>
            <a:r>
              <a:rPr lang="en-US" baseline="0" dirty="0" smtClean="0">
                <a:latin typeface="Times" charset="0"/>
              </a:rPr>
              <a:t>?  </a:t>
            </a:r>
            <a:r>
              <a:rPr lang="en-US" baseline="0" smtClean="0">
                <a:latin typeface="Times" charset="0"/>
              </a:rPr>
              <a:t>I couldn’t </a:t>
            </a:r>
            <a:r>
              <a:rPr lang="en-US" baseline="0" dirty="0" smtClean="0">
                <a:latin typeface="Times" charset="0"/>
              </a:rPr>
              <a:t>get it to work.</a:t>
            </a:r>
          </a:p>
          <a:p>
            <a:endParaRPr lang="en-US" baseline="0" dirty="0"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BD6F762C-577C-4B03-9FC8-2425690D1BFA}" type="slidenum">
              <a:rPr lang="en-US" sz="1200"/>
              <a:pPr/>
              <a:t>10</a:t>
            </a:fld>
            <a:endParaRPr lang="en-US" sz="120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charset="0"/>
              </a:rPr>
              <a:t>Grading is done on Thursday nights.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11</a:t>
            </a:fld>
            <a:endParaRPr lang="en-US"/>
          </a:p>
        </p:txBody>
      </p:sp>
    </p:spTree>
    <p:extLst>
      <p:ext uri="{BB962C8B-B14F-4D97-AF65-F5344CB8AC3E}">
        <p14:creationId xmlns:p14="http://schemas.microsoft.com/office/powerpoint/2010/main" val="68922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12</a:t>
            </a:fld>
            <a:endParaRPr lang="en-US"/>
          </a:p>
        </p:txBody>
      </p:sp>
    </p:spTree>
    <p:extLst>
      <p:ext uri="{BB962C8B-B14F-4D97-AF65-F5344CB8AC3E}">
        <p14:creationId xmlns:p14="http://schemas.microsoft.com/office/powerpoint/2010/main" val="1791850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E742FAB3-C966-4513-816A-DAB412F8E5ED}" type="slidenum">
              <a:rPr lang="en-US" sz="1200"/>
              <a:pPr/>
              <a:t>13</a:t>
            </a:fld>
            <a:endParaRPr lang="en-US"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charset="0"/>
              </a:rPr>
              <a:t>Lab goal was to get the</a:t>
            </a:r>
            <a:r>
              <a:rPr lang="en-US" baseline="0" dirty="0" smtClean="0">
                <a:latin typeface="Times" charset="0"/>
              </a:rPr>
              <a:t> fundamental programming experience: edit, run &amp; test, loop.</a:t>
            </a:r>
            <a:endParaRPr lang="en-US" dirty="0"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EC163D80-D2D0-4D41-88BA-0B0743C3C467}" type="slidenum">
              <a:rPr lang="en-US" sz="1200"/>
              <a:pPr/>
              <a:t>14</a:t>
            </a:fld>
            <a:endParaRPr lang="en-US"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400" dirty="0">
                <a:latin typeface="Times" charset="0"/>
              </a:rPr>
              <a:t>#2 is different from foreign languages, where you have to work to develop vocabulary.</a:t>
            </a:r>
          </a:p>
          <a:p>
            <a:pPr>
              <a:spcBef>
                <a:spcPct val="50000"/>
              </a:spcBef>
            </a:pPr>
            <a:endParaRPr lang="en-US" dirty="0" smtClean="0">
              <a:latin typeface="Times" charset="0"/>
            </a:endParaRPr>
          </a:p>
          <a:p>
            <a:endParaRPr lang="en-US" dirty="0" smtClean="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8F732CEF-E1E6-4284-A412-4176BDB896E3}" type="slidenum">
              <a:rPr lang="en-US" sz="1200">
                <a:solidFill>
                  <a:srgbClr val="000000"/>
                </a:solidFill>
              </a:rPr>
              <a:pPr/>
              <a:t>15</a:t>
            </a:fld>
            <a:endParaRPr lang="en-US" sz="1200">
              <a:solidFill>
                <a:srgbClr val="000000"/>
              </a:solidFill>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dirty="0" smtClean="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C352F876-60C1-4EA1-9E09-FD1B57B2BBCA}" type="slidenum">
              <a:rPr lang="en-US" sz="1200">
                <a:solidFill>
                  <a:srgbClr val="000000"/>
                </a:solidFill>
              </a:rPr>
              <a:pPr/>
              <a:t>16</a:t>
            </a:fld>
            <a:endParaRPr lang="en-US" sz="1200">
              <a:solidFill>
                <a:srgbClr val="000000"/>
              </a:solidFill>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dirty="0" smtClean="0">
                <a:latin typeface="Times" charset="0"/>
              </a:rPr>
              <a:t>Slide has animations.</a:t>
            </a:r>
            <a:endParaRPr lang="en-US" dirty="0"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CE8F4D20-C46F-4342-B6E8-E9040F8EB928}" type="slidenum">
              <a:rPr lang="en-US" sz="1200"/>
              <a:pPr/>
              <a:t>17</a:t>
            </a:fld>
            <a:endParaRPr lang="en-US"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endParaRPr lang="en-US" dirty="0" smtClean="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CE8F4D20-C46F-4342-B6E8-E9040F8EB928}" type="slidenum">
              <a:rPr lang="en-US" sz="1200"/>
              <a:pPr/>
              <a:t>18</a:t>
            </a:fld>
            <a:endParaRPr lang="en-US"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charset="0"/>
              </a:rPr>
              <a:t>Slide has animations.</a:t>
            </a:r>
            <a:endParaRPr lang="en-US" dirty="0"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22160B74-2198-4029-9176-4DF42106AB37}" type="slidenum">
              <a:rPr lang="en-US" sz="1200"/>
              <a:pPr/>
              <a:t>19</a:t>
            </a:fld>
            <a:endParaRPr lang="en-US" sz="12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dirty="0" err="1" smtClean="0">
                <a:latin typeface="Times" charset="0"/>
              </a:rPr>
              <a:t>INHANDOUT</a:t>
            </a:r>
            <a:endParaRPr lang="en-US" dirty="0" smtClean="0">
              <a:latin typeface="Times" charset="0"/>
            </a:endParaRPr>
          </a:p>
          <a:p>
            <a:pPr>
              <a:spcBef>
                <a:spcPct val="50000"/>
              </a:spcBef>
            </a:pPr>
            <a:endParaRPr lang="en-US" dirty="0" smtClean="0">
              <a:latin typeface="Times" charset="0"/>
            </a:endParaRPr>
          </a:p>
          <a:p>
            <a:r>
              <a:rPr lang="en-US" dirty="0" smtClean="0">
                <a:latin typeface="Times" charset="0"/>
              </a:rPr>
              <a:t>Popup coming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36" indent="-274553">
              <a:defRPr sz="2300">
                <a:solidFill>
                  <a:schemeClr val="tx1"/>
                </a:solidFill>
                <a:latin typeface="Times" charset="0"/>
                <a:ea typeface="MS PGothic" pitchFamily="34" charset="-128"/>
              </a:defRPr>
            </a:lvl2pPr>
            <a:lvl3pPr marL="1098211" indent="-219643">
              <a:defRPr sz="2300">
                <a:solidFill>
                  <a:schemeClr val="tx1"/>
                </a:solidFill>
                <a:latin typeface="Times" charset="0"/>
                <a:ea typeface="MS PGothic" pitchFamily="34" charset="-128"/>
              </a:defRPr>
            </a:lvl3pPr>
            <a:lvl4pPr marL="1537495" indent="-219643">
              <a:defRPr sz="2300">
                <a:solidFill>
                  <a:schemeClr val="tx1"/>
                </a:solidFill>
                <a:latin typeface="Times" charset="0"/>
                <a:ea typeface="MS PGothic" pitchFamily="34" charset="-128"/>
              </a:defRPr>
            </a:lvl4pPr>
            <a:lvl5pPr marL="1976780" indent="-219643">
              <a:defRPr sz="2300">
                <a:solidFill>
                  <a:schemeClr val="tx1"/>
                </a:solidFill>
                <a:latin typeface="Times" charset="0"/>
                <a:ea typeface="MS PGothic" pitchFamily="34" charset="-128"/>
              </a:defRPr>
            </a:lvl5pPr>
            <a:lvl6pPr marL="2416064" indent="-219643" eaLnBrk="0" fontAlgn="base" hangingPunct="0">
              <a:spcBef>
                <a:spcPct val="0"/>
              </a:spcBef>
              <a:spcAft>
                <a:spcPct val="0"/>
              </a:spcAft>
              <a:defRPr sz="2300">
                <a:solidFill>
                  <a:schemeClr val="tx1"/>
                </a:solidFill>
                <a:latin typeface="Times" charset="0"/>
                <a:ea typeface="MS PGothic" pitchFamily="34" charset="-128"/>
              </a:defRPr>
            </a:lvl6pPr>
            <a:lvl7pPr marL="2855349" indent="-219643" eaLnBrk="0" fontAlgn="base" hangingPunct="0">
              <a:spcBef>
                <a:spcPct val="0"/>
              </a:spcBef>
              <a:spcAft>
                <a:spcPct val="0"/>
              </a:spcAft>
              <a:defRPr sz="2300">
                <a:solidFill>
                  <a:schemeClr val="tx1"/>
                </a:solidFill>
                <a:latin typeface="Times" charset="0"/>
                <a:ea typeface="MS PGothic" pitchFamily="34" charset="-128"/>
              </a:defRPr>
            </a:lvl7pPr>
            <a:lvl8pPr marL="3294632" indent="-219643" eaLnBrk="0" fontAlgn="base" hangingPunct="0">
              <a:spcBef>
                <a:spcPct val="0"/>
              </a:spcBef>
              <a:spcAft>
                <a:spcPct val="0"/>
              </a:spcAft>
              <a:defRPr sz="2300">
                <a:solidFill>
                  <a:schemeClr val="tx1"/>
                </a:solidFill>
                <a:latin typeface="Times" charset="0"/>
                <a:ea typeface="MS PGothic" pitchFamily="34" charset="-128"/>
              </a:defRPr>
            </a:lvl8pPr>
            <a:lvl9pPr marL="3733917" indent="-219643" eaLnBrk="0" fontAlgn="base" hangingPunct="0">
              <a:spcBef>
                <a:spcPct val="0"/>
              </a:spcBef>
              <a:spcAft>
                <a:spcPct val="0"/>
              </a:spcAft>
              <a:defRPr sz="2300">
                <a:solidFill>
                  <a:schemeClr val="tx1"/>
                </a:solidFill>
                <a:latin typeface="Times" charset="0"/>
                <a:ea typeface="MS PGothic" pitchFamily="34" charset="-128"/>
              </a:defRPr>
            </a:lvl9pPr>
          </a:lstStyle>
          <a:p>
            <a:fld id="{96DED641-257F-4E23-835A-5FD01DF8A93C}" type="slidenum">
              <a:rPr lang="en-US" sz="1200"/>
              <a:pPr/>
              <a:t>2</a:t>
            </a:fld>
            <a:endParaRPr lang="en-US" sz="120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charset="0"/>
              </a:rPr>
              <a:t>33 is from a proud student from last year</a:t>
            </a:r>
            <a:r>
              <a:rPr lang="en-US" dirty="0" smtClean="0">
                <a:latin typeface="Times"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Every math prof knows and fell in love with 4</a:t>
            </a:r>
            <a:r>
              <a:rPr lang="en-US" baseline="0" dirty="0" smtClean="0"/>
              <a:t> 4’s.  Francis did it in middle school and still has his answers—up to 100!</a:t>
            </a:r>
            <a:endParaRPr lang="en-US" dirty="0" smtClean="0"/>
          </a:p>
          <a:p>
            <a:endParaRPr lang="en-US" dirty="0" smtClean="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22160B74-2198-4029-9176-4DF42106AB37}" type="slidenum">
              <a:rPr lang="en-US" sz="1200"/>
              <a:pPr/>
              <a:t>20</a:t>
            </a:fld>
            <a:endParaRPr lang="en-US" sz="12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dirty="0"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7C386523-1ABF-4835-B633-E045118584C9}" type="slidenum">
              <a:rPr lang="en-US" sz="1200"/>
              <a:pPr/>
              <a:t>21</a:t>
            </a:fld>
            <a:endParaRPr lang="en-US"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endParaRPr lang="en-US" dirty="0"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45B5E1C7-8FBF-4370-9AD3-03A7D54F7E33}" type="slidenum">
              <a:rPr lang="en-US" sz="1200"/>
              <a:pPr/>
              <a:t>22</a:t>
            </a:fld>
            <a:endParaRPr 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charset="0"/>
              </a:rPr>
              <a:t>Slide has animations (popup of “human-typed</a:t>
            </a:r>
            <a:r>
              <a:rPr lang="en-US" baseline="0" dirty="0" smtClean="0">
                <a:latin typeface="Times" charset="0"/>
              </a:rPr>
              <a:t> input)</a:t>
            </a:r>
            <a:r>
              <a:rPr lang="en-US" dirty="0" smtClean="0">
                <a:latin typeface="Times" charset="0"/>
              </a:rPr>
              <a:t>.</a:t>
            </a:r>
          </a:p>
          <a:p>
            <a:r>
              <a:rPr lang="en-US" dirty="0" smtClean="0">
                <a:latin typeface="Times" charset="0"/>
              </a:rPr>
              <a:t>Onion </a:t>
            </a:r>
            <a:r>
              <a:rPr lang="en-US" dirty="0" smtClean="0">
                <a:latin typeface="Times" charset="0"/>
              </a:rPr>
              <a:t>article summarizes what syntax is: surface structure</a:t>
            </a:r>
          </a:p>
          <a:p>
            <a:endParaRPr lang="en-US" dirty="0"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45B5E1C7-8FBF-4370-9AD3-03A7D54F7E33}" type="slidenum">
              <a:rPr lang="en-US" sz="1200"/>
              <a:pPr/>
              <a:t>23</a:t>
            </a:fld>
            <a:endParaRPr 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charset="0"/>
              </a:rPr>
              <a:t>The question mark</a:t>
            </a:r>
            <a:r>
              <a:rPr lang="en-US" baseline="0" dirty="0" smtClean="0">
                <a:latin typeface="Times" charset="0"/>
              </a:rPr>
              <a:t> is “is this what I wanted?”</a:t>
            </a:r>
            <a:endParaRPr lang="en-US" dirty="0" smtClean="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D1147B89-28AF-41D5-A2D8-6374548BD8B6}" type="slidenum">
              <a:rPr lang="en-US" sz="1200"/>
              <a:pPr/>
              <a:t>24</a:t>
            </a:fld>
            <a:endParaRPr lang="en-US" sz="120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r>
              <a:rPr lang="en-US" dirty="0" err="1" smtClean="0">
                <a:latin typeface="Times" charset="0"/>
              </a:rPr>
              <a:t>QUIZSLIDE</a:t>
            </a:r>
            <a:endParaRPr lang="en-US" dirty="0" smtClean="0">
              <a:latin typeface="Times" charset="0"/>
            </a:endParaRPr>
          </a:p>
          <a:p>
            <a:endParaRPr lang="en-US" dirty="0" smtClean="0">
              <a:latin typeface="Times" charset="0"/>
            </a:endParaRPr>
          </a:p>
          <a:p>
            <a:r>
              <a:rPr lang="en-US" dirty="0" smtClean="0">
                <a:latin typeface="Times" charset="0"/>
              </a:rPr>
              <a:t>Answers are on next slide.</a:t>
            </a:r>
          </a:p>
          <a:p>
            <a:endParaRPr lang="en-US" dirty="0" smtClean="0">
              <a:latin typeface="Times" charset="0"/>
            </a:endParaRPr>
          </a:p>
          <a:p>
            <a:r>
              <a:rPr lang="en-US" dirty="0" smtClean="0">
                <a:latin typeface="Times" charset="0"/>
              </a:rPr>
              <a:t>Have rps_starter.py</a:t>
            </a:r>
            <a:r>
              <a:rPr lang="en-US" baseline="0" dirty="0" smtClean="0">
                <a:latin typeface="Times" charset="0"/>
              </a:rPr>
              <a:t> (lec02prog01.py) and run it.</a:t>
            </a:r>
            <a:endParaRPr lang="en-US" dirty="0" smtClean="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D1147B89-28AF-41D5-A2D8-6374548BD8B6}" type="slidenum">
              <a:rPr lang="en-US" sz="1200"/>
              <a:pPr/>
              <a:t>25</a:t>
            </a:fld>
            <a:endParaRPr lang="en-US" sz="120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26</a:t>
            </a:fld>
            <a:endParaRPr lang="en-US"/>
          </a:p>
        </p:txBody>
      </p:sp>
    </p:spTree>
    <p:extLst>
      <p:ext uri="{BB962C8B-B14F-4D97-AF65-F5344CB8AC3E}">
        <p14:creationId xmlns:p14="http://schemas.microsoft.com/office/powerpoint/2010/main" val="1881474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939794EA-8065-45FD-80CC-B25458F1200F}" type="slidenum">
              <a:rPr lang="en-US" sz="1200"/>
              <a:pPr/>
              <a:t>27</a:t>
            </a:fld>
            <a:endParaRPr lang="en-US" sz="120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charset="0"/>
              </a:rPr>
              <a:t>Highlight the triple quotes?</a:t>
            </a:r>
          </a:p>
          <a:p>
            <a:endParaRPr lang="en-US" dirty="0" smtClean="0">
              <a:latin typeface="Times" charset="0"/>
            </a:endParaRPr>
          </a:p>
          <a:p>
            <a:r>
              <a:rPr lang="en-US" dirty="0" smtClean="0">
                <a:latin typeface="Times" charset="0"/>
              </a:rPr>
              <a:t>At</a:t>
            </a:r>
            <a:r>
              <a:rPr lang="en-US" baseline="0" dirty="0" smtClean="0">
                <a:latin typeface="Times" charset="0"/>
              </a:rPr>
              <a:t> this point run a simple sample adventure program (lec02prog02.py)</a:t>
            </a:r>
          </a:p>
          <a:p>
            <a:endParaRPr lang="en-US" dirty="0" smtClean="0">
              <a:latin typeface="Times" charset="0"/>
            </a:endParaRPr>
          </a:p>
        </p:txBody>
      </p:sp>
    </p:spTree>
    <p:extLst>
      <p:ext uri="{BB962C8B-B14F-4D97-AF65-F5344CB8AC3E}">
        <p14:creationId xmlns:p14="http://schemas.microsoft.com/office/powerpoint/2010/main" val="280039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939794EA-8065-45FD-80CC-B25458F1200F}" type="slidenum">
              <a:rPr lang="en-US" sz="1200"/>
              <a:pPr/>
              <a:t>28</a:t>
            </a:fld>
            <a:endParaRPr lang="en-US" sz="120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939794EA-8065-45FD-80CC-B25458F1200F}" type="slidenum">
              <a:rPr lang="en-US" sz="1200"/>
              <a:pPr/>
              <a:t>29</a:t>
            </a:fld>
            <a:endParaRPr lang="en-US" sz="120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r>
              <a:rPr lang="en-US" dirty="0" err="1" smtClean="0">
                <a:latin typeface="Times" charset="0"/>
              </a:rPr>
              <a:t>INHANDOUT</a:t>
            </a:r>
            <a:endParaRPr lang="en-US" dirty="0" smtClean="0">
              <a:latin typeface="Times" charset="0"/>
            </a:endParaRPr>
          </a:p>
          <a:p>
            <a:endParaRPr lang="en-US" dirty="0" smtClean="0">
              <a:latin typeface="Times" charset="0"/>
            </a:endParaRPr>
          </a:p>
          <a:p>
            <a:r>
              <a:rPr lang="en-US" dirty="0" smtClean="0">
                <a:latin typeface="Times" charset="0"/>
              </a:rPr>
              <a:t>Don’t demo here; demo after</a:t>
            </a:r>
            <a:r>
              <a:rPr lang="en-US" baseline="0" dirty="0" smtClean="0">
                <a:latin typeface="Times" charset="0"/>
              </a:rPr>
              <a:t> next slide.</a:t>
            </a:r>
            <a:endParaRPr lang="en-US" dirty="0"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math prof knows and fell in love with 4</a:t>
            </a:r>
            <a:r>
              <a:rPr lang="en-US" baseline="0" dirty="0" smtClean="0"/>
              <a:t> 4’s.  Francis did it in middle school and still has his answers.</a:t>
            </a:r>
            <a:endParaRPr lang="en-US" dirty="0"/>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3</a:t>
            </a:fld>
            <a:endParaRPr lang="en-US"/>
          </a:p>
        </p:txBody>
      </p:sp>
    </p:spTree>
    <p:extLst>
      <p:ext uri="{BB962C8B-B14F-4D97-AF65-F5344CB8AC3E}">
        <p14:creationId xmlns:p14="http://schemas.microsoft.com/office/powerpoint/2010/main" val="152600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popups.</a:t>
            </a:r>
            <a:r>
              <a:rPr lang="en-US" baseline="0" dirty="0" smtClean="0"/>
              <a:t>  </a:t>
            </a:r>
            <a:r>
              <a:rPr lang="en-US" dirty="0" smtClean="0"/>
              <a:t>Demo empty</a:t>
            </a:r>
            <a:r>
              <a:rPr lang="en-US" baseline="0" dirty="0" smtClean="0"/>
              <a:t> room here.</a:t>
            </a:r>
            <a:endParaRPr lang="en-US" dirty="0"/>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30</a:t>
            </a:fld>
            <a:endParaRPr lang="en-US"/>
          </a:p>
        </p:txBody>
      </p:sp>
    </p:spTree>
    <p:extLst>
      <p:ext uri="{BB962C8B-B14F-4D97-AF65-F5344CB8AC3E}">
        <p14:creationId xmlns:p14="http://schemas.microsoft.com/office/powerpoint/2010/main" val="3975648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31</a:t>
            </a:fld>
            <a:endParaRPr lang="en-US"/>
          </a:p>
        </p:txBody>
      </p:sp>
    </p:spTree>
    <p:extLst>
      <p:ext uri="{BB962C8B-B14F-4D97-AF65-F5344CB8AC3E}">
        <p14:creationId xmlns:p14="http://schemas.microsoft.com/office/powerpoint/2010/main" val="3329847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32</a:t>
            </a:fld>
            <a:endParaRPr lang="en-US"/>
          </a:p>
        </p:txBody>
      </p:sp>
    </p:spTree>
    <p:extLst>
      <p:ext uri="{BB962C8B-B14F-4D97-AF65-F5344CB8AC3E}">
        <p14:creationId xmlns:p14="http://schemas.microsoft.com/office/powerpoint/2010/main" val="2147020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33</a:t>
            </a:fld>
            <a:endParaRPr lang="en-US"/>
          </a:p>
        </p:txBody>
      </p:sp>
    </p:spTree>
    <p:extLst>
      <p:ext uri="{BB962C8B-B14F-4D97-AF65-F5344CB8AC3E}">
        <p14:creationId xmlns:p14="http://schemas.microsoft.com/office/powerpoint/2010/main" val="1573743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34</a:t>
            </a:fld>
            <a:endParaRPr lang="en-US"/>
          </a:p>
        </p:txBody>
      </p:sp>
    </p:spTree>
    <p:extLst>
      <p:ext uri="{BB962C8B-B14F-4D97-AF65-F5344CB8AC3E}">
        <p14:creationId xmlns:p14="http://schemas.microsoft.com/office/powerpoint/2010/main" val="2119092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35</a:t>
            </a:fld>
            <a:endParaRPr lang="en-US"/>
          </a:p>
        </p:txBody>
      </p:sp>
    </p:spTree>
    <p:extLst>
      <p:ext uri="{BB962C8B-B14F-4D97-AF65-F5344CB8AC3E}">
        <p14:creationId xmlns:p14="http://schemas.microsoft.com/office/powerpoint/2010/main" val="2787368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Rather than doing these slides, use physical demo with </a:t>
            </a:r>
            <a:r>
              <a:rPr lang="en-US" dirty="0" err="1" smtClean="0"/>
              <a:t>Picobot</a:t>
            </a:r>
            <a:r>
              <a:rPr lang="en-US" dirty="0" smtClean="0"/>
              <a:t> on a whiteboard: green square held by magnets, Post-Its</a:t>
            </a:r>
            <a:r>
              <a:rPr lang="en-US" baseline="0" dirty="0" smtClean="0"/>
              <a:t> for state, 16-cell empty room.</a:t>
            </a:r>
          </a:p>
          <a:p>
            <a:endParaRPr lang="en-US" baseline="0" dirty="0" smtClean="0"/>
          </a:p>
          <a:p>
            <a:r>
              <a:rPr lang="en-US" baseline="0" dirty="0" smtClean="0"/>
              <a:t>After the demo, type the same two rules into the simulator.  Develop code to go up/down infinitely.  Then have it move west at south boundary.  Finally show problem at corner and introduce *.</a:t>
            </a:r>
            <a:endParaRPr lang="en-US" dirty="0"/>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36</a:t>
            </a:fld>
            <a:endParaRPr lang="en-US"/>
          </a:p>
        </p:txBody>
      </p:sp>
    </p:spTree>
    <p:extLst>
      <p:ext uri="{BB962C8B-B14F-4D97-AF65-F5344CB8AC3E}">
        <p14:creationId xmlns:p14="http://schemas.microsoft.com/office/powerpoint/2010/main" val="3059304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37</a:t>
            </a:fld>
            <a:endParaRPr lang="en-US"/>
          </a:p>
        </p:txBody>
      </p:sp>
    </p:spTree>
    <p:extLst>
      <p:ext uri="{BB962C8B-B14F-4D97-AF65-F5344CB8AC3E}">
        <p14:creationId xmlns:p14="http://schemas.microsoft.com/office/powerpoint/2010/main" val="718710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38</a:t>
            </a:fld>
            <a:endParaRPr lang="en-US"/>
          </a:p>
        </p:txBody>
      </p:sp>
    </p:spTree>
    <p:extLst>
      <p:ext uri="{BB962C8B-B14F-4D97-AF65-F5344CB8AC3E}">
        <p14:creationId xmlns:p14="http://schemas.microsoft.com/office/powerpoint/2010/main" val="774978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39</a:t>
            </a:fld>
            <a:endParaRPr lang="en-US"/>
          </a:p>
        </p:txBody>
      </p:sp>
    </p:spTree>
    <p:extLst>
      <p:ext uri="{BB962C8B-B14F-4D97-AF65-F5344CB8AC3E}">
        <p14:creationId xmlns:p14="http://schemas.microsoft.com/office/powerpoint/2010/main" val="319826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4</a:t>
            </a:fld>
            <a:endParaRPr lang="en-US"/>
          </a:p>
        </p:txBody>
      </p:sp>
    </p:spTree>
    <p:extLst>
      <p:ext uri="{BB962C8B-B14F-4D97-AF65-F5344CB8AC3E}">
        <p14:creationId xmlns:p14="http://schemas.microsoft.com/office/powerpoint/2010/main" val="460756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40</a:t>
            </a:fld>
            <a:endParaRPr lang="en-US"/>
          </a:p>
        </p:txBody>
      </p:sp>
    </p:spTree>
    <p:extLst>
      <p:ext uri="{BB962C8B-B14F-4D97-AF65-F5344CB8AC3E}">
        <p14:creationId xmlns:p14="http://schemas.microsoft.com/office/powerpoint/2010/main" val="838846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41</a:t>
            </a:fld>
            <a:endParaRPr lang="en-US"/>
          </a:p>
        </p:txBody>
      </p:sp>
    </p:spTree>
    <p:extLst>
      <p:ext uri="{BB962C8B-B14F-4D97-AF65-F5344CB8AC3E}">
        <p14:creationId xmlns:p14="http://schemas.microsoft.com/office/powerpoint/2010/main" val="594696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42</a:t>
            </a:fld>
            <a:endParaRPr lang="en-US"/>
          </a:p>
        </p:txBody>
      </p:sp>
    </p:spTree>
    <p:extLst>
      <p:ext uri="{BB962C8B-B14F-4D97-AF65-F5344CB8AC3E}">
        <p14:creationId xmlns:p14="http://schemas.microsoft.com/office/powerpoint/2010/main" val="707213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INHANDOUTFULL</a:t>
            </a:r>
            <a:endParaRPr lang="en-US" dirty="0" smtClean="0"/>
          </a:p>
          <a:p>
            <a:endParaRPr lang="en-US" dirty="0" smtClean="0"/>
          </a:p>
          <a:p>
            <a:r>
              <a:rPr lang="en-US" dirty="0" smtClean="0"/>
              <a:t>This should</a:t>
            </a:r>
            <a:r>
              <a:rPr lang="en-US" baseline="0" dirty="0" smtClean="0"/>
              <a:t> be printed in the notes as a full page, not a reduced one.  Fill in the squares with P</a:t>
            </a:r>
            <a:r>
              <a:rPr lang="en-US" baseline="-25000" dirty="0" smtClean="0"/>
              <a:t>0</a:t>
            </a:r>
            <a:r>
              <a:rPr lang="en-US" baseline="0" dirty="0" smtClean="0"/>
              <a:t>, P</a:t>
            </a:r>
            <a:r>
              <a:rPr lang="en-US" baseline="-25000" dirty="0" smtClean="0"/>
              <a:t>1</a:t>
            </a:r>
            <a:r>
              <a:rPr lang="en-US" baseline="0" dirty="0" smtClean="0"/>
              <a:t>, etc.</a:t>
            </a:r>
          </a:p>
          <a:p>
            <a:endParaRPr lang="en-US" baseline="0" dirty="0" smtClean="0"/>
          </a:p>
          <a:p>
            <a:r>
              <a:rPr lang="en-US" baseline="0" dirty="0" smtClean="0"/>
              <a:t>Part of the point here is to take people in the direction of solving the homework.</a:t>
            </a:r>
          </a:p>
          <a:p>
            <a:endParaRPr lang="en-US" baseline="0" dirty="0" smtClean="0"/>
          </a:p>
          <a:p>
            <a:r>
              <a:rPr lang="en-US" baseline="0" dirty="0" smtClean="0"/>
              <a:t>Highlight that rule A crashes in the upper-left corner.</a:t>
            </a:r>
          </a:p>
          <a:p>
            <a:endParaRPr lang="en-US" dirty="0"/>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43</a:t>
            </a:fld>
            <a:endParaRPr lang="en-US"/>
          </a:p>
        </p:txBody>
      </p:sp>
    </p:spTree>
    <p:extLst>
      <p:ext uri="{BB962C8B-B14F-4D97-AF65-F5344CB8AC3E}">
        <p14:creationId xmlns:p14="http://schemas.microsoft.com/office/powerpoint/2010/main" val="34651343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44</a:t>
            </a:fld>
            <a:endParaRPr lang="en-US"/>
          </a:p>
        </p:txBody>
      </p:sp>
    </p:spTree>
    <p:extLst>
      <p:ext uri="{BB962C8B-B14F-4D97-AF65-F5344CB8AC3E}">
        <p14:creationId xmlns:p14="http://schemas.microsoft.com/office/powerpoint/2010/main" val="6538925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45</a:t>
            </a:fld>
            <a:endParaRPr lang="en-US"/>
          </a:p>
        </p:txBody>
      </p:sp>
    </p:spTree>
    <p:extLst>
      <p:ext uri="{BB962C8B-B14F-4D97-AF65-F5344CB8AC3E}">
        <p14:creationId xmlns:p14="http://schemas.microsoft.com/office/powerpoint/2010/main" val="24478991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46</a:t>
            </a:fld>
            <a:endParaRPr lang="en-US"/>
          </a:p>
        </p:txBody>
      </p:sp>
    </p:spTree>
    <p:extLst>
      <p:ext uri="{BB962C8B-B14F-4D97-AF65-F5344CB8AC3E}">
        <p14:creationId xmlns:p14="http://schemas.microsoft.com/office/powerpoint/2010/main" val="27407144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47</a:t>
            </a:fld>
            <a:endParaRPr lang="en-US"/>
          </a:p>
        </p:txBody>
      </p:sp>
    </p:spTree>
    <p:extLst>
      <p:ext uri="{BB962C8B-B14F-4D97-AF65-F5344CB8AC3E}">
        <p14:creationId xmlns:p14="http://schemas.microsoft.com/office/powerpoint/2010/main" val="10087316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48</a:t>
            </a:fld>
            <a:endParaRPr lang="en-US"/>
          </a:p>
        </p:txBody>
      </p:sp>
    </p:spTree>
    <p:extLst>
      <p:ext uri="{BB962C8B-B14F-4D97-AF65-F5344CB8AC3E}">
        <p14:creationId xmlns:p14="http://schemas.microsoft.com/office/powerpoint/2010/main" val="34632818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49</a:t>
            </a:fld>
            <a:endParaRPr lang="en-US"/>
          </a:p>
        </p:txBody>
      </p:sp>
    </p:spTree>
    <p:extLst>
      <p:ext uri="{BB962C8B-B14F-4D97-AF65-F5344CB8AC3E}">
        <p14:creationId xmlns:p14="http://schemas.microsoft.com/office/powerpoint/2010/main" val="191582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36" indent="-274553">
              <a:defRPr sz="2300">
                <a:solidFill>
                  <a:schemeClr val="tx1"/>
                </a:solidFill>
                <a:latin typeface="Times" charset="0"/>
                <a:ea typeface="MS PGothic" pitchFamily="34" charset="-128"/>
              </a:defRPr>
            </a:lvl2pPr>
            <a:lvl3pPr marL="1098211" indent="-219643">
              <a:defRPr sz="2300">
                <a:solidFill>
                  <a:schemeClr val="tx1"/>
                </a:solidFill>
                <a:latin typeface="Times" charset="0"/>
                <a:ea typeface="MS PGothic" pitchFamily="34" charset="-128"/>
              </a:defRPr>
            </a:lvl3pPr>
            <a:lvl4pPr marL="1537495" indent="-219643">
              <a:defRPr sz="2300">
                <a:solidFill>
                  <a:schemeClr val="tx1"/>
                </a:solidFill>
                <a:latin typeface="Times" charset="0"/>
                <a:ea typeface="MS PGothic" pitchFamily="34" charset="-128"/>
              </a:defRPr>
            </a:lvl4pPr>
            <a:lvl5pPr marL="1976780" indent="-219643">
              <a:defRPr sz="2300">
                <a:solidFill>
                  <a:schemeClr val="tx1"/>
                </a:solidFill>
                <a:latin typeface="Times" charset="0"/>
                <a:ea typeface="MS PGothic" pitchFamily="34" charset="-128"/>
              </a:defRPr>
            </a:lvl5pPr>
            <a:lvl6pPr marL="2416064" indent="-219643" eaLnBrk="0" fontAlgn="base" hangingPunct="0">
              <a:spcBef>
                <a:spcPct val="0"/>
              </a:spcBef>
              <a:spcAft>
                <a:spcPct val="0"/>
              </a:spcAft>
              <a:defRPr sz="2300">
                <a:solidFill>
                  <a:schemeClr val="tx1"/>
                </a:solidFill>
                <a:latin typeface="Times" charset="0"/>
                <a:ea typeface="MS PGothic" pitchFamily="34" charset="-128"/>
              </a:defRPr>
            </a:lvl6pPr>
            <a:lvl7pPr marL="2855349" indent="-219643" eaLnBrk="0" fontAlgn="base" hangingPunct="0">
              <a:spcBef>
                <a:spcPct val="0"/>
              </a:spcBef>
              <a:spcAft>
                <a:spcPct val="0"/>
              </a:spcAft>
              <a:defRPr sz="2300">
                <a:solidFill>
                  <a:schemeClr val="tx1"/>
                </a:solidFill>
                <a:latin typeface="Times" charset="0"/>
                <a:ea typeface="MS PGothic" pitchFamily="34" charset="-128"/>
              </a:defRPr>
            </a:lvl7pPr>
            <a:lvl8pPr marL="3294632" indent="-219643" eaLnBrk="0" fontAlgn="base" hangingPunct="0">
              <a:spcBef>
                <a:spcPct val="0"/>
              </a:spcBef>
              <a:spcAft>
                <a:spcPct val="0"/>
              </a:spcAft>
              <a:defRPr sz="2300">
                <a:solidFill>
                  <a:schemeClr val="tx1"/>
                </a:solidFill>
                <a:latin typeface="Times" charset="0"/>
                <a:ea typeface="MS PGothic" pitchFamily="34" charset="-128"/>
              </a:defRPr>
            </a:lvl8pPr>
            <a:lvl9pPr marL="3733917" indent="-219643" eaLnBrk="0" fontAlgn="base" hangingPunct="0">
              <a:spcBef>
                <a:spcPct val="0"/>
              </a:spcBef>
              <a:spcAft>
                <a:spcPct val="0"/>
              </a:spcAft>
              <a:defRPr sz="2300">
                <a:solidFill>
                  <a:schemeClr val="tx1"/>
                </a:solidFill>
                <a:latin typeface="Times" charset="0"/>
                <a:ea typeface="MS PGothic" pitchFamily="34" charset="-128"/>
              </a:defRPr>
            </a:lvl9pPr>
          </a:lstStyle>
          <a:p>
            <a:fld id="{9B85F0CB-E6BC-49C6-B015-09CFDAF99E20}" type="slidenum">
              <a:rPr lang="en-US" sz="1200"/>
              <a:pPr/>
              <a:t>5</a:t>
            </a:fld>
            <a:endParaRPr lang="en-US"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charset="0"/>
              </a:rPr>
              <a:t>They will get email from Piazza.  When</a:t>
            </a:r>
            <a:r>
              <a:rPr lang="en-US" baseline="0" dirty="0" smtClean="0">
                <a:latin typeface="Times" charset="0"/>
              </a:rPr>
              <a:t> posting questions that include source code, make it private to instructors.  </a:t>
            </a:r>
            <a:r>
              <a:rPr lang="en-US" baseline="0" dirty="0" err="1" smtClean="0">
                <a:latin typeface="Times" charset="0"/>
              </a:rPr>
              <a:t>Grutors</a:t>
            </a:r>
            <a:r>
              <a:rPr lang="en-US" baseline="0" dirty="0" smtClean="0">
                <a:latin typeface="Times" charset="0"/>
              </a:rPr>
              <a:t> and profs read the messages.</a:t>
            </a:r>
            <a:endParaRPr lang="en-US" dirty="0" smtClean="0">
              <a:latin typeface="Times" charset="0"/>
            </a:endParaRPr>
          </a:p>
        </p:txBody>
      </p:sp>
    </p:spTree>
    <p:extLst>
      <p:ext uri="{BB962C8B-B14F-4D97-AF65-F5344CB8AC3E}">
        <p14:creationId xmlns:p14="http://schemas.microsoft.com/office/powerpoint/2010/main" val="21284760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consistent across the class, have states 0-3 represent NEWS respectively.</a:t>
            </a:r>
            <a:endParaRPr lang="en-US" dirty="0"/>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50</a:t>
            </a:fld>
            <a:endParaRPr lang="en-US"/>
          </a:p>
        </p:txBody>
      </p:sp>
    </p:spTree>
    <p:extLst>
      <p:ext uri="{BB962C8B-B14F-4D97-AF65-F5344CB8AC3E}">
        <p14:creationId xmlns:p14="http://schemas.microsoft.com/office/powerpoint/2010/main" val="17980665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smtClean="0"/>
          </a:p>
          <a:p>
            <a:r>
              <a:rPr lang="en-US" dirty="0" smtClean="0"/>
              <a:t>B:  0 *x** -&gt; E 1</a:t>
            </a:r>
          </a:p>
          <a:p>
            <a:r>
              <a:rPr lang="en-US" dirty="0" smtClean="0"/>
              <a:t>C:  0 NE** -&gt; X 2</a:t>
            </a:r>
          </a:p>
          <a:p>
            <a:endParaRPr lang="en-US" dirty="0" smtClean="0"/>
          </a:p>
          <a:p>
            <a:r>
              <a:rPr lang="en-US" dirty="0" smtClean="0"/>
              <a:t>This is 3/12 of the problem (North is completely solved).</a:t>
            </a:r>
          </a:p>
          <a:p>
            <a:endParaRPr lang="en-US" dirty="0"/>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51</a:t>
            </a:fld>
            <a:endParaRPr lang="en-US"/>
          </a:p>
        </p:txBody>
      </p:sp>
    </p:spTree>
    <p:extLst>
      <p:ext uri="{BB962C8B-B14F-4D97-AF65-F5344CB8AC3E}">
        <p14:creationId xmlns:p14="http://schemas.microsoft.com/office/powerpoint/2010/main" val="37223587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52</a:t>
            </a:fld>
            <a:endParaRPr lang="en-US"/>
          </a:p>
        </p:txBody>
      </p:sp>
    </p:spTree>
    <p:extLst>
      <p:ext uri="{BB962C8B-B14F-4D97-AF65-F5344CB8AC3E}">
        <p14:creationId xmlns:p14="http://schemas.microsoft.com/office/powerpoint/2010/main" val="5028728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53</a:t>
            </a:fld>
            <a:endParaRPr lang="en-US"/>
          </a:p>
        </p:txBody>
      </p:sp>
    </p:spTree>
    <p:extLst>
      <p:ext uri="{BB962C8B-B14F-4D97-AF65-F5344CB8AC3E}">
        <p14:creationId xmlns:p14="http://schemas.microsoft.com/office/powerpoint/2010/main" val="4217128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36" indent="-274553">
              <a:defRPr sz="2300">
                <a:solidFill>
                  <a:schemeClr val="tx1"/>
                </a:solidFill>
                <a:latin typeface="Times" charset="0"/>
                <a:ea typeface="MS PGothic" pitchFamily="34" charset="-128"/>
              </a:defRPr>
            </a:lvl2pPr>
            <a:lvl3pPr marL="1098211" indent="-219643">
              <a:defRPr sz="2300">
                <a:solidFill>
                  <a:schemeClr val="tx1"/>
                </a:solidFill>
                <a:latin typeface="Times" charset="0"/>
                <a:ea typeface="MS PGothic" pitchFamily="34" charset="-128"/>
              </a:defRPr>
            </a:lvl3pPr>
            <a:lvl4pPr marL="1537495" indent="-219643">
              <a:defRPr sz="2300">
                <a:solidFill>
                  <a:schemeClr val="tx1"/>
                </a:solidFill>
                <a:latin typeface="Times" charset="0"/>
                <a:ea typeface="MS PGothic" pitchFamily="34" charset="-128"/>
              </a:defRPr>
            </a:lvl4pPr>
            <a:lvl5pPr marL="1976780" indent="-219643">
              <a:defRPr sz="2300">
                <a:solidFill>
                  <a:schemeClr val="tx1"/>
                </a:solidFill>
                <a:latin typeface="Times" charset="0"/>
                <a:ea typeface="MS PGothic" pitchFamily="34" charset="-128"/>
              </a:defRPr>
            </a:lvl5pPr>
            <a:lvl6pPr marL="2416064" indent="-219643" eaLnBrk="0" fontAlgn="base" hangingPunct="0">
              <a:spcBef>
                <a:spcPct val="0"/>
              </a:spcBef>
              <a:spcAft>
                <a:spcPct val="0"/>
              </a:spcAft>
              <a:defRPr sz="2300">
                <a:solidFill>
                  <a:schemeClr val="tx1"/>
                </a:solidFill>
                <a:latin typeface="Times" charset="0"/>
                <a:ea typeface="MS PGothic" pitchFamily="34" charset="-128"/>
              </a:defRPr>
            </a:lvl6pPr>
            <a:lvl7pPr marL="2855349" indent="-219643" eaLnBrk="0" fontAlgn="base" hangingPunct="0">
              <a:spcBef>
                <a:spcPct val="0"/>
              </a:spcBef>
              <a:spcAft>
                <a:spcPct val="0"/>
              </a:spcAft>
              <a:defRPr sz="2300">
                <a:solidFill>
                  <a:schemeClr val="tx1"/>
                </a:solidFill>
                <a:latin typeface="Times" charset="0"/>
                <a:ea typeface="MS PGothic" pitchFamily="34" charset="-128"/>
              </a:defRPr>
            </a:lvl7pPr>
            <a:lvl8pPr marL="3294632" indent="-219643" eaLnBrk="0" fontAlgn="base" hangingPunct="0">
              <a:spcBef>
                <a:spcPct val="0"/>
              </a:spcBef>
              <a:spcAft>
                <a:spcPct val="0"/>
              </a:spcAft>
              <a:defRPr sz="2300">
                <a:solidFill>
                  <a:schemeClr val="tx1"/>
                </a:solidFill>
                <a:latin typeface="Times" charset="0"/>
                <a:ea typeface="MS PGothic" pitchFamily="34" charset="-128"/>
              </a:defRPr>
            </a:lvl8pPr>
            <a:lvl9pPr marL="3733917" indent="-219643" eaLnBrk="0" fontAlgn="base" hangingPunct="0">
              <a:spcBef>
                <a:spcPct val="0"/>
              </a:spcBef>
              <a:spcAft>
                <a:spcPct val="0"/>
              </a:spcAft>
              <a:defRPr sz="2300">
                <a:solidFill>
                  <a:schemeClr val="tx1"/>
                </a:solidFill>
                <a:latin typeface="Times" charset="0"/>
                <a:ea typeface="MS PGothic" pitchFamily="34" charset="-128"/>
              </a:defRPr>
            </a:lvl9pPr>
          </a:lstStyle>
          <a:p>
            <a:fld id="{27B3CAB5-CFA8-4F3C-A078-F87CE66FAAC4}" type="slidenum">
              <a:rPr lang="en-US" sz="1200">
                <a:solidFill>
                  <a:prstClr val="black"/>
                </a:solidFill>
              </a:rPr>
              <a:pPr/>
              <a:t>54</a:t>
            </a:fld>
            <a:endParaRPr lang="en-US" sz="1200">
              <a:solidFill>
                <a:prstClr val="black"/>
              </a:solidFill>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36" indent="-274553">
              <a:defRPr sz="2300">
                <a:solidFill>
                  <a:schemeClr val="tx1"/>
                </a:solidFill>
                <a:latin typeface="Times" charset="0"/>
                <a:ea typeface="MS PGothic" pitchFamily="34" charset="-128"/>
              </a:defRPr>
            </a:lvl2pPr>
            <a:lvl3pPr marL="1098211" indent="-219643">
              <a:defRPr sz="2300">
                <a:solidFill>
                  <a:schemeClr val="tx1"/>
                </a:solidFill>
                <a:latin typeface="Times" charset="0"/>
                <a:ea typeface="MS PGothic" pitchFamily="34" charset="-128"/>
              </a:defRPr>
            </a:lvl3pPr>
            <a:lvl4pPr marL="1537495" indent="-219643">
              <a:defRPr sz="2300">
                <a:solidFill>
                  <a:schemeClr val="tx1"/>
                </a:solidFill>
                <a:latin typeface="Times" charset="0"/>
                <a:ea typeface="MS PGothic" pitchFamily="34" charset="-128"/>
              </a:defRPr>
            </a:lvl4pPr>
            <a:lvl5pPr marL="1976780" indent="-219643">
              <a:defRPr sz="2300">
                <a:solidFill>
                  <a:schemeClr val="tx1"/>
                </a:solidFill>
                <a:latin typeface="Times" charset="0"/>
                <a:ea typeface="MS PGothic" pitchFamily="34" charset="-128"/>
              </a:defRPr>
            </a:lvl5pPr>
            <a:lvl6pPr marL="2416064" indent="-219643" eaLnBrk="0" fontAlgn="base" hangingPunct="0">
              <a:spcBef>
                <a:spcPct val="0"/>
              </a:spcBef>
              <a:spcAft>
                <a:spcPct val="0"/>
              </a:spcAft>
              <a:defRPr sz="2300">
                <a:solidFill>
                  <a:schemeClr val="tx1"/>
                </a:solidFill>
                <a:latin typeface="Times" charset="0"/>
                <a:ea typeface="MS PGothic" pitchFamily="34" charset="-128"/>
              </a:defRPr>
            </a:lvl6pPr>
            <a:lvl7pPr marL="2855349" indent="-219643" eaLnBrk="0" fontAlgn="base" hangingPunct="0">
              <a:spcBef>
                <a:spcPct val="0"/>
              </a:spcBef>
              <a:spcAft>
                <a:spcPct val="0"/>
              </a:spcAft>
              <a:defRPr sz="2300">
                <a:solidFill>
                  <a:schemeClr val="tx1"/>
                </a:solidFill>
                <a:latin typeface="Times" charset="0"/>
                <a:ea typeface="MS PGothic" pitchFamily="34" charset="-128"/>
              </a:defRPr>
            </a:lvl7pPr>
            <a:lvl8pPr marL="3294632" indent="-219643" eaLnBrk="0" fontAlgn="base" hangingPunct="0">
              <a:spcBef>
                <a:spcPct val="0"/>
              </a:spcBef>
              <a:spcAft>
                <a:spcPct val="0"/>
              </a:spcAft>
              <a:defRPr sz="2300">
                <a:solidFill>
                  <a:schemeClr val="tx1"/>
                </a:solidFill>
                <a:latin typeface="Times" charset="0"/>
                <a:ea typeface="MS PGothic" pitchFamily="34" charset="-128"/>
              </a:defRPr>
            </a:lvl8pPr>
            <a:lvl9pPr marL="3733917" indent="-219643" eaLnBrk="0" fontAlgn="base" hangingPunct="0">
              <a:spcBef>
                <a:spcPct val="0"/>
              </a:spcBef>
              <a:spcAft>
                <a:spcPct val="0"/>
              </a:spcAft>
              <a:defRPr sz="2300">
                <a:solidFill>
                  <a:schemeClr val="tx1"/>
                </a:solidFill>
                <a:latin typeface="Times" charset="0"/>
                <a:ea typeface="MS PGothic" pitchFamily="34" charset="-128"/>
              </a:defRPr>
            </a:lvl9pPr>
          </a:lstStyle>
          <a:p>
            <a:fld id="{9B85F0CB-E6BC-49C6-B015-09CFDAF99E20}" type="slidenum">
              <a:rPr lang="en-US" sz="1200"/>
              <a:pPr/>
              <a:t>6</a:t>
            </a:fld>
            <a:endParaRPr lang="en-US"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charset="0"/>
              </a:rPr>
              <a:t>CS 5 home page has piazza link, also link to </a:t>
            </a:r>
            <a:r>
              <a:rPr lang="en-US" dirty="0" err="1" smtClean="0">
                <a:latin typeface="Times" charset="0"/>
              </a:rPr>
              <a:t>grutoring</a:t>
            </a:r>
            <a:r>
              <a:rPr lang="en-US" dirty="0" smtClean="0">
                <a:latin typeface="Times" charset="0"/>
              </a:rPr>
              <a:t> spreadsheet.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4213ED-5352-4B5F-8AE7-91C11D2C32E7}" type="slidenum">
              <a:rPr lang="en-US" smtClean="0"/>
              <a:pPr>
                <a:defRPr/>
              </a:pPr>
              <a:t>7</a:t>
            </a:fld>
            <a:endParaRPr lang="en-US"/>
          </a:p>
        </p:txBody>
      </p:sp>
    </p:spTree>
    <p:extLst>
      <p:ext uri="{BB962C8B-B14F-4D97-AF65-F5344CB8AC3E}">
        <p14:creationId xmlns:p14="http://schemas.microsoft.com/office/powerpoint/2010/main" val="3588409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7167ED7B-C0EB-461D-9ED5-0DC87CAFBC4C}" type="slidenum">
              <a:rPr lang="en-US" sz="1200"/>
              <a:pPr/>
              <a:t>8</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latin typeface="Times" charset="0"/>
              </a:rPr>
              <a:t>INHANDOUT</a:t>
            </a:r>
            <a:endParaRPr lang="en-US" dirty="0" smtClean="0">
              <a:latin typeface="Times" charset="0"/>
            </a:endParaRPr>
          </a:p>
          <a:p>
            <a:endParaRPr lang="en-US" dirty="0" smtClean="0">
              <a:latin typeface="Times" charset="0"/>
            </a:endParaRPr>
          </a:p>
          <a:p>
            <a:r>
              <a:rPr lang="en-US" dirty="0" smtClean="0">
                <a:latin typeface="Times" charset="0"/>
              </a:rPr>
              <a:t>The average will be the green square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901" indent="-274577">
              <a:defRPr sz="2300">
                <a:solidFill>
                  <a:schemeClr val="tx1"/>
                </a:solidFill>
                <a:latin typeface="Times" charset="0"/>
                <a:ea typeface="MS PGothic" pitchFamily="34" charset="-128"/>
              </a:defRPr>
            </a:lvl2pPr>
            <a:lvl3pPr marL="1098309" indent="-219662">
              <a:defRPr sz="2300">
                <a:solidFill>
                  <a:schemeClr val="tx1"/>
                </a:solidFill>
                <a:latin typeface="Times" charset="0"/>
                <a:ea typeface="MS PGothic" pitchFamily="34" charset="-128"/>
              </a:defRPr>
            </a:lvl3pPr>
            <a:lvl4pPr marL="1537632" indent="-219662">
              <a:defRPr sz="2300">
                <a:solidFill>
                  <a:schemeClr val="tx1"/>
                </a:solidFill>
                <a:latin typeface="Times" charset="0"/>
                <a:ea typeface="MS PGothic" pitchFamily="34" charset="-128"/>
              </a:defRPr>
            </a:lvl4pPr>
            <a:lvl5pPr marL="1976956" indent="-219662">
              <a:defRPr sz="2300">
                <a:solidFill>
                  <a:schemeClr val="tx1"/>
                </a:solidFill>
                <a:latin typeface="Times" charset="0"/>
                <a:ea typeface="MS PGothic" pitchFamily="34" charset="-128"/>
              </a:defRPr>
            </a:lvl5pPr>
            <a:lvl6pPr marL="2416279" indent="-219662" eaLnBrk="0" fontAlgn="base" hangingPunct="0">
              <a:spcBef>
                <a:spcPct val="0"/>
              </a:spcBef>
              <a:spcAft>
                <a:spcPct val="0"/>
              </a:spcAft>
              <a:defRPr sz="2300">
                <a:solidFill>
                  <a:schemeClr val="tx1"/>
                </a:solidFill>
                <a:latin typeface="Times" charset="0"/>
                <a:ea typeface="MS PGothic" pitchFamily="34" charset="-128"/>
              </a:defRPr>
            </a:lvl6pPr>
            <a:lvl7pPr marL="2855603" indent="-219662" eaLnBrk="0" fontAlgn="base" hangingPunct="0">
              <a:spcBef>
                <a:spcPct val="0"/>
              </a:spcBef>
              <a:spcAft>
                <a:spcPct val="0"/>
              </a:spcAft>
              <a:defRPr sz="2300">
                <a:solidFill>
                  <a:schemeClr val="tx1"/>
                </a:solidFill>
                <a:latin typeface="Times" charset="0"/>
                <a:ea typeface="MS PGothic" pitchFamily="34" charset="-128"/>
              </a:defRPr>
            </a:lvl7pPr>
            <a:lvl8pPr marL="3294926" indent="-219662" eaLnBrk="0" fontAlgn="base" hangingPunct="0">
              <a:spcBef>
                <a:spcPct val="0"/>
              </a:spcBef>
              <a:spcAft>
                <a:spcPct val="0"/>
              </a:spcAft>
              <a:defRPr sz="2300">
                <a:solidFill>
                  <a:schemeClr val="tx1"/>
                </a:solidFill>
                <a:latin typeface="Times" charset="0"/>
                <a:ea typeface="MS PGothic" pitchFamily="34" charset="-128"/>
              </a:defRPr>
            </a:lvl8pPr>
            <a:lvl9pPr marL="3734250" indent="-219662" eaLnBrk="0" fontAlgn="base" hangingPunct="0">
              <a:spcBef>
                <a:spcPct val="0"/>
              </a:spcBef>
              <a:spcAft>
                <a:spcPct val="0"/>
              </a:spcAft>
              <a:defRPr sz="2300">
                <a:solidFill>
                  <a:schemeClr val="tx1"/>
                </a:solidFill>
                <a:latin typeface="Times" charset="0"/>
                <a:ea typeface="MS PGothic" pitchFamily="34" charset="-128"/>
              </a:defRPr>
            </a:lvl9pPr>
          </a:lstStyle>
          <a:p>
            <a:fld id="{7167ED7B-C0EB-461D-9ED5-0DC87CAFBC4C}" type="slidenum">
              <a:rPr lang="en-US" sz="1200"/>
              <a:pPr/>
              <a:t>9</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EAF143-1773-439E-A65F-9AE82A07E40F}" type="slidenum">
              <a:rPr lang="en-US"/>
              <a:pPr>
                <a:defRPr/>
              </a:pPr>
              <a:t>‹#›</a:t>
            </a:fld>
            <a:endParaRPr lang="en-US"/>
          </a:p>
        </p:txBody>
      </p:sp>
    </p:spTree>
    <p:extLst>
      <p:ext uri="{BB962C8B-B14F-4D97-AF65-F5344CB8AC3E}">
        <p14:creationId xmlns:p14="http://schemas.microsoft.com/office/powerpoint/2010/main" val="28804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1B1B5C-29D6-40E7-8517-AC96B61BB316}" type="slidenum">
              <a:rPr lang="en-US"/>
              <a:pPr>
                <a:defRPr/>
              </a:pPr>
              <a:t>‹#›</a:t>
            </a:fld>
            <a:endParaRPr lang="en-US"/>
          </a:p>
        </p:txBody>
      </p:sp>
    </p:spTree>
    <p:extLst>
      <p:ext uri="{BB962C8B-B14F-4D97-AF65-F5344CB8AC3E}">
        <p14:creationId xmlns:p14="http://schemas.microsoft.com/office/powerpoint/2010/main" val="44462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DE616A-7858-443F-92A4-17E9F0182F87}" type="slidenum">
              <a:rPr lang="en-US"/>
              <a:pPr>
                <a:defRPr/>
              </a:pPr>
              <a:t>‹#›</a:t>
            </a:fld>
            <a:endParaRPr lang="en-US"/>
          </a:p>
        </p:txBody>
      </p:sp>
    </p:spTree>
    <p:extLst>
      <p:ext uri="{BB962C8B-B14F-4D97-AF65-F5344CB8AC3E}">
        <p14:creationId xmlns:p14="http://schemas.microsoft.com/office/powerpoint/2010/main" val="52884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88B372-3BA2-47AD-BFD4-180B081119C2}" type="slidenum">
              <a:rPr lang="en-US"/>
              <a:pPr>
                <a:defRPr/>
              </a:pPr>
              <a:t>‹#›</a:t>
            </a:fld>
            <a:endParaRPr lang="en-US"/>
          </a:p>
        </p:txBody>
      </p:sp>
    </p:spTree>
    <p:extLst>
      <p:ext uri="{BB962C8B-B14F-4D97-AF65-F5344CB8AC3E}">
        <p14:creationId xmlns:p14="http://schemas.microsoft.com/office/powerpoint/2010/main" val="330743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3F546E-E10D-4F79-82B0-D2B10A01E63C}" type="slidenum">
              <a:rPr lang="en-US"/>
              <a:pPr>
                <a:defRPr/>
              </a:pPr>
              <a:t>‹#›</a:t>
            </a:fld>
            <a:endParaRPr lang="en-US"/>
          </a:p>
        </p:txBody>
      </p:sp>
    </p:spTree>
    <p:extLst>
      <p:ext uri="{BB962C8B-B14F-4D97-AF65-F5344CB8AC3E}">
        <p14:creationId xmlns:p14="http://schemas.microsoft.com/office/powerpoint/2010/main" val="335914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603B0B-C139-4263-A9FD-2F49606B4810}" type="slidenum">
              <a:rPr lang="en-US"/>
              <a:pPr>
                <a:defRPr/>
              </a:pPr>
              <a:t>‹#›</a:t>
            </a:fld>
            <a:endParaRPr lang="en-US"/>
          </a:p>
        </p:txBody>
      </p:sp>
    </p:spTree>
    <p:extLst>
      <p:ext uri="{BB962C8B-B14F-4D97-AF65-F5344CB8AC3E}">
        <p14:creationId xmlns:p14="http://schemas.microsoft.com/office/powerpoint/2010/main" val="49136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2A07E7-7C15-4660-8467-A48CBC2BD7F4}" type="slidenum">
              <a:rPr lang="en-US"/>
              <a:pPr>
                <a:defRPr/>
              </a:pPr>
              <a:t>‹#›</a:t>
            </a:fld>
            <a:endParaRPr lang="en-US"/>
          </a:p>
        </p:txBody>
      </p:sp>
    </p:spTree>
    <p:extLst>
      <p:ext uri="{BB962C8B-B14F-4D97-AF65-F5344CB8AC3E}">
        <p14:creationId xmlns:p14="http://schemas.microsoft.com/office/powerpoint/2010/main" val="170009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C80966-BAC7-432E-B3AE-896CE4ED3FEE}" type="slidenum">
              <a:rPr lang="en-US"/>
              <a:pPr>
                <a:defRPr/>
              </a:pPr>
              <a:t>‹#›</a:t>
            </a:fld>
            <a:endParaRPr lang="en-US"/>
          </a:p>
        </p:txBody>
      </p:sp>
    </p:spTree>
    <p:extLst>
      <p:ext uri="{BB962C8B-B14F-4D97-AF65-F5344CB8AC3E}">
        <p14:creationId xmlns:p14="http://schemas.microsoft.com/office/powerpoint/2010/main" val="427988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3824F1-CF1A-4B14-BD63-C2305E38F106}" type="slidenum">
              <a:rPr lang="en-US"/>
              <a:pPr>
                <a:defRPr/>
              </a:pPr>
              <a:t>‹#›</a:t>
            </a:fld>
            <a:endParaRPr lang="en-US"/>
          </a:p>
        </p:txBody>
      </p:sp>
    </p:spTree>
    <p:extLst>
      <p:ext uri="{BB962C8B-B14F-4D97-AF65-F5344CB8AC3E}">
        <p14:creationId xmlns:p14="http://schemas.microsoft.com/office/powerpoint/2010/main" val="5611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762C64-9605-4F41-A0C2-01B6EE0F17EF}" type="slidenum">
              <a:rPr lang="en-US"/>
              <a:pPr>
                <a:defRPr/>
              </a:pPr>
              <a:t>‹#›</a:t>
            </a:fld>
            <a:endParaRPr lang="en-US"/>
          </a:p>
        </p:txBody>
      </p:sp>
    </p:spTree>
    <p:extLst>
      <p:ext uri="{BB962C8B-B14F-4D97-AF65-F5344CB8AC3E}">
        <p14:creationId xmlns:p14="http://schemas.microsoft.com/office/powerpoint/2010/main" val="262741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BFC05D-3DCF-4029-9B2E-EAD3818BD14F}" type="slidenum">
              <a:rPr lang="en-US"/>
              <a:pPr>
                <a:defRPr/>
              </a:pPr>
              <a:t>‹#›</a:t>
            </a:fld>
            <a:endParaRPr lang="en-US"/>
          </a:p>
        </p:txBody>
      </p:sp>
    </p:spTree>
    <p:extLst>
      <p:ext uri="{BB962C8B-B14F-4D97-AF65-F5344CB8AC3E}">
        <p14:creationId xmlns:p14="http://schemas.microsoft.com/office/powerpoint/2010/main" val="246839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EBAB7E8-3840-4ADC-8088-66227112A8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jpeg"/><Relationship Id="rId2" Type="http://schemas.openxmlformats.org/officeDocument/2006/relationships/tags" Target="../tags/tag2.xml"/><Relationship Id="rId16" Type="http://schemas.openxmlformats.org/officeDocument/2006/relationships/notesSlide" Target="../notesSlides/notesSlid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7.xml"/><Relationship Id="rId10" Type="http://schemas.openxmlformats.org/officeDocument/2006/relationships/tags" Target="../tags/tag10.xml"/><Relationship Id="rId19" Type="http://schemas.openxmlformats.org/officeDocument/2006/relationships/image" Target="../media/image3.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image" Target="../media/image12.png"/><Relationship Id="rId2" Type="http://schemas.openxmlformats.org/officeDocument/2006/relationships/tags" Target="../tags/tag44.xml"/><Relationship Id="rId16" Type="http://schemas.openxmlformats.org/officeDocument/2006/relationships/notesSlide" Target="../notesSlides/notesSlide11.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slideLayout" Target="../slideLayouts/slideLayout2.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12.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image" Target="../media/image13.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image" Target="../media/image12.png"/><Relationship Id="rId2" Type="http://schemas.openxmlformats.org/officeDocument/2006/relationships/tags" Target="../tags/tag58.xml"/><Relationship Id="rId16" Type="http://schemas.openxmlformats.org/officeDocument/2006/relationships/notesSlide" Target="../notesSlides/notesSlide12.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slideLayout" Target="../slideLayouts/slideLayout2.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2" Type="http://schemas.openxmlformats.org/officeDocument/2006/relationships/tags" Target="../tags/tag72.xml"/><Relationship Id="rId16" Type="http://schemas.openxmlformats.org/officeDocument/2006/relationships/notesSlide" Target="../notesSlides/notesSlide28.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slideLayout" Target="../slideLayouts/slideLayout7.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peterthink.blogs.com/thinking/roomba_1.jpg" TargetMode="External"/><Relationship Id="rId5" Type="http://schemas.openxmlformats.org/officeDocument/2006/relationships/image" Target="../media/image22.emf"/><Relationship Id="rId4" Type="http://schemas.openxmlformats.org/officeDocument/2006/relationships/customXml" Target="../ink/ink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2" Type="http://schemas.openxmlformats.org/officeDocument/2006/relationships/tags" Target="../tags/tag86.xml"/><Relationship Id="rId16" Type="http://schemas.openxmlformats.org/officeDocument/2006/relationships/notesSlide" Target="../notesSlides/notesSlide32.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Layout" Target="../slideLayouts/slideLayout1.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_rels/slide33.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2" Type="http://schemas.openxmlformats.org/officeDocument/2006/relationships/tags" Target="../tags/tag100.xml"/><Relationship Id="rId16" Type="http://schemas.openxmlformats.org/officeDocument/2006/relationships/notesSlide" Target="../notesSlides/notesSlide33.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slideLayout" Target="../slideLayouts/slideLayout1.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2" Type="http://schemas.openxmlformats.org/officeDocument/2006/relationships/tags" Target="../tags/tag114.xml"/><Relationship Id="rId16" Type="http://schemas.openxmlformats.org/officeDocument/2006/relationships/notesSlide" Target="../notesSlides/notesSlide43.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slideLayout" Target="../slideLayouts/slideLayout1.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2" Type="http://schemas.openxmlformats.org/officeDocument/2006/relationships/tags" Target="../tags/tag128.xml"/><Relationship Id="rId16" Type="http://schemas.openxmlformats.org/officeDocument/2006/relationships/notesSlide" Target="../notesSlides/notesSlide54.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slideLayout" Target="../slideLayouts/slideLayout7.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11.jpeg"/><Relationship Id="rId2" Type="http://schemas.openxmlformats.org/officeDocument/2006/relationships/tags" Target="../tags/tag16.xml"/><Relationship Id="rId16" Type="http://schemas.openxmlformats.org/officeDocument/2006/relationships/notesSlide" Target="../notesSlides/notesSlide8.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7.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9.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11.jpeg"/><Relationship Id="rId2" Type="http://schemas.openxmlformats.org/officeDocument/2006/relationships/tags" Target="../tags/tag30.xml"/><Relationship Id="rId16" Type="http://schemas.openxmlformats.org/officeDocument/2006/relationships/notesSlide" Target="../notesSlides/notesSlide9.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7.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2" descr="rps25.jpg"/>
          <p:cNvPicPr>
            <a:picLocks noChangeAspect="1"/>
          </p:cNvPicPr>
          <p:nvPr/>
        </p:nvPicPr>
        <p:blipFill rotWithShape="1">
          <a:blip r:embed="rId17">
            <a:extLst>
              <a:ext uri="{28A0092B-C50C-407E-A947-70E740481C1C}">
                <a14:useLocalDpi xmlns:a14="http://schemas.microsoft.com/office/drawing/2010/main" val="0"/>
              </a:ext>
            </a:extLst>
          </a:blip>
          <a:srcRect l="1231" t="410" r="1564" b="1154"/>
          <a:stretch/>
        </p:blipFill>
        <p:spPr bwMode="auto">
          <a:xfrm>
            <a:off x="228599" y="152400"/>
            <a:ext cx="6477793" cy="65597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051" name="Text Box 5"/>
          <p:cNvSpPr txBox="1">
            <a:spLocks noChangeArrowheads="1"/>
          </p:cNvSpPr>
          <p:nvPr/>
        </p:nvSpPr>
        <p:spPr bwMode="auto">
          <a:xfrm>
            <a:off x="6488112" y="1447800"/>
            <a:ext cx="2351088" cy="707886"/>
          </a:xfrm>
          <a:prstGeom prst="rect">
            <a:avLst/>
          </a:prstGeom>
          <a:solidFill>
            <a:srgbClr val="FFC000"/>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smtClean="0">
                <a:latin typeface="Cambria" pitchFamily="18" charset="0"/>
              </a:rPr>
              <a:t>RPS-25 ?!</a:t>
            </a:r>
            <a:endParaRPr lang="en-US" sz="4000" dirty="0">
              <a:latin typeface="Cambria" pitchFamily="18" charset="0"/>
            </a:endParaRPr>
          </a:p>
        </p:txBody>
      </p:sp>
      <p:grpSp>
        <p:nvGrpSpPr>
          <p:cNvPr id="2052" name="Group 19"/>
          <p:cNvGrpSpPr>
            <a:grpSpLocks/>
          </p:cNvGrpSpPr>
          <p:nvPr>
            <p:custDataLst>
              <p:tags r:id="rId1"/>
            </p:custDataLst>
          </p:nvPr>
        </p:nvGrpSpPr>
        <p:grpSpPr bwMode="auto">
          <a:xfrm>
            <a:off x="6359395" y="2447641"/>
            <a:ext cx="493712" cy="566738"/>
            <a:chOff x="2928" y="1051"/>
            <a:chExt cx="840" cy="957"/>
          </a:xfrm>
        </p:grpSpPr>
        <p:sp>
          <p:nvSpPr>
            <p:cNvPr id="206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6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6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6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7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7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7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3" name="Text Box 67"/>
          <p:cNvSpPr txBox="1">
            <a:spLocks noChangeArrowheads="1"/>
          </p:cNvSpPr>
          <p:nvPr/>
        </p:nvSpPr>
        <p:spPr bwMode="auto">
          <a:xfrm>
            <a:off x="6925734" y="2354741"/>
            <a:ext cx="1676400" cy="276999"/>
          </a:xfrm>
          <a:prstGeom prst="rect">
            <a:avLst/>
          </a:prstGeom>
          <a:solidFill>
            <a:schemeClr val="bg1"/>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08000"/>
                </a:solidFill>
                <a:latin typeface="Calibri" pitchFamily="34" charset="0"/>
              </a:rPr>
              <a:t>They call </a:t>
            </a:r>
            <a:r>
              <a:rPr lang="en-US" sz="1200" i="1" dirty="0">
                <a:solidFill>
                  <a:srgbClr val="008000"/>
                </a:solidFill>
                <a:latin typeface="Calibri" pitchFamily="34" charset="0"/>
              </a:rPr>
              <a:t>that </a:t>
            </a:r>
            <a:r>
              <a:rPr lang="en-US" sz="1200" dirty="0">
                <a:solidFill>
                  <a:srgbClr val="008000"/>
                </a:solidFill>
                <a:latin typeface="Calibri" pitchFamily="34" charset="0"/>
              </a:rPr>
              <a:t>an alien?</a:t>
            </a:r>
          </a:p>
        </p:txBody>
      </p:sp>
      <p:pic>
        <p:nvPicPr>
          <p:cNvPr id="2054" name="Picture 44" descr="star_trek_spock_empire1.jpg"/>
          <p:cNvPicPr>
            <a:picLocks noChangeAspect="1"/>
          </p:cNvPicPr>
          <p:nvPr/>
        </p:nvPicPr>
        <p:blipFill>
          <a:blip r:embed="rId18">
            <a:extLst>
              <a:ext uri="{28A0092B-C50C-407E-A947-70E740481C1C}">
                <a14:useLocalDpi xmlns:a14="http://schemas.microsoft.com/office/drawing/2010/main" val="0"/>
              </a:ext>
            </a:extLst>
          </a:blip>
          <a:srcRect b="16412"/>
          <a:stretch>
            <a:fillRect/>
          </a:stretch>
        </p:blipFill>
        <p:spPr bwMode="auto">
          <a:xfrm>
            <a:off x="6876162" y="5502084"/>
            <a:ext cx="9763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67"/>
          <p:cNvSpPr txBox="1">
            <a:spLocks noChangeArrowheads="1"/>
          </p:cNvSpPr>
          <p:nvPr/>
        </p:nvSpPr>
        <p:spPr bwMode="auto">
          <a:xfrm>
            <a:off x="6837268" y="4871886"/>
            <a:ext cx="21328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latin typeface="Cambria" pitchFamily="18" charset="0"/>
              </a:rPr>
              <a:t>Spock </a:t>
            </a:r>
            <a:r>
              <a:rPr lang="en-US" sz="1500" b="1" i="1" dirty="0">
                <a:latin typeface="Cambria" pitchFamily="18" charset="0"/>
              </a:rPr>
              <a:t>mind-melds </a:t>
            </a:r>
            <a:r>
              <a:rPr lang="en-US" sz="1500" dirty="0">
                <a:latin typeface="Cambria" pitchFamily="18" charset="0"/>
              </a:rPr>
              <a:t>three-eyed aliens!</a:t>
            </a:r>
          </a:p>
        </p:txBody>
      </p:sp>
      <p:sp>
        <p:nvSpPr>
          <p:cNvPr id="2056" name="Text Box 67"/>
          <p:cNvSpPr txBox="1">
            <a:spLocks noChangeArrowheads="1"/>
          </p:cNvSpPr>
          <p:nvPr/>
        </p:nvSpPr>
        <p:spPr bwMode="auto">
          <a:xfrm>
            <a:off x="7769925" y="6510147"/>
            <a:ext cx="1276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a:latin typeface="Calibri" pitchFamily="34" charset="0"/>
              </a:rPr>
              <a:t>Provably.</a:t>
            </a:r>
          </a:p>
        </p:txBody>
      </p:sp>
      <p:sp>
        <p:nvSpPr>
          <p:cNvPr id="2057" name="Rectangle 28"/>
          <p:cNvSpPr>
            <a:spLocks noChangeArrowheads="1"/>
          </p:cNvSpPr>
          <p:nvPr/>
        </p:nvSpPr>
        <p:spPr bwMode="auto">
          <a:xfrm>
            <a:off x="228600" y="292060"/>
            <a:ext cx="2597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latin typeface="Calibri" pitchFamily="34" charset="0"/>
              </a:rPr>
              <a:t>http://www.youtube.com/watch?v=iapcKVn7DdY</a:t>
            </a:r>
          </a:p>
          <a:p>
            <a:r>
              <a:rPr lang="en-US" sz="800" dirty="0">
                <a:latin typeface="Calibri" pitchFamily="34" charset="0"/>
              </a:rPr>
              <a:t>http://www.youtube.com/watch?v=yuEZEyDdmvQ</a:t>
            </a:r>
          </a:p>
        </p:txBody>
      </p:sp>
      <p:pic>
        <p:nvPicPr>
          <p:cNvPr id="2058" name="Picture 29" descr="spockvulcan.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977887" y="5563467"/>
            <a:ext cx="7905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682750" y="18415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Problem </a:t>
            </a:r>
            <a:r>
              <a:rPr lang="en-US" sz="4000" dirty="0" smtClean="0">
                <a:latin typeface="Cambria" pitchFamily="18" charset="0"/>
              </a:rPr>
              <a:t>0?</a:t>
            </a:r>
            <a:endParaRPr lang="en-US" sz="4000" dirty="0">
              <a:latin typeface="Cambria" pitchFamily="18" charset="0"/>
            </a:endParaRPr>
          </a:p>
        </p:txBody>
      </p:sp>
      <p:sp>
        <p:nvSpPr>
          <p:cNvPr id="7171" name="Text Box 48"/>
          <p:cNvSpPr txBox="1">
            <a:spLocks noChangeArrowheads="1"/>
          </p:cNvSpPr>
          <p:nvPr/>
        </p:nvSpPr>
        <p:spPr bwMode="auto">
          <a:xfrm>
            <a:off x="533400" y="1066800"/>
            <a:ext cx="6400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Typically an article on CS or </a:t>
            </a:r>
            <a:r>
              <a:rPr lang="en-US" sz="2200" dirty="0" smtClean="0">
                <a:solidFill>
                  <a:srgbClr val="000000"/>
                </a:solidFill>
                <a:latin typeface="Cambria" pitchFamily="18" charset="0"/>
              </a:rPr>
              <a:t>an </a:t>
            </a:r>
            <a:r>
              <a:rPr lang="en-US" sz="2200" dirty="0">
                <a:solidFill>
                  <a:srgbClr val="000000"/>
                </a:solidFill>
                <a:latin typeface="Cambria" pitchFamily="18" charset="0"/>
              </a:rPr>
              <a:t>application...</a:t>
            </a:r>
            <a:endParaRPr lang="en-US" sz="1500" dirty="0">
              <a:solidFill>
                <a:srgbClr val="000000"/>
              </a:solidFill>
              <a:latin typeface="Cambria" pitchFamily="18" charset="0"/>
            </a:endParaRPr>
          </a:p>
        </p:txBody>
      </p:sp>
      <p:sp>
        <p:nvSpPr>
          <p:cNvPr id="7172" name="Text Box 48"/>
          <p:cNvSpPr txBox="1">
            <a:spLocks noChangeArrowheads="1"/>
          </p:cNvSpPr>
          <p:nvPr/>
        </p:nvSpPr>
        <p:spPr bwMode="auto">
          <a:xfrm>
            <a:off x="536575" y="2001838"/>
            <a:ext cx="6400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S</a:t>
            </a:r>
            <a:r>
              <a:rPr lang="en-US" sz="2200" dirty="0" smtClean="0">
                <a:solidFill>
                  <a:srgbClr val="000000"/>
                </a:solidFill>
                <a:latin typeface="Cambria" pitchFamily="18" charset="0"/>
              </a:rPr>
              <a:t>ubmit </a:t>
            </a:r>
            <a:r>
              <a:rPr lang="en-US" sz="2200" dirty="0">
                <a:solidFill>
                  <a:srgbClr val="000000"/>
                </a:solidFill>
                <a:latin typeface="Cambria" pitchFamily="18" charset="0"/>
              </a:rPr>
              <a:t>a one-paragraph response</a:t>
            </a:r>
            <a:endParaRPr lang="en-US" sz="1500" dirty="0">
              <a:solidFill>
                <a:srgbClr val="000000"/>
              </a:solidFill>
              <a:latin typeface="Cambria" pitchFamily="18" charset="0"/>
            </a:endParaRPr>
          </a:p>
        </p:txBody>
      </p:sp>
      <p:sp>
        <p:nvSpPr>
          <p:cNvPr id="7173" name="Left Brace 14"/>
          <p:cNvSpPr>
            <a:spLocks/>
          </p:cNvSpPr>
          <p:nvPr/>
        </p:nvSpPr>
        <p:spPr bwMode="auto">
          <a:xfrm>
            <a:off x="4800600" y="1713978"/>
            <a:ext cx="228600" cy="1019477"/>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7174" name="Rectangle 15"/>
          <p:cNvSpPr>
            <a:spLocks noChangeArrowheads="1"/>
          </p:cNvSpPr>
          <p:nvPr/>
        </p:nvSpPr>
        <p:spPr bwMode="auto">
          <a:xfrm>
            <a:off x="5105400" y="1825323"/>
            <a:ext cx="2590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000000"/>
                </a:solidFill>
                <a:latin typeface="Cambria" pitchFamily="18" charset="0"/>
              </a:rPr>
              <a:t>A few sentences that </a:t>
            </a:r>
            <a:r>
              <a:rPr lang="en-US" sz="1500" dirty="0" smtClean="0">
                <a:solidFill>
                  <a:srgbClr val="000000"/>
                </a:solidFill>
                <a:latin typeface="Cambria" pitchFamily="18" charset="0"/>
              </a:rPr>
              <a:t>raise or address questions, </a:t>
            </a:r>
            <a:r>
              <a:rPr lang="en-US" sz="1500" dirty="0">
                <a:solidFill>
                  <a:srgbClr val="000000"/>
                </a:solidFill>
                <a:latin typeface="Cambria" pitchFamily="18" charset="0"/>
              </a:rPr>
              <a:t>using the article as a guide.</a:t>
            </a:r>
            <a:endParaRPr lang="en-US" sz="1500" dirty="0">
              <a:latin typeface="Cambria" pitchFamily="18" charset="0"/>
            </a:endParaRPr>
          </a:p>
        </p:txBody>
      </p:sp>
      <p:sp>
        <p:nvSpPr>
          <p:cNvPr id="7175" name="Text Box 48"/>
          <p:cNvSpPr txBox="1">
            <a:spLocks noChangeArrowheads="1"/>
          </p:cNvSpPr>
          <p:nvPr/>
        </p:nvSpPr>
        <p:spPr bwMode="auto">
          <a:xfrm>
            <a:off x="536575" y="3178175"/>
            <a:ext cx="319330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Small part </a:t>
            </a:r>
            <a:r>
              <a:rPr lang="en-US" sz="2200" dirty="0" smtClean="0">
                <a:solidFill>
                  <a:srgbClr val="000000"/>
                </a:solidFill>
                <a:latin typeface="Cambria" pitchFamily="18" charset="0"/>
              </a:rPr>
              <a:t>(</a:t>
            </a:r>
            <a:r>
              <a:rPr lang="en-US" sz="2200" dirty="0">
                <a:solidFill>
                  <a:srgbClr val="000000"/>
                </a:solidFill>
                <a:latin typeface="Cambria" pitchFamily="18" charset="0"/>
              </a:rPr>
              <a:t>5 </a:t>
            </a:r>
            <a:r>
              <a:rPr lang="en-US" sz="2200" dirty="0" err="1" smtClean="0">
                <a:solidFill>
                  <a:srgbClr val="000000"/>
                </a:solidFill>
                <a:latin typeface="Cambria" pitchFamily="18" charset="0"/>
              </a:rPr>
              <a:t>pts</a:t>
            </a:r>
            <a:r>
              <a:rPr lang="en-US" sz="2200" dirty="0">
                <a:solidFill>
                  <a:srgbClr val="000000"/>
                </a:solidFill>
                <a:latin typeface="Cambria" pitchFamily="18" charset="0"/>
              </a:rPr>
              <a:t>)</a:t>
            </a:r>
            <a:endParaRPr lang="en-US" sz="1500" dirty="0">
              <a:solidFill>
                <a:srgbClr val="000000"/>
              </a:solidFill>
              <a:latin typeface="Cambria" pitchFamily="18" charset="0"/>
            </a:endParaRPr>
          </a:p>
        </p:txBody>
      </p:sp>
      <p:sp>
        <p:nvSpPr>
          <p:cNvPr id="7176" name="Left Brace 18"/>
          <p:cNvSpPr>
            <a:spLocks/>
          </p:cNvSpPr>
          <p:nvPr/>
        </p:nvSpPr>
        <p:spPr bwMode="auto">
          <a:xfrm>
            <a:off x="2895600" y="2877860"/>
            <a:ext cx="228600" cy="1092200"/>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7177" name="Rectangle 19"/>
          <p:cNvSpPr>
            <a:spLocks noChangeArrowheads="1"/>
          </p:cNvSpPr>
          <p:nvPr/>
        </p:nvSpPr>
        <p:spPr bwMode="auto">
          <a:xfrm>
            <a:off x="3163887" y="2890560"/>
            <a:ext cx="2620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5 – insightful, careful</a:t>
            </a:r>
          </a:p>
          <a:p>
            <a:r>
              <a:rPr lang="en-US" sz="1500" dirty="0">
                <a:solidFill>
                  <a:srgbClr val="000000"/>
                </a:solidFill>
                <a:latin typeface="Cambria" pitchFamily="18" charset="0"/>
              </a:rPr>
              <a:t>4 – thoughtful</a:t>
            </a:r>
          </a:p>
          <a:p>
            <a:r>
              <a:rPr lang="en-US" sz="1500" dirty="0">
                <a:solidFill>
                  <a:srgbClr val="000000"/>
                </a:solidFill>
                <a:latin typeface="Cambria" pitchFamily="18" charset="0"/>
              </a:rPr>
              <a:t>3 – complete, on topic</a:t>
            </a:r>
          </a:p>
          <a:p>
            <a:r>
              <a:rPr lang="en-US" sz="1500" dirty="0">
                <a:solidFill>
                  <a:srgbClr val="000000"/>
                </a:solidFill>
                <a:latin typeface="Cambria" pitchFamily="18" charset="0"/>
              </a:rPr>
              <a:t>0-2  – less than complete </a:t>
            </a:r>
            <a:endParaRPr lang="en-US" sz="1500" dirty="0">
              <a:latin typeface="Cambria" pitchFamily="18" charset="0"/>
            </a:endParaRPr>
          </a:p>
        </p:txBody>
      </p:sp>
      <p:sp>
        <p:nvSpPr>
          <p:cNvPr id="7180" name="Rectangle 25"/>
          <p:cNvSpPr>
            <a:spLocks noChangeArrowheads="1"/>
          </p:cNvSpPr>
          <p:nvPr/>
        </p:nvSpPr>
        <p:spPr bwMode="auto">
          <a:xfrm>
            <a:off x="1981200" y="5890736"/>
            <a:ext cx="3299867"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100" i="1" dirty="0" smtClean="0">
                <a:solidFill>
                  <a:srgbClr val="120DF3"/>
                </a:solidFill>
                <a:latin typeface="Cambria" pitchFamily="18" charset="0"/>
              </a:rPr>
              <a:t>This week's article might not seem like CS at first…</a:t>
            </a:r>
            <a:endParaRPr lang="en-US" sz="2100" i="1" dirty="0">
              <a:latin typeface="Cambria" pitchFamily="18" charset="0"/>
            </a:endParaRPr>
          </a:p>
        </p:txBody>
      </p:sp>
      <p:pic>
        <p:nvPicPr>
          <p:cNvPr id="13" name="Picture 3" descr="Picture 7.png"/>
          <p:cNvPicPr>
            <a:picLocks noChangeAspect="1"/>
          </p:cNvPicPr>
          <p:nvPr/>
        </p:nvPicPr>
        <p:blipFill rotWithShape="1">
          <a:blip r:embed="rId3">
            <a:extLst>
              <a:ext uri="{28A0092B-C50C-407E-A947-70E740481C1C}">
                <a14:useLocalDpi xmlns:a14="http://schemas.microsoft.com/office/drawing/2010/main" val="0"/>
              </a:ext>
            </a:extLst>
          </a:blip>
          <a:srcRect l="2053" t="34502" r="37810"/>
          <a:stretch/>
        </p:blipFill>
        <p:spPr bwMode="auto">
          <a:xfrm>
            <a:off x="5334000" y="4014054"/>
            <a:ext cx="3581400" cy="261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146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Picture 7.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36"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37"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ts val="0"/>
              </a:spcBef>
              <a:spcAft>
                <a:spcPts val="0"/>
              </a:spcAft>
            </a:pPr>
            <a:r>
              <a:rPr lang="en-US" sz="1500">
                <a:solidFill>
                  <a:prstClr val="black"/>
                </a:solidFill>
              </a:rPr>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solidFill>
                  <a:prstClr val="black"/>
                </a:solidFill>
              </a:rPr>
              <a:t>“</a:t>
            </a:r>
            <a:r>
              <a:rPr lang="en-US" altLang="ja-JP" sz="1500">
                <a:solidFill>
                  <a:prstClr val="black"/>
                </a:solidFill>
              </a:rPr>
              <a:t>Science and Linguistics,</a:t>
            </a:r>
            <a:r>
              <a:rPr lang="ja-JP" altLang="en-US" sz="1500">
                <a:solidFill>
                  <a:prstClr val="black"/>
                </a:solidFill>
              </a:rPr>
              <a:t>”</a:t>
            </a:r>
            <a:r>
              <a:rPr lang="en-US" altLang="ja-JP" sz="1500">
                <a:solidFill>
                  <a:prstClr val="black"/>
                </a:solidFill>
              </a:rPr>
              <a:t> nor the magazine, M.I.T.</a:t>
            </a:r>
            <a:r>
              <a:rPr lang="ja-JP" altLang="en-US" sz="1500">
                <a:solidFill>
                  <a:prstClr val="black"/>
                </a:solidFill>
              </a:rPr>
              <a:t>’</a:t>
            </a:r>
            <a:r>
              <a:rPr lang="en-US" altLang="ja-JP" sz="1500">
                <a:solidFill>
                  <a:prstClr val="black"/>
                </a:solidFill>
              </a:rPr>
              <a:t>s Technology Review, was most people</a:t>
            </a:r>
            <a:r>
              <a:rPr lang="ja-JP" altLang="en-US" sz="1500">
                <a:solidFill>
                  <a:prstClr val="black"/>
                </a:solidFill>
              </a:rPr>
              <a:t>’</a:t>
            </a:r>
            <a:r>
              <a:rPr lang="en-US" altLang="ja-JP" sz="1500">
                <a:solidFill>
                  <a:prstClr val="black"/>
                </a:solidFill>
              </a:rPr>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solidFill>
                  <a:prstClr val="black"/>
                </a:solidFill>
              </a:rPr>
              <a:t>’</a:t>
            </a:r>
            <a:r>
              <a:rPr lang="en-US" altLang="ja-JP" sz="1500">
                <a:solidFill>
                  <a:prstClr val="black"/>
                </a:solidFill>
              </a:rPr>
              <a:t>s power over the mind, and his stirring prose seduced a whole generation into believing that our mother tongue restricts what we are able to think.</a:t>
            </a:r>
            <a:endParaRPr lang="en-US" sz="1500">
              <a:solidFill>
                <a:prstClr val="black"/>
              </a:solidFill>
            </a:endParaRPr>
          </a:p>
        </p:txBody>
      </p:sp>
      <p:grpSp>
        <p:nvGrpSpPr>
          <p:cNvPr id="44038" name="Group 19"/>
          <p:cNvGrpSpPr>
            <a:grpSpLocks/>
          </p:cNvGrpSpPr>
          <p:nvPr>
            <p:custDataLst>
              <p:tags r:id="rId1"/>
            </p:custDataLst>
          </p:nvPr>
        </p:nvGrpSpPr>
        <p:grpSpPr bwMode="auto">
          <a:xfrm>
            <a:off x="365125" y="1670050"/>
            <a:ext cx="493713" cy="566738"/>
            <a:chOff x="2928" y="1051"/>
            <a:chExt cx="840" cy="957"/>
          </a:xfrm>
        </p:grpSpPr>
        <p:sp>
          <p:nvSpPr>
            <p:cNvPr id="4404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5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5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5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grpSp>
      <p:sp>
        <p:nvSpPr>
          <p:cNvPr id="44039"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pPr>
            <a:r>
              <a:rPr lang="en-US" sz="1100">
                <a:solidFill>
                  <a:srgbClr val="008000"/>
                </a:solidFill>
                <a:latin typeface="Calibri" pitchFamily="34" charset="0"/>
                <a:ea typeface="MS PGothic" pitchFamily="34" charset="-128"/>
              </a:rPr>
              <a:t>and I thought my language was </a:t>
            </a:r>
            <a:r>
              <a:rPr lang="en-US" sz="1100" i="1">
                <a:solidFill>
                  <a:srgbClr val="008000"/>
                </a:solidFill>
                <a:latin typeface="Calibri" pitchFamily="34" charset="0"/>
                <a:ea typeface="MS PGothic" pitchFamily="34" charset="-128"/>
              </a:rPr>
              <a:t>alien</a:t>
            </a:r>
            <a:r>
              <a:rPr lang="en-US" sz="1100">
                <a:solidFill>
                  <a:srgbClr val="008000"/>
                </a:solidFill>
                <a:latin typeface="Calibri" pitchFamily="34" charset="0"/>
                <a:ea typeface="MS PGothic" pitchFamily="34" charset="-128"/>
              </a:rPr>
              <a:t>!</a:t>
            </a:r>
          </a:p>
        </p:txBody>
      </p:sp>
    </p:spTree>
    <p:extLst>
      <p:ext uri="{BB962C8B-B14F-4D97-AF65-F5344CB8AC3E}">
        <p14:creationId xmlns:p14="http://schemas.microsoft.com/office/powerpoint/2010/main" val="600688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Picture 7.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60"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61"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ts val="0"/>
              </a:spcBef>
              <a:spcAft>
                <a:spcPts val="0"/>
              </a:spcAft>
            </a:pPr>
            <a:r>
              <a:rPr lang="en-US" sz="1500">
                <a:solidFill>
                  <a:prstClr val="black"/>
                </a:solidFill>
              </a:rPr>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solidFill>
                  <a:prstClr val="black"/>
                </a:solidFill>
              </a:rPr>
              <a:t>“</a:t>
            </a:r>
            <a:r>
              <a:rPr lang="en-US" altLang="ja-JP" sz="1500">
                <a:solidFill>
                  <a:prstClr val="black"/>
                </a:solidFill>
              </a:rPr>
              <a:t>Science and Linguistics,</a:t>
            </a:r>
            <a:r>
              <a:rPr lang="ja-JP" altLang="en-US" sz="1500">
                <a:solidFill>
                  <a:prstClr val="black"/>
                </a:solidFill>
              </a:rPr>
              <a:t>”</a:t>
            </a:r>
            <a:r>
              <a:rPr lang="en-US" altLang="ja-JP" sz="1500">
                <a:solidFill>
                  <a:prstClr val="black"/>
                </a:solidFill>
              </a:rPr>
              <a:t> nor the magazine, M.I.T.</a:t>
            </a:r>
            <a:r>
              <a:rPr lang="ja-JP" altLang="en-US" sz="1500">
                <a:solidFill>
                  <a:prstClr val="black"/>
                </a:solidFill>
              </a:rPr>
              <a:t>’</a:t>
            </a:r>
            <a:r>
              <a:rPr lang="en-US" altLang="ja-JP" sz="1500">
                <a:solidFill>
                  <a:prstClr val="black"/>
                </a:solidFill>
              </a:rPr>
              <a:t>s Technology Review, was most people</a:t>
            </a:r>
            <a:r>
              <a:rPr lang="ja-JP" altLang="en-US" sz="1500">
                <a:solidFill>
                  <a:prstClr val="black"/>
                </a:solidFill>
              </a:rPr>
              <a:t>’</a:t>
            </a:r>
            <a:r>
              <a:rPr lang="en-US" altLang="ja-JP" sz="1500">
                <a:solidFill>
                  <a:prstClr val="black"/>
                </a:solidFill>
              </a:rPr>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solidFill>
                  <a:prstClr val="black"/>
                </a:solidFill>
              </a:rPr>
              <a:t>’</a:t>
            </a:r>
            <a:r>
              <a:rPr lang="en-US" altLang="ja-JP" sz="1500">
                <a:solidFill>
                  <a:prstClr val="black"/>
                </a:solidFill>
              </a:rPr>
              <a:t>s power over the mind, and his stirring prose seduced a whole generation into believing that our mother tongue restricts what we are able to think.</a:t>
            </a:r>
            <a:endParaRPr lang="en-US" sz="1500">
              <a:solidFill>
                <a:prstClr val="black"/>
              </a:solidFill>
            </a:endParaRPr>
          </a:p>
        </p:txBody>
      </p:sp>
      <p:grpSp>
        <p:nvGrpSpPr>
          <p:cNvPr id="45062" name="Group 19"/>
          <p:cNvGrpSpPr>
            <a:grpSpLocks/>
          </p:cNvGrpSpPr>
          <p:nvPr>
            <p:custDataLst>
              <p:tags r:id="rId1"/>
            </p:custDataLst>
          </p:nvPr>
        </p:nvGrpSpPr>
        <p:grpSpPr bwMode="auto">
          <a:xfrm>
            <a:off x="365125" y="1670050"/>
            <a:ext cx="493713" cy="566738"/>
            <a:chOff x="2928" y="1051"/>
            <a:chExt cx="840" cy="957"/>
          </a:xfrm>
        </p:grpSpPr>
        <p:sp>
          <p:nvSpPr>
            <p:cNvPr id="45066"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67"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68"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69"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0"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1"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2"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3"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4"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5"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6"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7"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8"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grpSp>
      <p:sp>
        <p:nvSpPr>
          <p:cNvPr id="45063"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pPr>
            <a:r>
              <a:rPr lang="en-US" sz="1100">
                <a:solidFill>
                  <a:srgbClr val="008000"/>
                </a:solidFill>
                <a:latin typeface="Calibri" pitchFamily="34" charset="0"/>
                <a:ea typeface="MS PGothic" pitchFamily="34" charset="-128"/>
              </a:rPr>
              <a:t>and I thought my language was </a:t>
            </a:r>
            <a:r>
              <a:rPr lang="en-US" sz="1100" i="1">
                <a:solidFill>
                  <a:srgbClr val="008000"/>
                </a:solidFill>
                <a:latin typeface="Calibri" pitchFamily="34" charset="0"/>
                <a:ea typeface="MS PGothic" pitchFamily="34" charset="-128"/>
              </a:rPr>
              <a:t>alien</a:t>
            </a:r>
            <a:r>
              <a:rPr lang="en-US" sz="1100">
                <a:solidFill>
                  <a:srgbClr val="008000"/>
                </a:solidFill>
                <a:latin typeface="Calibri" pitchFamily="34" charset="0"/>
                <a:ea typeface="MS PGothic" pitchFamily="34" charset="-128"/>
              </a:rPr>
              <a:t>!</a:t>
            </a:r>
          </a:p>
        </p:txBody>
      </p:sp>
      <p:pic>
        <p:nvPicPr>
          <p:cNvPr id="45064" name="Picture 20"/>
          <p:cNvPicPr>
            <a:picLocks noChangeAspect="1" noChangeArrowheads="1"/>
          </p:cNvPicPr>
          <p:nvPr/>
        </p:nvPicPr>
        <p:blipFill>
          <a:blip r:embed="rId18">
            <a:extLst>
              <a:ext uri="{28A0092B-C50C-407E-A947-70E740481C1C}">
                <a14:useLocalDpi xmlns:a14="http://schemas.microsoft.com/office/drawing/2010/main" val="0"/>
              </a:ext>
            </a:extLst>
          </a:blip>
          <a:srcRect l="2452" t="47473" r="37692" b="11749"/>
          <a:stretch>
            <a:fillRect/>
          </a:stretch>
        </p:blipFill>
        <p:spPr bwMode="auto">
          <a:xfrm>
            <a:off x="19050" y="1600200"/>
            <a:ext cx="9124950" cy="4419600"/>
          </a:xfrm>
          <a:prstGeom prst="rect">
            <a:avLst/>
          </a:prstGeom>
          <a:noFill/>
          <a:ln w="38100">
            <a:solidFill>
              <a:srgbClr val="120DF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314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228600" y="18415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mbria" pitchFamily="18" charset="0"/>
              </a:rPr>
              <a:t>Last time…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468" t="17756" r="10624" b="4000"/>
          <a:stretch/>
        </p:blipFill>
        <p:spPr bwMode="auto">
          <a:xfrm>
            <a:off x="1447800" y="1261533"/>
            <a:ext cx="6584462" cy="491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Text Box 5"/>
          <p:cNvSpPr txBox="1">
            <a:spLocks noChangeArrowheads="1"/>
          </p:cNvSpPr>
          <p:nvPr/>
        </p:nvSpPr>
        <p:spPr bwMode="auto">
          <a:xfrm rot="21209753">
            <a:off x="5349326" y="5942012"/>
            <a:ext cx="3340100" cy="460375"/>
          </a:xfrm>
          <a:prstGeom prst="rect">
            <a:avLst/>
          </a:prstGeom>
          <a:solidFill>
            <a:srgbClr val="CCECFF"/>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libri" panose="020F0502020204030204" pitchFamily="34" charset="0"/>
                <a:cs typeface="Courier New" pitchFamily="49" charset="0"/>
              </a:rPr>
              <a:t>CS != Programming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19812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What </a:t>
            </a:r>
            <a:r>
              <a:rPr lang="en-US" sz="4000" b="1" i="1" dirty="0">
                <a:latin typeface="Cambria" pitchFamily="18" charset="0"/>
              </a:rPr>
              <a:t>is</a:t>
            </a:r>
            <a:r>
              <a:rPr lang="en-US" sz="4000" dirty="0">
                <a:latin typeface="Cambria" pitchFamily="18" charset="0"/>
              </a:rPr>
              <a:t> programming ?</a:t>
            </a:r>
          </a:p>
        </p:txBody>
      </p:sp>
      <p:sp>
        <p:nvSpPr>
          <p:cNvPr id="31751" name="Text Box 9"/>
          <p:cNvSpPr txBox="1">
            <a:spLocks noChangeArrowheads="1"/>
          </p:cNvSpPr>
          <p:nvPr/>
        </p:nvSpPr>
        <p:spPr bwMode="auto">
          <a:xfrm>
            <a:off x="533400" y="1447800"/>
            <a:ext cx="8153400" cy="2043113"/>
          </a:xfrm>
          <a:prstGeom prst="rect">
            <a:avLst/>
          </a:prstGeom>
          <a:noFill/>
          <a:ln w="9525">
            <a:noFill/>
            <a:miter lim="800000"/>
            <a:headEnd/>
            <a:tailEnd/>
          </a:ln>
        </p:spPr>
        <p:txBody>
          <a:bodyPr>
            <a:spAutoFit/>
          </a:bodyPr>
          <a:lstStyle/>
          <a:p>
            <a:pPr>
              <a:spcBef>
                <a:spcPct val="50000"/>
              </a:spcBef>
              <a:defRPr/>
            </a:pPr>
            <a:r>
              <a:rPr lang="en-US" sz="3200" dirty="0">
                <a:solidFill>
                  <a:schemeClr val="bg1">
                    <a:lumMod val="65000"/>
                  </a:schemeClr>
                </a:solidFill>
                <a:latin typeface="Cambria" pitchFamily="18" charset="0"/>
                <a:ea typeface="ＭＳ Ｐゴシック" pitchFamily="-106" charset="-128"/>
              </a:rPr>
              <a:t>Programming as recipe-writing</a:t>
            </a:r>
          </a:p>
          <a:p>
            <a:pPr>
              <a:spcBef>
                <a:spcPct val="50000"/>
              </a:spcBef>
              <a:defRPr/>
            </a:pPr>
            <a:r>
              <a:rPr lang="en-US" sz="3200" dirty="0">
                <a:solidFill>
                  <a:schemeClr val="bg1">
                    <a:lumMod val="65000"/>
                  </a:schemeClr>
                </a:solidFill>
                <a:latin typeface="Cambria" pitchFamily="18" charset="0"/>
                <a:ea typeface="ＭＳ Ｐゴシック" pitchFamily="-106" charset="-128"/>
              </a:rPr>
              <a:t>	vs.</a:t>
            </a:r>
          </a:p>
          <a:p>
            <a:pPr>
              <a:spcBef>
                <a:spcPct val="50000"/>
              </a:spcBef>
              <a:defRPr/>
            </a:pPr>
            <a:r>
              <a:rPr lang="en-US" sz="3200" dirty="0">
                <a:latin typeface="Cambria" pitchFamily="18" charset="0"/>
                <a:ea typeface="ＭＳ Ｐゴシック" pitchFamily="-106" charset="-128"/>
              </a:rPr>
              <a:t>Programming as learning a foreign language</a:t>
            </a:r>
          </a:p>
        </p:txBody>
      </p:sp>
      <p:sp>
        <p:nvSpPr>
          <p:cNvPr id="10247" name="Text Box 14"/>
          <p:cNvSpPr txBox="1">
            <a:spLocks noChangeArrowheads="1"/>
          </p:cNvSpPr>
          <p:nvPr/>
        </p:nvSpPr>
        <p:spPr bwMode="auto">
          <a:xfrm>
            <a:off x="1143000" y="3810000"/>
            <a:ext cx="502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a:solidFill>
                  <a:srgbClr val="120DF3"/>
                </a:solidFill>
                <a:latin typeface="Cambria" pitchFamily="18" charset="0"/>
              </a:rPr>
              <a:t>1) Expect it to be different!</a:t>
            </a:r>
          </a:p>
        </p:txBody>
      </p:sp>
      <p:sp>
        <p:nvSpPr>
          <p:cNvPr id="10248" name="Text Box 15"/>
          <p:cNvSpPr txBox="1">
            <a:spLocks noChangeArrowheads="1"/>
          </p:cNvSpPr>
          <p:nvPr/>
        </p:nvSpPr>
        <p:spPr bwMode="auto">
          <a:xfrm>
            <a:off x="1143000" y="4776788"/>
            <a:ext cx="647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a:solidFill>
                  <a:srgbClr val="120DF3"/>
                </a:solidFill>
                <a:latin typeface="Cambria" pitchFamily="18" charset="0"/>
              </a:rPr>
              <a:t>2) </a:t>
            </a:r>
            <a:r>
              <a:rPr lang="en-US" sz="3200" i="1" dirty="0" smtClean="0">
                <a:solidFill>
                  <a:srgbClr val="120DF3"/>
                </a:solidFill>
                <a:latin typeface="Cambria" pitchFamily="18" charset="0"/>
              </a:rPr>
              <a:t>Don't try to memorize things!</a:t>
            </a:r>
            <a:endParaRPr lang="en-US" sz="3200" i="1" dirty="0">
              <a:solidFill>
                <a:srgbClr val="120DF3"/>
              </a:solidFill>
              <a:latin typeface="Cambria" pitchFamily="18" charset="0"/>
            </a:endParaRPr>
          </a:p>
        </p:txBody>
      </p:sp>
      <p:sp>
        <p:nvSpPr>
          <p:cNvPr id="10249" name="Text Box 16"/>
          <p:cNvSpPr txBox="1">
            <a:spLocks noChangeArrowheads="1"/>
          </p:cNvSpPr>
          <p:nvPr/>
        </p:nvSpPr>
        <p:spPr bwMode="auto">
          <a:xfrm>
            <a:off x="1143000" y="5745163"/>
            <a:ext cx="5029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a:solidFill>
                  <a:srgbClr val="120DF3"/>
                </a:solidFill>
                <a:latin typeface="Cambria" pitchFamily="18" charset="0"/>
              </a:rPr>
              <a:t>3) </a:t>
            </a:r>
            <a:r>
              <a:rPr lang="en-US" sz="3200" i="1" dirty="0" smtClean="0">
                <a:solidFill>
                  <a:srgbClr val="120DF3"/>
                </a:solidFill>
                <a:latin typeface="Cambria" pitchFamily="18" charset="0"/>
              </a:rPr>
              <a:t>Immerse </a:t>
            </a:r>
            <a:r>
              <a:rPr lang="en-US" sz="3200" i="1" dirty="0">
                <a:solidFill>
                  <a:srgbClr val="120DF3"/>
                </a:solidFill>
                <a:latin typeface="Cambria" pitchFamily="18" charset="0"/>
              </a:rPr>
              <a:t>== </a:t>
            </a:r>
            <a:r>
              <a:rPr lang="en-US" sz="3200" i="1" dirty="0" smtClean="0">
                <a:solidFill>
                  <a:srgbClr val="120DF3"/>
                </a:solidFill>
                <a:latin typeface="Cambria" pitchFamily="18" charset="0"/>
              </a:rPr>
              <a:t>Experiment!</a:t>
            </a:r>
            <a:endParaRPr lang="en-US" sz="3200" i="1" dirty="0">
              <a:solidFill>
                <a:srgbClr val="120DF3"/>
              </a:solidFill>
              <a:latin typeface="Cambria" pitchFamily="18" charset="0"/>
            </a:endParaRPr>
          </a:p>
        </p:txBody>
      </p:sp>
      <p:sp>
        <p:nvSpPr>
          <p:cNvPr id="10251" name="Text Box 7"/>
          <p:cNvSpPr txBox="1">
            <a:spLocks noChangeArrowheads="1"/>
          </p:cNvSpPr>
          <p:nvPr/>
        </p:nvSpPr>
        <p:spPr bwMode="auto">
          <a:xfrm rot="21165469">
            <a:off x="6702440" y="3407810"/>
            <a:ext cx="2257425" cy="646331"/>
          </a:xfrm>
          <a:prstGeom prst="rect">
            <a:avLst/>
          </a:prstGeom>
          <a:solidFill>
            <a:srgbClr val="FFCC99"/>
          </a:solidFill>
          <a:ln w="9525">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dirty="0" smtClean="0">
                <a:solidFill>
                  <a:srgbClr val="120DF3"/>
                </a:solidFill>
                <a:latin typeface="Calibri" pitchFamily="34" charset="0"/>
              </a:rPr>
              <a:t>Baggage</a:t>
            </a:r>
            <a:r>
              <a:rPr lang="en-US" sz="3600" b="1" dirty="0" smtClean="0">
                <a:solidFill>
                  <a:srgbClr val="120DF3"/>
                </a:solidFill>
                <a:latin typeface="Calibri" pitchFamily="34" charset="0"/>
              </a:rPr>
              <a:t>!</a:t>
            </a:r>
            <a:endParaRPr lang="en-US" sz="3600" b="1" dirty="0">
              <a:solidFill>
                <a:srgbClr val="120DF3"/>
              </a:solidFill>
              <a:latin typeface="Calibri" pitchFamily="34" charset="0"/>
            </a:endParaRPr>
          </a:p>
        </p:txBody>
      </p:sp>
      <p:sp>
        <p:nvSpPr>
          <p:cNvPr id="2" name="Rectangle 1"/>
          <p:cNvSpPr/>
          <p:nvPr/>
        </p:nvSpPr>
        <p:spPr>
          <a:xfrm>
            <a:off x="8078280" y="6186100"/>
            <a:ext cx="744178" cy="276999"/>
          </a:xfrm>
          <a:prstGeom prst="rect">
            <a:avLst/>
          </a:prstGeom>
        </p:spPr>
        <p:txBody>
          <a:bodyPr wrap="none">
            <a:spAutoFit/>
          </a:bodyPr>
          <a:lstStyle/>
          <a:p>
            <a:r>
              <a:rPr lang="en-US" sz="1200" dirty="0" err="1" smtClean="0">
                <a:latin typeface="Calibri" panose="020F0502020204030204" pitchFamily="34" charset="0"/>
                <a:ea typeface="ＭＳ Ｐゴシック" pitchFamily="-106" charset="-128"/>
              </a:rPr>
              <a:t>ser</a:t>
            </a:r>
            <a:r>
              <a:rPr lang="en-US" sz="1200" dirty="0" smtClean="0">
                <a:latin typeface="Calibri" panose="020F0502020204030204" pitchFamily="34" charset="0"/>
                <a:ea typeface="ＭＳ Ｐゴシック" pitchFamily="-106" charset="-128"/>
              </a:rPr>
              <a:t>/</a:t>
            </a:r>
            <a:r>
              <a:rPr lang="en-US" sz="1200" dirty="0" err="1" smtClean="0">
                <a:latin typeface="Calibri" panose="020F0502020204030204" pitchFamily="34" charset="0"/>
                <a:ea typeface="ＭＳ Ｐゴシック" pitchFamily="-106" charset="-128"/>
              </a:rPr>
              <a:t>estar</a:t>
            </a:r>
            <a:endParaRPr lang="en-US" sz="1200" dirty="0">
              <a:latin typeface="Calibri" panose="020F0502020204030204" pitchFamily="34" charset="0"/>
            </a:endParaRPr>
          </a:p>
        </p:txBody>
      </p:sp>
      <p:sp>
        <p:nvSpPr>
          <p:cNvPr id="9" name="Rectangle 8"/>
          <p:cNvSpPr/>
          <p:nvPr/>
        </p:nvSpPr>
        <p:spPr>
          <a:xfrm>
            <a:off x="8088489" y="6383445"/>
            <a:ext cx="713080" cy="276999"/>
          </a:xfrm>
          <a:prstGeom prst="rect">
            <a:avLst/>
          </a:prstGeom>
        </p:spPr>
        <p:txBody>
          <a:bodyPr wrap="none">
            <a:spAutoFit/>
          </a:bodyPr>
          <a:lstStyle/>
          <a:p>
            <a:r>
              <a:rPr lang="en-US" sz="1200" dirty="0" smtClean="0">
                <a:latin typeface="Calibri" panose="020F0502020204030204" pitchFamily="34" charset="0"/>
                <a:ea typeface="ＭＳ Ｐゴシック" pitchFamily="-106" charset="-128"/>
              </a:rPr>
              <a:t>go/went</a:t>
            </a:r>
            <a:endParaRPr lang="en-US" sz="1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524000" y="2286000"/>
            <a:ext cx="6110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dirty="0">
                <a:solidFill>
                  <a:srgbClr val="000000"/>
                </a:solidFill>
                <a:latin typeface="Cambria" pitchFamily="18" charset="0"/>
              </a:rPr>
              <a:t>What about the </a:t>
            </a:r>
            <a:r>
              <a:rPr lang="en-US" sz="4000" b="1" i="1" dirty="0">
                <a:solidFill>
                  <a:srgbClr val="120DF3"/>
                </a:solidFill>
                <a:latin typeface="Cambria" pitchFamily="18" charset="0"/>
              </a:rPr>
              <a:t>Python</a:t>
            </a:r>
            <a:r>
              <a:rPr lang="en-US" sz="4000" b="1" dirty="0">
                <a:solidFill>
                  <a:srgbClr val="120DF3"/>
                </a:solidFill>
                <a:latin typeface="Cambria" pitchFamily="18" charset="0"/>
              </a:rPr>
              <a:t> </a:t>
            </a:r>
            <a:r>
              <a:rPr lang="en-US" sz="4000" b="1" dirty="0">
                <a:solidFill>
                  <a:srgbClr val="000000"/>
                </a:solidFill>
                <a:latin typeface="Cambria" pitchFamily="18" charset="0"/>
              </a:rPr>
              <a:t>programming language </a:t>
            </a:r>
            <a:r>
              <a:rPr lang="en-US" sz="4000" dirty="0">
                <a:solidFill>
                  <a:srgbClr val="000000"/>
                </a:solidFill>
                <a:latin typeface="Cambria" pitchFamily="18"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snakesOnA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0"/>
            <a:ext cx="5486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python3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143000"/>
            <a:ext cx="32575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4"/>
          <p:cNvSpPr>
            <a:spLocks noChangeArrowheads="1"/>
          </p:cNvSpPr>
          <p:nvPr/>
        </p:nvSpPr>
        <p:spPr bwMode="auto">
          <a:xfrm>
            <a:off x="5867400" y="5867400"/>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mbria" pitchFamily="18" charset="0"/>
              </a:rPr>
              <a:t>Happy </a:t>
            </a:r>
            <a:r>
              <a:rPr lang="en-US" dirty="0" smtClean="0">
                <a:solidFill>
                  <a:srgbClr val="000000"/>
                </a:solidFill>
                <a:latin typeface="Cambria" pitchFamily="18" charset="0"/>
              </a:rPr>
              <a:t>co-existence…    </a:t>
            </a:r>
            <a:r>
              <a:rPr lang="en-US" i="1" dirty="0">
                <a:solidFill>
                  <a:srgbClr val="000000"/>
                </a:solidFill>
                <a:latin typeface="Cambria" pitchFamily="18" charset="0"/>
              </a:rPr>
              <a:t>It can even be comfy!</a:t>
            </a:r>
          </a:p>
        </p:txBody>
      </p:sp>
      <p:sp>
        <p:nvSpPr>
          <p:cNvPr id="13318"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dirty="0" smtClean="0">
                <a:solidFill>
                  <a:srgbClr val="000000"/>
                </a:solidFill>
                <a:latin typeface="Cambria" pitchFamily="18" charset="0"/>
              </a:rPr>
              <a:t>Python</a:t>
            </a:r>
            <a:r>
              <a:rPr lang="en-US" sz="4000" dirty="0" smtClean="0">
                <a:solidFill>
                  <a:srgbClr val="000000"/>
                </a:solidFill>
                <a:latin typeface="Cambria" pitchFamily="18" charset="0"/>
              </a:rPr>
              <a:t>!</a:t>
            </a:r>
            <a:endParaRPr lang="en-US" sz="4000" dirty="0">
              <a:solidFill>
                <a:srgbClr val="000000"/>
              </a:solidFill>
              <a:latin typeface="Cambria" pitchFamily="18" charset="0"/>
            </a:endParaRPr>
          </a:p>
        </p:txBody>
      </p:sp>
      <p:sp>
        <p:nvSpPr>
          <p:cNvPr id="8" name="Rectangle 14"/>
          <p:cNvSpPr>
            <a:spLocks noChangeArrowheads="1"/>
          </p:cNvSpPr>
          <p:nvPr/>
        </p:nvSpPr>
        <p:spPr bwMode="auto">
          <a:xfrm>
            <a:off x="889612" y="5257800"/>
            <a:ext cx="3910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rgbClr val="000000"/>
                </a:solidFill>
                <a:latin typeface="Cambria" pitchFamily="18" charset="0"/>
              </a:rPr>
              <a:t>One </a:t>
            </a:r>
            <a:r>
              <a:rPr lang="en-US" dirty="0" smtClean="0">
                <a:solidFill>
                  <a:srgbClr val="000000"/>
                </a:solidFill>
                <a:latin typeface="Cambria" pitchFamily="18" charset="0"/>
              </a:rPr>
              <a:t>possible relationship...   </a:t>
            </a:r>
            <a:endParaRPr lang="en-US" dirty="0">
              <a:solidFill>
                <a:srgbClr val="00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a:t>
            </a:r>
            <a:r>
              <a:rPr lang="en-US" sz="4000" dirty="0" smtClean="0">
                <a:latin typeface="Cambria" pitchFamily="18" charset="0"/>
              </a:rPr>
              <a:t>Python</a:t>
            </a:r>
            <a:r>
              <a:rPr lang="en-US" sz="4000" dirty="0">
                <a:latin typeface="Cambria" pitchFamily="18" charset="0"/>
              </a:rPr>
              <a:t>…</a:t>
            </a:r>
          </a:p>
        </p:txBody>
      </p:sp>
      <p:sp>
        <p:nvSpPr>
          <p:cNvPr id="14339"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340" name="Text Box 7"/>
          <p:cNvSpPr txBox="1">
            <a:spLocks noChangeArrowheads="1"/>
          </p:cNvSpPr>
          <p:nvPr/>
        </p:nvSpPr>
        <p:spPr bwMode="auto">
          <a:xfrm>
            <a:off x="34290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semantics</a:t>
            </a:r>
          </a:p>
        </p:txBody>
      </p:sp>
      <p:sp>
        <p:nvSpPr>
          <p:cNvPr id="12293" name="Text Box 8"/>
          <p:cNvSpPr txBox="1">
            <a:spLocks noChangeArrowheads="1"/>
          </p:cNvSpPr>
          <p:nvPr/>
        </p:nvSpPr>
        <p:spPr bwMode="auto">
          <a:xfrm>
            <a:off x="63246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intent</a:t>
            </a:r>
          </a:p>
        </p:txBody>
      </p:sp>
      <p:sp>
        <p:nvSpPr>
          <p:cNvPr id="14342"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4343"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4344"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13" name="Down Arrow 14"/>
          <p:cNvSpPr>
            <a:spLocks noChangeArrowheads="1"/>
          </p:cNvSpPr>
          <p:nvPr/>
        </p:nvSpPr>
        <p:spPr bwMode="auto">
          <a:xfrm>
            <a:off x="7210425" y="2481263"/>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dirty="0">
                <a:latin typeface="Courier New" pitchFamily="49" charset="0"/>
              </a:rPr>
              <a:t>name = </a:t>
            </a:r>
            <a:r>
              <a:rPr lang="en-US" sz="1400" b="1" dirty="0" smtClean="0">
                <a:solidFill>
                  <a:srgbClr val="900BD5"/>
                </a:solidFill>
                <a:latin typeface="Courier New" pitchFamily="49" charset="0"/>
              </a:rPr>
              <a:t>input</a:t>
            </a:r>
            <a:r>
              <a:rPr lang="en-US" sz="1400" b="1" dirty="0">
                <a:latin typeface="Courier New" pitchFamily="49" charset="0"/>
              </a:rPr>
              <a:t>(</a:t>
            </a:r>
            <a:r>
              <a:rPr lang="en-US" sz="1400" b="1" dirty="0">
                <a:solidFill>
                  <a:srgbClr val="008000"/>
                </a:solidFill>
                <a:latin typeface="Courier New" pitchFamily="49" charset="0"/>
              </a:rPr>
              <a:t>'Hi... what is your name?</a:t>
            </a:r>
            <a:r>
              <a:rPr lang="en-US" sz="1400" b="1" dirty="0">
                <a:latin typeface="Courier New" pitchFamily="49" charset="0"/>
              </a:rPr>
              <a:t> </a:t>
            </a:r>
            <a:r>
              <a:rPr lang="en-US" sz="1400" b="1" dirty="0">
                <a:solidFill>
                  <a:srgbClr val="008000"/>
                </a:solidFill>
                <a:latin typeface="Courier New" pitchFamily="49" charset="0"/>
              </a:rPr>
              <a:t>'</a:t>
            </a:r>
            <a:r>
              <a:rPr lang="en-US" sz="1400" b="1" dirty="0">
                <a:latin typeface="Courier New" pitchFamily="49" charset="0"/>
              </a:rPr>
              <a:t>) </a:t>
            </a:r>
          </a:p>
          <a:p>
            <a:r>
              <a:rPr lang="en-US" sz="1400" b="1" dirty="0" smtClean="0">
                <a:solidFill>
                  <a:srgbClr val="FE9C11"/>
                </a:solidFill>
                <a:latin typeface="Courier New" pitchFamily="49" charset="0"/>
              </a:rPr>
              <a:t>print()</a:t>
            </a:r>
            <a:r>
              <a:rPr lang="en-US" sz="1400" b="1" dirty="0" smtClean="0">
                <a:latin typeface="Courier New" pitchFamily="49" charset="0"/>
              </a:rPr>
              <a:t>                     </a:t>
            </a:r>
            <a:r>
              <a:rPr lang="en-US" sz="1400" b="1" dirty="0">
                <a:solidFill>
                  <a:srgbClr val="FF0000"/>
                </a:solidFill>
                <a:latin typeface="Courier New" pitchFamily="49" charset="0"/>
              </a:rPr>
              <a:t># prints a blank line</a:t>
            </a:r>
            <a:endParaRPr lang="en-US" sz="1400" b="1" dirty="0">
              <a:latin typeface="Courier New" pitchFamily="49" charset="0"/>
            </a:endParaRPr>
          </a:p>
          <a:p>
            <a:endParaRPr lang="en-US" sz="1400" b="1" dirty="0">
              <a:latin typeface="Courier New" pitchFamily="49" charset="0"/>
            </a:endParaRPr>
          </a:p>
          <a:p>
            <a:r>
              <a:rPr lang="en-US" sz="1400" b="1" dirty="0">
                <a:solidFill>
                  <a:srgbClr val="FE9C11"/>
                </a:solidFill>
                <a:latin typeface="Courier New" pitchFamily="49" charset="0"/>
              </a:rPr>
              <a:t>if</a:t>
            </a:r>
            <a:r>
              <a:rPr lang="en-US" sz="1400" b="1" dirty="0">
                <a:latin typeface="Courier New" pitchFamily="49" charset="0"/>
              </a:rPr>
              <a:t> name == </a:t>
            </a:r>
            <a:r>
              <a:rPr lang="en-US" sz="1400" b="1" dirty="0">
                <a:solidFill>
                  <a:srgbClr val="008000"/>
                </a:solidFill>
                <a:latin typeface="Courier New" pitchFamily="49" charset="0"/>
              </a:rPr>
              <a:t>'Eliot' </a:t>
            </a:r>
            <a:r>
              <a:rPr lang="en-US" sz="1400" b="1" dirty="0">
                <a:solidFill>
                  <a:srgbClr val="FE9C11"/>
                </a:solidFill>
                <a:latin typeface="Courier New" pitchFamily="49" charset="0"/>
              </a:rPr>
              <a:t>or</a:t>
            </a:r>
            <a:r>
              <a:rPr lang="en-US" sz="1400" b="1" dirty="0">
                <a:solidFill>
                  <a:srgbClr val="008000"/>
                </a:solidFill>
                <a:latin typeface="Courier New" pitchFamily="49" charset="0"/>
              </a:rPr>
              <a:t> </a:t>
            </a:r>
            <a:r>
              <a:rPr lang="en-US" sz="1400" b="1" dirty="0">
                <a:latin typeface="Courier New" pitchFamily="49" charset="0"/>
              </a:rPr>
              <a:t>name == </a:t>
            </a:r>
            <a:r>
              <a:rPr lang="en-US" sz="1400" b="1" dirty="0">
                <a:solidFill>
                  <a:srgbClr val="008000"/>
                </a:solidFill>
                <a:latin typeface="Courier New" pitchFamily="49" charset="0"/>
              </a:rPr>
              <a:t>'Ran'</a:t>
            </a:r>
            <a:r>
              <a:rPr lang="en-US" sz="1400" b="1" dirty="0">
                <a:latin typeface="Courier New" pitchFamily="49" charset="0"/>
              </a:rPr>
              <a:t>:</a:t>
            </a:r>
          </a:p>
          <a:p>
            <a:r>
              <a:rPr lang="en-US" sz="1400" b="1" dirty="0">
                <a:latin typeface="Courier New" pitchFamily="49" charset="0"/>
              </a:rPr>
              <a:t>    </a:t>
            </a:r>
            <a:r>
              <a:rPr lang="en-US" sz="1400" b="1" dirty="0" smtClean="0">
                <a:solidFill>
                  <a:srgbClr val="FE9C11"/>
                </a:solidFill>
                <a:latin typeface="Courier New" pitchFamily="49" charset="0"/>
              </a:rPr>
              <a:t>print</a:t>
            </a:r>
            <a:r>
              <a:rPr lang="en-US" sz="1400" b="1" dirty="0">
                <a:latin typeface="Courier New" pitchFamily="49" charset="0"/>
              </a:rPr>
              <a:t>(</a:t>
            </a:r>
            <a:r>
              <a:rPr lang="en-US" sz="1400" b="1" dirty="0" smtClean="0">
                <a:solidFill>
                  <a:srgbClr val="008000"/>
                </a:solidFill>
                <a:latin typeface="Courier New" pitchFamily="49" charset="0"/>
              </a:rPr>
              <a:t>'I</a:t>
            </a:r>
            <a:r>
              <a:rPr lang="en-US" sz="1400" b="1" dirty="0">
                <a:solidFill>
                  <a:srgbClr val="008000"/>
                </a:solidFill>
                <a:latin typeface="Courier New" pitchFamily="49" charset="0"/>
              </a:rPr>
              <a:t>\'m "offline." Try later</a:t>
            </a:r>
            <a:r>
              <a:rPr lang="en-US" sz="1400" b="1" dirty="0" smtClean="0">
                <a:solidFill>
                  <a:srgbClr val="008000"/>
                </a:solidFill>
                <a:latin typeface="Courier New" pitchFamily="49" charset="0"/>
              </a:rPr>
              <a:t>.'</a:t>
            </a:r>
            <a:r>
              <a:rPr lang="en-US" sz="1400" b="1" dirty="0" smtClean="0">
                <a:latin typeface="Courier New" pitchFamily="49" charset="0"/>
              </a:rPr>
              <a:t>)                            </a:t>
            </a:r>
            <a:endParaRPr lang="en-US" sz="1400" b="1" dirty="0">
              <a:latin typeface="Courier New" pitchFamily="49" charset="0"/>
            </a:endParaRPr>
          </a:p>
          <a:p>
            <a:endParaRPr lang="en-US" sz="1400" b="1" dirty="0">
              <a:latin typeface="Courier New" pitchFamily="49" charset="0"/>
            </a:endParaRPr>
          </a:p>
          <a:p>
            <a:r>
              <a:rPr lang="en-US" sz="1400" b="1" dirty="0" err="1">
                <a:solidFill>
                  <a:srgbClr val="FE9C11"/>
                </a:solidFill>
                <a:latin typeface="Courier New" pitchFamily="49" charset="0"/>
              </a:rPr>
              <a:t>elif</a:t>
            </a:r>
            <a:r>
              <a:rPr lang="en-US" sz="1400" b="1" dirty="0">
                <a:latin typeface="Courier New" pitchFamily="49" charset="0"/>
              </a:rPr>
              <a:t> name == </a:t>
            </a:r>
            <a:r>
              <a:rPr lang="en-US" sz="1400" b="1" dirty="0" smtClean="0">
                <a:solidFill>
                  <a:srgbClr val="008000"/>
                </a:solidFill>
                <a:latin typeface="Courier New" pitchFamily="49" charset="0"/>
              </a:rPr>
              <a:t>‘Geoff'</a:t>
            </a:r>
            <a:r>
              <a:rPr lang="en-US" sz="1400" b="1" dirty="0" smtClean="0">
                <a:latin typeface="Courier New" pitchFamily="49" charset="0"/>
              </a:rPr>
              <a:t>:       </a:t>
            </a:r>
            <a:r>
              <a:rPr lang="en-US" sz="1400" b="1" dirty="0">
                <a:solidFill>
                  <a:srgbClr val="FF0000"/>
                </a:solidFill>
                <a:latin typeface="Courier New" pitchFamily="49" charset="0"/>
              </a:rPr>
              <a:t># is it </a:t>
            </a:r>
            <a:r>
              <a:rPr lang="en-US" sz="1400" b="1" dirty="0" smtClean="0">
                <a:solidFill>
                  <a:srgbClr val="FF0000"/>
                </a:solidFill>
                <a:latin typeface="Courier New" pitchFamily="49" charset="0"/>
              </a:rPr>
              <a:t>Geoff?</a:t>
            </a:r>
            <a:endParaRPr lang="en-US" sz="1400" b="1" dirty="0">
              <a:latin typeface="Courier New" pitchFamily="49" charset="0"/>
            </a:endParaRPr>
          </a:p>
          <a:p>
            <a:r>
              <a:rPr lang="en-US" sz="1400" b="1" dirty="0">
                <a:latin typeface="Courier New" pitchFamily="49" charset="0"/>
              </a:rPr>
              <a:t>    </a:t>
            </a:r>
            <a:r>
              <a:rPr lang="en-US" sz="1400" b="1" dirty="0" smtClean="0">
                <a:solidFill>
                  <a:srgbClr val="FE9C11"/>
                </a:solidFill>
                <a:latin typeface="Courier New" pitchFamily="49" charset="0"/>
              </a:rPr>
              <a:t>print</a:t>
            </a:r>
            <a:r>
              <a:rPr lang="en-US" sz="1400" b="1" dirty="0" smtClean="0">
                <a:latin typeface="Courier New" pitchFamily="49" charset="0"/>
              </a:rPr>
              <a:t>('</a:t>
            </a:r>
            <a:r>
              <a:rPr lang="en-US" sz="1400" b="1" dirty="0" smtClean="0">
                <a:solidFill>
                  <a:srgbClr val="008000"/>
                </a:solidFill>
                <a:latin typeface="Courier New" pitchFamily="49" charset="0"/>
              </a:rPr>
              <a:t>Do you mean Jeff?'</a:t>
            </a:r>
            <a:r>
              <a:rPr lang="en-US" sz="1400" b="1" dirty="0" smtClean="0">
                <a:latin typeface="Courier New" pitchFamily="49" charset="0"/>
              </a:rPr>
              <a:t>,</a:t>
            </a:r>
            <a:r>
              <a:rPr lang="en-US" sz="1400" b="1" dirty="0" smtClean="0">
                <a:solidFill>
                  <a:srgbClr val="008000"/>
                </a:solidFill>
                <a:latin typeface="Courier New" pitchFamily="49" charset="0"/>
              </a:rPr>
              <a:t> </a:t>
            </a:r>
            <a:r>
              <a:rPr lang="en-US" sz="1400" b="1" dirty="0">
                <a:solidFill>
                  <a:srgbClr val="008000"/>
                </a:solidFill>
                <a:latin typeface="Courier New" pitchFamily="49" charset="0"/>
              </a:rPr>
              <a:t>'No?'</a:t>
            </a:r>
            <a:r>
              <a:rPr lang="en-US" sz="1400" b="1" dirty="0">
                <a:latin typeface="Courier New" pitchFamily="49" charset="0"/>
              </a:rPr>
              <a:t>,</a:t>
            </a:r>
            <a:r>
              <a:rPr lang="en-US" sz="1400" b="1" dirty="0">
                <a:solidFill>
                  <a:srgbClr val="008000"/>
                </a:solidFill>
                <a:latin typeface="Courier New" pitchFamily="49" charset="0"/>
              </a:rPr>
              <a:t> 'Oh</a:t>
            </a:r>
            <a:r>
              <a:rPr lang="en-US" sz="1400" b="1" dirty="0" smtClean="0">
                <a:solidFill>
                  <a:srgbClr val="008000"/>
                </a:solidFill>
                <a:latin typeface="Courier New" pitchFamily="49" charset="0"/>
              </a:rPr>
              <a:t>.')</a:t>
            </a:r>
            <a:endParaRPr lang="en-US" sz="1400" b="1" dirty="0">
              <a:latin typeface="Courier New" pitchFamily="49" charset="0"/>
            </a:endParaRPr>
          </a:p>
          <a:p>
            <a:r>
              <a:rPr lang="en-US" sz="1400" b="1" dirty="0">
                <a:latin typeface="Courier New" pitchFamily="49" charset="0"/>
              </a:rPr>
              <a:t>    </a:t>
            </a:r>
          </a:p>
          <a:p>
            <a:r>
              <a:rPr lang="en-US" sz="1400" b="1" dirty="0">
                <a:solidFill>
                  <a:srgbClr val="FE9C11"/>
                </a:solidFill>
                <a:latin typeface="Courier New" pitchFamily="49" charset="0"/>
              </a:rPr>
              <a:t>else</a:t>
            </a:r>
            <a:r>
              <a:rPr lang="en-US" sz="1400" b="1" dirty="0">
                <a:latin typeface="Courier New" pitchFamily="49" charset="0"/>
              </a:rPr>
              <a:t>:                       </a:t>
            </a:r>
            <a:r>
              <a:rPr lang="en-US" sz="1400" b="1" dirty="0">
                <a:solidFill>
                  <a:srgbClr val="FF0000"/>
                </a:solidFill>
                <a:latin typeface="Courier New" pitchFamily="49" charset="0"/>
              </a:rPr>
              <a:t># in all other cases...</a:t>
            </a:r>
            <a:endParaRPr lang="en-US" sz="1400" b="1" dirty="0">
              <a:latin typeface="Courier New" pitchFamily="49" charset="0"/>
            </a:endParaRPr>
          </a:p>
          <a:p>
            <a:r>
              <a:rPr lang="en-US" sz="1400" b="1" dirty="0">
                <a:latin typeface="Courier New" pitchFamily="49" charset="0"/>
              </a:rPr>
              <a:t>    </a:t>
            </a:r>
            <a:r>
              <a:rPr lang="en-US" sz="1400" b="1" dirty="0" smtClean="0">
                <a:solidFill>
                  <a:srgbClr val="FE9C11"/>
                </a:solidFill>
                <a:latin typeface="Courier New" pitchFamily="49" charset="0"/>
              </a:rPr>
              <a:t>print</a:t>
            </a:r>
            <a:r>
              <a:rPr lang="en-US" sz="1400" b="1" dirty="0">
                <a:latin typeface="Courier New" pitchFamily="49" charset="0"/>
              </a:rPr>
              <a:t>(</a:t>
            </a:r>
            <a:r>
              <a:rPr lang="en-US" sz="1400" b="1" dirty="0" smtClean="0">
                <a:solidFill>
                  <a:srgbClr val="008000"/>
                </a:solidFill>
                <a:latin typeface="Courier New" pitchFamily="49" charset="0"/>
              </a:rPr>
              <a:t>'Welcome</a:t>
            </a:r>
            <a:r>
              <a:rPr lang="en-US" sz="1400" b="1" dirty="0">
                <a:solidFill>
                  <a:srgbClr val="008000"/>
                </a:solidFill>
                <a:latin typeface="Courier New" pitchFamily="49" charset="0"/>
              </a:rPr>
              <a:t>'</a:t>
            </a:r>
            <a:r>
              <a:rPr lang="en-US" sz="1400" b="1" dirty="0">
                <a:latin typeface="Courier New" pitchFamily="49" charset="0"/>
              </a:rPr>
              <a:t>, name, </a:t>
            </a:r>
            <a:r>
              <a:rPr lang="en-US" sz="1400" b="1" dirty="0" smtClean="0">
                <a:solidFill>
                  <a:srgbClr val="008000"/>
                </a:solidFill>
                <a:latin typeface="Courier New" pitchFamily="49" charset="0"/>
              </a:rPr>
              <a:t>'!')</a:t>
            </a:r>
            <a:endParaRPr lang="en-US" sz="1400" b="1" dirty="0">
              <a:solidFill>
                <a:srgbClr val="008000"/>
              </a:solidFill>
              <a:latin typeface="Courier New" pitchFamily="49" charset="0"/>
            </a:endParaRPr>
          </a:p>
          <a:p>
            <a:r>
              <a:rPr lang="en-US" sz="1400" dirty="0">
                <a:latin typeface="Courier New" pitchFamily="49" charset="0"/>
              </a:rPr>
              <a:t>    </a:t>
            </a:r>
            <a:r>
              <a:rPr lang="en-US" sz="1400" b="1" dirty="0" err="1">
                <a:latin typeface="Courier New" pitchFamily="49" charset="0"/>
              </a:rPr>
              <a:t>my_choice</a:t>
            </a:r>
            <a:r>
              <a:rPr lang="en-US" sz="1400" b="1" dirty="0">
                <a:latin typeface="Courier New" pitchFamily="49" charset="0"/>
              </a:rPr>
              <a:t> = </a:t>
            </a:r>
            <a:r>
              <a:rPr lang="en-US" sz="1400" b="1" dirty="0" err="1">
                <a:latin typeface="Courier New" pitchFamily="49" charset="0"/>
              </a:rPr>
              <a:t>random.choice</a:t>
            </a:r>
            <a:r>
              <a:rPr lang="en-US" sz="1400" b="1" dirty="0">
                <a:latin typeface="Courier New" pitchFamily="49" charset="0"/>
              </a:rPr>
              <a:t>( [ </a:t>
            </a:r>
            <a:r>
              <a:rPr lang="en-US" sz="1400" b="1" dirty="0">
                <a:solidFill>
                  <a:srgbClr val="008000"/>
                </a:solidFill>
                <a:latin typeface="Courier New" pitchFamily="49" charset="0"/>
              </a:rPr>
              <a:t>'</a:t>
            </a:r>
            <a:r>
              <a:rPr lang="en-US" sz="1400" b="1" dirty="0" err="1">
                <a:solidFill>
                  <a:srgbClr val="008000"/>
                </a:solidFill>
                <a:latin typeface="Courier New" pitchFamily="49" charset="0"/>
              </a:rPr>
              <a:t>R'</a:t>
            </a:r>
            <a:r>
              <a:rPr lang="en-US" sz="1400" b="1" dirty="0" err="1">
                <a:latin typeface="Courier New" pitchFamily="49" charset="0"/>
              </a:rPr>
              <a:t>,</a:t>
            </a:r>
            <a:r>
              <a:rPr lang="en-US" sz="1400" b="1" dirty="0" err="1">
                <a:solidFill>
                  <a:srgbClr val="008000"/>
                </a:solidFill>
                <a:latin typeface="Courier New" pitchFamily="49" charset="0"/>
              </a:rPr>
              <a:t>'P'</a:t>
            </a:r>
            <a:r>
              <a:rPr lang="en-US" sz="1400" b="1" dirty="0" err="1">
                <a:latin typeface="Courier New" pitchFamily="49" charset="0"/>
              </a:rPr>
              <a:t>,</a:t>
            </a:r>
            <a:r>
              <a:rPr lang="en-US" sz="1400" b="1" dirty="0" err="1">
                <a:solidFill>
                  <a:srgbClr val="008000"/>
                </a:solidFill>
                <a:latin typeface="Courier New" pitchFamily="49" charset="0"/>
              </a:rPr>
              <a:t>'S</a:t>
            </a:r>
            <a:r>
              <a:rPr lang="en-US" sz="1400" b="1" dirty="0">
                <a:solidFill>
                  <a:srgbClr val="008000"/>
                </a:solidFill>
                <a:latin typeface="Courier New" pitchFamily="49" charset="0"/>
              </a:rPr>
              <a:t>'</a:t>
            </a:r>
            <a:r>
              <a:rPr lang="en-US" sz="1400" b="1" dirty="0">
                <a:latin typeface="Courier New" pitchFamily="49" charset="0"/>
              </a:rPr>
              <a:t> ] )</a:t>
            </a:r>
          </a:p>
          <a:p>
            <a:r>
              <a:rPr lang="en-US" sz="1400" b="1" dirty="0">
                <a:latin typeface="Courier New" pitchFamily="49" charset="0"/>
              </a:rPr>
              <a:t>    </a:t>
            </a:r>
            <a:r>
              <a:rPr lang="en-US" sz="1400" b="1" dirty="0" smtClean="0">
                <a:solidFill>
                  <a:srgbClr val="FE9C11"/>
                </a:solidFill>
                <a:latin typeface="Courier New" pitchFamily="49" charset="0"/>
              </a:rPr>
              <a:t>print</a:t>
            </a:r>
            <a:r>
              <a:rPr lang="en-US" sz="1400" b="1" dirty="0">
                <a:latin typeface="Courier New" pitchFamily="49" charset="0"/>
              </a:rPr>
              <a:t>(</a:t>
            </a:r>
            <a:r>
              <a:rPr lang="en-US" sz="1400" b="1" dirty="0" smtClean="0">
                <a:solidFill>
                  <a:srgbClr val="008000"/>
                </a:solidFill>
                <a:latin typeface="Courier New" pitchFamily="49" charset="0"/>
              </a:rPr>
              <a:t>'My </a:t>
            </a:r>
            <a:r>
              <a:rPr lang="en-US" sz="1400" b="1" dirty="0">
                <a:solidFill>
                  <a:srgbClr val="008000"/>
                </a:solidFill>
                <a:latin typeface="Courier New" pitchFamily="49" charset="0"/>
              </a:rPr>
              <a:t>favorite object is'</a:t>
            </a:r>
            <a:r>
              <a:rPr lang="en-US" sz="1400" b="1" dirty="0">
                <a:latin typeface="Courier New" pitchFamily="49" charset="0"/>
              </a:rPr>
              <a:t>, </a:t>
            </a:r>
            <a:r>
              <a:rPr lang="en-US" sz="1400" b="1" dirty="0" err="1">
                <a:latin typeface="Courier New" pitchFamily="49" charset="0"/>
              </a:rPr>
              <a:t>my_choice</a:t>
            </a:r>
            <a:r>
              <a:rPr lang="en-US" sz="1400" b="1" dirty="0">
                <a:latin typeface="Courier New" pitchFamily="49" charset="0"/>
              </a:rPr>
              <a:t>, </a:t>
            </a:r>
            <a:r>
              <a:rPr lang="en-US" sz="1400" b="1" dirty="0" smtClean="0">
                <a:solidFill>
                  <a:srgbClr val="008000"/>
                </a:solidFill>
                <a:latin typeface="Courier New" pitchFamily="49" charset="0"/>
              </a:rPr>
              <a:t>"!")</a:t>
            </a:r>
            <a:endParaRPr lang="en-US" sz="1400" b="1" dirty="0">
              <a:latin typeface="Courier New" pitchFamily="49" charset="0"/>
            </a:endParaRPr>
          </a:p>
        </p:txBody>
      </p:sp>
      <p:sp>
        <p:nvSpPr>
          <p:cNvPr id="14338"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a:t>
            </a:r>
            <a:r>
              <a:rPr lang="en-US" sz="4000" dirty="0" smtClean="0">
                <a:latin typeface="Cambria" pitchFamily="18" charset="0"/>
              </a:rPr>
              <a:t>Python</a:t>
            </a:r>
            <a:r>
              <a:rPr lang="en-US" sz="4000" dirty="0">
                <a:latin typeface="Cambria" pitchFamily="18" charset="0"/>
              </a:rPr>
              <a:t>…</a:t>
            </a:r>
          </a:p>
        </p:txBody>
      </p:sp>
      <p:sp>
        <p:nvSpPr>
          <p:cNvPr id="14339"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340" name="Text Box 7"/>
          <p:cNvSpPr txBox="1">
            <a:spLocks noChangeArrowheads="1"/>
          </p:cNvSpPr>
          <p:nvPr/>
        </p:nvSpPr>
        <p:spPr bwMode="auto">
          <a:xfrm>
            <a:off x="34290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semantics</a:t>
            </a:r>
          </a:p>
        </p:txBody>
      </p:sp>
      <p:sp>
        <p:nvSpPr>
          <p:cNvPr id="12293" name="Text Box 8"/>
          <p:cNvSpPr txBox="1">
            <a:spLocks noChangeArrowheads="1"/>
          </p:cNvSpPr>
          <p:nvPr/>
        </p:nvSpPr>
        <p:spPr bwMode="auto">
          <a:xfrm>
            <a:off x="63246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intent</a:t>
            </a:r>
          </a:p>
        </p:txBody>
      </p:sp>
      <p:sp>
        <p:nvSpPr>
          <p:cNvPr id="14342"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4343"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4344"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14345"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7" name="Down Arrow 14"/>
          <p:cNvSpPr>
            <a:spLocks noChangeArrowheads="1"/>
          </p:cNvSpPr>
          <p:nvPr/>
        </p:nvSpPr>
        <p:spPr bwMode="auto">
          <a:xfrm>
            <a:off x="7210425" y="2481263"/>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Text Box 5"/>
          <p:cNvSpPr txBox="1">
            <a:spLocks noChangeArrowheads="1"/>
          </p:cNvSpPr>
          <p:nvPr/>
        </p:nvSpPr>
        <p:spPr bwMode="auto">
          <a:xfrm rot="20755284">
            <a:off x="2622550" y="3601164"/>
            <a:ext cx="5880100" cy="1200329"/>
          </a:xfrm>
          <a:prstGeom prst="rect">
            <a:avLst/>
          </a:prstGeom>
          <a:solidFill>
            <a:srgbClr val="FFCC99"/>
          </a:solidFill>
          <a:ln w="9525">
            <a:solidFill>
              <a:schemeClr val="bg1"/>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b="1" i="1" dirty="0">
                <a:solidFill>
                  <a:srgbClr val="120DF3"/>
                </a:solidFill>
                <a:latin typeface="Cambria" pitchFamily="18" charset="0"/>
              </a:rPr>
              <a:t>This program should greet its user appropriately.</a:t>
            </a:r>
            <a:endParaRPr lang="en-US" sz="3600" dirty="0">
              <a:solidFill>
                <a:srgbClr val="120DF3"/>
              </a:solidFill>
              <a:latin typeface="Cambria" pitchFamily="18" charset="0"/>
            </a:endParaRPr>
          </a:p>
        </p:txBody>
      </p:sp>
      <p:sp>
        <p:nvSpPr>
          <p:cNvPr id="13" name="Text Box 8"/>
          <p:cNvSpPr txBox="1">
            <a:spLocks noChangeArrowheads="1"/>
          </p:cNvSpPr>
          <p:nvPr/>
        </p:nvSpPr>
        <p:spPr bwMode="auto">
          <a:xfrm rot="349548">
            <a:off x="6602302" y="3806463"/>
            <a:ext cx="2133600" cy="1569660"/>
          </a:xfrm>
          <a:prstGeom prst="rect">
            <a:avLst/>
          </a:prstGeom>
          <a:solidFill>
            <a:srgbClr val="FFCC99"/>
          </a:solidFill>
          <a:ln w="57150">
            <a:solidFill>
              <a:schemeClr val="bg1"/>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i="1" dirty="0" smtClean="0">
                <a:solidFill>
                  <a:srgbClr val="C00000"/>
                </a:solidFill>
                <a:latin typeface="Cambria" pitchFamily="18" charset="0"/>
              </a:rPr>
              <a:t>human-desired</a:t>
            </a:r>
            <a:r>
              <a:rPr lang="en-US" sz="3200" b="1" dirty="0" smtClean="0">
                <a:solidFill>
                  <a:srgbClr val="C00000"/>
                </a:solidFill>
                <a:latin typeface="Cambria" pitchFamily="18" charset="0"/>
              </a:rPr>
              <a:t> output</a:t>
            </a:r>
          </a:p>
        </p:txBody>
      </p:sp>
    </p:spTree>
    <p:extLst>
      <p:ext uri="{BB962C8B-B14F-4D97-AF65-F5344CB8AC3E}">
        <p14:creationId xmlns:p14="http://schemas.microsoft.com/office/powerpoint/2010/main" val="180252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9"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0"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dirty="0">
                <a:latin typeface="Courier New" pitchFamily="49" charset="0"/>
              </a:rPr>
              <a:t>name = </a:t>
            </a:r>
            <a:r>
              <a:rPr lang="en-US" sz="1400" b="1" dirty="0" smtClean="0">
                <a:solidFill>
                  <a:srgbClr val="900BD5"/>
                </a:solidFill>
                <a:latin typeface="Courier New" pitchFamily="49" charset="0"/>
              </a:rPr>
              <a:t>input</a:t>
            </a:r>
            <a:r>
              <a:rPr lang="en-US" sz="1400" b="1" dirty="0">
                <a:latin typeface="Courier New" pitchFamily="49" charset="0"/>
              </a:rPr>
              <a:t>(</a:t>
            </a:r>
            <a:r>
              <a:rPr lang="en-US" sz="1400" b="1" dirty="0">
                <a:solidFill>
                  <a:srgbClr val="008000"/>
                </a:solidFill>
                <a:latin typeface="Courier New" pitchFamily="49" charset="0"/>
              </a:rPr>
              <a:t>'Hi... what is your name?</a:t>
            </a:r>
            <a:r>
              <a:rPr lang="en-US" sz="1400" b="1" dirty="0">
                <a:latin typeface="Courier New" pitchFamily="49" charset="0"/>
              </a:rPr>
              <a:t> </a:t>
            </a:r>
            <a:r>
              <a:rPr lang="en-US" sz="1400" b="1" dirty="0">
                <a:solidFill>
                  <a:srgbClr val="008000"/>
                </a:solidFill>
                <a:latin typeface="Courier New" pitchFamily="49" charset="0"/>
              </a:rPr>
              <a:t>'</a:t>
            </a:r>
            <a:r>
              <a:rPr lang="en-US" sz="1400" b="1" dirty="0">
                <a:latin typeface="Courier New" pitchFamily="49" charset="0"/>
              </a:rPr>
              <a:t>) </a:t>
            </a:r>
          </a:p>
          <a:p>
            <a:r>
              <a:rPr lang="en-US" sz="1400" b="1" dirty="0" smtClean="0">
                <a:solidFill>
                  <a:srgbClr val="FE9C11"/>
                </a:solidFill>
                <a:latin typeface="Courier New" pitchFamily="49" charset="0"/>
              </a:rPr>
              <a:t>print()</a:t>
            </a:r>
            <a:r>
              <a:rPr lang="en-US" sz="1400" b="1" dirty="0" smtClean="0">
                <a:latin typeface="Courier New" pitchFamily="49" charset="0"/>
              </a:rPr>
              <a:t>                     </a:t>
            </a:r>
            <a:r>
              <a:rPr lang="en-US" sz="1400" b="1" dirty="0">
                <a:solidFill>
                  <a:srgbClr val="FF0000"/>
                </a:solidFill>
                <a:latin typeface="Courier New" pitchFamily="49" charset="0"/>
              </a:rPr>
              <a:t># prints a blank line</a:t>
            </a:r>
            <a:endParaRPr lang="en-US" sz="1400" b="1" dirty="0">
              <a:latin typeface="Courier New" pitchFamily="49" charset="0"/>
            </a:endParaRPr>
          </a:p>
          <a:p>
            <a:endParaRPr lang="en-US" sz="1400" b="1" dirty="0">
              <a:latin typeface="Courier New" pitchFamily="49" charset="0"/>
            </a:endParaRPr>
          </a:p>
          <a:p>
            <a:r>
              <a:rPr lang="en-US" sz="1400" b="1" dirty="0">
                <a:solidFill>
                  <a:srgbClr val="FE9C11"/>
                </a:solidFill>
                <a:latin typeface="Courier New" pitchFamily="49" charset="0"/>
              </a:rPr>
              <a:t>if</a:t>
            </a:r>
            <a:r>
              <a:rPr lang="en-US" sz="1400" b="1" dirty="0">
                <a:latin typeface="Courier New" pitchFamily="49" charset="0"/>
              </a:rPr>
              <a:t> name == </a:t>
            </a:r>
            <a:r>
              <a:rPr lang="en-US" sz="1400" b="1" dirty="0">
                <a:solidFill>
                  <a:srgbClr val="008000"/>
                </a:solidFill>
                <a:latin typeface="Courier New" pitchFamily="49" charset="0"/>
              </a:rPr>
              <a:t>'Eliot' </a:t>
            </a:r>
            <a:r>
              <a:rPr lang="en-US" sz="1400" b="1" dirty="0">
                <a:solidFill>
                  <a:srgbClr val="FE9C11"/>
                </a:solidFill>
                <a:latin typeface="Courier New" pitchFamily="49" charset="0"/>
              </a:rPr>
              <a:t>or</a:t>
            </a:r>
            <a:r>
              <a:rPr lang="en-US" sz="1400" b="1" dirty="0">
                <a:solidFill>
                  <a:srgbClr val="008000"/>
                </a:solidFill>
                <a:latin typeface="Courier New" pitchFamily="49" charset="0"/>
              </a:rPr>
              <a:t> </a:t>
            </a:r>
            <a:r>
              <a:rPr lang="en-US" sz="1400" b="1" dirty="0">
                <a:latin typeface="Courier New" pitchFamily="49" charset="0"/>
              </a:rPr>
              <a:t>name == </a:t>
            </a:r>
            <a:r>
              <a:rPr lang="en-US" sz="1400" b="1" dirty="0">
                <a:solidFill>
                  <a:srgbClr val="008000"/>
                </a:solidFill>
                <a:latin typeface="Courier New" pitchFamily="49" charset="0"/>
              </a:rPr>
              <a:t>'Ran'</a:t>
            </a:r>
            <a:r>
              <a:rPr lang="en-US" sz="1400" b="1" dirty="0">
                <a:latin typeface="Courier New" pitchFamily="49" charset="0"/>
              </a:rPr>
              <a:t>:</a:t>
            </a:r>
          </a:p>
          <a:p>
            <a:r>
              <a:rPr lang="en-US" sz="1400" b="1" dirty="0">
                <a:latin typeface="Courier New" pitchFamily="49" charset="0"/>
              </a:rPr>
              <a:t>    </a:t>
            </a:r>
            <a:r>
              <a:rPr lang="en-US" sz="1400" b="1" dirty="0" smtClean="0">
                <a:solidFill>
                  <a:srgbClr val="FE9C11"/>
                </a:solidFill>
                <a:latin typeface="Courier New" pitchFamily="49" charset="0"/>
              </a:rPr>
              <a:t>print</a:t>
            </a:r>
            <a:r>
              <a:rPr lang="en-US" sz="1400" b="1" dirty="0">
                <a:latin typeface="Courier New" pitchFamily="49" charset="0"/>
              </a:rPr>
              <a:t>(</a:t>
            </a:r>
            <a:r>
              <a:rPr lang="en-US" sz="1400" b="1" dirty="0" smtClean="0">
                <a:solidFill>
                  <a:srgbClr val="008000"/>
                </a:solidFill>
                <a:latin typeface="Courier New" pitchFamily="49" charset="0"/>
              </a:rPr>
              <a:t>'I</a:t>
            </a:r>
            <a:r>
              <a:rPr lang="en-US" sz="1400" b="1" dirty="0">
                <a:solidFill>
                  <a:srgbClr val="008000"/>
                </a:solidFill>
                <a:latin typeface="Courier New" pitchFamily="49" charset="0"/>
              </a:rPr>
              <a:t>\'m "offline." Try later</a:t>
            </a:r>
            <a:r>
              <a:rPr lang="en-US" sz="1400" b="1" dirty="0" smtClean="0">
                <a:solidFill>
                  <a:srgbClr val="008000"/>
                </a:solidFill>
                <a:latin typeface="Courier New" pitchFamily="49" charset="0"/>
              </a:rPr>
              <a:t>.'</a:t>
            </a:r>
            <a:r>
              <a:rPr lang="en-US" sz="1400" b="1" dirty="0" smtClean="0">
                <a:latin typeface="Courier New" pitchFamily="49" charset="0"/>
              </a:rPr>
              <a:t>)                            </a:t>
            </a:r>
            <a:endParaRPr lang="en-US" sz="1400" b="1" dirty="0">
              <a:latin typeface="Courier New" pitchFamily="49" charset="0"/>
            </a:endParaRPr>
          </a:p>
          <a:p>
            <a:endParaRPr lang="en-US" sz="1400" b="1" dirty="0">
              <a:latin typeface="Courier New" pitchFamily="49" charset="0"/>
            </a:endParaRPr>
          </a:p>
          <a:p>
            <a:r>
              <a:rPr lang="en-US" sz="1400" b="1" dirty="0" err="1">
                <a:solidFill>
                  <a:srgbClr val="FE9C11"/>
                </a:solidFill>
                <a:latin typeface="Courier New" pitchFamily="49" charset="0"/>
              </a:rPr>
              <a:t>elif</a:t>
            </a:r>
            <a:r>
              <a:rPr lang="en-US" sz="1400" b="1" dirty="0">
                <a:latin typeface="Courier New" pitchFamily="49" charset="0"/>
              </a:rPr>
              <a:t> name == </a:t>
            </a:r>
            <a:r>
              <a:rPr lang="en-US" sz="1400" b="1" dirty="0" smtClean="0">
                <a:solidFill>
                  <a:srgbClr val="008000"/>
                </a:solidFill>
                <a:latin typeface="Courier New" pitchFamily="49" charset="0"/>
              </a:rPr>
              <a:t>‘Geoff'</a:t>
            </a:r>
            <a:r>
              <a:rPr lang="en-US" sz="1400" b="1" dirty="0" smtClean="0">
                <a:latin typeface="Courier New" pitchFamily="49" charset="0"/>
              </a:rPr>
              <a:t>:       </a:t>
            </a:r>
            <a:r>
              <a:rPr lang="en-US" sz="1400" b="1" dirty="0">
                <a:solidFill>
                  <a:srgbClr val="FF0000"/>
                </a:solidFill>
                <a:latin typeface="Courier New" pitchFamily="49" charset="0"/>
              </a:rPr>
              <a:t># is it </a:t>
            </a:r>
            <a:r>
              <a:rPr lang="en-US" sz="1400" b="1" dirty="0" smtClean="0">
                <a:solidFill>
                  <a:srgbClr val="FF0000"/>
                </a:solidFill>
                <a:latin typeface="Courier New" pitchFamily="49" charset="0"/>
              </a:rPr>
              <a:t>Geoff?</a:t>
            </a:r>
            <a:endParaRPr lang="en-US" sz="1400" b="1" dirty="0">
              <a:latin typeface="Courier New" pitchFamily="49" charset="0"/>
            </a:endParaRPr>
          </a:p>
          <a:p>
            <a:r>
              <a:rPr lang="en-US" sz="1400" b="1" dirty="0">
                <a:latin typeface="Courier New" pitchFamily="49" charset="0"/>
              </a:rPr>
              <a:t>    </a:t>
            </a:r>
            <a:r>
              <a:rPr lang="en-US" sz="1400" b="1" dirty="0" smtClean="0">
                <a:solidFill>
                  <a:srgbClr val="FE9C11"/>
                </a:solidFill>
                <a:latin typeface="Courier New" pitchFamily="49" charset="0"/>
              </a:rPr>
              <a:t>print</a:t>
            </a:r>
            <a:r>
              <a:rPr lang="en-US" sz="1400" b="1" dirty="0" smtClean="0">
                <a:latin typeface="Courier New" pitchFamily="49" charset="0"/>
              </a:rPr>
              <a:t>('</a:t>
            </a:r>
            <a:r>
              <a:rPr lang="en-US" sz="1400" b="1" dirty="0" smtClean="0">
                <a:solidFill>
                  <a:srgbClr val="008000"/>
                </a:solidFill>
                <a:latin typeface="Courier New" pitchFamily="49" charset="0"/>
              </a:rPr>
              <a:t>Do you mean Jeff?'</a:t>
            </a:r>
            <a:r>
              <a:rPr lang="en-US" sz="1400" b="1" dirty="0" smtClean="0">
                <a:latin typeface="Courier New" pitchFamily="49" charset="0"/>
              </a:rPr>
              <a:t>,</a:t>
            </a:r>
            <a:r>
              <a:rPr lang="en-US" sz="1400" b="1" dirty="0" smtClean="0">
                <a:solidFill>
                  <a:srgbClr val="008000"/>
                </a:solidFill>
                <a:latin typeface="Courier New" pitchFamily="49" charset="0"/>
              </a:rPr>
              <a:t> </a:t>
            </a:r>
            <a:r>
              <a:rPr lang="en-US" sz="1400" b="1" dirty="0">
                <a:solidFill>
                  <a:srgbClr val="008000"/>
                </a:solidFill>
                <a:latin typeface="Courier New" pitchFamily="49" charset="0"/>
              </a:rPr>
              <a:t>'No?'</a:t>
            </a:r>
            <a:r>
              <a:rPr lang="en-US" sz="1400" b="1" dirty="0">
                <a:latin typeface="Courier New" pitchFamily="49" charset="0"/>
              </a:rPr>
              <a:t>,</a:t>
            </a:r>
            <a:r>
              <a:rPr lang="en-US" sz="1400" b="1" dirty="0">
                <a:solidFill>
                  <a:srgbClr val="008000"/>
                </a:solidFill>
                <a:latin typeface="Courier New" pitchFamily="49" charset="0"/>
              </a:rPr>
              <a:t> 'Oh</a:t>
            </a:r>
            <a:r>
              <a:rPr lang="en-US" sz="1400" b="1" dirty="0" smtClean="0">
                <a:solidFill>
                  <a:srgbClr val="008000"/>
                </a:solidFill>
                <a:latin typeface="Courier New" pitchFamily="49" charset="0"/>
              </a:rPr>
              <a:t>.')</a:t>
            </a:r>
            <a:endParaRPr lang="en-US" sz="1400" b="1" dirty="0">
              <a:latin typeface="Courier New" pitchFamily="49" charset="0"/>
            </a:endParaRPr>
          </a:p>
          <a:p>
            <a:r>
              <a:rPr lang="en-US" sz="1400" b="1" dirty="0">
                <a:latin typeface="Courier New" pitchFamily="49" charset="0"/>
              </a:rPr>
              <a:t>    </a:t>
            </a:r>
          </a:p>
          <a:p>
            <a:r>
              <a:rPr lang="en-US" sz="1400" b="1" dirty="0">
                <a:solidFill>
                  <a:srgbClr val="FE9C11"/>
                </a:solidFill>
                <a:latin typeface="Courier New" pitchFamily="49" charset="0"/>
              </a:rPr>
              <a:t>else</a:t>
            </a:r>
            <a:r>
              <a:rPr lang="en-US" sz="1400" b="1" dirty="0">
                <a:latin typeface="Courier New" pitchFamily="49" charset="0"/>
              </a:rPr>
              <a:t>:                       </a:t>
            </a:r>
            <a:r>
              <a:rPr lang="en-US" sz="1400" b="1" dirty="0">
                <a:solidFill>
                  <a:srgbClr val="FF0000"/>
                </a:solidFill>
                <a:latin typeface="Courier New" pitchFamily="49" charset="0"/>
              </a:rPr>
              <a:t># in all other cases...</a:t>
            </a:r>
            <a:endParaRPr lang="en-US" sz="1400" b="1" dirty="0">
              <a:latin typeface="Courier New" pitchFamily="49" charset="0"/>
            </a:endParaRPr>
          </a:p>
          <a:p>
            <a:r>
              <a:rPr lang="en-US" sz="1400" b="1" dirty="0">
                <a:latin typeface="Courier New" pitchFamily="49" charset="0"/>
              </a:rPr>
              <a:t>    </a:t>
            </a:r>
            <a:r>
              <a:rPr lang="en-US" sz="1400" b="1" dirty="0" smtClean="0">
                <a:solidFill>
                  <a:srgbClr val="FE9C11"/>
                </a:solidFill>
                <a:latin typeface="Courier New" pitchFamily="49" charset="0"/>
              </a:rPr>
              <a:t>print</a:t>
            </a:r>
            <a:r>
              <a:rPr lang="en-US" sz="1400" b="1" dirty="0">
                <a:latin typeface="Courier New" pitchFamily="49" charset="0"/>
              </a:rPr>
              <a:t>(</a:t>
            </a:r>
            <a:r>
              <a:rPr lang="en-US" sz="1400" b="1" dirty="0" smtClean="0">
                <a:solidFill>
                  <a:srgbClr val="008000"/>
                </a:solidFill>
                <a:latin typeface="Courier New" pitchFamily="49" charset="0"/>
              </a:rPr>
              <a:t>'Welcome</a:t>
            </a:r>
            <a:r>
              <a:rPr lang="en-US" sz="1400" b="1" dirty="0">
                <a:solidFill>
                  <a:srgbClr val="008000"/>
                </a:solidFill>
                <a:latin typeface="Courier New" pitchFamily="49" charset="0"/>
              </a:rPr>
              <a:t>'</a:t>
            </a:r>
            <a:r>
              <a:rPr lang="en-US" sz="1400" b="1" dirty="0">
                <a:latin typeface="Courier New" pitchFamily="49" charset="0"/>
              </a:rPr>
              <a:t>, name, </a:t>
            </a:r>
            <a:r>
              <a:rPr lang="en-US" sz="1400" b="1" dirty="0" smtClean="0">
                <a:solidFill>
                  <a:srgbClr val="008000"/>
                </a:solidFill>
                <a:latin typeface="Courier New" pitchFamily="49" charset="0"/>
              </a:rPr>
              <a:t>'!')</a:t>
            </a:r>
            <a:endParaRPr lang="en-US" sz="1400" b="1" dirty="0">
              <a:solidFill>
                <a:srgbClr val="008000"/>
              </a:solidFill>
              <a:latin typeface="Courier New" pitchFamily="49" charset="0"/>
            </a:endParaRPr>
          </a:p>
          <a:p>
            <a:r>
              <a:rPr lang="en-US" sz="1400" dirty="0">
                <a:latin typeface="Courier New" pitchFamily="49" charset="0"/>
              </a:rPr>
              <a:t>    </a:t>
            </a:r>
            <a:r>
              <a:rPr lang="en-US" sz="1400" b="1" dirty="0" err="1">
                <a:latin typeface="Courier New" pitchFamily="49" charset="0"/>
              </a:rPr>
              <a:t>my_choice</a:t>
            </a:r>
            <a:r>
              <a:rPr lang="en-US" sz="1400" b="1" dirty="0">
                <a:latin typeface="Courier New" pitchFamily="49" charset="0"/>
              </a:rPr>
              <a:t> = </a:t>
            </a:r>
            <a:r>
              <a:rPr lang="en-US" sz="1400" b="1" dirty="0" err="1">
                <a:latin typeface="Courier New" pitchFamily="49" charset="0"/>
              </a:rPr>
              <a:t>random.choice</a:t>
            </a:r>
            <a:r>
              <a:rPr lang="en-US" sz="1400" b="1" dirty="0">
                <a:latin typeface="Courier New" pitchFamily="49" charset="0"/>
              </a:rPr>
              <a:t>( [ </a:t>
            </a:r>
            <a:r>
              <a:rPr lang="en-US" sz="1400" b="1" dirty="0">
                <a:solidFill>
                  <a:srgbClr val="008000"/>
                </a:solidFill>
                <a:latin typeface="Courier New" pitchFamily="49" charset="0"/>
              </a:rPr>
              <a:t>'</a:t>
            </a:r>
            <a:r>
              <a:rPr lang="en-US" sz="1400" b="1" dirty="0" err="1">
                <a:solidFill>
                  <a:srgbClr val="008000"/>
                </a:solidFill>
                <a:latin typeface="Courier New" pitchFamily="49" charset="0"/>
              </a:rPr>
              <a:t>R'</a:t>
            </a:r>
            <a:r>
              <a:rPr lang="en-US" sz="1400" b="1" dirty="0" err="1">
                <a:latin typeface="Courier New" pitchFamily="49" charset="0"/>
              </a:rPr>
              <a:t>,</a:t>
            </a:r>
            <a:r>
              <a:rPr lang="en-US" sz="1400" b="1" dirty="0" err="1">
                <a:solidFill>
                  <a:srgbClr val="008000"/>
                </a:solidFill>
                <a:latin typeface="Courier New" pitchFamily="49" charset="0"/>
              </a:rPr>
              <a:t>'P'</a:t>
            </a:r>
            <a:r>
              <a:rPr lang="en-US" sz="1400" b="1" dirty="0" err="1">
                <a:latin typeface="Courier New" pitchFamily="49" charset="0"/>
              </a:rPr>
              <a:t>,</a:t>
            </a:r>
            <a:r>
              <a:rPr lang="en-US" sz="1400" b="1" dirty="0" err="1">
                <a:solidFill>
                  <a:srgbClr val="008000"/>
                </a:solidFill>
                <a:latin typeface="Courier New" pitchFamily="49" charset="0"/>
              </a:rPr>
              <a:t>'S</a:t>
            </a:r>
            <a:r>
              <a:rPr lang="en-US" sz="1400" b="1" dirty="0">
                <a:solidFill>
                  <a:srgbClr val="008000"/>
                </a:solidFill>
                <a:latin typeface="Courier New" pitchFamily="49" charset="0"/>
              </a:rPr>
              <a:t>'</a:t>
            </a:r>
            <a:r>
              <a:rPr lang="en-US" sz="1400" b="1" dirty="0">
                <a:latin typeface="Courier New" pitchFamily="49" charset="0"/>
              </a:rPr>
              <a:t> ] )</a:t>
            </a:r>
          </a:p>
          <a:p>
            <a:r>
              <a:rPr lang="en-US" sz="1400" b="1" dirty="0">
                <a:latin typeface="Courier New" pitchFamily="49" charset="0"/>
              </a:rPr>
              <a:t>    </a:t>
            </a:r>
            <a:r>
              <a:rPr lang="en-US" sz="1400" b="1" dirty="0" smtClean="0">
                <a:solidFill>
                  <a:srgbClr val="FE9C11"/>
                </a:solidFill>
                <a:latin typeface="Courier New" pitchFamily="49" charset="0"/>
              </a:rPr>
              <a:t>print</a:t>
            </a:r>
            <a:r>
              <a:rPr lang="en-US" sz="1400" b="1" dirty="0">
                <a:latin typeface="Courier New" pitchFamily="49" charset="0"/>
              </a:rPr>
              <a:t>(</a:t>
            </a:r>
            <a:r>
              <a:rPr lang="en-US" sz="1400" b="1" dirty="0" smtClean="0">
                <a:solidFill>
                  <a:srgbClr val="008000"/>
                </a:solidFill>
                <a:latin typeface="Courier New" pitchFamily="49" charset="0"/>
              </a:rPr>
              <a:t>'My </a:t>
            </a:r>
            <a:r>
              <a:rPr lang="en-US" sz="1400" b="1" dirty="0">
                <a:solidFill>
                  <a:srgbClr val="008000"/>
                </a:solidFill>
                <a:latin typeface="Courier New" pitchFamily="49" charset="0"/>
              </a:rPr>
              <a:t>favorite object is'</a:t>
            </a:r>
            <a:r>
              <a:rPr lang="en-US" sz="1400" b="1" dirty="0">
                <a:latin typeface="Courier New" pitchFamily="49" charset="0"/>
              </a:rPr>
              <a:t>, </a:t>
            </a:r>
            <a:r>
              <a:rPr lang="en-US" sz="1400" b="1" dirty="0" err="1">
                <a:latin typeface="Courier New" pitchFamily="49" charset="0"/>
              </a:rPr>
              <a:t>my_choice</a:t>
            </a:r>
            <a:r>
              <a:rPr lang="en-US" sz="1400" b="1" dirty="0">
                <a:latin typeface="Courier New" pitchFamily="49" charset="0"/>
              </a:rPr>
              <a:t>, </a:t>
            </a:r>
            <a:r>
              <a:rPr lang="en-US" sz="1400" b="1" dirty="0" smtClean="0">
                <a:solidFill>
                  <a:srgbClr val="008000"/>
                </a:solidFill>
                <a:latin typeface="Courier New" pitchFamily="49" charset="0"/>
              </a:rPr>
              <a:t>"!")</a:t>
            </a:r>
            <a:endParaRPr lang="en-US" sz="1400" b="1" dirty="0">
              <a:latin typeface="Courier New" pitchFamily="49" charset="0"/>
            </a:endParaRPr>
          </a:p>
        </p:txBody>
      </p:sp>
      <p:sp>
        <p:nvSpPr>
          <p:cNvPr id="15371" name="Down Arrow 14"/>
          <p:cNvSpPr>
            <a:spLocks noChangeArrowheads="1"/>
          </p:cNvSpPr>
          <p:nvPr/>
        </p:nvSpPr>
        <p:spPr bwMode="auto">
          <a:xfrm>
            <a:off x="4343400" y="2479675"/>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a:t>
            </a:r>
            <a:r>
              <a:rPr lang="en-US" sz="4000" dirty="0" smtClean="0">
                <a:latin typeface="Cambria" pitchFamily="18" charset="0"/>
              </a:rPr>
              <a:t>Python</a:t>
            </a:r>
            <a:r>
              <a:rPr lang="en-US" sz="4000" dirty="0">
                <a:latin typeface="Cambria" pitchFamily="18" charset="0"/>
              </a:rPr>
              <a:t>…</a:t>
            </a:r>
          </a:p>
        </p:txBody>
      </p:sp>
      <p:sp>
        <p:nvSpPr>
          <p:cNvPr id="13"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 name="Text Box 7"/>
          <p:cNvSpPr txBox="1">
            <a:spLocks noChangeArrowheads="1"/>
          </p:cNvSpPr>
          <p:nvPr/>
        </p:nvSpPr>
        <p:spPr bwMode="auto">
          <a:xfrm>
            <a:off x="34290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solidFill>
                  <a:srgbClr val="120DF3"/>
                </a:solidFill>
                <a:latin typeface="Cambria" pitchFamily="18" charset="0"/>
              </a:rPr>
              <a:t>semantics</a:t>
            </a:r>
          </a:p>
        </p:txBody>
      </p:sp>
      <p:sp>
        <p:nvSpPr>
          <p:cNvPr id="15"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16"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7"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8"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Tree>
    <p:extLst>
      <p:ext uri="{BB962C8B-B14F-4D97-AF65-F5344CB8AC3E}">
        <p14:creationId xmlns:p14="http://schemas.microsoft.com/office/powerpoint/2010/main" val="1767599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rot="20914524">
            <a:off x="283535" y="2213087"/>
            <a:ext cx="1210226" cy="323165"/>
          </a:xfrm>
          <a:prstGeom prst="rect">
            <a:avLst/>
          </a:prstGeom>
          <a:noFill/>
        </p:spPr>
        <p:txBody>
          <a:bodyPr wrap="square" rtlCol="0">
            <a:spAutoFit/>
          </a:bodyPr>
          <a:lstStyle/>
          <a:p>
            <a:pPr algn="ctr"/>
            <a:r>
              <a:rPr lang="en-US" sz="1500" i="1" dirty="0" smtClean="0">
                <a:latin typeface="Calibri" panose="020F0502020204030204" pitchFamily="34" charset="0"/>
              </a:rPr>
              <a:t>Nick's rule…</a:t>
            </a:r>
            <a:endParaRPr lang="en-US" sz="1500" dirty="0">
              <a:latin typeface="Calibri" panose="020F0502020204030204" pitchFamily="34" charset="0"/>
            </a:endParaRPr>
          </a:p>
        </p:txBody>
      </p:sp>
      <p:sp>
        <p:nvSpPr>
          <p:cNvPr id="5123" name="Text Box 5"/>
          <p:cNvSpPr txBox="1">
            <a:spLocks noChangeArrowheads="1"/>
          </p:cNvSpPr>
          <p:nvPr/>
        </p:nvSpPr>
        <p:spPr bwMode="auto">
          <a:xfrm>
            <a:off x="129822" y="87750"/>
            <a:ext cx="601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800" dirty="0" smtClean="0">
                <a:latin typeface="Cambria" pitchFamily="18" charset="0"/>
              </a:rPr>
              <a:t>Lab lookback…</a:t>
            </a:r>
            <a:endParaRPr lang="en-US" sz="4800" dirty="0">
              <a:latin typeface="Cambria" pitchFamily="18" charset="0"/>
            </a:endParaRPr>
          </a:p>
        </p:txBody>
      </p:sp>
      <p:sp>
        <p:nvSpPr>
          <p:cNvPr id="4" name="TextBox 3"/>
          <p:cNvSpPr txBox="1"/>
          <p:nvPr/>
        </p:nvSpPr>
        <p:spPr>
          <a:xfrm>
            <a:off x="1141534" y="3114076"/>
            <a:ext cx="5181600" cy="461665"/>
          </a:xfrm>
          <a:prstGeom prst="rect">
            <a:avLst/>
          </a:prstGeom>
          <a:noFill/>
        </p:spPr>
        <p:txBody>
          <a:bodyPr wrap="square" rtlCol="0">
            <a:spAutoFit/>
          </a:bodyPr>
          <a:lstStyle/>
          <a:p>
            <a:r>
              <a:rPr lang="en-US" sz="2400" b="1" dirty="0" smtClean="0">
                <a:solidFill>
                  <a:schemeClr val="bg1"/>
                </a:solidFill>
                <a:latin typeface="Courier New" panose="02070309020205020404" pitchFamily="49" charset="0"/>
                <a:cs typeface="Courier New" panose="02070309020205020404" pitchFamily="49" charset="0"/>
              </a:rPr>
              <a:t>print "Five is", (4**4)/44</a:t>
            </a:r>
            <a:endParaRPr lang="en-US" sz="2400" b="1" dirty="0">
              <a:solidFill>
                <a:schemeClr val="bg1"/>
              </a:solidFill>
              <a:latin typeface="Courier New" panose="02070309020205020404" pitchFamily="49" charset="0"/>
              <a:cs typeface="Courier New" panose="02070309020205020404" pitchFamily="49" charset="0"/>
            </a:endParaRPr>
          </a:p>
        </p:txBody>
      </p:sp>
      <p:sp>
        <p:nvSpPr>
          <p:cNvPr id="33" name="Text Box 5"/>
          <p:cNvSpPr txBox="1">
            <a:spLocks noChangeArrowheads="1"/>
          </p:cNvSpPr>
          <p:nvPr/>
        </p:nvSpPr>
        <p:spPr bwMode="auto">
          <a:xfrm>
            <a:off x="1032421" y="1159455"/>
            <a:ext cx="63630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smtClean="0">
                <a:latin typeface="Cambria" pitchFamily="18" charset="0"/>
              </a:rPr>
              <a:t>Lab's goal:</a:t>
            </a:r>
            <a:endParaRPr lang="en-US" sz="3200" dirty="0">
              <a:latin typeface="Cambria" pitchFamily="18" charset="0"/>
            </a:endParaRPr>
          </a:p>
        </p:txBody>
      </p:sp>
      <p:sp>
        <p:nvSpPr>
          <p:cNvPr id="5" name="Rectangle 4"/>
          <p:cNvSpPr/>
          <p:nvPr/>
        </p:nvSpPr>
        <p:spPr>
          <a:xfrm>
            <a:off x="3403490" y="1052211"/>
            <a:ext cx="2739276" cy="461665"/>
          </a:xfrm>
          <a:prstGeom prst="rect">
            <a:avLst/>
          </a:prstGeom>
        </p:spPr>
        <p:txBody>
          <a:bodyPr wrap="none">
            <a:spAutoFit/>
          </a:bodyPr>
          <a:lstStyle/>
          <a:p>
            <a:r>
              <a:rPr lang="en-US" dirty="0">
                <a:latin typeface="Cambria" pitchFamily="18" charset="0"/>
              </a:rPr>
              <a:t>Get things working</a:t>
            </a:r>
            <a:r>
              <a:rPr lang="en-US" i="1" dirty="0">
                <a:latin typeface="Cambria" pitchFamily="18" charset="0"/>
              </a:rPr>
              <a:t> </a:t>
            </a:r>
            <a:endParaRPr lang="en-US" dirty="0"/>
          </a:p>
        </p:txBody>
      </p:sp>
      <p:sp>
        <p:nvSpPr>
          <p:cNvPr id="34" name="Rectangle 33"/>
          <p:cNvSpPr/>
          <p:nvPr/>
        </p:nvSpPr>
        <p:spPr>
          <a:xfrm>
            <a:off x="3400667" y="1443335"/>
            <a:ext cx="3914533" cy="461665"/>
          </a:xfrm>
          <a:prstGeom prst="rect">
            <a:avLst/>
          </a:prstGeom>
        </p:spPr>
        <p:txBody>
          <a:bodyPr wrap="none">
            <a:spAutoFit/>
          </a:bodyPr>
          <a:lstStyle/>
          <a:p>
            <a:r>
              <a:rPr lang="en-US" dirty="0" smtClean="0">
                <a:latin typeface="Cambria" pitchFamily="18" charset="0"/>
              </a:rPr>
              <a:t>Complete 25-50% of the </a:t>
            </a:r>
            <a:r>
              <a:rPr lang="en-US" dirty="0" err="1" smtClean="0">
                <a:latin typeface="Cambria" pitchFamily="18" charset="0"/>
              </a:rPr>
              <a:t>hw</a:t>
            </a:r>
            <a:endParaRPr lang="en-US" dirty="0"/>
          </a:p>
        </p:txBody>
      </p:sp>
      <p:sp>
        <p:nvSpPr>
          <p:cNvPr id="35" name="Text Box 5"/>
          <p:cNvSpPr txBox="1">
            <a:spLocks noChangeArrowheads="1"/>
          </p:cNvSpPr>
          <p:nvPr/>
        </p:nvSpPr>
        <p:spPr bwMode="auto">
          <a:xfrm>
            <a:off x="1059488" y="2296180"/>
            <a:ext cx="7627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i="1" dirty="0" smtClean="0">
                <a:latin typeface="Cambria" pitchFamily="18" charset="0"/>
              </a:rPr>
              <a:t>Finished with lab?  </a:t>
            </a:r>
            <a:r>
              <a:rPr lang="en-US" sz="2800" dirty="0">
                <a:latin typeface="Cambria" pitchFamily="18" charset="0"/>
              </a:rPr>
              <a:t> </a:t>
            </a:r>
            <a:r>
              <a:rPr lang="en-US" sz="2800" dirty="0" smtClean="0">
                <a:latin typeface="Cambria" pitchFamily="18" charset="0"/>
              </a:rPr>
              <a:t>  OK!   No </a:t>
            </a:r>
            <a:r>
              <a:rPr lang="en-US" sz="2800" i="1" dirty="0" smtClean="0">
                <a:latin typeface="Cambria" pitchFamily="18" charset="0"/>
              </a:rPr>
              <a:t>need</a:t>
            </a:r>
            <a:r>
              <a:rPr lang="en-US" sz="2800" dirty="0" smtClean="0">
                <a:latin typeface="Cambria" pitchFamily="18" charset="0"/>
              </a:rPr>
              <a:t>  to stay longer</a:t>
            </a:r>
            <a:endParaRPr lang="en-US" sz="2800" dirty="0">
              <a:latin typeface="Cambria" pitchFamily="18" charset="0"/>
            </a:endParaRPr>
          </a:p>
        </p:txBody>
      </p:sp>
      <p:sp>
        <p:nvSpPr>
          <p:cNvPr id="2" name="AutoShape 2" descr="Brenden Brow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 Box 5"/>
          <p:cNvSpPr txBox="1">
            <a:spLocks noChangeArrowheads="1"/>
          </p:cNvSpPr>
          <p:nvPr/>
        </p:nvSpPr>
        <p:spPr bwMode="auto">
          <a:xfrm>
            <a:off x="1066800" y="5244405"/>
            <a:ext cx="7162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2800" dirty="0" smtClean="0">
                <a:latin typeface="Cambria" pitchFamily="18" charset="0"/>
              </a:rPr>
              <a:t>Four fours is ~</a:t>
            </a:r>
          </a:p>
          <a:p>
            <a:r>
              <a:rPr lang="en-US" sz="2800" dirty="0">
                <a:latin typeface="Cambria" pitchFamily="18" charset="0"/>
              </a:rPr>
              <a:t>	</a:t>
            </a:r>
            <a:r>
              <a:rPr lang="en-US" sz="2800" i="1" dirty="0" smtClean="0">
                <a:latin typeface="Cambria" pitchFamily="18" charset="0"/>
              </a:rPr>
              <a:t>sometimes too many…</a:t>
            </a:r>
          </a:p>
          <a:p>
            <a:r>
              <a:rPr lang="en-US" sz="2800" dirty="0">
                <a:latin typeface="Cambria" pitchFamily="18" charset="0"/>
              </a:rPr>
              <a:t>	</a:t>
            </a:r>
            <a:r>
              <a:rPr lang="en-US" sz="2800" i="1" dirty="0" smtClean="0">
                <a:latin typeface="Cambria" pitchFamily="18" charset="0"/>
              </a:rPr>
              <a:t>other times too few…</a:t>
            </a:r>
            <a:endParaRPr lang="en-US" sz="2800" i="1" dirty="0">
              <a:latin typeface="Cambria" pitchFamily="18" charset="0"/>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4197"/>
          <a:stretch/>
        </p:blipFill>
        <p:spPr>
          <a:xfrm>
            <a:off x="6477000" y="4724400"/>
            <a:ext cx="1846384" cy="1961443"/>
          </a:xfrm>
          <a:prstGeom prst="rect">
            <a:avLst/>
          </a:prstGeom>
        </p:spPr>
      </p:pic>
      <p:sp>
        <p:nvSpPr>
          <p:cNvPr id="16" name="TextBox 15"/>
          <p:cNvSpPr txBox="1"/>
          <p:nvPr/>
        </p:nvSpPr>
        <p:spPr>
          <a:xfrm rot="20914524">
            <a:off x="7276308" y="6057742"/>
            <a:ext cx="1772514" cy="553998"/>
          </a:xfrm>
          <a:prstGeom prst="rect">
            <a:avLst/>
          </a:prstGeom>
          <a:solidFill>
            <a:schemeClr val="bg1"/>
          </a:solidFill>
        </p:spPr>
        <p:txBody>
          <a:bodyPr wrap="square" rtlCol="0">
            <a:spAutoFit/>
          </a:bodyPr>
          <a:lstStyle/>
          <a:p>
            <a:pPr algn="ctr"/>
            <a:r>
              <a:rPr lang="en-US" sz="1500" i="1" dirty="0" smtClean="0">
                <a:latin typeface="Calibri" panose="020F0502020204030204" pitchFamily="34" charset="0"/>
              </a:rPr>
              <a:t>and never enough!</a:t>
            </a:r>
            <a:r>
              <a:rPr lang="en-US" sz="1500" dirty="0" smtClean="0">
                <a:latin typeface="Calibri" panose="020F0502020204030204" pitchFamily="34" charset="0"/>
              </a:rPr>
              <a:t>  -- Prof. Su</a:t>
            </a:r>
            <a:endParaRPr lang="en-US" sz="1500" dirty="0">
              <a:latin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418876"/>
            <a:ext cx="6808982" cy="637495"/>
          </a:xfrm>
          <a:prstGeom prst="rect">
            <a:avLst/>
          </a:prstGeom>
        </p:spPr>
      </p:pic>
      <p:sp>
        <p:nvSpPr>
          <p:cNvPr id="27" name="Text Box 5"/>
          <p:cNvSpPr txBox="1">
            <a:spLocks noChangeArrowheads="1"/>
          </p:cNvSpPr>
          <p:nvPr/>
        </p:nvSpPr>
        <p:spPr bwMode="auto">
          <a:xfrm>
            <a:off x="6998629" y="3856966"/>
            <a:ext cx="1022813" cy="40011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i="1" dirty="0" smtClean="0">
                <a:latin typeface="Cambria" pitchFamily="18" charset="0"/>
              </a:rPr>
              <a:t>Wow!?</a:t>
            </a:r>
            <a:endParaRPr lang="en-US" sz="2000" dirty="0">
              <a:latin typeface="Cambria" pitchFamily="18" charset="0"/>
            </a:endParaRPr>
          </a:p>
        </p:txBody>
      </p:sp>
    </p:spTree>
    <p:extLst>
      <p:ext uri="{BB962C8B-B14F-4D97-AF65-F5344CB8AC3E}">
        <p14:creationId xmlns:p14="http://schemas.microsoft.com/office/powerpoint/2010/main" val="4195379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dirty="0">
                <a:latin typeface="Courier New" pitchFamily="49" charset="0"/>
              </a:rPr>
              <a:t>name = </a:t>
            </a:r>
            <a:r>
              <a:rPr lang="en-US" sz="1400" b="1" dirty="0" smtClean="0">
                <a:solidFill>
                  <a:srgbClr val="900BD5"/>
                </a:solidFill>
                <a:latin typeface="Courier New" pitchFamily="49" charset="0"/>
              </a:rPr>
              <a:t>input</a:t>
            </a:r>
            <a:r>
              <a:rPr lang="en-US" sz="1400" b="1" dirty="0">
                <a:latin typeface="Courier New" pitchFamily="49" charset="0"/>
              </a:rPr>
              <a:t>(</a:t>
            </a:r>
            <a:r>
              <a:rPr lang="en-US" sz="1400" b="1" dirty="0">
                <a:solidFill>
                  <a:srgbClr val="008000"/>
                </a:solidFill>
                <a:latin typeface="Courier New" pitchFamily="49" charset="0"/>
              </a:rPr>
              <a:t>'Hi... what is your name?</a:t>
            </a:r>
            <a:r>
              <a:rPr lang="en-US" sz="1400" b="1" dirty="0">
                <a:latin typeface="Courier New" pitchFamily="49" charset="0"/>
              </a:rPr>
              <a:t> </a:t>
            </a:r>
            <a:r>
              <a:rPr lang="en-US" sz="1400" b="1" dirty="0">
                <a:solidFill>
                  <a:srgbClr val="008000"/>
                </a:solidFill>
                <a:latin typeface="Courier New" pitchFamily="49" charset="0"/>
              </a:rPr>
              <a:t>'</a:t>
            </a:r>
            <a:r>
              <a:rPr lang="en-US" sz="1400" b="1" dirty="0">
                <a:latin typeface="Courier New" pitchFamily="49" charset="0"/>
              </a:rPr>
              <a:t>) </a:t>
            </a:r>
          </a:p>
          <a:p>
            <a:r>
              <a:rPr lang="en-US" sz="1400" b="1" dirty="0" smtClean="0">
                <a:solidFill>
                  <a:srgbClr val="FE9C11"/>
                </a:solidFill>
                <a:latin typeface="Courier New" pitchFamily="49" charset="0"/>
              </a:rPr>
              <a:t>print()</a:t>
            </a:r>
            <a:r>
              <a:rPr lang="en-US" sz="1400" b="1" dirty="0" smtClean="0">
                <a:latin typeface="Courier New" pitchFamily="49" charset="0"/>
              </a:rPr>
              <a:t>                     </a:t>
            </a:r>
            <a:r>
              <a:rPr lang="en-US" sz="1400" b="1" dirty="0">
                <a:solidFill>
                  <a:srgbClr val="FF0000"/>
                </a:solidFill>
                <a:latin typeface="Courier New" pitchFamily="49" charset="0"/>
              </a:rPr>
              <a:t># prints a blank line</a:t>
            </a:r>
            <a:endParaRPr lang="en-US" sz="1400" b="1" dirty="0">
              <a:latin typeface="Courier New" pitchFamily="49" charset="0"/>
            </a:endParaRPr>
          </a:p>
          <a:p>
            <a:endParaRPr lang="en-US" sz="1400" b="1" dirty="0">
              <a:latin typeface="Courier New" pitchFamily="49" charset="0"/>
            </a:endParaRPr>
          </a:p>
          <a:p>
            <a:r>
              <a:rPr lang="en-US" sz="1400" b="1" dirty="0">
                <a:solidFill>
                  <a:srgbClr val="FE9C11"/>
                </a:solidFill>
                <a:latin typeface="Courier New" pitchFamily="49" charset="0"/>
              </a:rPr>
              <a:t>if</a:t>
            </a:r>
            <a:r>
              <a:rPr lang="en-US" sz="1400" b="1" dirty="0">
                <a:latin typeface="Courier New" pitchFamily="49" charset="0"/>
              </a:rPr>
              <a:t> name == </a:t>
            </a:r>
            <a:r>
              <a:rPr lang="en-US" sz="1400" b="1" dirty="0">
                <a:solidFill>
                  <a:srgbClr val="008000"/>
                </a:solidFill>
                <a:latin typeface="Courier New" pitchFamily="49" charset="0"/>
              </a:rPr>
              <a:t>'Eliot' </a:t>
            </a:r>
            <a:r>
              <a:rPr lang="en-US" sz="1400" b="1" dirty="0">
                <a:solidFill>
                  <a:srgbClr val="FE9C11"/>
                </a:solidFill>
                <a:latin typeface="Courier New" pitchFamily="49" charset="0"/>
              </a:rPr>
              <a:t>or</a:t>
            </a:r>
            <a:r>
              <a:rPr lang="en-US" sz="1400" b="1" dirty="0">
                <a:solidFill>
                  <a:srgbClr val="008000"/>
                </a:solidFill>
                <a:latin typeface="Courier New" pitchFamily="49" charset="0"/>
              </a:rPr>
              <a:t> </a:t>
            </a:r>
            <a:r>
              <a:rPr lang="en-US" sz="1400" b="1" dirty="0">
                <a:latin typeface="Courier New" pitchFamily="49" charset="0"/>
              </a:rPr>
              <a:t>name == </a:t>
            </a:r>
            <a:r>
              <a:rPr lang="en-US" sz="1400" b="1" dirty="0">
                <a:solidFill>
                  <a:srgbClr val="008000"/>
                </a:solidFill>
                <a:latin typeface="Courier New" pitchFamily="49" charset="0"/>
              </a:rPr>
              <a:t>'Ran'</a:t>
            </a:r>
            <a:r>
              <a:rPr lang="en-US" sz="1400" b="1" dirty="0">
                <a:latin typeface="Courier New" pitchFamily="49" charset="0"/>
              </a:rPr>
              <a:t>:</a:t>
            </a:r>
          </a:p>
          <a:p>
            <a:r>
              <a:rPr lang="en-US" sz="1400" b="1" dirty="0">
                <a:latin typeface="Courier New" pitchFamily="49" charset="0"/>
              </a:rPr>
              <a:t>    </a:t>
            </a:r>
            <a:r>
              <a:rPr lang="en-US" sz="1400" b="1" dirty="0" smtClean="0">
                <a:solidFill>
                  <a:srgbClr val="FE9C11"/>
                </a:solidFill>
                <a:latin typeface="Courier New" pitchFamily="49" charset="0"/>
              </a:rPr>
              <a:t>print</a:t>
            </a:r>
            <a:r>
              <a:rPr lang="en-US" sz="1400" b="1" dirty="0">
                <a:latin typeface="Courier New" pitchFamily="49" charset="0"/>
              </a:rPr>
              <a:t>(</a:t>
            </a:r>
            <a:r>
              <a:rPr lang="en-US" sz="1400" b="1" dirty="0" smtClean="0">
                <a:solidFill>
                  <a:srgbClr val="008000"/>
                </a:solidFill>
                <a:latin typeface="Courier New" pitchFamily="49" charset="0"/>
              </a:rPr>
              <a:t>'I</a:t>
            </a:r>
            <a:r>
              <a:rPr lang="en-US" sz="1400" b="1" dirty="0">
                <a:solidFill>
                  <a:srgbClr val="008000"/>
                </a:solidFill>
                <a:latin typeface="Courier New" pitchFamily="49" charset="0"/>
              </a:rPr>
              <a:t>\'m "offline." Try later</a:t>
            </a:r>
            <a:r>
              <a:rPr lang="en-US" sz="1400" b="1" dirty="0" smtClean="0">
                <a:solidFill>
                  <a:srgbClr val="008000"/>
                </a:solidFill>
                <a:latin typeface="Courier New" pitchFamily="49" charset="0"/>
              </a:rPr>
              <a:t>.'</a:t>
            </a:r>
            <a:r>
              <a:rPr lang="en-US" sz="1400" b="1" dirty="0" smtClean="0">
                <a:latin typeface="Courier New" pitchFamily="49" charset="0"/>
              </a:rPr>
              <a:t>)                            </a:t>
            </a:r>
            <a:endParaRPr lang="en-US" sz="1400" b="1" dirty="0">
              <a:latin typeface="Courier New" pitchFamily="49" charset="0"/>
            </a:endParaRPr>
          </a:p>
          <a:p>
            <a:endParaRPr lang="en-US" sz="1400" b="1" dirty="0">
              <a:latin typeface="Courier New" pitchFamily="49" charset="0"/>
            </a:endParaRPr>
          </a:p>
          <a:p>
            <a:r>
              <a:rPr lang="en-US" sz="1400" b="1" dirty="0" err="1">
                <a:solidFill>
                  <a:srgbClr val="FE9C11"/>
                </a:solidFill>
                <a:latin typeface="Courier New" pitchFamily="49" charset="0"/>
              </a:rPr>
              <a:t>elif</a:t>
            </a:r>
            <a:r>
              <a:rPr lang="en-US" sz="1400" b="1" dirty="0">
                <a:latin typeface="Courier New" pitchFamily="49" charset="0"/>
              </a:rPr>
              <a:t> name == </a:t>
            </a:r>
            <a:r>
              <a:rPr lang="en-US" sz="1400" b="1" dirty="0" smtClean="0">
                <a:solidFill>
                  <a:srgbClr val="008000"/>
                </a:solidFill>
                <a:latin typeface="Courier New" pitchFamily="49" charset="0"/>
              </a:rPr>
              <a:t>‘Geoff'</a:t>
            </a:r>
            <a:r>
              <a:rPr lang="en-US" sz="1400" b="1" dirty="0" smtClean="0">
                <a:latin typeface="Courier New" pitchFamily="49" charset="0"/>
              </a:rPr>
              <a:t>:       </a:t>
            </a:r>
            <a:r>
              <a:rPr lang="en-US" sz="1400" b="1" dirty="0">
                <a:solidFill>
                  <a:srgbClr val="FF0000"/>
                </a:solidFill>
                <a:latin typeface="Courier New" pitchFamily="49" charset="0"/>
              </a:rPr>
              <a:t># is it </a:t>
            </a:r>
            <a:r>
              <a:rPr lang="en-US" sz="1400" b="1" dirty="0" smtClean="0">
                <a:solidFill>
                  <a:srgbClr val="FF0000"/>
                </a:solidFill>
                <a:latin typeface="Courier New" pitchFamily="49" charset="0"/>
              </a:rPr>
              <a:t>Geoff?</a:t>
            </a:r>
            <a:endParaRPr lang="en-US" sz="1400" b="1" dirty="0">
              <a:latin typeface="Courier New" pitchFamily="49" charset="0"/>
            </a:endParaRPr>
          </a:p>
          <a:p>
            <a:r>
              <a:rPr lang="en-US" sz="1400" b="1" dirty="0">
                <a:latin typeface="Courier New" pitchFamily="49" charset="0"/>
              </a:rPr>
              <a:t>    </a:t>
            </a:r>
            <a:r>
              <a:rPr lang="en-US" sz="1400" b="1" dirty="0" smtClean="0">
                <a:solidFill>
                  <a:srgbClr val="FE9C11"/>
                </a:solidFill>
                <a:latin typeface="Courier New" pitchFamily="49" charset="0"/>
              </a:rPr>
              <a:t>print</a:t>
            </a:r>
            <a:r>
              <a:rPr lang="en-US" sz="1400" b="1" dirty="0" smtClean="0">
                <a:latin typeface="Courier New" pitchFamily="49" charset="0"/>
              </a:rPr>
              <a:t>('</a:t>
            </a:r>
            <a:r>
              <a:rPr lang="en-US" sz="1400" b="1" dirty="0" smtClean="0">
                <a:solidFill>
                  <a:srgbClr val="008000"/>
                </a:solidFill>
                <a:latin typeface="Courier New" pitchFamily="49" charset="0"/>
              </a:rPr>
              <a:t>Do you mean Jeff?'</a:t>
            </a:r>
            <a:r>
              <a:rPr lang="en-US" sz="1400" b="1" dirty="0" smtClean="0">
                <a:latin typeface="Courier New" pitchFamily="49" charset="0"/>
              </a:rPr>
              <a:t>,</a:t>
            </a:r>
            <a:r>
              <a:rPr lang="en-US" sz="1400" b="1" dirty="0" smtClean="0">
                <a:solidFill>
                  <a:srgbClr val="008000"/>
                </a:solidFill>
                <a:latin typeface="Courier New" pitchFamily="49" charset="0"/>
              </a:rPr>
              <a:t> </a:t>
            </a:r>
            <a:r>
              <a:rPr lang="en-US" sz="1400" b="1" dirty="0">
                <a:solidFill>
                  <a:srgbClr val="008000"/>
                </a:solidFill>
                <a:latin typeface="Courier New" pitchFamily="49" charset="0"/>
              </a:rPr>
              <a:t>'No?'</a:t>
            </a:r>
            <a:r>
              <a:rPr lang="en-US" sz="1400" b="1" dirty="0">
                <a:latin typeface="Courier New" pitchFamily="49" charset="0"/>
              </a:rPr>
              <a:t>,</a:t>
            </a:r>
            <a:r>
              <a:rPr lang="en-US" sz="1400" b="1" dirty="0">
                <a:solidFill>
                  <a:srgbClr val="008000"/>
                </a:solidFill>
                <a:latin typeface="Courier New" pitchFamily="49" charset="0"/>
              </a:rPr>
              <a:t> 'Oh</a:t>
            </a:r>
            <a:r>
              <a:rPr lang="en-US" sz="1400" b="1" dirty="0" smtClean="0">
                <a:solidFill>
                  <a:srgbClr val="008000"/>
                </a:solidFill>
                <a:latin typeface="Courier New" pitchFamily="49" charset="0"/>
              </a:rPr>
              <a:t>.')</a:t>
            </a:r>
            <a:endParaRPr lang="en-US" sz="1400" b="1" dirty="0">
              <a:latin typeface="Courier New" pitchFamily="49" charset="0"/>
            </a:endParaRPr>
          </a:p>
          <a:p>
            <a:r>
              <a:rPr lang="en-US" sz="1400" b="1" dirty="0">
                <a:latin typeface="Courier New" pitchFamily="49" charset="0"/>
              </a:rPr>
              <a:t>    </a:t>
            </a:r>
          </a:p>
          <a:p>
            <a:r>
              <a:rPr lang="en-US" sz="1400" b="1" dirty="0">
                <a:solidFill>
                  <a:srgbClr val="FE9C11"/>
                </a:solidFill>
                <a:latin typeface="Courier New" pitchFamily="49" charset="0"/>
              </a:rPr>
              <a:t>else</a:t>
            </a:r>
            <a:r>
              <a:rPr lang="en-US" sz="1400" b="1" dirty="0">
                <a:latin typeface="Courier New" pitchFamily="49" charset="0"/>
              </a:rPr>
              <a:t>:                       </a:t>
            </a:r>
            <a:r>
              <a:rPr lang="en-US" sz="1400" b="1" dirty="0">
                <a:solidFill>
                  <a:srgbClr val="FF0000"/>
                </a:solidFill>
                <a:latin typeface="Courier New" pitchFamily="49" charset="0"/>
              </a:rPr>
              <a:t># in all other cases...</a:t>
            </a:r>
            <a:endParaRPr lang="en-US" sz="1400" b="1" dirty="0">
              <a:latin typeface="Courier New" pitchFamily="49" charset="0"/>
            </a:endParaRPr>
          </a:p>
          <a:p>
            <a:r>
              <a:rPr lang="en-US" sz="1400" b="1" dirty="0">
                <a:latin typeface="Courier New" pitchFamily="49" charset="0"/>
              </a:rPr>
              <a:t>    </a:t>
            </a:r>
            <a:r>
              <a:rPr lang="en-US" sz="1400" b="1" dirty="0" smtClean="0">
                <a:solidFill>
                  <a:srgbClr val="FE9C11"/>
                </a:solidFill>
                <a:latin typeface="Courier New" pitchFamily="49" charset="0"/>
              </a:rPr>
              <a:t>print</a:t>
            </a:r>
            <a:r>
              <a:rPr lang="en-US" sz="1400" b="1" dirty="0">
                <a:latin typeface="Courier New" pitchFamily="49" charset="0"/>
              </a:rPr>
              <a:t>(</a:t>
            </a:r>
            <a:r>
              <a:rPr lang="en-US" sz="1400" b="1" dirty="0" smtClean="0">
                <a:solidFill>
                  <a:srgbClr val="008000"/>
                </a:solidFill>
                <a:latin typeface="Courier New" pitchFamily="49" charset="0"/>
              </a:rPr>
              <a:t>'Welcome</a:t>
            </a:r>
            <a:r>
              <a:rPr lang="en-US" sz="1400" b="1" dirty="0">
                <a:solidFill>
                  <a:srgbClr val="008000"/>
                </a:solidFill>
                <a:latin typeface="Courier New" pitchFamily="49" charset="0"/>
              </a:rPr>
              <a:t>'</a:t>
            </a:r>
            <a:r>
              <a:rPr lang="en-US" sz="1400" b="1" dirty="0">
                <a:latin typeface="Courier New" pitchFamily="49" charset="0"/>
              </a:rPr>
              <a:t>, name, </a:t>
            </a:r>
            <a:r>
              <a:rPr lang="en-US" sz="1400" b="1" dirty="0" smtClean="0">
                <a:solidFill>
                  <a:srgbClr val="008000"/>
                </a:solidFill>
                <a:latin typeface="Courier New" pitchFamily="49" charset="0"/>
              </a:rPr>
              <a:t>'!')</a:t>
            </a:r>
            <a:endParaRPr lang="en-US" sz="1400" b="1" dirty="0">
              <a:solidFill>
                <a:srgbClr val="008000"/>
              </a:solidFill>
              <a:latin typeface="Courier New" pitchFamily="49" charset="0"/>
            </a:endParaRPr>
          </a:p>
          <a:p>
            <a:r>
              <a:rPr lang="en-US" sz="1400" dirty="0">
                <a:latin typeface="Courier New" pitchFamily="49" charset="0"/>
              </a:rPr>
              <a:t>    </a:t>
            </a:r>
            <a:r>
              <a:rPr lang="en-US" sz="1400" b="1" dirty="0" err="1">
                <a:latin typeface="Courier New" pitchFamily="49" charset="0"/>
              </a:rPr>
              <a:t>my_choice</a:t>
            </a:r>
            <a:r>
              <a:rPr lang="en-US" sz="1400" b="1" dirty="0">
                <a:latin typeface="Courier New" pitchFamily="49" charset="0"/>
              </a:rPr>
              <a:t> = </a:t>
            </a:r>
            <a:r>
              <a:rPr lang="en-US" sz="1400" b="1" dirty="0" err="1">
                <a:latin typeface="Courier New" pitchFamily="49" charset="0"/>
              </a:rPr>
              <a:t>random.choice</a:t>
            </a:r>
            <a:r>
              <a:rPr lang="en-US" sz="1400" b="1" dirty="0">
                <a:latin typeface="Courier New" pitchFamily="49" charset="0"/>
              </a:rPr>
              <a:t>( [ </a:t>
            </a:r>
            <a:r>
              <a:rPr lang="en-US" sz="1400" b="1" dirty="0">
                <a:solidFill>
                  <a:srgbClr val="008000"/>
                </a:solidFill>
                <a:latin typeface="Courier New" pitchFamily="49" charset="0"/>
              </a:rPr>
              <a:t>'</a:t>
            </a:r>
            <a:r>
              <a:rPr lang="en-US" sz="1400" b="1" dirty="0" err="1">
                <a:solidFill>
                  <a:srgbClr val="008000"/>
                </a:solidFill>
                <a:latin typeface="Courier New" pitchFamily="49" charset="0"/>
              </a:rPr>
              <a:t>R'</a:t>
            </a:r>
            <a:r>
              <a:rPr lang="en-US" sz="1400" b="1" dirty="0" err="1">
                <a:latin typeface="Courier New" pitchFamily="49" charset="0"/>
              </a:rPr>
              <a:t>,</a:t>
            </a:r>
            <a:r>
              <a:rPr lang="en-US" sz="1400" b="1" dirty="0" err="1">
                <a:solidFill>
                  <a:srgbClr val="008000"/>
                </a:solidFill>
                <a:latin typeface="Courier New" pitchFamily="49" charset="0"/>
              </a:rPr>
              <a:t>'P'</a:t>
            </a:r>
            <a:r>
              <a:rPr lang="en-US" sz="1400" b="1" dirty="0" err="1">
                <a:latin typeface="Courier New" pitchFamily="49" charset="0"/>
              </a:rPr>
              <a:t>,</a:t>
            </a:r>
            <a:r>
              <a:rPr lang="en-US" sz="1400" b="1" dirty="0" err="1">
                <a:solidFill>
                  <a:srgbClr val="008000"/>
                </a:solidFill>
                <a:latin typeface="Courier New" pitchFamily="49" charset="0"/>
              </a:rPr>
              <a:t>'S</a:t>
            </a:r>
            <a:r>
              <a:rPr lang="en-US" sz="1400" b="1" dirty="0">
                <a:solidFill>
                  <a:srgbClr val="008000"/>
                </a:solidFill>
                <a:latin typeface="Courier New" pitchFamily="49" charset="0"/>
              </a:rPr>
              <a:t>'</a:t>
            </a:r>
            <a:r>
              <a:rPr lang="en-US" sz="1400" b="1" dirty="0">
                <a:latin typeface="Courier New" pitchFamily="49" charset="0"/>
              </a:rPr>
              <a:t> ] )</a:t>
            </a:r>
          </a:p>
          <a:p>
            <a:r>
              <a:rPr lang="en-US" sz="1400" b="1" dirty="0">
                <a:latin typeface="Courier New" pitchFamily="49" charset="0"/>
              </a:rPr>
              <a:t>    </a:t>
            </a:r>
            <a:r>
              <a:rPr lang="en-US" sz="1400" b="1" dirty="0" smtClean="0">
                <a:solidFill>
                  <a:srgbClr val="FE9C11"/>
                </a:solidFill>
                <a:latin typeface="Courier New" pitchFamily="49" charset="0"/>
              </a:rPr>
              <a:t>print</a:t>
            </a:r>
            <a:r>
              <a:rPr lang="en-US" sz="1400" b="1" dirty="0">
                <a:latin typeface="Courier New" pitchFamily="49" charset="0"/>
              </a:rPr>
              <a:t>(</a:t>
            </a:r>
            <a:r>
              <a:rPr lang="en-US" sz="1400" b="1" dirty="0" smtClean="0">
                <a:solidFill>
                  <a:srgbClr val="008000"/>
                </a:solidFill>
                <a:latin typeface="Courier New" pitchFamily="49" charset="0"/>
              </a:rPr>
              <a:t>'My </a:t>
            </a:r>
            <a:r>
              <a:rPr lang="en-US" sz="1400" b="1" dirty="0">
                <a:solidFill>
                  <a:srgbClr val="008000"/>
                </a:solidFill>
                <a:latin typeface="Courier New" pitchFamily="49" charset="0"/>
              </a:rPr>
              <a:t>favorite object is'</a:t>
            </a:r>
            <a:r>
              <a:rPr lang="en-US" sz="1400" b="1" dirty="0">
                <a:latin typeface="Courier New" pitchFamily="49" charset="0"/>
              </a:rPr>
              <a:t>, </a:t>
            </a:r>
            <a:r>
              <a:rPr lang="en-US" sz="1400" b="1" dirty="0" err="1">
                <a:latin typeface="Courier New" pitchFamily="49" charset="0"/>
              </a:rPr>
              <a:t>my_choice</a:t>
            </a:r>
            <a:r>
              <a:rPr lang="en-US" sz="1400" b="1" dirty="0">
                <a:latin typeface="Courier New" pitchFamily="49" charset="0"/>
              </a:rPr>
              <a:t>, </a:t>
            </a:r>
            <a:r>
              <a:rPr lang="en-US" sz="1400" b="1" dirty="0" smtClean="0">
                <a:solidFill>
                  <a:srgbClr val="008000"/>
                </a:solidFill>
                <a:latin typeface="Courier New" pitchFamily="49" charset="0"/>
              </a:rPr>
              <a:t>"!")</a:t>
            </a:r>
            <a:endParaRPr lang="en-US" sz="1400" b="1" dirty="0">
              <a:latin typeface="Courier New" pitchFamily="49" charset="0"/>
            </a:endParaRPr>
          </a:p>
        </p:txBody>
      </p:sp>
      <p:sp>
        <p:nvSpPr>
          <p:cNvPr id="15369"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1" name="Down Arrow 14"/>
          <p:cNvSpPr>
            <a:spLocks noChangeArrowheads="1"/>
          </p:cNvSpPr>
          <p:nvPr/>
        </p:nvSpPr>
        <p:spPr bwMode="auto">
          <a:xfrm>
            <a:off x="4343400" y="2479675"/>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a:t>
            </a:r>
            <a:r>
              <a:rPr lang="en-US" sz="4000" dirty="0" smtClean="0">
                <a:latin typeface="Cambria" pitchFamily="18" charset="0"/>
              </a:rPr>
              <a:t>Python</a:t>
            </a:r>
            <a:r>
              <a:rPr lang="en-US" sz="4000" dirty="0">
                <a:latin typeface="Cambria" pitchFamily="18" charset="0"/>
              </a:rPr>
              <a:t>…</a:t>
            </a:r>
          </a:p>
        </p:txBody>
      </p:sp>
      <p:sp>
        <p:nvSpPr>
          <p:cNvPr id="13"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 name="Text Box 7"/>
          <p:cNvSpPr txBox="1">
            <a:spLocks noChangeArrowheads="1"/>
          </p:cNvSpPr>
          <p:nvPr/>
        </p:nvSpPr>
        <p:spPr bwMode="auto">
          <a:xfrm>
            <a:off x="34290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solidFill>
                  <a:srgbClr val="120DF3"/>
                </a:solidFill>
                <a:latin typeface="Cambria" pitchFamily="18" charset="0"/>
              </a:rPr>
              <a:t>semantics</a:t>
            </a:r>
          </a:p>
        </p:txBody>
      </p:sp>
      <p:sp>
        <p:nvSpPr>
          <p:cNvPr id="15"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16"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7"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8"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20" name="Text Box 8"/>
          <p:cNvSpPr txBox="1">
            <a:spLocks noChangeArrowheads="1"/>
          </p:cNvSpPr>
          <p:nvPr/>
        </p:nvSpPr>
        <p:spPr bwMode="auto">
          <a:xfrm rot="349548">
            <a:off x="6736476" y="2774984"/>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machine-</a:t>
            </a:r>
            <a:r>
              <a:rPr lang="en-US" sz="3200" b="1" dirty="0" err="1" smtClean="0">
                <a:solidFill>
                  <a:srgbClr val="120DF3"/>
                </a:solidFill>
                <a:latin typeface="Cambria" pitchFamily="18" charset="0"/>
              </a:rPr>
              <a:t>producedoutput</a:t>
            </a:r>
            <a:endParaRPr lang="en-US" sz="3200" b="1" dirty="0" smtClean="0">
              <a:solidFill>
                <a:srgbClr val="120DF3"/>
              </a:solidFill>
              <a:latin typeface="Cambr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8" name="Group 3"/>
          <p:cNvGrpSpPr>
            <a:grpSpLocks/>
          </p:cNvGrpSpPr>
          <p:nvPr/>
        </p:nvGrpSpPr>
        <p:grpSpPr bwMode="auto">
          <a:xfrm>
            <a:off x="7848600" y="5562600"/>
            <a:ext cx="457200" cy="609600"/>
            <a:chOff x="2928" y="1051"/>
            <a:chExt cx="840" cy="957"/>
          </a:xfrm>
        </p:grpSpPr>
        <p:sp>
          <p:nvSpPr>
            <p:cNvPr id="16407" name="Freeform 4"/>
            <p:cNvSpPr>
              <a:spLocks/>
            </p:cNvSpPr>
            <p:nvPr/>
          </p:nvSpPr>
          <p:spPr bwMode="auto">
            <a:xfrm>
              <a:off x="2928" y="1759"/>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408" name="Oval 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409" name="Oval 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0" name="Oval 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1" name="Oval 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2" name="Oval 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3" name="Oval 1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4" name="Oval 1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5" name="AutoShape 1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416" name="Freeform 1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17" name="Freeform 1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18" name="Freeform 1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19" name="Freeform 1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389" name="Text Box 17"/>
          <p:cNvSpPr txBox="1">
            <a:spLocks noChangeArrowheads="1"/>
          </p:cNvSpPr>
          <p:nvPr/>
        </p:nvSpPr>
        <p:spPr bwMode="auto">
          <a:xfrm>
            <a:off x="7315200" y="6248400"/>
            <a:ext cx="1566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solidFill>
                  <a:srgbClr val="008000"/>
                </a:solidFill>
                <a:latin typeface="Arial" pitchFamily="34" charset="0"/>
              </a:rPr>
              <a:t>What about me?</a:t>
            </a:r>
          </a:p>
        </p:txBody>
      </p:sp>
      <p:sp>
        <p:nvSpPr>
          <p:cNvPr id="2" name="Rectangle 1"/>
          <p:cNvSpPr/>
          <p:nvPr/>
        </p:nvSpPr>
        <p:spPr bwMode="auto">
          <a:xfrm>
            <a:off x="4434681" y="1143000"/>
            <a:ext cx="4328319"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 name="Rounded Rectangle 3"/>
          <p:cNvSpPr/>
          <p:nvPr/>
        </p:nvSpPr>
        <p:spPr bwMode="auto">
          <a:xfrm>
            <a:off x="6440424" y="1429434"/>
            <a:ext cx="1143000" cy="323166"/>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TextBox 2"/>
          <p:cNvSpPr txBox="1"/>
          <p:nvPr/>
        </p:nvSpPr>
        <p:spPr>
          <a:xfrm>
            <a:off x="5334000" y="1106269"/>
            <a:ext cx="2286000" cy="646331"/>
          </a:xfrm>
          <a:prstGeom prst="rect">
            <a:avLst/>
          </a:prstGeom>
          <a:noFill/>
        </p:spPr>
        <p:txBody>
          <a:bodyPr wrap="square" rtlCol="0">
            <a:spAutoFit/>
          </a:bodyPr>
          <a:lstStyle/>
          <a:p>
            <a:pPr algn="ctr"/>
            <a:r>
              <a:rPr lang="en-US" sz="1800" dirty="0" smtClean="0">
                <a:latin typeface="Cambria" pitchFamily="18" charset="0"/>
              </a:rPr>
              <a:t>a graphical view of a program's </a:t>
            </a:r>
            <a:r>
              <a:rPr lang="en-US" sz="1800" i="1" dirty="0" smtClean="0">
                <a:latin typeface="Cambria" pitchFamily="18" charset="0"/>
              </a:rPr>
              <a:t>semantics</a:t>
            </a:r>
            <a:endParaRPr lang="en-US" sz="1800" dirty="0">
              <a:latin typeface="Cambria" pitchFamily="18" charset="0"/>
            </a:endParaRPr>
          </a:p>
        </p:txBody>
      </p:sp>
      <p:sp>
        <p:nvSpPr>
          <p:cNvPr id="39" name="Text Box 8"/>
          <p:cNvSpPr txBox="1">
            <a:spLocks noChangeArrowheads="1"/>
          </p:cNvSpPr>
          <p:nvPr/>
        </p:nvSpPr>
        <p:spPr bwMode="auto">
          <a:xfrm rot="349548">
            <a:off x="6736476" y="2774984"/>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machine-</a:t>
            </a:r>
            <a:r>
              <a:rPr lang="en-US" sz="3200" b="1" dirty="0" err="1" smtClean="0">
                <a:solidFill>
                  <a:srgbClr val="120DF3"/>
                </a:solidFill>
                <a:latin typeface="Cambria" pitchFamily="18" charset="0"/>
              </a:rPr>
              <a:t>producedoutput</a:t>
            </a:r>
            <a:endParaRPr lang="en-US" sz="3200" b="1" dirty="0" smtClean="0">
              <a:solidFill>
                <a:srgbClr val="120DF3"/>
              </a:solidFill>
              <a:latin typeface="Cambria" pitchFamily="18" charset="0"/>
            </a:endParaRPr>
          </a:p>
        </p:txBody>
      </p:sp>
      <p:sp>
        <p:nvSpPr>
          <p:cNvPr id="5" name="TextBox 4"/>
          <p:cNvSpPr txBox="1"/>
          <p:nvPr/>
        </p:nvSpPr>
        <p:spPr>
          <a:xfrm>
            <a:off x="5108518" y="435114"/>
            <a:ext cx="2435282" cy="707886"/>
          </a:xfrm>
          <a:prstGeom prst="rect">
            <a:avLst/>
          </a:prstGeom>
          <a:noFill/>
        </p:spPr>
        <p:txBody>
          <a:bodyPr wrap="none" rtlCol="0">
            <a:spAutoFit/>
          </a:bodyPr>
          <a:lstStyle/>
          <a:p>
            <a:r>
              <a:rPr lang="en-US" sz="4000" b="1" dirty="0" smtClean="0"/>
              <a:t>Flowchart</a:t>
            </a:r>
            <a:endParaRPr lang="en-US" sz="4000" b="1" dirty="0"/>
          </a:p>
        </p:txBody>
      </p:sp>
      <p:sp>
        <p:nvSpPr>
          <p:cNvPr id="6" name="TextBox 5"/>
          <p:cNvSpPr txBox="1"/>
          <p:nvPr/>
        </p:nvSpPr>
        <p:spPr>
          <a:xfrm>
            <a:off x="2100796" y="381000"/>
            <a:ext cx="1534394" cy="707886"/>
          </a:xfrm>
          <a:prstGeom prst="rect">
            <a:avLst/>
          </a:prstGeom>
          <a:noFill/>
        </p:spPr>
        <p:txBody>
          <a:bodyPr wrap="none" rtlCol="0">
            <a:spAutoFit/>
          </a:bodyPr>
          <a:lstStyle/>
          <a:p>
            <a:pPr algn="ctr"/>
            <a:r>
              <a:rPr lang="en-US" sz="2000" b="1" dirty="0" smtClean="0">
                <a:solidFill>
                  <a:schemeClr val="accent1">
                    <a:lumMod val="75000"/>
                  </a:schemeClr>
                </a:solidFill>
                <a:latin typeface="Harlow Solid Italic" panose="04030604020F02020D02" pitchFamily="82" charset="0"/>
              </a:rPr>
              <a:t>prompt and</a:t>
            </a:r>
          </a:p>
          <a:p>
            <a:pPr algn="ctr"/>
            <a:r>
              <a:rPr lang="en-US" sz="2000" b="1" dirty="0" smtClean="0">
                <a:solidFill>
                  <a:schemeClr val="accent1">
                    <a:lumMod val="75000"/>
                  </a:schemeClr>
                </a:solidFill>
                <a:latin typeface="Harlow Solid Italic" panose="04030604020F02020D02" pitchFamily="82" charset="0"/>
              </a:rPr>
              <a:t>get user input</a:t>
            </a:r>
            <a:endParaRPr lang="en-US" sz="2000" b="1" dirty="0">
              <a:solidFill>
                <a:schemeClr val="accent1">
                  <a:lumMod val="75000"/>
                </a:schemeClr>
              </a:solidFill>
              <a:latin typeface="Harlow Solid Italic" panose="04030604020F02020D02" pitchFamily="82" charset="0"/>
            </a:endParaRPr>
          </a:p>
        </p:txBody>
      </p:sp>
      <p:sp>
        <p:nvSpPr>
          <p:cNvPr id="42" name="TextBox 41"/>
          <p:cNvSpPr txBox="1"/>
          <p:nvPr/>
        </p:nvSpPr>
        <p:spPr>
          <a:xfrm>
            <a:off x="676459" y="3200400"/>
            <a:ext cx="1348446" cy="954107"/>
          </a:xfrm>
          <a:prstGeom prst="rect">
            <a:avLst/>
          </a:prstGeom>
          <a:noFill/>
        </p:spPr>
        <p:txBody>
          <a:bodyPr wrap="none" rtlCol="0">
            <a:spAutoFit/>
          </a:bodyPr>
          <a:lstStyle/>
          <a:p>
            <a:pPr algn="ctr"/>
            <a:r>
              <a:rPr lang="en-US" sz="2000" b="1" dirty="0" smtClean="0">
                <a:solidFill>
                  <a:schemeClr val="accent1">
                    <a:lumMod val="75000"/>
                  </a:schemeClr>
                </a:solidFill>
                <a:latin typeface="Harlow Solid Italic" panose="04030604020F02020D02" pitchFamily="82" charset="0"/>
              </a:rPr>
              <a:t>print</a:t>
            </a:r>
          </a:p>
          <a:p>
            <a:pPr algn="ctr"/>
            <a:r>
              <a:rPr lang="en-US" sz="2000" b="1" dirty="0" smtClean="0">
                <a:solidFill>
                  <a:schemeClr val="accent1">
                    <a:lumMod val="75000"/>
                  </a:schemeClr>
                </a:solidFill>
                <a:latin typeface="Harlow Solid Italic" panose="04030604020F02020D02" pitchFamily="82" charset="0"/>
              </a:rPr>
              <a:t>message for</a:t>
            </a:r>
          </a:p>
          <a:p>
            <a:pPr algn="ctr"/>
            <a:r>
              <a:rPr lang="en-US" sz="1600" dirty="0" smtClean="0">
                <a:solidFill>
                  <a:schemeClr val="accent1">
                    <a:lumMod val="75000"/>
                  </a:schemeClr>
                </a:solidFill>
                <a:latin typeface="Arial" panose="020B0604020202020204" pitchFamily="34" charset="0"/>
                <a:cs typeface="Arial" panose="020B0604020202020204" pitchFamily="34" charset="0"/>
              </a:rPr>
              <a:t>Eliot or Ran</a:t>
            </a:r>
          </a:p>
        </p:txBody>
      </p:sp>
      <p:sp>
        <p:nvSpPr>
          <p:cNvPr id="43" name="TextBox 42"/>
          <p:cNvSpPr txBox="1"/>
          <p:nvPr/>
        </p:nvSpPr>
        <p:spPr>
          <a:xfrm>
            <a:off x="2232954" y="4931885"/>
            <a:ext cx="1348446" cy="954107"/>
          </a:xfrm>
          <a:prstGeom prst="rect">
            <a:avLst/>
          </a:prstGeom>
          <a:noFill/>
        </p:spPr>
        <p:txBody>
          <a:bodyPr wrap="none" rtlCol="0">
            <a:spAutoFit/>
          </a:bodyPr>
          <a:lstStyle/>
          <a:p>
            <a:pPr algn="ctr"/>
            <a:r>
              <a:rPr lang="en-US" sz="2000" b="1" dirty="0" smtClean="0">
                <a:solidFill>
                  <a:schemeClr val="accent1">
                    <a:lumMod val="75000"/>
                  </a:schemeClr>
                </a:solidFill>
                <a:latin typeface="Harlow Solid Italic" panose="04030604020F02020D02" pitchFamily="82" charset="0"/>
              </a:rPr>
              <a:t>print</a:t>
            </a:r>
          </a:p>
          <a:p>
            <a:pPr algn="ctr"/>
            <a:r>
              <a:rPr lang="en-US" sz="2000" b="1" dirty="0" smtClean="0">
                <a:solidFill>
                  <a:schemeClr val="accent1">
                    <a:lumMod val="75000"/>
                  </a:schemeClr>
                </a:solidFill>
                <a:latin typeface="Harlow Solid Italic" panose="04030604020F02020D02" pitchFamily="82" charset="0"/>
              </a:rPr>
              <a:t>message for</a:t>
            </a:r>
          </a:p>
          <a:p>
            <a:pPr algn="ctr"/>
            <a:r>
              <a:rPr lang="en-US" sz="1600" dirty="0" smtClean="0">
                <a:solidFill>
                  <a:schemeClr val="accent1">
                    <a:lumMod val="75000"/>
                  </a:schemeClr>
                </a:solidFill>
                <a:latin typeface="Arial" panose="020B0604020202020204" pitchFamily="34" charset="0"/>
                <a:cs typeface="Arial" panose="020B0604020202020204" pitchFamily="34" charset="0"/>
              </a:rPr>
              <a:t>Geoff</a:t>
            </a:r>
          </a:p>
        </p:txBody>
      </p:sp>
      <p:sp>
        <p:nvSpPr>
          <p:cNvPr id="44" name="TextBox 43"/>
          <p:cNvSpPr txBox="1"/>
          <p:nvPr/>
        </p:nvSpPr>
        <p:spPr>
          <a:xfrm>
            <a:off x="3146265" y="1962090"/>
            <a:ext cx="968535" cy="400110"/>
          </a:xfrm>
          <a:prstGeom prst="rect">
            <a:avLst/>
          </a:prstGeom>
          <a:noFill/>
        </p:spPr>
        <p:txBody>
          <a:bodyPr wrap="none" rtlCol="0">
            <a:spAutoFit/>
          </a:bodyPr>
          <a:lstStyle/>
          <a:p>
            <a:pPr algn="ctr"/>
            <a:r>
              <a:rPr lang="en-US" sz="2000" b="1" dirty="0" smtClean="0">
                <a:solidFill>
                  <a:schemeClr val="accent2"/>
                </a:solidFill>
                <a:latin typeface="Harlow Solid Italic" panose="04030604020F02020D02" pitchFamily="82" charset="0"/>
              </a:rPr>
              <a:t>decision</a:t>
            </a:r>
            <a:endParaRPr lang="en-US" sz="2000" b="1" dirty="0">
              <a:solidFill>
                <a:schemeClr val="accent2"/>
              </a:solidFill>
              <a:latin typeface="Harlow Solid Italic" panose="04030604020F02020D02" pitchFamily="82" charset="0"/>
            </a:endParaRPr>
          </a:p>
        </p:txBody>
      </p:sp>
      <p:sp>
        <p:nvSpPr>
          <p:cNvPr id="45" name="TextBox 44"/>
          <p:cNvSpPr txBox="1"/>
          <p:nvPr/>
        </p:nvSpPr>
        <p:spPr>
          <a:xfrm>
            <a:off x="4746465" y="3733800"/>
            <a:ext cx="968535" cy="400110"/>
          </a:xfrm>
          <a:prstGeom prst="rect">
            <a:avLst/>
          </a:prstGeom>
          <a:noFill/>
        </p:spPr>
        <p:txBody>
          <a:bodyPr wrap="none" rtlCol="0">
            <a:spAutoFit/>
          </a:bodyPr>
          <a:lstStyle/>
          <a:p>
            <a:pPr algn="ctr"/>
            <a:r>
              <a:rPr lang="en-US" sz="2000" b="1" dirty="0" smtClean="0">
                <a:solidFill>
                  <a:schemeClr val="accent2"/>
                </a:solidFill>
                <a:latin typeface="Harlow Solid Italic" panose="04030604020F02020D02" pitchFamily="82" charset="0"/>
              </a:rPr>
              <a:t>decision</a:t>
            </a:r>
            <a:endParaRPr lang="en-US" sz="2000" b="1" dirty="0">
              <a:solidFill>
                <a:schemeClr val="accent2"/>
              </a:solidFill>
              <a:latin typeface="Harlow Solid Italic" panose="04030604020F02020D02" pitchFamily="82" charset="0"/>
            </a:endParaRPr>
          </a:p>
        </p:txBody>
      </p:sp>
      <p:sp>
        <p:nvSpPr>
          <p:cNvPr id="7" name="TextBox 6"/>
          <p:cNvSpPr txBox="1"/>
          <p:nvPr/>
        </p:nvSpPr>
        <p:spPr>
          <a:xfrm>
            <a:off x="555434" y="2678668"/>
            <a:ext cx="665567" cy="369332"/>
          </a:xfrm>
          <a:prstGeom prst="rect">
            <a:avLst/>
          </a:prstGeom>
          <a:noFill/>
        </p:spPr>
        <p:txBody>
          <a:bodyPr wrap="none" rtlCol="0">
            <a:spAutoFit/>
          </a:bodyPr>
          <a:lstStyle/>
          <a:p>
            <a:r>
              <a:rPr lang="en-US" sz="1800" b="1" dirty="0" smtClean="0">
                <a:solidFill>
                  <a:schemeClr val="accent2"/>
                </a:solidFill>
                <a:latin typeface="Bookman Old Style" panose="02050604050505020204" pitchFamily="18" charset="0"/>
              </a:rPr>
              <a:t>YES</a:t>
            </a:r>
            <a:endParaRPr lang="en-US" sz="1800" b="1" dirty="0">
              <a:solidFill>
                <a:schemeClr val="accent2"/>
              </a:solidFill>
              <a:latin typeface="Bookman Old Style" panose="02050604050505020204" pitchFamily="18" charset="0"/>
            </a:endParaRPr>
          </a:p>
        </p:txBody>
      </p:sp>
      <p:sp>
        <p:nvSpPr>
          <p:cNvPr id="47" name="TextBox 46"/>
          <p:cNvSpPr txBox="1"/>
          <p:nvPr/>
        </p:nvSpPr>
        <p:spPr>
          <a:xfrm>
            <a:off x="2153833" y="4507468"/>
            <a:ext cx="665567" cy="369332"/>
          </a:xfrm>
          <a:prstGeom prst="rect">
            <a:avLst/>
          </a:prstGeom>
          <a:noFill/>
        </p:spPr>
        <p:txBody>
          <a:bodyPr wrap="none" rtlCol="0">
            <a:spAutoFit/>
          </a:bodyPr>
          <a:lstStyle/>
          <a:p>
            <a:r>
              <a:rPr lang="en-US" sz="1800" b="1" dirty="0" smtClean="0">
                <a:solidFill>
                  <a:schemeClr val="accent2"/>
                </a:solidFill>
                <a:latin typeface="Bookman Old Style" panose="02050604050505020204" pitchFamily="18" charset="0"/>
              </a:rPr>
              <a:t>YES</a:t>
            </a:r>
            <a:endParaRPr lang="en-US" sz="1800" b="1" dirty="0">
              <a:solidFill>
                <a:schemeClr val="accent2"/>
              </a:solidFill>
              <a:latin typeface="Bookman Old Style" panose="02050604050505020204" pitchFamily="18" charset="0"/>
            </a:endParaRPr>
          </a:p>
        </p:txBody>
      </p:sp>
      <p:sp>
        <p:nvSpPr>
          <p:cNvPr id="48" name="TextBox 47"/>
          <p:cNvSpPr txBox="1"/>
          <p:nvPr/>
        </p:nvSpPr>
        <p:spPr>
          <a:xfrm>
            <a:off x="4592233" y="2743200"/>
            <a:ext cx="540533" cy="369332"/>
          </a:xfrm>
          <a:prstGeom prst="rect">
            <a:avLst/>
          </a:prstGeom>
          <a:noFill/>
        </p:spPr>
        <p:txBody>
          <a:bodyPr wrap="none" rtlCol="0">
            <a:spAutoFit/>
          </a:bodyPr>
          <a:lstStyle/>
          <a:p>
            <a:r>
              <a:rPr lang="en-US" sz="1800" b="1" dirty="0" smtClean="0">
                <a:solidFill>
                  <a:schemeClr val="accent2"/>
                </a:solidFill>
                <a:latin typeface="Bookman Old Style" panose="02050604050505020204" pitchFamily="18" charset="0"/>
              </a:rPr>
              <a:t>NO</a:t>
            </a:r>
            <a:endParaRPr lang="en-US" sz="1800" b="1" dirty="0">
              <a:solidFill>
                <a:schemeClr val="accent2"/>
              </a:solidFill>
              <a:latin typeface="Bookman Old Style" panose="02050604050505020204" pitchFamily="18" charset="0"/>
            </a:endParaRPr>
          </a:p>
        </p:txBody>
      </p:sp>
      <p:sp>
        <p:nvSpPr>
          <p:cNvPr id="49" name="TextBox 48"/>
          <p:cNvSpPr txBox="1"/>
          <p:nvPr/>
        </p:nvSpPr>
        <p:spPr>
          <a:xfrm>
            <a:off x="6206745" y="4507468"/>
            <a:ext cx="540533" cy="369332"/>
          </a:xfrm>
          <a:prstGeom prst="rect">
            <a:avLst/>
          </a:prstGeom>
          <a:noFill/>
        </p:spPr>
        <p:txBody>
          <a:bodyPr wrap="none" rtlCol="0">
            <a:spAutoFit/>
          </a:bodyPr>
          <a:lstStyle/>
          <a:p>
            <a:r>
              <a:rPr lang="en-US" sz="1800" b="1" dirty="0" smtClean="0">
                <a:solidFill>
                  <a:schemeClr val="accent2"/>
                </a:solidFill>
                <a:latin typeface="Bookman Old Style" panose="02050604050505020204" pitchFamily="18" charset="0"/>
              </a:rPr>
              <a:t>NO</a:t>
            </a:r>
            <a:endParaRPr lang="en-US" sz="1800" b="1" dirty="0">
              <a:solidFill>
                <a:schemeClr val="accent2"/>
              </a:solidFill>
              <a:latin typeface="Bookman Old Style" panose="02050604050505020204" pitchFamily="18" charset="0"/>
            </a:endParaRPr>
          </a:p>
        </p:txBody>
      </p:sp>
      <p:sp>
        <p:nvSpPr>
          <p:cNvPr id="8" name="TextBox 7"/>
          <p:cNvSpPr txBox="1"/>
          <p:nvPr/>
        </p:nvSpPr>
        <p:spPr>
          <a:xfrm>
            <a:off x="2540501" y="1524000"/>
            <a:ext cx="736099" cy="369332"/>
          </a:xfrm>
          <a:prstGeom prst="rect">
            <a:avLst/>
          </a:prstGeom>
          <a:noFill/>
        </p:spPr>
        <p:txBody>
          <a:bodyPr wrap="none" rtlCol="0">
            <a:spAutoFit/>
          </a:bodyPr>
          <a:lstStyle/>
          <a:p>
            <a:r>
              <a:rPr lang="en-US" sz="1800" b="1" dirty="0" smtClean="0">
                <a:latin typeface="Courier New" panose="02070309020205020404" pitchFamily="49" charset="0"/>
                <a:cs typeface="Courier New" panose="02070309020205020404" pitchFamily="49" charset="0"/>
              </a:rPr>
              <a:t>name</a:t>
            </a:r>
            <a:endParaRPr lang="en-US" sz="1800" b="1" dirty="0">
              <a:latin typeface="Courier New" panose="02070309020205020404" pitchFamily="49" charset="0"/>
              <a:cs typeface="Courier New" panose="02070309020205020404" pitchFamily="49" charset="0"/>
            </a:endParaRPr>
          </a:p>
        </p:txBody>
      </p:sp>
      <p:sp>
        <p:nvSpPr>
          <p:cNvPr id="51" name="TextBox 50"/>
          <p:cNvSpPr txBox="1"/>
          <p:nvPr/>
        </p:nvSpPr>
        <p:spPr>
          <a:xfrm>
            <a:off x="5369101" y="4931885"/>
            <a:ext cx="1455848" cy="1015663"/>
          </a:xfrm>
          <a:prstGeom prst="rect">
            <a:avLst/>
          </a:prstGeom>
          <a:noFill/>
        </p:spPr>
        <p:txBody>
          <a:bodyPr wrap="none" rtlCol="0">
            <a:spAutoFit/>
          </a:bodyPr>
          <a:lstStyle/>
          <a:p>
            <a:pPr algn="ctr"/>
            <a:r>
              <a:rPr lang="en-US" sz="2000" b="1" dirty="0" smtClean="0">
                <a:solidFill>
                  <a:schemeClr val="accent1">
                    <a:lumMod val="75000"/>
                  </a:schemeClr>
                </a:solidFill>
                <a:latin typeface="Harlow Solid Italic" panose="04030604020F02020D02" pitchFamily="82" charset="0"/>
              </a:rPr>
              <a:t>print</a:t>
            </a:r>
          </a:p>
          <a:p>
            <a:pPr algn="ctr"/>
            <a:r>
              <a:rPr lang="en-US" sz="2000" b="1" dirty="0" smtClean="0">
                <a:solidFill>
                  <a:schemeClr val="accent1">
                    <a:lumMod val="75000"/>
                  </a:schemeClr>
                </a:solidFill>
                <a:latin typeface="Harlow Solid Italic" panose="04030604020F02020D02" pitchFamily="82" charset="0"/>
              </a:rPr>
              <a:t>message for</a:t>
            </a:r>
          </a:p>
          <a:p>
            <a:pPr algn="ctr"/>
            <a:r>
              <a:rPr lang="en-US" sz="2000" b="1" dirty="0" smtClean="0">
                <a:solidFill>
                  <a:schemeClr val="accent1">
                    <a:lumMod val="75000"/>
                  </a:schemeClr>
                </a:solidFill>
                <a:latin typeface="Harlow Solid Italic" panose="04030604020F02020D02" pitchFamily="82" charset="0"/>
              </a:rPr>
              <a:t>everyone else</a:t>
            </a:r>
          </a:p>
        </p:txBody>
      </p:sp>
      <p:sp>
        <p:nvSpPr>
          <p:cNvPr id="9" name="Flowchart: Decision 8"/>
          <p:cNvSpPr/>
          <p:nvPr/>
        </p:nvSpPr>
        <p:spPr bwMode="auto">
          <a:xfrm>
            <a:off x="1752601" y="2132776"/>
            <a:ext cx="2309812" cy="1296224"/>
          </a:xfrm>
          <a:prstGeom prst="flowChartDecision">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omic Sans MS" panose="030F0702030302020204" pitchFamily="66" charset="0"/>
              </a:rPr>
              <a:t>Is </a:t>
            </a:r>
            <a:r>
              <a:rPr lang="en-US" sz="1600" b="1" dirty="0" smtClean="0">
                <a:latin typeface="Courier New" panose="02070309020205020404" pitchFamily="49" charset="0"/>
                <a:cs typeface="Courier New" panose="02070309020205020404" pitchFamily="49" charset="0"/>
              </a:rPr>
              <a:t>name</a:t>
            </a:r>
            <a:r>
              <a:rPr lang="en-US" sz="1400" dirty="0" smtClean="0">
                <a:latin typeface="Comic Sans MS" panose="030F0702030302020204" pitchFamily="66" charset="0"/>
              </a:rPr>
              <a:t> </a:t>
            </a:r>
            <a:r>
              <a:rPr lang="en-US" sz="1400" dirty="0" smtClean="0">
                <a:solidFill>
                  <a:schemeClr val="accent2"/>
                </a:solidFill>
                <a:latin typeface="Comic Sans MS" panose="030F0702030302020204" pitchFamily="66" charset="0"/>
              </a:rPr>
              <a:t>equal to ‘Eliot’ or ‘Ran’</a:t>
            </a:r>
            <a:endParaRPr kumimoji="0" lang="en-US" sz="1400" b="0" i="0" u="none" strike="noStrike" cap="none" normalizeH="0" baseline="0" dirty="0" smtClean="0">
              <a:ln>
                <a:noFill/>
              </a:ln>
              <a:solidFill>
                <a:schemeClr val="accent2"/>
              </a:solidFill>
              <a:effectLst/>
              <a:latin typeface="Comic Sans MS" panose="030F0702030302020204" pitchFamily="66" charset="0"/>
            </a:endParaRPr>
          </a:p>
        </p:txBody>
      </p:sp>
      <p:sp>
        <p:nvSpPr>
          <p:cNvPr id="53" name="Flowchart: Decision 52"/>
          <p:cNvSpPr/>
          <p:nvPr/>
        </p:nvSpPr>
        <p:spPr bwMode="auto">
          <a:xfrm>
            <a:off x="3352800" y="3885376"/>
            <a:ext cx="2309812" cy="1296224"/>
          </a:xfrm>
          <a:prstGeom prst="flowChartDecision">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omic Sans MS" panose="030F0702030302020204" pitchFamily="66" charset="0"/>
              </a:rPr>
              <a:t>Is </a:t>
            </a:r>
            <a:r>
              <a:rPr lang="en-US" sz="1600" b="1" dirty="0" smtClean="0">
                <a:latin typeface="Courier New" panose="02070309020205020404" pitchFamily="49" charset="0"/>
                <a:cs typeface="Courier New" panose="02070309020205020404" pitchFamily="49" charset="0"/>
              </a:rPr>
              <a:t>name</a:t>
            </a:r>
            <a:r>
              <a:rPr lang="en-US" sz="1400" dirty="0" smtClean="0">
                <a:latin typeface="Comic Sans MS" panose="030F0702030302020204" pitchFamily="66" charset="0"/>
              </a:rPr>
              <a:t> </a:t>
            </a:r>
            <a:r>
              <a:rPr lang="en-US" sz="1400" dirty="0" smtClean="0">
                <a:solidFill>
                  <a:schemeClr val="accent2"/>
                </a:solidFill>
                <a:latin typeface="Comic Sans MS" panose="030F0702030302020204" pitchFamily="66" charset="0"/>
              </a:rPr>
              <a:t>equal to ‘Geoff’</a:t>
            </a:r>
            <a:endParaRPr kumimoji="0" lang="en-US" sz="1400" b="0" i="0" u="none" strike="noStrike" cap="none" normalizeH="0" baseline="0" dirty="0" smtClean="0">
              <a:ln>
                <a:noFill/>
              </a:ln>
              <a:solidFill>
                <a:schemeClr val="accent2"/>
              </a:solidFill>
              <a:effectLst/>
              <a:latin typeface="Comic Sans MS" panose="030F0702030302020204" pitchFamily="66" charset="0"/>
            </a:endParaRPr>
          </a:p>
        </p:txBody>
      </p:sp>
      <p:sp>
        <p:nvSpPr>
          <p:cNvPr id="11" name="Down Arrow 10"/>
          <p:cNvSpPr/>
          <p:nvPr/>
        </p:nvSpPr>
        <p:spPr bwMode="auto">
          <a:xfrm>
            <a:off x="2776251" y="1914183"/>
            <a:ext cx="228600" cy="448017"/>
          </a:xfrm>
          <a:prstGeom prst="downArrow">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Down Arrow 55"/>
          <p:cNvSpPr/>
          <p:nvPr/>
        </p:nvSpPr>
        <p:spPr bwMode="auto">
          <a:xfrm>
            <a:off x="2776251" y="1152183"/>
            <a:ext cx="228600" cy="448017"/>
          </a:xfrm>
          <a:prstGeom prst="downArrow">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 name="Bent-Up Arrow 13"/>
          <p:cNvSpPr/>
          <p:nvPr/>
        </p:nvSpPr>
        <p:spPr bwMode="auto">
          <a:xfrm rot="10800000" flipH="1">
            <a:off x="4107922" y="2720031"/>
            <a:ext cx="471501" cy="1520743"/>
          </a:xfrm>
          <a:prstGeom prst="bentUpArrow">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 name="Bent-Up Arrow 14"/>
          <p:cNvSpPr/>
          <p:nvPr/>
        </p:nvSpPr>
        <p:spPr bwMode="auto">
          <a:xfrm rot="10800000">
            <a:off x="1174750" y="2723919"/>
            <a:ext cx="457200" cy="434975"/>
          </a:xfrm>
          <a:prstGeom prst="bentUpArrow">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Bent-Up Arrow 60"/>
          <p:cNvSpPr/>
          <p:nvPr/>
        </p:nvSpPr>
        <p:spPr bwMode="auto">
          <a:xfrm rot="10800000">
            <a:off x="2802731" y="4479742"/>
            <a:ext cx="457200" cy="434975"/>
          </a:xfrm>
          <a:prstGeom prst="bentUpArrow">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Bent-Up Arrow 61"/>
          <p:cNvSpPr/>
          <p:nvPr/>
        </p:nvSpPr>
        <p:spPr bwMode="auto">
          <a:xfrm rot="10800000" flipH="1">
            <a:off x="5742835" y="4485434"/>
            <a:ext cx="463910" cy="434975"/>
          </a:xfrm>
          <a:prstGeom prst="bentUpArrow">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779643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15"/>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17413" name="Text Box 16"/>
          <p:cNvSpPr txBox="1">
            <a:spLocks noChangeArrowheads="1"/>
          </p:cNvSpPr>
          <p:nvPr/>
        </p:nvSpPr>
        <p:spPr bwMode="auto">
          <a:xfrm>
            <a:off x="533400" y="34544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17414" name="Text Box 17"/>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pic>
        <p:nvPicPr>
          <p:cNvPr id="1741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3022600"/>
            <a:ext cx="7710487" cy="15494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7417" name="Text Box 20"/>
          <p:cNvSpPr txBox="1">
            <a:spLocks noChangeArrowheads="1"/>
          </p:cNvSpPr>
          <p:nvPr/>
        </p:nvSpPr>
        <p:spPr bwMode="auto">
          <a:xfrm>
            <a:off x="6705600" y="2768600"/>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chemeClr val="bg1"/>
                </a:solidFill>
                <a:latin typeface="Courier New" pitchFamily="49" charset="0"/>
              </a:rPr>
              <a:t>www.theonion.com</a:t>
            </a:r>
          </a:p>
        </p:txBody>
      </p:sp>
      <p:sp>
        <p:nvSpPr>
          <p:cNvPr id="17418" name="Text Box 21"/>
          <p:cNvSpPr txBox="1">
            <a:spLocks noChangeArrowheads="1"/>
          </p:cNvSpPr>
          <p:nvPr/>
        </p:nvSpPr>
        <p:spPr bwMode="auto">
          <a:xfrm>
            <a:off x="2347913" y="5221170"/>
            <a:ext cx="3824287"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buFontTx/>
              <a:buChar char="•"/>
            </a:pPr>
            <a:r>
              <a:rPr lang="en-US" sz="1800" dirty="0">
                <a:latin typeface="Cambria" pitchFamily="18" charset="0"/>
                <a:cs typeface="Times New Roman" pitchFamily="18" charset="0"/>
              </a:rPr>
              <a:t> how punctuation is used</a:t>
            </a:r>
          </a:p>
          <a:p>
            <a:pPr>
              <a:lnSpc>
                <a:spcPct val="70000"/>
              </a:lnSpc>
              <a:spcBef>
                <a:spcPct val="50000"/>
              </a:spcBef>
              <a:buFontTx/>
              <a:buChar char="•"/>
            </a:pPr>
            <a:r>
              <a:rPr lang="en-US" sz="1800" dirty="0">
                <a:latin typeface="Cambria" pitchFamily="18" charset="0"/>
                <a:cs typeface="Times New Roman" pitchFamily="18" charset="0"/>
              </a:rPr>
              <a:t> the language </a:t>
            </a:r>
            <a:r>
              <a:rPr lang="en-US" sz="1800" u="sng" dirty="0" smtClean="0">
                <a:latin typeface="Cambria" pitchFamily="18" charset="0"/>
                <a:cs typeface="Times New Roman" pitchFamily="18" charset="0"/>
              </a:rPr>
              <a:t>keywords</a:t>
            </a:r>
            <a:r>
              <a:rPr lang="en-US" sz="1800" dirty="0" smtClean="0">
                <a:latin typeface="Cambria" pitchFamily="18" charset="0"/>
                <a:cs typeface="Times New Roman" pitchFamily="18" charset="0"/>
              </a:rPr>
              <a:t> </a:t>
            </a:r>
            <a:r>
              <a:rPr lang="en-US" sz="1800" dirty="0">
                <a:latin typeface="Cambria" pitchFamily="18" charset="0"/>
                <a:cs typeface="Times New Roman" pitchFamily="18" charset="0"/>
              </a:rPr>
              <a:t>used</a:t>
            </a:r>
          </a:p>
          <a:p>
            <a:pPr>
              <a:lnSpc>
                <a:spcPct val="70000"/>
              </a:lnSpc>
              <a:spcBef>
                <a:spcPct val="50000"/>
              </a:spcBef>
              <a:buFontTx/>
              <a:buChar char="•"/>
            </a:pPr>
            <a:r>
              <a:rPr lang="en-US" sz="1800" dirty="0">
                <a:latin typeface="Cambria" pitchFamily="18" charset="0"/>
                <a:cs typeface="Times New Roman" pitchFamily="18" charset="0"/>
              </a:rPr>
              <a:t> use of </a:t>
            </a:r>
            <a:r>
              <a:rPr lang="en-US" sz="1800" dirty="0" smtClean="0">
                <a:latin typeface="Cambria" pitchFamily="18" charset="0"/>
                <a:cs typeface="Times New Roman" pitchFamily="18" charset="0"/>
              </a:rPr>
              <a:t>whitespace</a:t>
            </a:r>
            <a:endParaRPr lang="en-US" sz="1800" dirty="0">
              <a:latin typeface="Cambria" pitchFamily="18" charset="0"/>
              <a:cs typeface="Times New Roman" pitchFamily="18" charset="0"/>
            </a:endParaRPr>
          </a:p>
        </p:txBody>
      </p:sp>
      <p:sp>
        <p:nvSpPr>
          <p:cNvPr id="17419" name="Rectangle 19"/>
          <p:cNvSpPr>
            <a:spLocks noChangeArrowheads="1"/>
          </p:cNvSpPr>
          <p:nvPr/>
        </p:nvSpPr>
        <p:spPr bwMode="auto">
          <a:xfrm>
            <a:off x="591790" y="4876800"/>
            <a:ext cx="1541810" cy="1569660"/>
          </a:xfrm>
          <a:prstGeom prst="rect">
            <a:avLst/>
          </a:prstGeom>
          <a:solidFill>
            <a:srgbClr val="FFCC99"/>
          </a:solidFill>
          <a:ln>
            <a:noFill/>
          </a:ln>
        </p:spPr>
        <p:txBody>
          <a:bodyPr wrap="square">
            <a:spAutoFit/>
          </a:bodyPr>
          <a:lstStyle/>
          <a:p>
            <a:pPr algn="ctr"/>
            <a:r>
              <a:rPr lang="en-US" sz="3200" dirty="0">
                <a:latin typeface="Cambria" pitchFamily="18" charset="0"/>
                <a:cs typeface="Times New Roman" pitchFamily="18" charset="0"/>
              </a:rPr>
              <a:t>How Python </a:t>
            </a:r>
            <a:r>
              <a:rPr lang="en-US" sz="3200" b="1" i="1" dirty="0">
                <a:solidFill>
                  <a:srgbClr val="120DF3"/>
                </a:solidFill>
                <a:latin typeface="Cambria" pitchFamily="18" charset="0"/>
                <a:cs typeface="Times New Roman" pitchFamily="18" charset="0"/>
              </a:rPr>
              <a:t>looks</a:t>
            </a:r>
            <a:r>
              <a:rPr lang="en-US" sz="3200" dirty="0">
                <a:latin typeface="Cambria" pitchFamily="18" charset="0"/>
                <a:cs typeface="Times New Roman" pitchFamily="18" charset="0"/>
              </a:rPr>
              <a:t>!</a:t>
            </a:r>
          </a:p>
        </p:txBody>
      </p:sp>
      <p:sp>
        <p:nvSpPr>
          <p:cNvPr id="17426" name="Down Arrow 26"/>
          <p:cNvSpPr>
            <a:spLocks noChangeArrowheads="1"/>
          </p:cNvSpPr>
          <p:nvPr/>
        </p:nvSpPr>
        <p:spPr bwMode="auto">
          <a:xfrm>
            <a:off x="1371600" y="2438400"/>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a:t>
            </a:r>
            <a:r>
              <a:rPr lang="en-US" sz="4000" dirty="0" smtClean="0">
                <a:latin typeface="Cambria" pitchFamily="18" charset="0"/>
              </a:rPr>
              <a:t>Python</a:t>
            </a:r>
            <a:r>
              <a:rPr lang="en-US" sz="4000" dirty="0">
                <a:latin typeface="Cambria" pitchFamily="18" charset="0"/>
              </a:rPr>
              <a:t>…</a:t>
            </a:r>
          </a:p>
        </p:txBody>
      </p:sp>
      <p:sp>
        <p:nvSpPr>
          <p:cNvPr id="22" name="Text Box 6"/>
          <p:cNvSpPr txBox="1">
            <a:spLocks noChangeArrowheads="1"/>
          </p:cNvSpPr>
          <p:nvPr/>
        </p:nvSpPr>
        <p:spPr bwMode="auto">
          <a:xfrm>
            <a:off x="5334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solidFill>
                  <a:srgbClr val="120DF3"/>
                </a:solidFill>
                <a:latin typeface="Cambria" pitchFamily="18" charset="0"/>
              </a:rPr>
              <a:t>syntax</a:t>
            </a:r>
          </a:p>
        </p:txBody>
      </p:sp>
      <p:sp>
        <p:nvSpPr>
          <p:cNvPr id="23" name="Text Box 7"/>
          <p:cNvSpPr txBox="1">
            <a:spLocks noChangeArrowheads="1"/>
          </p:cNvSpPr>
          <p:nvPr/>
        </p:nvSpPr>
        <p:spPr bwMode="auto">
          <a:xfrm>
            <a:off x="34290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008000"/>
                </a:solidFill>
                <a:latin typeface="Cambria" pitchFamily="18" charset="0"/>
              </a:rPr>
              <a:t>semantics</a:t>
            </a:r>
          </a:p>
        </p:txBody>
      </p:sp>
      <p:sp>
        <p:nvSpPr>
          <p:cNvPr id="24"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25"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26"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27"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3" name="Rectangle 2"/>
          <p:cNvSpPr/>
          <p:nvPr/>
        </p:nvSpPr>
        <p:spPr>
          <a:xfrm>
            <a:off x="5702474" y="5363591"/>
            <a:ext cx="2971800" cy="618631"/>
          </a:xfrm>
          <a:prstGeom prst="rect">
            <a:avLst/>
          </a:prstGeom>
        </p:spPr>
        <p:txBody>
          <a:bodyPr wrap="square">
            <a:spAutoFit/>
          </a:bodyPr>
          <a:lstStyle/>
          <a:p>
            <a:pPr lvl="0">
              <a:lnSpc>
                <a:spcPct val="70000"/>
              </a:lnSpc>
              <a:spcBef>
                <a:spcPct val="50000"/>
              </a:spcBef>
              <a:buFontTx/>
              <a:buChar char="•"/>
            </a:pPr>
            <a:r>
              <a:rPr lang="en-US" sz="1800" dirty="0" smtClean="0">
                <a:solidFill>
                  <a:srgbClr val="000000"/>
                </a:solidFill>
                <a:latin typeface="Cambria" pitchFamily="18" charset="0"/>
                <a:cs typeface="Times New Roman" pitchFamily="18" charset="0"/>
              </a:rPr>
              <a:t> peculiarities </a:t>
            </a:r>
            <a:r>
              <a:rPr lang="en-US" sz="1800" dirty="0">
                <a:solidFill>
                  <a:srgbClr val="000000"/>
                </a:solidFill>
                <a:latin typeface="Cambria" pitchFamily="18" charset="0"/>
                <a:cs typeface="Times New Roman" pitchFamily="18" charset="0"/>
              </a:rPr>
              <a:t>of formatting</a:t>
            </a:r>
          </a:p>
          <a:p>
            <a:pPr lvl="0">
              <a:lnSpc>
                <a:spcPct val="70000"/>
              </a:lnSpc>
              <a:spcBef>
                <a:spcPct val="50000"/>
              </a:spcBef>
              <a:buFontTx/>
              <a:buChar char="•"/>
            </a:pPr>
            <a:r>
              <a:rPr lang="en-US" sz="1800" dirty="0">
                <a:solidFill>
                  <a:srgbClr val="000000"/>
                </a:solidFill>
                <a:latin typeface="Cambria" pitchFamily="18" charset="0"/>
                <a:cs typeface="Times New Roman" pitchFamily="18" charset="0"/>
              </a:rPr>
              <a:t> how behavior is affected … </a:t>
            </a:r>
          </a:p>
        </p:txBody>
      </p:sp>
      <p:sp>
        <p:nvSpPr>
          <p:cNvPr id="18" name="Text Box 8"/>
          <p:cNvSpPr txBox="1">
            <a:spLocks noChangeArrowheads="1"/>
          </p:cNvSpPr>
          <p:nvPr/>
        </p:nvSpPr>
        <p:spPr bwMode="auto">
          <a:xfrm rot="21091727">
            <a:off x="2389977" y="2193349"/>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human-typed input</a:t>
            </a:r>
          </a:p>
        </p:txBody>
      </p:sp>
    </p:spTree>
    <p:extLst>
      <p:ext uri="{BB962C8B-B14F-4D97-AF65-F5344CB8AC3E}">
        <p14:creationId xmlns:p14="http://schemas.microsoft.com/office/powerpoint/2010/main" val="250368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17"/>
          <p:cNvSpPr txBox="1">
            <a:spLocks noChangeArrowheads="1"/>
          </p:cNvSpPr>
          <p:nvPr/>
        </p:nvSpPr>
        <p:spPr bwMode="auto">
          <a:xfrm>
            <a:off x="533400" y="4161714"/>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21"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smtClean="0">
                <a:latin typeface="Cambria" pitchFamily="18" charset="0"/>
              </a:rPr>
              <a:t>challenge </a:t>
            </a:r>
            <a:r>
              <a:rPr lang="en-US" sz="4000" dirty="0">
                <a:latin typeface="Cambria" pitchFamily="18" charset="0"/>
              </a:rPr>
              <a:t>of </a:t>
            </a:r>
            <a:r>
              <a:rPr lang="en-US" sz="4000" dirty="0" smtClean="0">
                <a:latin typeface="Cambria" pitchFamily="18" charset="0"/>
              </a:rPr>
              <a:t>programming…</a:t>
            </a:r>
            <a:endParaRPr lang="en-US" sz="4000" dirty="0">
              <a:latin typeface="Cambria" pitchFamily="18" charset="0"/>
            </a:endParaRPr>
          </a:p>
        </p:txBody>
      </p:sp>
      <p:sp>
        <p:nvSpPr>
          <p:cNvPr id="22" name="Text Box 6"/>
          <p:cNvSpPr txBox="1">
            <a:spLocks noChangeArrowheads="1"/>
          </p:cNvSpPr>
          <p:nvPr/>
        </p:nvSpPr>
        <p:spPr bwMode="auto">
          <a:xfrm>
            <a:off x="533400" y="1477963"/>
            <a:ext cx="2133600" cy="579437"/>
          </a:xfrm>
          <a:prstGeom prst="rect">
            <a:avLst/>
          </a:prstGeom>
          <a:solidFill>
            <a:schemeClr val="bg1"/>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008000"/>
                </a:solidFill>
                <a:latin typeface="Cambria" pitchFamily="18" charset="0"/>
              </a:rPr>
              <a:t>syntax</a:t>
            </a:r>
          </a:p>
        </p:txBody>
      </p:sp>
      <p:sp>
        <p:nvSpPr>
          <p:cNvPr id="23" name="Text Box 7"/>
          <p:cNvSpPr txBox="1">
            <a:spLocks noChangeArrowheads="1"/>
          </p:cNvSpPr>
          <p:nvPr/>
        </p:nvSpPr>
        <p:spPr bwMode="auto">
          <a:xfrm>
            <a:off x="34290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008000"/>
                </a:solidFill>
                <a:latin typeface="Cambria" pitchFamily="18" charset="0"/>
              </a:rPr>
              <a:t>semantics</a:t>
            </a:r>
          </a:p>
        </p:txBody>
      </p:sp>
      <p:sp>
        <p:nvSpPr>
          <p:cNvPr id="24"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25"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26"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27"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18" name="Text Box 8"/>
          <p:cNvSpPr txBox="1">
            <a:spLocks noChangeArrowheads="1"/>
          </p:cNvSpPr>
          <p:nvPr/>
        </p:nvSpPr>
        <p:spPr bwMode="auto">
          <a:xfrm>
            <a:off x="653862" y="3529284"/>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human-typed input</a:t>
            </a:r>
          </a:p>
        </p:txBody>
      </p:sp>
      <p:sp>
        <p:nvSpPr>
          <p:cNvPr id="20" name="Text Box 8"/>
          <p:cNvSpPr txBox="1">
            <a:spLocks noChangeArrowheads="1"/>
          </p:cNvSpPr>
          <p:nvPr/>
        </p:nvSpPr>
        <p:spPr bwMode="auto">
          <a:xfrm>
            <a:off x="3505200" y="3529284"/>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machine-</a:t>
            </a:r>
            <a:r>
              <a:rPr lang="en-US" sz="3200" b="1" dirty="0" err="1" smtClean="0">
                <a:solidFill>
                  <a:srgbClr val="120DF3"/>
                </a:solidFill>
                <a:latin typeface="Cambria" pitchFamily="18" charset="0"/>
              </a:rPr>
              <a:t>producedoutput</a:t>
            </a:r>
            <a:endParaRPr lang="en-US" sz="3200" b="1" dirty="0" smtClean="0">
              <a:solidFill>
                <a:srgbClr val="120DF3"/>
              </a:solidFill>
              <a:latin typeface="Cambria" pitchFamily="18" charset="0"/>
            </a:endParaRPr>
          </a:p>
        </p:txBody>
      </p:sp>
      <p:sp>
        <p:nvSpPr>
          <p:cNvPr id="28" name="Text Box 8"/>
          <p:cNvSpPr txBox="1">
            <a:spLocks noChangeArrowheads="1"/>
          </p:cNvSpPr>
          <p:nvPr/>
        </p:nvSpPr>
        <p:spPr bwMode="auto">
          <a:xfrm>
            <a:off x="6366256" y="3529284"/>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human-desired output</a:t>
            </a:r>
          </a:p>
        </p:txBody>
      </p:sp>
      <p:sp>
        <p:nvSpPr>
          <p:cNvPr id="16" name="Right Arrow 15"/>
          <p:cNvSpPr/>
          <p:nvPr/>
        </p:nvSpPr>
        <p:spPr bwMode="auto">
          <a:xfrm>
            <a:off x="2615184" y="3933114"/>
            <a:ext cx="965200" cy="762000"/>
          </a:xfrm>
          <a:prstGeom prst="rightArrow">
            <a:avLst/>
          </a:prstGeom>
          <a:solidFill>
            <a:srgbClr val="FFC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 name="Right Arrow 16"/>
          <p:cNvSpPr/>
          <p:nvPr/>
        </p:nvSpPr>
        <p:spPr bwMode="auto">
          <a:xfrm>
            <a:off x="5562600" y="3933114"/>
            <a:ext cx="965200" cy="762000"/>
          </a:xfrm>
          <a:prstGeom prst="right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Rectangle 2"/>
          <p:cNvSpPr/>
          <p:nvPr/>
        </p:nvSpPr>
        <p:spPr>
          <a:xfrm>
            <a:off x="5690616" y="3697224"/>
            <a:ext cx="601447" cy="1200329"/>
          </a:xfrm>
          <a:prstGeom prst="rect">
            <a:avLst/>
          </a:prstGeom>
        </p:spPr>
        <p:txBody>
          <a:bodyPr wrap="none">
            <a:spAutoFit/>
          </a:bodyPr>
          <a:lstStyle/>
          <a:p>
            <a:r>
              <a:rPr lang="en-US" sz="7200" b="1" dirty="0" smtClean="0">
                <a:solidFill>
                  <a:srgbClr val="FFC000"/>
                </a:solidFill>
                <a:latin typeface="Cambria" pitchFamily="18" charset="0"/>
              </a:rPr>
              <a:t>?</a:t>
            </a:r>
            <a:endParaRPr lang="en-US" sz="7200" dirty="0">
              <a:solidFill>
                <a:srgbClr val="FFC000"/>
              </a:solidFill>
            </a:endParaRPr>
          </a:p>
        </p:txBody>
      </p:sp>
      <p:sp>
        <p:nvSpPr>
          <p:cNvPr id="6" name="U-Turn Arrow 5"/>
          <p:cNvSpPr/>
          <p:nvPr/>
        </p:nvSpPr>
        <p:spPr bwMode="auto">
          <a:xfrm flipH="1" flipV="1">
            <a:off x="1600200" y="5053584"/>
            <a:ext cx="5715000" cy="1066800"/>
          </a:xfrm>
          <a:prstGeom prst="uturnArrow">
            <a:avLst>
              <a:gd name="adj1" fmla="val 28429"/>
              <a:gd name="adj2" fmla="val 25000"/>
              <a:gd name="adj3" fmla="val 30714"/>
              <a:gd name="adj4" fmla="val 43750"/>
              <a:gd name="adj5" fmla="val 99000"/>
            </a:avLst>
          </a:prstGeom>
          <a:solidFill>
            <a:srgbClr val="FFC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660572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81000" y="2355102"/>
            <a:ext cx="6644640" cy="327138"/>
          </a:xfrm>
          <a:prstGeom prst="roundRect">
            <a:avLst>
              <a:gd name="adj" fmla="val 0"/>
            </a:avLst>
          </a:prstGeom>
          <a:solidFill>
            <a:srgbClr val="D6EA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8435" name="Text Box 48"/>
          <p:cNvSpPr txBox="1">
            <a:spLocks noChangeArrowheads="1"/>
          </p:cNvSpPr>
          <p:nvPr/>
        </p:nvSpPr>
        <p:spPr bwMode="auto">
          <a:xfrm>
            <a:off x="404813" y="2314575"/>
            <a:ext cx="6072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smtClean="0">
                <a:solidFill>
                  <a:srgbClr val="900BD5"/>
                </a:solidFill>
                <a:latin typeface="Courier New" pitchFamily="49" charset="0"/>
                <a:cs typeface="Courier New" pitchFamily="49" charset="0"/>
              </a:rPr>
              <a:t>input</a:t>
            </a:r>
            <a:r>
              <a:rPr lang="en-US" sz="2000" b="1" dirty="0" smtClean="0">
                <a:solidFill>
                  <a:srgbClr val="000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49614"/>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smtClean="0">
                <a:solidFill>
                  <a:srgbClr val="000000"/>
                </a:solidFill>
                <a:latin typeface="Courier New" pitchFamily="49" charset="0"/>
                <a:cs typeface="Courier New" pitchFamily="49" charset="0"/>
              </a:rPr>
              <a:t>([</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smtClean="0">
                <a:solidFill>
                  <a:srgbClr val="008000"/>
                </a:solidFill>
                <a:latin typeface="Courier New" pitchFamily="49" charset="0"/>
                <a:cs typeface="Courier New" pitchFamily="49" charset="0"/>
              </a:rPr>
              <a:t>'scissors</a:t>
            </a:r>
            <a:r>
              <a:rPr lang="en-US" sz="2000" b="1" dirty="0" smtClean="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a:t>
            </a:r>
            <a:endParaRPr lang="en-US" sz="2000" b="1" dirty="0">
              <a:solidFill>
                <a:srgbClr val="000000"/>
              </a:solidFill>
              <a:latin typeface="Courier New" pitchFamily="49" charset="0"/>
              <a:cs typeface="Courier New" pitchFamily="49" charset="0"/>
            </a:endParaRPr>
          </a:p>
          <a:p>
            <a:pPr>
              <a:spcBef>
                <a:spcPct val="50000"/>
              </a:spcBef>
            </a:pPr>
            <a:r>
              <a:rPr lang="en-US" sz="2000" b="1" dirty="0" smtClean="0">
                <a:solidFill>
                  <a:srgbClr val="FF6600"/>
                </a:solidFill>
                <a:latin typeface="Courier New" pitchFamily="49" charset="0"/>
                <a:cs typeface="Courier New" pitchFamily="49" charset="0"/>
              </a:rPr>
              <a:t>print</a:t>
            </a:r>
            <a:r>
              <a:rPr lang="en-US" sz="2000" b="1" dirty="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a:t>
            </a:r>
            <a:r>
              <a:rPr lang="en-US" sz="2000" b="1" dirty="0" smtClean="0">
                <a:solidFill>
                  <a:srgbClr val="008000"/>
                </a:solidFill>
                <a:latin typeface="Courier New" pitchFamily="49" charset="0"/>
                <a:cs typeface="Courier New" pitchFamily="49" charset="0"/>
              </a:rPr>
              <a:t>'</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a:spcBef>
                <a:spcPct val="50000"/>
              </a:spcBef>
            </a:pPr>
            <a:r>
              <a:rPr lang="en-US" sz="2000" b="1" dirty="0" smtClean="0">
                <a:solidFill>
                  <a:srgbClr val="FF6600"/>
                </a:solidFill>
                <a:latin typeface="Courier New" pitchFamily="49" charset="0"/>
                <a:cs typeface="Courier New" pitchFamily="49" charset="0"/>
              </a:rPr>
              <a:t>print</a:t>
            </a:r>
            <a:r>
              <a:rPr lang="en-US" sz="2000" b="1" dirty="0" smtClean="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comp</a:t>
            </a:r>
            <a:r>
              <a:rPr lang="en-US" sz="2000" b="1" dirty="0">
                <a:latin typeface="Courier New" pitchFamily="49" charset="0"/>
                <a:cs typeface="Courier New" pitchFamily="49" charset="0"/>
              </a:rPr>
              <a:t>)</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44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 </a:t>
            </a:r>
            <a:r>
              <a:rPr lang="en-US" sz="2000" b="1" dirty="0">
                <a:solidFill>
                  <a:srgbClr val="008000"/>
                </a:solidFill>
                <a:latin typeface="Courier New" pitchFamily="49" charset="0"/>
                <a:cs typeface="Courier New" pitchFamily="49" charset="0"/>
              </a:rPr>
              <a:t>'paper'</a:t>
            </a: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'The </a:t>
            </a:r>
            <a:r>
              <a:rPr lang="en-US" sz="2000" b="1" dirty="0">
                <a:solidFill>
                  <a:srgbClr val="008000"/>
                </a:solidFill>
                <a:latin typeface="Courier New" pitchFamily="49" charset="0"/>
                <a:cs typeface="Courier New" pitchFamily="49" charset="0"/>
              </a:rPr>
              <a:t>result is, YOU </a:t>
            </a:r>
            <a:r>
              <a:rPr lang="en-US" sz="2000" b="1" dirty="0" smtClean="0">
                <a:solidFill>
                  <a:srgbClr val="008000"/>
                </a:solidFill>
                <a:latin typeface="Courier New" pitchFamily="49" charset="0"/>
                <a:cs typeface="Courier New" pitchFamily="49" charset="0"/>
              </a:rPr>
              <a:t>LOSE</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'unless </a:t>
            </a:r>
            <a:r>
              <a:rPr lang="en-US" sz="2000" b="1" dirty="0">
                <a:solidFill>
                  <a:srgbClr val="008000"/>
                </a:solidFill>
                <a:latin typeface="Courier New" pitchFamily="49" charset="0"/>
                <a:cs typeface="Courier New" pitchFamily="49" charset="0"/>
              </a:rPr>
              <a:t>you're a CS 5 grader, then YOU WIN</a:t>
            </a:r>
            <a:r>
              <a:rPr lang="en-US" sz="2000" b="1" dirty="0" smtClean="0">
                <a:solidFill>
                  <a:srgbClr val="008000"/>
                </a:solidFill>
                <a:latin typeface="Courier New" pitchFamily="49" charset="0"/>
                <a:cs typeface="Courier New" pitchFamily="49" charset="0"/>
              </a:rPr>
              <a:t>!'</a:t>
            </a:r>
            <a:r>
              <a:rPr lang="en-US" sz="2000" b="1" dirty="0">
                <a:latin typeface="Courier New" pitchFamily="49" charset="0"/>
                <a:cs typeface="Courier New" pitchFamily="49" charset="0"/>
              </a:rPr>
              <a:t>)</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381000" y="358914"/>
            <a:ext cx="3749676" cy="707886"/>
          </a:xfrm>
          <a:prstGeom prst="rect">
            <a:avLst/>
          </a:prstGeom>
          <a:solidFill>
            <a:srgbClr val="D6EAF6"/>
          </a:solidFill>
          <a:ln>
            <a:noFill/>
          </a:ln>
          <a:extLst/>
        </p:spPr>
        <p:txBody>
          <a:bodyPr wrap="square">
            <a:spAutoFit/>
          </a:bodyPr>
          <a:lstStyle/>
          <a:p>
            <a:pPr algn="ct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t>
            </a:r>
            <a:r>
              <a:rPr lang="en-US" sz="2000" dirty="0" smtClean="0">
                <a:latin typeface="Cambria" pitchFamily="18" charset="0"/>
              </a:rPr>
              <a:t>as many errors as you can in this code:</a:t>
            </a:r>
            <a:endParaRPr lang="en-US" sz="3600" dirty="0">
              <a:latin typeface="Cambria" pitchFamily="18" charset="0"/>
            </a:endParaRPr>
          </a:p>
        </p:txBody>
      </p:sp>
      <p:sp>
        <p:nvSpPr>
          <p:cNvPr id="18439" name="Text Box 48"/>
          <p:cNvSpPr txBox="1">
            <a:spLocks noChangeArrowheads="1"/>
          </p:cNvSpPr>
          <p:nvPr/>
        </p:nvSpPr>
        <p:spPr bwMode="auto">
          <a:xfrm>
            <a:off x="404812" y="1447800"/>
            <a:ext cx="2414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smtClean="0">
                <a:solidFill>
                  <a:srgbClr val="FF6600"/>
                </a:solidFill>
                <a:latin typeface="Courier New" pitchFamily="49" charset="0"/>
                <a:cs typeface="Courier New" pitchFamily="49" charset="0"/>
              </a:rPr>
              <a:t> import</a:t>
            </a:r>
            <a:r>
              <a:rPr lang="en-US" sz="2000" b="1" dirty="0" smtClean="0">
                <a:solidFill>
                  <a:srgbClr val="000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random</a:t>
            </a:r>
            <a:endParaRPr lang="en-US" sz="2000" dirty="0">
              <a:solidFill>
                <a:srgbClr val="000000"/>
              </a:solidFill>
              <a:latin typeface="Courier New" pitchFamily="49" charset="0"/>
              <a:cs typeface="Courier New" pitchFamily="49" charset="0"/>
            </a:endParaRPr>
          </a:p>
        </p:txBody>
      </p:sp>
      <p:sp>
        <p:nvSpPr>
          <p:cNvPr id="18440" name="Rectangle 11"/>
          <p:cNvSpPr>
            <a:spLocks noChangeArrowheads="1"/>
          </p:cNvSpPr>
          <p:nvPr/>
        </p:nvSpPr>
        <p:spPr bwMode="auto">
          <a:xfrm>
            <a:off x="3200400" y="1504890"/>
            <a:ext cx="5857629" cy="400110"/>
          </a:xfrm>
          <a:prstGeom prst="rect">
            <a:avLst/>
          </a:prstGeom>
          <a:solidFill>
            <a:srgbClr val="D6EAF6"/>
          </a:solidFill>
          <a:ln>
            <a:noFill/>
          </a:ln>
          <a:extLst/>
        </p:spPr>
        <p:txBody>
          <a:bodyPr wrap="none">
            <a:spAutoFit/>
          </a:bodyPr>
          <a:lstStyle/>
          <a:p>
            <a:pPr algn="r"/>
            <a:r>
              <a:rPr lang="en-US" sz="2000" dirty="0" smtClean="0">
                <a:latin typeface="Cambria" pitchFamily="18" charset="0"/>
              </a:rPr>
              <a:t>(2)  </a:t>
            </a:r>
            <a:r>
              <a:rPr lang="en-US" sz="2000" dirty="0">
                <a:latin typeface="Cambria" pitchFamily="18" charset="0"/>
              </a:rPr>
              <a:t>This </a:t>
            </a:r>
            <a:r>
              <a:rPr lang="en-US" sz="2000" dirty="0" smtClean="0">
                <a:latin typeface="Cambria" pitchFamily="18" charset="0"/>
              </a:rPr>
              <a:t>one line does </a:t>
            </a:r>
            <a:r>
              <a:rPr lang="en-US" sz="2000" b="1" i="1" dirty="0">
                <a:latin typeface="Cambria" pitchFamily="18" charset="0"/>
              </a:rPr>
              <a:t>three</a:t>
            </a:r>
            <a:r>
              <a:rPr lang="en-US" sz="2000" dirty="0">
                <a:latin typeface="Cambria" pitchFamily="18" charset="0"/>
              </a:rPr>
              <a:t> things… what are they?</a:t>
            </a:r>
            <a:endParaRPr lang="en-US" sz="3600" dirty="0">
              <a:latin typeface="Cambria" pitchFamily="18" charset="0"/>
            </a:endParaRPr>
          </a:p>
        </p:txBody>
      </p:sp>
      <p:sp>
        <p:nvSpPr>
          <p:cNvPr id="18442" name="Rectangle 11"/>
          <p:cNvSpPr>
            <a:spLocks noChangeArrowheads="1"/>
          </p:cNvSpPr>
          <p:nvPr/>
        </p:nvSpPr>
        <p:spPr bwMode="auto">
          <a:xfrm>
            <a:off x="152400" y="6305490"/>
            <a:ext cx="8843081" cy="400110"/>
          </a:xfrm>
          <a:prstGeom prst="rect">
            <a:avLst/>
          </a:prstGeom>
          <a:solidFill>
            <a:srgbClr val="D6EAF6"/>
          </a:solidFill>
          <a:ln>
            <a:noFill/>
          </a:ln>
          <a:extLst/>
        </p:spPr>
        <p:txBody>
          <a:bodyPr wrap="square">
            <a:spAutoFit/>
          </a:bodyPr>
          <a:lstStyle/>
          <a:p>
            <a:pPr algn="ctr"/>
            <a:r>
              <a:rPr lang="en-US" sz="2000" dirty="0">
                <a:latin typeface="Cambria" pitchFamily="18" charset="0"/>
              </a:rPr>
              <a:t>(3) </a:t>
            </a:r>
            <a:r>
              <a:rPr lang="en-US" sz="2000" dirty="0" smtClean="0">
                <a:latin typeface="Cambria" pitchFamily="18" charset="0"/>
              </a:rPr>
              <a:t>Extra! Can you find 7 punctuation marks used in </a:t>
            </a:r>
            <a:r>
              <a:rPr lang="en-US" sz="2000" b="1" i="1" dirty="0" smtClean="0">
                <a:latin typeface="Cambria" pitchFamily="18" charset="0"/>
              </a:rPr>
              <a:t>more than one way</a:t>
            </a:r>
            <a:r>
              <a:rPr lang="en-US" sz="2000" dirty="0">
                <a:latin typeface="Cambria" pitchFamily="18" charset="0"/>
              </a:rPr>
              <a:t> </a:t>
            </a:r>
            <a:r>
              <a:rPr lang="en-US" sz="2000" dirty="0" smtClean="0">
                <a:latin typeface="Cambria" pitchFamily="18" charset="0"/>
              </a:rPr>
              <a:t>here?</a:t>
            </a:r>
            <a:endParaRPr lang="en-US" sz="3600" dirty="0">
              <a:latin typeface="Cambria" pitchFamily="18" charset="0"/>
            </a:endParaRPr>
          </a:p>
        </p:txBody>
      </p:sp>
      <p:sp>
        <p:nvSpPr>
          <p:cNvPr id="5" name="Down Arrow 4"/>
          <p:cNvSpPr/>
          <p:nvPr/>
        </p:nvSpPr>
        <p:spPr bwMode="auto">
          <a:xfrm>
            <a:off x="4378291" y="1838265"/>
            <a:ext cx="328613" cy="465021"/>
          </a:xfrm>
          <a:prstGeom prst="downArrow">
            <a:avLst/>
          </a:prstGeom>
          <a:solidFill>
            <a:srgbClr val="D6EA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 name="Text Box 11"/>
          <p:cNvSpPr txBox="1">
            <a:spLocks noChangeArrowheads="1"/>
          </p:cNvSpPr>
          <p:nvPr/>
        </p:nvSpPr>
        <p:spPr bwMode="auto">
          <a:xfrm>
            <a:off x="4245990" y="596360"/>
            <a:ext cx="4797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smtClean="0">
                <a:latin typeface="Cambria" panose="02040503050406030204" pitchFamily="18" charset="0"/>
                <a:cs typeface="Times New Roman" pitchFamily="18" charset="0"/>
              </a:rPr>
              <a:t>Syntax challenge!</a:t>
            </a:r>
            <a:endParaRPr lang="en-US" sz="4200" i="1" dirty="0">
              <a:latin typeface="Cambria" panose="02040503050406030204" pitchFamily="18" charset="0"/>
              <a:cs typeface="Times New Roman" pitchFamily="18" charset="0"/>
            </a:endParaRPr>
          </a:p>
        </p:txBody>
      </p:sp>
      <p:sp>
        <p:nvSpPr>
          <p:cNvPr id="13" name="Text Box 11"/>
          <p:cNvSpPr txBox="1">
            <a:spLocks noChangeArrowheads="1"/>
          </p:cNvSpPr>
          <p:nvPr/>
        </p:nvSpPr>
        <p:spPr bwMode="auto">
          <a:xfrm>
            <a:off x="4378291" y="123590"/>
            <a:ext cx="4679738" cy="369332"/>
          </a:xfrm>
          <a:prstGeom prst="rect">
            <a:avLst/>
          </a:prstGeom>
          <a:solidFill>
            <a:schemeClr val="bg1">
              <a:lumMod val="95000"/>
            </a:schemeClr>
          </a:solidFill>
          <a:ln>
            <a:solidFill>
              <a:schemeClr val="bg1">
                <a:lumMod val="65000"/>
              </a:schemeClr>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i="1" smtClean="0">
                <a:latin typeface="Calibri" panose="020F0502020204030204" pitchFamily="34" charset="0"/>
                <a:cs typeface="Times New Roman" pitchFamily="18" charset="0"/>
              </a:rPr>
              <a:t>Name(s):</a:t>
            </a:r>
            <a:endParaRPr lang="en-US" sz="1800" i="1" dirty="0">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987249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smtClean="0">
                <a:solidFill>
                  <a:srgbClr val="900BD5"/>
                </a:solidFill>
                <a:latin typeface="Courier New" pitchFamily="49" charset="0"/>
                <a:cs typeface="Courier New" pitchFamily="49" charset="0"/>
              </a:rPr>
              <a:t>input</a:t>
            </a:r>
            <a:r>
              <a:rPr lang="en-US" sz="2000" b="1" dirty="0" smtClean="0">
                <a:solidFill>
                  <a:srgbClr val="000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smtClean="0">
                <a:solidFill>
                  <a:srgbClr val="000000"/>
                </a:solidFill>
                <a:latin typeface="Courier New" pitchFamily="49" charset="0"/>
                <a:cs typeface="Courier New" pitchFamily="49" charset="0"/>
              </a:rPr>
              <a:t>([</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'scissors</a:t>
            </a:r>
            <a:r>
              <a:rPr lang="en-US" sz="2000" b="1" dirty="0" smtClean="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a:t>
            </a:r>
            <a:endParaRPr lang="en-US" sz="2000" b="1" dirty="0">
              <a:solidFill>
                <a:srgbClr val="000000"/>
              </a:solidFill>
              <a:latin typeface="Courier New" pitchFamily="49" charset="0"/>
              <a:cs typeface="Courier New" pitchFamily="49" charset="0"/>
            </a:endParaRPr>
          </a:p>
          <a:p>
            <a:pPr>
              <a:spcBef>
                <a:spcPct val="50000"/>
              </a:spcBef>
            </a:pPr>
            <a:r>
              <a:rPr lang="en-US" sz="2000" b="1" dirty="0" smtClean="0">
                <a:solidFill>
                  <a:srgbClr val="FF6600"/>
                </a:solidFill>
                <a:latin typeface="Courier New" pitchFamily="49" charset="0"/>
                <a:cs typeface="Courier New" pitchFamily="49" charset="0"/>
              </a:rPr>
              <a:t>print</a:t>
            </a:r>
            <a:r>
              <a:rPr lang="en-US" sz="2000" b="1" dirty="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'user </a:t>
            </a:r>
            <a:r>
              <a:rPr lang="en-US" sz="2000" b="1" dirty="0">
                <a:solidFill>
                  <a:srgbClr val="008000"/>
                </a:solidFill>
                <a:latin typeface="Courier New" pitchFamily="49" charset="0"/>
                <a:cs typeface="Courier New" pitchFamily="49" charset="0"/>
              </a:rPr>
              <a:t>(you) chose:'</a:t>
            </a:r>
            <a:r>
              <a:rPr lang="en-US" sz="2000" b="1" dirty="0" smtClean="0">
                <a:solidFill>
                  <a:srgbClr val="000000"/>
                </a:solidFill>
                <a:latin typeface="Courier New" pitchFamily="49" charset="0"/>
                <a:cs typeface="Courier New" pitchFamily="49" charset="0"/>
              </a:rPr>
              <a:t>, </a:t>
            </a:r>
            <a:r>
              <a:rPr lang="en-US" sz="2000" b="1" dirty="0">
                <a:latin typeface="Courier New" pitchFamily="49" charset="0"/>
                <a:cs typeface="Courier New" pitchFamily="49" charset="0"/>
              </a:rPr>
              <a:t>user)</a:t>
            </a:r>
          </a:p>
          <a:p>
            <a:pPr>
              <a:spcBef>
                <a:spcPct val="50000"/>
              </a:spcBef>
            </a:pPr>
            <a:r>
              <a:rPr lang="en-US" sz="2000" b="1" dirty="0" smtClean="0">
                <a:solidFill>
                  <a:srgbClr val="FF6600"/>
                </a:solidFill>
                <a:latin typeface="Courier New" pitchFamily="49" charset="0"/>
                <a:cs typeface="Courier New" pitchFamily="49" charset="0"/>
              </a:rPr>
              <a:t>print</a:t>
            </a:r>
            <a:r>
              <a:rPr lang="en-US" sz="2000" b="1" dirty="0" smtClean="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'comp </a:t>
            </a:r>
            <a:r>
              <a:rPr lang="en-US" sz="2000" b="1" dirty="0">
                <a:solidFill>
                  <a:srgbClr val="008000"/>
                </a:solidFill>
                <a:latin typeface="Courier New" pitchFamily="49" charset="0"/>
                <a:cs typeface="Courier New" pitchFamily="49" charset="0"/>
              </a:rPr>
              <a:t>(me!) chose:'</a:t>
            </a:r>
            <a:r>
              <a:rPr lang="en-US" sz="2000" b="1" dirty="0" smtClean="0">
                <a:solidFill>
                  <a:srgbClr val="000000"/>
                </a:solidFill>
                <a:latin typeface="Courier New" pitchFamily="49" charset="0"/>
                <a:cs typeface="Courier New" pitchFamily="49" charset="0"/>
              </a:rPr>
              <a:t>, comp</a:t>
            </a:r>
            <a:r>
              <a:rPr lang="en-US" sz="2000" b="1" dirty="0">
                <a:latin typeface="Courier New" pitchFamily="49" charset="0"/>
                <a:cs typeface="Courier New" pitchFamily="49" charset="0"/>
              </a:rPr>
              <a:t>)</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763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a:t>
            </a:r>
            <a:r>
              <a:rPr lang="en-US" sz="2000" b="1" dirty="0" smtClean="0">
                <a:solidFill>
                  <a:srgbClr val="000000"/>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'paper'</a:t>
            </a:r>
            <a:r>
              <a:rPr lang="en-US" sz="2000" b="1" dirty="0">
                <a:solidFill>
                  <a:srgbClr val="000000"/>
                </a:solidFill>
                <a:latin typeface="Courier New" pitchFamily="49" charset="0"/>
                <a:cs typeface="Courier New" pitchFamily="49" charset="0"/>
              </a:rPr>
              <a:t>:</a:t>
            </a:r>
            <a:endParaRPr lang="en-US" sz="2000" b="1" dirty="0">
              <a:solidFill>
                <a:srgbClr val="008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latin typeface="Courier New" pitchFamily="49" charset="0"/>
                <a:cs typeface="Courier New" pitchFamily="49" charset="0"/>
              </a:rPr>
              <a:t>(</a:t>
            </a:r>
            <a:r>
              <a:rPr lang="en-US" sz="2000" b="1" dirty="0">
                <a:solidFill>
                  <a:srgbClr val="008000"/>
                </a:solidFill>
                <a:latin typeface="Courier New" pitchFamily="49" charset="0"/>
                <a:cs typeface="Courier New" pitchFamily="49" charset="0"/>
              </a:rPr>
              <a:t>'The result is, YOU </a:t>
            </a:r>
            <a:r>
              <a:rPr lang="en-US" sz="2000" b="1" dirty="0" smtClean="0">
                <a:solidFill>
                  <a:srgbClr val="008000"/>
                </a:solidFill>
                <a:latin typeface="Courier New" pitchFamily="49" charset="0"/>
                <a:cs typeface="Courier New" pitchFamily="49" charset="0"/>
              </a:rPr>
              <a:t>LOSE.'</a:t>
            </a:r>
            <a:r>
              <a:rPr lang="en-US" sz="2000" b="1" dirty="0" smtClean="0">
                <a:latin typeface="Courier New" pitchFamily="49" charset="0"/>
                <a:cs typeface="Courier New" pitchFamily="49" charset="0"/>
              </a:rPr>
              <a:t>)</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latin typeface="Courier New" pitchFamily="49" charset="0"/>
                <a:cs typeface="Courier New" pitchFamily="49" charset="0"/>
              </a:rPr>
              <a:t>(</a:t>
            </a:r>
            <a:r>
              <a:rPr lang="en-US" sz="2000" b="1" dirty="0">
                <a:solidFill>
                  <a:srgbClr val="008000"/>
                </a:solidFill>
                <a:latin typeface="Courier New" pitchFamily="49" charset="0"/>
                <a:cs typeface="Courier New" pitchFamily="49" charset="0"/>
              </a:rPr>
              <a:t>'unless </a:t>
            </a:r>
            <a:r>
              <a:rPr lang="en-US" sz="2000" b="1" dirty="0" smtClean="0">
                <a:solidFill>
                  <a:srgbClr val="008000"/>
                </a:solidFill>
                <a:latin typeface="Courier New" pitchFamily="49" charset="0"/>
                <a:cs typeface="Courier New" pitchFamily="49" charset="0"/>
              </a:rPr>
              <a:t>you\'re </a:t>
            </a:r>
            <a:r>
              <a:rPr lang="en-US" sz="2000" b="1" dirty="0">
                <a:solidFill>
                  <a:srgbClr val="008000"/>
                </a:solidFill>
                <a:latin typeface="Courier New" pitchFamily="49" charset="0"/>
                <a:cs typeface="Courier New" pitchFamily="49" charset="0"/>
              </a:rPr>
              <a:t>a CS 5 grader, then YOU WIN</a:t>
            </a:r>
            <a:r>
              <a:rPr lang="en-US" sz="2000" b="1" dirty="0" smtClean="0">
                <a:solidFill>
                  <a:srgbClr val="008000"/>
                </a:solidFill>
                <a:latin typeface="Courier New" pitchFamily="49" charset="0"/>
                <a:cs typeface="Courier New" pitchFamily="49" charset="0"/>
              </a:rPr>
              <a:t>!'</a:t>
            </a:r>
            <a:r>
              <a:rPr lang="en-US" sz="2000" b="1" dirty="0">
                <a:latin typeface="Courier New" pitchFamily="49" charset="0"/>
                <a:cs typeface="Courier New" pitchFamily="49" charset="0"/>
              </a:rPr>
              <a:t>)</a:t>
            </a:r>
            <a:endParaRPr lang="en-US" sz="2000" dirty="0">
              <a:solidFill>
                <a:srgbClr val="008000"/>
              </a:solidFill>
              <a:latin typeface="Courier New" pitchFamily="49" charset="0"/>
              <a:cs typeface="Courier New" pitchFamily="49" charset="0"/>
            </a:endParaRPr>
          </a:p>
        </p:txBody>
      </p:sp>
      <p:sp>
        <p:nvSpPr>
          <p:cNvPr id="18439" name="Text Box 48"/>
          <p:cNvSpPr txBox="1">
            <a:spLocks noChangeArrowheads="1"/>
          </p:cNvSpPr>
          <p:nvPr/>
        </p:nvSpPr>
        <p:spPr bwMode="auto">
          <a:xfrm>
            <a:off x="404813" y="14478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6600"/>
                </a:solidFill>
                <a:latin typeface="Courier New" pitchFamily="49" charset="0"/>
                <a:cs typeface="Courier New" pitchFamily="49" charset="0"/>
              </a:rPr>
              <a:t>import</a:t>
            </a:r>
            <a:r>
              <a:rPr lang="en-US" sz="2000" b="1">
                <a:solidFill>
                  <a:srgbClr val="000000"/>
                </a:solidFill>
                <a:latin typeface="Courier New" pitchFamily="49" charset="0"/>
                <a:cs typeface="Courier New" pitchFamily="49" charset="0"/>
              </a:rPr>
              <a:t> random</a:t>
            </a:r>
            <a:endParaRPr lang="en-US" sz="2000">
              <a:solidFill>
                <a:srgbClr val="000000"/>
              </a:solidFill>
              <a:latin typeface="Courier New" pitchFamily="49" charset="0"/>
              <a:cs typeface="Courier New" pitchFamily="49" charset="0"/>
            </a:endParaRPr>
          </a:p>
        </p:txBody>
      </p:sp>
      <p:sp>
        <p:nvSpPr>
          <p:cNvPr id="18442" name="Rectangle 11"/>
          <p:cNvSpPr>
            <a:spLocks noChangeArrowheads="1"/>
          </p:cNvSpPr>
          <p:nvPr/>
        </p:nvSpPr>
        <p:spPr bwMode="auto">
          <a:xfrm>
            <a:off x="404813" y="6229290"/>
            <a:ext cx="6300787" cy="400110"/>
          </a:xfrm>
          <a:prstGeom prst="rect">
            <a:avLst/>
          </a:prstGeom>
          <a:solidFill>
            <a:srgbClr val="D6EAF6"/>
          </a:solidFill>
          <a:ln>
            <a:noFill/>
          </a:ln>
          <a:extLst/>
        </p:spPr>
        <p:txBody>
          <a:bodyPr wrap="square">
            <a:spAutoFit/>
          </a:bodyPr>
          <a:lstStyle/>
          <a:p>
            <a:pPr algn="ctr"/>
            <a:r>
              <a:rPr lang="en-US" sz="2000" dirty="0">
                <a:latin typeface="Cambria" pitchFamily="18" charset="0"/>
              </a:rPr>
              <a:t>(3) </a:t>
            </a:r>
            <a:r>
              <a:rPr lang="en-US" sz="2000" dirty="0" smtClean="0">
                <a:latin typeface="Cambria" pitchFamily="18" charset="0"/>
              </a:rPr>
              <a:t>Punctuation  used in more than one way:  </a:t>
            </a:r>
            <a:r>
              <a:rPr lang="en-US" sz="2000" b="1" dirty="0" smtClean="0">
                <a:latin typeface="Courier New" panose="02070309020205020404" pitchFamily="49" charset="0"/>
                <a:cs typeface="Courier New" panose="02070309020205020404" pitchFamily="49" charset="0"/>
              </a:rPr>
              <a:t>().'=,:</a:t>
            </a:r>
            <a:endParaRPr lang="en-US" sz="3600" b="1" dirty="0">
              <a:latin typeface="Courier New" panose="02070309020205020404" pitchFamily="49" charset="0"/>
              <a:cs typeface="Courier New" panose="02070309020205020404" pitchFamily="49" charset="0"/>
            </a:endParaRPr>
          </a:p>
        </p:txBody>
      </p:sp>
      <p:sp>
        <p:nvSpPr>
          <p:cNvPr id="11" name="Rectangle 35"/>
          <p:cNvSpPr>
            <a:spLocks noChangeArrowheads="1"/>
          </p:cNvSpPr>
          <p:nvPr/>
        </p:nvSpPr>
        <p:spPr bwMode="auto">
          <a:xfrm>
            <a:off x="6043611" y="1676400"/>
            <a:ext cx="2959101" cy="646331"/>
          </a:xfrm>
          <a:prstGeom prst="rect">
            <a:avLst/>
          </a:prstGeom>
          <a:solidFill>
            <a:schemeClr val="bg1"/>
          </a:solidFill>
          <a:ln>
            <a:noFill/>
          </a:ln>
          <a:extLst/>
        </p:spPr>
        <p:txBody>
          <a:bodyPr wrap="square">
            <a:spAutoFit/>
          </a:bodyPr>
          <a:lstStyle/>
          <a:p>
            <a:pPr algn="r"/>
            <a:r>
              <a:rPr lang="en-US" sz="1200" dirty="0">
                <a:latin typeface="Cambria" pitchFamily="18" charset="0"/>
              </a:rPr>
              <a:t>(1) prints the "weapon" prompt </a:t>
            </a:r>
          </a:p>
          <a:p>
            <a:pPr algn="r"/>
            <a:r>
              <a:rPr lang="en-US" sz="1200" dirty="0">
                <a:latin typeface="Cambria" pitchFamily="18" charset="0"/>
              </a:rPr>
              <a:t>(2) gets user's input from the </a:t>
            </a:r>
            <a:r>
              <a:rPr lang="en-US" sz="1200" dirty="0" err="1">
                <a:latin typeface="Cambria" pitchFamily="18" charset="0"/>
              </a:rPr>
              <a:t>kbd</a:t>
            </a:r>
            <a:r>
              <a:rPr lang="en-US" sz="1200" dirty="0">
                <a:latin typeface="Cambria" pitchFamily="18" charset="0"/>
              </a:rPr>
              <a:t> </a:t>
            </a:r>
          </a:p>
          <a:p>
            <a:pPr algn="r"/>
            <a:r>
              <a:rPr lang="en-US" sz="1200" dirty="0">
                <a:latin typeface="Cambria" pitchFamily="18" charset="0"/>
              </a:rPr>
              <a:t>(3) assigns that input to the variable </a:t>
            </a:r>
            <a:r>
              <a:rPr lang="en-US" sz="1200" dirty="0">
                <a:latin typeface="Cambria" pitchFamily="18" charset="0"/>
                <a:cs typeface="Courier New" pitchFamily="49" charset="0"/>
              </a:rPr>
              <a:t>user</a:t>
            </a:r>
          </a:p>
        </p:txBody>
      </p:sp>
      <p:sp>
        <p:nvSpPr>
          <p:cNvPr id="12" name="Rectangle 36"/>
          <p:cNvSpPr>
            <a:spLocks noChangeArrowheads="1"/>
          </p:cNvSpPr>
          <p:nvPr/>
        </p:nvSpPr>
        <p:spPr bwMode="auto">
          <a:xfrm rot="-5400000">
            <a:off x="-1166540" y="2902843"/>
            <a:ext cx="27474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rgbClr val="000000"/>
                </a:solidFill>
                <a:latin typeface="Cambria" pitchFamily="18" charset="0"/>
              </a:rPr>
              <a:t>every block of code must line </a:t>
            </a:r>
            <a:r>
              <a:rPr lang="en-US" sz="1400" dirty="0" smtClean="0">
                <a:solidFill>
                  <a:srgbClr val="000000"/>
                </a:solidFill>
                <a:latin typeface="Cambria" pitchFamily="18" charset="0"/>
              </a:rPr>
              <a:t>up!</a:t>
            </a:r>
            <a:endParaRPr lang="en-US" sz="3200" dirty="0">
              <a:latin typeface="Cambria" pitchFamily="18" charset="0"/>
            </a:endParaRPr>
          </a:p>
        </p:txBody>
      </p:sp>
      <p:cxnSp>
        <p:nvCxnSpPr>
          <p:cNvPr id="13" name="Straight Connector 39"/>
          <p:cNvCxnSpPr>
            <a:cxnSpLocks noChangeShapeType="1"/>
          </p:cNvCxnSpPr>
          <p:nvPr/>
        </p:nvCxnSpPr>
        <p:spPr bwMode="auto">
          <a:xfrm flipV="1">
            <a:off x="382587" y="1676400"/>
            <a:ext cx="0" cy="2859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 name="Rectangle 36"/>
          <p:cNvSpPr>
            <a:spLocks noChangeArrowheads="1"/>
          </p:cNvSpPr>
          <p:nvPr/>
        </p:nvSpPr>
        <p:spPr bwMode="auto">
          <a:xfrm rot="-5400000">
            <a:off x="177862" y="4970753"/>
            <a:ext cx="8175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50" dirty="0">
                <a:solidFill>
                  <a:srgbClr val="000000"/>
                </a:solidFill>
                <a:latin typeface="Cambria" pitchFamily="18" charset="0"/>
              </a:rPr>
              <a:t>every block of code must line up</a:t>
            </a:r>
            <a:r>
              <a:rPr lang="en-US" sz="1050" dirty="0" smtClean="0">
                <a:solidFill>
                  <a:srgbClr val="000000"/>
                </a:solidFill>
                <a:latin typeface="Cambria" pitchFamily="18" charset="0"/>
              </a:rPr>
              <a:t>!</a:t>
            </a:r>
            <a:endParaRPr lang="en-US" sz="1050" dirty="0">
              <a:latin typeface="Cambria" pitchFamily="18" charset="0"/>
            </a:endParaRPr>
          </a:p>
        </p:txBody>
      </p:sp>
      <p:cxnSp>
        <p:nvCxnSpPr>
          <p:cNvPr id="15" name="Straight Connector 39"/>
          <p:cNvCxnSpPr>
            <a:cxnSpLocks noChangeShapeType="1"/>
          </p:cNvCxnSpPr>
          <p:nvPr/>
        </p:nvCxnSpPr>
        <p:spPr bwMode="auto">
          <a:xfrm flipV="1">
            <a:off x="990600" y="5011384"/>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 name="Down Arrow 15"/>
          <p:cNvSpPr/>
          <p:nvPr/>
        </p:nvSpPr>
        <p:spPr bwMode="auto">
          <a:xfrm rot="11546614">
            <a:off x="3537257" y="575795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 name="Rectangle 41"/>
          <p:cNvSpPr>
            <a:spLocks noChangeArrowheads="1"/>
          </p:cNvSpPr>
          <p:nvPr/>
        </p:nvSpPr>
        <p:spPr bwMode="auto">
          <a:xfrm>
            <a:off x="815359" y="5834390"/>
            <a:ext cx="2689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dirty="0">
                <a:solidFill>
                  <a:srgbClr val="000000"/>
                </a:solidFill>
                <a:latin typeface="Cambria" pitchFamily="18" charset="0"/>
              </a:rPr>
              <a:t>a backslash handles </a:t>
            </a:r>
            <a:r>
              <a:rPr lang="en-US" sz="1200" dirty="0" smtClean="0">
                <a:solidFill>
                  <a:srgbClr val="000000"/>
                </a:solidFill>
                <a:latin typeface="Cambria" pitchFamily="18" charset="0"/>
              </a:rPr>
              <a:t>special characters</a:t>
            </a:r>
            <a:endParaRPr lang="en-US" sz="1200" dirty="0">
              <a:latin typeface="Cambria" pitchFamily="18" charset="0"/>
            </a:endParaRPr>
          </a:p>
        </p:txBody>
      </p:sp>
      <p:sp>
        <p:nvSpPr>
          <p:cNvPr id="18" name="Rectangle 42"/>
          <p:cNvSpPr>
            <a:spLocks noChangeArrowheads="1"/>
          </p:cNvSpPr>
          <p:nvPr/>
        </p:nvSpPr>
        <p:spPr bwMode="auto">
          <a:xfrm>
            <a:off x="7155921" y="5697184"/>
            <a:ext cx="1856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dirty="0">
                <a:solidFill>
                  <a:srgbClr val="000000"/>
                </a:solidFill>
                <a:latin typeface="Cambria" pitchFamily="18" charset="0"/>
              </a:rPr>
              <a:t>flattering </a:t>
            </a:r>
            <a:r>
              <a:rPr lang="en-US" sz="1200" dirty="0" smtClean="0">
                <a:solidFill>
                  <a:srgbClr val="000000"/>
                </a:solidFill>
                <a:latin typeface="Cambria" pitchFamily="18" charset="0"/>
              </a:rPr>
              <a:t> - or </a:t>
            </a:r>
            <a:r>
              <a:rPr lang="en-US" sz="1200" dirty="0">
                <a:solidFill>
                  <a:srgbClr val="000000"/>
                </a:solidFill>
                <a:latin typeface="Cambria" pitchFamily="18" charset="0"/>
              </a:rPr>
              <a:t>flouting </a:t>
            </a:r>
            <a:r>
              <a:rPr lang="en-US" sz="1200" dirty="0" smtClean="0">
                <a:solidFill>
                  <a:srgbClr val="000000"/>
                </a:solidFill>
                <a:latin typeface="Cambria" pitchFamily="18" charset="0"/>
              </a:rPr>
              <a:t>- graders </a:t>
            </a:r>
            <a:r>
              <a:rPr lang="en-US" sz="1200" dirty="0">
                <a:solidFill>
                  <a:srgbClr val="000000"/>
                </a:solidFill>
                <a:latin typeface="Cambria" pitchFamily="18" charset="0"/>
              </a:rPr>
              <a:t>is encouraged!</a:t>
            </a:r>
            <a:endParaRPr lang="en-US" sz="1200" dirty="0">
              <a:latin typeface="Cambria" pitchFamily="18" charset="0"/>
            </a:endParaRPr>
          </a:p>
        </p:txBody>
      </p:sp>
      <p:sp>
        <p:nvSpPr>
          <p:cNvPr id="20" name="Down Arrow 19"/>
          <p:cNvSpPr/>
          <p:nvPr/>
        </p:nvSpPr>
        <p:spPr bwMode="auto">
          <a:xfrm>
            <a:off x="4193823" y="1647855"/>
            <a:ext cx="328613" cy="655431"/>
          </a:xfrm>
          <a:prstGeom prst="downArrow">
            <a:avLst/>
          </a:prstGeom>
          <a:solidFill>
            <a:srgbClr val="D6EA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1" name="Rectangle 35"/>
          <p:cNvSpPr>
            <a:spLocks noChangeArrowheads="1"/>
          </p:cNvSpPr>
          <p:nvPr/>
        </p:nvSpPr>
        <p:spPr bwMode="auto">
          <a:xfrm>
            <a:off x="809537" y="4028405"/>
            <a:ext cx="25034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dirty="0" smtClean="0">
                <a:solidFill>
                  <a:srgbClr val="000000"/>
                </a:solidFill>
                <a:latin typeface="Cambria" pitchFamily="18" charset="0"/>
              </a:rPr>
              <a:t>test-equals uses </a:t>
            </a:r>
            <a:r>
              <a:rPr lang="en-US" sz="1200" dirty="0">
                <a:solidFill>
                  <a:srgbClr val="000000"/>
                </a:solidFill>
                <a:latin typeface="Cambria" pitchFamily="18" charset="0"/>
              </a:rPr>
              <a:t>TWO equals signs</a:t>
            </a:r>
            <a:endParaRPr lang="en-US" sz="1200" dirty="0">
              <a:latin typeface="Cambria" pitchFamily="18" charset="0"/>
            </a:endParaRPr>
          </a:p>
        </p:txBody>
      </p:sp>
      <p:sp>
        <p:nvSpPr>
          <p:cNvPr id="22" name="Rectangle 35"/>
          <p:cNvSpPr>
            <a:spLocks noChangeArrowheads="1"/>
          </p:cNvSpPr>
          <p:nvPr/>
        </p:nvSpPr>
        <p:spPr bwMode="auto">
          <a:xfrm>
            <a:off x="6347617" y="4750806"/>
            <a:ext cx="19581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solidFill>
                  <a:srgbClr val="000000"/>
                </a:solidFill>
                <a:latin typeface="Cambria" pitchFamily="18" charset="0"/>
              </a:rPr>
              <a:t>a colon starts a new block</a:t>
            </a:r>
            <a:endParaRPr lang="en-US" sz="1200" dirty="0">
              <a:latin typeface="Cambria" pitchFamily="18" charset="0"/>
            </a:endParaRPr>
          </a:p>
        </p:txBody>
      </p:sp>
      <p:sp>
        <p:nvSpPr>
          <p:cNvPr id="23" name="Rectangle 32"/>
          <p:cNvSpPr>
            <a:spLocks noChangeArrowheads="1"/>
          </p:cNvSpPr>
          <p:nvPr/>
        </p:nvSpPr>
        <p:spPr bwMode="auto">
          <a:xfrm>
            <a:off x="4800996" y="3936071"/>
            <a:ext cx="2449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solidFill>
                  <a:srgbClr val="000000"/>
                </a:solidFill>
                <a:latin typeface="Cambria" pitchFamily="18" charset="0"/>
              </a:rPr>
              <a:t>The comma prints a space and does NOT go to the next line. </a:t>
            </a:r>
            <a:endParaRPr lang="en-US" sz="1200" dirty="0">
              <a:latin typeface="Cambria" pitchFamily="18" charset="0"/>
            </a:endParaRPr>
          </a:p>
        </p:txBody>
      </p:sp>
      <p:sp>
        <p:nvSpPr>
          <p:cNvPr id="24" name="Rectangle 34"/>
          <p:cNvSpPr>
            <a:spLocks noChangeArrowheads="1"/>
          </p:cNvSpPr>
          <p:nvPr/>
        </p:nvSpPr>
        <p:spPr bwMode="auto">
          <a:xfrm>
            <a:off x="1443503" y="1833317"/>
            <a:ext cx="1902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dirty="0" smtClean="0">
                <a:solidFill>
                  <a:srgbClr val="000000"/>
                </a:solidFill>
                <a:latin typeface="Cambria" pitchFamily="18" charset="0"/>
              </a:rPr>
              <a:t>set-equals always uses </a:t>
            </a:r>
            <a:r>
              <a:rPr lang="en-US" sz="1200" dirty="0">
                <a:solidFill>
                  <a:srgbClr val="000000"/>
                </a:solidFill>
                <a:latin typeface="Cambria" pitchFamily="18" charset="0"/>
              </a:rPr>
              <a:t>ONE equals </a:t>
            </a:r>
            <a:r>
              <a:rPr lang="en-US" sz="1200" dirty="0" smtClean="0">
                <a:solidFill>
                  <a:srgbClr val="000000"/>
                </a:solidFill>
                <a:latin typeface="Cambria" pitchFamily="18" charset="0"/>
              </a:rPr>
              <a:t>sign</a:t>
            </a:r>
            <a:endParaRPr lang="en-US" sz="1200" dirty="0">
              <a:latin typeface="Cambria" pitchFamily="18" charset="0"/>
            </a:endParaRPr>
          </a:p>
        </p:txBody>
      </p:sp>
      <p:sp>
        <p:nvSpPr>
          <p:cNvPr id="25" name="Down Arrow 24"/>
          <p:cNvSpPr/>
          <p:nvPr/>
        </p:nvSpPr>
        <p:spPr bwMode="auto">
          <a:xfrm rot="1728842">
            <a:off x="1279196" y="2122703"/>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 name="Down Arrow 25"/>
          <p:cNvSpPr/>
          <p:nvPr/>
        </p:nvSpPr>
        <p:spPr bwMode="auto">
          <a:xfrm rot="20315784">
            <a:off x="1645401" y="426720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Down Arrow 26"/>
          <p:cNvSpPr/>
          <p:nvPr/>
        </p:nvSpPr>
        <p:spPr bwMode="auto">
          <a:xfrm rot="6998771">
            <a:off x="5960638" y="462308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Down Arrow 27"/>
          <p:cNvSpPr/>
          <p:nvPr/>
        </p:nvSpPr>
        <p:spPr bwMode="auto">
          <a:xfrm rot="8244564">
            <a:off x="4404629" y="3888017"/>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 name="Down Arrow 28"/>
          <p:cNvSpPr/>
          <p:nvPr/>
        </p:nvSpPr>
        <p:spPr bwMode="auto">
          <a:xfrm rot="9128711">
            <a:off x="7919861" y="3104399"/>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35"/>
          <p:cNvSpPr>
            <a:spLocks noChangeArrowheads="1"/>
          </p:cNvSpPr>
          <p:nvPr/>
        </p:nvSpPr>
        <p:spPr bwMode="auto">
          <a:xfrm>
            <a:off x="7696200" y="3414241"/>
            <a:ext cx="1360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200" dirty="0" smtClean="0">
                <a:solidFill>
                  <a:srgbClr val="000000"/>
                </a:solidFill>
                <a:latin typeface="Cambria" pitchFamily="18" charset="0"/>
              </a:rPr>
              <a:t>match brackets and quotes !</a:t>
            </a:r>
            <a:endParaRPr lang="en-US" sz="1200" dirty="0">
              <a:latin typeface="Cambria" pitchFamily="18" charset="0"/>
            </a:endParaRPr>
          </a:p>
        </p:txBody>
      </p:sp>
      <p:sp>
        <p:nvSpPr>
          <p:cNvPr id="31" name="Rectangle 11"/>
          <p:cNvSpPr>
            <a:spLocks noChangeArrowheads="1"/>
          </p:cNvSpPr>
          <p:nvPr/>
        </p:nvSpPr>
        <p:spPr bwMode="auto">
          <a:xfrm>
            <a:off x="5165724" y="243989"/>
            <a:ext cx="3749676" cy="707886"/>
          </a:xfrm>
          <a:prstGeom prst="rect">
            <a:avLst/>
          </a:prstGeom>
          <a:solidFill>
            <a:srgbClr val="D6EAF6"/>
          </a:solidFill>
          <a:ln>
            <a:noFill/>
          </a:ln>
          <a:extLst/>
        </p:spPr>
        <p:txBody>
          <a:bodyPr wrap="square">
            <a:spAutoFit/>
          </a:bodyPr>
          <a:lstStyle/>
          <a:p>
            <a:pPr algn="ct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t>
            </a:r>
            <a:r>
              <a:rPr lang="en-US" sz="2000" dirty="0" smtClean="0">
                <a:latin typeface="Cambria" pitchFamily="18" charset="0"/>
              </a:rPr>
              <a:t>as many errors as you can here…</a:t>
            </a:r>
            <a:endParaRPr lang="en-US" sz="3600" dirty="0">
              <a:latin typeface="Cambria" pitchFamily="18" charset="0"/>
            </a:endParaRPr>
          </a:p>
        </p:txBody>
      </p:sp>
      <p:sp>
        <p:nvSpPr>
          <p:cNvPr id="32" name="Rectangle 11"/>
          <p:cNvSpPr>
            <a:spLocks noChangeArrowheads="1"/>
          </p:cNvSpPr>
          <p:nvPr/>
        </p:nvSpPr>
        <p:spPr bwMode="auto">
          <a:xfrm>
            <a:off x="3289816" y="1295400"/>
            <a:ext cx="5705665" cy="400110"/>
          </a:xfrm>
          <a:prstGeom prst="rect">
            <a:avLst/>
          </a:prstGeom>
          <a:solidFill>
            <a:srgbClr val="D6EAF6"/>
          </a:solidFill>
          <a:ln>
            <a:noFill/>
          </a:ln>
          <a:extLst/>
        </p:spPr>
        <p:txBody>
          <a:bodyPr wrap="none">
            <a:spAutoFit/>
          </a:bodyPr>
          <a:lstStyle/>
          <a:p>
            <a:pPr algn="r"/>
            <a:r>
              <a:rPr lang="en-US" sz="2000" dirty="0" smtClean="0">
                <a:latin typeface="Cambria" pitchFamily="18" charset="0"/>
              </a:rPr>
              <a:t>(2)  </a:t>
            </a:r>
            <a:r>
              <a:rPr lang="en-US" sz="2000" dirty="0">
                <a:latin typeface="Cambria" pitchFamily="18" charset="0"/>
              </a:rPr>
              <a:t>This line is doing </a:t>
            </a:r>
            <a:r>
              <a:rPr lang="en-US" sz="2000" b="1" i="1" dirty="0">
                <a:latin typeface="Cambria" pitchFamily="18" charset="0"/>
              </a:rPr>
              <a:t>three</a:t>
            </a:r>
            <a:r>
              <a:rPr lang="en-US" sz="2000" dirty="0">
                <a:latin typeface="Cambria" pitchFamily="18" charset="0"/>
              </a:rPr>
              <a:t> things… what are they?</a:t>
            </a:r>
            <a:endParaRPr lang="en-US" sz="3600" dirty="0">
              <a:latin typeface="Cambria" pitchFamily="18" charset="0"/>
            </a:endParaRPr>
          </a:p>
        </p:txBody>
      </p:sp>
      <p:sp>
        <p:nvSpPr>
          <p:cNvPr id="33" name="Text Box 11"/>
          <p:cNvSpPr txBox="1">
            <a:spLocks noChangeArrowheads="1"/>
          </p:cNvSpPr>
          <p:nvPr/>
        </p:nvSpPr>
        <p:spPr bwMode="auto">
          <a:xfrm>
            <a:off x="152400" y="228600"/>
            <a:ext cx="4797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smtClean="0">
                <a:latin typeface="Cambria" panose="02040503050406030204" pitchFamily="18" charset="0"/>
                <a:cs typeface="Times New Roman" pitchFamily="18" charset="0"/>
              </a:rPr>
              <a:t>Syntax challenge!</a:t>
            </a:r>
            <a:endParaRPr lang="en-US" sz="4200" i="1" dirty="0">
              <a:latin typeface="Cambria" panose="02040503050406030204" pitchFamily="18" charset="0"/>
              <a:cs typeface="Times New Roman" pitchFamily="18" charset="0"/>
            </a:endParaRPr>
          </a:p>
        </p:txBody>
      </p:sp>
      <p:sp>
        <p:nvSpPr>
          <p:cNvPr id="34" name="Down Arrow 33"/>
          <p:cNvSpPr/>
          <p:nvPr/>
        </p:nvSpPr>
        <p:spPr bwMode="auto">
          <a:xfrm rot="10566695">
            <a:off x="8211927" y="613777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680348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1"/>
          <p:cNvSpPr txBox="1">
            <a:spLocks noChangeArrowheads="1"/>
          </p:cNvSpPr>
          <p:nvPr/>
        </p:nvSpPr>
        <p:spPr bwMode="auto">
          <a:xfrm>
            <a:off x="152400" y="955904"/>
            <a:ext cx="6248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itchFamily="18" charset="0"/>
                <a:cs typeface="Times New Roman" pitchFamily="18" charset="0"/>
              </a:rPr>
              <a:t>Tear off </a:t>
            </a:r>
            <a:r>
              <a:rPr lang="en-US" sz="4200" i="1" dirty="0" smtClean="0">
                <a:latin typeface="Cambria" pitchFamily="18" charset="0"/>
                <a:cs typeface="Times New Roman" pitchFamily="18" charset="0"/>
              </a:rPr>
              <a:t> that page</a:t>
            </a:r>
            <a:endParaRPr lang="en-US" sz="4200" i="1" dirty="0">
              <a:latin typeface="Cambria" pitchFamily="18" charset="0"/>
              <a:cs typeface="Times New Roman" pitchFamily="18" charset="0"/>
            </a:endParaRPr>
          </a:p>
        </p:txBody>
      </p:sp>
      <p:sp>
        <p:nvSpPr>
          <p:cNvPr id="3" name="Text Box 11"/>
          <p:cNvSpPr txBox="1">
            <a:spLocks noChangeArrowheads="1"/>
          </p:cNvSpPr>
          <p:nvPr/>
        </p:nvSpPr>
        <p:spPr bwMode="auto">
          <a:xfrm>
            <a:off x="152400" y="1699736"/>
            <a:ext cx="876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Pass those to the aisles </a:t>
            </a:r>
            <a:r>
              <a:rPr lang="en-US" sz="4200" i="1" dirty="0">
                <a:latin typeface="Cambria" pitchFamily="18" charset="0"/>
                <a:cs typeface="Times New Roman" pitchFamily="18" charset="0"/>
              </a:rPr>
              <a:t>&amp;</a:t>
            </a:r>
            <a:r>
              <a:rPr lang="en-US" sz="4200" i="1" dirty="0" smtClean="0">
                <a:latin typeface="Cambria" pitchFamily="18" charset="0"/>
                <a:cs typeface="Times New Roman" pitchFamily="18" charset="0"/>
              </a:rPr>
              <a:t> </a:t>
            </a:r>
            <a:r>
              <a:rPr lang="en-US" sz="4200" b="1" i="1" dirty="0" smtClean="0">
                <a:solidFill>
                  <a:srgbClr val="120DF3"/>
                </a:solidFill>
                <a:latin typeface="Cambria" pitchFamily="18" charset="0"/>
                <a:cs typeface="Times New Roman" pitchFamily="18" charset="0"/>
              </a:rPr>
              <a:t>Westward</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5" name="Text Box 11"/>
          <p:cNvSpPr txBox="1">
            <a:spLocks noChangeArrowheads="1"/>
          </p:cNvSpPr>
          <p:nvPr/>
        </p:nvSpPr>
        <p:spPr bwMode="auto">
          <a:xfrm>
            <a:off x="1524000" y="5410200"/>
            <a:ext cx="7391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 then turn back into the packet</a:t>
            </a:r>
            <a:endParaRPr lang="en-US" sz="4200" i="1" dirty="0">
              <a:latin typeface="Cambria" pitchFamily="18" charset="0"/>
              <a:cs typeface="Times New Roman" pitchFamily="18" charset="0"/>
            </a:endParaRPr>
          </a:p>
        </p:txBody>
      </p:sp>
      <p:sp>
        <p:nvSpPr>
          <p:cNvPr id="6" name="Text Box 11"/>
          <p:cNvSpPr txBox="1">
            <a:spLocks noChangeArrowheads="1"/>
          </p:cNvSpPr>
          <p:nvPr/>
        </p:nvSpPr>
        <p:spPr bwMode="auto">
          <a:xfrm>
            <a:off x="2150534" y="2743200"/>
            <a:ext cx="6612466" cy="584775"/>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i="1" dirty="0" smtClean="0">
                <a:latin typeface="Calibri" panose="020F0502020204030204" pitchFamily="34" charset="0"/>
                <a:cs typeface="Times New Roman" pitchFamily="18" charset="0"/>
              </a:rPr>
              <a:t>take a picture if you'd like to keep it</a:t>
            </a:r>
            <a:endParaRPr lang="en-US" sz="3200" i="1" dirty="0">
              <a:latin typeface="Calibri" panose="020F0502020204030204" pitchFamily="34" charset="0"/>
              <a:cs typeface="Times New Roman" pitchFamily="18" charset="0"/>
            </a:endParaRPr>
          </a:p>
        </p:txBody>
      </p:sp>
      <p:sp>
        <p:nvSpPr>
          <p:cNvPr id="7" name="Text Box 11"/>
          <p:cNvSpPr txBox="1">
            <a:spLocks noChangeArrowheads="1"/>
          </p:cNvSpPr>
          <p:nvPr/>
        </p:nvSpPr>
        <p:spPr bwMode="auto">
          <a:xfrm>
            <a:off x="152400" y="176212"/>
            <a:ext cx="5410200" cy="738188"/>
          </a:xfrm>
          <a:prstGeom prst="rect">
            <a:avLst/>
          </a:prstGeom>
          <a:solidFill>
            <a:srgbClr val="D6EAF6"/>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Include your </a:t>
            </a:r>
            <a:r>
              <a:rPr lang="en-US" sz="4200" i="1" u="sng" dirty="0" smtClean="0">
                <a:latin typeface="Cambria" pitchFamily="18" charset="0"/>
                <a:cs typeface="Times New Roman" pitchFamily="18" charset="0"/>
              </a:rPr>
              <a:t>full name</a:t>
            </a:r>
            <a:endParaRPr lang="en-US" sz="4200" i="1" dirty="0">
              <a:latin typeface="Cambria" pitchFamily="18" charset="0"/>
              <a:cs typeface="Times New Roman" pitchFamily="18" charset="0"/>
            </a:endParaRPr>
          </a:p>
        </p:txBody>
      </p:sp>
    </p:spTree>
    <p:extLst>
      <p:ext uri="{BB962C8B-B14F-4D97-AF65-F5344CB8AC3E}">
        <p14:creationId xmlns:p14="http://schemas.microsoft.com/office/powerpoint/2010/main" val="2665046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smtClean="0">
                <a:latin typeface="Cambria" pitchFamily="18" charset="0"/>
              </a:rPr>
              <a:t>Your Quest!?</a:t>
            </a:r>
            <a:endParaRPr lang="en-US" sz="4200" dirty="0">
              <a:latin typeface="Cambri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23" y="1143000"/>
            <a:ext cx="7952154" cy="5638800"/>
          </a:xfrm>
          <a:prstGeom prst="rect">
            <a:avLst/>
          </a:prstGeom>
        </p:spPr>
      </p:pic>
      <p:sp>
        <p:nvSpPr>
          <p:cNvPr id="4" name="TextBox 3"/>
          <p:cNvSpPr txBox="1"/>
          <p:nvPr/>
        </p:nvSpPr>
        <p:spPr>
          <a:xfrm>
            <a:off x="5334000" y="1676400"/>
            <a:ext cx="3124200" cy="830997"/>
          </a:xfrm>
          <a:prstGeom prst="rect">
            <a:avLst/>
          </a:prstGeom>
          <a:solidFill>
            <a:srgbClr val="FFCC99"/>
          </a:solidFill>
        </p:spPr>
        <p:txBody>
          <a:bodyPr wrap="square" rtlCol="0">
            <a:spAutoFit/>
          </a:bodyPr>
          <a:lstStyle/>
          <a:p>
            <a:r>
              <a:rPr lang="en-US" dirty="0" smtClean="0">
                <a:latin typeface="Calibri" panose="020F0502020204030204" pitchFamily="34" charset="0"/>
                <a:cs typeface="Calibri" panose="020F0502020204030204" pitchFamily="34" charset="0"/>
              </a:rPr>
              <a:t>Create a short text-adventure in Python...</a:t>
            </a:r>
            <a:endParaRPr lang="en-US" dirty="0">
              <a:latin typeface="Calibri" panose="020F0502020204030204" pitchFamily="34" charset="0"/>
              <a:cs typeface="Calibri" panose="020F0502020204030204" pitchFamily="34" charset="0"/>
            </a:endParaRPr>
          </a:p>
        </p:txBody>
      </p:sp>
      <p:sp>
        <p:nvSpPr>
          <p:cNvPr id="30" name="TextBox 29"/>
          <p:cNvSpPr txBox="1"/>
          <p:nvPr/>
        </p:nvSpPr>
        <p:spPr>
          <a:xfrm>
            <a:off x="6172200" y="2625298"/>
            <a:ext cx="2667000" cy="1569660"/>
          </a:xfrm>
          <a:prstGeom prst="rect">
            <a:avLst/>
          </a:prstGeom>
          <a:solidFill>
            <a:srgbClr val="FFCC99"/>
          </a:solidFill>
        </p:spPr>
        <p:txBody>
          <a:bodyPr wrap="square" rtlCol="0">
            <a:spAutoFit/>
          </a:bodyPr>
          <a:lstStyle/>
          <a:p>
            <a:r>
              <a:rPr lang="en-US" dirty="0" smtClean="0">
                <a:latin typeface="Calibri" panose="020F0502020204030204" pitchFamily="34" charset="0"/>
                <a:cs typeface="Calibri" panose="020F0502020204030204" pitchFamily="34" charset="0"/>
              </a:rPr>
              <a:t>Use at least </a:t>
            </a:r>
            <a:r>
              <a:rPr lang="en-US" u="sng" dirty="0" smtClean="0">
                <a:latin typeface="Calibri" panose="020F0502020204030204" pitchFamily="34" charset="0"/>
                <a:cs typeface="Calibri" panose="020F0502020204030204" pitchFamily="34" charset="0"/>
              </a:rPr>
              <a:t>five</a:t>
            </a:r>
            <a:r>
              <a:rPr lang="en-US" dirty="0" smtClean="0">
                <a:latin typeface="Calibri" panose="020F0502020204030204" pitchFamily="34" charset="0"/>
                <a:cs typeface="Calibri" panose="020F0502020204030204" pitchFamily="34" charset="0"/>
              </a:rPr>
              <a:t> control structures with decisions:</a:t>
            </a:r>
          </a:p>
          <a:p>
            <a:r>
              <a:rPr lang="en-US" dirty="0" smtClean="0">
                <a:latin typeface="Calibri" panose="020F0502020204030204" pitchFamily="34" charset="0"/>
                <a:cs typeface="Calibri" panose="020F0502020204030204" pitchFamily="34" charset="0"/>
              </a:rPr>
              <a:t>(</a:t>
            </a:r>
            <a:r>
              <a:rPr lang="en-US" dirty="0" smtClean="0">
                <a:latin typeface="Consolas" panose="020B0609020204030204" pitchFamily="49" charset="0"/>
                <a:cs typeface="Calibri" panose="020F0502020204030204" pitchFamily="34" charset="0"/>
              </a:rPr>
              <a:t>if/</a:t>
            </a:r>
            <a:r>
              <a:rPr lang="en-US" dirty="0" err="1" smtClean="0">
                <a:latin typeface="Consolas" panose="020B0609020204030204" pitchFamily="49" charset="0"/>
                <a:cs typeface="Calibri" panose="020F0502020204030204" pitchFamily="34" charset="0"/>
              </a:rPr>
              <a:t>elif</a:t>
            </a:r>
            <a:r>
              <a:rPr lang="en-US" dirty="0" smtClean="0">
                <a:latin typeface="Consolas" panose="020B0609020204030204" pitchFamily="49" charset="0"/>
                <a:cs typeface="Calibri" panose="020F0502020204030204" pitchFamily="34" charset="0"/>
              </a:rPr>
              <a:t>/else</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1" name="TextBox 30"/>
          <p:cNvSpPr txBox="1"/>
          <p:nvPr/>
        </p:nvSpPr>
        <p:spPr>
          <a:xfrm>
            <a:off x="4229100" y="4657381"/>
            <a:ext cx="2667000" cy="830997"/>
          </a:xfrm>
          <a:prstGeom prst="rect">
            <a:avLst/>
          </a:prstGeom>
          <a:solidFill>
            <a:srgbClr val="D6EAF6"/>
          </a:solidFill>
          <a:ln>
            <a:solidFill>
              <a:srgbClr val="120DF3"/>
            </a:solidFill>
          </a:ln>
        </p:spPr>
        <p:txBody>
          <a:bodyPr wrap="square" rtlCol="0">
            <a:spAutoFit/>
          </a:bodyPr>
          <a:lstStyle/>
          <a:p>
            <a:pPr algn="ctr"/>
            <a:r>
              <a:rPr lang="en-US" i="1" dirty="0" smtClean="0">
                <a:latin typeface="Calibri" panose="020F0502020204030204" pitchFamily="34" charset="0"/>
                <a:cs typeface="Calibri" panose="020F0502020204030204" pitchFamily="34" charset="0"/>
              </a:rPr>
              <a:t>We look forward to adventuring!</a:t>
            </a:r>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2544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latin typeface="Cambria" pitchFamily="18" charset="0"/>
              </a:rPr>
              <a:t>Another </a:t>
            </a:r>
            <a:r>
              <a:rPr lang="en-US" sz="4200" dirty="0" smtClean="0">
                <a:latin typeface="Cambria" pitchFamily="18" charset="0"/>
              </a:rPr>
              <a:t>language!</a:t>
            </a:r>
            <a:endParaRPr lang="en-US" sz="4200" dirty="0">
              <a:latin typeface="Cambria" pitchFamily="18" charset="0"/>
            </a:endParaRPr>
          </a:p>
        </p:txBody>
      </p:sp>
      <p:sp>
        <p:nvSpPr>
          <p:cNvPr id="14" name="Text Box 16"/>
          <p:cNvSpPr txBox="1">
            <a:spLocks noChangeArrowheads="1"/>
          </p:cNvSpPr>
          <p:nvPr/>
        </p:nvSpPr>
        <p:spPr bwMode="auto">
          <a:xfrm>
            <a:off x="3538537" y="5073502"/>
            <a:ext cx="5472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dirty="0" smtClean="0">
                <a:latin typeface="Calibri" panose="020F0502020204030204" pitchFamily="34" charset="0"/>
              </a:rPr>
              <a:t>… </a:t>
            </a:r>
            <a:r>
              <a:rPr lang="en-US" sz="3200" i="1" dirty="0" smtClean="0">
                <a:latin typeface="Calibri" panose="020F0502020204030204" pitchFamily="34" charset="0"/>
              </a:rPr>
              <a:t>but also make it </a:t>
            </a:r>
            <a:r>
              <a:rPr lang="en-US" sz="3200" b="1" i="1" dirty="0" smtClean="0">
                <a:latin typeface="Calibri" panose="020F0502020204030204" pitchFamily="34" charset="0"/>
              </a:rPr>
              <a:t>half the </a:t>
            </a:r>
            <a:r>
              <a:rPr lang="en-US" sz="3200" b="1" i="1" dirty="0" err="1" smtClean="0">
                <a:latin typeface="Calibri" panose="020F0502020204030204" pitchFamily="34" charset="0"/>
              </a:rPr>
              <a:t>hw</a:t>
            </a:r>
            <a:r>
              <a:rPr lang="en-US" sz="3200" i="1" dirty="0" smtClean="0">
                <a:latin typeface="Calibri" panose="020F0502020204030204" pitchFamily="34" charset="0"/>
              </a:rPr>
              <a:t>!</a:t>
            </a:r>
            <a:endParaRPr lang="en-US" sz="3200" i="1" dirty="0">
              <a:latin typeface="Calibri" panose="020F0502020204030204" pitchFamily="34" charset="0"/>
            </a:endParaRPr>
          </a:p>
        </p:txBody>
      </p:sp>
      <p:grpSp>
        <p:nvGrpSpPr>
          <p:cNvPr id="15" name="Group 19"/>
          <p:cNvGrpSpPr>
            <a:grpSpLocks/>
          </p:cNvGrpSpPr>
          <p:nvPr>
            <p:custDataLst>
              <p:tags r:id="rId1"/>
            </p:custDataLst>
          </p:nvPr>
        </p:nvGrpSpPr>
        <p:grpSpPr bwMode="auto">
          <a:xfrm>
            <a:off x="185422" y="5868558"/>
            <a:ext cx="749668" cy="789596"/>
            <a:chOff x="2928" y="1051"/>
            <a:chExt cx="840" cy="957"/>
          </a:xfrm>
        </p:grpSpPr>
        <p:sp>
          <p:nvSpPr>
            <p:cNvPr id="16"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8"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5"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6"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8"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9" name="Text Box 16"/>
          <p:cNvSpPr txBox="1">
            <a:spLocks noChangeArrowheads="1"/>
          </p:cNvSpPr>
          <p:nvPr/>
        </p:nvSpPr>
        <p:spPr bwMode="auto">
          <a:xfrm>
            <a:off x="341936" y="4419600"/>
            <a:ext cx="78114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libri" panose="020F0502020204030204" pitchFamily="34" charset="0"/>
              </a:rPr>
              <a:t>Let's </a:t>
            </a:r>
            <a:r>
              <a:rPr lang="en-US" sz="3200" b="1" i="1" dirty="0" smtClean="0">
                <a:latin typeface="Calibri" panose="020F0502020204030204" pitchFamily="34" charset="0"/>
              </a:rPr>
              <a:t>not only</a:t>
            </a:r>
            <a:r>
              <a:rPr lang="en-US" sz="3200" i="1" dirty="0" smtClean="0">
                <a:latin typeface="Calibri" panose="020F0502020204030204" pitchFamily="34" charset="0"/>
              </a:rPr>
              <a:t> </a:t>
            </a:r>
            <a:r>
              <a:rPr lang="en-US" sz="3200" dirty="0" smtClean="0">
                <a:latin typeface="Calibri" panose="020F0502020204030204" pitchFamily="34" charset="0"/>
              </a:rPr>
              <a:t>add another language…</a:t>
            </a:r>
            <a:endParaRPr lang="en-US" sz="3200" dirty="0">
              <a:latin typeface="Calibri" panose="020F0502020204030204" pitchFamily="34" charset="0"/>
            </a:endParaRPr>
          </a:p>
        </p:txBody>
      </p:sp>
      <p:sp>
        <p:nvSpPr>
          <p:cNvPr id="2" name="Rectangle 1"/>
          <p:cNvSpPr/>
          <p:nvPr/>
        </p:nvSpPr>
        <p:spPr>
          <a:xfrm>
            <a:off x="946813" y="5836519"/>
            <a:ext cx="1775031" cy="461665"/>
          </a:xfrm>
          <a:prstGeom prst="rect">
            <a:avLst/>
          </a:prstGeom>
        </p:spPr>
        <p:txBody>
          <a:bodyPr wrap="square">
            <a:spAutoFit/>
          </a:bodyPr>
          <a:lstStyle/>
          <a:p>
            <a:r>
              <a:rPr lang="en-US" sz="1200" b="1" i="1" dirty="0" smtClean="0">
                <a:solidFill>
                  <a:srgbClr val="009900"/>
                </a:solidFill>
                <a:latin typeface="Calibri" panose="020F0502020204030204" pitchFamily="34" charset="0"/>
              </a:rPr>
              <a:t>Even with three eyes, I must be misreading this!</a:t>
            </a:r>
            <a:endParaRPr lang="en-US" sz="1200" b="1" dirty="0">
              <a:solidFill>
                <a:srgbClr val="009900"/>
              </a:solidFill>
            </a:endParaRPr>
          </a:p>
        </p:txBody>
      </p:sp>
    </p:spTree>
    <p:extLst>
      <p:ext uri="{BB962C8B-B14F-4D97-AF65-F5344CB8AC3E}">
        <p14:creationId xmlns:p14="http://schemas.microsoft.com/office/powerpoint/2010/main" val="1819817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7"/>
          <p:cNvSpPr>
            <a:spLocks noChangeArrowheads="1"/>
          </p:cNvSpPr>
          <p:nvPr/>
        </p:nvSpPr>
        <p:spPr bwMode="auto">
          <a:xfrm>
            <a:off x="246063" y="5418138"/>
            <a:ext cx="2724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libri" pitchFamily="34" charset="0"/>
              </a:rPr>
              <a:t>you'll see 100% in the next 10 minutes</a:t>
            </a:r>
            <a:endParaRPr lang="en-US" dirty="0">
              <a:solidFill>
                <a:srgbClr val="000000"/>
              </a:solidFill>
            </a:endParaRPr>
          </a:p>
        </p:txBody>
      </p:sp>
      <p:pic>
        <p:nvPicPr>
          <p:cNvPr id="22531" name="Picture 11" descr="Picture 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2525" y="1908175"/>
            <a:ext cx="4841875" cy="3390900"/>
          </a:xfrm>
          <a:prstGeom prst="rect">
            <a:avLst/>
          </a:prstGeom>
          <a:noFill/>
          <a:ln w="19050">
            <a:solidFill>
              <a:srgbClr val="120DF3"/>
            </a:solidFill>
            <a:round/>
            <a:headEnd/>
            <a:tailEnd/>
          </a:ln>
          <a:extLst>
            <a:ext uri="{909E8E84-426E-40DD-AFC4-6F175D3DCCD1}">
              <a14:hiddenFill xmlns:a14="http://schemas.microsoft.com/office/drawing/2010/main">
                <a:solidFill>
                  <a:srgbClr val="FFFFFF"/>
                </a:solidFill>
              </a14:hiddenFill>
            </a:ext>
          </a:extLst>
        </p:spPr>
      </p:pic>
      <p:sp>
        <p:nvSpPr>
          <p:cNvPr id="22532"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latin typeface="Cambria" pitchFamily="18" charset="0"/>
              </a:rPr>
              <a:t>Another language </a:t>
            </a:r>
            <a:r>
              <a:rPr lang="en-US" sz="4200" i="1" dirty="0">
                <a:latin typeface="Cambria" pitchFamily="18" charset="0"/>
              </a:rPr>
              <a:t>already</a:t>
            </a:r>
            <a:r>
              <a:rPr lang="en-US" sz="4200" dirty="0">
                <a:latin typeface="Cambria" pitchFamily="18" charset="0"/>
              </a:rPr>
              <a:t>?</a:t>
            </a:r>
          </a:p>
        </p:txBody>
      </p:sp>
      <p:sp>
        <p:nvSpPr>
          <p:cNvPr id="22533" name="Rectangle 25"/>
          <p:cNvSpPr>
            <a:spLocks noChangeArrowheads="1"/>
          </p:cNvSpPr>
          <p:nvPr/>
        </p:nvSpPr>
        <p:spPr bwMode="auto">
          <a:xfrm>
            <a:off x="366713" y="5038725"/>
            <a:ext cx="2484437" cy="322263"/>
          </a:xfrm>
          <a:prstGeom prst="rect">
            <a:avLst/>
          </a:prstGeom>
          <a:solidFill>
            <a:srgbClr val="D6EAF6"/>
          </a:solidFill>
          <a:ln>
            <a:noFill/>
          </a:ln>
        </p:spPr>
        <p:txBody>
          <a:bodyPr>
            <a:spAutoFit/>
          </a:bodyPr>
          <a:lstStyle/>
          <a:p>
            <a:pPr algn="ctr"/>
            <a:r>
              <a:rPr lang="en-US" sz="1500" i="1" dirty="0">
                <a:solidFill>
                  <a:srgbClr val="000000"/>
                </a:solidFill>
                <a:latin typeface="Calibri" pitchFamily="34" charset="0"/>
              </a:rPr>
              <a:t>Special-purpose language</a:t>
            </a:r>
            <a:endParaRPr lang="en-US" sz="1500" dirty="0">
              <a:solidFill>
                <a:srgbClr val="000000"/>
              </a:solidFill>
            </a:endParaRPr>
          </a:p>
        </p:txBody>
      </p:sp>
      <p:sp>
        <p:nvSpPr>
          <p:cNvPr id="22534" name="Rectangle 9"/>
          <p:cNvSpPr>
            <a:spLocks noChangeArrowheads="1"/>
          </p:cNvSpPr>
          <p:nvPr/>
        </p:nvSpPr>
        <p:spPr bwMode="auto">
          <a:xfrm>
            <a:off x="496888" y="2422525"/>
            <a:ext cx="2224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8000"/>
                </a:solidFill>
                <a:latin typeface="Calibri" pitchFamily="34" charset="0"/>
              </a:rPr>
              <a:t>you might see 50% by the end of the term</a:t>
            </a:r>
            <a:endParaRPr lang="en-US"/>
          </a:p>
        </p:txBody>
      </p:sp>
      <p:sp>
        <p:nvSpPr>
          <p:cNvPr id="22535" name="Rectangle 16"/>
          <p:cNvSpPr>
            <a:spLocks noChangeArrowheads="1"/>
          </p:cNvSpPr>
          <p:nvPr/>
        </p:nvSpPr>
        <p:spPr bwMode="auto">
          <a:xfrm>
            <a:off x="1003300" y="1566863"/>
            <a:ext cx="1211263" cy="4619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a:solidFill>
                  <a:srgbClr val="008000"/>
                </a:solidFill>
                <a:latin typeface="Calibri" pitchFamily="34" charset="0"/>
              </a:rPr>
              <a:t> Python </a:t>
            </a:r>
            <a:endParaRPr lang="en-US"/>
          </a:p>
        </p:txBody>
      </p:sp>
      <p:sp>
        <p:nvSpPr>
          <p:cNvPr id="22536" name="Rectangle 18"/>
          <p:cNvSpPr>
            <a:spLocks noChangeArrowheads="1"/>
          </p:cNvSpPr>
          <p:nvPr/>
        </p:nvSpPr>
        <p:spPr bwMode="auto">
          <a:xfrm>
            <a:off x="1042988" y="4452938"/>
            <a:ext cx="1131887" cy="461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a:solidFill>
                  <a:srgbClr val="000000"/>
                </a:solidFill>
                <a:latin typeface="Calibri" pitchFamily="34" charset="0"/>
              </a:rPr>
              <a:t>Picobot</a:t>
            </a:r>
            <a:endParaRPr lang="en-US">
              <a:solidFill>
                <a:srgbClr val="000000"/>
              </a:solidFill>
            </a:endParaRPr>
          </a:p>
        </p:txBody>
      </p:sp>
      <p:sp>
        <p:nvSpPr>
          <p:cNvPr id="22537" name="Rectangle 19"/>
          <p:cNvSpPr>
            <a:spLocks noChangeArrowheads="1"/>
          </p:cNvSpPr>
          <p:nvPr/>
        </p:nvSpPr>
        <p:spPr bwMode="auto">
          <a:xfrm>
            <a:off x="366713" y="2135188"/>
            <a:ext cx="2484437" cy="323850"/>
          </a:xfrm>
          <a:prstGeom prst="rect">
            <a:avLst/>
          </a:prstGeom>
          <a:solidFill>
            <a:srgbClr val="CCFFCC"/>
          </a:solidFill>
          <a:ln>
            <a:noFill/>
          </a:ln>
        </p:spPr>
        <p:txBody>
          <a:bodyPr>
            <a:spAutoFit/>
          </a:bodyPr>
          <a:lstStyle/>
          <a:p>
            <a:pPr algn="ctr"/>
            <a:r>
              <a:rPr lang="en-US" sz="1500" i="1" dirty="0">
                <a:solidFill>
                  <a:srgbClr val="008000"/>
                </a:solidFill>
                <a:latin typeface="Calibri" pitchFamily="34" charset="0"/>
              </a:rPr>
              <a:t>General-purpose language</a:t>
            </a:r>
            <a:endParaRPr lang="en-US" sz="1500" dirty="0">
              <a:solidFill>
                <a:srgbClr val="008000"/>
              </a:solidFill>
            </a:endParaRPr>
          </a:p>
        </p:txBody>
      </p:sp>
      <p:sp>
        <p:nvSpPr>
          <p:cNvPr id="22538" name="Rectangle 20"/>
          <p:cNvSpPr>
            <a:spLocks noChangeArrowheads="1"/>
          </p:cNvSpPr>
          <p:nvPr/>
        </p:nvSpPr>
        <p:spPr bwMode="auto">
          <a:xfrm>
            <a:off x="4652963" y="5527675"/>
            <a:ext cx="2919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rPr>
              <a:t>The Picobot simulator</a:t>
            </a:r>
            <a:endParaRPr lang="en-US">
              <a:solidFill>
                <a:srgbClr val="000000"/>
              </a:solidFill>
            </a:endParaRPr>
          </a:p>
        </p:txBody>
      </p:sp>
      <p:sp>
        <p:nvSpPr>
          <p:cNvPr id="22539" name="Rectangle 20"/>
          <p:cNvSpPr>
            <a:spLocks noChangeArrowheads="1"/>
          </p:cNvSpPr>
          <p:nvPr/>
        </p:nvSpPr>
        <p:spPr bwMode="auto">
          <a:xfrm>
            <a:off x="4497388" y="5930900"/>
            <a:ext cx="3232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urier New" pitchFamily="49" charset="0"/>
                <a:cs typeface="Courier New" pitchFamily="49" charset="0"/>
              </a:rPr>
              <a:t>www.cs.hmc.edu/picobot</a:t>
            </a:r>
          </a:p>
        </p:txBody>
      </p:sp>
      <p:sp>
        <p:nvSpPr>
          <p:cNvPr id="22540" name="Rectangle 1"/>
          <p:cNvSpPr>
            <a:spLocks noChangeArrowheads="1"/>
          </p:cNvSpPr>
          <p:nvPr/>
        </p:nvSpPr>
        <p:spPr bwMode="auto">
          <a:xfrm>
            <a:off x="5473700" y="1295400"/>
            <a:ext cx="1233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Picobot!</a:t>
            </a:r>
            <a:endParaRPr lang="en-US">
              <a:solidFill>
                <a:srgbClr val="120DF3"/>
              </a:solidFill>
            </a:endParaRPr>
          </a:p>
        </p:txBody>
      </p:sp>
      <p:sp>
        <p:nvSpPr>
          <p:cNvPr id="22541" name="Rectangle 19"/>
          <p:cNvSpPr>
            <a:spLocks noChangeArrowheads="1"/>
          </p:cNvSpPr>
          <p:nvPr/>
        </p:nvSpPr>
        <p:spPr bwMode="auto">
          <a:xfrm>
            <a:off x="177452" y="3562350"/>
            <a:ext cx="28305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i="1" dirty="0" smtClean="0">
                <a:solidFill>
                  <a:srgbClr val="008000"/>
                </a:solidFill>
                <a:latin typeface="Calibri" pitchFamily="34" charset="0"/>
              </a:rPr>
              <a:t>even then, &lt;1</a:t>
            </a:r>
            <a:r>
              <a:rPr lang="en-US" sz="1500" i="1" dirty="0">
                <a:solidFill>
                  <a:srgbClr val="008000"/>
                </a:solidFill>
                <a:latin typeface="Calibri" pitchFamily="34" charset="0"/>
              </a:rPr>
              <a:t>% of its libraries!</a:t>
            </a:r>
            <a:endParaRPr lang="en-US" sz="1500" dirty="0">
              <a:solidFill>
                <a:srgbClr val="008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7"/>
          <p:cNvPicPr>
            <a:picLocks noChangeAspect="1" noChangeArrowheads="1"/>
          </p:cNvPicPr>
          <p:nvPr/>
        </p:nvPicPr>
        <p:blipFill>
          <a:blip r:embed="rId3">
            <a:extLst>
              <a:ext uri="{28A0092B-C50C-407E-A947-70E740481C1C}">
                <a14:useLocalDpi xmlns:a14="http://schemas.microsoft.com/office/drawing/2010/main" val="0"/>
              </a:ext>
            </a:extLst>
          </a:blip>
          <a:srcRect l="30096" t="11909" r="25626" b="44527"/>
          <a:stretch>
            <a:fillRect/>
          </a:stretch>
        </p:blipFill>
        <p:spPr bwMode="auto">
          <a:xfrm>
            <a:off x="228600" y="376238"/>
            <a:ext cx="8610600" cy="602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406135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cture 16"/>
          <p:cNvPicPr>
            <a:picLocks noChangeAspect="1" noChangeArrowheads="1"/>
          </p:cNvPicPr>
          <p:nvPr/>
        </p:nvPicPr>
        <p:blipFill>
          <a:blip r:embed="rId3">
            <a:extLst>
              <a:ext uri="{28A0092B-C50C-407E-A947-70E740481C1C}">
                <a14:useLocalDpi xmlns:a14="http://schemas.microsoft.com/office/drawing/2010/main" val="0"/>
              </a:ext>
            </a:extLst>
          </a:blip>
          <a:srcRect l="999" t="16661" r="48088" b="24757"/>
          <a:stretch>
            <a:fillRect/>
          </a:stretch>
        </p:blipFill>
        <p:spPr bwMode="auto">
          <a:xfrm>
            <a:off x="4038600" y="2005013"/>
            <a:ext cx="36576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5"/>
          <p:cNvSpPr>
            <a:spLocks noChangeShapeType="1"/>
          </p:cNvSpPr>
          <p:nvPr/>
        </p:nvSpPr>
        <p:spPr bwMode="auto">
          <a:xfrm flipH="1">
            <a:off x="6884988" y="1854200"/>
            <a:ext cx="1022350" cy="40798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Text Box 6"/>
          <p:cNvSpPr txBox="1">
            <a:spLocks noChangeArrowheads="1"/>
          </p:cNvSpPr>
          <p:nvPr/>
        </p:nvSpPr>
        <p:spPr bwMode="auto">
          <a:xfrm>
            <a:off x="7548563" y="1506538"/>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08000"/>
                </a:solidFill>
                <a:latin typeface="Arial" pitchFamily="34" charset="0"/>
              </a:rPr>
              <a:t>Picobot</a:t>
            </a:r>
          </a:p>
        </p:txBody>
      </p:sp>
      <p:sp>
        <p:nvSpPr>
          <p:cNvPr id="23559" name="Line 7"/>
          <p:cNvSpPr>
            <a:spLocks noChangeShapeType="1"/>
          </p:cNvSpPr>
          <p:nvPr/>
        </p:nvSpPr>
        <p:spPr bwMode="auto">
          <a:xfrm flipH="1" flipV="1">
            <a:off x="6891338" y="3427413"/>
            <a:ext cx="1030287" cy="814387"/>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Text Box 8"/>
          <p:cNvSpPr txBox="1">
            <a:spLocks noChangeArrowheads="1"/>
          </p:cNvSpPr>
          <p:nvPr/>
        </p:nvSpPr>
        <p:spPr bwMode="auto">
          <a:xfrm>
            <a:off x="7696200" y="4170363"/>
            <a:ext cx="1371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chemeClr val="bg2"/>
                </a:solidFill>
                <a:latin typeface="Arial" pitchFamily="34" charset="0"/>
              </a:rPr>
              <a:t>area already </a:t>
            </a:r>
            <a:r>
              <a:rPr lang="en-US" sz="1800" dirty="0" smtClean="0">
                <a:solidFill>
                  <a:schemeClr val="bg2"/>
                </a:solidFill>
                <a:latin typeface="Arial" pitchFamily="34" charset="0"/>
              </a:rPr>
              <a:t>covered</a:t>
            </a:r>
          </a:p>
          <a:p>
            <a:pPr>
              <a:spcBef>
                <a:spcPct val="50000"/>
              </a:spcBef>
            </a:pPr>
            <a:r>
              <a:rPr lang="en-US" sz="1800" dirty="0" err="1" smtClean="0">
                <a:solidFill>
                  <a:schemeClr val="bg2"/>
                </a:solidFill>
                <a:latin typeface="Arial" pitchFamily="34" charset="0"/>
              </a:rPr>
              <a:t>Picobot</a:t>
            </a:r>
            <a:r>
              <a:rPr lang="en-US" sz="1800" dirty="0" smtClean="0">
                <a:solidFill>
                  <a:schemeClr val="bg2"/>
                </a:solidFill>
                <a:latin typeface="Arial" pitchFamily="34" charset="0"/>
              </a:rPr>
              <a:t> can't tell…</a:t>
            </a:r>
            <a:endParaRPr lang="en-US" sz="1800" dirty="0">
              <a:solidFill>
                <a:schemeClr val="bg2"/>
              </a:solidFill>
              <a:latin typeface="Arial" pitchFamily="34" charset="0"/>
            </a:endParaRPr>
          </a:p>
        </p:txBody>
      </p:sp>
      <p:sp>
        <p:nvSpPr>
          <p:cNvPr id="23561" name="Text Box 9"/>
          <p:cNvSpPr txBox="1">
            <a:spLocks noChangeArrowheads="1"/>
          </p:cNvSpPr>
          <p:nvPr/>
        </p:nvSpPr>
        <p:spPr bwMode="auto">
          <a:xfrm>
            <a:off x="4592638" y="3392488"/>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A40FE0"/>
                </a:solidFill>
                <a:latin typeface="Arial" pitchFamily="34" charset="0"/>
              </a:rPr>
              <a:t>area not covered (yet!)</a:t>
            </a:r>
          </a:p>
        </p:txBody>
      </p:sp>
      <p:sp>
        <p:nvSpPr>
          <p:cNvPr id="23562" name="Line 10"/>
          <p:cNvSpPr>
            <a:spLocks noChangeShapeType="1"/>
          </p:cNvSpPr>
          <p:nvPr/>
        </p:nvSpPr>
        <p:spPr bwMode="auto">
          <a:xfrm>
            <a:off x="5845175" y="3803650"/>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3" name="Line 11"/>
          <p:cNvSpPr>
            <a:spLocks noChangeShapeType="1"/>
          </p:cNvSpPr>
          <p:nvPr/>
        </p:nvSpPr>
        <p:spPr bwMode="auto">
          <a:xfrm flipH="1">
            <a:off x="4448175" y="3813175"/>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4" name="Line 12"/>
          <p:cNvSpPr>
            <a:spLocks noChangeShapeType="1"/>
          </p:cNvSpPr>
          <p:nvPr/>
        </p:nvSpPr>
        <p:spPr bwMode="auto">
          <a:xfrm>
            <a:off x="5286375" y="4360863"/>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13"/>
          <p:cNvSpPr>
            <a:spLocks noChangeShapeType="1"/>
          </p:cNvSpPr>
          <p:nvPr/>
        </p:nvSpPr>
        <p:spPr bwMode="auto">
          <a:xfrm flipV="1">
            <a:off x="5286375" y="3094038"/>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6" name="Text Box 14"/>
          <p:cNvSpPr txBox="1">
            <a:spLocks noChangeArrowheads="1"/>
          </p:cNvSpPr>
          <p:nvPr/>
        </p:nvSpPr>
        <p:spPr bwMode="auto">
          <a:xfrm>
            <a:off x="754944" y="5088467"/>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800000"/>
                </a:solidFill>
                <a:latin typeface="Cambria" pitchFamily="18" charset="0"/>
              </a:rPr>
              <a:t>Inspiration?</a:t>
            </a:r>
          </a:p>
        </p:txBody>
      </p:sp>
      <p:sp>
        <p:nvSpPr>
          <p:cNvPr id="23567" name="Line 15"/>
          <p:cNvSpPr>
            <a:spLocks noChangeShapeType="1"/>
          </p:cNvSpPr>
          <p:nvPr/>
        </p:nvSpPr>
        <p:spPr bwMode="auto">
          <a:xfrm>
            <a:off x="4129088" y="1646238"/>
            <a:ext cx="96837" cy="415925"/>
          </a:xfrm>
          <a:prstGeom prst="line">
            <a:avLst/>
          </a:prstGeom>
          <a:noFill/>
          <a:ln w="2857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Text Box 16"/>
          <p:cNvSpPr txBox="1">
            <a:spLocks noChangeArrowheads="1"/>
          </p:cNvSpPr>
          <p:nvPr/>
        </p:nvSpPr>
        <p:spPr bwMode="auto">
          <a:xfrm>
            <a:off x="3581400" y="13192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20DF3"/>
                </a:solidFill>
                <a:latin typeface="Arial" pitchFamily="34" charset="0"/>
              </a:rPr>
              <a:t>walls</a:t>
            </a:r>
          </a:p>
        </p:txBody>
      </p:sp>
      <p:sp>
        <p:nvSpPr>
          <p:cNvPr id="23569" name="Text Box 17"/>
          <p:cNvSpPr txBox="1">
            <a:spLocks noChangeArrowheads="1"/>
          </p:cNvSpPr>
          <p:nvPr/>
        </p:nvSpPr>
        <p:spPr bwMode="auto">
          <a:xfrm>
            <a:off x="602544" y="1254035"/>
            <a:ext cx="2819400" cy="1200329"/>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latin typeface="Cambria" pitchFamily="18" charset="0"/>
              </a:rPr>
              <a:t>Goal: </a:t>
            </a:r>
            <a:r>
              <a:rPr lang="en-US" dirty="0" smtClean="0">
                <a:latin typeface="Cambria" pitchFamily="18" charset="0"/>
              </a:rPr>
              <a:t>full-room coverage with </a:t>
            </a:r>
            <a:r>
              <a:rPr lang="en-US" dirty="0">
                <a:latin typeface="Cambria" pitchFamily="18" charset="0"/>
              </a:rPr>
              <a:t>only </a:t>
            </a:r>
            <a:r>
              <a:rPr lang="en-US" b="1" i="1" dirty="0">
                <a:latin typeface="Cambria" pitchFamily="18" charset="0"/>
              </a:rPr>
              <a:t>local sensing</a:t>
            </a:r>
            <a:r>
              <a:rPr lang="en-US" dirty="0">
                <a:latin typeface="Cambria" pitchFamily="18" charset="0"/>
              </a:rPr>
              <a:t>…</a:t>
            </a:r>
          </a:p>
        </p:txBody>
      </p:sp>
      <p:sp>
        <p:nvSpPr>
          <p:cNvPr id="23570" name="Text Box 22"/>
          <p:cNvSpPr txBox="1">
            <a:spLocks noChangeArrowheads="1"/>
          </p:cNvSpPr>
          <p:nvPr/>
        </p:nvSpPr>
        <p:spPr bwMode="auto">
          <a:xfrm>
            <a:off x="838200" y="225425"/>
            <a:ext cx="7513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dirty="0">
                <a:latin typeface="Cambria" pitchFamily="18" charset="0"/>
              </a:rPr>
              <a:t>HW problems 3 and 4:   </a:t>
            </a:r>
            <a:r>
              <a:rPr lang="en-US" sz="3600" dirty="0" err="1">
                <a:latin typeface="Cambria" pitchFamily="18" charset="0"/>
              </a:rPr>
              <a:t>Picobot</a:t>
            </a:r>
            <a:r>
              <a:rPr lang="en-US" sz="3600" dirty="0">
                <a:latin typeface="Cambria" pitchFamily="18" charset="0"/>
              </a:rPr>
              <a:t>!</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990720" y="-57240"/>
              <a:ext cx="95760" cy="57600"/>
            </p14:xfrm>
          </p:contentPart>
        </mc:Choice>
        <mc:Fallback xmlns="">
          <p:pic>
            <p:nvPicPr>
              <p:cNvPr id="2" name="Ink 1"/>
              <p:cNvPicPr/>
              <p:nvPr/>
            </p:nvPicPr>
            <p:blipFill>
              <a:blip r:embed="rId5"/>
              <a:stretch>
                <a:fillRect/>
              </a:stretch>
            </p:blipFill>
            <p:spPr>
              <a:xfrm>
                <a:off x="981360" y="-66600"/>
                <a:ext cx="114480" cy="76320"/>
              </a:xfrm>
              <a:prstGeom prst="rect">
                <a:avLst/>
              </a:prstGeom>
            </p:spPr>
          </p:pic>
        </mc:Fallback>
      </mc:AlternateContent>
      <p:sp>
        <p:nvSpPr>
          <p:cNvPr id="18" name="Text Box 14"/>
          <p:cNvSpPr txBox="1">
            <a:spLocks noChangeArrowheads="1"/>
          </p:cNvSpPr>
          <p:nvPr/>
        </p:nvSpPr>
        <p:spPr bwMode="auto">
          <a:xfrm>
            <a:off x="754944" y="5088467"/>
            <a:ext cx="2590800" cy="461665"/>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libri" panose="020F0502020204030204" pitchFamily="34" charset="0"/>
              </a:rPr>
              <a:t>The Roomba!</a:t>
            </a:r>
          </a:p>
        </p:txBody>
      </p:sp>
      <p:sp>
        <p:nvSpPr>
          <p:cNvPr id="19" name="Text Box 14"/>
          <p:cNvSpPr txBox="1">
            <a:spLocks noChangeArrowheads="1"/>
          </p:cNvSpPr>
          <p:nvPr/>
        </p:nvSpPr>
        <p:spPr bwMode="auto">
          <a:xfrm>
            <a:off x="762000" y="5444113"/>
            <a:ext cx="2632076"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dirty="0" smtClean="0">
                <a:latin typeface="Calibri" panose="020F0502020204030204" pitchFamily="34" charset="0"/>
              </a:rPr>
              <a:t>can't tell "vacuumed" from "</a:t>
            </a:r>
            <a:r>
              <a:rPr lang="en-US" sz="1800" dirty="0" err="1" smtClean="0">
                <a:latin typeface="Calibri" panose="020F0502020204030204" pitchFamily="34" charset="0"/>
              </a:rPr>
              <a:t>unvacuumed</a:t>
            </a:r>
            <a:r>
              <a:rPr lang="en-US" sz="1800" dirty="0" smtClean="0">
                <a:latin typeface="Calibri" panose="020F0502020204030204" pitchFamily="34" charset="0"/>
              </a:rPr>
              <a:t>" area </a:t>
            </a:r>
          </a:p>
        </p:txBody>
      </p:sp>
      <p:pic>
        <p:nvPicPr>
          <p:cNvPr id="20" name="Picture 20" descr="Roomb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944" y="2819400"/>
            <a:ext cx="2667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rot="20762559">
            <a:off x="7158362" y="6028349"/>
            <a:ext cx="1835704" cy="461665"/>
          </a:xfrm>
          <a:prstGeom prst="rect">
            <a:avLst/>
          </a:prstGeom>
          <a:solidFill>
            <a:srgbClr val="D6EAF6"/>
          </a:solidFill>
        </p:spPr>
        <p:txBody>
          <a:bodyPr wrap="square" rtlCol="0">
            <a:spAutoFit/>
          </a:bodyPr>
          <a:lstStyle/>
          <a:p>
            <a:pPr algn="ctr"/>
            <a:r>
              <a:rPr lang="en-US" dirty="0" smtClean="0">
                <a:latin typeface="Cambria" pitchFamily="18" charset="0"/>
              </a:rPr>
              <a:t>Let's see it!</a:t>
            </a:r>
            <a:endParaRPr lang="en-US"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Surroundings</a:t>
            </a:r>
          </a:p>
        </p:txBody>
      </p:sp>
      <p:sp>
        <p:nvSpPr>
          <p:cNvPr id="25603"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4"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can only sense things directly to the N, E, W, and S</a:t>
            </a:r>
          </a:p>
        </p:txBody>
      </p:sp>
      <p:sp>
        <p:nvSpPr>
          <p:cNvPr id="25605" name="Rectangle 5"/>
          <p:cNvSpPr>
            <a:spLocks noChangeArrowheads="1"/>
          </p:cNvSpPr>
          <p:nvPr/>
        </p:nvSpPr>
        <p:spPr bwMode="auto">
          <a:xfrm>
            <a:off x="990600" y="47244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6" name="Rectangle 6"/>
          <p:cNvSpPr>
            <a:spLocks noChangeArrowheads="1"/>
          </p:cNvSpPr>
          <p:nvPr/>
        </p:nvSpPr>
        <p:spPr bwMode="auto">
          <a:xfrm>
            <a:off x="152400" y="4724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7" name="Rectangle 7"/>
          <p:cNvSpPr>
            <a:spLocks noChangeArrowheads="1"/>
          </p:cNvSpPr>
          <p:nvPr/>
        </p:nvSpPr>
        <p:spPr bwMode="auto">
          <a:xfrm>
            <a:off x="990600" y="3962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8" name="Rectangle 8"/>
          <p:cNvSpPr>
            <a:spLocks noChangeArrowheads="1"/>
          </p:cNvSpPr>
          <p:nvPr/>
        </p:nvSpPr>
        <p:spPr bwMode="auto">
          <a:xfrm>
            <a:off x="990600" y="5486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9" name="Rectangle 9"/>
          <p:cNvSpPr>
            <a:spLocks noChangeArrowheads="1"/>
          </p:cNvSpPr>
          <p:nvPr/>
        </p:nvSpPr>
        <p:spPr bwMode="auto">
          <a:xfrm>
            <a:off x="1828800" y="4724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0"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1"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2"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3"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Text Box 14"/>
          <p:cNvSpPr txBox="1">
            <a:spLocks noChangeArrowheads="1"/>
          </p:cNvSpPr>
          <p:nvPr/>
        </p:nvSpPr>
        <p:spPr bwMode="auto">
          <a:xfrm>
            <a:off x="2206625" y="3541713"/>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For example, here its surroundings are </a:t>
            </a:r>
          </a:p>
        </p:txBody>
      </p:sp>
      <p:sp>
        <p:nvSpPr>
          <p:cNvPr id="25615"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5616"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5617"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5618"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5619" name="Rectangle 15"/>
          <p:cNvSpPr>
            <a:spLocks noChangeArrowheads="1"/>
          </p:cNvSpPr>
          <p:nvPr/>
        </p:nvSpPr>
        <p:spPr bwMode="auto">
          <a:xfrm>
            <a:off x="3216275" y="452120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5620" name="Rectangle 24"/>
          <p:cNvSpPr>
            <a:spLocks noChangeArrowheads="1"/>
          </p:cNvSpPr>
          <p:nvPr/>
        </p:nvSpPr>
        <p:spPr bwMode="auto">
          <a:xfrm>
            <a:off x="3201988" y="5394325"/>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5621" name="Rectangle 25"/>
          <p:cNvSpPr>
            <a:spLocks noChangeArrowheads="1"/>
          </p:cNvSpPr>
          <p:nvPr/>
        </p:nvSpPr>
        <p:spPr bwMode="auto">
          <a:xfrm>
            <a:off x="6032500" y="5824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Arial" pitchFamily="34" charset="0"/>
              </a:rPr>
              <a:t>Surroundings are always in </a:t>
            </a:r>
            <a:r>
              <a:rPr lang="en-US" sz="1800">
                <a:solidFill>
                  <a:srgbClr val="800000"/>
                </a:solidFill>
                <a:latin typeface="Arial" pitchFamily="34" charset="0"/>
              </a:rPr>
              <a:t>NEWS </a:t>
            </a:r>
            <a:r>
              <a:rPr lang="en-US" sz="1800">
                <a:solidFill>
                  <a:srgbClr val="808080"/>
                </a:solidFill>
                <a:latin typeface="Arial" pitchFamily="34" charset="0"/>
              </a:rPr>
              <a:t>order.</a:t>
            </a:r>
          </a:p>
        </p:txBody>
      </p:sp>
      <p:cxnSp>
        <p:nvCxnSpPr>
          <p:cNvPr id="25622" name="Straight Arrow Connector 29"/>
          <p:cNvCxnSpPr>
            <a:cxnSpLocks noChangeShapeType="1"/>
          </p:cNvCxnSpPr>
          <p:nvPr/>
        </p:nvCxnSpPr>
        <p:spPr bwMode="auto">
          <a:xfrm rot="10800000">
            <a:off x="5080000" y="5780088"/>
            <a:ext cx="1260475" cy="236537"/>
          </a:xfrm>
          <a:prstGeom prst="straightConnector1">
            <a:avLst/>
          </a:prstGeom>
          <a:noFill/>
          <a:ln w="9525">
            <a:solidFill>
              <a:srgbClr val="80808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1300" y="217488"/>
            <a:ext cx="646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itchFamily="18" charset="0"/>
              </a:rPr>
              <a:t>What are these surroundings?</a:t>
            </a:r>
          </a:p>
        </p:txBody>
      </p:sp>
      <p:sp>
        <p:nvSpPr>
          <p:cNvPr id="26627" name="Rectangle 5"/>
          <p:cNvSpPr>
            <a:spLocks noChangeArrowheads="1"/>
          </p:cNvSpPr>
          <p:nvPr/>
        </p:nvSpPr>
        <p:spPr bwMode="auto">
          <a:xfrm>
            <a:off x="2925763" y="1773238"/>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28" name="Rectangle 6"/>
          <p:cNvSpPr>
            <a:spLocks noChangeArrowheads="1"/>
          </p:cNvSpPr>
          <p:nvPr/>
        </p:nvSpPr>
        <p:spPr bwMode="auto">
          <a:xfrm>
            <a:off x="2087563" y="1773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29" name="Rectangle 7"/>
          <p:cNvSpPr>
            <a:spLocks noChangeArrowheads="1"/>
          </p:cNvSpPr>
          <p:nvPr/>
        </p:nvSpPr>
        <p:spPr bwMode="auto">
          <a:xfrm>
            <a:off x="2925763" y="1011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0" name="Rectangle 8"/>
          <p:cNvSpPr>
            <a:spLocks noChangeArrowheads="1"/>
          </p:cNvSpPr>
          <p:nvPr/>
        </p:nvSpPr>
        <p:spPr bwMode="auto">
          <a:xfrm>
            <a:off x="2925763" y="2535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1" name="Rectangle 9"/>
          <p:cNvSpPr>
            <a:spLocks noChangeArrowheads="1"/>
          </p:cNvSpPr>
          <p:nvPr/>
        </p:nvSpPr>
        <p:spPr bwMode="auto">
          <a:xfrm>
            <a:off x="3763963" y="1773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2" name="Rectangle 15"/>
          <p:cNvSpPr>
            <a:spLocks noChangeArrowheads="1"/>
          </p:cNvSpPr>
          <p:nvPr/>
        </p:nvSpPr>
        <p:spPr bwMode="auto">
          <a:xfrm>
            <a:off x="4984750" y="1692275"/>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6633" name="Rectangle 24"/>
          <p:cNvSpPr>
            <a:spLocks noChangeArrowheads="1"/>
          </p:cNvSpPr>
          <p:nvPr/>
        </p:nvSpPr>
        <p:spPr bwMode="auto">
          <a:xfrm>
            <a:off x="4989513" y="1182688"/>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6634" name="Rectangle 25"/>
          <p:cNvSpPr>
            <a:spLocks noChangeArrowheads="1"/>
          </p:cNvSpPr>
          <p:nvPr/>
        </p:nvSpPr>
        <p:spPr bwMode="auto">
          <a:xfrm>
            <a:off x="5988050" y="236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Cambria" pitchFamily="18" charset="0"/>
              </a:rPr>
              <a:t>Surroundings are always in </a:t>
            </a:r>
            <a:r>
              <a:rPr lang="en-US" sz="1800">
                <a:solidFill>
                  <a:srgbClr val="800000"/>
                </a:solidFill>
                <a:latin typeface="Cambria" pitchFamily="18" charset="0"/>
              </a:rPr>
              <a:t>NEWS </a:t>
            </a:r>
            <a:r>
              <a:rPr lang="en-US" sz="1800">
                <a:solidFill>
                  <a:srgbClr val="808080"/>
                </a:solidFill>
                <a:latin typeface="Cambria" pitchFamily="18" charset="0"/>
              </a:rPr>
              <a:t>order.</a:t>
            </a:r>
          </a:p>
        </p:txBody>
      </p:sp>
      <p:sp>
        <p:nvSpPr>
          <p:cNvPr id="26635" name="Rectangle 5"/>
          <p:cNvSpPr>
            <a:spLocks noChangeArrowheads="1"/>
          </p:cNvSpPr>
          <p:nvPr/>
        </p:nvSpPr>
        <p:spPr bwMode="auto">
          <a:xfrm>
            <a:off x="1447800" y="47625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36" name="Rectangle 6"/>
          <p:cNvSpPr>
            <a:spLocks noChangeArrowheads="1"/>
          </p:cNvSpPr>
          <p:nvPr/>
        </p:nvSpPr>
        <p:spPr bwMode="auto">
          <a:xfrm>
            <a:off x="609600" y="47625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7" name="Rectangle 7"/>
          <p:cNvSpPr>
            <a:spLocks noChangeArrowheads="1"/>
          </p:cNvSpPr>
          <p:nvPr/>
        </p:nvSpPr>
        <p:spPr bwMode="auto">
          <a:xfrm>
            <a:off x="1447800" y="4000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8" name="Rectangle 8"/>
          <p:cNvSpPr>
            <a:spLocks noChangeArrowheads="1"/>
          </p:cNvSpPr>
          <p:nvPr/>
        </p:nvSpPr>
        <p:spPr bwMode="auto">
          <a:xfrm>
            <a:off x="1447800" y="5524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9" name="Rectangle 9"/>
          <p:cNvSpPr>
            <a:spLocks noChangeArrowheads="1"/>
          </p:cNvSpPr>
          <p:nvPr/>
        </p:nvSpPr>
        <p:spPr bwMode="auto">
          <a:xfrm>
            <a:off x="2286000" y="4762500"/>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0" name="Rectangle 5"/>
          <p:cNvSpPr>
            <a:spLocks noChangeArrowheads="1"/>
          </p:cNvSpPr>
          <p:nvPr/>
        </p:nvSpPr>
        <p:spPr bwMode="auto">
          <a:xfrm>
            <a:off x="6324600" y="4722813"/>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41" name="Rectangle 6"/>
          <p:cNvSpPr>
            <a:spLocks noChangeArrowheads="1"/>
          </p:cNvSpPr>
          <p:nvPr/>
        </p:nvSpPr>
        <p:spPr bwMode="auto">
          <a:xfrm>
            <a:off x="5486400" y="4722813"/>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42" name="Rectangle 7"/>
          <p:cNvSpPr>
            <a:spLocks noChangeArrowheads="1"/>
          </p:cNvSpPr>
          <p:nvPr/>
        </p:nvSpPr>
        <p:spPr bwMode="auto">
          <a:xfrm>
            <a:off x="6324600" y="3960813"/>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43" name="Rectangle 8"/>
          <p:cNvSpPr>
            <a:spLocks noChangeArrowheads="1"/>
          </p:cNvSpPr>
          <p:nvPr/>
        </p:nvSpPr>
        <p:spPr bwMode="auto">
          <a:xfrm>
            <a:off x="6324600" y="5484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4" name="Rectangle 9"/>
          <p:cNvSpPr>
            <a:spLocks noChangeArrowheads="1"/>
          </p:cNvSpPr>
          <p:nvPr/>
        </p:nvSpPr>
        <p:spPr bwMode="auto">
          <a:xfrm>
            <a:off x="7162800" y="4722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grpSp>
        <p:nvGrpSpPr>
          <p:cNvPr id="26645" name="Group 19"/>
          <p:cNvGrpSpPr>
            <a:grpSpLocks/>
          </p:cNvGrpSpPr>
          <p:nvPr>
            <p:custDataLst>
              <p:tags r:id="rId1"/>
            </p:custDataLst>
          </p:nvPr>
        </p:nvGrpSpPr>
        <p:grpSpPr bwMode="auto">
          <a:xfrm>
            <a:off x="3637650" y="6051539"/>
            <a:ext cx="622300" cy="589880"/>
            <a:chOff x="2928" y="1051"/>
            <a:chExt cx="840" cy="957"/>
          </a:xfrm>
        </p:grpSpPr>
        <p:sp>
          <p:nvSpPr>
            <p:cNvPr id="26648"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64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665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665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665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665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66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6646" name="Rectangle 5"/>
          <p:cNvSpPr>
            <a:spLocks noChangeArrowheads="1"/>
          </p:cNvSpPr>
          <p:nvPr/>
        </p:nvSpPr>
        <p:spPr bwMode="auto">
          <a:xfrm>
            <a:off x="2636838" y="5801412"/>
            <a:ext cx="1489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8000"/>
                </a:solidFill>
                <a:latin typeface="Cambria" pitchFamily="18" charset="0"/>
              </a:rPr>
              <a:t>Wow - this one is disgusting!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962400" y="2517775"/>
            <a:ext cx="3086100" cy="53022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674"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8675" name="Text Box 4"/>
          <p:cNvSpPr txBox="1">
            <a:spLocks noChangeArrowheads="1"/>
          </p:cNvSpPr>
          <p:nvPr/>
        </p:nvSpPr>
        <p:spPr bwMode="auto">
          <a:xfrm>
            <a:off x="3352800" y="12192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How many distinct surroundings are there?</a:t>
            </a:r>
          </a:p>
        </p:txBody>
      </p:sp>
      <p:sp>
        <p:nvSpPr>
          <p:cNvPr id="28676" name="Rectangle 5"/>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7"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8" name="Rectangle 7"/>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9"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0" name="Rectangle 9"/>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8681" name="Rectangle 10"/>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8682" name="Rectangle 11"/>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8683" name="Rectangle 12"/>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8684" name="Rectangle 13"/>
          <p:cNvSpPr>
            <a:spLocks noChangeArrowheads="1"/>
          </p:cNvSpPr>
          <p:nvPr/>
        </p:nvSpPr>
        <p:spPr bwMode="auto">
          <a:xfrm>
            <a:off x="12192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5" name="Rectangle 14"/>
          <p:cNvSpPr>
            <a:spLocks noChangeArrowheads="1"/>
          </p:cNvSpPr>
          <p:nvPr/>
        </p:nvSpPr>
        <p:spPr bwMode="auto">
          <a:xfrm>
            <a:off x="990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6" name="Rectangle 15"/>
          <p:cNvSpPr>
            <a:spLocks noChangeArrowheads="1"/>
          </p:cNvSpPr>
          <p:nvPr/>
        </p:nvSpPr>
        <p:spPr bwMode="auto">
          <a:xfrm>
            <a:off x="14478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7" name="Rectangle 16"/>
          <p:cNvSpPr>
            <a:spLocks noChangeArrowheads="1"/>
          </p:cNvSpPr>
          <p:nvPr/>
        </p:nvSpPr>
        <p:spPr bwMode="auto">
          <a:xfrm>
            <a:off x="1219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8" name="Rectangle 17"/>
          <p:cNvSpPr>
            <a:spLocks noChangeArrowheads="1"/>
          </p:cNvSpPr>
          <p:nvPr/>
        </p:nvSpPr>
        <p:spPr bwMode="auto">
          <a:xfrm>
            <a:off x="1219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689" name="Text Box 18"/>
          <p:cNvSpPr txBox="1">
            <a:spLocks noChangeArrowheads="1"/>
          </p:cNvSpPr>
          <p:nvPr/>
        </p:nvSpPr>
        <p:spPr bwMode="auto">
          <a:xfrm>
            <a:off x="990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xxxx</a:t>
            </a:r>
          </a:p>
        </p:txBody>
      </p:sp>
      <p:sp>
        <p:nvSpPr>
          <p:cNvPr id="28690" name="Rectangle 19"/>
          <p:cNvSpPr>
            <a:spLocks noChangeArrowheads="1"/>
          </p:cNvSpPr>
          <p:nvPr/>
        </p:nvSpPr>
        <p:spPr bwMode="auto">
          <a:xfrm>
            <a:off x="2133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691" name="Rectangle 20"/>
          <p:cNvSpPr>
            <a:spLocks noChangeArrowheads="1"/>
          </p:cNvSpPr>
          <p:nvPr/>
        </p:nvSpPr>
        <p:spPr bwMode="auto">
          <a:xfrm>
            <a:off x="1905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2" name="Rectangle 21"/>
          <p:cNvSpPr>
            <a:spLocks noChangeArrowheads="1"/>
          </p:cNvSpPr>
          <p:nvPr/>
        </p:nvSpPr>
        <p:spPr bwMode="auto">
          <a:xfrm>
            <a:off x="2362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3" name="Rectangle 22"/>
          <p:cNvSpPr>
            <a:spLocks noChangeArrowheads="1"/>
          </p:cNvSpPr>
          <p:nvPr/>
        </p:nvSpPr>
        <p:spPr bwMode="auto">
          <a:xfrm>
            <a:off x="2133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4" name="Rectangle 23"/>
          <p:cNvSpPr>
            <a:spLocks noChangeArrowheads="1"/>
          </p:cNvSpPr>
          <p:nvPr/>
        </p:nvSpPr>
        <p:spPr bwMode="auto">
          <a:xfrm>
            <a:off x="2133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695" name="Text Box 24"/>
          <p:cNvSpPr txBox="1">
            <a:spLocks noChangeArrowheads="1"/>
          </p:cNvSpPr>
          <p:nvPr/>
        </p:nvSpPr>
        <p:spPr bwMode="auto">
          <a:xfrm>
            <a:off x="1905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Nxxx</a:t>
            </a:r>
          </a:p>
        </p:txBody>
      </p:sp>
      <p:sp>
        <p:nvSpPr>
          <p:cNvPr id="28696" name="Rectangle 25"/>
          <p:cNvSpPr>
            <a:spLocks noChangeArrowheads="1"/>
          </p:cNvSpPr>
          <p:nvPr/>
        </p:nvSpPr>
        <p:spPr bwMode="auto">
          <a:xfrm>
            <a:off x="30480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7" name="Rectangle 26"/>
          <p:cNvSpPr>
            <a:spLocks noChangeArrowheads="1"/>
          </p:cNvSpPr>
          <p:nvPr/>
        </p:nvSpPr>
        <p:spPr bwMode="auto">
          <a:xfrm>
            <a:off x="2819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8" name="Rectangle 27"/>
          <p:cNvSpPr>
            <a:spLocks noChangeArrowheads="1"/>
          </p:cNvSpPr>
          <p:nvPr/>
        </p:nvSpPr>
        <p:spPr bwMode="auto">
          <a:xfrm>
            <a:off x="32766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699" name="Rectangle 28"/>
          <p:cNvSpPr>
            <a:spLocks noChangeArrowheads="1"/>
          </p:cNvSpPr>
          <p:nvPr/>
        </p:nvSpPr>
        <p:spPr bwMode="auto">
          <a:xfrm>
            <a:off x="30480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0" name="Rectangle 29"/>
          <p:cNvSpPr>
            <a:spLocks noChangeArrowheads="1"/>
          </p:cNvSpPr>
          <p:nvPr/>
        </p:nvSpPr>
        <p:spPr bwMode="auto">
          <a:xfrm>
            <a:off x="3048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01" name="Text Box 30"/>
          <p:cNvSpPr txBox="1">
            <a:spLocks noChangeArrowheads="1"/>
          </p:cNvSpPr>
          <p:nvPr/>
        </p:nvSpPr>
        <p:spPr bwMode="auto">
          <a:xfrm>
            <a:off x="2819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xExx</a:t>
            </a:r>
          </a:p>
        </p:txBody>
      </p:sp>
      <p:sp>
        <p:nvSpPr>
          <p:cNvPr id="28702" name="Rectangle 31"/>
          <p:cNvSpPr>
            <a:spLocks noChangeArrowheads="1"/>
          </p:cNvSpPr>
          <p:nvPr/>
        </p:nvSpPr>
        <p:spPr bwMode="auto">
          <a:xfrm>
            <a:off x="39624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3" name="Rectangle 32"/>
          <p:cNvSpPr>
            <a:spLocks noChangeArrowheads="1"/>
          </p:cNvSpPr>
          <p:nvPr/>
        </p:nvSpPr>
        <p:spPr bwMode="auto">
          <a:xfrm>
            <a:off x="3733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04" name="Rectangle 33"/>
          <p:cNvSpPr>
            <a:spLocks noChangeArrowheads="1"/>
          </p:cNvSpPr>
          <p:nvPr/>
        </p:nvSpPr>
        <p:spPr bwMode="auto">
          <a:xfrm>
            <a:off x="4191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5" name="Rectangle 34"/>
          <p:cNvSpPr>
            <a:spLocks noChangeArrowheads="1"/>
          </p:cNvSpPr>
          <p:nvPr/>
        </p:nvSpPr>
        <p:spPr bwMode="auto">
          <a:xfrm>
            <a:off x="39624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6" name="Rectangle 35"/>
          <p:cNvSpPr>
            <a:spLocks noChangeArrowheads="1"/>
          </p:cNvSpPr>
          <p:nvPr/>
        </p:nvSpPr>
        <p:spPr bwMode="auto">
          <a:xfrm>
            <a:off x="39624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07" name="Text Box 36"/>
          <p:cNvSpPr txBox="1">
            <a:spLocks noChangeArrowheads="1"/>
          </p:cNvSpPr>
          <p:nvPr/>
        </p:nvSpPr>
        <p:spPr bwMode="auto">
          <a:xfrm>
            <a:off x="37338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xxWx</a:t>
            </a:r>
          </a:p>
        </p:txBody>
      </p:sp>
      <p:sp>
        <p:nvSpPr>
          <p:cNvPr id="28708" name="Rectangle 37"/>
          <p:cNvSpPr>
            <a:spLocks noChangeArrowheads="1"/>
          </p:cNvSpPr>
          <p:nvPr/>
        </p:nvSpPr>
        <p:spPr bwMode="auto">
          <a:xfrm>
            <a:off x="48768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9" name="Rectangle 38"/>
          <p:cNvSpPr>
            <a:spLocks noChangeArrowheads="1"/>
          </p:cNvSpPr>
          <p:nvPr/>
        </p:nvSpPr>
        <p:spPr bwMode="auto">
          <a:xfrm>
            <a:off x="4648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0" name="Rectangle 39"/>
          <p:cNvSpPr>
            <a:spLocks noChangeArrowheads="1"/>
          </p:cNvSpPr>
          <p:nvPr/>
        </p:nvSpPr>
        <p:spPr bwMode="auto">
          <a:xfrm>
            <a:off x="5105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1" name="Rectangle 40"/>
          <p:cNvSpPr>
            <a:spLocks noChangeArrowheads="1"/>
          </p:cNvSpPr>
          <p:nvPr/>
        </p:nvSpPr>
        <p:spPr bwMode="auto">
          <a:xfrm>
            <a:off x="48768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12" name="Rectangle 41"/>
          <p:cNvSpPr>
            <a:spLocks noChangeArrowheads="1"/>
          </p:cNvSpPr>
          <p:nvPr/>
        </p:nvSpPr>
        <p:spPr bwMode="auto">
          <a:xfrm>
            <a:off x="48768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13" name="Text Box 42"/>
          <p:cNvSpPr txBox="1">
            <a:spLocks noChangeArrowheads="1"/>
          </p:cNvSpPr>
          <p:nvPr/>
        </p:nvSpPr>
        <p:spPr bwMode="auto">
          <a:xfrm>
            <a:off x="46482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xxxS</a:t>
            </a:r>
          </a:p>
        </p:txBody>
      </p:sp>
      <p:sp>
        <p:nvSpPr>
          <p:cNvPr id="28714" name="Rectangle 43"/>
          <p:cNvSpPr>
            <a:spLocks noChangeArrowheads="1"/>
          </p:cNvSpPr>
          <p:nvPr/>
        </p:nvSpPr>
        <p:spPr bwMode="auto">
          <a:xfrm>
            <a:off x="57912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15" name="Rectangle 44"/>
          <p:cNvSpPr>
            <a:spLocks noChangeArrowheads="1"/>
          </p:cNvSpPr>
          <p:nvPr/>
        </p:nvSpPr>
        <p:spPr bwMode="auto">
          <a:xfrm>
            <a:off x="5562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6" name="Rectangle 45"/>
          <p:cNvSpPr>
            <a:spLocks noChangeArrowheads="1"/>
          </p:cNvSpPr>
          <p:nvPr/>
        </p:nvSpPr>
        <p:spPr bwMode="auto">
          <a:xfrm>
            <a:off x="6019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17" name="Rectangle 46"/>
          <p:cNvSpPr>
            <a:spLocks noChangeArrowheads="1"/>
          </p:cNvSpPr>
          <p:nvPr/>
        </p:nvSpPr>
        <p:spPr bwMode="auto">
          <a:xfrm>
            <a:off x="5791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8" name="Rectangle 47"/>
          <p:cNvSpPr>
            <a:spLocks noChangeArrowheads="1"/>
          </p:cNvSpPr>
          <p:nvPr/>
        </p:nvSpPr>
        <p:spPr bwMode="auto">
          <a:xfrm>
            <a:off x="5791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19" name="Text Box 48"/>
          <p:cNvSpPr txBox="1">
            <a:spLocks noChangeArrowheads="1"/>
          </p:cNvSpPr>
          <p:nvPr/>
        </p:nvSpPr>
        <p:spPr bwMode="auto">
          <a:xfrm>
            <a:off x="5562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NExx</a:t>
            </a:r>
          </a:p>
        </p:txBody>
      </p:sp>
      <p:sp>
        <p:nvSpPr>
          <p:cNvPr id="28720" name="Rectangle 49"/>
          <p:cNvSpPr>
            <a:spLocks noChangeArrowheads="1"/>
          </p:cNvSpPr>
          <p:nvPr/>
        </p:nvSpPr>
        <p:spPr bwMode="auto">
          <a:xfrm>
            <a:off x="6705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21" name="Rectangle 50"/>
          <p:cNvSpPr>
            <a:spLocks noChangeArrowheads="1"/>
          </p:cNvSpPr>
          <p:nvPr/>
        </p:nvSpPr>
        <p:spPr bwMode="auto">
          <a:xfrm>
            <a:off x="64770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22" name="Rectangle 51"/>
          <p:cNvSpPr>
            <a:spLocks noChangeArrowheads="1"/>
          </p:cNvSpPr>
          <p:nvPr/>
        </p:nvSpPr>
        <p:spPr bwMode="auto">
          <a:xfrm>
            <a:off x="6934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3" name="Rectangle 52"/>
          <p:cNvSpPr>
            <a:spLocks noChangeArrowheads="1"/>
          </p:cNvSpPr>
          <p:nvPr/>
        </p:nvSpPr>
        <p:spPr bwMode="auto">
          <a:xfrm>
            <a:off x="6705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4" name="Rectangle 53"/>
          <p:cNvSpPr>
            <a:spLocks noChangeArrowheads="1"/>
          </p:cNvSpPr>
          <p:nvPr/>
        </p:nvSpPr>
        <p:spPr bwMode="auto">
          <a:xfrm>
            <a:off x="6705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25" name="Text Box 54"/>
          <p:cNvSpPr txBox="1">
            <a:spLocks noChangeArrowheads="1"/>
          </p:cNvSpPr>
          <p:nvPr/>
        </p:nvSpPr>
        <p:spPr bwMode="auto">
          <a:xfrm>
            <a:off x="6477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NxWx</a:t>
            </a:r>
          </a:p>
        </p:txBody>
      </p:sp>
      <p:sp>
        <p:nvSpPr>
          <p:cNvPr id="28726" name="Rectangle 55"/>
          <p:cNvSpPr>
            <a:spLocks noChangeArrowheads="1"/>
          </p:cNvSpPr>
          <p:nvPr/>
        </p:nvSpPr>
        <p:spPr bwMode="auto">
          <a:xfrm>
            <a:off x="76200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27" name="Rectangle 56"/>
          <p:cNvSpPr>
            <a:spLocks noChangeArrowheads="1"/>
          </p:cNvSpPr>
          <p:nvPr/>
        </p:nvSpPr>
        <p:spPr bwMode="auto">
          <a:xfrm>
            <a:off x="7391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8" name="Rectangle 57"/>
          <p:cNvSpPr>
            <a:spLocks noChangeArrowheads="1"/>
          </p:cNvSpPr>
          <p:nvPr/>
        </p:nvSpPr>
        <p:spPr bwMode="auto">
          <a:xfrm>
            <a:off x="7848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9" name="Rectangle 58"/>
          <p:cNvSpPr>
            <a:spLocks noChangeArrowheads="1"/>
          </p:cNvSpPr>
          <p:nvPr/>
        </p:nvSpPr>
        <p:spPr bwMode="auto">
          <a:xfrm>
            <a:off x="76200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30" name="Rectangle 59"/>
          <p:cNvSpPr>
            <a:spLocks noChangeArrowheads="1"/>
          </p:cNvSpPr>
          <p:nvPr/>
        </p:nvSpPr>
        <p:spPr bwMode="auto">
          <a:xfrm>
            <a:off x="7620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31" name="Text Box 60"/>
          <p:cNvSpPr txBox="1">
            <a:spLocks noChangeArrowheads="1"/>
          </p:cNvSpPr>
          <p:nvPr/>
        </p:nvSpPr>
        <p:spPr bwMode="auto">
          <a:xfrm>
            <a:off x="7391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NxxS</a:t>
            </a:r>
          </a:p>
        </p:txBody>
      </p:sp>
      <p:sp>
        <p:nvSpPr>
          <p:cNvPr id="28732" name="Rectangle 61"/>
          <p:cNvSpPr>
            <a:spLocks noChangeArrowheads="1"/>
          </p:cNvSpPr>
          <p:nvPr/>
        </p:nvSpPr>
        <p:spPr bwMode="auto">
          <a:xfrm>
            <a:off x="12192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33" name="Rectangle 62"/>
          <p:cNvSpPr>
            <a:spLocks noChangeArrowheads="1"/>
          </p:cNvSpPr>
          <p:nvPr/>
        </p:nvSpPr>
        <p:spPr bwMode="auto">
          <a:xfrm>
            <a:off x="990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34" name="Rectangle 63"/>
          <p:cNvSpPr>
            <a:spLocks noChangeArrowheads="1"/>
          </p:cNvSpPr>
          <p:nvPr/>
        </p:nvSpPr>
        <p:spPr bwMode="auto">
          <a:xfrm>
            <a:off x="1447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35" name="Rectangle 64"/>
          <p:cNvSpPr>
            <a:spLocks noChangeArrowheads="1"/>
          </p:cNvSpPr>
          <p:nvPr/>
        </p:nvSpPr>
        <p:spPr bwMode="auto">
          <a:xfrm>
            <a:off x="12192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36" name="Rectangle 65"/>
          <p:cNvSpPr>
            <a:spLocks noChangeArrowheads="1"/>
          </p:cNvSpPr>
          <p:nvPr/>
        </p:nvSpPr>
        <p:spPr bwMode="auto">
          <a:xfrm>
            <a:off x="1219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37" name="Text Box 66"/>
          <p:cNvSpPr txBox="1">
            <a:spLocks noChangeArrowheads="1"/>
          </p:cNvSpPr>
          <p:nvPr/>
        </p:nvSpPr>
        <p:spPr bwMode="auto">
          <a:xfrm>
            <a:off x="990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xEWx</a:t>
            </a:r>
          </a:p>
        </p:txBody>
      </p:sp>
      <p:sp>
        <p:nvSpPr>
          <p:cNvPr id="28738" name="Rectangle 67"/>
          <p:cNvSpPr>
            <a:spLocks noChangeArrowheads="1"/>
          </p:cNvSpPr>
          <p:nvPr/>
        </p:nvSpPr>
        <p:spPr bwMode="auto">
          <a:xfrm>
            <a:off x="2133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39" name="Rectangle 68"/>
          <p:cNvSpPr>
            <a:spLocks noChangeArrowheads="1"/>
          </p:cNvSpPr>
          <p:nvPr/>
        </p:nvSpPr>
        <p:spPr bwMode="auto">
          <a:xfrm>
            <a:off x="19050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40" name="Rectangle 69"/>
          <p:cNvSpPr>
            <a:spLocks noChangeArrowheads="1"/>
          </p:cNvSpPr>
          <p:nvPr/>
        </p:nvSpPr>
        <p:spPr bwMode="auto">
          <a:xfrm>
            <a:off x="2362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1" name="Rectangle 70"/>
          <p:cNvSpPr>
            <a:spLocks noChangeArrowheads="1"/>
          </p:cNvSpPr>
          <p:nvPr/>
        </p:nvSpPr>
        <p:spPr bwMode="auto">
          <a:xfrm>
            <a:off x="2133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2" name="Rectangle 71"/>
          <p:cNvSpPr>
            <a:spLocks noChangeArrowheads="1"/>
          </p:cNvSpPr>
          <p:nvPr/>
        </p:nvSpPr>
        <p:spPr bwMode="auto">
          <a:xfrm>
            <a:off x="2133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43" name="Text Box 72"/>
          <p:cNvSpPr txBox="1">
            <a:spLocks noChangeArrowheads="1"/>
          </p:cNvSpPr>
          <p:nvPr/>
        </p:nvSpPr>
        <p:spPr bwMode="auto">
          <a:xfrm>
            <a:off x="1905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xExS</a:t>
            </a:r>
          </a:p>
        </p:txBody>
      </p:sp>
      <p:sp>
        <p:nvSpPr>
          <p:cNvPr id="28744" name="Rectangle 73"/>
          <p:cNvSpPr>
            <a:spLocks noChangeArrowheads="1"/>
          </p:cNvSpPr>
          <p:nvPr/>
        </p:nvSpPr>
        <p:spPr bwMode="auto">
          <a:xfrm>
            <a:off x="30480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45" name="Rectangle 74"/>
          <p:cNvSpPr>
            <a:spLocks noChangeArrowheads="1"/>
          </p:cNvSpPr>
          <p:nvPr/>
        </p:nvSpPr>
        <p:spPr bwMode="auto">
          <a:xfrm>
            <a:off x="2819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6" name="Rectangle 75"/>
          <p:cNvSpPr>
            <a:spLocks noChangeArrowheads="1"/>
          </p:cNvSpPr>
          <p:nvPr/>
        </p:nvSpPr>
        <p:spPr bwMode="auto">
          <a:xfrm>
            <a:off x="32766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47" name="Rectangle 76"/>
          <p:cNvSpPr>
            <a:spLocks noChangeArrowheads="1"/>
          </p:cNvSpPr>
          <p:nvPr/>
        </p:nvSpPr>
        <p:spPr bwMode="auto">
          <a:xfrm>
            <a:off x="3048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8" name="Rectangle 77"/>
          <p:cNvSpPr>
            <a:spLocks noChangeArrowheads="1"/>
          </p:cNvSpPr>
          <p:nvPr/>
        </p:nvSpPr>
        <p:spPr bwMode="auto">
          <a:xfrm>
            <a:off x="3048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49" name="Text Box 78"/>
          <p:cNvSpPr txBox="1">
            <a:spLocks noChangeArrowheads="1"/>
          </p:cNvSpPr>
          <p:nvPr/>
        </p:nvSpPr>
        <p:spPr bwMode="auto">
          <a:xfrm>
            <a:off x="2819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xxWS</a:t>
            </a:r>
          </a:p>
        </p:txBody>
      </p:sp>
      <p:sp>
        <p:nvSpPr>
          <p:cNvPr id="28750" name="Rectangle 79"/>
          <p:cNvSpPr>
            <a:spLocks noChangeArrowheads="1"/>
          </p:cNvSpPr>
          <p:nvPr/>
        </p:nvSpPr>
        <p:spPr bwMode="auto">
          <a:xfrm>
            <a:off x="39624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1" name="Rectangle 80"/>
          <p:cNvSpPr>
            <a:spLocks noChangeArrowheads="1"/>
          </p:cNvSpPr>
          <p:nvPr/>
        </p:nvSpPr>
        <p:spPr bwMode="auto">
          <a:xfrm>
            <a:off x="3733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2" name="Rectangle 81"/>
          <p:cNvSpPr>
            <a:spLocks noChangeArrowheads="1"/>
          </p:cNvSpPr>
          <p:nvPr/>
        </p:nvSpPr>
        <p:spPr bwMode="auto">
          <a:xfrm>
            <a:off x="4191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3" name="Rectangle 82"/>
          <p:cNvSpPr>
            <a:spLocks noChangeArrowheads="1"/>
          </p:cNvSpPr>
          <p:nvPr/>
        </p:nvSpPr>
        <p:spPr bwMode="auto">
          <a:xfrm>
            <a:off x="39624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54" name="Rectangle 83"/>
          <p:cNvSpPr>
            <a:spLocks noChangeArrowheads="1"/>
          </p:cNvSpPr>
          <p:nvPr/>
        </p:nvSpPr>
        <p:spPr bwMode="auto">
          <a:xfrm>
            <a:off x="39624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55" name="Text Box 84"/>
          <p:cNvSpPr txBox="1">
            <a:spLocks noChangeArrowheads="1"/>
          </p:cNvSpPr>
          <p:nvPr/>
        </p:nvSpPr>
        <p:spPr bwMode="auto">
          <a:xfrm>
            <a:off x="37338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NEWx</a:t>
            </a:r>
          </a:p>
        </p:txBody>
      </p:sp>
      <p:sp>
        <p:nvSpPr>
          <p:cNvPr id="28756" name="Rectangle 85"/>
          <p:cNvSpPr>
            <a:spLocks noChangeArrowheads="1"/>
          </p:cNvSpPr>
          <p:nvPr/>
        </p:nvSpPr>
        <p:spPr bwMode="auto">
          <a:xfrm>
            <a:off x="48768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7" name="Rectangle 86"/>
          <p:cNvSpPr>
            <a:spLocks noChangeArrowheads="1"/>
          </p:cNvSpPr>
          <p:nvPr/>
        </p:nvSpPr>
        <p:spPr bwMode="auto">
          <a:xfrm>
            <a:off x="46482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58" name="Rectangle 87"/>
          <p:cNvSpPr>
            <a:spLocks noChangeArrowheads="1"/>
          </p:cNvSpPr>
          <p:nvPr/>
        </p:nvSpPr>
        <p:spPr bwMode="auto">
          <a:xfrm>
            <a:off x="5105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9" name="Rectangle 88"/>
          <p:cNvSpPr>
            <a:spLocks noChangeArrowheads="1"/>
          </p:cNvSpPr>
          <p:nvPr/>
        </p:nvSpPr>
        <p:spPr bwMode="auto">
          <a:xfrm>
            <a:off x="48768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0" name="Rectangle 89"/>
          <p:cNvSpPr>
            <a:spLocks noChangeArrowheads="1"/>
          </p:cNvSpPr>
          <p:nvPr/>
        </p:nvSpPr>
        <p:spPr bwMode="auto">
          <a:xfrm>
            <a:off x="48768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61" name="Text Box 90"/>
          <p:cNvSpPr txBox="1">
            <a:spLocks noChangeArrowheads="1"/>
          </p:cNvSpPr>
          <p:nvPr/>
        </p:nvSpPr>
        <p:spPr bwMode="auto">
          <a:xfrm>
            <a:off x="46482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NExS</a:t>
            </a:r>
          </a:p>
        </p:txBody>
      </p:sp>
      <p:sp>
        <p:nvSpPr>
          <p:cNvPr id="28762" name="Rectangle 91"/>
          <p:cNvSpPr>
            <a:spLocks noChangeArrowheads="1"/>
          </p:cNvSpPr>
          <p:nvPr/>
        </p:nvSpPr>
        <p:spPr bwMode="auto">
          <a:xfrm>
            <a:off x="57912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3" name="Rectangle 92"/>
          <p:cNvSpPr>
            <a:spLocks noChangeArrowheads="1"/>
          </p:cNvSpPr>
          <p:nvPr/>
        </p:nvSpPr>
        <p:spPr bwMode="auto">
          <a:xfrm>
            <a:off x="5562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4" name="Rectangle 93"/>
          <p:cNvSpPr>
            <a:spLocks noChangeArrowheads="1"/>
          </p:cNvSpPr>
          <p:nvPr/>
        </p:nvSpPr>
        <p:spPr bwMode="auto">
          <a:xfrm>
            <a:off x="60198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65" name="Rectangle 94"/>
          <p:cNvSpPr>
            <a:spLocks noChangeArrowheads="1"/>
          </p:cNvSpPr>
          <p:nvPr/>
        </p:nvSpPr>
        <p:spPr bwMode="auto">
          <a:xfrm>
            <a:off x="57912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6" name="Rectangle 95"/>
          <p:cNvSpPr>
            <a:spLocks noChangeArrowheads="1"/>
          </p:cNvSpPr>
          <p:nvPr/>
        </p:nvSpPr>
        <p:spPr bwMode="auto">
          <a:xfrm>
            <a:off x="5791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67" name="Text Box 96"/>
          <p:cNvSpPr txBox="1">
            <a:spLocks noChangeArrowheads="1"/>
          </p:cNvSpPr>
          <p:nvPr/>
        </p:nvSpPr>
        <p:spPr bwMode="auto">
          <a:xfrm>
            <a:off x="5562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NxWS</a:t>
            </a:r>
          </a:p>
        </p:txBody>
      </p:sp>
      <p:sp>
        <p:nvSpPr>
          <p:cNvPr id="28768" name="Rectangle 97"/>
          <p:cNvSpPr>
            <a:spLocks noChangeArrowheads="1"/>
          </p:cNvSpPr>
          <p:nvPr/>
        </p:nvSpPr>
        <p:spPr bwMode="auto">
          <a:xfrm>
            <a:off x="6705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69" name="Rectangle 98"/>
          <p:cNvSpPr>
            <a:spLocks noChangeArrowheads="1"/>
          </p:cNvSpPr>
          <p:nvPr/>
        </p:nvSpPr>
        <p:spPr bwMode="auto">
          <a:xfrm>
            <a:off x="6477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0" name="Rectangle 99"/>
          <p:cNvSpPr>
            <a:spLocks noChangeArrowheads="1"/>
          </p:cNvSpPr>
          <p:nvPr/>
        </p:nvSpPr>
        <p:spPr bwMode="auto">
          <a:xfrm>
            <a:off x="6934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1" name="Rectangle 100"/>
          <p:cNvSpPr>
            <a:spLocks noChangeArrowheads="1"/>
          </p:cNvSpPr>
          <p:nvPr/>
        </p:nvSpPr>
        <p:spPr bwMode="auto">
          <a:xfrm>
            <a:off x="6705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2" name="Rectangle 101"/>
          <p:cNvSpPr>
            <a:spLocks noChangeArrowheads="1"/>
          </p:cNvSpPr>
          <p:nvPr/>
        </p:nvSpPr>
        <p:spPr bwMode="auto">
          <a:xfrm>
            <a:off x="6705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73" name="Text Box 102"/>
          <p:cNvSpPr txBox="1">
            <a:spLocks noChangeArrowheads="1"/>
          </p:cNvSpPr>
          <p:nvPr/>
        </p:nvSpPr>
        <p:spPr bwMode="auto">
          <a:xfrm>
            <a:off x="6477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xEWS</a:t>
            </a:r>
          </a:p>
        </p:txBody>
      </p:sp>
      <p:sp>
        <p:nvSpPr>
          <p:cNvPr id="28774" name="Rectangle 103"/>
          <p:cNvSpPr>
            <a:spLocks noChangeArrowheads="1"/>
          </p:cNvSpPr>
          <p:nvPr/>
        </p:nvSpPr>
        <p:spPr bwMode="auto">
          <a:xfrm>
            <a:off x="76200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5" name="Rectangle 104"/>
          <p:cNvSpPr>
            <a:spLocks noChangeArrowheads="1"/>
          </p:cNvSpPr>
          <p:nvPr/>
        </p:nvSpPr>
        <p:spPr bwMode="auto">
          <a:xfrm>
            <a:off x="7391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6" name="Rectangle 105"/>
          <p:cNvSpPr>
            <a:spLocks noChangeArrowheads="1"/>
          </p:cNvSpPr>
          <p:nvPr/>
        </p:nvSpPr>
        <p:spPr bwMode="auto">
          <a:xfrm>
            <a:off x="7848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7" name="Rectangle 106"/>
          <p:cNvSpPr>
            <a:spLocks noChangeArrowheads="1"/>
          </p:cNvSpPr>
          <p:nvPr/>
        </p:nvSpPr>
        <p:spPr bwMode="auto">
          <a:xfrm>
            <a:off x="7620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8" name="Rectangle 107"/>
          <p:cNvSpPr>
            <a:spLocks noChangeArrowheads="1"/>
          </p:cNvSpPr>
          <p:nvPr/>
        </p:nvSpPr>
        <p:spPr bwMode="auto">
          <a:xfrm>
            <a:off x="7620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79" name="Text Box 108"/>
          <p:cNvSpPr txBox="1">
            <a:spLocks noChangeArrowheads="1"/>
          </p:cNvSpPr>
          <p:nvPr/>
        </p:nvSpPr>
        <p:spPr bwMode="auto">
          <a:xfrm>
            <a:off x="7391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NEWS</a:t>
            </a:r>
          </a:p>
        </p:txBody>
      </p:sp>
      <p:sp>
        <p:nvSpPr>
          <p:cNvPr id="28780" name="Text Box 109"/>
          <p:cNvSpPr txBox="1">
            <a:spLocks noChangeArrowheads="1"/>
          </p:cNvSpPr>
          <p:nvPr/>
        </p:nvSpPr>
        <p:spPr bwMode="auto">
          <a:xfrm>
            <a:off x="7231063" y="6119813"/>
            <a:ext cx="990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700" b="1">
                <a:latin typeface="Arial" pitchFamily="34" charset="0"/>
              </a:rPr>
              <a:t>(won</a:t>
            </a:r>
            <a:r>
              <a:rPr lang="ja-JP" altLang="en-US" sz="700" b="1">
                <a:latin typeface="Arial" pitchFamily="34" charset="0"/>
              </a:rPr>
              <a:t>’</a:t>
            </a:r>
            <a:r>
              <a:rPr lang="en-US" altLang="ja-JP" sz="700" b="1">
                <a:latin typeface="Arial" pitchFamily="34" charset="0"/>
              </a:rPr>
              <a:t>t happen)</a:t>
            </a:r>
            <a:endParaRPr lang="en-US" sz="700" b="1">
              <a:latin typeface="Arial" pitchFamily="34" charset="0"/>
            </a:endParaRPr>
          </a:p>
        </p:txBody>
      </p:sp>
      <p:sp>
        <p:nvSpPr>
          <p:cNvPr id="28781" name="Rectangle 110"/>
          <p:cNvSpPr>
            <a:spLocks noChangeArrowheads="1"/>
          </p:cNvSpPr>
          <p:nvPr/>
        </p:nvSpPr>
        <p:spPr bwMode="auto">
          <a:xfrm>
            <a:off x="4624811" y="2532062"/>
            <a:ext cx="21547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mbria" pitchFamily="18" charset="0"/>
              </a:rPr>
              <a:t>== 16 </a:t>
            </a:r>
            <a:r>
              <a:rPr lang="en-US" dirty="0" smtClean="0">
                <a:latin typeface="Cambria" pitchFamily="18" charset="0"/>
              </a:rPr>
              <a:t>possible</a:t>
            </a:r>
            <a:endParaRPr lang="en-US" dirty="0">
              <a:latin typeface="Cambria" pitchFamily="18" charset="0"/>
            </a:endParaRPr>
          </a:p>
        </p:txBody>
      </p:sp>
      <p:sp>
        <p:nvSpPr>
          <p:cNvPr id="28782" name="Rectangle 111"/>
          <p:cNvSpPr>
            <a:spLocks noChangeArrowheads="1"/>
          </p:cNvSpPr>
          <p:nvPr/>
        </p:nvSpPr>
        <p:spPr bwMode="auto">
          <a:xfrm>
            <a:off x="4234286" y="25146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mbria" pitchFamily="18" charset="0"/>
              </a:rPr>
              <a:t>2</a:t>
            </a:r>
            <a:r>
              <a:rPr lang="en-US" baseline="30000">
                <a:latin typeface="Cambria" pitchFamily="18" charset="0"/>
              </a:rPr>
              <a:t>4</a:t>
            </a:r>
            <a:endParaRPr lang="en-US">
              <a:latin typeface="Cambria" pitchFamily="18" charset="0"/>
            </a:endParaRPr>
          </a:p>
        </p:txBody>
      </p:sp>
      <p:sp>
        <p:nvSpPr>
          <p:cNvPr id="28783" name="Text Box 11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Cambria" pitchFamily="18" charset="0"/>
              </a:rPr>
              <a:t>Surroundings</a:t>
            </a:r>
          </a:p>
        </p:txBody>
      </p:sp>
      <p:grpSp>
        <p:nvGrpSpPr>
          <p:cNvPr id="113" name="Group 19"/>
          <p:cNvGrpSpPr>
            <a:grpSpLocks/>
          </p:cNvGrpSpPr>
          <p:nvPr>
            <p:custDataLst>
              <p:tags r:id="rId1"/>
            </p:custDataLst>
          </p:nvPr>
        </p:nvGrpSpPr>
        <p:grpSpPr bwMode="auto">
          <a:xfrm>
            <a:off x="8465503" y="6040713"/>
            <a:ext cx="396229" cy="436287"/>
            <a:chOff x="2928" y="1051"/>
            <a:chExt cx="840" cy="957"/>
          </a:xfrm>
        </p:grpSpPr>
        <p:sp>
          <p:nvSpPr>
            <p:cNvPr id="11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2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27" name="Rectangle 5"/>
          <p:cNvSpPr>
            <a:spLocks noChangeArrowheads="1"/>
          </p:cNvSpPr>
          <p:nvPr/>
        </p:nvSpPr>
        <p:spPr bwMode="auto">
          <a:xfrm>
            <a:off x="8308952" y="5699676"/>
            <a:ext cx="7819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dirty="0" smtClean="0">
                <a:solidFill>
                  <a:srgbClr val="008000"/>
                </a:solidFill>
                <a:latin typeface="Cambria" pitchFamily="18" charset="0"/>
              </a:rPr>
              <a:t>Aargh!</a:t>
            </a:r>
            <a:endParaRPr lang="en-US" sz="1200" dirty="0">
              <a:solidFill>
                <a:srgbClr val="008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6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6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69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6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69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70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7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70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70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70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70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70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70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70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70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7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71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71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71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7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71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7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71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71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871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872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72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72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72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872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872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872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872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872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872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873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873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873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873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873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873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873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873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873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873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874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874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874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874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874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874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874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874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874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8749"/>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875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8751"/>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8752"/>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8753"/>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8754"/>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8755"/>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8756"/>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8757"/>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8758"/>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8759"/>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8760"/>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8761"/>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876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8763"/>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8764"/>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8765"/>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8766"/>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8767"/>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8768"/>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8769"/>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8770"/>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8771"/>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8772"/>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8773"/>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8774"/>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8775"/>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8776"/>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8777"/>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8778"/>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8779"/>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8780"/>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13"/>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684" grpId="0" animBg="1"/>
      <p:bldP spid="28685" grpId="0" animBg="1"/>
      <p:bldP spid="28686" grpId="0" animBg="1"/>
      <p:bldP spid="28687" grpId="0" animBg="1"/>
      <p:bldP spid="28688" grpId="0" animBg="1"/>
      <p:bldP spid="28689" grpId="0"/>
      <p:bldP spid="28690" grpId="0" animBg="1"/>
      <p:bldP spid="28691" grpId="0" animBg="1"/>
      <p:bldP spid="28692" grpId="0" animBg="1"/>
      <p:bldP spid="28693" grpId="0" animBg="1"/>
      <p:bldP spid="28694" grpId="0" animBg="1"/>
      <p:bldP spid="28695" grpId="0"/>
      <p:bldP spid="28696" grpId="0" animBg="1"/>
      <p:bldP spid="28697" grpId="0" animBg="1"/>
      <p:bldP spid="28698" grpId="0" animBg="1"/>
      <p:bldP spid="28699" grpId="0" animBg="1"/>
      <p:bldP spid="28700" grpId="0" animBg="1"/>
      <p:bldP spid="28701" grpId="0"/>
      <p:bldP spid="28702" grpId="0" animBg="1"/>
      <p:bldP spid="28703" grpId="0" animBg="1"/>
      <p:bldP spid="28704" grpId="0" animBg="1"/>
      <p:bldP spid="28705" grpId="0" animBg="1"/>
      <p:bldP spid="28706" grpId="0" animBg="1"/>
      <p:bldP spid="28707" grpId="0"/>
      <p:bldP spid="28708" grpId="0" animBg="1"/>
      <p:bldP spid="28709" grpId="0" animBg="1"/>
      <p:bldP spid="28710" grpId="0" animBg="1"/>
      <p:bldP spid="28711" grpId="0" animBg="1"/>
      <p:bldP spid="28712" grpId="0" animBg="1"/>
      <p:bldP spid="28713" grpId="0"/>
      <p:bldP spid="28714" grpId="0" animBg="1"/>
      <p:bldP spid="28715" grpId="0" animBg="1"/>
      <p:bldP spid="28716" grpId="0" animBg="1"/>
      <p:bldP spid="28717" grpId="0" animBg="1"/>
      <p:bldP spid="28718" grpId="0" animBg="1"/>
      <p:bldP spid="28719" grpId="0"/>
      <p:bldP spid="28720" grpId="0" animBg="1"/>
      <p:bldP spid="28721" grpId="0" animBg="1"/>
      <p:bldP spid="28722" grpId="0" animBg="1"/>
      <p:bldP spid="28723" grpId="0" animBg="1"/>
      <p:bldP spid="28724" grpId="0" animBg="1"/>
      <p:bldP spid="28725" grpId="0"/>
      <p:bldP spid="28726" grpId="0" animBg="1"/>
      <p:bldP spid="28727" grpId="0" animBg="1"/>
      <p:bldP spid="28728" grpId="0" animBg="1"/>
      <p:bldP spid="28729" grpId="0" animBg="1"/>
      <p:bldP spid="28730" grpId="0" animBg="1"/>
      <p:bldP spid="28731" grpId="0"/>
      <p:bldP spid="28732" grpId="0" animBg="1"/>
      <p:bldP spid="28733" grpId="0" animBg="1"/>
      <p:bldP spid="28734" grpId="0" animBg="1"/>
      <p:bldP spid="28735" grpId="0" animBg="1"/>
      <p:bldP spid="28736" grpId="0" animBg="1"/>
      <p:bldP spid="28737" grpId="0"/>
      <p:bldP spid="28738" grpId="0" animBg="1"/>
      <p:bldP spid="28739" grpId="0" animBg="1"/>
      <p:bldP spid="28740" grpId="0" animBg="1"/>
      <p:bldP spid="28741" grpId="0" animBg="1"/>
      <p:bldP spid="28742" grpId="0" animBg="1"/>
      <p:bldP spid="28743" grpId="0"/>
      <p:bldP spid="28744" grpId="0" animBg="1"/>
      <p:bldP spid="28745" grpId="0" animBg="1"/>
      <p:bldP spid="28746" grpId="0" animBg="1"/>
      <p:bldP spid="28747" grpId="0" animBg="1"/>
      <p:bldP spid="28748" grpId="0" animBg="1"/>
      <p:bldP spid="28749" grpId="0"/>
      <p:bldP spid="28750" grpId="0" animBg="1"/>
      <p:bldP spid="28751" grpId="0" animBg="1"/>
      <p:bldP spid="28752" grpId="0" animBg="1"/>
      <p:bldP spid="28753" grpId="0" animBg="1"/>
      <p:bldP spid="28754" grpId="0" animBg="1"/>
      <p:bldP spid="28755" grpId="0"/>
      <p:bldP spid="28756" grpId="0" animBg="1"/>
      <p:bldP spid="28757" grpId="0" animBg="1"/>
      <p:bldP spid="28758" grpId="0" animBg="1"/>
      <p:bldP spid="28759" grpId="0" animBg="1"/>
      <p:bldP spid="28760" grpId="0" animBg="1"/>
      <p:bldP spid="28761" grpId="0"/>
      <p:bldP spid="28762" grpId="0" animBg="1"/>
      <p:bldP spid="28763" grpId="0" animBg="1"/>
      <p:bldP spid="28764" grpId="0" animBg="1"/>
      <p:bldP spid="28765" grpId="0" animBg="1"/>
      <p:bldP spid="28766" grpId="0" animBg="1"/>
      <p:bldP spid="28767" grpId="0"/>
      <p:bldP spid="28768" grpId="0" animBg="1"/>
      <p:bldP spid="28769" grpId="0" animBg="1"/>
      <p:bldP spid="28770" grpId="0" animBg="1"/>
      <p:bldP spid="28771" grpId="0" animBg="1"/>
      <p:bldP spid="28772" grpId="0" animBg="1"/>
      <p:bldP spid="28773" grpId="0"/>
      <p:bldP spid="28774" grpId="0" animBg="1"/>
      <p:bldP spid="28775" grpId="0" animBg="1"/>
      <p:bldP spid="28776" grpId="0" animBg="1"/>
      <p:bldP spid="28777" grpId="0" animBg="1"/>
      <p:bldP spid="28778" grpId="0" animBg="1"/>
      <p:bldP spid="28779" grpId="0"/>
      <p:bldP spid="28780" grpId="0"/>
      <p:bldP spid="1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114800" y="2732088"/>
            <a:ext cx="4648200" cy="849312"/>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698"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State</a:t>
            </a:r>
          </a:p>
        </p:txBody>
      </p:sp>
      <p:sp>
        <p:nvSpPr>
          <p:cNvPr id="29699"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0" name="Text Box 4"/>
          <p:cNvSpPr txBox="1">
            <a:spLocks noChangeArrowheads="1"/>
          </p:cNvSpPr>
          <p:nvPr/>
        </p:nvSpPr>
        <p:spPr bwMode="auto">
          <a:xfrm>
            <a:off x="4137378" y="1827213"/>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err="1" smtClean="0">
                <a:solidFill>
                  <a:srgbClr val="000000"/>
                </a:solidFill>
                <a:latin typeface="Calibri" panose="020F0502020204030204" pitchFamily="34" charset="0"/>
              </a:rPr>
              <a:t>Picobot's</a:t>
            </a:r>
            <a:r>
              <a:rPr lang="en-US" dirty="0" smtClean="0">
                <a:solidFill>
                  <a:srgbClr val="000000"/>
                </a:solidFill>
                <a:latin typeface="Calibri" panose="020F0502020204030204" pitchFamily="34" charset="0"/>
              </a:rPr>
              <a:t> memory is a single number, called its </a:t>
            </a:r>
            <a:r>
              <a:rPr lang="en-US" dirty="0" smtClean="0">
                <a:solidFill>
                  <a:srgbClr val="120DF3"/>
                </a:solidFill>
                <a:latin typeface="Calibri" panose="020F0502020204030204" pitchFamily="34" charset="0"/>
              </a:rPr>
              <a:t>state</a:t>
            </a:r>
            <a:r>
              <a:rPr lang="en-US" dirty="0" smtClean="0">
                <a:solidFill>
                  <a:srgbClr val="000000"/>
                </a:solidFill>
                <a:latin typeface="Calibri" panose="020F0502020204030204" pitchFamily="34" charset="0"/>
              </a:rPr>
              <a:t>. </a:t>
            </a:r>
          </a:p>
          <a:p>
            <a:pPr algn="ctr">
              <a:spcBef>
                <a:spcPct val="50000"/>
              </a:spcBef>
            </a:pPr>
            <a:r>
              <a:rPr lang="en-US" dirty="0" smtClean="0">
                <a:solidFill>
                  <a:srgbClr val="120DF3"/>
                </a:solidFill>
                <a:latin typeface="Calibri" panose="020F0502020204030204" pitchFamily="34" charset="0"/>
              </a:rPr>
              <a:t>State</a:t>
            </a:r>
            <a:r>
              <a:rPr lang="en-US" dirty="0" smtClean="0">
                <a:solidFill>
                  <a:srgbClr val="000000"/>
                </a:solidFill>
                <a:latin typeface="Calibri" panose="020F0502020204030204" pitchFamily="34" charset="0"/>
              </a:rPr>
              <a:t> is the </a:t>
            </a:r>
            <a:r>
              <a:rPr lang="en-US" i="1" dirty="0" smtClean="0">
                <a:solidFill>
                  <a:srgbClr val="000000"/>
                </a:solidFill>
                <a:latin typeface="Calibri" panose="020F0502020204030204" pitchFamily="34" charset="0"/>
              </a:rPr>
              <a:t>internal context </a:t>
            </a:r>
            <a:r>
              <a:rPr lang="en-US" dirty="0" smtClean="0">
                <a:solidFill>
                  <a:srgbClr val="000000"/>
                </a:solidFill>
                <a:latin typeface="Calibri" panose="020F0502020204030204" pitchFamily="34" charset="0"/>
              </a:rPr>
              <a:t>of a computation, i.e., its </a:t>
            </a:r>
            <a:r>
              <a:rPr lang="en-US" i="1" dirty="0" smtClean="0">
                <a:solidFill>
                  <a:srgbClr val="000000"/>
                </a:solidFill>
                <a:latin typeface="Calibri" panose="020F0502020204030204" pitchFamily="34" charset="0"/>
              </a:rPr>
              <a:t>subtask</a:t>
            </a:r>
            <a:r>
              <a:rPr lang="en-US" dirty="0" smtClean="0">
                <a:solidFill>
                  <a:srgbClr val="000000"/>
                </a:solidFill>
                <a:latin typeface="Calibri" panose="020F0502020204030204" pitchFamily="34" charset="0"/>
              </a:rPr>
              <a:t>.</a:t>
            </a:r>
          </a:p>
        </p:txBody>
      </p:sp>
      <p:sp>
        <p:nvSpPr>
          <p:cNvPr id="29701"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2"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9703"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4"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9705" name="Text Box 9"/>
          <p:cNvSpPr txBox="1">
            <a:spLocks noChangeArrowheads="1"/>
          </p:cNvSpPr>
          <p:nvPr/>
        </p:nvSpPr>
        <p:spPr bwMode="auto">
          <a:xfrm>
            <a:off x="533400" y="49530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dirty="0" smtClean="0">
                <a:solidFill>
                  <a:srgbClr val="120DF3"/>
                </a:solidFill>
                <a:latin typeface="Arial" charset="0"/>
              </a:rPr>
              <a:t>State</a:t>
            </a:r>
            <a:r>
              <a:rPr lang="en-US" sz="3200" dirty="0" smtClean="0">
                <a:solidFill>
                  <a:srgbClr val="000000"/>
                </a:solidFill>
                <a:latin typeface="Arial" charset="0"/>
              </a:rPr>
              <a:t> and </a:t>
            </a:r>
            <a:r>
              <a:rPr lang="en-US" sz="3200" b="1" dirty="0" smtClean="0">
                <a:solidFill>
                  <a:srgbClr val="120DF3"/>
                </a:solidFill>
                <a:latin typeface="Courier New" charset="0"/>
              </a:rPr>
              <a:t>surroundings</a:t>
            </a:r>
            <a:r>
              <a:rPr lang="en-US" sz="3200" dirty="0" smtClean="0">
                <a:solidFill>
                  <a:srgbClr val="000000"/>
                </a:solidFill>
                <a:latin typeface="Arial" charset="0"/>
              </a:rPr>
              <a:t> represent everything </a:t>
            </a:r>
            <a:r>
              <a:rPr lang="en-US" sz="3200" dirty="0" err="1" smtClean="0">
                <a:solidFill>
                  <a:srgbClr val="000000"/>
                </a:solidFill>
                <a:latin typeface="Arial" charset="0"/>
              </a:rPr>
              <a:t>Picobot</a:t>
            </a:r>
            <a:r>
              <a:rPr lang="en-US" sz="3200" dirty="0" smtClean="0">
                <a:solidFill>
                  <a:srgbClr val="000000"/>
                </a:solidFill>
                <a:latin typeface="Arial" charset="0"/>
              </a:rPr>
              <a:t> knows about the world</a:t>
            </a:r>
          </a:p>
        </p:txBody>
      </p:sp>
      <p:sp>
        <p:nvSpPr>
          <p:cNvPr id="29706" name="Text Box 11"/>
          <p:cNvSpPr txBox="1">
            <a:spLocks noChangeArrowheads="1"/>
          </p:cNvSpPr>
          <p:nvPr/>
        </p:nvSpPr>
        <p:spPr bwMode="auto">
          <a:xfrm>
            <a:off x="4137378" y="3810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err="1" smtClean="0">
                <a:solidFill>
                  <a:srgbClr val="000000"/>
                </a:solidFill>
                <a:latin typeface="Calibri" panose="020F0502020204030204" pitchFamily="34" charset="0"/>
              </a:rPr>
              <a:t>Picobot</a:t>
            </a:r>
            <a:r>
              <a:rPr lang="en-US" dirty="0" smtClean="0">
                <a:solidFill>
                  <a:srgbClr val="000000"/>
                </a:solidFill>
                <a:latin typeface="Calibri" panose="020F0502020204030204" pitchFamily="34" charset="0"/>
              </a:rPr>
              <a:t> always </a:t>
            </a:r>
            <a:r>
              <a:rPr lang="en-US" u="sng" dirty="0" smtClean="0">
                <a:solidFill>
                  <a:srgbClr val="000000"/>
                </a:solidFill>
                <a:latin typeface="Calibri" panose="020F0502020204030204" pitchFamily="34" charset="0"/>
              </a:rPr>
              <a:t>starts</a:t>
            </a:r>
            <a:r>
              <a:rPr lang="en-US" dirty="0" smtClean="0">
                <a:solidFill>
                  <a:srgbClr val="000000"/>
                </a:solidFill>
                <a:latin typeface="Calibri" panose="020F0502020204030204" pitchFamily="34" charset="0"/>
              </a:rPr>
              <a:t> in </a:t>
            </a:r>
            <a:r>
              <a:rPr lang="en-US" dirty="0" smtClean="0">
                <a:solidFill>
                  <a:srgbClr val="120DF3"/>
                </a:solidFill>
                <a:latin typeface="Calibri" panose="020F0502020204030204" pitchFamily="34" charset="0"/>
              </a:rPr>
              <a:t>state 0</a:t>
            </a:r>
            <a:r>
              <a:rPr lang="en-US" dirty="0" smtClean="0">
                <a:solidFill>
                  <a:srgbClr val="000000"/>
                </a:solidFill>
                <a:latin typeface="Calibri" panose="020F0502020204030204" pitchFamily="34" charset="0"/>
              </a:rPr>
              <a:t>.</a:t>
            </a:r>
          </a:p>
        </p:txBody>
      </p:sp>
      <p:sp>
        <p:nvSpPr>
          <p:cNvPr id="122891" name="AutoShape 14"/>
          <p:cNvSpPr>
            <a:spLocks noChangeArrowheads="1"/>
          </p:cNvSpPr>
          <p:nvPr/>
        </p:nvSpPr>
        <p:spPr bwMode="auto">
          <a:xfrm>
            <a:off x="1905000" y="382588"/>
            <a:ext cx="2686050" cy="1446212"/>
          </a:xfrm>
          <a:prstGeom prst="cloudCallout">
            <a:avLst>
              <a:gd name="adj1" fmla="val -46986"/>
              <a:gd name="adj2" fmla="val 62625"/>
            </a:avLst>
          </a:prstGeom>
          <a:solidFill>
            <a:schemeClr val="bg1">
              <a:lumMod val="95000"/>
            </a:schemeClr>
          </a:solidFill>
          <a:ln w="9525">
            <a:solidFill>
              <a:schemeClr val="tx1"/>
            </a:solidFill>
            <a:round/>
            <a:headEnd/>
            <a:tailEnd/>
          </a:ln>
        </p:spPr>
        <p:txBody>
          <a:bodyPr wrap="none" anchor="ctr"/>
          <a:lstStyle/>
          <a:p>
            <a:pPr algn="ctr">
              <a:defRPr/>
            </a:pPr>
            <a:r>
              <a:rPr lang="en-US" sz="1800" dirty="0">
                <a:solidFill>
                  <a:srgbClr val="000000"/>
                </a:solidFill>
                <a:latin typeface="Calibri"/>
                <a:ea typeface="ＭＳ Ｐゴシック" pitchFamily="-106" charset="-128"/>
                <a:cs typeface="Calibri"/>
              </a:rPr>
              <a:t>I am in state </a:t>
            </a:r>
            <a:r>
              <a:rPr lang="en-US" sz="1800" dirty="0">
                <a:solidFill>
                  <a:srgbClr val="E80416"/>
                </a:solidFill>
                <a:latin typeface="Calibri"/>
                <a:ea typeface="ＭＳ Ｐゴシック" pitchFamily="-106" charset="-128"/>
                <a:cs typeface="Calibri"/>
              </a:rPr>
              <a:t>0</a:t>
            </a:r>
            <a:r>
              <a:rPr lang="en-US" sz="1800" dirty="0">
                <a:solidFill>
                  <a:srgbClr val="000000"/>
                </a:solidFill>
                <a:latin typeface="Calibri"/>
                <a:ea typeface="ＭＳ Ｐゴシック" pitchFamily="-106" charset="-128"/>
                <a:cs typeface="Calibri"/>
              </a:rPr>
              <a:t>. </a:t>
            </a:r>
          </a:p>
          <a:p>
            <a:pPr algn="ctr">
              <a:defRPr/>
            </a:pPr>
            <a:r>
              <a:rPr lang="en-US" sz="1800" dirty="0">
                <a:solidFill>
                  <a:srgbClr val="000000"/>
                </a:solidFill>
                <a:latin typeface="Calibri"/>
                <a:ea typeface="ＭＳ Ｐゴシック" pitchFamily="-106" charset="-128"/>
                <a:cs typeface="Calibri"/>
              </a:rPr>
              <a:t>My surroundings </a:t>
            </a:r>
          </a:p>
          <a:p>
            <a:pPr algn="ctr">
              <a:defRPr/>
            </a:pPr>
            <a:r>
              <a:rPr lang="en-US" sz="1800" dirty="0">
                <a:solidFill>
                  <a:srgbClr val="000000"/>
                </a:solidFill>
                <a:latin typeface="Calibri"/>
                <a:ea typeface="ＭＳ Ｐゴシック" pitchFamily="-106" charset="-128"/>
                <a:cs typeface="Calibri"/>
              </a:rPr>
              <a:t>are </a:t>
            </a:r>
            <a:r>
              <a:rPr lang="en-US" sz="1800" dirty="0" err="1">
                <a:solidFill>
                  <a:srgbClr val="000000"/>
                </a:solidFill>
                <a:latin typeface="Calibri"/>
                <a:ea typeface="ＭＳ Ｐゴシック" pitchFamily="-106" charset="-128"/>
                <a:cs typeface="Calibri"/>
              </a:rPr>
              <a:t>xx</a:t>
            </a:r>
            <a:r>
              <a:rPr lang="en-US" sz="1800" b="1" dirty="0" err="1">
                <a:solidFill>
                  <a:srgbClr val="000000"/>
                </a:solidFill>
                <a:latin typeface="Calibri"/>
                <a:ea typeface="ＭＳ Ｐゴシック" pitchFamily="-106" charset="-128"/>
                <a:cs typeface="Calibri"/>
              </a:rPr>
              <a:t>WS</a:t>
            </a:r>
            <a:r>
              <a:rPr lang="en-US" sz="1800" dirty="0">
                <a:solidFill>
                  <a:srgbClr val="000000"/>
                </a:solidFill>
                <a:latin typeface="Calibri"/>
                <a:ea typeface="ＭＳ Ｐゴシック" pitchFamily="-106" charset="-128"/>
                <a:cs typeface="Calibri"/>
              </a:rPr>
              <a:t>.</a:t>
            </a:r>
          </a:p>
        </p:txBody>
      </p:sp>
      <p:sp>
        <p:nvSpPr>
          <p:cNvPr id="29708" name="Rectangle 1"/>
          <p:cNvSpPr>
            <a:spLocks noChangeArrowheads="1"/>
          </p:cNvSpPr>
          <p:nvPr/>
        </p:nvSpPr>
        <p:spPr bwMode="auto">
          <a:xfrm>
            <a:off x="1493838" y="2270125"/>
            <a:ext cx="341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solidFill>
                  <a:srgbClr val="120DF3"/>
                </a:solidFill>
                <a:latin typeface="Calibri" charset="0"/>
                <a:ea typeface="MS PGothic" charset="0"/>
                <a:cs typeface="Calibri" charset="0"/>
              </a:rPr>
              <a:t>0</a:t>
            </a:r>
            <a:endParaRPr lang="en-US" b="1" dirty="0" smtClean="0">
              <a:solidFill>
                <a:srgbClr val="120DF3"/>
              </a:solidFill>
              <a:ea typeface="MS PGothic" charset="0"/>
              <a:cs typeface="MS PGothic" charset="0"/>
            </a:endParaRPr>
          </a:p>
        </p:txBody>
      </p:sp>
      <p:sp>
        <p:nvSpPr>
          <p:cNvPr id="13" name="Rectangle 12"/>
          <p:cNvSpPr/>
          <p:nvPr/>
        </p:nvSpPr>
        <p:spPr>
          <a:xfrm>
            <a:off x="7772400" y="6324600"/>
            <a:ext cx="1261959" cy="461665"/>
          </a:xfrm>
          <a:prstGeom prst="rect">
            <a:avLst/>
          </a:prstGeom>
        </p:spPr>
        <p:txBody>
          <a:bodyPr wrap="none">
            <a:spAutoFit/>
          </a:bodyPr>
          <a:lstStyle/>
          <a:p>
            <a:pPr algn="ctr"/>
            <a:r>
              <a:rPr lang="en-US" sz="1200" i="1" dirty="0" smtClean="0">
                <a:solidFill>
                  <a:schemeClr val="bg1">
                    <a:lumMod val="65000"/>
                  </a:schemeClr>
                </a:solidFill>
                <a:latin typeface="Calibri" charset="0"/>
                <a:cs typeface="Calibri" charset="0"/>
              </a:rPr>
              <a:t>self-contained</a:t>
            </a:r>
          </a:p>
          <a:p>
            <a:pPr algn="ctr"/>
            <a:r>
              <a:rPr lang="en-US" sz="1200" dirty="0" smtClean="0">
                <a:solidFill>
                  <a:schemeClr val="bg1">
                    <a:lumMod val="65000"/>
                  </a:schemeClr>
                </a:solidFill>
                <a:latin typeface="Calibri" charset="0"/>
                <a:cs typeface="Calibri" charset="0"/>
              </a:rPr>
              <a:t>but not simplistic</a:t>
            </a:r>
            <a:endParaRPr lang="en-US" sz="1200" dirty="0">
              <a:solidFill>
                <a:schemeClr val="bg1">
                  <a:lumMod val="65000"/>
                </a:schemeClr>
              </a:solidFill>
            </a:endParaRPr>
          </a:p>
        </p:txBody>
      </p:sp>
    </p:spTree>
    <p:extLst>
      <p:ext uri="{BB962C8B-B14F-4D97-AF65-F5344CB8AC3E}">
        <p14:creationId xmlns:p14="http://schemas.microsoft.com/office/powerpoint/2010/main" val="1571327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bwMode="auto">
          <a:xfrm>
            <a:off x="268732" y="3723922"/>
            <a:ext cx="8570468" cy="1457678"/>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746"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Rules</a:t>
            </a:r>
          </a:p>
        </p:txBody>
      </p:sp>
      <p:sp>
        <p:nvSpPr>
          <p:cNvPr id="31747"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48" name="Text Box 4"/>
          <p:cNvSpPr txBox="1">
            <a:spLocks noChangeArrowheads="1"/>
          </p:cNvSpPr>
          <p:nvPr/>
        </p:nvSpPr>
        <p:spPr bwMode="auto">
          <a:xfrm>
            <a:off x="3065463" y="2628899"/>
            <a:ext cx="607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i="1" dirty="0" smtClean="0">
                <a:solidFill>
                  <a:srgbClr val="000000"/>
                </a:solidFill>
                <a:latin typeface="Cambria" pitchFamily="18" charset="0"/>
              </a:rPr>
              <a:t>Each rule expresses </a:t>
            </a:r>
            <a:r>
              <a:rPr lang="en-US" b="1" i="1" dirty="0" smtClean="0">
                <a:solidFill>
                  <a:srgbClr val="FF0000"/>
                </a:solidFill>
                <a:latin typeface="Cambria" pitchFamily="18" charset="0"/>
              </a:rPr>
              <a:t>your</a:t>
            </a:r>
            <a:r>
              <a:rPr lang="en-US" b="1" i="1" dirty="0" smtClean="0">
                <a:solidFill>
                  <a:srgbClr val="000000"/>
                </a:solidFill>
                <a:latin typeface="Cambria" pitchFamily="18" charset="0"/>
              </a:rPr>
              <a:t> </a:t>
            </a:r>
            <a:r>
              <a:rPr lang="en-US" b="1" i="1" dirty="0" smtClean="0">
                <a:solidFill>
                  <a:srgbClr val="FF0000"/>
                </a:solidFill>
                <a:latin typeface="Cambria" pitchFamily="18" charset="0"/>
              </a:rPr>
              <a:t>intent</a:t>
            </a:r>
            <a:r>
              <a:rPr lang="en-US" i="1" dirty="0" smtClean="0">
                <a:solidFill>
                  <a:srgbClr val="000000"/>
                </a:solidFill>
                <a:latin typeface="Cambria" pitchFamily="18" charset="0"/>
              </a:rPr>
              <a:t> for </a:t>
            </a:r>
            <a:r>
              <a:rPr lang="en-US" i="1" dirty="0" err="1" smtClean="0">
                <a:solidFill>
                  <a:srgbClr val="000000"/>
                </a:solidFill>
                <a:latin typeface="Cambria" pitchFamily="18" charset="0"/>
              </a:rPr>
              <a:t>Picobot</a:t>
            </a:r>
            <a:r>
              <a:rPr lang="en-US" i="1" dirty="0" smtClean="0">
                <a:solidFill>
                  <a:srgbClr val="000000"/>
                </a:solidFill>
                <a:latin typeface="Cambria" pitchFamily="18" charset="0"/>
              </a:rPr>
              <a:t>!</a:t>
            </a:r>
          </a:p>
        </p:txBody>
      </p:sp>
      <p:sp>
        <p:nvSpPr>
          <p:cNvPr id="31749"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50"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1751"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52"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123914" name="AutoShape 10"/>
          <p:cNvSpPr>
            <a:spLocks noChangeArrowheads="1"/>
          </p:cNvSpPr>
          <p:nvPr/>
        </p:nvSpPr>
        <p:spPr bwMode="auto">
          <a:xfrm>
            <a:off x="1905000" y="382588"/>
            <a:ext cx="2686050" cy="1446212"/>
          </a:xfrm>
          <a:prstGeom prst="cloudCallout">
            <a:avLst>
              <a:gd name="adj1" fmla="val -46986"/>
              <a:gd name="adj2" fmla="val 62625"/>
            </a:avLst>
          </a:prstGeom>
          <a:solidFill>
            <a:schemeClr val="bg1">
              <a:lumMod val="95000"/>
            </a:schemeClr>
          </a:solidFill>
          <a:ln w="9525">
            <a:solidFill>
              <a:schemeClr val="tx1"/>
            </a:solidFill>
            <a:round/>
            <a:headEnd/>
            <a:tailEnd/>
          </a:ln>
        </p:spPr>
        <p:txBody>
          <a:bodyPr wrap="none" anchor="ctr"/>
          <a:lstStyle/>
          <a:p>
            <a:pPr algn="ctr">
              <a:defRPr/>
            </a:pPr>
            <a:r>
              <a:rPr lang="en-US" sz="1800">
                <a:solidFill>
                  <a:srgbClr val="000000"/>
                </a:solidFill>
                <a:latin typeface="Calibri"/>
                <a:ea typeface="ＭＳ Ｐゴシック" pitchFamily="-106" charset="-128"/>
                <a:cs typeface="Calibri"/>
              </a:rPr>
              <a:t>I am in state </a:t>
            </a:r>
            <a:r>
              <a:rPr lang="en-US" sz="1800">
                <a:solidFill>
                  <a:srgbClr val="E80416"/>
                </a:solidFill>
                <a:latin typeface="Calibri"/>
                <a:ea typeface="ＭＳ Ｐゴシック" pitchFamily="-106" charset="-128"/>
                <a:cs typeface="Calibri"/>
              </a:rPr>
              <a:t>0</a:t>
            </a:r>
            <a:r>
              <a:rPr lang="en-US" sz="1800">
                <a:solidFill>
                  <a:srgbClr val="000000"/>
                </a:solidFill>
                <a:latin typeface="Calibri"/>
                <a:ea typeface="ＭＳ Ｐゴシック" pitchFamily="-106" charset="-128"/>
                <a:cs typeface="Calibri"/>
              </a:rPr>
              <a:t>. </a:t>
            </a:r>
          </a:p>
          <a:p>
            <a:pPr algn="ctr">
              <a:defRPr/>
            </a:pPr>
            <a:r>
              <a:rPr lang="en-US" sz="1800">
                <a:solidFill>
                  <a:srgbClr val="000000"/>
                </a:solidFill>
                <a:latin typeface="Calibri"/>
                <a:ea typeface="ＭＳ Ｐゴシック" pitchFamily="-106" charset="-128"/>
                <a:cs typeface="Calibri"/>
              </a:rPr>
              <a:t>My surroundings </a:t>
            </a:r>
          </a:p>
          <a:p>
            <a:pPr algn="ctr">
              <a:defRPr/>
            </a:pPr>
            <a:r>
              <a:rPr lang="en-US" sz="1800">
                <a:solidFill>
                  <a:srgbClr val="000000"/>
                </a:solidFill>
                <a:latin typeface="Calibri"/>
                <a:ea typeface="ＭＳ Ｐゴシック" pitchFamily="-106" charset="-128"/>
                <a:cs typeface="Calibri"/>
              </a:rPr>
              <a:t>are xx</a:t>
            </a:r>
            <a:r>
              <a:rPr lang="en-US" sz="1800" b="1">
                <a:solidFill>
                  <a:srgbClr val="000000"/>
                </a:solidFill>
                <a:latin typeface="Calibri"/>
                <a:ea typeface="ＭＳ Ｐゴシック" pitchFamily="-106" charset="-128"/>
                <a:cs typeface="Calibri"/>
              </a:rPr>
              <a:t>WS</a:t>
            </a:r>
            <a:r>
              <a:rPr lang="en-US" sz="1800">
                <a:solidFill>
                  <a:srgbClr val="000000"/>
                </a:solidFill>
                <a:latin typeface="Calibri"/>
                <a:ea typeface="ＭＳ Ｐゴシック" pitchFamily="-106" charset="-128"/>
                <a:cs typeface="Calibri"/>
              </a:rPr>
              <a:t>.</a:t>
            </a:r>
          </a:p>
        </p:txBody>
      </p:sp>
      <p:sp>
        <p:nvSpPr>
          <p:cNvPr id="31756" name="Text Box 12"/>
          <p:cNvSpPr txBox="1">
            <a:spLocks noChangeArrowheads="1"/>
          </p:cNvSpPr>
          <p:nvPr/>
        </p:nvSpPr>
        <p:spPr bwMode="auto">
          <a:xfrm>
            <a:off x="734568" y="4533900"/>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Arial" panose="020B0604020202020204" pitchFamily="34" charset="0"/>
                <a:cs typeface="Arial" panose="020B0604020202020204" pitchFamily="34" charset="0"/>
              </a:rPr>
              <a:t>0</a:t>
            </a:r>
          </a:p>
        </p:txBody>
      </p:sp>
      <p:sp>
        <p:nvSpPr>
          <p:cNvPr id="31757" name="Text Box 13"/>
          <p:cNvSpPr txBox="1">
            <a:spLocks noChangeArrowheads="1"/>
          </p:cNvSpPr>
          <p:nvPr/>
        </p:nvSpPr>
        <p:spPr bwMode="auto">
          <a:xfrm>
            <a:off x="2133600" y="4533900"/>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Arial" panose="020B0604020202020204" pitchFamily="34" charset="0"/>
                <a:cs typeface="Arial" panose="020B0604020202020204" pitchFamily="34" charset="0"/>
              </a:rPr>
              <a:t>xxWS</a:t>
            </a:r>
            <a:endParaRPr lang="en-US" sz="3200" b="1" dirty="0" smtClean="0">
              <a:solidFill>
                <a:srgbClr val="000000"/>
              </a:solidFill>
              <a:latin typeface="Arial" panose="020B0604020202020204" pitchFamily="34" charset="0"/>
              <a:cs typeface="Arial" panose="020B0604020202020204" pitchFamily="34" charset="0"/>
            </a:endParaRPr>
          </a:p>
        </p:txBody>
      </p:sp>
      <p:sp>
        <p:nvSpPr>
          <p:cNvPr id="31758" name="Text Box 14"/>
          <p:cNvSpPr txBox="1">
            <a:spLocks noChangeArrowheads="1"/>
          </p:cNvSpPr>
          <p:nvPr/>
        </p:nvSpPr>
        <p:spPr bwMode="auto">
          <a:xfrm>
            <a:off x="7010400" y="4533900"/>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Arial" panose="020B0604020202020204" pitchFamily="34" charset="0"/>
                <a:cs typeface="Arial" panose="020B0604020202020204" pitchFamily="34" charset="0"/>
              </a:rPr>
              <a:t>0</a:t>
            </a:r>
          </a:p>
        </p:txBody>
      </p:sp>
      <p:sp>
        <p:nvSpPr>
          <p:cNvPr id="31759" name="Text Box 15"/>
          <p:cNvSpPr txBox="1">
            <a:spLocks noChangeArrowheads="1"/>
          </p:cNvSpPr>
          <p:nvPr/>
        </p:nvSpPr>
        <p:spPr bwMode="auto">
          <a:xfrm>
            <a:off x="5257800" y="4533900"/>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Arial" panose="020B0604020202020204" pitchFamily="34" charset="0"/>
                <a:cs typeface="Arial" panose="020B0604020202020204" pitchFamily="34" charset="0"/>
              </a:rPr>
              <a:t>N</a:t>
            </a:r>
          </a:p>
        </p:txBody>
      </p:sp>
      <p:sp>
        <p:nvSpPr>
          <p:cNvPr id="31763" name="Text Box 19"/>
          <p:cNvSpPr txBox="1">
            <a:spLocks noChangeArrowheads="1"/>
          </p:cNvSpPr>
          <p:nvPr/>
        </p:nvSpPr>
        <p:spPr bwMode="auto">
          <a:xfrm>
            <a:off x="838200" y="5562600"/>
            <a:ext cx="274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i="1" dirty="0" smtClean="0">
                <a:solidFill>
                  <a:srgbClr val="0000FF"/>
                </a:solidFill>
                <a:latin typeface="Times New Roman" charset="0"/>
              </a:rPr>
              <a:t>If </a:t>
            </a:r>
            <a:r>
              <a:rPr lang="en-US" i="1" dirty="0" err="1" smtClean="0">
                <a:solidFill>
                  <a:srgbClr val="0000FF"/>
                </a:solidFill>
                <a:latin typeface="Times New Roman" charset="0"/>
              </a:rPr>
              <a:t>Picobot's</a:t>
            </a:r>
            <a:r>
              <a:rPr lang="en-US" i="1" dirty="0" smtClean="0">
                <a:solidFill>
                  <a:srgbClr val="0000FF"/>
                </a:solidFill>
                <a:latin typeface="Times New Roman" charset="0"/>
              </a:rPr>
              <a:t> in state </a:t>
            </a:r>
            <a:r>
              <a:rPr lang="en-US" b="1" dirty="0" smtClean="0">
                <a:solidFill>
                  <a:srgbClr val="000000"/>
                </a:solidFill>
                <a:latin typeface="Arial" charset="0"/>
              </a:rPr>
              <a:t>0</a:t>
            </a:r>
            <a:r>
              <a:rPr lang="en-US" i="1" dirty="0" smtClean="0">
                <a:solidFill>
                  <a:srgbClr val="0000FF"/>
                </a:solidFill>
                <a:latin typeface="Times New Roman" charset="0"/>
              </a:rPr>
              <a:t> seeing </a:t>
            </a:r>
            <a:r>
              <a:rPr lang="en-US" b="1" dirty="0" err="1" smtClean="0">
                <a:solidFill>
                  <a:srgbClr val="000000"/>
                </a:solidFill>
                <a:latin typeface="Calibri" charset="0"/>
                <a:cs typeface="Calibri" charset="0"/>
              </a:rPr>
              <a:t>xxWS</a:t>
            </a:r>
            <a:r>
              <a:rPr lang="en-US" i="1" dirty="0" smtClean="0">
                <a:solidFill>
                  <a:srgbClr val="0000FF"/>
                </a:solidFill>
                <a:latin typeface="Times New Roman" charset="0"/>
              </a:rPr>
              <a:t>,</a:t>
            </a:r>
          </a:p>
        </p:txBody>
      </p:sp>
      <p:sp>
        <p:nvSpPr>
          <p:cNvPr id="31764" name="Text Box 20"/>
          <p:cNvSpPr txBox="1">
            <a:spLocks noChangeArrowheads="1"/>
          </p:cNvSpPr>
          <p:nvPr/>
        </p:nvSpPr>
        <p:spPr bwMode="auto">
          <a:xfrm>
            <a:off x="5105400" y="55626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i="1" dirty="0" smtClean="0">
                <a:solidFill>
                  <a:srgbClr val="0000FF"/>
                </a:solidFill>
                <a:latin typeface="Times New Roman" charset="0"/>
              </a:rPr>
              <a:t>Then move </a:t>
            </a:r>
            <a:r>
              <a:rPr lang="en-US" b="1" dirty="0" smtClean="0">
                <a:solidFill>
                  <a:srgbClr val="000000"/>
                </a:solidFill>
                <a:latin typeface="Arial" charset="0"/>
              </a:rPr>
              <a:t>N</a:t>
            </a:r>
            <a:r>
              <a:rPr lang="en-US" i="1" dirty="0" smtClean="0">
                <a:solidFill>
                  <a:srgbClr val="0000FF"/>
                </a:solidFill>
                <a:latin typeface="Times New Roman" charset="0"/>
              </a:rPr>
              <a:t>orth, and "change" to state </a:t>
            </a:r>
            <a:r>
              <a:rPr lang="en-US" b="1" dirty="0" smtClean="0">
                <a:solidFill>
                  <a:srgbClr val="000000"/>
                </a:solidFill>
                <a:latin typeface="Arial" charset="0"/>
              </a:rPr>
              <a:t>0</a:t>
            </a:r>
            <a:r>
              <a:rPr lang="en-US" i="1" dirty="0" smtClean="0">
                <a:solidFill>
                  <a:srgbClr val="0000FF"/>
                </a:solidFill>
                <a:latin typeface="Times New Roman" charset="0"/>
              </a:rPr>
              <a:t>.</a:t>
            </a:r>
          </a:p>
        </p:txBody>
      </p:sp>
      <p:sp>
        <p:nvSpPr>
          <p:cNvPr id="25" name="Text Box 4"/>
          <p:cNvSpPr txBox="1">
            <a:spLocks noChangeArrowheads="1"/>
          </p:cNvSpPr>
          <p:nvPr/>
        </p:nvSpPr>
        <p:spPr bwMode="auto">
          <a:xfrm>
            <a:off x="3065463" y="2100262"/>
            <a:ext cx="607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solidFill>
                  <a:srgbClr val="000000"/>
                </a:solidFill>
                <a:latin typeface="Cambria" pitchFamily="18" charset="0"/>
              </a:rPr>
              <a:t>Picobot</a:t>
            </a:r>
            <a:r>
              <a:rPr lang="en-US" dirty="0" smtClean="0">
                <a:solidFill>
                  <a:srgbClr val="000000"/>
                </a:solidFill>
                <a:latin typeface="Cambria" pitchFamily="18" charset="0"/>
              </a:rPr>
              <a:t> acts through a </a:t>
            </a:r>
            <a:r>
              <a:rPr lang="en-US" b="1" u="sng" dirty="0" smtClean="0">
                <a:solidFill>
                  <a:srgbClr val="000000"/>
                </a:solidFill>
                <a:latin typeface="Cambria" pitchFamily="18" charset="0"/>
              </a:rPr>
              <a:t>set of rules</a:t>
            </a:r>
            <a:endParaRPr lang="en-US" dirty="0" smtClean="0">
              <a:solidFill>
                <a:srgbClr val="000000"/>
              </a:solidFill>
              <a:latin typeface="Cambria" pitchFamily="18" charset="0"/>
            </a:endParaRPr>
          </a:p>
        </p:txBody>
      </p:sp>
      <p:sp>
        <p:nvSpPr>
          <p:cNvPr id="2" name="Rectangle 1"/>
          <p:cNvSpPr/>
          <p:nvPr/>
        </p:nvSpPr>
        <p:spPr>
          <a:xfrm>
            <a:off x="1496794" y="2261780"/>
            <a:ext cx="354584" cy="461665"/>
          </a:xfrm>
          <a:prstGeom prst="rect">
            <a:avLst/>
          </a:prstGeom>
        </p:spPr>
        <p:txBody>
          <a:bodyPr wrap="none">
            <a:spAutoFit/>
          </a:bodyPr>
          <a:lstStyle/>
          <a:p>
            <a:r>
              <a:rPr lang="en-US" dirty="0" smtClean="0">
                <a:solidFill>
                  <a:srgbClr val="120DF3"/>
                </a:solidFill>
                <a:latin typeface="Cambria" pitchFamily="18" charset="0"/>
              </a:rPr>
              <a:t>0</a:t>
            </a:r>
            <a:endParaRPr lang="en-US" dirty="0">
              <a:solidFill>
                <a:srgbClr val="120DF3"/>
              </a:solidFill>
            </a:endParaRPr>
          </a:p>
        </p:txBody>
      </p:sp>
      <p:sp>
        <p:nvSpPr>
          <p:cNvPr id="28" name="Text Box 9"/>
          <p:cNvSpPr txBox="1">
            <a:spLocks noChangeArrowheads="1"/>
          </p:cNvSpPr>
          <p:nvPr/>
        </p:nvSpPr>
        <p:spPr bwMode="auto">
          <a:xfrm>
            <a:off x="580033" y="3843419"/>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29" name="Text Box 11"/>
          <p:cNvSpPr txBox="1">
            <a:spLocks noChangeArrowheads="1"/>
          </p:cNvSpPr>
          <p:nvPr/>
        </p:nvSpPr>
        <p:spPr bwMode="auto">
          <a:xfrm>
            <a:off x="1763183" y="3941469"/>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 name="Text Box 17"/>
          <p:cNvSpPr txBox="1">
            <a:spLocks noChangeArrowheads="1"/>
          </p:cNvSpPr>
          <p:nvPr/>
        </p:nvSpPr>
        <p:spPr bwMode="auto">
          <a:xfrm>
            <a:off x="5268383" y="3941469"/>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1" name="Text Box 9"/>
          <p:cNvSpPr txBox="1">
            <a:spLocks noChangeArrowheads="1"/>
          </p:cNvSpPr>
          <p:nvPr/>
        </p:nvSpPr>
        <p:spPr bwMode="auto">
          <a:xfrm>
            <a:off x="7174319" y="3849469"/>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
        <p:nvSpPr>
          <p:cNvPr id="32" name="Right Arrow 31"/>
          <p:cNvSpPr/>
          <p:nvPr/>
        </p:nvSpPr>
        <p:spPr bwMode="auto">
          <a:xfrm>
            <a:off x="4195191" y="4572000"/>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4" name="TextBox 3"/>
          <p:cNvSpPr txBox="1"/>
          <p:nvPr/>
        </p:nvSpPr>
        <p:spPr>
          <a:xfrm rot="21158341">
            <a:off x="7873887" y="4964103"/>
            <a:ext cx="1040670" cy="461665"/>
          </a:xfrm>
          <a:prstGeom prst="rect">
            <a:avLst/>
          </a:prstGeom>
          <a:solidFill>
            <a:schemeClr val="bg1"/>
          </a:solidFill>
        </p:spPr>
        <p:txBody>
          <a:bodyPr wrap="none" rtlCol="0">
            <a:spAutoFit/>
          </a:bodyPr>
          <a:lstStyle/>
          <a:p>
            <a:r>
              <a:rPr lang="en-US" b="1" i="1" dirty="0" smtClean="0">
                <a:solidFill>
                  <a:srgbClr val="CC6600"/>
                </a:solidFill>
                <a:latin typeface="Calibri" panose="020F0502020204030204" pitchFamily="34" charset="0"/>
              </a:rPr>
              <a:t>syntax</a:t>
            </a:r>
            <a:endParaRPr lang="en-US" b="1" i="1" dirty="0">
              <a:solidFill>
                <a:srgbClr val="CC6600"/>
              </a:solidFill>
              <a:latin typeface="Calibri" panose="020F0502020204030204" pitchFamily="34" charset="0"/>
            </a:endParaRPr>
          </a:p>
        </p:txBody>
      </p:sp>
      <p:sp>
        <p:nvSpPr>
          <p:cNvPr id="33" name="TextBox 32"/>
          <p:cNvSpPr txBox="1"/>
          <p:nvPr/>
        </p:nvSpPr>
        <p:spPr>
          <a:xfrm rot="21158341">
            <a:off x="7588058" y="6251388"/>
            <a:ext cx="1456168" cy="461665"/>
          </a:xfrm>
          <a:prstGeom prst="rect">
            <a:avLst/>
          </a:prstGeom>
          <a:noFill/>
        </p:spPr>
        <p:txBody>
          <a:bodyPr wrap="none" rtlCol="0">
            <a:spAutoFit/>
          </a:bodyPr>
          <a:lstStyle/>
          <a:p>
            <a:r>
              <a:rPr lang="en-US" b="1" i="1" dirty="0" smtClean="0">
                <a:solidFill>
                  <a:srgbClr val="120DF3"/>
                </a:solidFill>
                <a:latin typeface="Calibri" panose="020F0502020204030204" pitchFamily="34" charset="0"/>
              </a:rPr>
              <a:t>semantics</a:t>
            </a:r>
            <a:endParaRPr lang="en-US" b="1" i="1" dirty="0">
              <a:solidFill>
                <a:srgbClr val="120DF3"/>
              </a:solidFill>
              <a:latin typeface="Calibri" panose="020F0502020204030204" pitchFamily="34" charset="0"/>
            </a:endParaRPr>
          </a:p>
        </p:txBody>
      </p:sp>
    </p:spTree>
    <p:extLst>
      <p:ext uri="{BB962C8B-B14F-4D97-AF65-F5344CB8AC3E}">
        <p14:creationId xmlns:p14="http://schemas.microsoft.com/office/powerpoint/2010/main" val="117622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30729" name="Text Box 9"/>
          <p:cNvSpPr txBox="1">
            <a:spLocks noChangeArrowheads="1"/>
          </p:cNvSpPr>
          <p:nvPr/>
        </p:nvSpPr>
        <p:spPr bwMode="auto">
          <a:xfrm>
            <a:off x="580033" y="137232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3"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4"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ight Arrow 29"/>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Text Box 17"/>
          <p:cNvSpPr txBox="1">
            <a:spLocks noChangeArrowheads="1"/>
          </p:cNvSpPr>
          <p:nvPr/>
        </p:nvSpPr>
        <p:spPr bwMode="auto">
          <a:xfrm>
            <a:off x="4492413" y="3250887"/>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program</a:t>
            </a: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6" name="Rectangle 5"/>
          <p:cNvSpPr/>
          <p:nvPr/>
        </p:nvSpPr>
        <p:spPr>
          <a:xfrm>
            <a:off x="8468586" y="5728536"/>
            <a:ext cx="370614"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8" name="Rectangle 97"/>
          <p:cNvSpPr/>
          <p:nvPr/>
        </p:nvSpPr>
        <p:spPr>
          <a:xfrm>
            <a:off x="8382000" y="4834200"/>
            <a:ext cx="502061"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7" name="Rectangle 96"/>
          <p:cNvSpPr/>
          <p:nvPr/>
        </p:nvSpPr>
        <p:spPr>
          <a:xfrm>
            <a:off x="107099" y="2212059"/>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99" name="Rectangle 98"/>
          <p:cNvSpPr/>
          <p:nvPr/>
        </p:nvSpPr>
        <p:spPr>
          <a:xfrm>
            <a:off x="107099" y="2755328"/>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01" name="Text Box 9"/>
          <p:cNvSpPr txBox="1">
            <a:spLocks noChangeArrowheads="1"/>
          </p:cNvSpPr>
          <p:nvPr/>
        </p:nvSpPr>
        <p:spPr bwMode="auto">
          <a:xfrm>
            <a:off x="7174319" y="137837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Tree>
    <p:extLst>
      <p:ext uri="{BB962C8B-B14F-4D97-AF65-F5344CB8AC3E}">
        <p14:creationId xmlns:p14="http://schemas.microsoft.com/office/powerpoint/2010/main" val="709634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6" name="Rectangle 5"/>
          <p:cNvSpPr/>
          <p:nvPr/>
        </p:nvSpPr>
        <p:spPr>
          <a:xfrm>
            <a:off x="8468586" y="5728536"/>
            <a:ext cx="370614"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8" name="Rectangle 97"/>
          <p:cNvSpPr/>
          <p:nvPr/>
        </p:nvSpPr>
        <p:spPr>
          <a:xfrm>
            <a:off x="8382000" y="4834200"/>
            <a:ext cx="502061"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9" name="Rounded Rectangle 98"/>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101" name="Text Box 9"/>
          <p:cNvSpPr txBox="1">
            <a:spLocks noChangeArrowheads="1"/>
          </p:cNvSpPr>
          <p:nvPr/>
        </p:nvSpPr>
        <p:spPr bwMode="auto">
          <a:xfrm>
            <a:off x="580033" y="137232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102"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103"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4"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105"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6"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10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108"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9"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110"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11"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112" name="Right Arrow 111"/>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ight Arrow 112"/>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7"/>
          <p:cNvSpPr txBox="1">
            <a:spLocks noChangeArrowheads="1"/>
          </p:cNvSpPr>
          <p:nvPr/>
        </p:nvSpPr>
        <p:spPr bwMode="auto">
          <a:xfrm>
            <a:off x="4492413" y="3250887"/>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program</a:t>
            </a:r>
          </a:p>
        </p:txBody>
      </p:sp>
      <p:sp>
        <p:nvSpPr>
          <p:cNvPr id="115" name="Rectangle 114"/>
          <p:cNvSpPr/>
          <p:nvPr/>
        </p:nvSpPr>
        <p:spPr>
          <a:xfrm>
            <a:off x="107099" y="2212059"/>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116" name="Rectangle 115"/>
          <p:cNvSpPr/>
          <p:nvPr/>
        </p:nvSpPr>
        <p:spPr>
          <a:xfrm>
            <a:off x="107099" y="2755328"/>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17" name="Text Box 9"/>
          <p:cNvSpPr txBox="1">
            <a:spLocks noChangeArrowheads="1"/>
          </p:cNvSpPr>
          <p:nvPr/>
        </p:nvSpPr>
        <p:spPr bwMode="auto">
          <a:xfrm>
            <a:off x="7174319" y="137837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Tree>
    <p:extLst>
      <p:ext uri="{BB962C8B-B14F-4D97-AF65-F5344CB8AC3E}">
        <p14:creationId xmlns:p14="http://schemas.microsoft.com/office/powerpoint/2010/main" val="363604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6" name="Rectangle 5"/>
          <p:cNvSpPr/>
          <p:nvPr/>
        </p:nvSpPr>
        <p:spPr>
          <a:xfrm>
            <a:off x="8468586" y="5728536"/>
            <a:ext cx="370614"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8" name="Rectangle 97"/>
          <p:cNvSpPr/>
          <p:nvPr/>
        </p:nvSpPr>
        <p:spPr>
          <a:xfrm>
            <a:off x="8382000" y="4834200"/>
            <a:ext cx="502061"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9" name="Rounded Rectangle 98"/>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101" name="Text Box 9"/>
          <p:cNvSpPr txBox="1">
            <a:spLocks noChangeArrowheads="1"/>
          </p:cNvSpPr>
          <p:nvPr/>
        </p:nvSpPr>
        <p:spPr bwMode="auto">
          <a:xfrm>
            <a:off x="580033" y="137232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102"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103"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4"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105"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6"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10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108"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9"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110"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11"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112" name="Right Arrow 111"/>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ight Arrow 112"/>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7"/>
          <p:cNvSpPr txBox="1">
            <a:spLocks noChangeArrowheads="1"/>
          </p:cNvSpPr>
          <p:nvPr/>
        </p:nvSpPr>
        <p:spPr bwMode="auto">
          <a:xfrm>
            <a:off x="4492413" y="3250887"/>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program</a:t>
            </a:r>
          </a:p>
        </p:txBody>
      </p:sp>
      <p:sp>
        <p:nvSpPr>
          <p:cNvPr id="115" name="Rectangle 114"/>
          <p:cNvSpPr/>
          <p:nvPr/>
        </p:nvSpPr>
        <p:spPr>
          <a:xfrm>
            <a:off x="107099" y="2212059"/>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116" name="Rectangle 115"/>
          <p:cNvSpPr/>
          <p:nvPr/>
        </p:nvSpPr>
        <p:spPr>
          <a:xfrm>
            <a:off x="107099" y="2755328"/>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17" name="Text Box 9"/>
          <p:cNvSpPr txBox="1">
            <a:spLocks noChangeArrowheads="1"/>
          </p:cNvSpPr>
          <p:nvPr/>
        </p:nvSpPr>
        <p:spPr bwMode="auto">
          <a:xfrm>
            <a:off x="7174319" y="137837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Tree>
    <p:extLst>
      <p:ext uri="{BB962C8B-B14F-4D97-AF65-F5344CB8AC3E}">
        <p14:creationId xmlns:p14="http://schemas.microsoft.com/office/powerpoint/2010/main" val="316843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6" name="Rectangle 5"/>
          <p:cNvSpPr/>
          <p:nvPr/>
        </p:nvSpPr>
        <p:spPr>
          <a:xfrm>
            <a:off x="8468586" y="5728536"/>
            <a:ext cx="370614"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8" name="Rounded Rectangle 97"/>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9"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100" name="Text Box 9"/>
          <p:cNvSpPr txBox="1">
            <a:spLocks noChangeArrowheads="1"/>
          </p:cNvSpPr>
          <p:nvPr/>
        </p:nvSpPr>
        <p:spPr bwMode="auto">
          <a:xfrm>
            <a:off x="580033" y="137232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10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10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3"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10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106"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107"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8"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109"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10"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111" name="Right Arrow 110"/>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2" name="Right Arrow 111"/>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Text Box 17"/>
          <p:cNvSpPr txBox="1">
            <a:spLocks noChangeArrowheads="1"/>
          </p:cNvSpPr>
          <p:nvPr/>
        </p:nvSpPr>
        <p:spPr bwMode="auto">
          <a:xfrm>
            <a:off x="4492413" y="3250887"/>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program</a:t>
            </a:r>
          </a:p>
        </p:txBody>
      </p:sp>
      <p:sp>
        <p:nvSpPr>
          <p:cNvPr id="114" name="Rectangle 113"/>
          <p:cNvSpPr/>
          <p:nvPr/>
        </p:nvSpPr>
        <p:spPr>
          <a:xfrm>
            <a:off x="107099" y="2212059"/>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115" name="Rectangle 114"/>
          <p:cNvSpPr/>
          <p:nvPr/>
        </p:nvSpPr>
        <p:spPr>
          <a:xfrm>
            <a:off x="107099" y="2755328"/>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16" name="Text Box 9"/>
          <p:cNvSpPr txBox="1">
            <a:spLocks noChangeArrowheads="1"/>
          </p:cNvSpPr>
          <p:nvPr/>
        </p:nvSpPr>
        <p:spPr bwMode="auto">
          <a:xfrm>
            <a:off x="7174319" y="137837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Tree>
    <p:extLst>
      <p:ext uri="{BB962C8B-B14F-4D97-AF65-F5344CB8AC3E}">
        <p14:creationId xmlns:p14="http://schemas.microsoft.com/office/powerpoint/2010/main" val="348750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8" name="Picture 27"/>
          <p:cNvPicPr>
            <a:picLocks noChangeAspect="1" noChangeArrowheads="1"/>
          </p:cNvPicPr>
          <p:nvPr/>
        </p:nvPicPr>
        <p:blipFill>
          <a:blip r:embed="rId3">
            <a:extLst>
              <a:ext uri="{28A0092B-C50C-407E-A947-70E740481C1C}">
                <a14:useLocalDpi xmlns:a14="http://schemas.microsoft.com/office/drawing/2010/main" val="0"/>
              </a:ext>
            </a:extLst>
          </a:blip>
          <a:srcRect l="30096" t="54933" r="25626" b="1260"/>
          <a:stretch>
            <a:fillRect/>
          </a:stretch>
        </p:blipFill>
        <p:spPr bwMode="auto">
          <a:xfrm>
            <a:off x="76200" y="228600"/>
            <a:ext cx="8991600" cy="632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87623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98" name="Rectangle 97"/>
          <p:cNvSpPr/>
          <p:nvPr/>
        </p:nvSpPr>
        <p:spPr>
          <a:xfrm>
            <a:off x="8382000" y="4834200"/>
            <a:ext cx="502061"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7" name="Rectangle 96"/>
          <p:cNvSpPr/>
          <p:nvPr/>
        </p:nvSpPr>
        <p:spPr>
          <a:xfrm>
            <a:off x="8468586" y="5728536"/>
            <a:ext cx="370614"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100" name="Rounded Rectangle 99"/>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1"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102" name="Text Box 9"/>
          <p:cNvSpPr txBox="1">
            <a:spLocks noChangeArrowheads="1"/>
          </p:cNvSpPr>
          <p:nvPr/>
        </p:nvSpPr>
        <p:spPr bwMode="auto">
          <a:xfrm>
            <a:off x="580033" y="137232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103"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104"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5"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106"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7"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108"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109"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10"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111"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12"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113" name="Right Arrow 112"/>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Right Arrow 113"/>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5" name="Text Box 17"/>
          <p:cNvSpPr txBox="1">
            <a:spLocks noChangeArrowheads="1"/>
          </p:cNvSpPr>
          <p:nvPr/>
        </p:nvSpPr>
        <p:spPr bwMode="auto">
          <a:xfrm>
            <a:off x="4492413" y="3250887"/>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program</a:t>
            </a:r>
          </a:p>
        </p:txBody>
      </p:sp>
      <p:sp>
        <p:nvSpPr>
          <p:cNvPr id="116" name="Rectangle 115"/>
          <p:cNvSpPr/>
          <p:nvPr/>
        </p:nvSpPr>
        <p:spPr>
          <a:xfrm>
            <a:off x="107099" y="2212059"/>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117" name="Rectangle 116"/>
          <p:cNvSpPr/>
          <p:nvPr/>
        </p:nvSpPr>
        <p:spPr>
          <a:xfrm>
            <a:off x="107099" y="2755328"/>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18" name="Text Box 9"/>
          <p:cNvSpPr txBox="1">
            <a:spLocks noChangeArrowheads="1"/>
          </p:cNvSpPr>
          <p:nvPr/>
        </p:nvSpPr>
        <p:spPr bwMode="auto">
          <a:xfrm>
            <a:off x="7174319" y="137837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Tree>
    <p:extLst>
      <p:ext uri="{BB962C8B-B14F-4D97-AF65-F5344CB8AC3E}">
        <p14:creationId xmlns:p14="http://schemas.microsoft.com/office/powerpoint/2010/main" val="2136808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bwMode="auto">
          <a:xfrm>
            <a:off x="5209825" y="4659489"/>
            <a:ext cx="3389236" cy="2170290"/>
          </a:xfrm>
          <a:prstGeom prst="roundRect">
            <a:avLst>
              <a:gd name="adj" fmla="val 12506"/>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98" name="Rectangle 97"/>
          <p:cNvSpPr/>
          <p:nvPr/>
        </p:nvSpPr>
        <p:spPr>
          <a:xfrm rot="21060940">
            <a:off x="6285497" y="6277490"/>
            <a:ext cx="2116733" cy="276999"/>
          </a:xfrm>
          <a:prstGeom prst="rect">
            <a:avLst/>
          </a:prstGeom>
          <a:solidFill>
            <a:srgbClr val="CCECFF"/>
          </a:solidFill>
        </p:spPr>
        <p:txBody>
          <a:bodyPr wrap="none">
            <a:spAutoFit/>
          </a:bodyPr>
          <a:lstStyle/>
          <a:p>
            <a:r>
              <a:rPr lang="en-US" sz="1200" b="1" dirty="0" smtClean="0">
                <a:solidFill>
                  <a:srgbClr val="000000"/>
                </a:solidFill>
                <a:latin typeface="Cambria" pitchFamily="18" charset="0"/>
              </a:rPr>
              <a:t>these cycle back and forth…</a:t>
            </a:r>
            <a:endParaRPr lang="en-US" sz="1200" b="1" dirty="0"/>
          </a:p>
        </p:txBody>
      </p:sp>
      <p:sp>
        <p:nvSpPr>
          <p:cNvPr id="99" name="Rounded Rectangle 98"/>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101" name="Text Box 9"/>
          <p:cNvSpPr txBox="1">
            <a:spLocks noChangeArrowheads="1"/>
          </p:cNvSpPr>
          <p:nvPr/>
        </p:nvSpPr>
        <p:spPr bwMode="auto">
          <a:xfrm>
            <a:off x="580033" y="137232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102"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103"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4"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105"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Arial" charset="0"/>
              </a:rPr>
              <a:t>0</a:t>
            </a:r>
          </a:p>
        </p:txBody>
      </p:sp>
      <p:sp>
        <p:nvSpPr>
          <p:cNvPr id="106"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10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108"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9"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110"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11"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112" name="Right Arrow 111"/>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ight Arrow 112"/>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7"/>
          <p:cNvSpPr txBox="1">
            <a:spLocks noChangeArrowheads="1"/>
          </p:cNvSpPr>
          <p:nvPr/>
        </p:nvSpPr>
        <p:spPr bwMode="auto">
          <a:xfrm>
            <a:off x="4492413" y="3250887"/>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program</a:t>
            </a:r>
          </a:p>
        </p:txBody>
      </p:sp>
      <p:sp>
        <p:nvSpPr>
          <p:cNvPr id="115" name="Rectangle 114"/>
          <p:cNvSpPr/>
          <p:nvPr/>
        </p:nvSpPr>
        <p:spPr>
          <a:xfrm>
            <a:off x="107099" y="2212059"/>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116" name="Rectangle 115"/>
          <p:cNvSpPr/>
          <p:nvPr/>
        </p:nvSpPr>
        <p:spPr>
          <a:xfrm>
            <a:off x="107099" y="2755328"/>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17" name="Text Box 9"/>
          <p:cNvSpPr txBox="1">
            <a:spLocks noChangeArrowheads="1"/>
          </p:cNvSpPr>
          <p:nvPr/>
        </p:nvSpPr>
        <p:spPr bwMode="auto">
          <a:xfrm>
            <a:off x="7174319" y="137837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Tree>
    <p:extLst>
      <p:ext uri="{BB962C8B-B14F-4D97-AF65-F5344CB8AC3E}">
        <p14:creationId xmlns:p14="http://schemas.microsoft.com/office/powerpoint/2010/main" val="14668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65150" y="5636304"/>
            <a:ext cx="8121650" cy="114549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770"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Wildcards</a:t>
            </a:r>
          </a:p>
        </p:txBody>
      </p:sp>
      <p:sp>
        <p:nvSpPr>
          <p:cNvPr id="32772" name="Text Box 4"/>
          <p:cNvSpPr txBox="1">
            <a:spLocks noChangeArrowheads="1"/>
          </p:cNvSpPr>
          <p:nvPr/>
        </p:nvSpPr>
        <p:spPr bwMode="auto">
          <a:xfrm>
            <a:off x="1905000" y="1210270"/>
            <a:ext cx="563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700" dirty="0" smtClean="0">
                <a:solidFill>
                  <a:srgbClr val="000000"/>
                </a:solidFill>
                <a:latin typeface="Cambria" pitchFamily="18" charset="0"/>
              </a:rPr>
              <a:t>Asterisks </a:t>
            </a:r>
            <a:r>
              <a:rPr lang="en-US" sz="2700" b="1" dirty="0" smtClean="0">
                <a:solidFill>
                  <a:srgbClr val="000000"/>
                </a:solidFill>
                <a:latin typeface="Courier New" panose="02070309020205020404" pitchFamily="49" charset="0"/>
                <a:cs typeface="Courier New" panose="02070309020205020404" pitchFamily="49" charset="0"/>
              </a:rPr>
              <a:t> *  </a:t>
            </a:r>
            <a:r>
              <a:rPr lang="en-US" sz="2700" dirty="0" smtClean="0">
                <a:solidFill>
                  <a:srgbClr val="000000"/>
                </a:solidFill>
                <a:latin typeface="Cambria" pitchFamily="18" charset="0"/>
              </a:rPr>
              <a:t>are wild cards.             They match walls </a:t>
            </a:r>
            <a:r>
              <a:rPr lang="en-US" sz="2700" b="1" i="1" dirty="0" smtClean="0">
                <a:solidFill>
                  <a:srgbClr val="000000"/>
                </a:solidFill>
                <a:latin typeface="Cambria" pitchFamily="18" charset="0"/>
              </a:rPr>
              <a:t>or</a:t>
            </a:r>
            <a:r>
              <a:rPr lang="en-US" sz="2700" dirty="0" smtClean="0">
                <a:solidFill>
                  <a:srgbClr val="000000"/>
                </a:solidFill>
                <a:latin typeface="Cambria" pitchFamily="18" charset="0"/>
              </a:rPr>
              <a:t> empty space:</a:t>
            </a:r>
          </a:p>
        </p:txBody>
      </p:sp>
      <p:sp>
        <p:nvSpPr>
          <p:cNvPr id="32792" name="Rectangle 26"/>
          <p:cNvSpPr>
            <a:spLocks noChangeArrowheads="1"/>
          </p:cNvSpPr>
          <p:nvPr/>
        </p:nvSpPr>
        <p:spPr bwMode="auto">
          <a:xfrm>
            <a:off x="280831" y="4491038"/>
            <a:ext cx="239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smtClean="0">
                <a:solidFill>
                  <a:srgbClr val="120DF3"/>
                </a:solidFill>
                <a:latin typeface="Times New Roman" charset="0"/>
                <a:ea typeface="MS PGothic" charset="0"/>
                <a:cs typeface="MS PGothic" charset="0"/>
              </a:rPr>
              <a:t>N must be empty</a:t>
            </a:r>
          </a:p>
        </p:txBody>
      </p:sp>
      <p:sp>
        <p:nvSpPr>
          <p:cNvPr id="32793" name="Rectangle 26"/>
          <p:cNvSpPr>
            <a:spLocks noChangeArrowheads="1"/>
          </p:cNvSpPr>
          <p:nvPr/>
        </p:nvSpPr>
        <p:spPr bwMode="auto">
          <a:xfrm>
            <a:off x="3290896" y="304800"/>
            <a:ext cx="5428343" cy="461665"/>
          </a:xfrm>
          <a:prstGeom prst="rect">
            <a:avLst/>
          </a:prstGeom>
          <a:solidFill>
            <a:srgbClr val="CCFFCC"/>
          </a:solidFill>
          <a:ln>
            <a:noFill/>
          </a:ln>
        </p:spPr>
        <p:txBody>
          <a:bodyPr wrap="square">
            <a:spAutoFit/>
          </a:bodyPr>
          <a:lstStyle/>
          <a:p>
            <a:pPr algn="ctr"/>
            <a:r>
              <a:rPr lang="en-US" dirty="0" smtClean="0">
                <a:solidFill>
                  <a:srgbClr val="000000"/>
                </a:solidFill>
                <a:latin typeface="Calibri" charset="0"/>
                <a:ea typeface="MS PGothic" charset="0"/>
                <a:cs typeface="Calibri" charset="0"/>
              </a:rPr>
              <a:t>I only care about </a:t>
            </a:r>
            <a:r>
              <a:rPr lang="en-US" b="1" dirty="0" smtClean="0">
                <a:solidFill>
                  <a:srgbClr val="008000"/>
                </a:solidFill>
                <a:latin typeface="Calibri" charset="0"/>
                <a:ea typeface="MS PGothic" charset="0"/>
                <a:cs typeface="Calibri" charset="0"/>
              </a:rPr>
              <a:t>NORTH being EMPTY</a:t>
            </a:r>
          </a:p>
        </p:txBody>
      </p:sp>
      <p:sp>
        <p:nvSpPr>
          <p:cNvPr id="77" name="Rectangle 3"/>
          <p:cNvSpPr>
            <a:spLocks noChangeArrowheads="1"/>
          </p:cNvSpPr>
          <p:nvPr/>
        </p:nvSpPr>
        <p:spPr bwMode="auto">
          <a:xfrm>
            <a:off x="8514225" y="550147"/>
            <a:ext cx="324975" cy="351405"/>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 name="Rectangle 1"/>
          <p:cNvSpPr/>
          <p:nvPr/>
        </p:nvSpPr>
        <p:spPr>
          <a:xfrm rot="20788460">
            <a:off x="8328405" y="6471034"/>
            <a:ext cx="705834" cy="276999"/>
          </a:xfrm>
          <a:prstGeom prst="rect">
            <a:avLst/>
          </a:prstGeom>
          <a:solidFill>
            <a:schemeClr val="bg1"/>
          </a:solidFill>
        </p:spPr>
        <p:txBody>
          <a:bodyPr wrap="none">
            <a:spAutoFit/>
          </a:bodyPr>
          <a:lstStyle/>
          <a:p>
            <a:r>
              <a:rPr lang="en-US" sz="1200" dirty="0" smtClean="0">
                <a:solidFill>
                  <a:srgbClr val="000000"/>
                </a:solidFill>
                <a:latin typeface="Calibri" charset="0"/>
                <a:ea typeface="MS PGothic" charset="0"/>
                <a:cs typeface="Calibri" charset="0"/>
              </a:rPr>
              <a:t>that's it!</a:t>
            </a:r>
            <a:endParaRPr lang="en-US" sz="1200" dirty="0"/>
          </a:p>
        </p:txBody>
      </p:sp>
      <p:grpSp>
        <p:nvGrpSpPr>
          <p:cNvPr id="78" name="Group 77"/>
          <p:cNvGrpSpPr/>
          <p:nvPr/>
        </p:nvGrpSpPr>
        <p:grpSpPr>
          <a:xfrm>
            <a:off x="914400" y="5869896"/>
            <a:ext cx="685800" cy="685800"/>
            <a:chOff x="990600" y="3856038"/>
            <a:chExt cx="685800" cy="685800"/>
          </a:xfrm>
        </p:grpSpPr>
        <p:sp>
          <p:nvSpPr>
            <p:cNvPr id="79" name="Rectangle 13"/>
            <p:cNvSpPr>
              <a:spLocks noChangeArrowheads="1"/>
            </p:cNvSpPr>
            <p:nvPr/>
          </p:nvSpPr>
          <p:spPr bwMode="auto">
            <a:xfrm>
              <a:off x="12192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0" name="Rectangle 14"/>
            <p:cNvSpPr>
              <a:spLocks noChangeArrowheads="1"/>
            </p:cNvSpPr>
            <p:nvPr/>
          </p:nvSpPr>
          <p:spPr bwMode="auto">
            <a:xfrm>
              <a:off x="990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1" name="Rectangle 15"/>
            <p:cNvSpPr>
              <a:spLocks noChangeArrowheads="1"/>
            </p:cNvSpPr>
            <p:nvPr/>
          </p:nvSpPr>
          <p:spPr bwMode="auto">
            <a:xfrm>
              <a:off x="14478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2" name="Rectangle 16"/>
            <p:cNvSpPr>
              <a:spLocks noChangeArrowheads="1"/>
            </p:cNvSpPr>
            <p:nvPr/>
          </p:nvSpPr>
          <p:spPr bwMode="auto">
            <a:xfrm>
              <a:off x="1219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3" name="Rectangle 17"/>
            <p:cNvSpPr>
              <a:spLocks noChangeArrowheads="1"/>
            </p:cNvSpPr>
            <p:nvPr/>
          </p:nvSpPr>
          <p:spPr bwMode="auto">
            <a:xfrm>
              <a:off x="1219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84" name="Group 83"/>
          <p:cNvGrpSpPr/>
          <p:nvPr/>
        </p:nvGrpSpPr>
        <p:grpSpPr>
          <a:xfrm>
            <a:off x="1924957" y="5869896"/>
            <a:ext cx="685800" cy="685800"/>
            <a:chOff x="2819400" y="3856038"/>
            <a:chExt cx="685800" cy="685800"/>
          </a:xfrm>
        </p:grpSpPr>
        <p:sp>
          <p:nvSpPr>
            <p:cNvPr id="85" name="Rectangle 25"/>
            <p:cNvSpPr>
              <a:spLocks noChangeArrowheads="1"/>
            </p:cNvSpPr>
            <p:nvPr/>
          </p:nvSpPr>
          <p:spPr bwMode="auto">
            <a:xfrm>
              <a:off x="30480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6" name="Rectangle 26"/>
            <p:cNvSpPr>
              <a:spLocks noChangeArrowheads="1"/>
            </p:cNvSpPr>
            <p:nvPr/>
          </p:nvSpPr>
          <p:spPr bwMode="auto">
            <a:xfrm>
              <a:off x="2819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7" name="Rectangle 27"/>
            <p:cNvSpPr>
              <a:spLocks noChangeArrowheads="1"/>
            </p:cNvSpPr>
            <p:nvPr/>
          </p:nvSpPr>
          <p:spPr bwMode="auto">
            <a:xfrm>
              <a:off x="32766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8" name="Rectangle 28"/>
            <p:cNvSpPr>
              <a:spLocks noChangeArrowheads="1"/>
            </p:cNvSpPr>
            <p:nvPr/>
          </p:nvSpPr>
          <p:spPr bwMode="auto">
            <a:xfrm>
              <a:off x="30480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9" name="Rectangle 29"/>
            <p:cNvSpPr>
              <a:spLocks noChangeArrowheads="1"/>
            </p:cNvSpPr>
            <p:nvPr/>
          </p:nvSpPr>
          <p:spPr bwMode="auto">
            <a:xfrm>
              <a:off x="3048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90" name="Group 89"/>
          <p:cNvGrpSpPr/>
          <p:nvPr/>
        </p:nvGrpSpPr>
        <p:grpSpPr>
          <a:xfrm>
            <a:off x="2839357" y="5869896"/>
            <a:ext cx="685800" cy="685800"/>
            <a:chOff x="3733800" y="3856038"/>
            <a:chExt cx="685800" cy="685800"/>
          </a:xfrm>
        </p:grpSpPr>
        <p:sp>
          <p:nvSpPr>
            <p:cNvPr id="91" name="Rectangle 31"/>
            <p:cNvSpPr>
              <a:spLocks noChangeArrowheads="1"/>
            </p:cNvSpPr>
            <p:nvPr/>
          </p:nvSpPr>
          <p:spPr bwMode="auto">
            <a:xfrm>
              <a:off x="39624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2" name="Rectangle 32"/>
            <p:cNvSpPr>
              <a:spLocks noChangeArrowheads="1"/>
            </p:cNvSpPr>
            <p:nvPr/>
          </p:nvSpPr>
          <p:spPr bwMode="auto">
            <a:xfrm>
              <a:off x="3733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3" name="Rectangle 33"/>
            <p:cNvSpPr>
              <a:spLocks noChangeArrowheads="1"/>
            </p:cNvSpPr>
            <p:nvPr/>
          </p:nvSpPr>
          <p:spPr bwMode="auto">
            <a:xfrm>
              <a:off x="4191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4" name="Rectangle 34"/>
            <p:cNvSpPr>
              <a:spLocks noChangeArrowheads="1"/>
            </p:cNvSpPr>
            <p:nvPr/>
          </p:nvSpPr>
          <p:spPr bwMode="auto">
            <a:xfrm>
              <a:off x="39624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5" name="Rectangle 35"/>
            <p:cNvSpPr>
              <a:spLocks noChangeArrowheads="1"/>
            </p:cNvSpPr>
            <p:nvPr/>
          </p:nvSpPr>
          <p:spPr bwMode="auto">
            <a:xfrm>
              <a:off x="39624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96" name="Group 95"/>
          <p:cNvGrpSpPr/>
          <p:nvPr/>
        </p:nvGrpSpPr>
        <p:grpSpPr>
          <a:xfrm>
            <a:off x="3753757" y="5869896"/>
            <a:ext cx="685800" cy="685800"/>
            <a:chOff x="4648200" y="3856038"/>
            <a:chExt cx="685800" cy="685800"/>
          </a:xfrm>
        </p:grpSpPr>
        <p:sp>
          <p:nvSpPr>
            <p:cNvPr id="97" name="Rectangle 37"/>
            <p:cNvSpPr>
              <a:spLocks noChangeArrowheads="1"/>
            </p:cNvSpPr>
            <p:nvPr/>
          </p:nvSpPr>
          <p:spPr bwMode="auto">
            <a:xfrm>
              <a:off x="48768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8" name="Rectangle 38"/>
            <p:cNvSpPr>
              <a:spLocks noChangeArrowheads="1"/>
            </p:cNvSpPr>
            <p:nvPr/>
          </p:nvSpPr>
          <p:spPr bwMode="auto">
            <a:xfrm>
              <a:off x="4648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9" name="Rectangle 39"/>
            <p:cNvSpPr>
              <a:spLocks noChangeArrowheads="1"/>
            </p:cNvSpPr>
            <p:nvPr/>
          </p:nvSpPr>
          <p:spPr bwMode="auto">
            <a:xfrm>
              <a:off x="5105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0" name="Rectangle 40"/>
            <p:cNvSpPr>
              <a:spLocks noChangeArrowheads="1"/>
            </p:cNvSpPr>
            <p:nvPr/>
          </p:nvSpPr>
          <p:spPr bwMode="auto">
            <a:xfrm>
              <a:off x="48768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1" name="Rectangle 41"/>
            <p:cNvSpPr>
              <a:spLocks noChangeArrowheads="1"/>
            </p:cNvSpPr>
            <p:nvPr/>
          </p:nvSpPr>
          <p:spPr bwMode="auto">
            <a:xfrm>
              <a:off x="48768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02" name="Group 101"/>
          <p:cNvGrpSpPr/>
          <p:nvPr/>
        </p:nvGrpSpPr>
        <p:grpSpPr>
          <a:xfrm>
            <a:off x="4744357" y="5867400"/>
            <a:ext cx="685800" cy="685800"/>
            <a:chOff x="990600" y="5181600"/>
            <a:chExt cx="685800" cy="685800"/>
          </a:xfrm>
        </p:grpSpPr>
        <p:sp>
          <p:nvSpPr>
            <p:cNvPr id="103" name="Rectangle 61"/>
            <p:cNvSpPr>
              <a:spLocks noChangeArrowheads="1"/>
            </p:cNvSpPr>
            <p:nvPr/>
          </p:nvSpPr>
          <p:spPr bwMode="auto">
            <a:xfrm>
              <a:off x="12192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4" name="Rectangle 62"/>
            <p:cNvSpPr>
              <a:spLocks noChangeArrowheads="1"/>
            </p:cNvSpPr>
            <p:nvPr/>
          </p:nvSpPr>
          <p:spPr bwMode="auto">
            <a:xfrm>
              <a:off x="990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5" name="Rectangle 63"/>
            <p:cNvSpPr>
              <a:spLocks noChangeArrowheads="1"/>
            </p:cNvSpPr>
            <p:nvPr/>
          </p:nvSpPr>
          <p:spPr bwMode="auto">
            <a:xfrm>
              <a:off x="1447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6" name="Rectangle 64"/>
            <p:cNvSpPr>
              <a:spLocks noChangeArrowheads="1"/>
            </p:cNvSpPr>
            <p:nvPr/>
          </p:nvSpPr>
          <p:spPr bwMode="auto">
            <a:xfrm>
              <a:off x="12192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7" name="Rectangle 65"/>
            <p:cNvSpPr>
              <a:spLocks noChangeArrowheads="1"/>
            </p:cNvSpPr>
            <p:nvPr/>
          </p:nvSpPr>
          <p:spPr bwMode="auto">
            <a:xfrm>
              <a:off x="1219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08" name="Group 107"/>
          <p:cNvGrpSpPr/>
          <p:nvPr/>
        </p:nvGrpSpPr>
        <p:grpSpPr>
          <a:xfrm>
            <a:off x="5658757" y="5867400"/>
            <a:ext cx="685800" cy="685800"/>
            <a:chOff x="1905000" y="5181600"/>
            <a:chExt cx="685800" cy="685800"/>
          </a:xfrm>
        </p:grpSpPr>
        <p:sp>
          <p:nvSpPr>
            <p:cNvPr id="109" name="Rectangle 67"/>
            <p:cNvSpPr>
              <a:spLocks noChangeArrowheads="1"/>
            </p:cNvSpPr>
            <p:nvPr/>
          </p:nvSpPr>
          <p:spPr bwMode="auto">
            <a:xfrm>
              <a:off x="2133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0" name="Rectangle 68"/>
            <p:cNvSpPr>
              <a:spLocks noChangeArrowheads="1"/>
            </p:cNvSpPr>
            <p:nvPr/>
          </p:nvSpPr>
          <p:spPr bwMode="auto">
            <a:xfrm>
              <a:off x="19050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1" name="Rectangle 69"/>
            <p:cNvSpPr>
              <a:spLocks noChangeArrowheads="1"/>
            </p:cNvSpPr>
            <p:nvPr/>
          </p:nvSpPr>
          <p:spPr bwMode="auto">
            <a:xfrm>
              <a:off x="2362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2" name="Rectangle 70"/>
            <p:cNvSpPr>
              <a:spLocks noChangeArrowheads="1"/>
            </p:cNvSpPr>
            <p:nvPr/>
          </p:nvSpPr>
          <p:spPr bwMode="auto">
            <a:xfrm>
              <a:off x="2133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3" name="Rectangle 71"/>
            <p:cNvSpPr>
              <a:spLocks noChangeArrowheads="1"/>
            </p:cNvSpPr>
            <p:nvPr/>
          </p:nvSpPr>
          <p:spPr bwMode="auto">
            <a:xfrm>
              <a:off x="2133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14" name="Group 113"/>
          <p:cNvGrpSpPr/>
          <p:nvPr/>
        </p:nvGrpSpPr>
        <p:grpSpPr>
          <a:xfrm>
            <a:off x="6573157" y="5867400"/>
            <a:ext cx="685800" cy="685800"/>
            <a:chOff x="2819400" y="5181600"/>
            <a:chExt cx="685800" cy="685800"/>
          </a:xfrm>
        </p:grpSpPr>
        <p:sp>
          <p:nvSpPr>
            <p:cNvPr id="115" name="Rectangle 73"/>
            <p:cNvSpPr>
              <a:spLocks noChangeArrowheads="1"/>
            </p:cNvSpPr>
            <p:nvPr/>
          </p:nvSpPr>
          <p:spPr bwMode="auto">
            <a:xfrm>
              <a:off x="30480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6" name="Rectangle 74"/>
            <p:cNvSpPr>
              <a:spLocks noChangeArrowheads="1"/>
            </p:cNvSpPr>
            <p:nvPr/>
          </p:nvSpPr>
          <p:spPr bwMode="auto">
            <a:xfrm>
              <a:off x="2819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7" name="Rectangle 75"/>
            <p:cNvSpPr>
              <a:spLocks noChangeArrowheads="1"/>
            </p:cNvSpPr>
            <p:nvPr/>
          </p:nvSpPr>
          <p:spPr bwMode="auto">
            <a:xfrm>
              <a:off x="32766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8" name="Rectangle 76"/>
            <p:cNvSpPr>
              <a:spLocks noChangeArrowheads="1"/>
            </p:cNvSpPr>
            <p:nvPr/>
          </p:nvSpPr>
          <p:spPr bwMode="auto">
            <a:xfrm>
              <a:off x="3048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9" name="Rectangle 77"/>
            <p:cNvSpPr>
              <a:spLocks noChangeArrowheads="1"/>
            </p:cNvSpPr>
            <p:nvPr/>
          </p:nvSpPr>
          <p:spPr bwMode="auto">
            <a:xfrm>
              <a:off x="3048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20" name="Group 119"/>
          <p:cNvGrpSpPr/>
          <p:nvPr/>
        </p:nvGrpSpPr>
        <p:grpSpPr>
          <a:xfrm>
            <a:off x="7651070" y="5867400"/>
            <a:ext cx="685800" cy="685800"/>
            <a:chOff x="6477000" y="5181600"/>
            <a:chExt cx="685800" cy="685800"/>
          </a:xfrm>
        </p:grpSpPr>
        <p:sp>
          <p:nvSpPr>
            <p:cNvPr id="121" name="Rectangle 97"/>
            <p:cNvSpPr>
              <a:spLocks noChangeArrowheads="1"/>
            </p:cNvSpPr>
            <p:nvPr/>
          </p:nvSpPr>
          <p:spPr bwMode="auto">
            <a:xfrm>
              <a:off x="6705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2" name="Rectangle 98"/>
            <p:cNvSpPr>
              <a:spLocks noChangeArrowheads="1"/>
            </p:cNvSpPr>
            <p:nvPr/>
          </p:nvSpPr>
          <p:spPr bwMode="auto">
            <a:xfrm>
              <a:off x="6477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3" name="Rectangle 99"/>
            <p:cNvSpPr>
              <a:spLocks noChangeArrowheads="1"/>
            </p:cNvSpPr>
            <p:nvPr/>
          </p:nvSpPr>
          <p:spPr bwMode="auto">
            <a:xfrm>
              <a:off x="6934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4" name="Rectangle 100"/>
            <p:cNvSpPr>
              <a:spLocks noChangeArrowheads="1"/>
            </p:cNvSpPr>
            <p:nvPr/>
          </p:nvSpPr>
          <p:spPr bwMode="auto">
            <a:xfrm>
              <a:off x="6705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5" name="Rectangle 101"/>
            <p:cNvSpPr>
              <a:spLocks noChangeArrowheads="1"/>
            </p:cNvSpPr>
            <p:nvPr/>
          </p:nvSpPr>
          <p:spPr bwMode="auto">
            <a:xfrm>
              <a:off x="6705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sp>
        <p:nvSpPr>
          <p:cNvPr id="4" name="Down Arrow 3"/>
          <p:cNvSpPr/>
          <p:nvPr/>
        </p:nvSpPr>
        <p:spPr bwMode="auto">
          <a:xfrm>
            <a:off x="7086600" y="4876800"/>
            <a:ext cx="706438" cy="990600"/>
          </a:xfrm>
          <a:prstGeom prst="down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ounded Rectangle 73"/>
          <p:cNvSpPr/>
          <p:nvPr/>
        </p:nvSpPr>
        <p:spPr bwMode="auto">
          <a:xfrm>
            <a:off x="396688" y="2348190"/>
            <a:ext cx="8570468" cy="1457678"/>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Text Box 12"/>
          <p:cNvSpPr txBox="1">
            <a:spLocks noChangeArrowheads="1"/>
          </p:cNvSpPr>
          <p:nvPr/>
        </p:nvSpPr>
        <p:spPr bwMode="auto">
          <a:xfrm>
            <a:off x="862524" y="315816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Arial" panose="020B0604020202020204" pitchFamily="34" charset="0"/>
                <a:cs typeface="Arial" panose="020B0604020202020204" pitchFamily="34" charset="0"/>
              </a:rPr>
              <a:t>0</a:t>
            </a:r>
          </a:p>
        </p:txBody>
      </p:sp>
      <p:sp>
        <p:nvSpPr>
          <p:cNvPr id="76" name="Text Box 13"/>
          <p:cNvSpPr txBox="1">
            <a:spLocks noChangeArrowheads="1"/>
          </p:cNvSpPr>
          <p:nvPr/>
        </p:nvSpPr>
        <p:spPr bwMode="auto">
          <a:xfrm>
            <a:off x="2261556" y="315816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p>
        </p:txBody>
      </p:sp>
      <p:sp>
        <p:nvSpPr>
          <p:cNvPr id="126" name="Text Box 14"/>
          <p:cNvSpPr txBox="1">
            <a:spLocks noChangeArrowheads="1"/>
          </p:cNvSpPr>
          <p:nvPr/>
        </p:nvSpPr>
        <p:spPr bwMode="auto">
          <a:xfrm>
            <a:off x="7138356" y="315816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Arial" panose="020B0604020202020204" pitchFamily="34" charset="0"/>
                <a:cs typeface="Arial" panose="020B0604020202020204" pitchFamily="34" charset="0"/>
              </a:rPr>
              <a:t>0</a:t>
            </a:r>
          </a:p>
        </p:txBody>
      </p:sp>
      <p:sp>
        <p:nvSpPr>
          <p:cNvPr id="127" name="Text Box 15"/>
          <p:cNvSpPr txBox="1">
            <a:spLocks noChangeArrowheads="1"/>
          </p:cNvSpPr>
          <p:nvPr/>
        </p:nvSpPr>
        <p:spPr bwMode="auto">
          <a:xfrm>
            <a:off x="5385756" y="315816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Arial" panose="020B0604020202020204" pitchFamily="34" charset="0"/>
                <a:cs typeface="Arial" panose="020B0604020202020204" pitchFamily="34" charset="0"/>
              </a:rPr>
              <a:t>N</a:t>
            </a:r>
          </a:p>
        </p:txBody>
      </p:sp>
      <p:sp>
        <p:nvSpPr>
          <p:cNvPr id="128" name="Text Box 9"/>
          <p:cNvSpPr txBox="1">
            <a:spLocks noChangeArrowheads="1"/>
          </p:cNvSpPr>
          <p:nvPr/>
        </p:nvSpPr>
        <p:spPr bwMode="auto">
          <a:xfrm>
            <a:off x="707989" y="2467687"/>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129" name="Text Box 11"/>
          <p:cNvSpPr txBox="1">
            <a:spLocks noChangeArrowheads="1"/>
          </p:cNvSpPr>
          <p:nvPr/>
        </p:nvSpPr>
        <p:spPr bwMode="auto">
          <a:xfrm>
            <a:off x="1891139" y="2565737"/>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130" name="Text Box 17"/>
          <p:cNvSpPr txBox="1">
            <a:spLocks noChangeArrowheads="1"/>
          </p:cNvSpPr>
          <p:nvPr/>
        </p:nvSpPr>
        <p:spPr bwMode="auto">
          <a:xfrm>
            <a:off x="5396339" y="2565737"/>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131" name="Text Box 9"/>
          <p:cNvSpPr txBox="1">
            <a:spLocks noChangeArrowheads="1"/>
          </p:cNvSpPr>
          <p:nvPr/>
        </p:nvSpPr>
        <p:spPr bwMode="auto">
          <a:xfrm>
            <a:off x="7302275" y="2473737"/>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
        <p:nvSpPr>
          <p:cNvPr id="132" name="Right Arrow 131"/>
          <p:cNvSpPr/>
          <p:nvPr/>
        </p:nvSpPr>
        <p:spPr bwMode="auto">
          <a:xfrm>
            <a:off x="4323147" y="319626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2782" name="Line 15"/>
          <p:cNvSpPr>
            <a:spLocks noChangeShapeType="1"/>
          </p:cNvSpPr>
          <p:nvPr/>
        </p:nvSpPr>
        <p:spPr bwMode="auto">
          <a:xfrm flipH="1" flipV="1">
            <a:off x="2816194" y="3577268"/>
            <a:ext cx="91949" cy="674057"/>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3" name="Line 16"/>
          <p:cNvSpPr>
            <a:spLocks noChangeShapeType="1"/>
          </p:cNvSpPr>
          <p:nvPr/>
        </p:nvSpPr>
        <p:spPr bwMode="auto">
          <a:xfrm flipH="1" flipV="1">
            <a:off x="3067956" y="3577267"/>
            <a:ext cx="73549" cy="688345"/>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4" name="Line 17"/>
          <p:cNvSpPr>
            <a:spLocks noChangeShapeType="1"/>
          </p:cNvSpPr>
          <p:nvPr/>
        </p:nvSpPr>
        <p:spPr bwMode="auto">
          <a:xfrm flipH="1" flipV="1">
            <a:off x="3309335" y="3577267"/>
            <a:ext cx="70295" cy="701046"/>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9" name="Text Box 22"/>
          <p:cNvSpPr txBox="1">
            <a:spLocks noChangeArrowheads="1"/>
          </p:cNvSpPr>
          <p:nvPr/>
        </p:nvSpPr>
        <p:spPr bwMode="auto">
          <a:xfrm>
            <a:off x="2782731" y="4208463"/>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mtClean="0">
                <a:solidFill>
                  <a:srgbClr val="120DF3"/>
                </a:solidFill>
                <a:latin typeface="Times New Roman" charset="0"/>
              </a:rPr>
              <a:t>EWS may be wall </a:t>
            </a:r>
            <a:r>
              <a:rPr lang="en-US" b="1" i="1" smtClean="0">
                <a:solidFill>
                  <a:srgbClr val="120DF3"/>
                </a:solidFill>
                <a:latin typeface="Times New Roman" charset="0"/>
              </a:rPr>
              <a:t>or </a:t>
            </a:r>
            <a:r>
              <a:rPr lang="en-US" smtClean="0">
                <a:solidFill>
                  <a:srgbClr val="120DF3"/>
                </a:solidFill>
                <a:latin typeface="Times New Roman" charset="0"/>
              </a:rPr>
              <a:t>empty space</a:t>
            </a:r>
          </a:p>
        </p:txBody>
      </p:sp>
      <p:sp>
        <p:nvSpPr>
          <p:cNvPr id="32791" name="Line 25"/>
          <p:cNvSpPr>
            <a:spLocks noChangeShapeType="1"/>
          </p:cNvSpPr>
          <p:nvPr/>
        </p:nvSpPr>
        <p:spPr bwMode="auto">
          <a:xfrm flipV="1">
            <a:off x="1915955" y="3670300"/>
            <a:ext cx="555181" cy="90170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134" name="Rectangle 133"/>
          <p:cNvSpPr/>
          <p:nvPr/>
        </p:nvSpPr>
        <p:spPr>
          <a:xfrm>
            <a:off x="7274932" y="4618107"/>
            <a:ext cx="1239294" cy="461665"/>
          </a:xfrm>
          <a:prstGeom prst="rect">
            <a:avLst/>
          </a:prstGeom>
          <a:solidFill>
            <a:srgbClr val="CCECFF"/>
          </a:solidFill>
        </p:spPr>
        <p:txBody>
          <a:bodyPr wrap="square">
            <a:spAutoFit/>
          </a:bodyPr>
          <a:lstStyle/>
          <a:p>
            <a:pPr algn="ctr"/>
            <a:r>
              <a:rPr lang="en-US" sz="1200" dirty="0" smtClean="0">
                <a:solidFill>
                  <a:srgbClr val="000000"/>
                </a:solidFill>
                <a:latin typeface="Calibri" charset="0"/>
                <a:ea typeface="MS PGothic" charset="0"/>
                <a:cs typeface="Calibri" charset="0"/>
              </a:rPr>
              <a:t>8 surroundings in one rule</a:t>
            </a:r>
            <a:endParaRPr lang="en-US" sz="1200" dirty="0"/>
          </a:p>
        </p:txBody>
      </p:sp>
    </p:spTree>
    <p:extLst>
      <p:ext uri="{BB962C8B-B14F-4D97-AF65-F5344CB8AC3E}">
        <p14:creationId xmlns:p14="http://schemas.microsoft.com/office/powerpoint/2010/main" val="13203716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84632" y="208598"/>
            <a:ext cx="5423102" cy="557203"/>
          </a:xfrm>
          <a:prstGeom prst="roundRect">
            <a:avLst/>
          </a:prstGeom>
          <a:solidFill>
            <a:srgbClr val="D6EA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Rounded Rectangle 2"/>
          <p:cNvSpPr/>
          <p:nvPr/>
        </p:nvSpPr>
        <p:spPr bwMode="auto">
          <a:xfrm>
            <a:off x="5306757" y="1232217"/>
            <a:ext cx="3684843" cy="448278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5" name="Text Box 9"/>
          <p:cNvSpPr txBox="1">
            <a:spLocks noChangeArrowheads="1"/>
          </p:cNvSpPr>
          <p:nvPr/>
        </p:nvSpPr>
        <p:spPr bwMode="auto">
          <a:xfrm>
            <a:off x="5479769" y="1382005"/>
            <a:ext cx="854279"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state</a:t>
            </a:r>
          </a:p>
        </p:txBody>
      </p:sp>
      <p:sp>
        <p:nvSpPr>
          <p:cNvPr id="36" name="Text Box 11"/>
          <p:cNvSpPr txBox="1">
            <a:spLocks noChangeArrowheads="1"/>
          </p:cNvSpPr>
          <p:nvPr/>
        </p:nvSpPr>
        <p:spPr bwMode="auto">
          <a:xfrm>
            <a:off x="6231741" y="1382005"/>
            <a:ext cx="827617"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surr.</a:t>
            </a:r>
          </a:p>
        </p:txBody>
      </p:sp>
      <p:sp>
        <p:nvSpPr>
          <p:cNvPr id="37" name="Text Box 17"/>
          <p:cNvSpPr txBox="1">
            <a:spLocks noChangeArrowheads="1"/>
          </p:cNvSpPr>
          <p:nvPr/>
        </p:nvSpPr>
        <p:spPr bwMode="auto">
          <a:xfrm>
            <a:off x="7239276" y="1382005"/>
            <a:ext cx="886883"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move</a:t>
            </a:r>
          </a:p>
        </p:txBody>
      </p:sp>
      <p:sp>
        <p:nvSpPr>
          <p:cNvPr id="38" name="Text Box 18"/>
          <p:cNvSpPr txBox="1">
            <a:spLocks noChangeArrowheads="1"/>
          </p:cNvSpPr>
          <p:nvPr/>
        </p:nvSpPr>
        <p:spPr bwMode="auto">
          <a:xfrm>
            <a:off x="7958940" y="1299951"/>
            <a:ext cx="751417" cy="461665"/>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200" b="1" dirty="0" smtClean="0">
                <a:solidFill>
                  <a:srgbClr val="120DF3"/>
                </a:solidFill>
                <a:latin typeface="Calibri" panose="020F0502020204030204" pitchFamily="34" charset="0"/>
              </a:rPr>
              <a:t>new state</a:t>
            </a:r>
          </a:p>
        </p:txBody>
      </p:sp>
      <p:sp>
        <p:nvSpPr>
          <p:cNvPr id="39" name="Rectangle 38"/>
          <p:cNvSpPr/>
          <p:nvPr/>
        </p:nvSpPr>
        <p:spPr bwMode="auto">
          <a:xfrm>
            <a:off x="905260"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0" name="Rectangle 39"/>
          <p:cNvSpPr/>
          <p:nvPr/>
        </p:nvSpPr>
        <p:spPr bwMode="auto">
          <a:xfrm>
            <a:off x="445911"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1" name="Rectangle 40"/>
          <p:cNvSpPr/>
          <p:nvPr/>
        </p:nvSpPr>
        <p:spPr bwMode="auto">
          <a:xfrm>
            <a:off x="1364609" y="10122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2" name="Rectangle 41"/>
          <p:cNvSpPr/>
          <p:nvPr/>
        </p:nvSpPr>
        <p:spPr bwMode="auto">
          <a:xfrm>
            <a:off x="1782394"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3" name="Rectangle 42"/>
          <p:cNvSpPr/>
          <p:nvPr/>
        </p:nvSpPr>
        <p:spPr bwMode="auto">
          <a:xfrm>
            <a:off x="2701092"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4" name="Rectangle 43"/>
          <p:cNvSpPr/>
          <p:nvPr/>
        </p:nvSpPr>
        <p:spPr bwMode="auto">
          <a:xfrm>
            <a:off x="3160441" y="10122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5" name="Rectangle 44"/>
          <p:cNvSpPr/>
          <p:nvPr/>
        </p:nvSpPr>
        <p:spPr bwMode="auto">
          <a:xfrm>
            <a:off x="3578225"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6" name="Rectangle 45"/>
          <p:cNvSpPr/>
          <p:nvPr/>
        </p:nvSpPr>
        <p:spPr bwMode="auto">
          <a:xfrm>
            <a:off x="904608"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7" name="Rectangle 46"/>
          <p:cNvSpPr/>
          <p:nvPr/>
        </p:nvSpPr>
        <p:spPr bwMode="auto">
          <a:xfrm>
            <a:off x="445911" y="14688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8" name="Rectangle 47"/>
          <p:cNvSpPr/>
          <p:nvPr/>
        </p:nvSpPr>
        <p:spPr bwMode="auto">
          <a:xfrm>
            <a:off x="1363305" y="14776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9" name="Rectangle 48"/>
          <p:cNvSpPr/>
          <p:nvPr/>
        </p:nvSpPr>
        <p:spPr bwMode="auto">
          <a:xfrm>
            <a:off x="1786082"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0" name="Rectangle 49"/>
          <p:cNvSpPr/>
          <p:nvPr/>
        </p:nvSpPr>
        <p:spPr bwMode="auto">
          <a:xfrm>
            <a:off x="2702394"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1" name="Rectangle 50"/>
          <p:cNvSpPr/>
          <p:nvPr/>
        </p:nvSpPr>
        <p:spPr bwMode="auto">
          <a:xfrm>
            <a:off x="3161091" y="14776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2" name="Rectangle 51"/>
          <p:cNvSpPr/>
          <p:nvPr/>
        </p:nvSpPr>
        <p:spPr bwMode="auto">
          <a:xfrm>
            <a:off x="3578225" y="14688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3" name="Rectangle 52"/>
          <p:cNvSpPr/>
          <p:nvPr/>
        </p:nvSpPr>
        <p:spPr bwMode="auto">
          <a:xfrm>
            <a:off x="904608"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4" name="Rectangle 53"/>
          <p:cNvSpPr/>
          <p:nvPr/>
        </p:nvSpPr>
        <p:spPr bwMode="auto">
          <a:xfrm>
            <a:off x="445911" y="19255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5" name="Rectangle 54"/>
          <p:cNvSpPr/>
          <p:nvPr/>
        </p:nvSpPr>
        <p:spPr bwMode="auto">
          <a:xfrm>
            <a:off x="1363305" y="19348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6" name="Rectangle 55"/>
          <p:cNvSpPr/>
          <p:nvPr/>
        </p:nvSpPr>
        <p:spPr bwMode="auto">
          <a:xfrm>
            <a:off x="1786082"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7" name="Rectangle 56"/>
          <p:cNvSpPr/>
          <p:nvPr/>
        </p:nvSpPr>
        <p:spPr bwMode="auto">
          <a:xfrm>
            <a:off x="2702394"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8" name="Rectangle 57"/>
          <p:cNvSpPr/>
          <p:nvPr/>
        </p:nvSpPr>
        <p:spPr bwMode="auto">
          <a:xfrm>
            <a:off x="3161091" y="19348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9" name="Rectangle 58"/>
          <p:cNvSpPr/>
          <p:nvPr/>
        </p:nvSpPr>
        <p:spPr bwMode="auto">
          <a:xfrm>
            <a:off x="3578225" y="19255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0" name="Rectangle 59"/>
          <p:cNvSpPr/>
          <p:nvPr/>
        </p:nvSpPr>
        <p:spPr bwMode="auto">
          <a:xfrm>
            <a:off x="904608"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1" name="Rectangle 60"/>
          <p:cNvSpPr/>
          <p:nvPr/>
        </p:nvSpPr>
        <p:spPr bwMode="auto">
          <a:xfrm>
            <a:off x="445911" y="23822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2" name="Rectangle 61"/>
          <p:cNvSpPr/>
          <p:nvPr/>
        </p:nvSpPr>
        <p:spPr bwMode="auto">
          <a:xfrm>
            <a:off x="1363305" y="2397216"/>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3" name="Rectangle 62"/>
          <p:cNvSpPr/>
          <p:nvPr/>
        </p:nvSpPr>
        <p:spPr bwMode="auto">
          <a:xfrm>
            <a:off x="1786082"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4" name="Rectangle 63"/>
          <p:cNvSpPr/>
          <p:nvPr/>
        </p:nvSpPr>
        <p:spPr bwMode="auto">
          <a:xfrm>
            <a:off x="2702394"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5" name="Rectangle 64"/>
          <p:cNvSpPr/>
          <p:nvPr/>
        </p:nvSpPr>
        <p:spPr bwMode="auto">
          <a:xfrm>
            <a:off x="3161091" y="2397216"/>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6" name="Rectangle 65"/>
          <p:cNvSpPr/>
          <p:nvPr/>
        </p:nvSpPr>
        <p:spPr bwMode="auto">
          <a:xfrm>
            <a:off x="3578225" y="23822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7" name="Rectangle 66"/>
          <p:cNvSpPr/>
          <p:nvPr/>
        </p:nvSpPr>
        <p:spPr bwMode="auto">
          <a:xfrm>
            <a:off x="904608"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8" name="Rectangle 67"/>
          <p:cNvSpPr/>
          <p:nvPr/>
        </p:nvSpPr>
        <p:spPr bwMode="auto">
          <a:xfrm>
            <a:off x="445911" y="28389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9" name="Rectangle 68"/>
          <p:cNvSpPr/>
          <p:nvPr/>
        </p:nvSpPr>
        <p:spPr bwMode="auto">
          <a:xfrm>
            <a:off x="1363305" y="2844054"/>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0" name="Rectangle 69"/>
          <p:cNvSpPr/>
          <p:nvPr/>
        </p:nvSpPr>
        <p:spPr bwMode="auto">
          <a:xfrm>
            <a:off x="1786082"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1" name="Rectangle 70"/>
          <p:cNvSpPr/>
          <p:nvPr/>
        </p:nvSpPr>
        <p:spPr bwMode="auto">
          <a:xfrm>
            <a:off x="2702394"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2" name="Rectangle 71"/>
          <p:cNvSpPr/>
          <p:nvPr/>
        </p:nvSpPr>
        <p:spPr bwMode="auto">
          <a:xfrm>
            <a:off x="3161091" y="2844054"/>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3" name="Rectangle 72"/>
          <p:cNvSpPr/>
          <p:nvPr/>
        </p:nvSpPr>
        <p:spPr bwMode="auto">
          <a:xfrm>
            <a:off x="3578225" y="28389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4" name="Rectangle 73"/>
          <p:cNvSpPr/>
          <p:nvPr/>
        </p:nvSpPr>
        <p:spPr bwMode="auto">
          <a:xfrm>
            <a:off x="904608"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5" name="Rectangle 74"/>
          <p:cNvSpPr/>
          <p:nvPr/>
        </p:nvSpPr>
        <p:spPr bwMode="auto">
          <a:xfrm>
            <a:off x="445911" y="32956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6" name="Rectangle 75"/>
          <p:cNvSpPr/>
          <p:nvPr/>
        </p:nvSpPr>
        <p:spPr bwMode="auto">
          <a:xfrm>
            <a:off x="1363305" y="33064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7" name="Rectangle 76"/>
          <p:cNvSpPr/>
          <p:nvPr/>
        </p:nvSpPr>
        <p:spPr bwMode="auto">
          <a:xfrm>
            <a:off x="1786082"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8" name="Rectangle 77"/>
          <p:cNvSpPr/>
          <p:nvPr/>
        </p:nvSpPr>
        <p:spPr bwMode="auto">
          <a:xfrm>
            <a:off x="2702394"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9" name="Rectangle 78"/>
          <p:cNvSpPr/>
          <p:nvPr/>
        </p:nvSpPr>
        <p:spPr bwMode="auto">
          <a:xfrm>
            <a:off x="3161091" y="33064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0" name="Rectangle 79"/>
          <p:cNvSpPr/>
          <p:nvPr/>
        </p:nvSpPr>
        <p:spPr bwMode="auto">
          <a:xfrm>
            <a:off x="3578225" y="32956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1" name="Rectangle 80"/>
          <p:cNvSpPr/>
          <p:nvPr/>
        </p:nvSpPr>
        <p:spPr bwMode="auto">
          <a:xfrm>
            <a:off x="905260"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2" name="Rectangle 81"/>
          <p:cNvSpPr/>
          <p:nvPr/>
        </p:nvSpPr>
        <p:spPr bwMode="auto">
          <a:xfrm>
            <a:off x="445911"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3" name="Rectangle 82"/>
          <p:cNvSpPr/>
          <p:nvPr/>
        </p:nvSpPr>
        <p:spPr bwMode="auto">
          <a:xfrm>
            <a:off x="1364609" y="37549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4" name="Rectangle 83"/>
          <p:cNvSpPr/>
          <p:nvPr/>
        </p:nvSpPr>
        <p:spPr bwMode="auto">
          <a:xfrm>
            <a:off x="1782394"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5" name="Rectangle 84"/>
          <p:cNvSpPr/>
          <p:nvPr/>
        </p:nvSpPr>
        <p:spPr bwMode="auto">
          <a:xfrm>
            <a:off x="2701092"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6" name="Rectangle 85"/>
          <p:cNvSpPr/>
          <p:nvPr/>
        </p:nvSpPr>
        <p:spPr bwMode="auto">
          <a:xfrm>
            <a:off x="3160441" y="37549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7" name="Rectangle 86"/>
          <p:cNvSpPr/>
          <p:nvPr/>
        </p:nvSpPr>
        <p:spPr bwMode="auto">
          <a:xfrm>
            <a:off x="3578225"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8" name="Rectangle 87"/>
          <p:cNvSpPr/>
          <p:nvPr/>
        </p:nvSpPr>
        <p:spPr bwMode="auto">
          <a:xfrm>
            <a:off x="2241743"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9" name="Rectangle 88"/>
          <p:cNvSpPr/>
          <p:nvPr/>
        </p:nvSpPr>
        <p:spPr bwMode="auto">
          <a:xfrm>
            <a:off x="2245783" y="148371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0" name="Rectangle 89"/>
          <p:cNvSpPr/>
          <p:nvPr/>
        </p:nvSpPr>
        <p:spPr bwMode="auto">
          <a:xfrm>
            <a:off x="2245783" y="194091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1" name="Rectangle 90"/>
          <p:cNvSpPr/>
          <p:nvPr/>
        </p:nvSpPr>
        <p:spPr bwMode="auto">
          <a:xfrm>
            <a:off x="2245783" y="2395821"/>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2" name="Rectangle 91"/>
          <p:cNvSpPr/>
          <p:nvPr/>
        </p:nvSpPr>
        <p:spPr bwMode="auto">
          <a:xfrm>
            <a:off x="2245783" y="284265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3" name="Rectangle 92"/>
          <p:cNvSpPr/>
          <p:nvPr/>
        </p:nvSpPr>
        <p:spPr bwMode="auto">
          <a:xfrm>
            <a:off x="2245783" y="33116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4" name="Rectangle 93"/>
          <p:cNvSpPr/>
          <p:nvPr/>
        </p:nvSpPr>
        <p:spPr bwMode="auto">
          <a:xfrm>
            <a:off x="2241743"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5" name="Rectangle 94"/>
          <p:cNvSpPr/>
          <p:nvPr/>
        </p:nvSpPr>
        <p:spPr>
          <a:xfrm>
            <a:off x="1234706" y="4004102"/>
            <a:ext cx="2044214" cy="415498"/>
          </a:xfrm>
          <a:prstGeom prst="rect">
            <a:avLst/>
          </a:prstGeom>
          <a:solidFill>
            <a:schemeClr val="bg1"/>
          </a:solidFill>
        </p:spPr>
        <p:txBody>
          <a:bodyPr wrap="none">
            <a:spAutoFit/>
          </a:bodyPr>
          <a:lstStyle/>
          <a:p>
            <a:pPr algn="ctr"/>
            <a:r>
              <a:rPr lang="en-US" sz="2100" dirty="0" err="1" smtClean="0">
                <a:solidFill>
                  <a:srgbClr val="000000"/>
                </a:solidFill>
                <a:latin typeface="Cambria" pitchFamily="18" charset="0"/>
                <a:ea typeface="MS PGothic" pitchFamily="34" charset="-128"/>
              </a:rPr>
              <a:t>Picobot's</a:t>
            </a:r>
            <a:r>
              <a:rPr lang="en-US" sz="2100" dirty="0" smtClean="0">
                <a:solidFill>
                  <a:srgbClr val="000000"/>
                </a:solidFill>
                <a:latin typeface="Cambria" pitchFamily="18" charset="0"/>
                <a:ea typeface="MS PGothic" pitchFamily="34" charset="-128"/>
              </a:rPr>
              <a:t> world</a:t>
            </a:r>
            <a:endParaRPr lang="en-US" sz="2100" dirty="0">
              <a:solidFill>
                <a:srgbClr val="000000"/>
              </a:solidFill>
              <a:latin typeface="Times" charset="0"/>
              <a:ea typeface="MS PGothic" pitchFamily="34" charset="-128"/>
            </a:endParaRPr>
          </a:p>
        </p:txBody>
      </p:sp>
      <p:sp>
        <p:nvSpPr>
          <p:cNvPr id="96" name="TextBox 95"/>
          <p:cNvSpPr txBox="1"/>
          <p:nvPr/>
        </p:nvSpPr>
        <p:spPr>
          <a:xfrm>
            <a:off x="2282952" y="2861750"/>
            <a:ext cx="381000" cy="461665"/>
          </a:xfrm>
          <a:prstGeom prst="rect">
            <a:avLst/>
          </a:prstGeom>
          <a:noFill/>
          <a:ln>
            <a:solidFill>
              <a:schemeClr val="bg1"/>
            </a:solidFill>
          </a:ln>
        </p:spPr>
        <p:txBody>
          <a:bodyPr wrap="square" rtlCol="0">
            <a:spAutoFit/>
          </a:bodyPr>
          <a:lstStyle/>
          <a:p>
            <a:pPr algn="ctr"/>
            <a:r>
              <a:rPr lang="en-US" b="1" dirty="0" smtClean="0">
                <a:solidFill>
                  <a:srgbClr val="00B050"/>
                </a:solidFill>
                <a:latin typeface="Calibri" pitchFamily="34" charset="0"/>
                <a:ea typeface="MS PGothic" pitchFamily="34" charset="-128"/>
              </a:rPr>
              <a:t>P</a:t>
            </a:r>
            <a:endParaRPr lang="en-US" b="1" dirty="0">
              <a:solidFill>
                <a:srgbClr val="00B050"/>
              </a:solidFill>
              <a:latin typeface="Calibri" pitchFamily="34" charset="0"/>
              <a:ea typeface="MS PGothic" pitchFamily="34" charset="-128"/>
            </a:endParaRPr>
          </a:p>
        </p:txBody>
      </p:sp>
      <p:sp>
        <p:nvSpPr>
          <p:cNvPr id="97" name="Text Box 4"/>
          <p:cNvSpPr txBox="1">
            <a:spLocks noChangeArrowheads="1"/>
          </p:cNvSpPr>
          <p:nvPr/>
        </p:nvSpPr>
        <p:spPr bwMode="auto">
          <a:xfrm>
            <a:off x="5600623" y="1866999"/>
            <a:ext cx="289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lnSpc>
                <a:spcPct val="150000"/>
              </a:lnSpc>
              <a:spcBef>
                <a:spcPts val="0"/>
              </a:spcBef>
            </a:pPr>
            <a:r>
              <a:rPr lang="en-US" b="1" dirty="0" smtClean="0">
                <a:solidFill>
                  <a:srgbClr val="000000"/>
                </a:solidFill>
                <a:latin typeface="Courier New" charset="0"/>
              </a:rPr>
              <a:t>0 </a:t>
            </a:r>
            <a:r>
              <a:rPr lang="en-US" b="1" dirty="0">
                <a:solidFill>
                  <a:srgbClr val="000000"/>
                </a:solidFill>
                <a:latin typeface="Courier New" charset="0"/>
              </a:rPr>
              <a:t>N</a:t>
            </a:r>
            <a:r>
              <a:rPr lang="en-US" b="1" dirty="0" smtClean="0">
                <a:solidFill>
                  <a:srgbClr val="000000"/>
                </a:solidFill>
                <a:latin typeface="Courier New" charset="0"/>
              </a:rPr>
              <a:t>*** -&gt; </a:t>
            </a:r>
            <a:r>
              <a:rPr lang="en-US" b="1" dirty="0">
                <a:solidFill>
                  <a:srgbClr val="000000"/>
                </a:solidFill>
                <a:latin typeface="Courier New" charset="0"/>
              </a:rPr>
              <a:t>W</a:t>
            </a:r>
            <a:r>
              <a:rPr lang="en-US" b="1" dirty="0" smtClean="0">
                <a:solidFill>
                  <a:srgbClr val="000000"/>
                </a:solidFill>
                <a:latin typeface="Courier New" charset="0"/>
              </a:rPr>
              <a:t> </a:t>
            </a:r>
            <a:r>
              <a:rPr lang="en-US" b="1" dirty="0">
                <a:solidFill>
                  <a:srgbClr val="000000"/>
                </a:solidFill>
                <a:latin typeface="Courier New" charset="0"/>
              </a:rPr>
              <a:t>1</a:t>
            </a:r>
            <a:endParaRPr lang="en-US" b="1" dirty="0" smtClean="0">
              <a:solidFill>
                <a:srgbClr val="000000"/>
              </a:solidFill>
              <a:latin typeface="Courier New" charset="0"/>
            </a:endParaRPr>
          </a:p>
          <a:p>
            <a:pPr algn="ctr">
              <a:lnSpc>
                <a:spcPct val="150000"/>
              </a:lnSpc>
              <a:spcBef>
                <a:spcPts val="0"/>
              </a:spcBef>
            </a:pPr>
            <a:r>
              <a:rPr lang="en-US" b="1" dirty="0">
                <a:solidFill>
                  <a:srgbClr val="000000"/>
                </a:solidFill>
                <a:latin typeface="Courier New" charset="0"/>
              </a:rPr>
              <a:t>0 </a:t>
            </a:r>
            <a:r>
              <a:rPr lang="en-US" b="1" dirty="0" smtClean="0">
                <a:solidFill>
                  <a:srgbClr val="000000"/>
                </a:solidFill>
                <a:latin typeface="Courier New" charset="0"/>
              </a:rPr>
              <a:t>x*** </a:t>
            </a:r>
            <a:r>
              <a:rPr lang="en-US" b="1" dirty="0">
                <a:solidFill>
                  <a:srgbClr val="000000"/>
                </a:solidFill>
                <a:latin typeface="Courier New" charset="0"/>
              </a:rPr>
              <a:t>-&gt; N 0</a:t>
            </a:r>
          </a:p>
          <a:p>
            <a:pPr algn="ctr">
              <a:lnSpc>
                <a:spcPct val="150000"/>
              </a:lnSpc>
              <a:spcBef>
                <a:spcPts val="0"/>
              </a:spcBef>
            </a:pPr>
            <a:r>
              <a:rPr lang="en-US" b="1" dirty="0" smtClean="0">
                <a:solidFill>
                  <a:srgbClr val="000000"/>
                </a:solidFill>
                <a:latin typeface="Courier New" charset="0"/>
              </a:rPr>
              <a:t>1 ***x </a:t>
            </a:r>
            <a:r>
              <a:rPr lang="en-US" b="1" dirty="0">
                <a:solidFill>
                  <a:srgbClr val="000000"/>
                </a:solidFill>
                <a:latin typeface="Courier New" charset="0"/>
              </a:rPr>
              <a:t>-&gt; </a:t>
            </a:r>
            <a:r>
              <a:rPr lang="en-US" b="1" dirty="0" smtClean="0">
                <a:solidFill>
                  <a:srgbClr val="000000"/>
                </a:solidFill>
                <a:latin typeface="Courier New" charset="0"/>
              </a:rPr>
              <a:t>S 1</a:t>
            </a:r>
            <a:endParaRPr lang="en-US" b="1" dirty="0">
              <a:solidFill>
                <a:srgbClr val="000000"/>
              </a:solidFill>
              <a:latin typeface="Courier New" charset="0"/>
            </a:endParaRPr>
          </a:p>
          <a:p>
            <a:pPr algn="ctr">
              <a:lnSpc>
                <a:spcPct val="150000"/>
              </a:lnSpc>
              <a:spcBef>
                <a:spcPts val="0"/>
              </a:spcBef>
            </a:pPr>
            <a:endParaRPr lang="en-US" b="1" dirty="0" smtClean="0">
              <a:solidFill>
                <a:srgbClr val="000000"/>
              </a:solidFill>
              <a:latin typeface="Courier New" charset="0"/>
            </a:endParaRPr>
          </a:p>
        </p:txBody>
      </p:sp>
      <p:cxnSp>
        <p:nvCxnSpPr>
          <p:cNvPr id="5" name="Straight Connector 4"/>
          <p:cNvCxnSpPr/>
          <p:nvPr/>
        </p:nvCxnSpPr>
        <p:spPr bwMode="auto">
          <a:xfrm>
            <a:off x="5940776" y="1700706"/>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2" name="Straight Connector 101"/>
          <p:cNvCxnSpPr/>
          <p:nvPr/>
        </p:nvCxnSpPr>
        <p:spPr bwMode="auto">
          <a:xfrm>
            <a:off x="6568291" y="1714818"/>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3" name="Straight Connector 102"/>
          <p:cNvCxnSpPr/>
          <p:nvPr/>
        </p:nvCxnSpPr>
        <p:spPr bwMode="auto">
          <a:xfrm>
            <a:off x="7756447" y="1711995"/>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4" name="Straight Connector 103"/>
          <p:cNvCxnSpPr/>
          <p:nvPr/>
        </p:nvCxnSpPr>
        <p:spPr bwMode="auto">
          <a:xfrm flipH="1">
            <a:off x="8126159" y="1711995"/>
            <a:ext cx="79021" cy="206190"/>
          </a:xfrm>
          <a:prstGeom prst="line">
            <a:avLst/>
          </a:prstGeom>
          <a:solidFill>
            <a:schemeClr val="accent1"/>
          </a:solidFill>
          <a:ln w="19050" cap="flat" cmpd="sng" algn="ctr">
            <a:solidFill>
              <a:srgbClr val="120DF3"/>
            </a:solidFill>
            <a:prstDash val="solid"/>
            <a:round/>
            <a:headEnd type="none" w="med" len="med"/>
            <a:tailEnd type="none" w="med" len="med"/>
          </a:ln>
          <a:effectLst/>
        </p:spPr>
      </p:cxnSp>
      <p:sp>
        <p:nvSpPr>
          <p:cNvPr id="107" name="Text Box 10"/>
          <p:cNvSpPr txBox="1">
            <a:spLocks noChangeArrowheads="1"/>
          </p:cNvSpPr>
          <p:nvPr/>
        </p:nvSpPr>
        <p:spPr bwMode="auto">
          <a:xfrm>
            <a:off x="168542" y="4627881"/>
            <a:ext cx="54373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000000"/>
                </a:solidFill>
                <a:latin typeface="Cambria" pitchFamily="18" charset="0"/>
              </a:rPr>
              <a:t>1.  Run </a:t>
            </a:r>
            <a:r>
              <a:rPr lang="en-US" sz="1500" dirty="0" err="1" smtClean="0">
                <a:solidFill>
                  <a:srgbClr val="000000"/>
                </a:solidFill>
                <a:latin typeface="Cambria" pitchFamily="18" charset="0"/>
              </a:rPr>
              <a:t>Picobot</a:t>
            </a:r>
            <a:r>
              <a:rPr lang="en-US" sz="1500" dirty="0" smtClean="0">
                <a:solidFill>
                  <a:srgbClr val="000000"/>
                </a:solidFill>
                <a:latin typeface="Cambria" pitchFamily="18" charset="0"/>
              </a:rPr>
              <a:t>!  Which rule </a:t>
            </a:r>
            <a:r>
              <a:rPr lang="en-US" sz="1500" b="1" dirty="0" smtClean="0">
                <a:solidFill>
                  <a:srgbClr val="000000"/>
                </a:solidFill>
                <a:latin typeface="Cambria" pitchFamily="18" charset="0"/>
              </a:rPr>
              <a:t>A, B, </a:t>
            </a:r>
            <a:r>
              <a:rPr lang="en-US" sz="1500" dirty="0" smtClean="0">
                <a:solidFill>
                  <a:srgbClr val="000000"/>
                </a:solidFill>
                <a:latin typeface="Cambria" pitchFamily="18" charset="0"/>
              </a:rPr>
              <a:t>or </a:t>
            </a:r>
            <a:r>
              <a:rPr lang="en-US" sz="1500" b="1" dirty="0">
                <a:solidFill>
                  <a:srgbClr val="000000"/>
                </a:solidFill>
                <a:latin typeface="Cambria" pitchFamily="18" charset="0"/>
              </a:rPr>
              <a:t>C</a:t>
            </a:r>
            <a:r>
              <a:rPr lang="en-US" sz="1500" dirty="0" smtClean="0">
                <a:solidFill>
                  <a:srgbClr val="000000"/>
                </a:solidFill>
                <a:latin typeface="Cambria" pitchFamily="18" charset="0"/>
              </a:rPr>
              <a:t> runs </a:t>
            </a:r>
            <a:r>
              <a:rPr lang="en-US" sz="1500" b="1" i="1" dirty="0">
                <a:solidFill>
                  <a:srgbClr val="000000"/>
                </a:solidFill>
                <a:latin typeface="Cambria" pitchFamily="18" charset="0"/>
              </a:rPr>
              <a:t>first</a:t>
            </a:r>
            <a:r>
              <a:rPr lang="en-US" sz="1500" dirty="0">
                <a:solidFill>
                  <a:srgbClr val="000000"/>
                </a:solidFill>
                <a:latin typeface="Cambria" pitchFamily="18" charset="0"/>
              </a:rPr>
              <a:t>? </a:t>
            </a:r>
            <a:r>
              <a:rPr lang="en-US" sz="1500" dirty="0" smtClean="0">
                <a:solidFill>
                  <a:srgbClr val="000000"/>
                </a:solidFill>
                <a:latin typeface="Cambria" pitchFamily="18" charset="0"/>
              </a:rPr>
              <a:t>  ________</a:t>
            </a:r>
            <a:endParaRPr lang="en-US" sz="1500" dirty="0">
              <a:solidFill>
                <a:srgbClr val="000000"/>
              </a:solidFill>
              <a:latin typeface="Cambria" pitchFamily="18" charset="0"/>
            </a:endParaRPr>
          </a:p>
        </p:txBody>
      </p:sp>
      <p:sp>
        <p:nvSpPr>
          <p:cNvPr id="108" name="Text Box 10"/>
          <p:cNvSpPr txBox="1">
            <a:spLocks noChangeArrowheads="1"/>
          </p:cNvSpPr>
          <p:nvPr/>
        </p:nvSpPr>
        <p:spPr bwMode="auto">
          <a:xfrm>
            <a:off x="448108" y="4998361"/>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1</a:t>
            </a:r>
            <a:r>
              <a:rPr lang="en-US" sz="1500" dirty="0" smtClean="0">
                <a:solidFill>
                  <a:srgbClr val="000000"/>
                </a:solidFill>
                <a:latin typeface="Cambria" pitchFamily="18" charset="0"/>
              </a:rPr>
              <a:t>a.  How many times does </a:t>
            </a:r>
            <a:r>
              <a:rPr lang="en-US" sz="1500" b="1" dirty="0" smtClean="0">
                <a:solidFill>
                  <a:srgbClr val="000000"/>
                </a:solidFill>
                <a:latin typeface="Cambria" pitchFamily="18" charset="0"/>
              </a:rPr>
              <a:t>rule (A) </a:t>
            </a:r>
            <a:r>
              <a:rPr lang="en-US" sz="1500" dirty="0" smtClean="0">
                <a:solidFill>
                  <a:srgbClr val="000000"/>
                </a:solidFill>
                <a:latin typeface="Cambria" pitchFamily="18" charset="0"/>
              </a:rPr>
              <a:t>run?  __________</a:t>
            </a:r>
            <a:endParaRPr lang="en-US" sz="1500" dirty="0">
              <a:solidFill>
                <a:srgbClr val="000000"/>
              </a:solidFill>
              <a:latin typeface="Cambria" pitchFamily="18" charset="0"/>
            </a:endParaRPr>
          </a:p>
        </p:txBody>
      </p:sp>
      <p:sp>
        <p:nvSpPr>
          <p:cNvPr id="109" name="Text Box 10"/>
          <p:cNvSpPr txBox="1">
            <a:spLocks noChangeArrowheads="1"/>
          </p:cNvSpPr>
          <p:nvPr/>
        </p:nvSpPr>
        <p:spPr bwMode="auto">
          <a:xfrm>
            <a:off x="448108" y="5310922"/>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000000"/>
                </a:solidFill>
                <a:latin typeface="Cambria" pitchFamily="18" charset="0"/>
              </a:rPr>
              <a:t>1b.  How many times does </a:t>
            </a:r>
            <a:r>
              <a:rPr lang="en-US" sz="1500" b="1" dirty="0" smtClean="0">
                <a:solidFill>
                  <a:srgbClr val="000000"/>
                </a:solidFill>
                <a:latin typeface="Cambria" pitchFamily="18" charset="0"/>
              </a:rPr>
              <a:t>rule (B) </a:t>
            </a:r>
            <a:r>
              <a:rPr lang="en-US" sz="1500" dirty="0" smtClean="0">
                <a:solidFill>
                  <a:srgbClr val="000000"/>
                </a:solidFill>
                <a:latin typeface="Cambria" pitchFamily="18" charset="0"/>
              </a:rPr>
              <a:t>run?  __________</a:t>
            </a:r>
            <a:endParaRPr lang="en-US" sz="1500" dirty="0">
              <a:solidFill>
                <a:srgbClr val="000000"/>
              </a:solidFill>
              <a:latin typeface="Cambria" pitchFamily="18" charset="0"/>
            </a:endParaRPr>
          </a:p>
        </p:txBody>
      </p:sp>
      <p:sp>
        <p:nvSpPr>
          <p:cNvPr id="110" name="Text Box 10"/>
          <p:cNvSpPr txBox="1">
            <a:spLocks noChangeArrowheads="1"/>
          </p:cNvSpPr>
          <p:nvPr/>
        </p:nvSpPr>
        <p:spPr bwMode="auto">
          <a:xfrm>
            <a:off x="449788" y="5623483"/>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1</a:t>
            </a:r>
            <a:r>
              <a:rPr lang="en-US" sz="1500" dirty="0" smtClean="0">
                <a:solidFill>
                  <a:srgbClr val="000000"/>
                </a:solidFill>
                <a:latin typeface="Cambria" pitchFamily="18" charset="0"/>
              </a:rPr>
              <a:t>c.  How many times does </a:t>
            </a:r>
            <a:r>
              <a:rPr lang="en-US" sz="1500" b="1" dirty="0" smtClean="0">
                <a:solidFill>
                  <a:srgbClr val="000000"/>
                </a:solidFill>
                <a:latin typeface="Cambria" pitchFamily="18" charset="0"/>
              </a:rPr>
              <a:t>rule (C) </a:t>
            </a:r>
            <a:r>
              <a:rPr lang="en-US" sz="1500" dirty="0" smtClean="0">
                <a:solidFill>
                  <a:srgbClr val="000000"/>
                </a:solidFill>
                <a:latin typeface="Cambria" pitchFamily="18" charset="0"/>
              </a:rPr>
              <a:t>run?  __________</a:t>
            </a:r>
            <a:endParaRPr lang="en-US" sz="1500" dirty="0">
              <a:solidFill>
                <a:srgbClr val="000000"/>
              </a:solidFill>
              <a:latin typeface="Cambria" pitchFamily="18" charset="0"/>
            </a:endParaRPr>
          </a:p>
        </p:txBody>
      </p:sp>
      <p:sp>
        <p:nvSpPr>
          <p:cNvPr id="111" name="Text Box 11"/>
          <p:cNvSpPr txBox="1">
            <a:spLocks noChangeArrowheads="1"/>
          </p:cNvSpPr>
          <p:nvPr/>
        </p:nvSpPr>
        <p:spPr bwMode="auto">
          <a:xfrm>
            <a:off x="2562770" y="230389"/>
            <a:ext cx="319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i="1" dirty="0" smtClean="0">
                <a:solidFill>
                  <a:srgbClr val="000000"/>
                </a:solidFill>
                <a:latin typeface="Calibri" panose="020F0502020204030204" pitchFamily="34" charset="0"/>
                <a:cs typeface="Times New Roman" pitchFamily="18" charset="0"/>
              </a:rPr>
              <a:t>One step per rule</a:t>
            </a:r>
            <a:endParaRPr lang="en-US" sz="2800" b="1" i="1" dirty="0">
              <a:solidFill>
                <a:srgbClr val="000000"/>
              </a:solidFill>
              <a:latin typeface="Calibri" panose="020F0502020204030204" pitchFamily="34" charset="0"/>
              <a:cs typeface="Times New Roman" pitchFamily="18" charset="0"/>
            </a:endParaRPr>
          </a:p>
        </p:txBody>
      </p:sp>
      <p:grpSp>
        <p:nvGrpSpPr>
          <p:cNvPr id="112" name="Group 19"/>
          <p:cNvGrpSpPr>
            <a:grpSpLocks/>
          </p:cNvGrpSpPr>
          <p:nvPr>
            <p:custDataLst>
              <p:tags r:id="rId1"/>
            </p:custDataLst>
          </p:nvPr>
        </p:nvGrpSpPr>
        <p:grpSpPr bwMode="auto">
          <a:xfrm>
            <a:off x="8001063" y="164973"/>
            <a:ext cx="493713" cy="566738"/>
            <a:chOff x="2928" y="1051"/>
            <a:chExt cx="840" cy="957"/>
          </a:xfrm>
        </p:grpSpPr>
        <p:sp>
          <p:nvSpPr>
            <p:cNvPr id="113"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114"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115"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6"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7"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8"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9"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20"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21"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Times" charset="0"/>
                <a:ea typeface="MS PGothic" pitchFamily="34" charset="-128"/>
              </a:endParaRPr>
            </a:p>
          </p:txBody>
        </p:sp>
        <p:sp>
          <p:nvSpPr>
            <p:cNvPr id="122"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123"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124"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sp>
          <p:nvSpPr>
            <p:cNvPr id="125"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grpSp>
      <p:sp>
        <p:nvSpPr>
          <p:cNvPr id="126" name="Rectangle 5"/>
          <p:cNvSpPr>
            <a:spLocks noChangeArrowheads="1"/>
          </p:cNvSpPr>
          <p:nvPr/>
        </p:nvSpPr>
        <p:spPr bwMode="auto">
          <a:xfrm>
            <a:off x="6764943" y="206918"/>
            <a:ext cx="11589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ea typeface="MS PGothic" pitchFamily="34" charset="-128"/>
              </a:rPr>
              <a:t>One rule to rule them all?</a:t>
            </a:r>
            <a:endParaRPr lang="en-US" sz="1100" dirty="0">
              <a:solidFill>
                <a:srgbClr val="008000"/>
              </a:solidFill>
              <a:latin typeface="Calibri" pitchFamily="34" charset="0"/>
              <a:ea typeface="MS PGothic" pitchFamily="34" charset="-128"/>
            </a:endParaRPr>
          </a:p>
        </p:txBody>
      </p:sp>
      <p:sp>
        <p:nvSpPr>
          <p:cNvPr id="127" name="Rectangle 5"/>
          <p:cNvSpPr>
            <a:spLocks noChangeArrowheads="1"/>
          </p:cNvSpPr>
          <p:nvPr/>
        </p:nvSpPr>
        <p:spPr bwMode="auto">
          <a:xfrm>
            <a:off x="7626485" y="728990"/>
            <a:ext cx="12127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ea typeface="MS PGothic" pitchFamily="34" charset="-128"/>
              </a:rPr>
              <a:t>That's  </a:t>
            </a:r>
            <a:r>
              <a:rPr lang="en-US" sz="1100" i="1" dirty="0" smtClean="0">
                <a:solidFill>
                  <a:srgbClr val="008000"/>
                </a:solidFill>
                <a:latin typeface="Calibri" pitchFamily="34" charset="0"/>
                <a:ea typeface="MS PGothic" pitchFamily="34" charset="-128"/>
              </a:rPr>
              <a:t>precious</a:t>
            </a:r>
            <a:r>
              <a:rPr lang="en-US" sz="1100" dirty="0" smtClean="0">
                <a:solidFill>
                  <a:srgbClr val="008000"/>
                </a:solidFill>
                <a:latin typeface="Calibri" pitchFamily="34" charset="0"/>
                <a:ea typeface="MS PGothic" pitchFamily="34" charset="-128"/>
              </a:rPr>
              <a:t>!</a:t>
            </a:r>
            <a:endParaRPr lang="en-US" sz="1100" dirty="0">
              <a:solidFill>
                <a:srgbClr val="008000"/>
              </a:solidFill>
              <a:latin typeface="Calibri" pitchFamily="34" charset="0"/>
              <a:ea typeface="MS PGothic" pitchFamily="34" charset="-128"/>
            </a:endParaRPr>
          </a:p>
        </p:txBody>
      </p:sp>
      <p:sp>
        <p:nvSpPr>
          <p:cNvPr id="99" name="Rectangle 98"/>
          <p:cNvSpPr/>
          <p:nvPr/>
        </p:nvSpPr>
        <p:spPr>
          <a:xfrm>
            <a:off x="841310" y="223287"/>
            <a:ext cx="1876283" cy="523220"/>
          </a:xfrm>
          <a:prstGeom prst="rect">
            <a:avLst/>
          </a:prstGeom>
        </p:spPr>
        <p:txBody>
          <a:bodyPr wrap="none">
            <a:spAutoFit/>
          </a:bodyPr>
          <a:lstStyle/>
          <a:p>
            <a:r>
              <a:rPr lang="en-US" sz="2800" i="1" dirty="0">
                <a:solidFill>
                  <a:srgbClr val="000000"/>
                </a:solidFill>
                <a:latin typeface="Cambria" panose="02040503050406030204" pitchFamily="18" charset="0"/>
                <a:ea typeface="MS PGothic" pitchFamily="34" charset="-128"/>
                <a:cs typeface="Times New Roman" pitchFamily="18" charset="0"/>
              </a:rPr>
              <a:t>The </a:t>
            </a:r>
            <a:r>
              <a:rPr lang="en-US" sz="2800" i="1" dirty="0" smtClean="0">
                <a:solidFill>
                  <a:srgbClr val="000000"/>
                </a:solidFill>
                <a:latin typeface="Cambria" panose="02040503050406030204" pitchFamily="18" charset="0"/>
                <a:ea typeface="MS PGothic" pitchFamily="34" charset="-128"/>
                <a:cs typeface="Times New Roman" pitchFamily="18" charset="0"/>
              </a:rPr>
              <a:t>Rule is</a:t>
            </a:r>
            <a:r>
              <a:rPr lang="en-US" sz="2800" dirty="0" smtClean="0">
                <a:solidFill>
                  <a:srgbClr val="000000"/>
                </a:solidFill>
                <a:latin typeface="Cambria" pitchFamily="18" charset="0"/>
                <a:ea typeface="MS PGothic" pitchFamily="34" charset="-128"/>
                <a:cs typeface="Times New Roman" pitchFamily="18" charset="0"/>
              </a:rPr>
              <a:t> </a:t>
            </a:r>
            <a:endParaRPr lang="en-US" dirty="0">
              <a:solidFill>
                <a:srgbClr val="000000"/>
              </a:solidFill>
              <a:latin typeface="Times" charset="0"/>
              <a:ea typeface="MS PGothic" pitchFamily="34" charset="-128"/>
            </a:endParaRPr>
          </a:p>
        </p:txBody>
      </p:sp>
      <p:sp>
        <p:nvSpPr>
          <p:cNvPr id="137" name="Text Box 10"/>
          <p:cNvSpPr txBox="1">
            <a:spLocks noChangeArrowheads="1"/>
          </p:cNvSpPr>
          <p:nvPr/>
        </p:nvSpPr>
        <p:spPr bwMode="auto">
          <a:xfrm>
            <a:off x="168542" y="5992568"/>
            <a:ext cx="54214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000000"/>
                </a:solidFill>
                <a:latin typeface="Cambria" pitchFamily="18" charset="0"/>
              </a:rPr>
              <a:t>2.  </a:t>
            </a:r>
            <a:r>
              <a:rPr lang="en-US" sz="1500" dirty="0" err="1" smtClean="0">
                <a:solidFill>
                  <a:srgbClr val="000000"/>
                </a:solidFill>
                <a:latin typeface="Cambria" pitchFamily="18" charset="0"/>
              </a:rPr>
              <a:t>Picobot</a:t>
            </a:r>
            <a:r>
              <a:rPr lang="en-US" sz="1500" dirty="0" smtClean="0">
                <a:solidFill>
                  <a:srgbClr val="000000"/>
                </a:solidFill>
                <a:latin typeface="Cambria" pitchFamily="18" charset="0"/>
              </a:rPr>
              <a:t> stops when no rule matches. </a:t>
            </a:r>
            <a:r>
              <a:rPr lang="en-US" sz="1500" b="1" i="1" dirty="0" smtClean="0">
                <a:solidFill>
                  <a:srgbClr val="000000"/>
                </a:solidFill>
                <a:latin typeface="Cambria" pitchFamily="18" charset="0"/>
              </a:rPr>
              <a:t>Where does it stop?</a:t>
            </a:r>
            <a:endParaRPr lang="en-US" sz="1500" b="1" i="1" dirty="0">
              <a:solidFill>
                <a:srgbClr val="000000"/>
              </a:solidFill>
              <a:latin typeface="Cambria" pitchFamily="18" charset="0"/>
            </a:endParaRPr>
          </a:p>
        </p:txBody>
      </p:sp>
      <p:sp>
        <p:nvSpPr>
          <p:cNvPr id="139" name="Text Box 10"/>
          <p:cNvSpPr txBox="1">
            <a:spLocks noChangeArrowheads="1"/>
          </p:cNvSpPr>
          <p:nvPr/>
        </p:nvSpPr>
        <p:spPr bwMode="auto">
          <a:xfrm>
            <a:off x="168542" y="6332944"/>
            <a:ext cx="49561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3</a:t>
            </a:r>
            <a:r>
              <a:rPr lang="en-US" sz="1500" dirty="0" smtClean="0">
                <a:solidFill>
                  <a:srgbClr val="000000"/>
                </a:solidFill>
                <a:latin typeface="Cambria" pitchFamily="18" charset="0"/>
              </a:rPr>
              <a:t>.  Add a rule so that </a:t>
            </a:r>
            <a:r>
              <a:rPr lang="en-US" sz="1500" dirty="0" err="1" smtClean="0">
                <a:solidFill>
                  <a:srgbClr val="000000"/>
                </a:solidFill>
                <a:latin typeface="Cambria" pitchFamily="18" charset="0"/>
              </a:rPr>
              <a:t>Picobot</a:t>
            </a:r>
            <a:r>
              <a:rPr lang="en-US" sz="1500" dirty="0" smtClean="0">
                <a:solidFill>
                  <a:srgbClr val="000000"/>
                </a:solidFill>
                <a:latin typeface="Cambria" pitchFamily="18" charset="0"/>
              </a:rPr>
              <a:t> continues </a:t>
            </a:r>
            <a:r>
              <a:rPr lang="en-US" sz="1500" b="1" i="1" dirty="0" smtClean="0">
                <a:solidFill>
                  <a:srgbClr val="000000"/>
                </a:solidFill>
                <a:latin typeface="Cambria" pitchFamily="18" charset="0"/>
              </a:rPr>
              <a:t>back upward!</a:t>
            </a:r>
            <a:endParaRPr lang="en-US" sz="1500" dirty="0">
              <a:solidFill>
                <a:srgbClr val="000000"/>
              </a:solidFill>
              <a:latin typeface="Cambria" pitchFamily="18" charset="0"/>
            </a:endParaRPr>
          </a:p>
        </p:txBody>
      </p:sp>
      <p:sp>
        <p:nvSpPr>
          <p:cNvPr id="140" name="Text Box 10"/>
          <p:cNvSpPr txBox="1">
            <a:spLocks noChangeArrowheads="1"/>
          </p:cNvSpPr>
          <p:nvPr/>
        </p:nvSpPr>
        <p:spPr bwMode="auto">
          <a:xfrm>
            <a:off x="5487847" y="5850219"/>
            <a:ext cx="3238577" cy="830997"/>
          </a:xfrm>
          <a:prstGeom prst="rect">
            <a:avLst/>
          </a:prstGeom>
          <a:solidFill>
            <a:srgbClr val="D6EAF6"/>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ts val="0"/>
              </a:spcBef>
            </a:pPr>
            <a:r>
              <a:rPr lang="en-US" sz="1200" b="1" dirty="0" smtClean="0">
                <a:solidFill>
                  <a:srgbClr val="000000"/>
                </a:solidFill>
                <a:latin typeface="Calibri" panose="020F0502020204030204" pitchFamily="34" charset="0"/>
              </a:rPr>
              <a:t>Extra #1</a:t>
            </a:r>
            <a:r>
              <a:rPr lang="en-US" sz="1200" dirty="0" smtClean="0">
                <a:solidFill>
                  <a:srgbClr val="000000"/>
                </a:solidFill>
                <a:latin typeface="Calibri" panose="020F0502020204030204" pitchFamily="34" charset="0"/>
              </a:rPr>
              <a:t>     Rule A has a bug! What is it? </a:t>
            </a:r>
          </a:p>
          <a:p>
            <a:pPr>
              <a:spcBef>
                <a:spcPts val="0"/>
              </a:spcBef>
            </a:pPr>
            <a:r>
              <a:rPr lang="en-US" sz="1200" b="1" dirty="0" smtClean="0">
                <a:solidFill>
                  <a:srgbClr val="000000"/>
                </a:solidFill>
                <a:latin typeface="Calibri" panose="020F0502020204030204" pitchFamily="34" charset="0"/>
              </a:rPr>
              <a:t>Extra #2</a:t>
            </a:r>
            <a:r>
              <a:rPr lang="en-US" sz="1200" dirty="0" smtClean="0">
                <a:solidFill>
                  <a:srgbClr val="000000"/>
                </a:solidFill>
                <a:latin typeface="Calibri" panose="020F0502020204030204" pitchFamily="34" charset="0"/>
              </a:rPr>
              <a:t>     Add rules to finish exploring the empty room </a:t>
            </a:r>
            <a:r>
              <a:rPr lang="en-US" sz="1200" i="1" dirty="0" smtClean="0">
                <a:solidFill>
                  <a:srgbClr val="000000"/>
                </a:solidFill>
                <a:latin typeface="Calibri" panose="020F0502020204030204" pitchFamily="34" charset="0"/>
              </a:rPr>
              <a:t>from any starting point</a:t>
            </a:r>
            <a:r>
              <a:rPr lang="en-US" sz="1200" dirty="0" smtClean="0">
                <a:solidFill>
                  <a:srgbClr val="000000"/>
                </a:solidFill>
                <a:latin typeface="Calibri" panose="020F0502020204030204" pitchFamily="34" charset="0"/>
              </a:rPr>
              <a:t>… </a:t>
            </a:r>
          </a:p>
          <a:p>
            <a:pPr>
              <a:spcBef>
                <a:spcPts val="0"/>
              </a:spcBef>
            </a:pPr>
            <a:r>
              <a:rPr lang="en-US" sz="1200" b="1" dirty="0" smtClean="0">
                <a:solidFill>
                  <a:srgbClr val="000000"/>
                </a:solidFill>
                <a:latin typeface="Calibri" panose="020F0502020204030204" pitchFamily="34" charset="0"/>
              </a:rPr>
              <a:t>Extra #3</a:t>
            </a:r>
            <a:r>
              <a:rPr lang="en-US" sz="1200" dirty="0" smtClean="0">
                <a:solidFill>
                  <a:srgbClr val="000000"/>
                </a:solidFill>
                <a:latin typeface="Calibri" panose="020F0502020204030204" pitchFamily="34" charset="0"/>
              </a:rPr>
              <a:t>     </a:t>
            </a:r>
            <a:r>
              <a:rPr lang="en-US" sz="1200" b="1" i="1" dirty="0" smtClean="0">
                <a:solidFill>
                  <a:srgbClr val="000000"/>
                </a:solidFill>
                <a:latin typeface="Calibri" panose="020F0502020204030204" pitchFamily="34" charset="0"/>
              </a:rPr>
              <a:t>How to do this in only 6 rules total?!</a:t>
            </a:r>
            <a:endParaRPr lang="en-US" sz="1200" dirty="0">
              <a:solidFill>
                <a:srgbClr val="000000"/>
              </a:solidFill>
              <a:latin typeface="Calibri" panose="020F0502020204030204" pitchFamily="34" charset="0"/>
            </a:endParaRPr>
          </a:p>
        </p:txBody>
      </p:sp>
      <p:sp>
        <p:nvSpPr>
          <p:cNvPr id="141" name="Rectangle 140"/>
          <p:cNvSpPr/>
          <p:nvPr/>
        </p:nvSpPr>
        <p:spPr>
          <a:xfrm>
            <a:off x="4885266" y="2089864"/>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142" name="Rectangle 141"/>
          <p:cNvSpPr/>
          <p:nvPr/>
        </p:nvSpPr>
        <p:spPr>
          <a:xfrm>
            <a:off x="4885266" y="2633133"/>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43" name="Rectangle 142"/>
          <p:cNvSpPr/>
          <p:nvPr/>
        </p:nvSpPr>
        <p:spPr>
          <a:xfrm>
            <a:off x="4885266" y="3197157"/>
            <a:ext cx="723275"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(C)</a:t>
            </a:r>
            <a:endParaRPr lang="en-US" sz="1200" b="1" dirty="0">
              <a:solidFill>
                <a:srgbClr val="000000"/>
              </a:solidFill>
              <a:latin typeface="Times" charset="0"/>
              <a:ea typeface="MS PGothic" pitchFamily="34" charset="-128"/>
            </a:endParaRPr>
          </a:p>
        </p:txBody>
      </p:sp>
      <p:sp>
        <p:nvSpPr>
          <p:cNvPr id="144" name="Rectangle 143"/>
          <p:cNvSpPr/>
          <p:nvPr/>
        </p:nvSpPr>
        <p:spPr>
          <a:xfrm>
            <a:off x="4876800" y="3832578"/>
            <a:ext cx="762000" cy="461665"/>
          </a:xfrm>
          <a:prstGeom prst="rect">
            <a:avLst/>
          </a:prstGeom>
          <a:solidFill>
            <a:srgbClr val="D6EAF6"/>
          </a:solidFill>
          <a:ln>
            <a:noFill/>
          </a:ln>
        </p:spPr>
        <p:txBody>
          <a:bodyPr wrap="square">
            <a:spAutoFit/>
          </a:bodyPr>
          <a:lstStyle/>
          <a:p>
            <a:pPr algn="ctr"/>
            <a:r>
              <a:rPr lang="en-US" sz="1200" b="1" dirty="0" smtClean="0">
                <a:solidFill>
                  <a:srgbClr val="000000"/>
                </a:solidFill>
                <a:latin typeface="Cambria" pitchFamily="18" charset="0"/>
                <a:ea typeface="MS PGothic" pitchFamily="34" charset="-128"/>
              </a:rPr>
              <a:t>more rules</a:t>
            </a:r>
            <a:endParaRPr lang="en-US" sz="1200" b="1" dirty="0">
              <a:solidFill>
                <a:srgbClr val="000000"/>
              </a:solidFill>
              <a:latin typeface="Times" charset="0"/>
              <a:ea typeface="MS PGothic" pitchFamily="34" charset="-128"/>
            </a:endParaRPr>
          </a:p>
        </p:txBody>
      </p:sp>
    </p:spTree>
    <p:extLst>
      <p:ext uri="{BB962C8B-B14F-4D97-AF65-F5344CB8AC3E}">
        <p14:creationId xmlns:p14="http://schemas.microsoft.com/office/powerpoint/2010/main" val="8524572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Warning!   </a:t>
            </a:r>
            <a:r>
              <a:rPr lang="en-US" sz="4200" i="1" dirty="0">
                <a:solidFill>
                  <a:srgbClr val="000000"/>
                </a:solidFill>
                <a:latin typeface="Cambria" pitchFamily="18" charset="0"/>
              </a:rPr>
              <a:t>W</a:t>
            </a:r>
            <a:r>
              <a:rPr lang="en-US" sz="4200" i="1" dirty="0" smtClean="0">
                <a:solidFill>
                  <a:srgbClr val="000000"/>
                </a:solidFill>
                <a:latin typeface="Cambria" pitchFamily="18" charset="0"/>
              </a:rPr>
              <a:t>hat's wrong here?</a:t>
            </a:r>
          </a:p>
        </p:txBody>
      </p:sp>
      <p:sp>
        <p:nvSpPr>
          <p:cNvPr id="30729" name="Text Box 9"/>
          <p:cNvSpPr txBox="1">
            <a:spLocks noChangeArrowheads="1"/>
          </p:cNvSpPr>
          <p:nvPr/>
        </p:nvSpPr>
        <p:spPr bwMode="auto">
          <a:xfrm>
            <a:off x="49953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3"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0738" name="Text Box 18"/>
          <p:cNvSpPr txBox="1">
            <a:spLocks noChangeArrowheads="1"/>
          </p:cNvSpPr>
          <p:nvPr/>
        </p:nvSpPr>
        <p:spPr bwMode="auto">
          <a:xfrm>
            <a:off x="6792383" y="1470378"/>
            <a:ext cx="18288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new state</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solidFill>
                  <a:srgbClr val="000000"/>
                </a:solidFill>
                <a:latin typeface="Calibri" charset="0"/>
                <a:cs typeface="Calibri" charset="0"/>
              </a:rPr>
              <a:t>Picobot</a:t>
            </a:r>
            <a:r>
              <a:rPr lang="en-US" dirty="0" smtClean="0">
                <a:solidFill>
                  <a:srgbClr val="000000"/>
                </a:solidFill>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solidFill>
                  <a:srgbClr val="000000"/>
                </a:solidFill>
                <a:latin typeface="Calibri" charset="0"/>
                <a:cs typeface="Calibri" charset="0"/>
              </a:rPr>
              <a:t>When it finds a matching rule</a:t>
            </a:r>
            <a:r>
              <a:rPr lang="en-US" dirty="0" smtClean="0">
                <a:solidFill>
                  <a:srgbClr val="000000"/>
                </a:solidFill>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4"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endParaRPr lang="en-US" sz="3200" b="1" dirty="0">
              <a:solidFill>
                <a:srgbClr val="000000"/>
              </a:solidFill>
              <a:latin typeface="Courier New" panose="02070309020205020404" pitchFamily="49" charset="0"/>
              <a:cs typeface="Courier New" panose="02070309020205020404" pitchFamily="49" charset="0"/>
            </a:endParaRP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0" name="Right Arrow 29"/>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1" name="Text Box 17"/>
          <p:cNvSpPr txBox="1">
            <a:spLocks noChangeArrowheads="1"/>
          </p:cNvSpPr>
          <p:nvPr/>
        </p:nvSpPr>
        <p:spPr bwMode="auto">
          <a:xfrm rot="21337820">
            <a:off x="7263110" y="3210209"/>
            <a:ext cx="1666667" cy="40011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000" dirty="0" smtClean="0">
                <a:solidFill>
                  <a:srgbClr val="C00000"/>
                </a:solidFill>
                <a:latin typeface="Calibri" panose="020F0502020204030204" pitchFamily="34" charset="0"/>
              </a:rPr>
              <a:t>these two rules are a </a:t>
            </a:r>
            <a:r>
              <a:rPr lang="en-US" sz="1000" u="sng" dirty="0" smtClean="0">
                <a:solidFill>
                  <a:srgbClr val="C00000"/>
                </a:solidFill>
                <a:latin typeface="Calibri" panose="020F0502020204030204" pitchFamily="34" charset="0"/>
              </a:rPr>
              <a:t>broken</a:t>
            </a:r>
            <a:r>
              <a:rPr lang="en-US" sz="1000" dirty="0" smtClean="0">
                <a:solidFill>
                  <a:srgbClr val="C00000"/>
                </a:solidFill>
                <a:latin typeface="Calibri" panose="020F0502020204030204" pitchFamily="34" charset="0"/>
              </a:rPr>
              <a:t> </a:t>
            </a:r>
            <a:r>
              <a:rPr lang="en-US" sz="1000" dirty="0" err="1" smtClean="0">
                <a:solidFill>
                  <a:srgbClr val="C00000"/>
                </a:solidFill>
                <a:latin typeface="Calibri" panose="020F0502020204030204" pitchFamily="34" charset="0"/>
              </a:rPr>
              <a:t>Picobot</a:t>
            </a:r>
            <a:r>
              <a:rPr lang="en-US" sz="1000" dirty="0" smtClean="0">
                <a:solidFill>
                  <a:srgbClr val="C00000"/>
                </a:solidFill>
                <a:latin typeface="Calibri" panose="020F0502020204030204" pitchFamily="34" charset="0"/>
              </a:rPr>
              <a:t> program!</a:t>
            </a:r>
          </a:p>
        </p:txBody>
      </p:sp>
    </p:spTree>
    <p:extLst>
      <p:ext uri="{BB962C8B-B14F-4D97-AF65-F5344CB8AC3E}">
        <p14:creationId xmlns:p14="http://schemas.microsoft.com/office/powerpoint/2010/main" val="2404787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a:solidFill>
                  <a:srgbClr val="000000"/>
                </a:solidFill>
                <a:latin typeface="Cambria" pitchFamily="18" charset="0"/>
              </a:rPr>
              <a:t>Warning!   </a:t>
            </a:r>
            <a:r>
              <a:rPr lang="en-US" sz="4200" i="1" dirty="0">
                <a:solidFill>
                  <a:srgbClr val="000000"/>
                </a:solidFill>
                <a:latin typeface="Cambria" pitchFamily="18" charset="0"/>
              </a:rPr>
              <a:t>What's wrong here?</a:t>
            </a:r>
          </a:p>
        </p:txBody>
      </p:sp>
      <p:sp>
        <p:nvSpPr>
          <p:cNvPr id="30729" name="Text Box 9"/>
          <p:cNvSpPr txBox="1">
            <a:spLocks noChangeArrowheads="1"/>
          </p:cNvSpPr>
          <p:nvPr/>
        </p:nvSpPr>
        <p:spPr bwMode="auto">
          <a:xfrm>
            <a:off x="49953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0738" name="Text Box 18"/>
          <p:cNvSpPr txBox="1">
            <a:spLocks noChangeArrowheads="1"/>
          </p:cNvSpPr>
          <p:nvPr/>
        </p:nvSpPr>
        <p:spPr bwMode="auto">
          <a:xfrm>
            <a:off x="6792383" y="1470378"/>
            <a:ext cx="18288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new state</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solidFill>
                  <a:srgbClr val="000000"/>
                </a:solidFill>
                <a:latin typeface="Calibri" charset="0"/>
                <a:cs typeface="Calibri" charset="0"/>
              </a:rPr>
              <a:t>Picobot</a:t>
            </a:r>
            <a:r>
              <a:rPr lang="en-US" dirty="0" smtClean="0">
                <a:solidFill>
                  <a:srgbClr val="000000"/>
                </a:solidFill>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solidFill>
                  <a:srgbClr val="000000"/>
                </a:solidFill>
                <a:latin typeface="Calibri" charset="0"/>
                <a:cs typeface="Calibri" charset="0"/>
              </a:rPr>
              <a:t>When it finds a matching rule</a:t>
            </a:r>
            <a:r>
              <a:rPr lang="en-US" dirty="0" smtClean="0">
                <a:solidFill>
                  <a:srgbClr val="000000"/>
                </a:solidFill>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D6EAF6"/>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27" name="Rectangle 32"/>
          <p:cNvSpPr>
            <a:spLocks noChangeArrowheads="1"/>
          </p:cNvSpPr>
          <p:nvPr/>
        </p:nvSpPr>
        <p:spPr bwMode="auto">
          <a:xfrm rot="21334809">
            <a:off x="1019655" y="4853114"/>
            <a:ext cx="7391400" cy="584775"/>
          </a:xfrm>
          <a:prstGeom prst="rect">
            <a:avLst/>
          </a:prstGeom>
          <a:solidFill>
            <a:srgbClr val="D6EAF6"/>
          </a:solidFill>
          <a:ln>
            <a:noFill/>
          </a:ln>
          <a:extLst/>
        </p:spPr>
        <p:txBody>
          <a:bodyPr wrap="square">
            <a:spAutoFit/>
          </a:bodyPr>
          <a:lstStyle/>
          <a:p>
            <a:pPr algn="ctr"/>
            <a:r>
              <a:rPr lang="en-US" sz="3200" dirty="0" smtClean="0">
                <a:solidFill>
                  <a:srgbClr val="000000"/>
                </a:solidFill>
                <a:latin typeface="Calibri" charset="0"/>
                <a:ea typeface="MS PGothic" charset="0"/>
                <a:cs typeface="Calibri" charset="0"/>
              </a:rPr>
              <a:t>There can only be </a:t>
            </a:r>
            <a:r>
              <a:rPr lang="en-US" sz="3200" b="1" dirty="0" smtClean="0">
                <a:solidFill>
                  <a:srgbClr val="C00000"/>
                </a:solidFill>
                <a:latin typeface="Calibri" charset="0"/>
                <a:ea typeface="MS PGothic" charset="0"/>
                <a:cs typeface="Calibri" charset="0"/>
              </a:rPr>
              <a:t>ONE</a:t>
            </a:r>
            <a:r>
              <a:rPr lang="en-US" sz="3200" dirty="0" smtClean="0">
                <a:solidFill>
                  <a:srgbClr val="000000"/>
                </a:solidFill>
                <a:latin typeface="Calibri" charset="0"/>
                <a:ea typeface="MS PGothic" charset="0"/>
                <a:cs typeface="Calibri" charset="0"/>
              </a:rPr>
              <a:t> rule per situation!</a:t>
            </a:r>
            <a:endParaRPr lang="en-US" sz="3200" dirty="0" smtClean="0">
              <a:solidFill>
                <a:srgbClr val="000000"/>
              </a:solidFill>
              <a:latin typeface="Times" charset="0"/>
              <a:ea typeface="MS PGothic" charset="0"/>
              <a:cs typeface="Calibri" charset="0"/>
            </a:endParaRPr>
          </a:p>
        </p:txBody>
      </p:sp>
      <p:sp>
        <p:nvSpPr>
          <p:cNvPr id="28" name="Rectangle 32"/>
          <p:cNvSpPr>
            <a:spLocks noChangeArrowheads="1"/>
          </p:cNvSpPr>
          <p:nvPr/>
        </p:nvSpPr>
        <p:spPr bwMode="auto">
          <a:xfrm rot="21334809">
            <a:off x="1360057" y="5534948"/>
            <a:ext cx="7391400" cy="584775"/>
          </a:xfrm>
          <a:prstGeom prst="rect">
            <a:avLst/>
          </a:prstGeom>
          <a:solidFill>
            <a:srgbClr val="D6EAF6"/>
          </a:solidFill>
          <a:ln>
            <a:noFill/>
          </a:ln>
          <a:extLst/>
        </p:spPr>
        <p:txBody>
          <a:bodyPr wrap="square">
            <a:spAutoFit/>
          </a:bodyPr>
          <a:lstStyle/>
          <a:p>
            <a:pPr algn="ctr"/>
            <a:r>
              <a:rPr lang="en-US" sz="3200" dirty="0" smtClean="0">
                <a:solidFill>
                  <a:srgbClr val="000000"/>
                </a:solidFill>
                <a:latin typeface="Calibri" charset="0"/>
                <a:ea typeface="MS PGothic" charset="0"/>
                <a:cs typeface="Calibri" charset="0"/>
              </a:rPr>
              <a:t>and a "situation" is </a:t>
            </a:r>
            <a:r>
              <a:rPr lang="en-US" sz="3200" i="1" dirty="0" smtClean="0">
                <a:solidFill>
                  <a:srgbClr val="120DF3"/>
                </a:solidFill>
                <a:latin typeface="Calibri" charset="0"/>
                <a:ea typeface="MS PGothic" charset="0"/>
                <a:cs typeface="Calibri" charset="0"/>
              </a:rPr>
              <a:t>state</a:t>
            </a:r>
            <a:r>
              <a:rPr lang="en-US" sz="3200" i="1" dirty="0" smtClean="0">
                <a:solidFill>
                  <a:srgbClr val="000000"/>
                </a:solidFill>
                <a:latin typeface="Calibri" charset="0"/>
                <a:ea typeface="MS PGothic" charset="0"/>
                <a:cs typeface="Calibri" charset="0"/>
              </a:rPr>
              <a:t> and </a:t>
            </a:r>
            <a:r>
              <a:rPr lang="en-US" sz="3200" i="1" dirty="0" smtClean="0">
                <a:solidFill>
                  <a:srgbClr val="120DF3"/>
                </a:solidFill>
                <a:latin typeface="Calibri" charset="0"/>
                <a:ea typeface="MS PGothic" charset="0"/>
                <a:cs typeface="Calibri" charset="0"/>
              </a:rPr>
              <a:t>surroundings</a:t>
            </a:r>
            <a:endParaRPr lang="en-US" sz="3200" i="1" dirty="0" smtClean="0">
              <a:solidFill>
                <a:srgbClr val="120DF3"/>
              </a:solidFill>
              <a:latin typeface="Times" charset="0"/>
              <a:ea typeface="MS PGothic" charset="0"/>
              <a:cs typeface="Calibri" charset="0"/>
            </a:endParaRPr>
          </a:p>
        </p:txBody>
      </p:sp>
      <p:sp>
        <p:nvSpPr>
          <p:cNvPr id="29" name="Text Box 17"/>
          <p:cNvSpPr txBox="1">
            <a:spLocks noChangeArrowheads="1"/>
          </p:cNvSpPr>
          <p:nvPr/>
        </p:nvSpPr>
        <p:spPr bwMode="auto">
          <a:xfrm rot="21337820">
            <a:off x="7263110" y="3210209"/>
            <a:ext cx="1666667" cy="40011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000" dirty="0" smtClean="0">
                <a:solidFill>
                  <a:srgbClr val="C00000"/>
                </a:solidFill>
                <a:latin typeface="Calibri" panose="020F0502020204030204" pitchFamily="34" charset="0"/>
              </a:rPr>
              <a:t>these two rules are a </a:t>
            </a:r>
            <a:r>
              <a:rPr lang="en-US" sz="1000" u="sng" dirty="0" smtClean="0">
                <a:solidFill>
                  <a:srgbClr val="C00000"/>
                </a:solidFill>
                <a:latin typeface="Calibri" panose="020F0502020204030204" pitchFamily="34" charset="0"/>
              </a:rPr>
              <a:t>broken</a:t>
            </a:r>
            <a:r>
              <a:rPr lang="en-US" sz="1000" dirty="0" smtClean="0">
                <a:solidFill>
                  <a:srgbClr val="C00000"/>
                </a:solidFill>
                <a:latin typeface="Calibri" panose="020F0502020204030204" pitchFamily="34" charset="0"/>
              </a:rPr>
              <a:t> </a:t>
            </a:r>
            <a:r>
              <a:rPr lang="en-US" sz="1000" dirty="0" err="1" smtClean="0">
                <a:solidFill>
                  <a:srgbClr val="C00000"/>
                </a:solidFill>
                <a:latin typeface="Calibri" panose="020F0502020204030204" pitchFamily="34" charset="0"/>
              </a:rPr>
              <a:t>Picobot</a:t>
            </a:r>
            <a:r>
              <a:rPr lang="en-US" sz="1000" dirty="0" smtClean="0">
                <a:solidFill>
                  <a:srgbClr val="C00000"/>
                </a:solidFill>
                <a:latin typeface="Calibri" panose="020F0502020204030204" pitchFamily="34" charset="0"/>
              </a:rPr>
              <a:t> program!</a:t>
            </a:r>
          </a:p>
        </p:txBody>
      </p:sp>
      <p:sp>
        <p:nvSpPr>
          <p:cNvPr id="32"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p>
        </p:txBody>
      </p:sp>
      <p:sp>
        <p:nvSpPr>
          <p:cNvPr id="33"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endParaRPr lang="en-US" sz="3200" b="1" dirty="0">
              <a:solidFill>
                <a:srgbClr val="000000"/>
              </a:solidFill>
              <a:latin typeface="Courier New" panose="02070309020205020404" pitchFamily="49" charset="0"/>
              <a:cs typeface="Courier New" panose="02070309020205020404" pitchFamily="49" charset="0"/>
            </a:endParaRPr>
          </a:p>
        </p:txBody>
      </p:sp>
      <p:sp>
        <p:nvSpPr>
          <p:cNvPr id="34" name="Right Arrow 33"/>
          <p:cNvSpPr/>
          <p:nvPr/>
        </p:nvSpPr>
        <p:spPr bwMode="auto">
          <a:xfrm rot="11281839">
            <a:off x="3487195" y="2020699"/>
            <a:ext cx="1194681" cy="805566"/>
          </a:xfrm>
          <a:prstGeom prst="rightArrow">
            <a:avLst>
              <a:gd name="adj1" fmla="val 34416"/>
              <a:gd name="adj2" fmla="val 50000"/>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5" name="Right Arrow 34"/>
          <p:cNvSpPr/>
          <p:nvPr/>
        </p:nvSpPr>
        <p:spPr bwMode="auto">
          <a:xfrm rot="11354873">
            <a:off x="3528042" y="2795370"/>
            <a:ext cx="1194681" cy="805566"/>
          </a:xfrm>
          <a:prstGeom prst="rightArrow">
            <a:avLst>
              <a:gd name="adj1" fmla="val 34416"/>
              <a:gd name="adj2" fmla="val 50000"/>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6" name="Rectangle 32"/>
          <p:cNvSpPr>
            <a:spLocks noChangeArrowheads="1"/>
          </p:cNvSpPr>
          <p:nvPr/>
        </p:nvSpPr>
        <p:spPr bwMode="auto">
          <a:xfrm>
            <a:off x="4343400" y="2182589"/>
            <a:ext cx="4073871" cy="1077218"/>
          </a:xfrm>
          <a:prstGeom prst="rect">
            <a:avLst/>
          </a:prstGeom>
          <a:solidFill>
            <a:srgbClr val="FF0000"/>
          </a:solidFill>
          <a:ln>
            <a:solidFill>
              <a:schemeClr val="bg1"/>
            </a:solidFill>
          </a:ln>
          <a:extLst/>
        </p:spPr>
        <p:txBody>
          <a:bodyPr wrap="square">
            <a:spAutoFit/>
          </a:bodyPr>
          <a:lstStyle/>
          <a:p>
            <a:pPr algn="ctr"/>
            <a:r>
              <a:rPr lang="en-US" sz="3200" dirty="0" smtClean="0">
                <a:solidFill>
                  <a:srgbClr val="FFFFFF"/>
                </a:solidFill>
                <a:latin typeface="Calibri" charset="0"/>
                <a:ea typeface="MS PGothic" charset="0"/>
                <a:cs typeface="Calibri" charset="0"/>
              </a:rPr>
              <a:t>These two situations COULD BE the same!</a:t>
            </a:r>
            <a:endParaRPr lang="en-US" sz="3200" dirty="0" smtClean="0">
              <a:solidFill>
                <a:srgbClr val="FFFFFF"/>
              </a:solidFill>
              <a:latin typeface="Times" charset="0"/>
              <a:ea typeface="MS PGothic" charset="0"/>
              <a:cs typeface="Calibri" charset="0"/>
            </a:endParaRPr>
          </a:p>
        </p:txBody>
      </p:sp>
    </p:spTree>
    <p:extLst>
      <p:ext uri="{BB962C8B-B14F-4D97-AF65-F5344CB8AC3E}">
        <p14:creationId xmlns:p14="http://schemas.microsoft.com/office/powerpoint/2010/main" val="1643307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1" descr="Picture 8.png"/>
          <p:cNvPicPr>
            <a:picLocks noChangeAspect="1"/>
          </p:cNvPicPr>
          <p:nvPr/>
        </p:nvPicPr>
        <p:blipFill rotWithShape="1">
          <a:blip r:embed="rId3">
            <a:extLst>
              <a:ext uri="{28A0092B-C50C-407E-A947-70E740481C1C}">
                <a14:useLocalDpi xmlns:a14="http://schemas.microsoft.com/office/drawing/2010/main" val="0"/>
              </a:ext>
            </a:extLst>
          </a:blip>
          <a:srcRect l="789" t="1264" r="47588" b="25935"/>
          <a:stretch/>
        </p:blipFill>
        <p:spPr bwMode="auto">
          <a:xfrm>
            <a:off x="247337" y="1295400"/>
            <a:ext cx="2556074" cy="2524477"/>
          </a:xfrm>
          <a:prstGeom prst="rect">
            <a:avLst/>
          </a:prstGeom>
          <a:noFill/>
          <a:ln w="19050">
            <a:solidFill>
              <a:srgbClr val="120DF3"/>
            </a:solidFill>
            <a:round/>
            <a:headEnd/>
            <a:tailEnd/>
          </a:ln>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6163733" y="1061156"/>
            <a:ext cx="2897606" cy="5580944"/>
          </a:xfrm>
          <a:prstGeom prst="roundRect">
            <a:avLst>
              <a:gd name="adj" fmla="val 9654"/>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 name="Rounded Rectangle 2"/>
          <p:cNvSpPr/>
          <p:nvPr/>
        </p:nvSpPr>
        <p:spPr bwMode="auto">
          <a:xfrm>
            <a:off x="2971800" y="1033903"/>
            <a:ext cx="3124200" cy="5366897"/>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pic>
        <p:nvPicPr>
          <p:cNvPr id="40963" name="Picture 6"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0880" y="1220503"/>
            <a:ext cx="2624328" cy="264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1"/>
          <p:cNvSpPr txBox="1">
            <a:spLocks noChangeArrowheads="1"/>
          </p:cNvSpPr>
          <p:nvPr/>
        </p:nvSpPr>
        <p:spPr bwMode="auto">
          <a:xfrm>
            <a:off x="9937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smtClean="0">
                <a:solidFill>
                  <a:srgbClr val="000000"/>
                </a:solidFill>
                <a:latin typeface="Cambria" pitchFamily="18" charset="0"/>
                <a:cs typeface="Times New Roman" charset="0"/>
              </a:rPr>
              <a:t>CS ~ </a:t>
            </a:r>
            <a:r>
              <a:rPr lang="en-US" sz="4200" b="1" i="1" u="sng" dirty="0">
                <a:solidFill>
                  <a:srgbClr val="000000"/>
                </a:solidFill>
                <a:latin typeface="Cambria" pitchFamily="18" charset="0"/>
                <a:cs typeface="Times New Roman" charset="0"/>
              </a:rPr>
              <a:t>C</a:t>
            </a:r>
            <a:r>
              <a:rPr lang="en-US" sz="4200" i="1" dirty="0" smtClean="0">
                <a:solidFill>
                  <a:srgbClr val="000000"/>
                </a:solidFill>
                <a:latin typeface="Cambria" pitchFamily="18" charset="0"/>
                <a:cs typeface="Times New Roman" charset="0"/>
              </a:rPr>
              <a:t>omplexity</a:t>
            </a:r>
            <a:r>
              <a:rPr lang="en-US" sz="4200" dirty="0" smtClean="0">
                <a:solidFill>
                  <a:srgbClr val="000000"/>
                </a:solidFill>
                <a:latin typeface="Cambria" pitchFamily="18" charset="0"/>
                <a:cs typeface="Times New Roman" charset="0"/>
              </a:rPr>
              <a:t> </a:t>
            </a:r>
            <a:r>
              <a:rPr lang="en-US" sz="4200" b="1" u="sng" dirty="0">
                <a:solidFill>
                  <a:srgbClr val="000000"/>
                </a:solidFill>
                <a:latin typeface="Cambria" pitchFamily="18" charset="0"/>
                <a:cs typeface="Times New Roman" charset="0"/>
              </a:rPr>
              <a:t>S</a:t>
            </a:r>
            <a:r>
              <a:rPr lang="en-US" sz="4200" dirty="0" smtClean="0">
                <a:solidFill>
                  <a:srgbClr val="000000"/>
                </a:solidFill>
                <a:latin typeface="Cambria" pitchFamily="18" charset="0"/>
                <a:cs typeface="Times New Roman" charset="0"/>
              </a:rPr>
              <a:t>cience</a:t>
            </a:r>
          </a:p>
        </p:txBody>
      </p:sp>
      <p:sp>
        <p:nvSpPr>
          <p:cNvPr id="14" name="Text Box 7"/>
          <p:cNvSpPr txBox="1">
            <a:spLocks noChangeArrowheads="1"/>
          </p:cNvSpPr>
          <p:nvPr/>
        </p:nvSpPr>
        <p:spPr bwMode="auto">
          <a:xfrm>
            <a:off x="3203923" y="4920102"/>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solidFill>
                  <a:srgbClr val="000000"/>
                </a:solidFill>
                <a:latin typeface="Cambria"/>
                <a:cs typeface="Cambria"/>
              </a:rPr>
              <a:t>Shortest </a:t>
            </a:r>
            <a:r>
              <a:rPr lang="en-US" sz="1800" dirty="0" err="1">
                <a:solidFill>
                  <a:srgbClr val="000000"/>
                </a:solidFill>
                <a:latin typeface="Cambria"/>
                <a:cs typeface="Cambria"/>
              </a:rPr>
              <a:t>Picobot</a:t>
            </a:r>
            <a:r>
              <a:rPr lang="en-US" sz="1800" dirty="0">
                <a:solidFill>
                  <a:srgbClr val="000000"/>
                </a:solidFill>
                <a:latin typeface="Cambria"/>
                <a:cs typeface="Cambria"/>
              </a:rPr>
              <a:t> program: </a:t>
            </a:r>
          </a:p>
          <a:p>
            <a:pPr algn="ctr">
              <a:spcBef>
                <a:spcPct val="50000"/>
              </a:spcBef>
            </a:pPr>
            <a:r>
              <a:rPr lang="en-US" b="1" i="1" dirty="0" smtClean="0">
                <a:solidFill>
                  <a:srgbClr val="120DF3"/>
                </a:solidFill>
                <a:latin typeface="Cambria"/>
                <a:cs typeface="Cambria"/>
              </a:rPr>
              <a:t>8 rules</a:t>
            </a:r>
          </a:p>
        </p:txBody>
      </p:sp>
      <p:sp>
        <p:nvSpPr>
          <p:cNvPr id="2" name="Down Arrow 1"/>
          <p:cNvSpPr/>
          <p:nvPr/>
        </p:nvSpPr>
        <p:spPr bwMode="auto">
          <a:xfrm>
            <a:off x="5334000" y="5899414"/>
            <a:ext cx="609600" cy="936008"/>
          </a:xfrm>
          <a:prstGeom prst="downArrow">
            <a:avLst/>
          </a:prstGeom>
          <a:solidFill>
            <a:srgbClr val="FFCC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18" name="Text Box 7"/>
          <p:cNvSpPr txBox="1">
            <a:spLocks noChangeArrowheads="1"/>
          </p:cNvSpPr>
          <p:nvPr/>
        </p:nvSpPr>
        <p:spPr bwMode="auto">
          <a:xfrm>
            <a:off x="3558348" y="4005703"/>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Cambria"/>
                <a:cs typeface="Cambria"/>
              </a:rPr>
              <a:t>problem </a:t>
            </a:r>
            <a:r>
              <a:rPr lang="en-US" dirty="0">
                <a:solidFill>
                  <a:srgbClr val="000000"/>
                </a:solidFill>
                <a:latin typeface="Cambria"/>
                <a:cs typeface="Cambria"/>
              </a:rPr>
              <a:t>4</a:t>
            </a:r>
            <a:endParaRPr lang="en-US" dirty="0" smtClean="0">
              <a:solidFill>
                <a:srgbClr val="000000"/>
              </a:solidFill>
              <a:latin typeface="Cambria"/>
              <a:cs typeface="Cambria"/>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4723" y="1209323"/>
            <a:ext cx="2215627" cy="2219677"/>
          </a:xfrm>
          <a:prstGeom prst="rect">
            <a:avLst/>
          </a:prstGeom>
        </p:spPr>
      </p:pic>
      <p:sp>
        <p:nvSpPr>
          <p:cNvPr id="24" name="Text Box 7"/>
          <p:cNvSpPr txBox="1">
            <a:spLocks noChangeArrowheads="1"/>
          </p:cNvSpPr>
          <p:nvPr/>
        </p:nvSpPr>
        <p:spPr bwMode="auto">
          <a:xfrm>
            <a:off x="6673499" y="6192714"/>
            <a:ext cx="1878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000" i="1" dirty="0" smtClean="0">
                <a:solidFill>
                  <a:srgbClr val="000000"/>
                </a:solidFill>
                <a:latin typeface="Cambria"/>
                <a:cs typeface="Cambria"/>
              </a:rPr>
              <a:t>pr. 6 (extra!)</a:t>
            </a:r>
          </a:p>
        </p:txBody>
      </p:sp>
      <p:pic>
        <p:nvPicPr>
          <p:cNvPr id="25"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7" t="11546" r="53154" b="18640"/>
          <a:stretch/>
        </p:blipFill>
        <p:spPr bwMode="auto">
          <a:xfrm>
            <a:off x="6481798" y="3956316"/>
            <a:ext cx="2261477" cy="221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7"/>
          <p:cNvSpPr txBox="1">
            <a:spLocks noChangeArrowheads="1"/>
          </p:cNvSpPr>
          <p:nvPr/>
        </p:nvSpPr>
        <p:spPr bwMode="auto">
          <a:xfrm>
            <a:off x="6673499" y="3466904"/>
            <a:ext cx="1878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000" i="1" dirty="0" smtClean="0">
                <a:solidFill>
                  <a:srgbClr val="000000"/>
                </a:solidFill>
                <a:latin typeface="Cambria"/>
                <a:cs typeface="Cambria"/>
              </a:rPr>
              <a:t>pr. 5 (extra!)</a:t>
            </a:r>
          </a:p>
        </p:txBody>
      </p:sp>
      <p:sp>
        <p:nvSpPr>
          <p:cNvPr id="21" name="Text Box 7"/>
          <p:cNvSpPr txBox="1">
            <a:spLocks noChangeArrowheads="1"/>
          </p:cNvSpPr>
          <p:nvPr/>
        </p:nvSpPr>
        <p:spPr bwMode="auto">
          <a:xfrm>
            <a:off x="228600" y="4928615"/>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solidFill>
                  <a:srgbClr val="000000"/>
                </a:solidFill>
                <a:latin typeface="Cambria"/>
                <a:cs typeface="Cambria"/>
              </a:rPr>
              <a:t>Shortest </a:t>
            </a:r>
            <a:r>
              <a:rPr lang="en-US" sz="1800" dirty="0" err="1">
                <a:solidFill>
                  <a:srgbClr val="000000"/>
                </a:solidFill>
                <a:latin typeface="Cambria"/>
                <a:cs typeface="Cambria"/>
              </a:rPr>
              <a:t>Picobot</a:t>
            </a:r>
            <a:r>
              <a:rPr lang="en-US" sz="1800" dirty="0">
                <a:solidFill>
                  <a:srgbClr val="000000"/>
                </a:solidFill>
                <a:latin typeface="Cambria"/>
                <a:cs typeface="Cambria"/>
              </a:rPr>
              <a:t> program: </a:t>
            </a:r>
          </a:p>
          <a:p>
            <a:pPr algn="ctr">
              <a:spcBef>
                <a:spcPct val="50000"/>
              </a:spcBef>
            </a:pPr>
            <a:r>
              <a:rPr lang="en-US" b="1" i="1" dirty="0">
                <a:solidFill>
                  <a:srgbClr val="120DF3"/>
                </a:solidFill>
                <a:latin typeface="Cambria"/>
                <a:cs typeface="Cambria"/>
              </a:rPr>
              <a:t>6</a:t>
            </a:r>
            <a:r>
              <a:rPr lang="en-US" b="1" i="1" dirty="0" smtClean="0">
                <a:solidFill>
                  <a:srgbClr val="120DF3"/>
                </a:solidFill>
                <a:latin typeface="Cambria"/>
                <a:cs typeface="Cambria"/>
              </a:rPr>
              <a:t> rules</a:t>
            </a:r>
          </a:p>
        </p:txBody>
      </p:sp>
      <p:sp>
        <p:nvSpPr>
          <p:cNvPr id="27" name="Text Box 7"/>
          <p:cNvSpPr txBox="1">
            <a:spLocks noChangeArrowheads="1"/>
          </p:cNvSpPr>
          <p:nvPr/>
        </p:nvSpPr>
        <p:spPr bwMode="auto">
          <a:xfrm>
            <a:off x="583025" y="4014216"/>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Cambria"/>
                <a:cs typeface="Cambria"/>
              </a:rPr>
              <a:t>problem 3</a:t>
            </a:r>
          </a:p>
        </p:txBody>
      </p:sp>
    </p:spTree>
    <p:extLst>
      <p:ext uri="{BB962C8B-B14F-4D97-AF65-F5344CB8AC3E}">
        <p14:creationId xmlns:p14="http://schemas.microsoft.com/office/powerpoint/2010/main" val="15049171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fontAlgn="auto" hangingPunct="1">
              <a:spcBef>
                <a:spcPct val="50000"/>
              </a:spcBef>
              <a:spcAft>
                <a:spcPts val="0"/>
              </a:spcAft>
            </a:pPr>
            <a:r>
              <a:rPr lang="en-US" sz="4200" dirty="0" smtClean="0">
                <a:solidFill>
                  <a:srgbClr val="000000"/>
                </a:solidFill>
                <a:latin typeface="Cambria" pitchFamily="18" charset="0"/>
                <a:cs typeface="Times New Roman" charset="0"/>
              </a:rPr>
              <a:t>Maze strategies?</a:t>
            </a:r>
          </a:p>
        </p:txBody>
      </p:sp>
    </p:spTree>
    <p:extLst>
      <p:ext uri="{BB962C8B-B14F-4D97-AF65-F5344CB8AC3E}">
        <p14:creationId xmlns:p14="http://schemas.microsoft.com/office/powerpoint/2010/main" val="18159666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726906"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1"/>
          <p:cNvSpPr txBox="1">
            <a:spLocks noChangeArrowheads="1"/>
          </p:cNvSpPr>
          <p:nvPr/>
        </p:nvSpPr>
        <p:spPr bwMode="auto">
          <a:xfrm rot="21105789">
            <a:off x="4221810" y="5484764"/>
            <a:ext cx="4285369" cy="738664"/>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Right</a:t>
            </a:r>
            <a:r>
              <a:rPr lang="en-US" sz="4200" i="1" dirty="0">
                <a:solidFill>
                  <a:srgbClr val="120DF3"/>
                </a:solidFill>
                <a:latin typeface="Cambria" pitchFamily="18" charset="0"/>
                <a:cs typeface="Times New Roman" charset="0"/>
              </a:rPr>
              <a:t> </a:t>
            </a:r>
            <a:r>
              <a:rPr lang="en-US" sz="4200" i="1" dirty="0" smtClean="0">
                <a:solidFill>
                  <a:srgbClr val="120DF3"/>
                </a:solidFill>
                <a:latin typeface="Cambria" pitchFamily="18" charset="0"/>
                <a:cs typeface="Times New Roman" charset="0"/>
              </a:rPr>
              <a:t>Hand Rule</a:t>
            </a:r>
          </a:p>
        </p:txBody>
      </p:sp>
      <p:sp>
        <p:nvSpPr>
          <p:cNvPr id="2" name="Down Arrow 1"/>
          <p:cNvSpPr/>
          <p:nvPr/>
        </p:nvSpPr>
        <p:spPr bwMode="auto">
          <a:xfrm rot="9068496">
            <a:off x="4817357" y="3581877"/>
            <a:ext cx="533400" cy="838200"/>
          </a:xfrm>
          <a:prstGeom prst="downArrow">
            <a:avLst/>
          </a:prstGeom>
          <a:solidFill>
            <a:srgbClr val="FFCC99"/>
          </a:solidFill>
          <a:ln w="9525" cap="flat" cmpd="sng" algn="ctr">
            <a:solidFill>
              <a:srgbClr val="120DF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531917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fontAlgn="auto" hangingPunct="1">
              <a:spcBef>
                <a:spcPct val="50000"/>
              </a:spcBef>
              <a:spcAft>
                <a:spcPts val="0"/>
              </a:spcAft>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Right</a:t>
            </a:r>
            <a:r>
              <a:rPr lang="en-US" sz="4200" i="1" dirty="0">
                <a:solidFill>
                  <a:srgbClr val="120DF3"/>
                </a:solidFill>
                <a:latin typeface="Cambria" pitchFamily="18" charset="0"/>
                <a:cs typeface="Times New Roman" charset="0"/>
              </a:rPr>
              <a:t> </a:t>
            </a:r>
            <a:r>
              <a:rPr lang="en-US" sz="4200" i="1" dirty="0" smtClean="0">
                <a:solidFill>
                  <a:srgbClr val="120DF3"/>
                </a:solidFill>
                <a:latin typeface="Cambria" pitchFamily="18" charset="0"/>
                <a:cs typeface="Times New Roman" charset="0"/>
              </a:rPr>
              <a:t>Hand Rule</a:t>
            </a:r>
          </a:p>
        </p:txBody>
      </p:sp>
      <p:sp>
        <p:nvSpPr>
          <p:cNvPr id="11" name="Text Box 11"/>
          <p:cNvSpPr txBox="1">
            <a:spLocks noChangeArrowheads="1"/>
          </p:cNvSpPr>
          <p:nvPr/>
        </p:nvSpPr>
        <p:spPr bwMode="auto">
          <a:xfrm rot="20805629">
            <a:off x="311238" y="1352566"/>
            <a:ext cx="3330747" cy="2677656"/>
          </a:xfrm>
          <a:prstGeom prst="rect">
            <a:avLst/>
          </a:prstGeom>
          <a:solidFill>
            <a:srgbClr val="FFCC99"/>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Keep your "right hand" on the wall, </a:t>
            </a:r>
            <a:r>
              <a:rPr lang="en-US" sz="4200" i="1" dirty="0" err="1" smtClean="0">
                <a:solidFill>
                  <a:srgbClr val="120DF3"/>
                </a:solidFill>
                <a:latin typeface="Cambria" pitchFamily="18" charset="0"/>
                <a:cs typeface="Times New Roman" charset="0"/>
              </a:rPr>
              <a:t>Picobot</a:t>
            </a:r>
            <a:r>
              <a:rPr lang="en-US" sz="4200" i="1" dirty="0" smtClean="0">
                <a:solidFill>
                  <a:srgbClr val="120DF3"/>
                </a:solidFill>
                <a:latin typeface="Cambria" pitchFamily="18" charset="0"/>
                <a:cs typeface="Times New Roman" charset="0"/>
              </a:rPr>
              <a:t>!</a:t>
            </a:r>
          </a:p>
        </p:txBody>
      </p:sp>
      <p:sp>
        <p:nvSpPr>
          <p:cNvPr id="2" name="TextBox 1"/>
          <p:cNvSpPr txBox="1"/>
          <p:nvPr/>
        </p:nvSpPr>
        <p:spPr>
          <a:xfrm>
            <a:off x="6248400" y="5181600"/>
            <a:ext cx="2514600" cy="1384995"/>
          </a:xfrm>
          <a:prstGeom prst="rect">
            <a:avLst/>
          </a:prstGeom>
          <a:noFill/>
        </p:spPr>
        <p:txBody>
          <a:bodyPr wrap="square" rtlCol="0">
            <a:spAutoFit/>
          </a:bodyPr>
          <a:lstStyle/>
          <a:p>
            <a:pPr algn="ctr" eaLnBrk="1" fontAlgn="auto" hangingPunct="1">
              <a:spcBef>
                <a:spcPts val="0"/>
              </a:spcBef>
              <a:spcAft>
                <a:spcPts val="0"/>
              </a:spcAft>
            </a:pPr>
            <a:r>
              <a:rPr lang="en-US" sz="2800" dirty="0">
                <a:solidFill>
                  <a:prstClr val="black"/>
                </a:solidFill>
                <a:latin typeface="Cambria" panose="02040503050406030204" pitchFamily="18" charset="0"/>
                <a:ea typeface="MS PGothic" pitchFamily="34" charset="-128"/>
              </a:rPr>
              <a:t>W</a:t>
            </a:r>
            <a:r>
              <a:rPr lang="en-US" sz="2800" dirty="0" smtClean="0">
                <a:solidFill>
                  <a:prstClr val="black"/>
                </a:solidFill>
                <a:latin typeface="Cambria" panose="02040503050406030204" pitchFamily="18" charset="0"/>
                <a:ea typeface="MS PGothic" pitchFamily="34" charset="-128"/>
              </a:rPr>
              <a:t>hy might this be  </a:t>
            </a:r>
            <a:r>
              <a:rPr lang="en-US" sz="2800" i="1" dirty="0" smtClean="0">
                <a:solidFill>
                  <a:prstClr val="black"/>
                </a:solidFill>
                <a:latin typeface="Cambria" panose="02040503050406030204" pitchFamily="18" charset="0"/>
                <a:ea typeface="MS PGothic" pitchFamily="34" charset="-128"/>
              </a:rPr>
              <a:t>difficult</a:t>
            </a:r>
            <a:r>
              <a:rPr lang="en-US" sz="2800" dirty="0" smtClean="0">
                <a:solidFill>
                  <a:prstClr val="black"/>
                </a:solidFill>
                <a:latin typeface="Cambria" panose="02040503050406030204" pitchFamily="18" charset="0"/>
                <a:ea typeface="MS PGothic" pitchFamily="34" charset="-128"/>
              </a:rPr>
              <a:t>  for </a:t>
            </a:r>
            <a:r>
              <a:rPr lang="en-US" sz="2800" dirty="0" err="1" smtClean="0">
                <a:solidFill>
                  <a:prstClr val="black"/>
                </a:solidFill>
                <a:latin typeface="Cambria" panose="02040503050406030204" pitchFamily="18" charset="0"/>
                <a:ea typeface="MS PGothic" pitchFamily="34" charset="-128"/>
              </a:rPr>
              <a:t>Picobot</a:t>
            </a:r>
            <a:r>
              <a:rPr lang="en-US" sz="2800" dirty="0" smtClean="0">
                <a:solidFill>
                  <a:prstClr val="black"/>
                </a:solidFill>
                <a:latin typeface="Cambria" panose="02040503050406030204" pitchFamily="18" charset="0"/>
                <a:ea typeface="MS PGothic" pitchFamily="34" charset="-128"/>
              </a:rPr>
              <a:t>?</a:t>
            </a:r>
            <a:endParaRPr lang="en-US" sz="2800" dirty="0">
              <a:solidFill>
                <a:prstClr val="black"/>
              </a:solidFill>
              <a:latin typeface="Cambria" panose="02040503050406030204" pitchFamily="18" charset="0"/>
              <a:ea typeface="MS PGothic" pitchFamily="34" charset="-128"/>
            </a:endParaRPr>
          </a:p>
        </p:txBody>
      </p:sp>
    </p:spTree>
    <p:extLst>
      <p:ext uri="{BB962C8B-B14F-4D97-AF65-F5344CB8AC3E}">
        <p14:creationId xmlns:p14="http://schemas.microsoft.com/office/powerpoint/2010/main" val="698041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844639" y="1443335"/>
            <a:ext cx="914400" cy="461665"/>
          </a:xfrm>
          <a:prstGeom prst="roundRect">
            <a:avLst/>
          </a:prstGeom>
          <a:solidFill>
            <a:srgbClr val="FFCCCC"/>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082999"/>
            <a:ext cx="7948636" cy="3661305"/>
          </a:xfrm>
          <a:prstGeom prst="rect">
            <a:avLst/>
          </a:prstGeom>
        </p:spPr>
      </p:pic>
      <p:sp>
        <p:nvSpPr>
          <p:cNvPr id="11" name="Text Box 5"/>
          <p:cNvSpPr txBox="1">
            <a:spLocks noChangeArrowheads="1"/>
          </p:cNvSpPr>
          <p:nvPr/>
        </p:nvSpPr>
        <p:spPr bwMode="auto">
          <a:xfrm>
            <a:off x="228600" y="177880"/>
            <a:ext cx="8077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Help via email/Piazza...</a:t>
            </a:r>
            <a:endParaRPr lang="en-US" sz="4200" dirty="0">
              <a:latin typeface="Cambria"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1236" y="2302468"/>
            <a:ext cx="6820852" cy="733527"/>
          </a:xfrm>
          <a:prstGeom prst="rect">
            <a:avLst/>
          </a:prstGeom>
          <a:solidFill>
            <a:srgbClr val="FF9900"/>
          </a:solidFill>
        </p:spPr>
      </p:pic>
      <p:sp>
        <p:nvSpPr>
          <p:cNvPr id="15" name="Text Box 5"/>
          <p:cNvSpPr txBox="1">
            <a:spLocks noChangeArrowheads="1"/>
          </p:cNvSpPr>
          <p:nvPr/>
        </p:nvSpPr>
        <p:spPr bwMode="auto">
          <a:xfrm>
            <a:off x="228600" y="2438400"/>
            <a:ext cx="1752600" cy="461665"/>
          </a:xfrm>
          <a:prstGeom prst="rect">
            <a:avLst/>
          </a:prstGeom>
          <a:solidFill>
            <a:srgbClr val="FFCC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mbria" pitchFamily="18" charset="0"/>
              </a:rPr>
              <a:t>this link:</a:t>
            </a:r>
            <a:endParaRPr lang="en-US" dirty="0">
              <a:latin typeface="Cambria" pitchFamily="18" charset="0"/>
            </a:endParaRPr>
          </a:p>
        </p:txBody>
      </p:sp>
      <p:sp>
        <p:nvSpPr>
          <p:cNvPr id="6" name="Down Arrow 5"/>
          <p:cNvSpPr/>
          <p:nvPr/>
        </p:nvSpPr>
        <p:spPr>
          <a:xfrm>
            <a:off x="5374268" y="2204327"/>
            <a:ext cx="334788" cy="538537"/>
          </a:xfrm>
          <a:prstGeom prst="downArrow">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00535" y="1443335"/>
            <a:ext cx="6443265" cy="461665"/>
          </a:xfrm>
          <a:prstGeom prst="rect">
            <a:avLst/>
          </a:prstGeom>
        </p:spPr>
        <p:txBody>
          <a:bodyPr wrap="square">
            <a:spAutoFit/>
          </a:bodyPr>
          <a:lstStyle/>
          <a:p>
            <a:r>
              <a:rPr lang="en-US" sz="2400" b="1" i="1" dirty="0" smtClean="0">
                <a:latin typeface="Cambria" pitchFamily="18" charset="0"/>
              </a:rPr>
              <a:t>for some questions, </a:t>
            </a:r>
            <a:r>
              <a:rPr lang="en-US" dirty="0" smtClean="0">
                <a:latin typeface="Cambria" pitchFamily="18" charset="0"/>
              </a:rPr>
              <a:t>Piazza is a great resource:</a:t>
            </a:r>
            <a:endParaRPr lang="en-US" sz="2400" dirty="0"/>
          </a:p>
        </p:txBody>
      </p:sp>
      <p:sp>
        <p:nvSpPr>
          <p:cNvPr id="14" name="Text Box 5"/>
          <p:cNvSpPr txBox="1">
            <a:spLocks noChangeArrowheads="1"/>
          </p:cNvSpPr>
          <p:nvPr/>
        </p:nvSpPr>
        <p:spPr bwMode="auto">
          <a:xfrm>
            <a:off x="5486400" y="3048000"/>
            <a:ext cx="2286000" cy="461665"/>
          </a:xfrm>
          <a:prstGeom prst="rect">
            <a:avLst/>
          </a:prstGeom>
          <a:solidFill>
            <a:srgbClr val="FFCC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mbria" pitchFamily="18" charset="0"/>
              </a:rPr>
              <a:t>this </a:t>
            </a:r>
            <a:r>
              <a:rPr lang="en-US" dirty="0" err="1" smtClean="0">
                <a:latin typeface="Cambria" pitchFamily="18" charset="0"/>
              </a:rPr>
              <a:t>Q&amp;Apage</a:t>
            </a:r>
            <a:endParaRPr lang="en-US" dirty="0">
              <a:latin typeface="Cambria" pitchFamily="18" charset="0"/>
            </a:endParaRPr>
          </a:p>
        </p:txBody>
      </p:sp>
      <p:sp>
        <p:nvSpPr>
          <p:cNvPr id="18" name="Down Arrow 17"/>
          <p:cNvSpPr/>
          <p:nvPr/>
        </p:nvSpPr>
        <p:spPr>
          <a:xfrm rot="20370858">
            <a:off x="7605005" y="3328602"/>
            <a:ext cx="334788" cy="538537"/>
          </a:xfrm>
          <a:prstGeom prst="downArrow">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4110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7388226" y="1066800"/>
            <a:ext cx="917574" cy="2743200"/>
          </a:xfrm>
          <a:prstGeom prst="roundRect">
            <a:avLst/>
          </a:prstGeom>
          <a:solidFill>
            <a:srgbClr val="D6EA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pic>
        <p:nvPicPr>
          <p:cNvPr id="87" name="Picture 6"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fontAlgn="auto" hangingPunct="1">
              <a:spcBef>
                <a:spcPct val="50000"/>
              </a:spcBef>
              <a:spcAft>
                <a:spcPts val="0"/>
              </a:spcAft>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Right</a:t>
            </a:r>
            <a:r>
              <a:rPr lang="en-US" sz="4200" i="1" dirty="0">
                <a:solidFill>
                  <a:srgbClr val="120DF3"/>
                </a:solidFill>
                <a:latin typeface="Cambria" pitchFamily="18" charset="0"/>
                <a:cs typeface="Times New Roman" charset="0"/>
              </a:rPr>
              <a:t> </a:t>
            </a:r>
            <a:r>
              <a:rPr lang="en-US" sz="4200" i="1" dirty="0" smtClean="0">
                <a:solidFill>
                  <a:srgbClr val="120DF3"/>
                </a:solidFill>
                <a:latin typeface="Cambria" pitchFamily="18" charset="0"/>
                <a:cs typeface="Times New Roman" charset="0"/>
              </a:rPr>
              <a:t>Hand Rule</a:t>
            </a:r>
          </a:p>
        </p:txBody>
      </p:sp>
      <p:sp>
        <p:nvSpPr>
          <p:cNvPr id="11" name="Text Box 11"/>
          <p:cNvSpPr txBox="1">
            <a:spLocks noChangeArrowheads="1"/>
          </p:cNvSpPr>
          <p:nvPr/>
        </p:nvSpPr>
        <p:spPr bwMode="auto">
          <a:xfrm rot="20805629">
            <a:off x="311238" y="1352566"/>
            <a:ext cx="3330747" cy="2677656"/>
          </a:xfrm>
          <a:prstGeom prst="rect">
            <a:avLst/>
          </a:prstGeom>
          <a:solidFill>
            <a:srgbClr val="FFCC99"/>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Keep your "right hand" on the wall, </a:t>
            </a:r>
            <a:r>
              <a:rPr lang="en-US" sz="4200" i="1" dirty="0" err="1" smtClean="0">
                <a:solidFill>
                  <a:srgbClr val="120DF3"/>
                </a:solidFill>
                <a:latin typeface="Cambria" pitchFamily="18" charset="0"/>
                <a:cs typeface="Times New Roman" charset="0"/>
              </a:rPr>
              <a:t>Picobot</a:t>
            </a:r>
            <a:r>
              <a:rPr lang="en-US" sz="4200" i="1" dirty="0" smtClean="0">
                <a:solidFill>
                  <a:srgbClr val="120DF3"/>
                </a:solidFill>
                <a:latin typeface="Cambria" pitchFamily="18" charset="0"/>
                <a:cs typeface="Times New Roman" charset="0"/>
              </a:rPr>
              <a:t>!</a:t>
            </a:r>
          </a:p>
        </p:txBody>
      </p:sp>
      <p:sp>
        <p:nvSpPr>
          <p:cNvPr id="7" name="Text Box 11"/>
          <p:cNvSpPr txBox="1">
            <a:spLocks noChangeArrowheads="1"/>
          </p:cNvSpPr>
          <p:nvPr/>
        </p:nvSpPr>
        <p:spPr bwMode="auto">
          <a:xfrm>
            <a:off x="6226264" y="4678740"/>
            <a:ext cx="2564959" cy="156966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Cambria" pitchFamily="18" charset="0"/>
                <a:cs typeface="Times New Roman" charset="0"/>
              </a:rPr>
              <a:t>We'll need to use state to represent the </a:t>
            </a:r>
            <a:r>
              <a:rPr lang="en-US" b="1" i="1" dirty="0" smtClean="0">
                <a:solidFill>
                  <a:srgbClr val="120DF3"/>
                </a:solidFill>
                <a:latin typeface="Cambria" pitchFamily="18" charset="0"/>
                <a:cs typeface="Times New Roman" charset="0"/>
              </a:rPr>
              <a:t>direction </a:t>
            </a:r>
            <a:r>
              <a:rPr lang="en-US" b="1" i="1" dirty="0" err="1" smtClean="0">
                <a:solidFill>
                  <a:srgbClr val="120DF3"/>
                </a:solidFill>
                <a:latin typeface="Cambria" pitchFamily="18" charset="0"/>
                <a:cs typeface="Times New Roman" charset="0"/>
              </a:rPr>
              <a:t>Picobot</a:t>
            </a:r>
            <a:r>
              <a:rPr lang="en-US" b="1" i="1" dirty="0" smtClean="0">
                <a:solidFill>
                  <a:srgbClr val="120DF3"/>
                </a:solidFill>
                <a:latin typeface="Cambria" pitchFamily="18" charset="0"/>
                <a:cs typeface="Times New Roman" charset="0"/>
              </a:rPr>
              <a:t> is facing</a:t>
            </a:r>
            <a:r>
              <a:rPr lang="en-US" dirty="0" smtClean="0">
                <a:solidFill>
                  <a:srgbClr val="000000"/>
                </a:solidFill>
                <a:latin typeface="Cambria" pitchFamily="18" charset="0"/>
                <a:cs typeface="Times New Roman" charset="0"/>
              </a:rPr>
              <a:t>.</a:t>
            </a:r>
          </a:p>
        </p:txBody>
      </p:sp>
      <p:sp>
        <p:nvSpPr>
          <p:cNvPr id="8" name="Rectangle 7"/>
          <p:cNvSpPr/>
          <p:nvPr/>
        </p:nvSpPr>
        <p:spPr>
          <a:xfrm>
            <a:off x="6006501" y="1600200"/>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S PGothic" pitchFamily="34" charset="-128"/>
                <a:cs typeface="Times New Roman" charset="0"/>
              </a:rPr>
              <a:t>State </a:t>
            </a:r>
            <a:r>
              <a:rPr lang="en-US" sz="3200" b="1" dirty="0" smtClean="0">
                <a:solidFill>
                  <a:srgbClr val="120DF3"/>
                </a:solidFill>
                <a:latin typeface="Cambria" pitchFamily="18" charset="0"/>
                <a:ea typeface="MS PGothic" pitchFamily="34" charset="-128"/>
                <a:cs typeface="Times New Roman" charset="0"/>
              </a:rPr>
              <a:t>0</a:t>
            </a:r>
            <a:endParaRPr lang="en-US" sz="3200" b="1" dirty="0">
              <a:solidFill>
                <a:srgbClr val="120DF3"/>
              </a:solidFill>
              <a:latin typeface="Calibri"/>
              <a:ea typeface="MS PGothic" pitchFamily="34" charset="-128"/>
            </a:endParaRPr>
          </a:p>
        </p:txBody>
      </p:sp>
      <p:sp>
        <p:nvSpPr>
          <p:cNvPr id="9" name="Rectangle 8"/>
          <p:cNvSpPr/>
          <p:nvPr/>
        </p:nvSpPr>
        <p:spPr>
          <a:xfrm>
            <a:off x="6019800" y="2141875"/>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S PGothic" pitchFamily="34" charset="-128"/>
                <a:cs typeface="Times New Roman" charset="0"/>
              </a:rPr>
              <a:t>State </a:t>
            </a:r>
            <a:r>
              <a:rPr lang="en-US" sz="3200" b="1" dirty="0" smtClean="0">
                <a:solidFill>
                  <a:srgbClr val="120DF3"/>
                </a:solidFill>
                <a:latin typeface="Cambria" pitchFamily="18" charset="0"/>
                <a:ea typeface="MS PGothic" pitchFamily="34" charset="-128"/>
                <a:cs typeface="Times New Roman" charset="0"/>
              </a:rPr>
              <a:t>1</a:t>
            </a:r>
            <a:endParaRPr lang="en-US" sz="3200" b="1" dirty="0">
              <a:solidFill>
                <a:srgbClr val="120DF3"/>
              </a:solidFill>
              <a:latin typeface="Calibri"/>
              <a:ea typeface="MS PGothic" pitchFamily="34" charset="-128"/>
            </a:endParaRPr>
          </a:p>
        </p:txBody>
      </p:sp>
      <p:sp>
        <p:nvSpPr>
          <p:cNvPr id="10" name="Rectangle 9"/>
          <p:cNvSpPr/>
          <p:nvPr/>
        </p:nvSpPr>
        <p:spPr>
          <a:xfrm>
            <a:off x="6019800" y="2683550"/>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S PGothic" pitchFamily="34" charset="-128"/>
                <a:cs typeface="Times New Roman" charset="0"/>
              </a:rPr>
              <a:t>State </a:t>
            </a:r>
            <a:r>
              <a:rPr lang="en-US" sz="3200" b="1" dirty="0" smtClean="0">
                <a:solidFill>
                  <a:srgbClr val="120DF3"/>
                </a:solidFill>
                <a:latin typeface="Cambria" pitchFamily="18" charset="0"/>
                <a:ea typeface="MS PGothic" pitchFamily="34" charset="-128"/>
                <a:cs typeface="Times New Roman" charset="0"/>
              </a:rPr>
              <a:t>2</a:t>
            </a:r>
            <a:endParaRPr lang="en-US" sz="3200" b="1" dirty="0">
              <a:solidFill>
                <a:srgbClr val="120DF3"/>
              </a:solidFill>
              <a:latin typeface="Calibri"/>
              <a:ea typeface="MS PGothic" pitchFamily="34" charset="-128"/>
            </a:endParaRPr>
          </a:p>
        </p:txBody>
      </p:sp>
      <p:sp>
        <p:nvSpPr>
          <p:cNvPr id="12" name="Rectangle 11"/>
          <p:cNvSpPr/>
          <p:nvPr/>
        </p:nvSpPr>
        <p:spPr>
          <a:xfrm>
            <a:off x="6019800" y="3225225"/>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S PGothic" pitchFamily="34" charset="-128"/>
                <a:cs typeface="Times New Roman" charset="0"/>
              </a:rPr>
              <a:t>State </a:t>
            </a:r>
            <a:r>
              <a:rPr lang="en-US" sz="3200" b="1" dirty="0" smtClean="0">
                <a:solidFill>
                  <a:srgbClr val="120DF3"/>
                </a:solidFill>
                <a:latin typeface="Cambria" pitchFamily="18" charset="0"/>
                <a:ea typeface="MS PGothic" pitchFamily="34" charset="-128"/>
                <a:cs typeface="Times New Roman" charset="0"/>
              </a:rPr>
              <a:t>3</a:t>
            </a:r>
            <a:endParaRPr lang="en-US" sz="3200" b="1" dirty="0">
              <a:solidFill>
                <a:srgbClr val="120DF3"/>
              </a:solidFill>
              <a:latin typeface="Calibri"/>
              <a:ea typeface="MS PGothic" pitchFamily="34" charset="-128"/>
            </a:endParaRPr>
          </a:p>
        </p:txBody>
      </p:sp>
      <p:sp>
        <p:nvSpPr>
          <p:cNvPr id="13" name="Rectangle 12"/>
          <p:cNvSpPr/>
          <p:nvPr/>
        </p:nvSpPr>
        <p:spPr>
          <a:xfrm>
            <a:off x="7512846" y="1153124"/>
            <a:ext cx="642612" cy="307777"/>
          </a:xfrm>
          <a:prstGeom prst="rect">
            <a:avLst/>
          </a:prstGeom>
          <a:solidFill>
            <a:schemeClr val="bg1">
              <a:lumMod val="85000"/>
            </a:schemeClr>
          </a:solidFill>
        </p:spPr>
        <p:txBody>
          <a:bodyPr wrap="none">
            <a:spAutoFit/>
          </a:bodyPr>
          <a:lstStyle/>
          <a:p>
            <a:pPr algn="ctr" eaLnBrk="1" fontAlgn="auto" hangingPunct="1">
              <a:spcBef>
                <a:spcPts val="0"/>
              </a:spcBef>
              <a:spcAft>
                <a:spcPts val="0"/>
              </a:spcAft>
            </a:pPr>
            <a:r>
              <a:rPr lang="en-US" sz="1400" dirty="0" smtClean="0">
                <a:solidFill>
                  <a:srgbClr val="000000"/>
                </a:solidFill>
                <a:latin typeface="Cambria" pitchFamily="18" charset="0"/>
                <a:ea typeface="MS PGothic" pitchFamily="34" charset="-128"/>
                <a:cs typeface="Times New Roman" charset="0"/>
              </a:rPr>
              <a:t>facing</a:t>
            </a:r>
            <a:endParaRPr lang="en-US" sz="1400" dirty="0">
              <a:solidFill>
                <a:prstClr val="black"/>
              </a:solidFill>
              <a:latin typeface="Calibri"/>
              <a:ea typeface="MS PGothic" pitchFamily="34" charset="-128"/>
            </a:endParaRPr>
          </a:p>
        </p:txBody>
      </p:sp>
      <p:sp>
        <p:nvSpPr>
          <p:cNvPr id="14" name="Right Arrow 13"/>
          <p:cNvSpPr/>
          <p:nvPr/>
        </p:nvSpPr>
        <p:spPr bwMode="auto">
          <a:xfrm rot="16200000">
            <a:off x="7429500" y="3882320"/>
            <a:ext cx="1066800" cy="685800"/>
          </a:xfrm>
          <a:prstGeom prst="rightArrow">
            <a:avLst/>
          </a:prstGeom>
          <a:solidFill>
            <a:srgbClr val="CCECFF"/>
          </a:solidFill>
          <a:ln w="38100"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mtClean="0">
              <a:solidFill>
                <a:prstClr val="black"/>
              </a:solidFill>
              <a:latin typeface="Times" pitchFamily="1" charset="0"/>
              <a:ea typeface="MS PGothic" pitchFamily="34" charset="-128"/>
            </a:endParaRPr>
          </a:p>
        </p:txBody>
      </p:sp>
      <p:sp>
        <p:nvSpPr>
          <p:cNvPr id="15" name="Rectangle 14"/>
          <p:cNvSpPr/>
          <p:nvPr/>
        </p:nvSpPr>
        <p:spPr>
          <a:xfrm>
            <a:off x="8427058" y="1066800"/>
            <a:ext cx="613970" cy="461665"/>
          </a:xfrm>
          <a:prstGeom prst="rect">
            <a:avLst/>
          </a:prstGeom>
          <a:solidFill>
            <a:schemeClr val="bg1">
              <a:lumMod val="85000"/>
            </a:schemeClr>
          </a:solidFill>
        </p:spPr>
        <p:txBody>
          <a:bodyPr wrap="square">
            <a:spAutoFit/>
          </a:bodyPr>
          <a:lstStyle/>
          <a:p>
            <a:pPr algn="ctr" eaLnBrk="1" fontAlgn="auto" hangingPunct="1">
              <a:spcBef>
                <a:spcPts val="0"/>
              </a:spcBef>
              <a:spcAft>
                <a:spcPts val="0"/>
              </a:spcAft>
            </a:pPr>
            <a:r>
              <a:rPr lang="en-US" sz="1200" dirty="0" smtClean="0">
                <a:solidFill>
                  <a:srgbClr val="000000"/>
                </a:solidFill>
                <a:latin typeface="Cambria" pitchFamily="18" charset="0"/>
                <a:cs typeface="Times New Roman" charset="0"/>
              </a:rPr>
              <a:t>on the right</a:t>
            </a:r>
            <a:endParaRPr lang="en-US" sz="1200" dirty="0">
              <a:solidFill>
                <a:prstClr val="black"/>
              </a:solidFill>
              <a:latin typeface="Calibri"/>
            </a:endParaRPr>
          </a:p>
        </p:txBody>
      </p:sp>
    </p:spTree>
    <p:extLst>
      <p:ext uri="{BB962C8B-B14F-4D97-AF65-F5344CB8AC3E}">
        <p14:creationId xmlns:p14="http://schemas.microsoft.com/office/powerpoint/2010/main" val="41704283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7"/>
          <p:cNvSpPr>
            <a:spLocks noChangeArrowheads="1"/>
          </p:cNvSpPr>
          <p:nvPr/>
        </p:nvSpPr>
        <p:spPr bwMode="auto">
          <a:xfrm>
            <a:off x="8167688" y="2938463"/>
            <a:ext cx="496887" cy="495300"/>
          </a:xfrm>
          <a:prstGeom prst="rect">
            <a:avLst/>
          </a:prstGeom>
          <a:noFill/>
          <a:ln w="9525" algn="ctr">
            <a:solidFill>
              <a:schemeClr val="bg1">
                <a:lumMod val="65000"/>
              </a:schemeClr>
            </a:solidFill>
            <a:round/>
            <a:headEnd/>
            <a:tailEn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891" name="Rectangle 17"/>
          <p:cNvSpPr>
            <a:spLocks noChangeArrowheads="1"/>
          </p:cNvSpPr>
          <p:nvPr/>
        </p:nvSpPr>
        <p:spPr bwMode="auto">
          <a:xfrm>
            <a:off x="8153400" y="1858838"/>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892" name="Text Box 10"/>
          <p:cNvSpPr txBox="1">
            <a:spLocks noChangeArrowheads="1"/>
          </p:cNvSpPr>
          <p:nvPr/>
        </p:nvSpPr>
        <p:spPr bwMode="auto">
          <a:xfrm>
            <a:off x="944563" y="140014"/>
            <a:ext cx="7970837" cy="3231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eaLnBrk="1" fontAlgn="auto" hangingPunct="1">
              <a:spcBef>
                <a:spcPct val="50000"/>
              </a:spcBef>
              <a:spcAft>
                <a:spcPts val="0"/>
              </a:spcAft>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t>
            </a:r>
            <a:r>
              <a:rPr lang="en-US" sz="1500" b="1" i="1" u="sng" dirty="0">
                <a:solidFill>
                  <a:srgbClr val="000000"/>
                </a:solidFill>
                <a:latin typeface="Cambria" pitchFamily="18" charset="0"/>
              </a:rPr>
              <a:t>always</a:t>
            </a:r>
            <a:r>
              <a:rPr lang="en-US" sz="1500" b="1" i="1" dirty="0">
                <a:solidFill>
                  <a:srgbClr val="000000"/>
                </a:solidFill>
                <a:latin typeface="Cambria" pitchFamily="18" charset="0"/>
              </a:rPr>
              <a:t> on the wall</a:t>
            </a:r>
            <a:r>
              <a:rPr lang="en-US" sz="1500" b="1" i="1" dirty="0" smtClean="0">
                <a:solidFill>
                  <a:srgbClr val="000000"/>
                </a:solidFill>
                <a:latin typeface="Cambria" pitchFamily="18" charset="0"/>
              </a:rPr>
              <a:t>...</a:t>
            </a:r>
            <a:endParaRPr lang="en-US" sz="1500" dirty="0">
              <a:solidFill>
                <a:srgbClr val="000000"/>
              </a:solidFill>
              <a:latin typeface="Cambria" pitchFamily="18" charset="0"/>
            </a:endParaRPr>
          </a:p>
        </p:txBody>
      </p:sp>
      <p:sp>
        <p:nvSpPr>
          <p:cNvPr id="35847" name="Freeform 1"/>
          <p:cNvSpPr>
            <a:spLocks/>
          </p:cNvSpPr>
          <p:nvPr/>
        </p:nvSpPr>
        <p:spPr bwMode="auto">
          <a:xfrm>
            <a:off x="8008938" y="1968376"/>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895" name="Rectangle 2"/>
          <p:cNvSpPr>
            <a:spLocks noChangeArrowheads="1"/>
          </p:cNvSpPr>
          <p:nvPr/>
        </p:nvSpPr>
        <p:spPr bwMode="auto">
          <a:xfrm>
            <a:off x="7572375" y="1865188"/>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19" name="Rectangle 18"/>
          <p:cNvSpPr/>
          <p:nvPr/>
        </p:nvSpPr>
        <p:spPr bwMode="auto">
          <a:xfrm>
            <a:off x="7562850" y="730126"/>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897" name="Text Box 10"/>
          <p:cNvSpPr txBox="1">
            <a:spLocks noChangeArrowheads="1"/>
          </p:cNvSpPr>
          <p:nvPr/>
        </p:nvSpPr>
        <p:spPr bwMode="auto">
          <a:xfrm>
            <a:off x="152400" y="609600"/>
            <a:ext cx="6897687"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dirty="0">
                <a:solidFill>
                  <a:srgbClr val="000000"/>
                </a:solidFill>
                <a:latin typeface="Cambria" pitchFamily="18" charset="0"/>
              </a:rPr>
              <a:t>(A) </a:t>
            </a:r>
            <a:r>
              <a:rPr lang="en-US" dirty="0" smtClean="0">
                <a:solidFill>
                  <a:srgbClr val="000000"/>
                </a:solidFill>
                <a:latin typeface="Cambria" pitchFamily="18" charset="0"/>
              </a:rPr>
              <a:t>CORRIDOR rule</a:t>
            </a:r>
            <a:endParaRPr lang="en-US" dirty="0">
              <a:solidFill>
                <a:srgbClr val="000000"/>
              </a:solidFill>
              <a:latin typeface="Cambria" pitchFamily="18" charset="0"/>
            </a:endParaRPr>
          </a:p>
          <a:p>
            <a:pPr eaLnBrk="1" fontAlgn="auto" hangingPunct="1">
              <a:spcBef>
                <a:spcPct val="50000"/>
              </a:spcBef>
              <a:spcAft>
                <a:spcPts val="0"/>
              </a:spcAft>
            </a:pPr>
            <a:r>
              <a:rPr lang="en-US" sz="1500" i="1" dirty="0">
                <a:solidFill>
                  <a:srgbClr val="000000"/>
                </a:solidFill>
                <a:latin typeface="Cambria" pitchFamily="18" charset="0"/>
              </a:rPr>
              <a:t>   </a:t>
            </a:r>
            <a:r>
              <a:rPr lang="en-US" sz="1500" i="1" u="sng" dirty="0" smtClean="0">
                <a:solidFill>
                  <a:srgbClr val="000000"/>
                </a:solidFill>
                <a:latin typeface="Cambria" pitchFamily="18" charset="0"/>
              </a:rPr>
              <a:t>If you're facing N with a wall at right and space ahead</a:t>
            </a:r>
            <a:r>
              <a:rPr lang="en-US" sz="1500" i="1" dirty="0" smtClean="0">
                <a:solidFill>
                  <a:srgbClr val="000000"/>
                </a:solidFill>
                <a:latin typeface="Cambria" pitchFamily="18" charset="0"/>
              </a:rPr>
              <a:t>  then  </a:t>
            </a:r>
            <a:r>
              <a:rPr lang="en-US" sz="1500" i="1" u="sng" dirty="0" smtClean="0">
                <a:solidFill>
                  <a:srgbClr val="000000"/>
                </a:solidFill>
                <a:latin typeface="Cambria" pitchFamily="18" charset="0"/>
              </a:rPr>
              <a:t>go forward</a:t>
            </a:r>
            <a:r>
              <a:rPr lang="en-US" sz="1500" i="1" dirty="0" smtClean="0">
                <a:solidFill>
                  <a:srgbClr val="000000"/>
                </a:solidFill>
                <a:latin typeface="Cambria" pitchFamily="18" charset="0"/>
              </a:rPr>
              <a:t>”</a:t>
            </a:r>
            <a:endParaRPr lang="en-US" sz="1500" i="1" dirty="0">
              <a:solidFill>
                <a:srgbClr val="000000"/>
              </a:solidFill>
              <a:latin typeface="Cambria" pitchFamily="18" charset="0"/>
            </a:endParaRPr>
          </a:p>
        </p:txBody>
      </p:sp>
      <p:sp>
        <p:nvSpPr>
          <p:cNvPr id="37898" name="Rectangle 10"/>
          <p:cNvSpPr>
            <a:spLocks noChangeArrowheads="1"/>
          </p:cNvSpPr>
          <p:nvPr/>
        </p:nvSpPr>
        <p:spPr bwMode="auto">
          <a:xfrm>
            <a:off x="7551738" y="20842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S PGothic" pitchFamily="34" charset="-128"/>
              </a:rPr>
              <a:t>0</a:t>
            </a:r>
            <a:endParaRPr lang="en-US" sz="1500" b="1">
              <a:solidFill>
                <a:srgbClr val="000000"/>
              </a:solidFill>
              <a:latin typeface="Calibri"/>
              <a:ea typeface="MS PGothic" pitchFamily="34" charset="-128"/>
            </a:endParaRPr>
          </a:p>
        </p:txBody>
      </p:sp>
      <p:cxnSp>
        <p:nvCxnSpPr>
          <p:cNvPr id="37899" name="Straight Arrow Connector 2"/>
          <p:cNvCxnSpPr>
            <a:cxnSpLocks noChangeShapeType="1"/>
          </p:cNvCxnSpPr>
          <p:nvPr/>
        </p:nvCxnSpPr>
        <p:spPr bwMode="auto">
          <a:xfrm flipV="1">
            <a:off x="7812088" y="18683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292101"/>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01" name="Rectangle 17"/>
          <p:cNvSpPr>
            <a:spLocks noChangeArrowheads="1"/>
          </p:cNvSpPr>
          <p:nvPr/>
        </p:nvSpPr>
        <p:spPr bwMode="auto">
          <a:xfrm>
            <a:off x="8153400" y="1292101"/>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902" name="Text Box 10"/>
          <p:cNvSpPr txBox="1">
            <a:spLocks noChangeArrowheads="1"/>
          </p:cNvSpPr>
          <p:nvPr/>
        </p:nvSpPr>
        <p:spPr bwMode="auto">
          <a:xfrm>
            <a:off x="152400" y="2840293"/>
            <a:ext cx="6781800"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lvl="0" eaLnBrk="1" fontAlgn="auto" hangingPunct="1">
              <a:spcBef>
                <a:spcPct val="50000"/>
              </a:spcBef>
              <a:spcAft>
                <a:spcPts val="0"/>
              </a:spcAft>
            </a:pPr>
            <a:r>
              <a:rPr lang="en-US" dirty="0" smtClean="0">
                <a:solidFill>
                  <a:srgbClr val="000000"/>
                </a:solidFill>
                <a:latin typeface="Cambria" pitchFamily="18" charset="0"/>
              </a:rPr>
              <a:t>(B) INTERSECTION </a:t>
            </a:r>
            <a:r>
              <a:rPr lang="en-US" dirty="0">
                <a:solidFill>
                  <a:srgbClr val="000000"/>
                </a:solidFill>
                <a:latin typeface="Cambria" pitchFamily="18" charset="0"/>
              </a:rPr>
              <a:t>rule</a:t>
            </a:r>
          </a:p>
          <a:p>
            <a:pPr eaLnBrk="1" fontAlgn="auto" hangingPunct="1">
              <a:spcBef>
                <a:spcPct val="50000"/>
              </a:spcBef>
              <a:spcAft>
                <a:spcPts val="0"/>
              </a:spcAft>
            </a:pPr>
            <a:r>
              <a:rPr lang="en-US" sz="1500" b="1" i="1" dirty="0" smtClean="0">
                <a:solidFill>
                  <a:srgbClr val="000000"/>
                </a:solidFill>
                <a:latin typeface="Cambria" pitchFamily="18" charset="0"/>
              </a:rPr>
              <a:t>   </a:t>
            </a:r>
            <a:r>
              <a:rPr lang="en-US" sz="1500" i="1" dirty="0">
                <a:solidFill>
                  <a:srgbClr val="000000"/>
                </a:solidFill>
                <a:latin typeface="Cambria" pitchFamily="18" charset="0"/>
              </a:rPr>
              <a:t>“</a:t>
            </a:r>
            <a:r>
              <a:rPr lang="en-US" sz="1500" i="1" u="sng" dirty="0">
                <a:solidFill>
                  <a:srgbClr val="000000"/>
                </a:solidFill>
                <a:latin typeface="Cambria" pitchFamily="18" charset="0"/>
              </a:rPr>
              <a:t>If </a:t>
            </a:r>
            <a:r>
              <a:rPr lang="en-US" sz="1500" i="1" u="sng" dirty="0" smtClean="0">
                <a:solidFill>
                  <a:srgbClr val="000000"/>
                </a:solidFill>
                <a:latin typeface="Cambria" pitchFamily="18" charset="0"/>
              </a:rPr>
              <a:t>you're facing North and lose the wall</a:t>
            </a:r>
            <a:r>
              <a:rPr lang="en-US" sz="1500" i="1" dirty="0" smtClean="0">
                <a:solidFill>
                  <a:srgbClr val="000000"/>
                </a:solidFill>
                <a:latin typeface="Cambria" pitchFamily="18" charset="0"/>
              </a:rPr>
              <a:t>,   then  </a:t>
            </a:r>
            <a:r>
              <a:rPr lang="en-US" sz="1500" i="1" u="sng" dirty="0" smtClean="0">
                <a:solidFill>
                  <a:srgbClr val="000000"/>
                </a:solidFill>
                <a:latin typeface="Cambria" pitchFamily="18" charset="0"/>
              </a:rPr>
              <a:t>get over to the wall now!</a:t>
            </a:r>
            <a:r>
              <a:rPr lang="en-US" sz="1500" i="1" dirty="0" smtClean="0">
                <a:solidFill>
                  <a:srgbClr val="000000"/>
                </a:solidFill>
                <a:latin typeface="Cambria" pitchFamily="18" charset="0"/>
              </a:rPr>
              <a:t>”</a:t>
            </a:r>
            <a:endParaRPr lang="en-US" sz="1500" i="1" dirty="0">
              <a:solidFill>
                <a:srgbClr val="000000"/>
              </a:solidFill>
              <a:latin typeface="Cambria" pitchFamily="18" charset="0"/>
            </a:endParaRPr>
          </a:p>
        </p:txBody>
      </p:sp>
      <p:sp>
        <p:nvSpPr>
          <p:cNvPr id="37903" name="Rectangle 17"/>
          <p:cNvSpPr>
            <a:spLocks noChangeArrowheads="1"/>
          </p:cNvSpPr>
          <p:nvPr/>
        </p:nvSpPr>
        <p:spPr bwMode="auto">
          <a:xfrm>
            <a:off x="8167688" y="3505200"/>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22" name="Freeform 1"/>
          <p:cNvSpPr>
            <a:spLocks/>
          </p:cNvSpPr>
          <p:nvPr/>
        </p:nvSpPr>
        <p:spPr bwMode="auto">
          <a:xfrm>
            <a:off x="8023225" y="30575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905" name="Rectangle 2"/>
          <p:cNvSpPr>
            <a:spLocks noChangeArrowheads="1"/>
          </p:cNvSpPr>
          <p:nvPr/>
        </p:nvSpPr>
        <p:spPr bwMode="auto">
          <a:xfrm>
            <a:off x="7586663" y="29543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24" name="Rectangle 23"/>
          <p:cNvSpPr/>
          <p:nvPr/>
        </p:nvSpPr>
        <p:spPr bwMode="auto">
          <a:xfrm>
            <a:off x="7580313" y="40655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07" name="Rectangle 24"/>
          <p:cNvSpPr>
            <a:spLocks noChangeArrowheads="1"/>
          </p:cNvSpPr>
          <p:nvPr/>
        </p:nvSpPr>
        <p:spPr bwMode="auto">
          <a:xfrm>
            <a:off x="7566025" y="31750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S PGothic" pitchFamily="34" charset="-128"/>
              </a:rPr>
              <a:t>0</a:t>
            </a:r>
            <a:endParaRPr lang="en-US" sz="1500" b="1">
              <a:solidFill>
                <a:srgbClr val="000000"/>
              </a:solidFill>
              <a:latin typeface="Calibri"/>
              <a:ea typeface="MS PGothic" pitchFamily="34" charset="-128"/>
            </a:endParaRPr>
          </a:p>
        </p:txBody>
      </p:sp>
      <p:cxnSp>
        <p:nvCxnSpPr>
          <p:cNvPr id="37908" name="Straight Arrow Connector 25"/>
          <p:cNvCxnSpPr>
            <a:cxnSpLocks noChangeShapeType="1"/>
          </p:cNvCxnSpPr>
          <p:nvPr/>
        </p:nvCxnSpPr>
        <p:spPr bwMode="auto">
          <a:xfrm flipV="1">
            <a:off x="7826375" y="29575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5115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10" name="Rectangle 28"/>
          <p:cNvSpPr>
            <a:spLocks noChangeArrowheads="1"/>
          </p:cNvSpPr>
          <p:nvPr/>
        </p:nvSpPr>
        <p:spPr bwMode="auto">
          <a:xfrm>
            <a:off x="8167688" y="4065588"/>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0" name="Rectangle 29"/>
          <p:cNvSpPr/>
          <p:nvPr/>
        </p:nvSpPr>
        <p:spPr bwMode="auto">
          <a:xfrm>
            <a:off x="8147050" y="730126"/>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12" name="Text Box 10"/>
          <p:cNvSpPr txBox="1">
            <a:spLocks noChangeArrowheads="1"/>
          </p:cNvSpPr>
          <p:nvPr/>
        </p:nvSpPr>
        <p:spPr bwMode="auto">
          <a:xfrm>
            <a:off x="152400" y="4912169"/>
            <a:ext cx="7323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lvl="0" eaLnBrk="1" fontAlgn="auto" hangingPunct="1">
              <a:spcBef>
                <a:spcPct val="50000"/>
              </a:spcBef>
              <a:spcAft>
                <a:spcPts val="0"/>
              </a:spcAft>
            </a:pPr>
            <a:r>
              <a:rPr lang="en-US" dirty="0" smtClean="0">
                <a:solidFill>
                  <a:srgbClr val="000000"/>
                </a:solidFill>
                <a:latin typeface="Cambria" pitchFamily="18" charset="0"/>
              </a:rPr>
              <a:t>(C) DEAD END rule</a:t>
            </a:r>
            <a:r>
              <a:rPr lang="en-US" sz="1500" dirty="0" smtClean="0">
                <a:solidFill>
                  <a:srgbClr val="000000"/>
                </a:solidFill>
                <a:latin typeface="Cambria" pitchFamily="18" charset="0"/>
              </a:rPr>
              <a:t> </a:t>
            </a:r>
          </a:p>
        </p:txBody>
      </p:sp>
      <p:sp>
        <p:nvSpPr>
          <p:cNvPr id="37913" name="Rectangle 17"/>
          <p:cNvSpPr>
            <a:spLocks noChangeArrowheads="1"/>
          </p:cNvSpPr>
          <p:nvPr/>
        </p:nvSpPr>
        <p:spPr bwMode="auto">
          <a:xfrm>
            <a:off x="8156575" y="5802757"/>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3" name="Freeform 1"/>
          <p:cNvSpPr>
            <a:spLocks/>
          </p:cNvSpPr>
          <p:nvPr/>
        </p:nvSpPr>
        <p:spPr bwMode="auto">
          <a:xfrm>
            <a:off x="8012113" y="5912294"/>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915" name="Rectangle 2"/>
          <p:cNvSpPr>
            <a:spLocks noChangeArrowheads="1"/>
          </p:cNvSpPr>
          <p:nvPr/>
        </p:nvSpPr>
        <p:spPr bwMode="auto">
          <a:xfrm>
            <a:off x="7575550" y="5809107"/>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916" name="Rectangle 34"/>
          <p:cNvSpPr>
            <a:spLocks noChangeArrowheads="1"/>
          </p:cNvSpPr>
          <p:nvPr/>
        </p:nvSpPr>
        <p:spPr bwMode="auto">
          <a:xfrm>
            <a:off x="7554913" y="6028182"/>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S PGothic" pitchFamily="34" charset="-128"/>
              </a:rPr>
              <a:t>0</a:t>
            </a:r>
            <a:endParaRPr lang="en-US" sz="1500" b="1">
              <a:solidFill>
                <a:srgbClr val="000000"/>
              </a:solidFill>
              <a:latin typeface="Calibri"/>
              <a:ea typeface="MS PGothic" pitchFamily="34" charset="-128"/>
            </a:endParaRPr>
          </a:p>
        </p:txBody>
      </p:sp>
      <p:cxnSp>
        <p:nvCxnSpPr>
          <p:cNvPr id="37917" name="Straight Arrow Connector 35"/>
          <p:cNvCxnSpPr>
            <a:cxnSpLocks noChangeShapeType="1"/>
          </p:cNvCxnSpPr>
          <p:nvPr/>
        </p:nvCxnSpPr>
        <p:spPr bwMode="auto">
          <a:xfrm flipV="1">
            <a:off x="7815263" y="5812282"/>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236019"/>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19" name="Rectangle 17"/>
          <p:cNvSpPr>
            <a:spLocks noChangeArrowheads="1"/>
          </p:cNvSpPr>
          <p:nvPr/>
        </p:nvSpPr>
        <p:spPr bwMode="auto">
          <a:xfrm>
            <a:off x="8156575" y="5236019"/>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922" name="Rectangle 5"/>
          <p:cNvSpPr>
            <a:spLocks noChangeArrowheads="1"/>
          </p:cNvSpPr>
          <p:nvPr/>
        </p:nvSpPr>
        <p:spPr bwMode="auto">
          <a:xfrm>
            <a:off x="8618538" y="2055688"/>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S PGothic" pitchFamily="34" charset="-128"/>
              </a:rPr>
              <a:t>(A) </a:t>
            </a:r>
            <a:endParaRPr lang="en-US" sz="1800">
              <a:solidFill>
                <a:srgbClr val="000000"/>
              </a:solidFill>
              <a:latin typeface="Calibri"/>
              <a:ea typeface="MS PGothic" pitchFamily="34" charset="-128"/>
            </a:endParaRPr>
          </a:p>
        </p:txBody>
      </p:sp>
      <p:sp>
        <p:nvSpPr>
          <p:cNvPr id="37923" name="Rectangle 45"/>
          <p:cNvSpPr>
            <a:spLocks noChangeArrowheads="1"/>
          </p:cNvSpPr>
          <p:nvPr/>
        </p:nvSpPr>
        <p:spPr bwMode="auto">
          <a:xfrm>
            <a:off x="8621713" y="42481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S PGothic" pitchFamily="34" charset="-128"/>
              </a:rPr>
              <a:t>(B) </a:t>
            </a:r>
            <a:endParaRPr lang="en-US" sz="1800">
              <a:solidFill>
                <a:srgbClr val="000000"/>
              </a:solidFill>
              <a:latin typeface="Calibri"/>
              <a:ea typeface="MS PGothic" pitchFamily="34" charset="-128"/>
            </a:endParaRPr>
          </a:p>
        </p:txBody>
      </p:sp>
      <p:sp>
        <p:nvSpPr>
          <p:cNvPr id="37924" name="Rectangle 46"/>
          <p:cNvSpPr>
            <a:spLocks noChangeArrowheads="1"/>
          </p:cNvSpPr>
          <p:nvPr/>
        </p:nvSpPr>
        <p:spPr bwMode="auto">
          <a:xfrm>
            <a:off x="8610600" y="6005957"/>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S PGothic" pitchFamily="34" charset="-128"/>
              </a:rPr>
              <a:t>(C) </a:t>
            </a:r>
            <a:endParaRPr lang="en-US" sz="1800">
              <a:solidFill>
                <a:srgbClr val="000000"/>
              </a:solidFill>
              <a:latin typeface="Calibri"/>
              <a:ea typeface="MS PGothic" pitchFamily="34" charset="-128"/>
            </a:endParaRPr>
          </a:p>
        </p:txBody>
      </p:sp>
      <p:cxnSp>
        <p:nvCxnSpPr>
          <p:cNvPr id="37925" name="Straight Connector 4"/>
          <p:cNvCxnSpPr>
            <a:cxnSpLocks noChangeShapeType="1"/>
          </p:cNvCxnSpPr>
          <p:nvPr/>
        </p:nvCxnSpPr>
        <p:spPr bwMode="auto">
          <a:xfrm>
            <a:off x="228600" y="26670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4876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33030" y="6444721"/>
            <a:ext cx="6320170" cy="323165"/>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 name="Rectangle 3"/>
          <p:cNvSpPr/>
          <p:nvPr/>
        </p:nvSpPr>
        <p:spPr>
          <a:xfrm>
            <a:off x="388477" y="5380722"/>
            <a:ext cx="6236493" cy="323165"/>
          </a:xfrm>
          <a:prstGeom prst="rect">
            <a:avLst/>
          </a:prstGeom>
        </p:spPr>
        <p:txBody>
          <a:bodyPr wrap="square">
            <a:spAutoFit/>
          </a:bodyPr>
          <a:lstStyle/>
          <a:p>
            <a:pPr lvl="0" eaLnBrk="1" fontAlgn="auto" hangingPunct="1">
              <a:spcBef>
                <a:spcPct val="50000"/>
              </a:spcBef>
              <a:spcAft>
                <a:spcPts val="0"/>
              </a:spcAft>
            </a:pPr>
            <a:r>
              <a:rPr lang="en-US" sz="1500" dirty="0">
                <a:solidFill>
                  <a:srgbClr val="000000"/>
                </a:solidFill>
                <a:latin typeface="Cambria" pitchFamily="18" charset="0"/>
              </a:rPr>
              <a:t>Write 1 or 2 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52" name="Rounded Rectangle 21"/>
          <p:cNvSpPr>
            <a:spLocks noChangeArrowheads="1"/>
          </p:cNvSpPr>
          <p:nvPr/>
        </p:nvSpPr>
        <p:spPr bwMode="auto">
          <a:xfrm>
            <a:off x="601133" y="1676400"/>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latin typeface="Times" charset="0"/>
              <a:ea typeface="MS PGothic" charset="0"/>
              <a:cs typeface="MS PGothic" charset="0"/>
            </a:endParaRPr>
          </a:p>
        </p:txBody>
      </p:sp>
      <p:sp>
        <p:nvSpPr>
          <p:cNvPr id="57" name="Text Box 3"/>
          <p:cNvSpPr txBox="1">
            <a:spLocks noChangeArrowheads="1"/>
          </p:cNvSpPr>
          <p:nvPr/>
        </p:nvSpPr>
        <p:spPr bwMode="auto">
          <a:xfrm>
            <a:off x="762000" y="1803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58" name="Text Box 4"/>
          <p:cNvSpPr txBox="1">
            <a:spLocks noChangeArrowheads="1"/>
          </p:cNvSpPr>
          <p:nvPr/>
        </p:nvSpPr>
        <p:spPr bwMode="auto">
          <a:xfrm>
            <a:off x="1455738" y="1803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59" name="Text Box 5"/>
          <p:cNvSpPr txBox="1">
            <a:spLocks noChangeArrowheads="1"/>
          </p:cNvSpPr>
          <p:nvPr/>
        </p:nvSpPr>
        <p:spPr bwMode="auto">
          <a:xfrm>
            <a:off x="4792662" y="1803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60" name="Text Box 6"/>
          <p:cNvSpPr txBox="1">
            <a:spLocks noChangeArrowheads="1"/>
          </p:cNvSpPr>
          <p:nvPr/>
        </p:nvSpPr>
        <p:spPr bwMode="auto">
          <a:xfrm>
            <a:off x="3573462" y="1803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N</a:t>
            </a:r>
          </a:p>
        </p:txBody>
      </p:sp>
      <p:sp>
        <p:nvSpPr>
          <p:cNvPr id="61" name="Text Box 26"/>
          <p:cNvSpPr txBox="1">
            <a:spLocks noChangeArrowheads="1"/>
          </p:cNvSpPr>
          <p:nvPr/>
        </p:nvSpPr>
        <p:spPr bwMode="auto">
          <a:xfrm>
            <a:off x="2590800" y="18129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62" name="Text Box 5"/>
          <p:cNvSpPr txBox="1">
            <a:spLocks noChangeArrowheads="1"/>
          </p:cNvSpPr>
          <p:nvPr/>
        </p:nvSpPr>
        <p:spPr bwMode="auto">
          <a:xfrm rot="21058661">
            <a:off x="5460950" y="2134173"/>
            <a:ext cx="1210733" cy="369332"/>
          </a:xfrm>
          <a:prstGeom prst="rect">
            <a:avLst/>
          </a:prstGeom>
          <a:solidFill>
            <a:schemeClr val="bg1"/>
          </a:solidFill>
          <a:ln>
            <a:solidFill>
              <a:srgbClr val="120DF3"/>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900" dirty="0" smtClean="0">
                <a:solidFill>
                  <a:srgbClr val="000000"/>
                </a:solidFill>
                <a:latin typeface="Arial" charset="0"/>
              </a:rPr>
              <a:t>state 0 means "still facing north"</a:t>
            </a:r>
          </a:p>
        </p:txBody>
      </p:sp>
      <p:sp>
        <p:nvSpPr>
          <p:cNvPr id="63" name="Rounded Rectangle 21"/>
          <p:cNvSpPr>
            <a:spLocks noChangeArrowheads="1"/>
          </p:cNvSpPr>
          <p:nvPr/>
        </p:nvSpPr>
        <p:spPr bwMode="auto">
          <a:xfrm>
            <a:off x="601133" y="3810000"/>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latin typeface="Times" charset="0"/>
              <a:ea typeface="MS PGothic" charset="0"/>
              <a:cs typeface="MS PGothic" charset="0"/>
            </a:endParaRPr>
          </a:p>
        </p:txBody>
      </p:sp>
      <p:sp>
        <p:nvSpPr>
          <p:cNvPr id="64" name="Text Box 3"/>
          <p:cNvSpPr txBox="1">
            <a:spLocks noChangeArrowheads="1"/>
          </p:cNvSpPr>
          <p:nvPr/>
        </p:nvSpPr>
        <p:spPr bwMode="auto">
          <a:xfrm>
            <a:off x="762000" y="3931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  </a:t>
            </a:r>
          </a:p>
        </p:txBody>
      </p:sp>
      <p:sp>
        <p:nvSpPr>
          <p:cNvPr id="65" name="Text Box 26"/>
          <p:cNvSpPr txBox="1">
            <a:spLocks noChangeArrowheads="1"/>
          </p:cNvSpPr>
          <p:nvPr/>
        </p:nvSpPr>
        <p:spPr bwMode="auto">
          <a:xfrm>
            <a:off x="2590800" y="3940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66" name="Text Box 4"/>
          <p:cNvSpPr txBox="1">
            <a:spLocks noChangeArrowheads="1"/>
          </p:cNvSpPr>
          <p:nvPr/>
        </p:nvSpPr>
        <p:spPr bwMode="auto">
          <a:xfrm>
            <a:off x="1447800" y="39398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a:solidFill>
                  <a:srgbClr val="000000"/>
                </a:solidFill>
                <a:latin typeface="Courier New" charset="0"/>
              </a:rPr>
              <a:t> </a:t>
            </a:r>
            <a:r>
              <a:rPr lang="en-US" b="1" dirty="0">
                <a:solidFill>
                  <a:srgbClr val="D6EAF6"/>
                </a:solidFill>
                <a:latin typeface="Courier New" charset="0"/>
              </a:rPr>
              <a:t>.</a:t>
            </a:r>
            <a:endParaRPr lang="en-US" b="1" dirty="0" smtClean="0">
              <a:solidFill>
                <a:srgbClr val="D6EAF6"/>
              </a:solidFill>
              <a:latin typeface="Arial" charset="0"/>
            </a:endParaRPr>
          </a:p>
        </p:txBody>
      </p:sp>
      <p:sp>
        <p:nvSpPr>
          <p:cNvPr id="67" name="Text Box 5"/>
          <p:cNvSpPr txBox="1">
            <a:spLocks noChangeArrowheads="1"/>
          </p:cNvSpPr>
          <p:nvPr/>
        </p:nvSpPr>
        <p:spPr bwMode="auto">
          <a:xfrm>
            <a:off x="4784724" y="39398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a:solidFill>
                  <a:srgbClr val="D6EAF6"/>
                </a:solidFill>
                <a:latin typeface="Arial" charset="0"/>
              </a:rPr>
              <a:t>1</a:t>
            </a:r>
            <a:endParaRPr lang="en-US" dirty="0" smtClean="0">
              <a:solidFill>
                <a:srgbClr val="D6EAF6"/>
              </a:solidFill>
              <a:latin typeface="Arial" charset="0"/>
            </a:endParaRPr>
          </a:p>
        </p:txBody>
      </p:sp>
      <p:sp>
        <p:nvSpPr>
          <p:cNvPr id="68" name="Text Box 6"/>
          <p:cNvSpPr txBox="1">
            <a:spLocks noChangeArrowheads="1"/>
          </p:cNvSpPr>
          <p:nvPr/>
        </p:nvSpPr>
        <p:spPr bwMode="auto">
          <a:xfrm>
            <a:off x="3565524" y="39398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a:solidFill>
                  <a:srgbClr val="D6EAF6"/>
                </a:solidFill>
                <a:latin typeface="Arial" charset="0"/>
              </a:rPr>
              <a:t>E</a:t>
            </a:r>
            <a:endParaRPr lang="en-US" dirty="0" smtClean="0">
              <a:solidFill>
                <a:srgbClr val="D6EAF6"/>
              </a:solidFill>
              <a:latin typeface="Arial" charset="0"/>
            </a:endParaRPr>
          </a:p>
        </p:txBody>
      </p:sp>
      <p:sp>
        <p:nvSpPr>
          <p:cNvPr id="70" name="Rounded Rectangle 21"/>
          <p:cNvSpPr>
            <a:spLocks noChangeArrowheads="1"/>
          </p:cNvSpPr>
          <p:nvPr/>
        </p:nvSpPr>
        <p:spPr bwMode="auto">
          <a:xfrm>
            <a:off x="609600" y="5717709"/>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latin typeface="Times" charset="0"/>
              <a:ea typeface="MS PGothic" charset="0"/>
              <a:cs typeface="MS PGothic" charset="0"/>
            </a:endParaRPr>
          </a:p>
        </p:txBody>
      </p:sp>
    </p:spTree>
    <p:extLst>
      <p:ext uri="{BB962C8B-B14F-4D97-AF65-F5344CB8AC3E}">
        <p14:creationId xmlns:p14="http://schemas.microsoft.com/office/powerpoint/2010/main" val="19483717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7"/>
          <p:cNvSpPr>
            <a:spLocks noChangeArrowheads="1"/>
          </p:cNvSpPr>
          <p:nvPr/>
        </p:nvSpPr>
        <p:spPr bwMode="auto">
          <a:xfrm>
            <a:off x="8167688" y="2938463"/>
            <a:ext cx="496887" cy="495300"/>
          </a:xfrm>
          <a:prstGeom prst="rect">
            <a:avLst/>
          </a:prstGeom>
          <a:noFill/>
          <a:ln w="9525" algn="ctr">
            <a:solidFill>
              <a:schemeClr val="bg1">
                <a:lumMod val="65000"/>
              </a:schemeClr>
            </a:solidFill>
            <a:round/>
            <a:headEnd/>
            <a:tailEn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891" name="Rectangle 17"/>
          <p:cNvSpPr>
            <a:spLocks noChangeArrowheads="1"/>
          </p:cNvSpPr>
          <p:nvPr/>
        </p:nvSpPr>
        <p:spPr bwMode="auto">
          <a:xfrm>
            <a:off x="8153400" y="1858838"/>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892" name="Text Box 10"/>
          <p:cNvSpPr txBox="1">
            <a:spLocks noChangeArrowheads="1"/>
          </p:cNvSpPr>
          <p:nvPr/>
        </p:nvSpPr>
        <p:spPr bwMode="auto">
          <a:xfrm>
            <a:off x="944563" y="140014"/>
            <a:ext cx="7970837" cy="3231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eaLnBrk="1" fontAlgn="auto" hangingPunct="1">
              <a:spcBef>
                <a:spcPct val="50000"/>
              </a:spcBef>
              <a:spcAft>
                <a:spcPts val="0"/>
              </a:spcAft>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t>
            </a:r>
            <a:r>
              <a:rPr lang="en-US" sz="1500" b="1" i="1" u="sng" dirty="0">
                <a:solidFill>
                  <a:srgbClr val="000000"/>
                </a:solidFill>
                <a:latin typeface="Cambria" pitchFamily="18" charset="0"/>
              </a:rPr>
              <a:t>always</a:t>
            </a:r>
            <a:r>
              <a:rPr lang="en-US" sz="1500" b="1" i="1" dirty="0">
                <a:solidFill>
                  <a:srgbClr val="000000"/>
                </a:solidFill>
                <a:latin typeface="Cambria" pitchFamily="18" charset="0"/>
              </a:rPr>
              <a:t> on the wall</a:t>
            </a:r>
            <a:r>
              <a:rPr lang="en-US" sz="1500" b="1" i="1" dirty="0" smtClean="0">
                <a:solidFill>
                  <a:srgbClr val="000000"/>
                </a:solidFill>
                <a:latin typeface="Cambria" pitchFamily="18" charset="0"/>
              </a:rPr>
              <a:t>...</a:t>
            </a:r>
            <a:endParaRPr lang="en-US" sz="1500" dirty="0">
              <a:solidFill>
                <a:srgbClr val="000000"/>
              </a:solidFill>
              <a:latin typeface="Cambria" pitchFamily="18" charset="0"/>
            </a:endParaRPr>
          </a:p>
        </p:txBody>
      </p:sp>
      <p:sp>
        <p:nvSpPr>
          <p:cNvPr id="35847" name="Freeform 1"/>
          <p:cNvSpPr>
            <a:spLocks/>
          </p:cNvSpPr>
          <p:nvPr/>
        </p:nvSpPr>
        <p:spPr bwMode="auto">
          <a:xfrm>
            <a:off x="8008938" y="1968376"/>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895" name="Rectangle 2"/>
          <p:cNvSpPr>
            <a:spLocks noChangeArrowheads="1"/>
          </p:cNvSpPr>
          <p:nvPr/>
        </p:nvSpPr>
        <p:spPr bwMode="auto">
          <a:xfrm>
            <a:off x="7572375" y="1865188"/>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19" name="Rectangle 18"/>
          <p:cNvSpPr/>
          <p:nvPr/>
        </p:nvSpPr>
        <p:spPr bwMode="auto">
          <a:xfrm>
            <a:off x="7562850" y="730126"/>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897" name="Text Box 10"/>
          <p:cNvSpPr txBox="1">
            <a:spLocks noChangeArrowheads="1"/>
          </p:cNvSpPr>
          <p:nvPr/>
        </p:nvSpPr>
        <p:spPr bwMode="auto">
          <a:xfrm>
            <a:off x="152400" y="609600"/>
            <a:ext cx="6897687"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dirty="0">
                <a:solidFill>
                  <a:srgbClr val="000000"/>
                </a:solidFill>
                <a:latin typeface="Cambria" pitchFamily="18" charset="0"/>
              </a:rPr>
              <a:t>(A) </a:t>
            </a:r>
            <a:r>
              <a:rPr lang="en-US" dirty="0" smtClean="0">
                <a:solidFill>
                  <a:srgbClr val="000000"/>
                </a:solidFill>
                <a:latin typeface="Cambria" pitchFamily="18" charset="0"/>
              </a:rPr>
              <a:t>CORRIDOR rule</a:t>
            </a:r>
            <a:endParaRPr lang="en-US" dirty="0">
              <a:solidFill>
                <a:srgbClr val="000000"/>
              </a:solidFill>
              <a:latin typeface="Cambria" pitchFamily="18" charset="0"/>
            </a:endParaRPr>
          </a:p>
          <a:p>
            <a:pPr eaLnBrk="1" fontAlgn="auto" hangingPunct="1">
              <a:spcBef>
                <a:spcPct val="50000"/>
              </a:spcBef>
              <a:spcAft>
                <a:spcPts val="0"/>
              </a:spcAft>
            </a:pPr>
            <a:r>
              <a:rPr lang="en-US" sz="1500" i="1" dirty="0">
                <a:solidFill>
                  <a:srgbClr val="000000"/>
                </a:solidFill>
                <a:latin typeface="Cambria" pitchFamily="18" charset="0"/>
              </a:rPr>
              <a:t>   </a:t>
            </a:r>
            <a:r>
              <a:rPr lang="en-US" sz="1500" i="1" u="sng" dirty="0" smtClean="0">
                <a:solidFill>
                  <a:srgbClr val="000000"/>
                </a:solidFill>
                <a:latin typeface="Cambria" pitchFamily="18" charset="0"/>
              </a:rPr>
              <a:t>If you're facing N with a wall at right and space ahead</a:t>
            </a:r>
            <a:r>
              <a:rPr lang="en-US" sz="1500" i="1" dirty="0" smtClean="0">
                <a:solidFill>
                  <a:srgbClr val="000000"/>
                </a:solidFill>
                <a:latin typeface="Cambria" pitchFamily="18" charset="0"/>
              </a:rPr>
              <a:t>  then  </a:t>
            </a:r>
            <a:r>
              <a:rPr lang="en-US" sz="1500" i="1" u="sng" dirty="0" smtClean="0">
                <a:solidFill>
                  <a:srgbClr val="000000"/>
                </a:solidFill>
                <a:latin typeface="Cambria" pitchFamily="18" charset="0"/>
              </a:rPr>
              <a:t>go forward</a:t>
            </a:r>
            <a:r>
              <a:rPr lang="en-US" sz="1500" i="1" dirty="0" smtClean="0">
                <a:solidFill>
                  <a:srgbClr val="000000"/>
                </a:solidFill>
                <a:latin typeface="Cambria" pitchFamily="18" charset="0"/>
              </a:rPr>
              <a:t>”</a:t>
            </a:r>
            <a:endParaRPr lang="en-US" sz="1500" i="1" dirty="0">
              <a:solidFill>
                <a:srgbClr val="000000"/>
              </a:solidFill>
              <a:latin typeface="Cambria" pitchFamily="18" charset="0"/>
            </a:endParaRPr>
          </a:p>
        </p:txBody>
      </p:sp>
      <p:sp>
        <p:nvSpPr>
          <p:cNvPr id="37898" name="Rectangle 10"/>
          <p:cNvSpPr>
            <a:spLocks noChangeArrowheads="1"/>
          </p:cNvSpPr>
          <p:nvPr/>
        </p:nvSpPr>
        <p:spPr bwMode="auto">
          <a:xfrm>
            <a:off x="7551738" y="20842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S PGothic" pitchFamily="34" charset="-128"/>
              </a:rPr>
              <a:t>0</a:t>
            </a:r>
            <a:endParaRPr lang="en-US" sz="1500" b="1">
              <a:solidFill>
                <a:srgbClr val="000000"/>
              </a:solidFill>
              <a:latin typeface="Calibri"/>
              <a:ea typeface="MS PGothic" pitchFamily="34" charset="-128"/>
            </a:endParaRPr>
          </a:p>
        </p:txBody>
      </p:sp>
      <p:cxnSp>
        <p:nvCxnSpPr>
          <p:cNvPr id="37899" name="Straight Arrow Connector 2"/>
          <p:cNvCxnSpPr>
            <a:cxnSpLocks noChangeShapeType="1"/>
          </p:cNvCxnSpPr>
          <p:nvPr/>
        </p:nvCxnSpPr>
        <p:spPr bwMode="auto">
          <a:xfrm flipV="1">
            <a:off x="7812088" y="18683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292101"/>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01" name="Rectangle 17"/>
          <p:cNvSpPr>
            <a:spLocks noChangeArrowheads="1"/>
          </p:cNvSpPr>
          <p:nvPr/>
        </p:nvSpPr>
        <p:spPr bwMode="auto">
          <a:xfrm>
            <a:off x="8153400" y="1292101"/>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902" name="Text Box 10"/>
          <p:cNvSpPr txBox="1">
            <a:spLocks noChangeArrowheads="1"/>
          </p:cNvSpPr>
          <p:nvPr/>
        </p:nvSpPr>
        <p:spPr bwMode="auto">
          <a:xfrm>
            <a:off x="152400" y="2840293"/>
            <a:ext cx="6781800"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lvl="0" eaLnBrk="1" fontAlgn="auto" hangingPunct="1">
              <a:spcBef>
                <a:spcPct val="50000"/>
              </a:spcBef>
              <a:spcAft>
                <a:spcPts val="0"/>
              </a:spcAft>
            </a:pPr>
            <a:r>
              <a:rPr lang="en-US" dirty="0" smtClean="0">
                <a:solidFill>
                  <a:srgbClr val="000000"/>
                </a:solidFill>
                <a:latin typeface="Cambria" pitchFamily="18" charset="0"/>
              </a:rPr>
              <a:t>(B) INTERSECTION </a:t>
            </a:r>
            <a:r>
              <a:rPr lang="en-US" dirty="0">
                <a:solidFill>
                  <a:srgbClr val="000000"/>
                </a:solidFill>
                <a:latin typeface="Cambria" pitchFamily="18" charset="0"/>
              </a:rPr>
              <a:t>rule</a:t>
            </a:r>
          </a:p>
          <a:p>
            <a:pPr eaLnBrk="1" fontAlgn="auto" hangingPunct="1">
              <a:spcBef>
                <a:spcPct val="50000"/>
              </a:spcBef>
              <a:spcAft>
                <a:spcPts val="0"/>
              </a:spcAft>
            </a:pPr>
            <a:r>
              <a:rPr lang="en-US" sz="1500" b="1" i="1" dirty="0" smtClean="0">
                <a:solidFill>
                  <a:srgbClr val="000000"/>
                </a:solidFill>
                <a:latin typeface="Cambria" pitchFamily="18" charset="0"/>
              </a:rPr>
              <a:t>   </a:t>
            </a:r>
            <a:r>
              <a:rPr lang="en-US" sz="1500" i="1" dirty="0">
                <a:solidFill>
                  <a:srgbClr val="000000"/>
                </a:solidFill>
                <a:latin typeface="Cambria" pitchFamily="18" charset="0"/>
              </a:rPr>
              <a:t>“</a:t>
            </a:r>
            <a:r>
              <a:rPr lang="en-US" sz="1500" i="1" u="sng" dirty="0">
                <a:solidFill>
                  <a:srgbClr val="000000"/>
                </a:solidFill>
                <a:latin typeface="Cambria" pitchFamily="18" charset="0"/>
              </a:rPr>
              <a:t>If </a:t>
            </a:r>
            <a:r>
              <a:rPr lang="en-US" sz="1500" i="1" u="sng" dirty="0" smtClean="0">
                <a:solidFill>
                  <a:srgbClr val="000000"/>
                </a:solidFill>
                <a:latin typeface="Cambria" pitchFamily="18" charset="0"/>
              </a:rPr>
              <a:t>you're facing North and lose the wall</a:t>
            </a:r>
            <a:r>
              <a:rPr lang="en-US" sz="1500" i="1" dirty="0" smtClean="0">
                <a:solidFill>
                  <a:srgbClr val="000000"/>
                </a:solidFill>
                <a:latin typeface="Cambria" pitchFamily="18" charset="0"/>
              </a:rPr>
              <a:t>,   then  </a:t>
            </a:r>
            <a:r>
              <a:rPr lang="en-US" sz="1500" i="1" u="sng" dirty="0" smtClean="0">
                <a:solidFill>
                  <a:srgbClr val="000000"/>
                </a:solidFill>
                <a:latin typeface="Cambria" pitchFamily="18" charset="0"/>
              </a:rPr>
              <a:t>get over to the wall now!</a:t>
            </a:r>
            <a:r>
              <a:rPr lang="en-US" sz="1500" i="1" dirty="0" smtClean="0">
                <a:solidFill>
                  <a:srgbClr val="000000"/>
                </a:solidFill>
                <a:latin typeface="Cambria" pitchFamily="18" charset="0"/>
              </a:rPr>
              <a:t>”</a:t>
            </a:r>
            <a:endParaRPr lang="en-US" sz="1500" i="1" dirty="0">
              <a:solidFill>
                <a:srgbClr val="000000"/>
              </a:solidFill>
              <a:latin typeface="Cambria" pitchFamily="18" charset="0"/>
            </a:endParaRPr>
          </a:p>
        </p:txBody>
      </p:sp>
      <p:sp>
        <p:nvSpPr>
          <p:cNvPr id="37903" name="Rectangle 17"/>
          <p:cNvSpPr>
            <a:spLocks noChangeArrowheads="1"/>
          </p:cNvSpPr>
          <p:nvPr/>
        </p:nvSpPr>
        <p:spPr bwMode="auto">
          <a:xfrm>
            <a:off x="8167688" y="3505200"/>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22" name="Freeform 1"/>
          <p:cNvSpPr>
            <a:spLocks/>
          </p:cNvSpPr>
          <p:nvPr/>
        </p:nvSpPr>
        <p:spPr bwMode="auto">
          <a:xfrm>
            <a:off x="8023225" y="30575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905" name="Rectangle 2"/>
          <p:cNvSpPr>
            <a:spLocks noChangeArrowheads="1"/>
          </p:cNvSpPr>
          <p:nvPr/>
        </p:nvSpPr>
        <p:spPr bwMode="auto">
          <a:xfrm>
            <a:off x="7586663" y="29543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24" name="Rectangle 23"/>
          <p:cNvSpPr/>
          <p:nvPr/>
        </p:nvSpPr>
        <p:spPr bwMode="auto">
          <a:xfrm>
            <a:off x="7580313" y="40655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07" name="Rectangle 24"/>
          <p:cNvSpPr>
            <a:spLocks noChangeArrowheads="1"/>
          </p:cNvSpPr>
          <p:nvPr/>
        </p:nvSpPr>
        <p:spPr bwMode="auto">
          <a:xfrm>
            <a:off x="7566025" y="31750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S PGothic" pitchFamily="34" charset="-128"/>
              </a:rPr>
              <a:t>0</a:t>
            </a:r>
            <a:endParaRPr lang="en-US" sz="1500" b="1">
              <a:solidFill>
                <a:srgbClr val="000000"/>
              </a:solidFill>
              <a:latin typeface="Calibri"/>
              <a:ea typeface="MS PGothic" pitchFamily="34" charset="-128"/>
            </a:endParaRPr>
          </a:p>
        </p:txBody>
      </p:sp>
      <p:cxnSp>
        <p:nvCxnSpPr>
          <p:cNvPr id="37908" name="Straight Arrow Connector 25"/>
          <p:cNvCxnSpPr>
            <a:cxnSpLocks noChangeShapeType="1"/>
          </p:cNvCxnSpPr>
          <p:nvPr/>
        </p:nvCxnSpPr>
        <p:spPr bwMode="auto">
          <a:xfrm flipV="1">
            <a:off x="7826375" y="29575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5115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10" name="Rectangle 28"/>
          <p:cNvSpPr>
            <a:spLocks noChangeArrowheads="1"/>
          </p:cNvSpPr>
          <p:nvPr/>
        </p:nvSpPr>
        <p:spPr bwMode="auto">
          <a:xfrm>
            <a:off x="8167688" y="4065588"/>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0" name="Rectangle 29"/>
          <p:cNvSpPr/>
          <p:nvPr/>
        </p:nvSpPr>
        <p:spPr bwMode="auto">
          <a:xfrm>
            <a:off x="8147050" y="730126"/>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12" name="Text Box 10"/>
          <p:cNvSpPr txBox="1">
            <a:spLocks noChangeArrowheads="1"/>
          </p:cNvSpPr>
          <p:nvPr/>
        </p:nvSpPr>
        <p:spPr bwMode="auto">
          <a:xfrm>
            <a:off x="152400" y="4912169"/>
            <a:ext cx="7323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lvl="0" eaLnBrk="1" fontAlgn="auto" hangingPunct="1">
              <a:spcBef>
                <a:spcPct val="50000"/>
              </a:spcBef>
              <a:spcAft>
                <a:spcPts val="0"/>
              </a:spcAft>
            </a:pPr>
            <a:r>
              <a:rPr lang="en-US" dirty="0" smtClean="0">
                <a:solidFill>
                  <a:srgbClr val="000000"/>
                </a:solidFill>
                <a:latin typeface="Cambria" pitchFamily="18" charset="0"/>
              </a:rPr>
              <a:t>(C) DEAD END rule</a:t>
            </a:r>
            <a:r>
              <a:rPr lang="en-US" sz="1500" dirty="0" smtClean="0">
                <a:solidFill>
                  <a:srgbClr val="000000"/>
                </a:solidFill>
                <a:latin typeface="Cambria" pitchFamily="18" charset="0"/>
              </a:rPr>
              <a:t> </a:t>
            </a:r>
          </a:p>
        </p:txBody>
      </p:sp>
      <p:sp>
        <p:nvSpPr>
          <p:cNvPr id="37913" name="Rectangle 17"/>
          <p:cNvSpPr>
            <a:spLocks noChangeArrowheads="1"/>
          </p:cNvSpPr>
          <p:nvPr/>
        </p:nvSpPr>
        <p:spPr bwMode="auto">
          <a:xfrm>
            <a:off x="8156575" y="5802757"/>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3" name="Freeform 1"/>
          <p:cNvSpPr>
            <a:spLocks/>
          </p:cNvSpPr>
          <p:nvPr/>
        </p:nvSpPr>
        <p:spPr bwMode="auto">
          <a:xfrm>
            <a:off x="8012113" y="5912294"/>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915" name="Rectangle 2"/>
          <p:cNvSpPr>
            <a:spLocks noChangeArrowheads="1"/>
          </p:cNvSpPr>
          <p:nvPr/>
        </p:nvSpPr>
        <p:spPr bwMode="auto">
          <a:xfrm>
            <a:off x="7575550" y="5809107"/>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916" name="Rectangle 34"/>
          <p:cNvSpPr>
            <a:spLocks noChangeArrowheads="1"/>
          </p:cNvSpPr>
          <p:nvPr/>
        </p:nvSpPr>
        <p:spPr bwMode="auto">
          <a:xfrm>
            <a:off x="7554913" y="6028182"/>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S PGothic" pitchFamily="34" charset="-128"/>
              </a:rPr>
              <a:t>0</a:t>
            </a:r>
            <a:endParaRPr lang="en-US" sz="1500" b="1">
              <a:solidFill>
                <a:srgbClr val="000000"/>
              </a:solidFill>
              <a:latin typeface="Calibri"/>
              <a:ea typeface="MS PGothic" pitchFamily="34" charset="-128"/>
            </a:endParaRPr>
          </a:p>
        </p:txBody>
      </p:sp>
      <p:cxnSp>
        <p:nvCxnSpPr>
          <p:cNvPr id="37917" name="Straight Arrow Connector 35"/>
          <p:cNvCxnSpPr>
            <a:cxnSpLocks noChangeShapeType="1"/>
          </p:cNvCxnSpPr>
          <p:nvPr/>
        </p:nvCxnSpPr>
        <p:spPr bwMode="auto">
          <a:xfrm flipV="1">
            <a:off x="7815263" y="5812282"/>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236019"/>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19" name="Rectangle 17"/>
          <p:cNvSpPr>
            <a:spLocks noChangeArrowheads="1"/>
          </p:cNvSpPr>
          <p:nvPr/>
        </p:nvSpPr>
        <p:spPr bwMode="auto">
          <a:xfrm>
            <a:off x="8156575" y="5236019"/>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922" name="Rectangle 5"/>
          <p:cNvSpPr>
            <a:spLocks noChangeArrowheads="1"/>
          </p:cNvSpPr>
          <p:nvPr/>
        </p:nvSpPr>
        <p:spPr bwMode="auto">
          <a:xfrm>
            <a:off x="8618538" y="2055688"/>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S PGothic" pitchFamily="34" charset="-128"/>
              </a:rPr>
              <a:t>(A) </a:t>
            </a:r>
            <a:endParaRPr lang="en-US" sz="1800">
              <a:solidFill>
                <a:srgbClr val="000000"/>
              </a:solidFill>
              <a:latin typeface="Calibri"/>
              <a:ea typeface="MS PGothic" pitchFamily="34" charset="-128"/>
            </a:endParaRPr>
          </a:p>
        </p:txBody>
      </p:sp>
      <p:sp>
        <p:nvSpPr>
          <p:cNvPr id="37923" name="Rectangle 45"/>
          <p:cNvSpPr>
            <a:spLocks noChangeArrowheads="1"/>
          </p:cNvSpPr>
          <p:nvPr/>
        </p:nvSpPr>
        <p:spPr bwMode="auto">
          <a:xfrm>
            <a:off x="8621713" y="42481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S PGothic" pitchFamily="34" charset="-128"/>
              </a:rPr>
              <a:t>(B) </a:t>
            </a:r>
            <a:endParaRPr lang="en-US" sz="1800">
              <a:solidFill>
                <a:srgbClr val="000000"/>
              </a:solidFill>
              <a:latin typeface="Calibri"/>
              <a:ea typeface="MS PGothic" pitchFamily="34" charset="-128"/>
            </a:endParaRPr>
          </a:p>
        </p:txBody>
      </p:sp>
      <p:sp>
        <p:nvSpPr>
          <p:cNvPr id="37924" name="Rectangle 46"/>
          <p:cNvSpPr>
            <a:spLocks noChangeArrowheads="1"/>
          </p:cNvSpPr>
          <p:nvPr/>
        </p:nvSpPr>
        <p:spPr bwMode="auto">
          <a:xfrm>
            <a:off x="8610600" y="6005957"/>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S PGothic" pitchFamily="34" charset="-128"/>
              </a:rPr>
              <a:t>(C) </a:t>
            </a:r>
            <a:endParaRPr lang="en-US" sz="1800">
              <a:solidFill>
                <a:srgbClr val="000000"/>
              </a:solidFill>
              <a:latin typeface="Calibri"/>
              <a:ea typeface="MS PGothic" pitchFamily="34" charset="-128"/>
            </a:endParaRPr>
          </a:p>
        </p:txBody>
      </p:sp>
      <p:cxnSp>
        <p:nvCxnSpPr>
          <p:cNvPr id="37925" name="Straight Connector 4"/>
          <p:cNvCxnSpPr>
            <a:cxnSpLocks noChangeShapeType="1"/>
          </p:cNvCxnSpPr>
          <p:nvPr/>
        </p:nvCxnSpPr>
        <p:spPr bwMode="auto">
          <a:xfrm>
            <a:off x="228600" y="26670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4876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33030" y="6444721"/>
            <a:ext cx="6320170" cy="323165"/>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 name="Rectangle 3"/>
          <p:cNvSpPr/>
          <p:nvPr/>
        </p:nvSpPr>
        <p:spPr>
          <a:xfrm>
            <a:off x="388477" y="5380722"/>
            <a:ext cx="6236493" cy="323165"/>
          </a:xfrm>
          <a:prstGeom prst="rect">
            <a:avLst/>
          </a:prstGeom>
        </p:spPr>
        <p:txBody>
          <a:bodyPr wrap="square">
            <a:spAutoFit/>
          </a:bodyPr>
          <a:lstStyle/>
          <a:p>
            <a:pPr lvl="0" eaLnBrk="1" fontAlgn="auto" hangingPunct="1">
              <a:spcBef>
                <a:spcPct val="50000"/>
              </a:spcBef>
              <a:spcAft>
                <a:spcPts val="0"/>
              </a:spcAft>
            </a:pPr>
            <a:r>
              <a:rPr lang="en-US" sz="1500" dirty="0">
                <a:solidFill>
                  <a:srgbClr val="000000"/>
                </a:solidFill>
                <a:latin typeface="Cambria" pitchFamily="18" charset="0"/>
              </a:rPr>
              <a:t>Write 1 or 2 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52" name="Rounded Rectangle 21"/>
          <p:cNvSpPr>
            <a:spLocks noChangeArrowheads="1"/>
          </p:cNvSpPr>
          <p:nvPr/>
        </p:nvSpPr>
        <p:spPr bwMode="auto">
          <a:xfrm>
            <a:off x="601133" y="1676400"/>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latin typeface="Times" charset="0"/>
              <a:ea typeface="MS PGothic" charset="0"/>
              <a:cs typeface="MS PGothic" charset="0"/>
            </a:endParaRPr>
          </a:p>
        </p:txBody>
      </p:sp>
      <p:sp>
        <p:nvSpPr>
          <p:cNvPr id="57" name="Text Box 3"/>
          <p:cNvSpPr txBox="1">
            <a:spLocks noChangeArrowheads="1"/>
          </p:cNvSpPr>
          <p:nvPr/>
        </p:nvSpPr>
        <p:spPr bwMode="auto">
          <a:xfrm>
            <a:off x="762000" y="1803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58" name="Text Box 4"/>
          <p:cNvSpPr txBox="1">
            <a:spLocks noChangeArrowheads="1"/>
          </p:cNvSpPr>
          <p:nvPr/>
        </p:nvSpPr>
        <p:spPr bwMode="auto">
          <a:xfrm>
            <a:off x="1455738" y="1803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59" name="Text Box 5"/>
          <p:cNvSpPr txBox="1">
            <a:spLocks noChangeArrowheads="1"/>
          </p:cNvSpPr>
          <p:nvPr/>
        </p:nvSpPr>
        <p:spPr bwMode="auto">
          <a:xfrm>
            <a:off x="4792662" y="1803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60" name="Text Box 6"/>
          <p:cNvSpPr txBox="1">
            <a:spLocks noChangeArrowheads="1"/>
          </p:cNvSpPr>
          <p:nvPr/>
        </p:nvSpPr>
        <p:spPr bwMode="auto">
          <a:xfrm>
            <a:off x="3573462" y="1803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N</a:t>
            </a:r>
          </a:p>
        </p:txBody>
      </p:sp>
      <p:sp>
        <p:nvSpPr>
          <p:cNvPr id="61" name="Text Box 26"/>
          <p:cNvSpPr txBox="1">
            <a:spLocks noChangeArrowheads="1"/>
          </p:cNvSpPr>
          <p:nvPr/>
        </p:nvSpPr>
        <p:spPr bwMode="auto">
          <a:xfrm>
            <a:off x="2590800" y="18129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62" name="Text Box 5"/>
          <p:cNvSpPr txBox="1">
            <a:spLocks noChangeArrowheads="1"/>
          </p:cNvSpPr>
          <p:nvPr/>
        </p:nvSpPr>
        <p:spPr bwMode="auto">
          <a:xfrm rot="21058661">
            <a:off x="5460950" y="2134173"/>
            <a:ext cx="1210733" cy="369332"/>
          </a:xfrm>
          <a:prstGeom prst="rect">
            <a:avLst/>
          </a:prstGeom>
          <a:solidFill>
            <a:schemeClr val="bg1"/>
          </a:solidFill>
          <a:ln>
            <a:solidFill>
              <a:srgbClr val="120DF3"/>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900" dirty="0" smtClean="0">
                <a:solidFill>
                  <a:srgbClr val="000000"/>
                </a:solidFill>
                <a:latin typeface="Arial" charset="0"/>
              </a:rPr>
              <a:t>state 0 means "still facing north"</a:t>
            </a:r>
          </a:p>
        </p:txBody>
      </p:sp>
      <p:sp>
        <p:nvSpPr>
          <p:cNvPr id="63" name="Rounded Rectangle 21"/>
          <p:cNvSpPr>
            <a:spLocks noChangeArrowheads="1"/>
          </p:cNvSpPr>
          <p:nvPr/>
        </p:nvSpPr>
        <p:spPr bwMode="auto">
          <a:xfrm>
            <a:off x="601133" y="3810000"/>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latin typeface="Times" charset="0"/>
              <a:ea typeface="MS PGothic" charset="0"/>
              <a:cs typeface="MS PGothic" charset="0"/>
            </a:endParaRPr>
          </a:p>
        </p:txBody>
      </p:sp>
      <p:sp>
        <p:nvSpPr>
          <p:cNvPr id="64" name="Text Box 3"/>
          <p:cNvSpPr txBox="1">
            <a:spLocks noChangeArrowheads="1"/>
          </p:cNvSpPr>
          <p:nvPr/>
        </p:nvSpPr>
        <p:spPr bwMode="auto">
          <a:xfrm>
            <a:off x="762000" y="3931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  </a:t>
            </a:r>
          </a:p>
        </p:txBody>
      </p:sp>
      <p:sp>
        <p:nvSpPr>
          <p:cNvPr id="65" name="Text Box 26"/>
          <p:cNvSpPr txBox="1">
            <a:spLocks noChangeArrowheads="1"/>
          </p:cNvSpPr>
          <p:nvPr/>
        </p:nvSpPr>
        <p:spPr bwMode="auto">
          <a:xfrm>
            <a:off x="2590800" y="3940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66" name="Text Box 4"/>
          <p:cNvSpPr txBox="1">
            <a:spLocks noChangeArrowheads="1"/>
          </p:cNvSpPr>
          <p:nvPr/>
        </p:nvSpPr>
        <p:spPr bwMode="auto">
          <a:xfrm>
            <a:off x="1447800" y="39398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smtClean="0">
                <a:solidFill>
                  <a:srgbClr val="000000"/>
                </a:solidFill>
                <a:latin typeface="Courier New" charset="0"/>
              </a:rPr>
              <a:t>*x**</a:t>
            </a:r>
            <a:endParaRPr lang="en-US" b="1" dirty="0" smtClean="0">
              <a:solidFill>
                <a:srgbClr val="000000"/>
              </a:solidFill>
              <a:latin typeface="Arial" charset="0"/>
            </a:endParaRPr>
          </a:p>
        </p:txBody>
      </p:sp>
      <p:sp>
        <p:nvSpPr>
          <p:cNvPr id="67" name="Text Box 5"/>
          <p:cNvSpPr txBox="1">
            <a:spLocks noChangeArrowheads="1"/>
          </p:cNvSpPr>
          <p:nvPr/>
        </p:nvSpPr>
        <p:spPr bwMode="auto">
          <a:xfrm>
            <a:off x="4784724" y="39398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a:solidFill>
                  <a:srgbClr val="000000"/>
                </a:solidFill>
                <a:latin typeface="Arial" charset="0"/>
              </a:rPr>
              <a:t>1</a:t>
            </a:r>
            <a:endParaRPr lang="en-US" dirty="0" smtClean="0">
              <a:solidFill>
                <a:srgbClr val="000000"/>
              </a:solidFill>
              <a:latin typeface="Arial" charset="0"/>
            </a:endParaRPr>
          </a:p>
        </p:txBody>
      </p:sp>
      <p:sp>
        <p:nvSpPr>
          <p:cNvPr id="68" name="Text Box 6"/>
          <p:cNvSpPr txBox="1">
            <a:spLocks noChangeArrowheads="1"/>
          </p:cNvSpPr>
          <p:nvPr/>
        </p:nvSpPr>
        <p:spPr bwMode="auto">
          <a:xfrm>
            <a:off x="3565524" y="39398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a:solidFill>
                  <a:srgbClr val="000000"/>
                </a:solidFill>
                <a:latin typeface="Arial" charset="0"/>
              </a:rPr>
              <a:t>E</a:t>
            </a:r>
            <a:endParaRPr lang="en-US" dirty="0" smtClean="0">
              <a:solidFill>
                <a:srgbClr val="000000"/>
              </a:solidFill>
              <a:latin typeface="Arial" charset="0"/>
            </a:endParaRPr>
          </a:p>
        </p:txBody>
      </p:sp>
      <p:sp>
        <p:nvSpPr>
          <p:cNvPr id="69" name="Text Box 5"/>
          <p:cNvSpPr txBox="1">
            <a:spLocks noChangeArrowheads="1"/>
          </p:cNvSpPr>
          <p:nvPr/>
        </p:nvSpPr>
        <p:spPr bwMode="auto">
          <a:xfrm rot="21058661">
            <a:off x="5558896" y="4301608"/>
            <a:ext cx="1210733" cy="369332"/>
          </a:xfrm>
          <a:prstGeom prst="rect">
            <a:avLst/>
          </a:prstGeom>
          <a:solidFill>
            <a:schemeClr val="bg1"/>
          </a:solidFill>
          <a:ln>
            <a:solidFill>
              <a:srgbClr val="120DF3"/>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900" dirty="0" smtClean="0">
                <a:solidFill>
                  <a:srgbClr val="000000"/>
                </a:solidFill>
                <a:latin typeface="Arial" charset="0"/>
              </a:rPr>
              <a:t>state 1 means "now facing east"</a:t>
            </a:r>
          </a:p>
        </p:txBody>
      </p:sp>
      <p:sp>
        <p:nvSpPr>
          <p:cNvPr id="70" name="Rounded Rectangle 21"/>
          <p:cNvSpPr>
            <a:spLocks noChangeArrowheads="1"/>
          </p:cNvSpPr>
          <p:nvPr/>
        </p:nvSpPr>
        <p:spPr bwMode="auto">
          <a:xfrm>
            <a:off x="609600" y="5717709"/>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latin typeface="Times" charset="0"/>
              <a:ea typeface="MS PGothic" charset="0"/>
              <a:cs typeface="MS PGothic" charset="0"/>
            </a:endParaRPr>
          </a:p>
        </p:txBody>
      </p:sp>
      <p:sp>
        <p:nvSpPr>
          <p:cNvPr id="71" name="Text Box 3"/>
          <p:cNvSpPr txBox="1">
            <a:spLocks noChangeArrowheads="1"/>
          </p:cNvSpPr>
          <p:nvPr/>
        </p:nvSpPr>
        <p:spPr bwMode="auto">
          <a:xfrm>
            <a:off x="770467" y="583906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  </a:t>
            </a:r>
          </a:p>
        </p:txBody>
      </p:sp>
      <p:sp>
        <p:nvSpPr>
          <p:cNvPr id="72" name="Text Box 26"/>
          <p:cNvSpPr txBox="1">
            <a:spLocks noChangeArrowheads="1"/>
          </p:cNvSpPr>
          <p:nvPr/>
        </p:nvSpPr>
        <p:spPr bwMode="auto">
          <a:xfrm>
            <a:off x="2599267" y="584859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73" name="Text Box 4"/>
          <p:cNvSpPr txBox="1">
            <a:spLocks noChangeArrowheads="1"/>
          </p:cNvSpPr>
          <p:nvPr/>
        </p:nvSpPr>
        <p:spPr bwMode="auto">
          <a:xfrm>
            <a:off x="1456267" y="584753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smtClean="0">
                <a:solidFill>
                  <a:srgbClr val="000000"/>
                </a:solidFill>
                <a:latin typeface="Courier New" charset="0"/>
              </a:rPr>
              <a:t>NE**</a:t>
            </a:r>
            <a:endParaRPr lang="en-US" b="1" dirty="0" smtClean="0">
              <a:solidFill>
                <a:srgbClr val="000000"/>
              </a:solidFill>
              <a:latin typeface="Arial" charset="0"/>
            </a:endParaRPr>
          </a:p>
        </p:txBody>
      </p:sp>
      <p:sp>
        <p:nvSpPr>
          <p:cNvPr id="74" name="Text Box 5"/>
          <p:cNvSpPr txBox="1">
            <a:spLocks noChangeArrowheads="1"/>
          </p:cNvSpPr>
          <p:nvPr/>
        </p:nvSpPr>
        <p:spPr bwMode="auto">
          <a:xfrm>
            <a:off x="4793191" y="584753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2</a:t>
            </a:r>
          </a:p>
        </p:txBody>
      </p:sp>
      <p:sp>
        <p:nvSpPr>
          <p:cNvPr id="75" name="Text Box 6"/>
          <p:cNvSpPr txBox="1">
            <a:spLocks noChangeArrowheads="1"/>
          </p:cNvSpPr>
          <p:nvPr/>
        </p:nvSpPr>
        <p:spPr bwMode="auto">
          <a:xfrm>
            <a:off x="3573991" y="584753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X</a:t>
            </a:r>
          </a:p>
        </p:txBody>
      </p:sp>
      <p:sp>
        <p:nvSpPr>
          <p:cNvPr id="76" name="Text Box 5"/>
          <p:cNvSpPr txBox="1">
            <a:spLocks noChangeArrowheads="1"/>
          </p:cNvSpPr>
          <p:nvPr/>
        </p:nvSpPr>
        <p:spPr bwMode="auto">
          <a:xfrm rot="21058661">
            <a:off x="5854397" y="5920425"/>
            <a:ext cx="1210733" cy="369332"/>
          </a:xfrm>
          <a:prstGeom prst="rect">
            <a:avLst/>
          </a:prstGeom>
          <a:solidFill>
            <a:schemeClr val="bg1"/>
          </a:solidFill>
          <a:ln>
            <a:solidFill>
              <a:srgbClr val="120DF3"/>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900" dirty="0" smtClean="0">
                <a:solidFill>
                  <a:srgbClr val="000000"/>
                </a:solidFill>
                <a:latin typeface="Arial" charset="0"/>
              </a:rPr>
              <a:t>state 2 means "now facing west"</a:t>
            </a:r>
          </a:p>
        </p:txBody>
      </p:sp>
    </p:spTree>
    <p:extLst>
      <p:ext uri="{BB962C8B-B14F-4D97-AF65-F5344CB8AC3E}">
        <p14:creationId xmlns:p14="http://schemas.microsoft.com/office/powerpoint/2010/main" val="34276679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7" name="Text Box 10"/>
          <p:cNvSpPr txBox="1">
            <a:spLocks noChangeArrowheads="1"/>
          </p:cNvSpPr>
          <p:nvPr/>
        </p:nvSpPr>
        <p:spPr bwMode="auto">
          <a:xfrm>
            <a:off x="227394" y="220741"/>
            <a:ext cx="68976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4200" dirty="0" smtClean="0">
                <a:solidFill>
                  <a:srgbClr val="000000"/>
                </a:solidFill>
                <a:latin typeface="Cambria" pitchFamily="18" charset="0"/>
              </a:rPr>
              <a:t>Hooray!?!</a:t>
            </a:r>
            <a:endParaRPr lang="en-US" sz="4200" dirty="0">
              <a:solidFill>
                <a:srgbClr val="000000"/>
              </a:solidFill>
              <a:latin typeface="Cambria"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9200"/>
            <a:ext cx="8332259" cy="5181600"/>
          </a:xfrm>
          <a:prstGeom prst="rect">
            <a:avLst/>
          </a:prstGeom>
        </p:spPr>
      </p:pic>
      <p:sp>
        <p:nvSpPr>
          <p:cNvPr id="3" name="Down Arrow 2"/>
          <p:cNvSpPr/>
          <p:nvPr/>
        </p:nvSpPr>
        <p:spPr bwMode="auto">
          <a:xfrm rot="2898470">
            <a:off x="4948044" y="3716408"/>
            <a:ext cx="533400" cy="838200"/>
          </a:xfrm>
          <a:prstGeom prst="downArrow">
            <a:avLst/>
          </a:prstGeom>
          <a:noFill/>
          <a:ln w="28575"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Down Arrow 76"/>
          <p:cNvSpPr/>
          <p:nvPr/>
        </p:nvSpPr>
        <p:spPr bwMode="auto">
          <a:xfrm rot="6847820">
            <a:off x="5021593" y="4850551"/>
            <a:ext cx="533400" cy="838200"/>
          </a:xfrm>
          <a:prstGeom prst="downArrow">
            <a:avLst/>
          </a:prstGeom>
          <a:noFill/>
          <a:ln w="28575"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Down Arrow 77"/>
          <p:cNvSpPr/>
          <p:nvPr/>
        </p:nvSpPr>
        <p:spPr bwMode="auto">
          <a:xfrm rot="10304078">
            <a:off x="3733716" y="3263321"/>
            <a:ext cx="533400" cy="838200"/>
          </a:xfrm>
          <a:prstGeom prst="downArrow">
            <a:avLst/>
          </a:prstGeom>
          <a:noFill/>
          <a:ln w="28575"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Down Arrow 78"/>
          <p:cNvSpPr/>
          <p:nvPr/>
        </p:nvSpPr>
        <p:spPr bwMode="auto">
          <a:xfrm rot="13058850">
            <a:off x="1884718" y="4571436"/>
            <a:ext cx="533400" cy="838200"/>
          </a:xfrm>
          <a:prstGeom prst="downArrow">
            <a:avLst/>
          </a:prstGeom>
          <a:noFill/>
          <a:ln w="28575"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Text Box 10"/>
          <p:cNvSpPr txBox="1">
            <a:spLocks noChangeArrowheads="1"/>
          </p:cNvSpPr>
          <p:nvPr/>
        </p:nvSpPr>
        <p:spPr bwMode="auto">
          <a:xfrm>
            <a:off x="5705088" y="3709853"/>
            <a:ext cx="2105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i="1" dirty="0" smtClean="0">
                <a:solidFill>
                  <a:srgbClr val="120DF3"/>
                </a:solidFill>
                <a:latin typeface="Cambria" pitchFamily="18" charset="0"/>
              </a:rPr>
              <a:t>Is it working?</a:t>
            </a:r>
            <a:endParaRPr lang="en-US" i="1" dirty="0">
              <a:solidFill>
                <a:srgbClr val="120DF3"/>
              </a:solidFill>
              <a:latin typeface="Cambria" pitchFamily="18" charset="0"/>
            </a:endParaRPr>
          </a:p>
        </p:txBody>
      </p:sp>
    </p:spTree>
    <p:extLst>
      <p:ext uri="{BB962C8B-B14F-4D97-AF65-F5344CB8AC3E}">
        <p14:creationId xmlns:p14="http://schemas.microsoft.com/office/powerpoint/2010/main" val="14763902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15"/>
          <p:cNvSpPr txBox="1">
            <a:spLocks noChangeArrowheads="1"/>
          </p:cNvSpPr>
          <p:nvPr/>
        </p:nvSpPr>
        <p:spPr bwMode="auto">
          <a:xfrm>
            <a:off x="1095461" y="3090051"/>
            <a:ext cx="5030218" cy="584775"/>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ts val="0"/>
              </a:spcBef>
              <a:spcAft>
                <a:spcPts val="0"/>
              </a:spcAft>
            </a:pPr>
            <a:r>
              <a:rPr lang="en-US" sz="3200" dirty="0" smtClean="0">
                <a:solidFill>
                  <a:prstClr val="black"/>
                </a:solidFill>
                <a:latin typeface="Calibri"/>
              </a:rPr>
              <a:t>Post questions to </a:t>
            </a:r>
            <a:r>
              <a:rPr lang="en-US" sz="3200" dirty="0" smtClean="0">
                <a:solidFill>
                  <a:prstClr val="black"/>
                </a:solidFill>
                <a:latin typeface="Calibri"/>
              </a:rPr>
              <a:t>Piazza</a:t>
            </a:r>
            <a:r>
              <a:rPr lang="en-US" sz="3200" dirty="0" smtClean="0">
                <a:solidFill>
                  <a:prstClr val="black"/>
                </a:solidFill>
                <a:latin typeface="Calibri"/>
              </a:rPr>
              <a:t>...</a:t>
            </a:r>
            <a:endParaRPr lang="en-US" sz="3200" i="1" dirty="0">
              <a:solidFill>
                <a:prstClr val="black"/>
              </a:solidFill>
              <a:latin typeface="Calibri"/>
            </a:endParaRPr>
          </a:p>
        </p:txBody>
      </p:sp>
      <p:sp>
        <p:nvSpPr>
          <p:cNvPr id="4" name="Cloud 3"/>
          <p:cNvSpPr/>
          <p:nvPr/>
        </p:nvSpPr>
        <p:spPr bwMode="auto">
          <a:xfrm flipV="1">
            <a:off x="6934002" y="3861554"/>
            <a:ext cx="1295400" cy="84966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S PGothic" pitchFamily="34" charset="-128"/>
            </a:endParaRPr>
          </a:p>
        </p:txBody>
      </p:sp>
      <p:sp>
        <p:nvSpPr>
          <p:cNvPr id="49155" name="Text Box 6"/>
          <p:cNvSpPr txBox="1">
            <a:spLocks noChangeArrowheads="1"/>
          </p:cNvSpPr>
          <p:nvPr/>
        </p:nvSpPr>
        <p:spPr bwMode="auto">
          <a:xfrm>
            <a:off x="4259927" y="1534094"/>
            <a:ext cx="4343400" cy="707886"/>
          </a:xfrm>
          <a:prstGeom prst="rect">
            <a:avLst/>
          </a:prstGeom>
          <a:solidFill>
            <a:srgbClr val="D6EAF6"/>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4000" b="1" i="1" dirty="0" smtClean="0">
                <a:solidFill>
                  <a:srgbClr val="008000"/>
                </a:solidFill>
                <a:latin typeface="Calibri" panose="020F0502020204030204" pitchFamily="34" charset="0"/>
              </a:rPr>
              <a:t>You are not alone!</a:t>
            </a:r>
            <a:endParaRPr lang="en-US" sz="4000" i="1" dirty="0">
              <a:solidFill>
                <a:srgbClr val="008000"/>
              </a:solidFill>
              <a:latin typeface="Calibri" panose="020F0502020204030204" pitchFamily="34" charset="0"/>
            </a:endParaRPr>
          </a:p>
        </p:txBody>
      </p:sp>
      <p:grpSp>
        <p:nvGrpSpPr>
          <p:cNvPr id="9" name="Group 19"/>
          <p:cNvGrpSpPr>
            <a:grpSpLocks/>
          </p:cNvGrpSpPr>
          <p:nvPr>
            <p:custDataLst>
              <p:tags r:id="rId1"/>
            </p:custDataLst>
          </p:nvPr>
        </p:nvGrpSpPr>
        <p:grpSpPr bwMode="auto">
          <a:xfrm>
            <a:off x="8140644" y="2981648"/>
            <a:ext cx="493712" cy="566738"/>
            <a:chOff x="2928" y="1051"/>
            <a:chExt cx="840" cy="957"/>
          </a:xfrm>
        </p:grpSpPr>
        <p:sp>
          <p:nvSpPr>
            <p:cNvPr id="1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2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2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2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grpSp>
      <p:sp>
        <p:nvSpPr>
          <p:cNvPr id="3" name="TextBox 2"/>
          <p:cNvSpPr txBox="1"/>
          <p:nvPr/>
        </p:nvSpPr>
        <p:spPr>
          <a:xfrm>
            <a:off x="7437046" y="2686697"/>
            <a:ext cx="897692" cy="461665"/>
          </a:xfrm>
          <a:prstGeom prst="rect">
            <a:avLst/>
          </a:prstGeom>
          <a:noFill/>
        </p:spPr>
        <p:txBody>
          <a:bodyPr wrap="square" rtlCol="0">
            <a:spAutoFit/>
          </a:bodyPr>
          <a:lstStyle/>
          <a:p>
            <a:pPr algn="ctr" eaLnBrk="1" fontAlgn="auto" hangingPunct="1">
              <a:spcBef>
                <a:spcPts val="0"/>
              </a:spcBef>
              <a:spcAft>
                <a:spcPts val="0"/>
              </a:spcAft>
            </a:pPr>
            <a:r>
              <a:rPr lang="en-US" sz="1200" dirty="0" smtClean="0">
                <a:solidFill>
                  <a:srgbClr val="008000"/>
                </a:solidFill>
                <a:latin typeface="Calibri" panose="020F0502020204030204" pitchFamily="34" charset="0"/>
                <a:ea typeface="MS PGothic" pitchFamily="34" charset="-128"/>
              </a:rPr>
              <a:t>I can attest to that!</a:t>
            </a:r>
            <a:endParaRPr lang="en-US" sz="1200" dirty="0">
              <a:solidFill>
                <a:srgbClr val="008000"/>
              </a:solidFill>
              <a:latin typeface="Calibri" panose="020F0502020204030204" pitchFamily="34" charset="0"/>
              <a:ea typeface="MS PGothic" pitchFamily="34" charset="-128"/>
            </a:endParaRPr>
          </a:p>
        </p:txBody>
      </p:sp>
      <p:sp>
        <p:nvSpPr>
          <p:cNvPr id="24" name="Rectangle 16"/>
          <p:cNvSpPr>
            <a:spLocks noChangeArrowheads="1"/>
          </p:cNvSpPr>
          <p:nvPr/>
        </p:nvSpPr>
        <p:spPr bwMode="auto">
          <a:xfrm>
            <a:off x="8077002" y="4913052"/>
            <a:ext cx="508000" cy="535313"/>
          </a:xfrm>
          <a:prstGeom prst="rect">
            <a:avLst/>
          </a:prstGeom>
          <a:solidFill>
            <a:srgbClr val="00FB11"/>
          </a:solidFill>
          <a:ln w="9525">
            <a:no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25" name="TextBox 24"/>
          <p:cNvSpPr txBox="1"/>
          <p:nvPr/>
        </p:nvSpPr>
        <p:spPr>
          <a:xfrm>
            <a:off x="7068669" y="4044265"/>
            <a:ext cx="953295" cy="461665"/>
          </a:xfrm>
          <a:prstGeom prst="rect">
            <a:avLst/>
          </a:prstGeom>
          <a:noFill/>
        </p:spPr>
        <p:txBody>
          <a:bodyPr wrap="square" rtlCol="0">
            <a:spAutoFit/>
          </a:bodyPr>
          <a:lstStyle/>
          <a:p>
            <a:pPr algn="ctr" eaLnBrk="1" fontAlgn="auto" hangingPunct="1">
              <a:spcBef>
                <a:spcPts val="0"/>
              </a:spcBef>
              <a:spcAft>
                <a:spcPts val="0"/>
              </a:spcAft>
            </a:pPr>
            <a:r>
              <a:rPr lang="en-US" sz="1200" dirty="0" smtClean="0">
                <a:solidFill>
                  <a:srgbClr val="008000"/>
                </a:solidFill>
                <a:latin typeface="Calibri" panose="020F0502020204030204" pitchFamily="34" charset="0"/>
                <a:ea typeface="MS PGothic" pitchFamily="34" charset="-128"/>
              </a:rPr>
              <a:t>Lead on!       I will follow.</a:t>
            </a:r>
            <a:endParaRPr lang="en-US" sz="1200" dirty="0">
              <a:solidFill>
                <a:srgbClr val="008000"/>
              </a:solidFill>
              <a:latin typeface="Calibri" panose="020F0502020204030204" pitchFamily="34" charset="0"/>
              <a:ea typeface="MS PGothic" pitchFamily="34" charset="-128"/>
            </a:endParaRPr>
          </a:p>
        </p:txBody>
      </p:sp>
      <p:sp>
        <p:nvSpPr>
          <p:cNvPr id="5" name="Oval 4"/>
          <p:cNvSpPr/>
          <p:nvPr/>
        </p:nvSpPr>
        <p:spPr bwMode="auto">
          <a:xfrm>
            <a:off x="8089702" y="4686460"/>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S PGothic" pitchFamily="34" charset="-128"/>
            </a:endParaRPr>
          </a:p>
        </p:txBody>
      </p:sp>
      <p:sp>
        <p:nvSpPr>
          <p:cNvPr id="28" name="Oval 27"/>
          <p:cNvSpPr/>
          <p:nvPr/>
        </p:nvSpPr>
        <p:spPr bwMode="auto">
          <a:xfrm>
            <a:off x="8149691" y="4796750"/>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S PGothic" pitchFamily="34" charset="-128"/>
            </a:endParaRPr>
          </a:p>
        </p:txBody>
      </p:sp>
      <p:sp>
        <p:nvSpPr>
          <p:cNvPr id="29" name="Text Box 6"/>
          <p:cNvSpPr txBox="1">
            <a:spLocks noChangeArrowheads="1"/>
          </p:cNvSpPr>
          <p:nvPr/>
        </p:nvSpPr>
        <p:spPr bwMode="auto">
          <a:xfrm>
            <a:off x="380801" y="1426372"/>
            <a:ext cx="3429199" cy="923330"/>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5400" dirty="0" smtClean="0">
                <a:solidFill>
                  <a:prstClr val="black"/>
                </a:solidFill>
                <a:latin typeface="Cambria" panose="02040503050406030204" pitchFamily="18" charset="0"/>
              </a:rPr>
              <a:t>Lab/</a:t>
            </a:r>
            <a:r>
              <a:rPr lang="en-US" sz="5400" dirty="0" err="1">
                <a:solidFill>
                  <a:prstClr val="black"/>
                </a:solidFill>
                <a:latin typeface="Cambria" panose="02040503050406030204" pitchFamily="18" charset="0"/>
              </a:rPr>
              <a:t>h</a:t>
            </a:r>
            <a:r>
              <a:rPr lang="en-US" sz="5400" dirty="0" err="1" smtClean="0">
                <a:solidFill>
                  <a:prstClr val="black"/>
                </a:solidFill>
                <a:latin typeface="Cambria" panose="02040503050406030204" pitchFamily="18" charset="0"/>
              </a:rPr>
              <a:t>w</a:t>
            </a:r>
            <a:endParaRPr lang="en-US" sz="5400" dirty="0">
              <a:solidFill>
                <a:prstClr val="black"/>
              </a:solidFill>
              <a:latin typeface="Cambria" panose="02040503050406030204" pitchFamily="18" charset="0"/>
            </a:endParaRPr>
          </a:p>
        </p:txBody>
      </p:sp>
      <p:grpSp>
        <p:nvGrpSpPr>
          <p:cNvPr id="6" name="Group 5"/>
          <p:cNvGrpSpPr/>
          <p:nvPr/>
        </p:nvGrpSpPr>
        <p:grpSpPr>
          <a:xfrm rot="21274690">
            <a:off x="900965" y="4062054"/>
            <a:ext cx="5410200" cy="1584697"/>
            <a:chOff x="3200400" y="4798500"/>
            <a:chExt cx="5410200" cy="1752600"/>
          </a:xfrm>
        </p:grpSpPr>
        <p:sp>
          <p:nvSpPr>
            <p:cNvPr id="2" name="Rounded Rectangle 1"/>
            <p:cNvSpPr/>
            <p:nvPr/>
          </p:nvSpPr>
          <p:spPr bwMode="auto">
            <a:xfrm>
              <a:off x="3200400" y="4798500"/>
              <a:ext cx="5410200" cy="1752600"/>
            </a:xfrm>
            <a:prstGeom prst="roundRect">
              <a:avLst/>
            </a:prstGeom>
            <a:solidFill>
              <a:srgbClr val="CCFFCC"/>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S PGothic" pitchFamily="34" charset="-128"/>
              </a:endParaRPr>
            </a:p>
          </p:txBody>
        </p:sp>
        <p:sp>
          <p:nvSpPr>
            <p:cNvPr id="49154" name="Text Box 5"/>
            <p:cNvSpPr txBox="1">
              <a:spLocks noChangeArrowheads="1"/>
            </p:cNvSpPr>
            <p:nvPr/>
          </p:nvSpPr>
          <p:spPr bwMode="auto">
            <a:xfrm>
              <a:off x="3544095" y="5257800"/>
              <a:ext cx="4685505" cy="707886"/>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4000" dirty="0">
                  <a:solidFill>
                    <a:prstClr val="black"/>
                  </a:solidFill>
                  <a:latin typeface="Cambria" pitchFamily="18" charset="0"/>
                </a:rPr>
                <a:t>Happy </a:t>
              </a:r>
              <a:r>
                <a:rPr lang="en-US" sz="4000" dirty="0" err="1">
                  <a:solidFill>
                    <a:prstClr val="black"/>
                  </a:solidFill>
                  <a:latin typeface="Cambria" pitchFamily="18" charset="0"/>
                </a:rPr>
                <a:t>Picobotting</a:t>
              </a:r>
              <a:r>
                <a:rPr lang="en-US" sz="4000" dirty="0">
                  <a:solidFill>
                    <a:prstClr val="black"/>
                  </a:solidFill>
                  <a:latin typeface="Cambria" pitchFamily="18" charset="0"/>
                </a:rPr>
                <a:t>!</a:t>
              </a:r>
            </a:p>
          </p:txBody>
        </p:sp>
      </p:grpSp>
      <p:sp>
        <p:nvSpPr>
          <p:cNvPr id="31" name="Text Box 15"/>
          <p:cNvSpPr txBox="1">
            <a:spLocks noChangeArrowheads="1"/>
          </p:cNvSpPr>
          <p:nvPr/>
        </p:nvSpPr>
        <p:spPr bwMode="auto">
          <a:xfrm>
            <a:off x="1752600" y="6096000"/>
            <a:ext cx="7140223" cy="52322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eaLnBrk="1" fontAlgn="auto" hangingPunct="1">
              <a:spcBef>
                <a:spcPts val="0"/>
              </a:spcBef>
              <a:spcAft>
                <a:spcPts val="0"/>
              </a:spcAft>
            </a:pPr>
            <a:r>
              <a:rPr lang="en-US" sz="2800" i="1" dirty="0" smtClean="0">
                <a:solidFill>
                  <a:prstClr val="black"/>
                </a:solidFill>
                <a:latin typeface="Cambria" panose="02040503050406030204" pitchFamily="18" charset="0"/>
              </a:rPr>
              <a:t>And, good luck with the </a:t>
            </a:r>
            <a:r>
              <a:rPr lang="en-US" sz="2800" b="1" i="1" dirty="0" smtClean="0">
                <a:solidFill>
                  <a:srgbClr val="120DF3"/>
                </a:solidFill>
                <a:latin typeface="Cambria" panose="02040503050406030204" pitchFamily="18" charset="0"/>
              </a:rPr>
              <a:t>adventure</a:t>
            </a:r>
            <a:r>
              <a:rPr lang="en-US" sz="2800" i="1" dirty="0" smtClean="0">
                <a:solidFill>
                  <a:prstClr val="black"/>
                </a:solidFill>
                <a:latin typeface="Cambria" panose="02040503050406030204" pitchFamily="18" charset="0"/>
              </a:rPr>
              <a:t> of Python!</a:t>
            </a:r>
            <a:endParaRPr lang="en-US" sz="2800" i="1" dirty="0">
              <a:solidFill>
                <a:prstClr val="black"/>
              </a:solidFill>
              <a:latin typeface="Cambria" panose="02040503050406030204" pitchFamily="18" charset="0"/>
            </a:endParaRPr>
          </a:p>
        </p:txBody>
      </p:sp>
      <p:sp>
        <p:nvSpPr>
          <p:cNvPr id="30" name="Text Box 6"/>
          <p:cNvSpPr txBox="1">
            <a:spLocks noChangeArrowheads="1"/>
          </p:cNvSpPr>
          <p:nvPr/>
        </p:nvSpPr>
        <p:spPr bwMode="auto">
          <a:xfrm>
            <a:off x="381000" y="212218"/>
            <a:ext cx="8335839" cy="92333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5400" i="1" dirty="0" smtClean="0">
                <a:solidFill>
                  <a:prstClr val="black"/>
                </a:solidFill>
                <a:latin typeface="Cambria" panose="02040503050406030204" pitchFamily="18" charset="0"/>
              </a:rPr>
              <a:t>— Westward, Ho! —</a:t>
            </a:r>
            <a:endParaRPr lang="en-US" sz="5400" i="1" dirty="0">
              <a:solidFill>
                <a:prstClr val="black"/>
              </a:solidFill>
              <a:latin typeface="Cambria" panose="02040503050406030204" pitchFamily="18" charset="0"/>
            </a:endParaRPr>
          </a:p>
        </p:txBody>
      </p:sp>
      <p:sp>
        <p:nvSpPr>
          <p:cNvPr id="32" name="Text Box 15"/>
          <p:cNvSpPr txBox="1">
            <a:spLocks noChangeArrowheads="1"/>
          </p:cNvSpPr>
          <p:nvPr/>
        </p:nvSpPr>
        <p:spPr bwMode="auto">
          <a:xfrm>
            <a:off x="533453" y="2535359"/>
            <a:ext cx="5030218" cy="584775"/>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ts val="0"/>
              </a:spcBef>
              <a:spcAft>
                <a:spcPts val="0"/>
              </a:spcAft>
            </a:pPr>
            <a:r>
              <a:rPr lang="en-US" sz="3200" b="1" dirty="0" smtClean="0">
                <a:solidFill>
                  <a:prstClr val="black"/>
                </a:solidFill>
                <a:latin typeface="Calibri"/>
              </a:rPr>
              <a:t>Come to tutoring hours!</a:t>
            </a:r>
            <a:endParaRPr lang="en-US" sz="3200" i="1" dirty="0">
              <a:solidFill>
                <a:prstClr val="black"/>
              </a:solidFill>
              <a:latin typeface="Calibri"/>
            </a:endParaRPr>
          </a:p>
        </p:txBody>
      </p:sp>
    </p:spTree>
    <p:extLst>
      <p:ext uri="{BB962C8B-B14F-4D97-AF65-F5344CB8AC3E}">
        <p14:creationId xmlns:p14="http://schemas.microsoft.com/office/powerpoint/2010/main" val="2790482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228600" y="177880"/>
            <a:ext cx="8077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In-person help:  </a:t>
            </a:r>
            <a:r>
              <a:rPr lang="en-US" sz="4200" i="1" dirty="0" smtClean="0">
                <a:latin typeface="Cambria" pitchFamily="18" charset="0"/>
              </a:rPr>
              <a:t>"</a:t>
            </a:r>
            <a:r>
              <a:rPr lang="en-US" sz="4200" i="1" dirty="0" err="1" smtClean="0">
                <a:latin typeface="Cambria" pitchFamily="18" charset="0"/>
              </a:rPr>
              <a:t>grutoring</a:t>
            </a:r>
            <a:r>
              <a:rPr lang="en-US" sz="4200" i="1" dirty="0" smtClean="0">
                <a:latin typeface="Cambria" pitchFamily="18" charset="0"/>
              </a:rPr>
              <a:t>"</a:t>
            </a:r>
            <a:endParaRPr lang="en-US" sz="4200" dirty="0">
              <a:latin typeface="Cambria"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236" y="2217115"/>
            <a:ext cx="6820852" cy="733527"/>
          </a:xfrm>
          <a:prstGeom prst="rect">
            <a:avLst/>
          </a:prstGeom>
          <a:solidFill>
            <a:srgbClr val="FF9900"/>
          </a:solidFill>
        </p:spPr>
      </p:pic>
      <p:sp>
        <p:nvSpPr>
          <p:cNvPr id="15" name="Text Box 5"/>
          <p:cNvSpPr txBox="1">
            <a:spLocks noChangeArrowheads="1"/>
          </p:cNvSpPr>
          <p:nvPr/>
        </p:nvSpPr>
        <p:spPr bwMode="auto">
          <a:xfrm>
            <a:off x="228600" y="2438400"/>
            <a:ext cx="1752600" cy="4616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mbria" pitchFamily="18" charset="0"/>
              </a:rPr>
              <a:t>this link:</a:t>
            </a:r>
            <a:endParaRPr lang="en-US" dirty="0">
              <a:latin typeface="Cambria" pitchFamily="18" charset="0"/>
            </a:endParaRPr>
          </a:p>
        </p:txBody>
      </p:sp>
      <p:sp>
        <p:nvSpPr>
          <p:cNvPr id="6" name="Down Arrow 5"/>
          <p:cNvSpPr/>
          <p:nvPr/>
        </p:nvSpPr>
        <p:spPr>
          <a:xfrm>
            <a:off x="6723322" y="2133600"/>
            <a:ext cx="334788" cy="538537"/>
          </a:xfrm>
          <a:prstGeom prst="downArrow">
            <a:avLst/>
          </a:prstGeom>
          <a:solidFill>
            <a:srgbClr val="120D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88182" y="1126342"/>
            <a:ext cx="7010400" cy="461665"/>
          </a:xfrm>
          <a:prstGeom prst="rect">
            <a:avLst/>
          </a:prstGeom>
        </p:spPr>
        <p:txBody>
          <a:bodyPr wrap="square">
            <a:spAutoFit/>
          </a:bodyPr>
          <a:lstStyle/>
          <a:p>
            <a:r>
              <a:rPr lang="en-US" sz="2400" b="1" i="1" dirty="0" smtClean="0">
                <a:latin typeface="Cambria" pitchFamily="18" charset="0"/>
              </a:rPr>
              <a:t>every day</a:t>
            </a:r>
            <a:r>
              <a:rPr lang="en-US" sz="2400" dirty="0" smtClean="0">
                <a:latin typeface="Cambria" pitchFamily="18" charset="0"/>
              </a:rPr>
              <a:t> there are tutoring hours in the </a:t>
            </a:r>
            <a:r>
              <a:rPr lang="en-US" sz="2400" b="1" i="1" dirty="0" smtClean="0">
                <a:latin typeface="Cambria" pitchFamily="18" charset="0"/>
              </a:rPr>
              <a:t>LAC</a:t>
            </a:r>
            <a:r>
              <a:rPr lang="en-US" sz="2400" dirty="0" smtClean="0">
                <a:latin typeface="Cambria" pitchFamily="18" charset="0"/>
              </a:rPr>
              <a:t> lab </a:t>
            </a:r>
            <a:endParaRPr lang="en-US" sz="2400" dirty="0"/>
          </a:p>
        </p:txBody>
      </p:sp>
      <p:sp>
        <p:nvSpPr>
          <p:cNvPr id="17" name="Rectangle 16"/>
          <p:cNvSpPr/>
          <p:nvPr/>
        </p:nvSpPr>
        <p:spPr>
          <a:xfrm>
            <a:off x="7510270" y="725180"/>
            <a:ext cx="1022428" cy="830997"/>
          </a:xfrm>
          <a:prstGeom prst="rect">
            <a:avLst/>
          </a:prstGeom>
          <a:noFill/>
        </p:spPr>
        <p:txBody>
          <a:bodyPr wrap="square">
            <a:spAutoFit/>
          </a:bodyPr>
          <a:lstStyle/>
          <a:p>
            <a:pPr algn="ctr"/>
            <a:r>
              <a:rPr lang="en-US" sz="1600" dirty="0" err="1" smtClean="0">
                <a:latin typeface="Calibri" panose="020F0502020204030204" pitchFamily="34" charset="0"/>
              </a:rPr>
              <a:t>Linde</a:t>
            </a:r>
            <a:r>
              <a:rPr lang="en-US" sz="1600" dirty="0" smtClean="0">
                <a:latin typeface="Calibri" panose="020F0502020204030204" pitchFamily="34" charset="0"/>
              </a:rPr>
              <a:t> Activities Center</a:t>
            </a:r>
            <a:endParaRPr lang="en-US" sz="1600" dirty="0">
              <a:latin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144792"/>
            <a:ext cx="8153400" cy="3713207"/>
          </a:xfrm>
          <a:prstGeom prst="rect">
            <a:avLst/>
          </a:prstGeom>
        </p:spPr>
      </p:pic>
      <p:sp>
        <p:nvSpPr>
          <p:cNvPr id="12" name="Rectangle 11"/>
          <p:cNvSpPr/>
          <p:nvPr/>
        </p:nvSpPr>
        <p:spPr>
          <a:xfrm>
            <a:off x="773288" y="1635359"/>
            <a:ext cx="8142111" cy="461665"/>
          </a:xfrm>
          <a:prstGeom prst="rect">
            <a:avLst/>
          </a:prstGeom>
        </p:spPr>
        <p:txBody>
          <a:bodyPr wrap="square">
            <a:spAutoFit/>
          </a:bodyPr>
          <a:lstStyle/>
          <a:p>
            <a:r>
              <a:rPr lang="en-US" sz="2400" b="1" i="1" dirty="0" smtClean="0">
                <a:latin typeface="Cambria" pitchFamily="18" charset="0"/>
              </a:rPr>
              <a:t>many days</a:t>
            </a:r>
            <a:r>
              <a:rPr lang="en-US" sz="2400" dirty="0" smtClean="0">
                <a:latin typeface="Cambria" pitchFamily="18" charset="0"/>
              </a:rPr>
              <a:t> there are tutoring hours at other campuses</a:t>
            </a:r>
            <a:endParaRPr lang="en-US" sz="2400" dirty="0"/>
          </a:p>
        </p:txBody>
      </p:sp>
      <p:sp>
        <p:nvSpPr>
          <p:cNvPr id="14" name="Text Box 5"/>
          <p:cNvSpPr txBox="1">
            <a:spLocks noChangeArrowheads="1"/>
          </p:cNvSpPr>
          <p:nvPr/>
        </p:nvSpPr>
        <p:spPr bwMode="auto">
          <a:xfrm>
            <a:off x="5770716" y="2971800"/>
            <a:ext cx="2250768" cy="461665"/>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mbria" pitchFamily="18" charset="0"/>
              </a:rPr>
              <a:t>this </a:t>
            </a:r>
            <a:r>
              <a:rPr lang="en-US" dirty="0" smtClean="0">
                <a:latin typeface="Cambria" pitchFamily="18" charset="0"/>
              </a:rPr>
              <a:t>Google doc</a:t>
            </a:r>
            <a:endParaRPr lang="en-US" dirty="0">
              <a:latin typeface="Cambria" pitchFamily="18" charset="0"/>
            </a:endParaRPr>
          </a:p>
        </p:txBody>
      </p:sp>
      <p:sp>
        <p:nvSpPr>
          <p:cNvPr id="18" name="Down Arrow 17"/>
          <p:cNvSpPr/>
          <p:nvPr/>
        </p:nvSpPr>
        <p:spPr>
          <a:xfrm rot="1471784">
            <a:off x="5852406" y="3321793"/>
            <a:ext cx="334788" cy="538537"/>
          </a:xfrm>
          <a:prstGeom prst="downArrow">
            <a:avLst/>
          </a:prstGeom>
          <a:solidFill>
            <a:srgbClr val="120D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289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3" name="Rectangle 47"/>
          <p:cNvSpPr>
            <a:spLocks noChangeArrowheads="1"/>
          </p:cNvSpPr>
          <p:nvPr/>
        </p:nvSpPr>
        <p:spPr bwMode="auto">
          <a:xfrm>
            <a:off x="1066799" y="228600"/>
            <a:ext cx="7661535" cy="738664"/>
          </a:xfrm>
          <a:prstGeom prst="rect">
            <a:avLst/>
          </a:prstGeom>
          <a:noFill/>
          <a:ln w="9525">
            <a:noFill/>
            <a:miter lim="800000"/>
            <a:headEnd/>
            <a:tailEnd/>
          </a:ln>
          <a:extLst/>
        </p:spPr>
        <p:txBody>
          <a:bodyPr wrap="square">
            <a:spAutoFit/>
          </a:bodyPr>
          <a:lstStyle/>
          <a:p>
            <a:pPr algn="r"/>
            <a:r>
              <a:rPr lang="en-US" sz="4200" dirty="0" smtClean="0">
                <a:latin typeface="Cambria" pitchFamily="18" charset="0"/>
              </a:rPr>
              <a:t>CS5 tutoring location: </a:t>
            </a:r>
            <a:r>
              <a:rPr lang="en-US" sz="4200" b="1" i="1" dirty="0" smtClean="0">
                <a:latin typeface="Cambria" pitchFamily="18" charset="0"/>
              </a:rPr>
              <a:t>LAC</a:t>
            </a:r>
            <a:endParaRPr lang="en-US" sz="4200" dirty="0">
              <a:latin typeface="Cambria" pitchFamily="18" charset="0"/>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8" t="10286" r="2168" b="7721"/>
          <a:stretch/>
        </p:blipFill>
        <p:spPr bwMode="auto">
          <a:xfrm>
            <a:off x="368808" y="2258290"/>
            <a:ext cx="8382000" cy="444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Down Arrow 17"/>
          <p:cNvSpPr/>
          <p:nvPr/>
        </p:nvSpPr>
        <p:spPr bwMode="auto">
          <a:xfrm rot="16200000">
            <a:off x="6324600" y="3395683"/>
            <a:ext cx="609600" cy="914400"/>
          </a:xfrm>
          <a:prstGeom prst="downArrow">
            <a:avLst/>
          </a:prstGeom>
          <a:solidFill>
            <a:srgbClr val="FFCC99"/>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0" name="Down Arrow 19"/>
          <p:cNvSpPr/>
          <p:nvPr/>
        </p:nvSpPr>
        <p:spPr bwMode="auto">
          <a:xfrm rot="1045527">
            <a:off x="7350323" y="2664671"/>
            <a:ext cx="609600" cy="914400"/>
          </a:xfrm>
          <a:prstGeom prst="downArrow">
            <a:avLst/>
          </a:prstGeom>
          <a:solidFill>
            <a:srgbClr val="FFCC99"/>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9" name="TextBox 18"/>
          <p:cNvSpPr txBox="1"/>
          <p:nvPr/>
        </p:nvSpPr>
        <p:spPr>
          <a:xfrm>
            <a:off x="6934200" y="1264275"/>
            <a:ext cx="1828800" cy="1477328"/>
          </a:xfrm>
          <a:prstGeom prst="rect">
            <a:avLst/>
          </a:prstGeom>
          <a:solidFill>
            <a:srgbClr val="FFCC99"/>
          </a:solidFill>
        </p:spPr>
        <p:txBody>
          <a:bodyPr wrap="square" rtlCol="0">
            <a:spAutoFit/>
          </a:bodyPr>
          <a:lstStyle/>
          <a:p>
            <a:pPr algn="ctr"/>
            <a:r>
              <a:rPr lang="en-US" sz="1800" dirty="0" smtClean="0">
                <a:latin typeface="Cambria" panose="02040503050406030204" pitchFamily="18" charset="0"/>
              </a:rPr>
              <a:t>Tutoring hours are in the Linde Activities Center computer lab (</a:t>
            </a:r>
            <a:r>
              <a:rPr lang="en-US" sz="1800" b="1" dirty="0" smtClean="0">
                <a:latin typeface="Cambria" panose="02040503050406030204" pitchFamily="18" charset="0"/>
              </a:rPr>
              <a:t>LAC lab</a:t>
            </a:r>
            <a:r>
              <a:rPr lang="en-US" sz="1800" dirty="0" smtClean="0">
                <a:latin typeface="Cambria" panose="02040503050406030204" pitchFamily="18" charset="0"/>
              </a:rPr>
              <a:t>)</a:t>
            </a:r>
            <a:endParaRPr lang="en-US" sz="1800" dirty="0">
              <a:latin typeface="Cambria" panose="02040503050406030204" pitchFamily="18" charset="0"/>
            </a:endParaRPr>
          </a:p>
        </p:txBody>
      </p:sp>
      <p:sp>
        <p:nvSpPr>
          <p:cNvPr id="4" name="Rectangle 3"/>
          <p:cNvSpPr/>
          <p:nvPr/>
        </p:nvSpPr>
        <p:spPr>
          <a:xfrm>
            <a:off x="4606602" y="3669268"/>
            <a:ext cx="2254528" cy="400110"/>
          </a:xfrm>
          <a:prstGeom prst="rect">
            <a:avLst/>
          </a:prstGeom>
          <a:solidFill>
            <a:srgbClr val="FFCC99"/>
          </a:solidFill>
        </p:spPr>
        <p:txBody>
          <a:bodyPr wrap="none">
            <a:spAutoFit/>
          </a:bodyPr>
          <a:lstStyle/>
          <a:p>
            <a:r>
              <a:rPr lang="en-US" sz="2000" dirty="0" smtClean="0">
                <a:latin typeface="Cambria" panose="02040503050406030204" pitchFamily="18" charset="0"/>
              </a:rPr>
              <a:t>west-side entrance</a:t>
            </a:r>
            <a:endParaRPr lang="en-US" sz="2000" dirty="0"/>
          </a:p>
        </p:txBody>
      </p:sp>
      <p:sp>
        <p:nvSpPr>
          <p:cNvPr id="22" name="TextBox 21"/>
          <p:cNvSpPr txBox="1"/>
          <p:nvPr/>
        </p:nvSpPr>
        <p:spPr>
          <a:xfrm>
            <a:off x="6187935" y="5104848"/>
            <a:ext cx="2344684" cy="707886"/>
          </a:xfrm>
          <a:prstGeom prst="rect">
            <a:avLst/>
          </a:prstGeom>
          <a:solidFill>
            <a:srgbClr val="CCECFF"/>
          </a:solidFill>
          <a:ln w="19050">
            <a:solidFill>
              <a:schemeClr val="bg1"/>
            </a:solidFill>
          </a:ln>
        </p:spPr>
        <p:txBody>
          <a:bodyPr wrap="square" rtlCol="0">
            <a:spAutoFit/>
          </a:bodyPr>
          <a:lstStyle/>
          <a:p>
            <a:pPr algn="ctr"/>
            <a:r>
              <a:rPr lang="en-US" sz="2000" dirty="0" smtClean="0">
                <a:latin typeface="Cambria" panose="02040503050406030204" pitchFamily="18" charset="0"/>
              </a:rPr>
              <a:t>I have office hours Monday 6:00-8:00!</a:t>
            </a:r>
            <a:endParaRPr lang="en-US" sz="2000" dirty="0">
              <a:latin typeface="Cambria" panose="02040503050406030204" pitchFamily="18" charset="0"/>
            </a:endParaRPr>
          </a:p>
        </p:txBody>
      </p:sp>
      <p:sp>
        <p:nvSpPr>
          <p:cNvPr id="23" name="TextBox 22"/>
          <p:cNvSpPr txBox="1"/>
          <p:nvPr/>
        </p:nvSpPr>
        <p:spPr>
          <a:xfrm rot="21417524">
            <a:off x="6265528" y="5799279"/>
            <a:ext cx="2344684" cy="707886"/>
          </a:xfrm>
          <a:prstGeom prst="rect">
            <a:avLst/>
          </a:prstGeom>
          <a:solidFill>
            <a:srgbClr val="CCECFF"/>
          </a:solidFill>
          <a:ln w="19050">
            <a:solidFill>
              <a:schemeClr val="bg1"/>
            </a:solidFill>
          </a:ln>
        </p:spPr>
        <p:txBody>
          <a:bodyPr wrap="square" rtlCol="0">
            <a:spAutoFit/>
          </a:bodyPr>
          <a:lstStyle/>
          <a:p>
            <a:pPr algn="ctr"/>
            <a:r>
              <a:rPr lang="en-US" sz="2000" dirty="0" smtClean="0">
                <a:latin typeface="Cambria" panose="02040503050406030204" pitchFamily="18" charset="0"/>
              </a:rPr>
              <a:t>LOTS of tutoring hours, as well…</a:t>
            </a:r>
            <a:endParaRPr lang="en-US" sz="2000" dirty="0">
              <a:latin typeface="Cambria" panose="02040503050406030204" pitchFamily="18" charset="0"/>
            </a:endParaRPr>
          </a:p>
        </p:txBody>
      </p:sp>
      <p:sp>
        <p:nvSpPr>
          <p:cNvPr id="21" name="TextBox 20"/>
          <p:cNvSpPr txBox="1"/>
          <p:nvPr/>
        </p:nvSpPr>
        <p:spPr>
          <a:xfrm rot="21389953">
            <a:off x="6312995" y="4701378"/>
            <a:ext cx="1828800" cy="400110"/>
          </a:xfrm>
          <a:prstGeom prst="rect">
            <a:avLst/>
          </a:prstGeom>
          <a:solidFill>
            <a:srgbClr val="CCECFF"/>
          </a:solidFill>
          <a:ln w="19050">
            <a:solidFill>
              <a:schemeClr val="bg1"/>
            </a:solidFill>
          </a:ln>
        </p:spPr>
        <p:txBody>
          <a:bodyPr wrap="square" rtlCol="0">
            <a:spAutoFit/>
          </a:bodyPr>
          <a:lstStyle/>
          <a:p>
            <a:pPr algn="ctr"/>
            <a:r>
              <a:rPr lang="en-US" sz="2000" dirty="0" smtClean="0">
                <a:latin typeface="Cambria" panose="02040503050406030204" pitchFamily="18" charset="0"/>
              </a:rPr>
              <a:t>Come by!</a:t>
            </a:r>
            <a:endParaRPr lang="en-US" sz="2000" dirty="0">
              <a:latin typeface="Cambria" panose="02040503050406030204" pitchFamily="18" charset="0"/>
            </a:endParaRPr>
          </a:p>
        </p:txBody>
      </p:sp>
      <p:sp>
        <p:nvSpPr>
          <p:cNvPr id="11" name="Down Arrow 10"/>
          <p:cNvSpPr/>
          <p:nvPr/>
        </p:nvSpPr>
        <p:spPr bwMode="auto">
          <a:xfrm rot="12115459">
            <a:off x="2472383" y="4119342"/>
            <a:ext cx="609600" cy="914400"/>
          </a:xfrm>
          <a:prstGeom prst="downArrow">
            <a:avLst/>
          </a:prstGeom>
          <a:solidFill>
            <a:srgbClr val="FF0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 name="Rectangle 11"/>
          <p:cNvSpPr/>
          <p:nvPr/>
        </p:nvSpPr>
        <p:spPr>
          <a:xfrm>
            <a:off x="2693015" y="4876800"/>
            <a:ext cx="888385" cy="400110"/>
          </a:xfrm>
          <a:prstGeom prst="rect">
            <a:avLst/>
          </a:prstGeom>
          <a:solidFill>
            <a:srgbClr val="FF0000"/>
          </a:solidFill>
          <a:ln w="19050">
            <a:solidFill>
              <a:schemeClr val="bg1"/>
            </a:solidFill>
          </a:ln>
        </p:spPr>
        <p:txBody>
          <a:bodyPr wrap="none">
            <a:spAutoFit/>
          </a:bodyPr>
          <a:lstStyle/>
          <a:p>
            <a:r>
              <a:rPr lang="en-US" sz="2000" b="1" dirty="0" smtClean="0">
                <a:solidFill>
                  <a:schemeClr val="bg1"/>
                </a:solidFill>
                <a:latin typeface="Cambria" panose="02040503050406030204" pitchFamily="18" charset="0"/>
              </a:rPr>
              <a:t>coffee</a:t>
            </a:r>
            <a:endParaRPr lang="en-US" sz="2000" b="1" dirty="0">
              <a:solidFill>
                <a:schemeClr val="bg1"/>
              </a:solidFill>
            </a:endParaRPr>
          </a:p>
        </p:txBody>
      </p:sp>
    </p:spTree>
    <p:extLst>
      <p:ext uri="{BB962C8B-B14F-4D97-AF65-F5344CB8AC3E}">
        <p14:creationId xmlns:p14="http://schemas.microsoft.com/office/powerpoint/2010/main" val="2689334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9"/>
          <p:cNvSpPr txBox="1">
            <a:spLocks noChangeArrowheads="1"/>
          </p:cNvSpPr>
          <p:nvPr/>
        </p:nvSpPr>
        <p:spPr bwMode="auto">
          <a:xfrm>
            <a:off x="1447800" y="228600"/>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Welcome </a:t>
            </a:r>
            <a:r>
              <a:rPr lang="en-US" sz="4000" u="sng" dirty="0" smtClean="0">
                <a:latin typeface="Cambria" pitchFamily="18" charset="0"/>
              </a:rPr>
              <a:t>back</a:t>
            </a:r>
            <a:r>
              <a:rPr lang="en-US" sz="4000" dirty="0" smtClean="0">
                <a:latin typeface="Cambria" pitchFamily="18" charset="0"/>
              </a:rPr>
              <a:t> </a:t>
            </a:r>
            <a:r>
              <a:rPr lang="en-US" sz="4000" dirty="0">
                <a:latin typeface="Cambria" pitchFamily="18" charset="0"/>
              </a:rPr>
              <a:t>to CS 5 !</a:t>
            </a:r>
          </a:p>
        </p:txBody>
      </p:sp>
      <p:pic>
        <p:nvPicPr>
          <p:cNvPr id="410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 y="1219200"/>
            <a:ext cx="272415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6"/>
          <p:cNvSpPr txBox="1">
            <a:spLocks noChangeArrowheads="1"/>
          </p:cNvSpPr>
          <p:nvPr/>
        </p:nvSpPr>
        <p:spPr bwMode="auto">
          <a:xfrm>
            <a:off x="939800" y="3935413"/>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Wally</a:t>
            </a:r>
          </a:p>
        </p:txBody>
      </p:sp>
      <p:sp>
        <p:nvSpPr>
          <p:cNvPr id="4102" name="Text Box 48"/>
          <p:cNvSpPr txBox="1">
            <a:spLocks noChangeArrowheads="1"/>
          </p:cNvSpPr>
          <p:nvPr/>
        </p:nvSpPr>
        <p:spPr bwMode="auto">
          <a:xfrm>
            <a:off x="450850" y="5307013"/>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latin typeface="Calibri" pitchFamily="34" charset="0"/>
              </a:rPr>
              <a:t>Homework </a:t>
            </a:r>
            <a:r>
              <a:rPr lang="en-US" sz="2800" b="1" dirty="0" smtClean="0">
                <a:latin typeface="Calibri" pitchFamily="34" charset="0"/>
              </a:rPr>
              <a:t>1</a:t>
            </a:r>
            <a:endParaRPr lang="en-US" sz="2800" dirty="0">
              <a:latin typeface="Calibri" pitchFamily="34" charset="0"/>
            </a:endParaRPr>
          </a:p>
        </p:txBody>
      </p:sp>
      <p:sp>
        <p:nvSpPr>
          <p:cNvPr id="4103" name="Left Brace 19"/>
          <p:cNvSpPr>
            <a:spLocks/>
          </p:cNvSpPr>
          <p:nvPr/>
        </p:nvSpPr>
        <p:spPr bwMode="auto">
          <a:xfrm>
            <a:off x="2959100" y="4648200"/>
            <a:ext cx="228600" cy="1905000"/>
          </a:xfrm>
          <a:prstGeom prst="leftBrace">
            <a:avLst>
              <a:gd name="adj1" fmla="val 5432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6" name="Text Box 16"/>
          <p:cNvSpPr txBox="1">
            <a:spLocks noChangeArrowheads="1"/>
          </p:cNvSpPr>
          <p:nvPr/>
        </p:nvSpPr>
        <p:spPr bwMode="auto">
          <a:xfrm>
            <a:off x="5822950" y="3194050"/>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Alien</a:t>
            </a:r>
          </a:p>
        </p:txBody>
      </p:sp>
      <p:grpSp>
        <p:nvGrpSpPr>
          <p:cNvPr id="4109" name="Group 19"/>
          <p:cNvGrpSpPr>
            <a:grpSpLocks/>
          </p:cNvGrpSpPr>
          <p:nvPr>
            <p:custDataLst>
              <p:tags r:id="rId1"/>
            </p:custDataLst>
          </p:nvPr>
        </p:nvGrpSpPr>
        <p:grpSpPr bwMode="auto">
          <a:xfrm>
            <a:off x="6234113" y="1870075"/>
            <a:ext cx="1023937" cy="1143000"/>
            <a:chOff x="2928" y="1051"/>
            <a:chExt cx="840" cy="957"/>
          </a:xfrm>
        </p:grpSpPr>
        <p:sp>
          <p:nvSpPr>
            <p:cNvPr id="411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1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1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2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2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2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2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10" name="Rectangle 40"/>
          <p:cNvSpPr>
            <a:spLocks noChangeArrowheads="1"/>
          </p:cNvSpPr>
          <p:nvPr/>
        </p:nvSpPr>
        <p:spPr bwMode="auto">
          <a:xfrm>
            <a:off x="251178" y="5734755"/>
            <a:ext cx="263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i="1" dirty="0">
                <a:latin typeface="Calibri" pitchFamily="34" charset="0"/>
              </a:rPr>
              <a:t>due </a:t>
            </a:r>
            <a:r>
              <a:rPr lang="en-US" sz="1800" i="1" dirty="0" smtClean="0">
                <a:latin typeface="Calibri" pitchFamily="34" charset="0"/>
              </a:rPr>
              <a:t>Mon. </a:t>
            </a:r>
            <a:r>
              <a:rPr lang="en-US" sz="1800" i="1" dirty="0">
                <a:latin typeface="Calibri" pitchFamily="34" charset="0"/>
              </a:rPr>
              <a:t>night (11:59pm)</a:t>
            </a:r>
            <a:endParaRPr lang="en-US" sz="1800" i="1" dirty="0"/>
          </a:p>
        </p:txBody>
      </p:sp>
      <p:sp>
        <p:nvSpPr>
          <p:cNvPr id="30" name="Text Box 48"/>
          <p:cNvSpPr txBox="1">
            <a:spLocks noChangeArrowheads="1"/>
          </p:cNvSpPr>
          <p:nvPr/>
        </p:nvSpPr>
        <p:spPr bwMode="auto">
          <a:xfrm>
            <a:off x="3271152" y="4737924"/>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latin typeface="Calibri" pitchFamily="34" charset="0"/>
              </a:rPr>
              <a:t>Problem </a:t>
            </a:r>
            <a:r>
              <a:rPr lang="en-US" sz="2200" b="1" dirty="0" smtClean="0">
                <a:latin typeface="Calibri" pitchFamily="34" charset="0"/>
              </a:rPr>
              <a:t>0:  </a:t>
            </a:r>
            <a:r>
              <a:rPr lang="en-US" sz="1500" b="1" dirty="0">
                <a:latin typeface="Calibri" pitchFamily="34" charset="0"/>
              </a:rPr>
              <a:t>Reading + response… </a:t>
            </a:r>
            <a:endParaRPr lang="en-US" sz="1500" dirty="0">
              <a:latin typeface="Calibri" pitchFamily="34" charset="0"/>
            </a:endParaRPr>
          </a:p>
        </p:txBody>
      </p:sp>
      <p:sp>
        <p:nvSpPr>
          <p:cNvPr id="31" name="Text Box 48"/>
          <p:cNvSpPr txBox="1">
            <a:spLocks noChangeArrowheads="1"/>
          </p:cNvSpPr>
          <p:nvPr/>
        </p:nvSpPr>
        <p:spPr bwMode="auto">
          <a:xfrm>
            <a:off x="3271152" y="5195849"/>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1:  </a:t>
            </a:r>
            <a:r>
              <a:rPr lang="en-US" sz="1500" b="1" dirty="0" smtClean="0">
                <a:latin typeface="Calibri" pitchFamily="34" charset="0"/>
              </a:rPr>
              <a:t>Four-fours program: Can be done </a:t>
            </a:r>
            <a:r>
              <a:rPr lang="en-US" sz="1500" b="1" u="sng" dirty="0" smtClean="0">
                <a:latin typeface="Calibri" pitchFamily="34" charset="0"/>
              </a:rPr>
              <a:t>for</a:t>
            </a:r>
            <a:r>
              <a:rPr lang="en-US" sz="1500" b="1" dirty="0" smtClean="0">
                <a:latin typeface="Calibri" pitchFamily="34" charset="0"/>
              </a:rPr>
              <a:t> lab...</a:t>
            </a:r>
            <a:endParaRPr lang="en-US" sz="1500" dirty="0">
              <a:latin typeface="Calibri" pitchFamily="34" charset="0"/>
            </a:endParaRPr>
          </a:p>
        </p:txBody>
      </p:sp>
      <p:sp>
        <p:nvSpPr>
          <p:cNvPr id="32" name="Text Box 48"/>
          <p:cNvSpPr txBox="1">
            <a:spLocks noChangeArrowheads="1"/>
          </p:cNvSpPr>
          <p:nvPr/>
        </p:nvSpPr>
        <p:spPr bwMode="auto">
          <a:xfrm>
            <a:off x="3271152" y="5653774"/>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2:  </a:t>
            </a:r>
            <a:r>
              <a:rPr lang="en-US" sz="1500" b="1" dirty="0">
                <a:solidFill>
                  <a:srgbClr val="000000"/>
                </a:solidFill>
                <a:latin typeface="Calibri" pitchFamily="34" charset="0"/>
              </a:rPr>
              <a:t>Rock-paper-scissors program (</a:t>
            </a:r>
            <a:r>
              <a:rPr lang="en-US" sz="1500" b="1" i="1" dirty="0">
                <a:solidFill>
                  <a:srgbClr val="000000"/>
                </a:solidFill>
                <a:latin typeface="Calibri" pitchFamily="34" charset="0"/>
              </a:rPr>
              <a:t>Maybe</a:t>
            </a:r>
            <a:r>
              <a:rPr lang="en-US" sz="1500" b="1" dirty="0">
                <a:solidFill>
                  <a:srgbClr val="000000"/>
                </a:solidFill>
                <a:latin typeface="Calibri" pitchFamily="34" charset="0"/>
              </a:rPr>
              <a:t> done </a:t>
            </a:r>
            <a:r>
              <a:rPr lang="en-US" sz="1500" b="1" dirty="0" smtClean="0">
                <a:solidFill>
                  <a:srgbClr val="000000"/>
                </a:solidFill>
                <a:latin typeface="Calibri" pitchFamily="34" charset="0"/>
              </a:rPr>
              <a:t>already!)</a:t>
            </a:r>
            <a:endParaRPr lang="en-US" sz="1500" dirty="0">
              <a:solidFill>
                <a:srgbClr val="000000"/>
              </a:solidFill>
              <a:latin typeface="Calibri" pitchFamily="34" charset="0"/>
            </a:endParaRPr>
          </a:p>
        </p:txBody>
      </p:sp>
      <p:sp>
        <p:nvSpPr>
          <p:cNvPr id="33" name="Text Box 48"/>
          <p:cNvSpPr txBox="1">
            <a:spLocks noChangeArrowheads="1"/>
          </p:cNvSpPr>
          <p:nvPr/>
        </p:nvSpPr>
        <p:spPr bwMode="auto">
          <a:xfrm>
            <a:off x="3271152" y="6111699"/>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FF9900"/>
                </a:solidFill>
                <a:latin typeface="Calibri" pitchFamily="34" charset="0"/>
              </a:rPr>
              <a:t>Problems </a:t>
            </a:r>
            <a:r>
              <a:rPr lang="en-US" sz="2200" b="1" dirty="0" smtClean="0">
                <a:solidFill>
                  <a:srgbClr val="FF9900"/>
                </a:solidFill>
                <a:latin typeface="Calibri" pitchFamily="34" charset="0"/>
              </a:rPr>
              <a:t>3-4:  </a:t>
            </a:r>
            <a:r>
              <a:rPr lang="en-US" sz="1500" b="1" dirty="0" err="1">
                <a:solidFill>
                  <a:srgbClr val="000000"/>
                </a:solidFill>
                <a:latin typeface="Calibri" pitchFamily="34" charset="0"/>
              </a:rPr>
              <a:t>Picobot</a:t>
            </a:r>
            <a:r>
              <a:rPr lang="en-US" sz="1500" b="1" dirty="0">
                <a:solidFill>
                  <a:srgbClr val="000000"/>
                </a:solidFill>
                <a:latin typeface="Calibri" pitchFamily="34" charset="0"/>
              </a:rPr>
              <a:t>!  empty room (3) </a:t>
            </a:r>
            <a:r>
              <a:rPr lang="en-US" sz="1500" b="1" dirty="0" smtClean="0">
                <a:solidFill>
                  <a:srgbClr val="000000"/>
                </a:solidFill>
                <a:latin typeface="Calibri" pitchFamily="34" charset="0"/>
              </a:rPr>
              <a:t>maze </a:t>
            </a:r>
            <a:r>
              <a:rPr lang="en-US" sz="1500" b="1" dirty="0">
                <a:solidFill>
                  <a:srgbClr val="000000"/>
                </a:solidFill>
                <a:latin typeface="Calibri" pitchFamily="34" charset="0"/>
              </a:rPr>
              <a:t>(4</a:t>
            </a:r>
            <a:r>
              <a:rPr lang="en-US" sz="1500" b="1" dirty="0" smtClean="0">
                <a:solidFill>
                  <a:srgbClr val="000000"/>
                </a:solidFill>
                <a:latin typeface="Calibri" pitchFamily="34" charset="0"/>
              </a:rPr>
              <a:t>)</a:t>
            </a:r>
            <a:endParaRPr lang="en-US" sz="1500" dirty="0">
              <a:solidFill>
                <a:srgbClr val="000000"/>
              </a:solidFill>
              <a:latin typeface="Calibri" pitchFamily="34" charset="0"/>
            </a:endParaRPr>
          </a:p>
        </p:txBody>
      </p:sp>
      <p:sp>
        <p:nvSpPr>
          <p:cNvPr id="36" name="Text Box 16"/>
          <p:cNvSpPr txBox="1">
            <a:spLocks noChangeArrowheads="1"/>
          </p:cNvSpPr>
          <p:nvPr/>
        </p:nvSpPr>
        <p:spPr bwMode="auto">
          <a:xfrm>
            <a:off x="3692272" y="2286000"/>
            <a:ext cx="1727200" cy="738188"/>
          </a:xfrm>
          <a:prstGeom prst="rect">
            <a:avLst/>
          </a:prstGeom>
          <a:solidFill>
            <a:schemeClr val="accent6">
              <a:lumMod val="20000"/>
              <a:lumOff val="80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2100" b="1" dirty="0" smtClean="0">
                <a:solidFill>
                  <a:srgbClr val="120DF3"/>
                </a:solidFill>
                <a:latin typeface="Cambria" pitchFamily="18" charset="0"/>
              </a:rPr>
              <a:t>Average of these two?</a:t>
            </a:r>
          </a:p>
        </p:txBody>
      </p:sp>
      <p:sp>
        <p:nvSpPr>
          <p:cNvPr id="2" name="Right Arrow 1"/>
          <p:cNvSpPr/>
          <p:nvPr/>
        </p:nvSpPr>
        <p:spPr bwMode="auto">
          <a:xfrm>
            <a:off x="5608068" y="2482633"/>
            <a:ext cx="381000" cy="344923"/>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ight Arrow 36"/>
          <p:cNvSpPr/>
          <p:nvPr/>
        </p:nvSpPr>
        <p:spPr bwMode="auto">
          <a:xfrm rot="10800000">
            <a:off x="3122676" y="2482632"/>
            <a:ext cx="381000" cy="344923"/>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ight Arrow 38"/>
          <p:cNvSpPr/>
          <p:nvPr/>
        </p:nvSpPr>
        <p:spPr bwMode="auto">
          <a:xfrm>
            <a:off x="4687824" y="4604530"/>
            <a:ext cx="4267200" cy="729470"/>
          </a:xfrm>
          <a:prstGeom prst="right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pic>
        <p:nvPicPr>
          <p:cNvPr id="410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 y="1219200"/>
            <a:ext cx="272415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6"/>
          <p:cNvSpPr txBox="1">
            <a:spLocks noChangeArrowheads="1"/>
          </p:cNvSpPr>
          <p:nvPr/>
        </p:nvSpPr>
        <p:spPr bwMode="auto">
          <a:xfrm>
            <a:off x="939800" y="3935413"/>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Wally</a:t>
            </a:r>
          </a:p>
        </p:txBody>
      </p:sp>
      <p:sp>
        <p:nvSpPr>
          <p:cNvPr id="4102" name="Text Box 48"/>
          <p:cNvSpPr txBox="1">
            <a:spLocks noChangeArrowheads="1"/>
          </p:cNvSpPr>
          <p:nvPr/>
        </p:nvSpPr>
        <p:spPr bwMode="auto">
          <a:xfrm>
            <a:off x="450850" y="5307013"/>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latin typeface="Calibri" pitchFamily="34" charset="0"/>
              </a:rPr>
              <a:t>Homework </a:t>
            </a:r>
            <a:r>
              <a:rPr lang="en-US" sz="2800" b="1" dirty="0" smtClean="0">
                <a:latin typeface="Calibri" pitchFamily="34" charset="0"/>
              </a:rPr>
              <a:t>1</a:t>
            </a:r>
            <a:endParaRPr lang="en-US" sz="2800" dirty="0">
              <a:latin typeface="Calibri" pitchFamily="34" charset="0"/>
            </a:endParaRPr>
          </a:p>
        </p:txBody>
      </p:sp>
      <p:sp>
        <p:nvSpPr>
          <p:cNvPr id="4103" name="Left Brace 19"/>
          <p:cNvSpPr>
            <a:spLocks/>
          </p:cNvSpPr>
          <p:nvPr/>
        </p:nvSpPr>
        <p:spPr bwMode="auto">
          <a:xfrm>
            <a:off x="2959100" y="4648200"/>
            <a:ext cx="228600" cy="1905000"/>
          </a:xfrm>
          <a:prstGeom prst="leftBrace">
            <a:avLst>
              <a:gd name="adj1" fmla="val 5432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6" name="Text Box 16"/>
          <p:cNvSpPr txBox="1">
            <a:spLocks noChangeArrowheads="1"/>
          </p:cNvSpPr>
          <p:nvPr/>
        </p:nvSpPr>
        <p:spPr bwMode="auto">
          <a:xfrm>
            <a:off x="5822950" y="3194050"/>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Alien</a:t>
            </a:r>
          </a:p>
        </p:txBody>
      </p:sp>
      <p:grpSp>
        <p:nvGrpSpPr>
          <p:cNvPr id="4109" name="Group 19"/>
          <p:cNvGrpSpPr>
            <a:grpSpLocks/>
          </p:cNvGrpSpPr>
          <p:nvPr>
            <p:custDataLst>
              <p:tags r:id="rId1"/>
            </p:custDataLst>
          </p:nvPr>
        </p:nvGrpSpPr>
        <p:grpSpPr bwMode="auto">
          <a:xfrm>
            <a:off x="6234113" y="1870075"/>
            <a:ext cx="1023937" cy="1143000"/>
            <a:chOff x="2928" y="1051"/>
            <a:chExt cx="840" cy="957"/>
          </a:xfrm>
        </p:grpSpPr>
        <p:sp>
          <p:nvSpPr>
            <p:cNvPr id="411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1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1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2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2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2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2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10" name="Rectangle 40"/>
          <p:cNvSpPr>
            <a:spLocks noChangeArrowheads="1"/>
          </p:cNvSpPr>
          <p:nvPr/>
        </p:nvSpPr>
        <p:spPr bwMode="auto">
          <a:xfrm>
            <a:off x="251178" y="5734755"/>
            <a:ext cx="263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i="1" dirty="0">
                <a:latin typeface="Calibri" pitchFamily="34" charset="0"/>
              </a:rPr>
              <a:t>due Mon. night (11:59pm)</a:t>
            </a:r>
            <a:endParaRPr lang="en-US" sz="1800" i="1" dirty="0"/>
          </a:p>
        </p:txBody>
      </p:sp>
      <p:sp>
        <p:nvSpPr>
          <p:cNvPr id="4113" name="Text Box 67"/>
          <p:cNvSpPr txBox="1">
            <a:spLocks noChangeArrowheads="1"/>
          </p:cNvSpPr>
          <p:nvPr/>
        </p:nvSpPr>
        <p:spPr bwMode="auto">
          <a:xfrm>
            <a:off x="7289800" y="1811338"/>
            <a:ext cx="139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08000"/>
                </a:solidFill>
                <a:latin typeface="Calibri" pitchFamily="34" charset="0"/>
              </a:rPr>
              <a:t>Yes!  I </a:t>
            </a:r>
            <a:r>
              <a:rPr lang="en-US" sz="1200" dirty="0">
                <a:solidFill>
                  <a:srgbClr val="008000"/>
                </a:solidFill>
                <a:latin typeface="Calibri" pitchFamily="34" charset="0"/>
              </a:rPr>
              <a:t>see the resemblance</a:t>
            </a:r>
          </a:p>
        </p:txBody>
      </p:sp>
      <p:sp>
        <p:nvSpPr>
          <p:cNvPr id="30" name="Text Box 48"/>
          <p:cNvSpPr txBox="1">
            <a:spLocks noChangeArrowheads="1"/>
          </p:cNvSpPr>
          <p:nvPr/>
        </p:nvSpPr>
        <p:spPr bwMode="auto">
          <a:xfrm>
            <a:off x="3271153" y="4737924"/>
            <a:ext cx="438059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latin typeface="Calibri" pitchFamily="34" charset="0"/>
              </a:rPr>
              <a:t>Problem </a:t>
            </a:r>
            <a:r>
              <a:rPr lang="en-US" sz="2200" b="1" dirty="0" smtClean="0">
                <a:latin typeface="Calibri" pitchFamily="34" charset="0"/>
              </a:rPr>
              <a:t>0:  </a:t>
            </a:r>
            <a:r>
              <a:rPr lang="en-US" sz="1500" b="1" dirty="0">
                <a:latin typeface="Calibri" pitchFamily="34" charset="0"/>
              </a:rPr>
              <a:t>Reading + response… </a:t>
            </a:r>
            <a:endParaRPr lang="en-US" sz="1500" dirty="0">
              <a:latin typeface="Calibri" pitchFamily="34" charset="0"/>
            </a:endParaRPr>
          </a:p>
        </p:txBody>
      </p:sp>
      <p:sp>
        <p:nvSpPr>
          <p:cNvPr id="31" name="Text Box 48"/>
          <p:cNvSpPr txBox="1">
            <a:spLocks noChangeArrowheads="1"/>
          </p:cNvSpPr>
          <p:nvPr/>
        </p:nvSpPr>
        <p:spPr bwMode="auto">
          <a:xfrm>
            <a:off x="3271152" y="5195849"/>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1:  </a:t>
            </a:r>
            <a:r>
              <a:rPr lang="en-US" sz="1500" b="1" dirty="0" smtClean="0">
                <a:latin typeface="Calibri" pitchFamily="34" charset="0"/>
              </a:rPr>
              <a:t>Four-fours program: Can be done </a:t>
            </a:r>
            <a:r>
              <a:rPr lang="en-US" sz="1500" b="1" u="sng" dirty="0" smtClean="0">
                <a:latin typeface="Calibri" pitchFamily="34" charset="0"/>
              </a:rPr>
              <a:t>for</a:t>
            </a:r>
            <a:r>
              <a:rPr lang="en-US" sz="1500" b="1" dirty="0" smtClean="0">
                <a:latin typeface="Calibri" pitchFamily="34" charset="0"/>
              </a:rPr>
              <a:t> lab...</a:t>
            </a:r>
            <a:endParaRPr lang="en-US" sz="1500" dirty="0">
              <a:latin typeface="Calibri" pitchFamily="34" charset="0"/>
            </a:endParaRPr>
          </a:p>
        </p:txBody>
      </p:sp>
      <p:sp>
        <p:nvSpPr>
          <p:cNvPr id="32" name="Text Box 48"/>
          <p:cNvSpPr txBox="1">
            <a:spLocks noChangeArrowheads="1"/>
          </p:cNvSpPr>
          <p:nvPr/>
        </p:nvSpPr>
        <p:spPr bwMode="auto">
          <a:xfrm>
            <a:off x="3271152" y="5653774"/>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2:  </a:t>
            </a:r>
            <a:r>
              <a:rPr lang="en-US" sz="1500" b="1" dirty="0">
                <a:solidFill>
                  <a:srgbClr val="000000"/>
                </a:solidFill>
                <a:latin typeface="Calibri" pitchFamily="34" charset="0"/>
              </a:rPr>
              <a:t>Rock-paper-scissors program (</a:t>
            </a:r>
            <a:r>
              <a:rPr lang="en-US" sz="1500" b="1" i="1" dirty="0">
                <a:solidFill>
                  <a:srgbClr val="000000"/>
                </a:solidFill>
                <a:latin typeface="Calibri" pitchFamily="34" charset="0"/>
              </a:rPr>
              <a:t>Maybe</a:t>
            </a:r>
            <a:r>
              <a:rPr lang="en-US" sz="1500" b="1" dirty="0">
                <a:solidFill>
                  <a:srgbClr val="000000"/>
                </a:solidFill>
                <a:latin typeface="Calibri" pitchFamily="34" charset="0"/>
              </a:rPr>
              <a:t> done </a:t>
            </a:r>
            <a:r>
              <a:rPr lang="en-US" sz="1500" b="1" dirty="0" smtClean="0">
                <a:solidFill>
                  <a:srgbClr val="000000"/>
                </a:solidFill>
                <a:latin typeface="Calibri" pitchFamily="34" charset="0"/>
              </a:rPr>
              <a:t>already!)</a:t>
            </a:r>
            <a:endParaRPr lang="en-US" sz="1500" dirty="0">
              <a:solidFill>
                <a:srgbClr val="000000"/>
              </a:solidFill>
              <a:latin typeface="Calibri" pitchFamily="34" charset="0"/>
            </a:endParaRPr>
          </a:p>
        </p:txBody>
      </p:sp>
      <p:sp>
        <p:nvSpPr>
          <p:cNvPr id="33" name="Text Box 48"/>
          <p:cNvSpPr txBox="1">
            <a:spLocks noChangeArrowheads="1"/>
          </p:cNvSpPr>
          <p:nvPr/>
        </p:nvSpPr>
        <p:spPr bwMode="auto">
          <a:xfrm>
            <a:off x="3271152" y="6111699"/>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FF9900"/>
                </a:solidFill>
                <a:latin typeface="Calibri" pitchFamily="34" charset="0"/>
              </a:rPr>
              <a:t>Problems </a:t>
            </a:r>
            <a:r>
              <a:rPr lang="en-US" sz="2200" b="1" dirty="0" smtClean="0">
                <a:solidFill>
                  <a:srgbClr val="FF9900"/>
                </a:solidFill>
                <a:latin typeface="Calibri" pitchFamily="34" charset="0"/>
              </a:rPr>
              <a:t>3-4:  </a:t>
            </a:r>
            <a:r>
              <a:rPr lang="en-US" sz="1500" b="1" dirty="0" err="1">
                <a:solidFill>
                  <a:srgbClr val="000000"/>
                </a:solidFill>
                <a:latin typeface="Calibri" pitchFamily="34" charset="0"/>
              </a:rPr>
              <a:t>Picobot</a:t>
            </a:r>
            <a:r>
              <a:rPr lang="en-US" sz="1500" b="1" dirty="0">
                <a:solidFill>
                  <a:srgbClr val="000000"/>
                </a:solidFill>
                <a:latin typeface="Calibri" pitchFamily="34" charset="0"/>
              </a:rPr>
              <a:t>!  empty room (3) </a:t>
            </a:r>
            <a:r>
              <a:rPr lang="en-US" sz="1500" b="1" dirty="0" smtClean="0">
                <a:solidFill>
                  <a:srgbClr val="000000"/>
                </a:solidFill>
                <a:latin typeface="Calibri" pitchFamily="34" charset="0"/>
              </a:rPr>
              <a:t>maze </a:t>
            </a:r>
            <a:r>
              <a:rPr lang="en-US" sz="1500" b="1" dirty="0">
                <a:solidFill>
                  <a:srgbClr val="000000"/>
                </a:solidFill>
                <a:latin typeface="Calibri" pitchFamily="34" charset="0"/>
              </a:rPr>
              <a:t>(4</a:t>
            </a:r>
            <a:r>
              <a:rPr lang="en-US" sz="1500" b="1" dirty="0" smtClean="0">
                <a:solidFill>
                  <a:srgbClr val="000000"/>
                </a:solidFill>
                <a:latin typeface="Calibri" pitchFamily="34" charset="0"/>
              </a:rPr>
              <a:t>)</a:t>
            </a:r>
            <a:endParaRPr lang="en-US" sz="1500" dirty="0">
              <a:solidFill>
                <a:srgbClr val="000000"/>
              </a:solidFill>
              <a:latin typeface="Calibri" pitchFamily="34" charset="0"/>
            </a:endParaRPr>
          </a:p>
        </p:txBody>
      </p:sp>
      <p:sp>
        <p:nvSpPr>
          <p:cNvPr id="2" name="Right Arrow 1"/>
          <p:cNvSpPr/>
          <p:nvPr/>
        </p:nvSpPr>
        <p:spPr bwMode="auto">
          <a:xfrm rot="10800000">
            <a:off x="5608068" y="2482633"/>
            <a:ext cx="381000" cy="344923"/>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ight Arrow 36"/>
          <p:cNvSpPr/>
          <p:nvPr/>
        </p:nvSpPr>
        <p:spPr bwMode="auto">
          <a:xfrm>
            <a:off x="3122676" y="2482632"/>
            <a:ext cx="381000" cy="344923"/>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16"/>
          <p:cNvSpPr>
            <a:spLocks noChangeArrowheads="1"/>
          </p:cNvSpPr>
          <p:nvPr/>
        </p:nvSpPr>
        <p:spPr bwMode="auto">
          <a:xfrm>
            <a:off x="4021314" y="1981200"/>
            <a:ext cx="1143000" cy="1066800"/>
          </a:xfrm>
          <a:prstGeom prst="rect">
            <a:avLst/>
          </a:prstGeom>
          <a:solidFill>
            <a:srgbClr val="00FB11"/>
          </a:solidFill>
          <a:ln w="9525">
            <a:solidFill>
              <a:schemeClr val="tx1"/>
            </a:solidFill>
            <a:round/>
            <a:headEnd/>
            <a:tailEnd/>
          </a:ln>
        </p:spPr>
        <p:txBody>
          <a:bodyPr/>
          <a:lstStyle/>
          <a:p>
            <a:endParaRPr lang="en-US"/>
          </a:p>
        </p:txBody>
      </p:sp>
      <p:sp>
        <p:nvSpPr>
          <p:cNvPr id="38" name="Text Box 16"/>
          <p:cNvSpPr txBox="1">
            <a:spLocks noChangeArrowheads="1"/>
          </p:cNvSpPr>
          <p:nvPr/>
        </p:nvSpPr>
        <p:spPr bwMode="auto">
          <a:xfrm>
            <a:off x="3680178" y="3124200"/>
            <a:ext cx="1828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100" b="1" dirty="0" err="1">
                <a:solidFill>
                  <a:srgbClr val="009900"/>
                </a:solidFill>
                <a:latin typeface="Cambria" pitchFamily="18" charset="0"/>
              </a:rPr>
              <a:t>Picobot</a:t>
            </a:r>
            <a:r>
              <a:rPr lang="en-US" sz="2100" b="1" dirty="0">
                <a:solidFill>
                  <a:srgbClr val="009900"/>
                </a:solidFill>
                <a:latin typeface="Cambria" pitchFamily="18" charset="0"/>
              </a:rPr>
              <a:t>!</a:t>
            </a:r>
          </a:p>
        </p:txBody>
      </p:sp>
      <p:sp>
        <p:nvSpPr>
          <p:cNvPr id="34" name="Text Box 9"/>
          <p:cNvSpPr txBox="1">
            <a:spLocks noChangeArrowheads="1"/>
          </p:cNvSpPr>
          <p:nvPr/>
        </p:nvSpPr>
        <p:spPr bwMode="auto">
          <a:xfrm>
            <a:off x="1447800" y="228600"/>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Welcome </a:t>
            </a:r>
            <a:r>
              <a:rPr lang="en-US" sz="4000" u="sng" dirty="0" smtClean="0">
                <a:latin typeface="Cambria" pitchFamily="18" charset="0"/>
              </a:rPr>
              <a:t>back</a:t>
            </a:r>
            <a:r>
              <a:rPr lang="en-US" sz="4000" dirty="0" smtClean="0">
                <a:latin typeface="Cambria" pitchFamily="18" charset="0"/>
              </a:rPr>
              <a:t> </a:t>
            </a:r>
            <a:r>
              <a:rPr lang="en-US" sz="4000" dirty="0">
                <a:latin typeface="Cambria" pitchFamily="18" charset="0"/>
              </a:rPr>
              <a:t>to CS 5 !</a:t>
            </a:r>
          </a:p>
        </p:txBody>
      </p:sp>
    </p:spTree>
    <p:extLst>
      <p:ext uri="{BB962C8B-B14F-4D97-AF65-F5344CB8AC3E}">
        <p14:creationId xmlns:p14="http://schemas.microsoft.com/office/powerpoint/2010/main" val="12867197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ClassFiles:Microsoft Office 98:Templates:Blank Presentation</Template>
  <TotalTime>27810</TotalTime>
  <Words>3785</Words>
  <Application>Microsoft Office PowerPoint</Application>
  <PresentationFormat>On-screen Show (4:3)</PresentationFormat>
  <Paragraphs>788</Paragraphs>
  <Slides>54</Slides>
  <Notes>54</Notes>
  <HiddenSlides>9</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Zach Dodds</dc:creator>
  <cp:lastModifiedBy>Geoff Kuenning</cp:lastModifiedBy>
  <cp:revision>447</cp:revision>
  <cp:lastPrinted>2018-01-17T09:04:55Z</cp:lastPrinted>
  <dcterms:created xsi:type="dcterms:W3CDTF">2010-09-01T20:21:06Z</dcterms:created>
  <dcterms:modified xsi:type="dcterms:W3CDTF">2018-01-17T09:08:13Z</dcterms:modified>
</cp:coreProperties>
</file>