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.xml" ContentType="application/inkml+xml"/>
  <Override PartName="/ppt/notesSlides/notesSlide31.xml" ContentType="application/vnd.openxmlformats-officedocument.presentationml.notesSlide+xml"/>
  <Override PartName="/ppt/ink/ink2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313" r:id="rId3"/>
    <p:sldId id="456" r:id="rId4"/>
    <p:sldId id="459" r:id="rId5"/>
    <p:sldId id="460" r:id="rId6"/>
    <p:sldId id="503" r:id="rId7"/>
    <p:sldId id="461" r:id="rId8"/>
    <p:sldId id="462" r:id="rId9"/>
    <p:sldId id="463" r:id="rId10"/>
    <p:sldId id="464" r:id="rId11"/>
    <p:sldId id="465" r:id="rId12"/>
    <p:sldId id="502" r:id="rId13"/>
    <p:sldId id="466" r:id="rId14"/>
    <p:sldId id="467" r:id="rId15"/>
    <p:sldId id="501" r:id="rId16"/>
    <p:sldId id="470" r:id="rId17"/>
    <p:sldId id="472" r:id="rId18"/>
    <p:sldId id="509" r:id="rId19"/>
    <p:sldId id="510" r:id="rId20"/>
    <p:sldId id="473" r:id="rId21"/>
    <p:sldId id="474" r:id="rId22"/>
    <p:sldId id="475" r:id="rId23"/>
    <p:sldId id="476" r:id="rId24"/>
    <p:sldId id="514" r:id="rId25"/>
    <p:sldId id="479" r:id="rId26"/>
    <p:sldId id="480" r:id="rId27"/>
    <p:sldId id="506" r:id="rId28"/>
    <p:sldId id="504" r:id="rId29"/>
    <p:sldId id="485" r:id="rId30"/>
    <p:sldId id="486" r:id="rId31"/>
    <p:sldId id="487" r:id="rId32"/>
    <p:sldId id="488" r:id="rId33"/>
    <p:sldId id="489" r:id="rId34"/>
    <p:sldId id="490" r:id="rId35"/>
    <p:sldId id="491" r:id="rId36"/>
    <p:sldId id="493" r:id="rId37"/>
    <p:sldId id="335" r:id="rId38"/>
    <p:sldId id="455" r:id="rId39"/>
    <p:sldId id="382" r:id="rId40"/>
    <p:sldId id="435" r:id="rId41"/>
    <p:sldId id="383" r:id="rId42"/>
    <p:sldId id="384" r:id="rId43"/>
    <p:sldId id="363" r:id="rId44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00FF"/>
    <a:srgbClr val="FFCC99"/>
    <a:srgbClr val="CCFFCC"/>
    <a:srgbClr val="008000"/>
    <a:srgbClr val="CCECFF"/>
    <a:srgbClr val="FFE0C1"/>
    <a:srgbClr val="CC3300"/>
    <a:srgbClr val="FF9900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396" autoAdjust="0"/>
  </p:normalViewPr>
  <p:slideViewPr>
    <p:cSldViewPr>
      <p:cViewPr varScale="1">
        <p:scale>
          <a:sx n="86" d="100"/>
          <a:sy n="86" d="100"/>
        </p:scale>
        <p:origin x="-6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54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2881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864" y="0"/>
            <a:ext cx="3027136" cy="2881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82814"/>
            <a:ext cx="3027137" cy="2881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864" y="8982814"/>
            <a:ext cx="3027136" cy="2881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3017B741-2933-433C-9296-620F5443C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06T20:55:12.1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34-1 51,'-21'-9'28,"21"9"-2,-15 13-4,15-13-27,1 16-11,-1-16-8,19 19-3,-3-14-2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3-09-07T15:55:16.6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34-1 51,'-21'-9'28,"21"9"-2,-15 13-4,15-13-27,1 16-11,-1-16-8,19 19-3,-3-14-2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11T21:31:47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21580 2009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864" y="0"/>
            <a:ext cx="3027136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27" y="4404032"/>
            <a:ext cx="5123546" cy="41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8064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864" y="8808064"/>
            <a:ext cx="3027136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38A3C2A1-1272-4903-80C0-CE5447855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Announcements:</a:t>
            </a:r>
          </a:p>
          <a:p>
            <a:endParaRPr lang="en-US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    This class is for people with no experience!  Don’t be intimidated by the ten people who have some.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    Office hours will be irregular for the next few weeks, and in particular no Mon 4-5 and 6-8 office hours until Feb. 19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    Identify unregistered people; get pictures of newcomers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Tell hydraulic</a:t>
            </a:r>
            <a:r>
              <a:rPr lang="en-US" baseline="0" dirty="0" smtClean="0"/>
              <a:t> ram story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Setup</a:t>
            </a:r>
            <a:r>
              <a:rPr lang="en-US" baseline="0" dirty="0" smtClean="0"/>
              <a:t>: in </a:t>
            </a:r>
            <a:r>
              <a:rPr lang="en-US" baseline="0" dirty="0" err="1" smtClean="0"/>
              <a:t>ipython</a:t>
            </a:r>
            <a:r>
              <a:rPr lang="en-US" baseline="0" dirty="0" smtClean="0"/>
              <a:t> (or in </a:t>
            </a:r>
            <a:r>
              <a:rPr lang="en-US" baseline="0" dirty="0" err="1" smtClean="0"/>
              <a:t>VSCode</a:t>
            </a:r>
            <a:r>
              <a:rPr lang="en-US" baseline="0" dirty="0" smtClean="0"/>
              <a:t> split screen), set </a:t>
            </a:r>
            <a:r>
              <a:rPr lang="en-US" baseline="0" dirty="0" smtClean="0"/>
              <a:t>M = [4, 7, 100, 42, 5, 47]</a:t>
            </a:r>
          </a:p>
          <a:p>
            <a:r>
              <a:rPr lang="en-US" baseline="0" dirty="0" smtClean="0"/>
              <a:t>L = [3.14, [2, 40], 'third', 42]</a:t>
            </a:r>
          </a:p>
          <a:p>
            <a:r>
              <a:rPr lang="en-US" baseline="0" dirty="0" smtClean="0"/>
              <a:t>s = '</a:t>
            </a:r>
            <a:r>
              <a:rPr lang="en-US" baseline="0" dirty="0" err="1" smtClean="0"/>
              <a:t>harvey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mudd</a:t>
            </a:r>
            <a:r>
              <a:rPr lang="en-US" baseline="0" dirty="0" smtClean="0"/>
              <a:t> college'</a:t>
            </a:r>
          </a:p>
          <a:p>
            <a:r>
              <a:rPr lang="en-US" baseline="0" dirty="0" smtClean="0"/>
              <a:t>clear screen with ^L</a:t>
            </a:r>
            <a:endParaRPr lang="en-US" baseline="0" dirty="0" smtClean="0"/>
          </a:p>
          <a:p>
            <a:r>
              <a:rPr lang="en-US" baseline="0" dirty="0" smtClean="0"/>
              <a:t>Make demo </a:t>
            </a:r>
            <a:r>
              <a:rPr lang="en-US" baseline="0" dirty="0" err="1" smtClean="0"/>
              <a:t>xterm</a:t>
            </a:r>
            <a:r>
              <a:rPr lang="en-US" baseline="0" dirty="0" smtClean="0"/>
              <a:t> ½-</a:t>
            </a:r>
            <a:r>
              <a:rPr lang="en-US" baseline="0" dirty="0" smtClean="0"/>
              <a:t>height [why?—fill in]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Props: desktop computer to disassemble</a:t>
            </a:r>
          </a:p>
          <a:p>
            <a:r>
              <a:rPr lang="en-US" baseline="0" dirty="0" smtClean="0"/>
              <a:t>Boxes to represent variables, with </a:t>
            </a:r>
            <a:r>
              <a:rPr lang="en-US" baseline="0" dirty="0" err="1" smtClean="0"/>
              <a:t>velcro</a:t>
            </a:r>
            <a:r>
              <a:rPr lang="en-US" baseline="0" dirty="0" smtClean="0"/>
              <a:t> values.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3C2A1-1272-4903-80C0-CE5447855AB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3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304FE0-8E97-49DE-9F7D-928B576F4106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%4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smtClean="0">
                <a:ea typeface="ＭＳ Ｐゴシック" pitchFamily="34" charset="-128"/>
              </a:rPr>
              <a:t>== 3 is Women’s World Cup (soccer)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304FE0-8E97-49DE-9F7D-928B576F4106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Demo </a:t>
            </a:r>
            <a:r>
              <a:rPr lang="en-US" dirty="0" smtClean="0">
                <a:ea typeface="ＭＳ Ｐゴシック" pitchFamily="34" charset="-128"/>
              </a:rPr>
              <a:t>mod &amp; div: 30 % 7; 30 // </a:t>
            </a:r>
            <a:r>
              <a:rPr lang="en-US" dirty="0" smtClean="0">
                <a:ea typeface="ＭＳ Ｐゴシック" pitchFamily="34" charset="-128"/>
              </a:rPr>
              <a:t>7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itchFamily="34" charset="-128"/>
              </a:rPr>
              <a:t>The decomposition is always true.  Experiment</a:t>
            </a:r>
            <a:r>
              <a:rPr lang="en-US" baseline="0" dirty="0" smtClean="0">
                <a:ea typeface="ＭＳ Ｐゴシック" pitchFamily="34" charset="-128"/>
              </a:rPr>
              <a:t> on your own: does decomposition work with negative numbers?  What are the pieces?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6562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179EC5-4C0D-4FB0-B857-99CCB6C10C2F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BF8F49-56DF-4EB9-8342-32F74773974A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JavaScript has ===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878647">
              <a:defRPr/>
            </a:pPr>
            <a:fld id="{BB4004FA-1480-4AA4-BE7A-D301CD4E35D4}" type="slidenum">
              <a:rPr lang="en-US" sz="1200">
                <a:solidFill>
                  <a:srgbClr val="000000"/>
                </a:solidFill>
              </a:rPr>
              <a:pPr defTabSz="878647">
                <a:defRPr/>
              </a:pPr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QUIZSLIDE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dirty="0" smtClean="0">
                <a:ea typeface="ＭＳ Ｐゴシック" pitchFamily="34" charset="-128"/>
              </a:rPr>
              <a:t>x = x + y line bothers some people.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After</a:t>
            </a:r>
            <a:r>
              <a:rPr lang="en-US" baseline="0" dirty="0" smtClean="0">
                <a:ea typeface="ＭＳ Ｐゴシック" pitchFamily="34" charset="-128"/>
              </a:rPr>
              <a:t> quiz, act it out with props (pre-prepared boxes for variables).  Then demo in Python, show how x </a:t>
            </a:r>
            <a:r>
              <a:rPr lang="en-US" baseline="0" dirty="0" smtClean="0">
                <a:ea typeface="ＭＳ Ｐゴシック" pitchFamily="34" charset="-128"/>
              </a:rPr>
              <a:t>gets </a:t>
            </a:r>
            <a:r>
              <a:rPr lang="en-US" baseline="0" dirty="0" smtClean="0">
                <a:ea typeface="ＭＳ Ｐゴシック" pitchFamily="34" charset="-128"/>
              </a:rPr>
              <a:t>a new ID.  The name moves to the data.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Spacing is deliberately off.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343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3C2A1-1272-4903-80C0-CE5447855A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99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363A9D-4792-456F-88C6-64704E5F3E4A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…and more, covered</a:t>
            </a:r>
            <a:r>
              <a:rPr lang="en-US" baseline="0" dirty="0" smtClean="0">
                <a:ea typeface="ＭＳ Ｐゴシック" pitchFamily="34" charset="-128"/>
              </a:rPr>
              <a:t> later in the course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3155C98-A274-442B-AC38-8CCC0007B0CE}" type="slidenum">
              <a:rPr lang="en-US" sz="1200">
                <a:solidFill>
                  <a:prstClr val="black"/>
                </a:solidFill>
              </a:rPr>
              <a:pPr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564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3155C98-A274-442B-AC38-8CCC0007B0CE}" type="slidenum">
              <a:rPr lang="en-US" sz="1200">
                <a:solidFill>
                  <a:prstClr val="black"/>
                </a:solidFill>
              </a:rPr>
              <a:pPr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hahathathat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217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3C2A1-1272-4903-80C0-CE5447855AB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5B5E1C7-8FBF-4370-9AD3-03A7D54F7E33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took about 15 years to go from 1 </a:t>
            </a:r>
            <a:r>
              <a:rPr lang="en-US" dirty="0" err="1" smtClean="0"/>
              <a:t>exabyte</a:t>
            </a:r>
            <a:r>
              <a:rPr lang="en-US" dirty="0" smtClean="0"/>
              <a:t> to 1 zettabyte.  After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zetta</a:t>
            </a:r>
            <a:r>
              <a:rPr lang="en-US" baseline="0" dirty="0" smtClean="0"/>
              <a:t> comes </a:t>
            </a:r>
            <a:r>
              <a:rPr lang="en-US" baseline="0" dirty="0" err="1" smtClean="0"/>
              <a:t>yotta</a:t>
            </a:r>
            <a:r>
              <a:rPr lang="en-US" baseline="0" dirty="0" smtClean="0"/>
              <a:t>, and after that we don’t have a word.  So at this rate, by 2060 we’ll have more data than we know how to describe!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3C2A1-1272-4903-80C0-CE5447855AB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91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0436077-2485-4BFD-83BB-EE72DB36471B}" type="slidenum">
              <a:rPr lang="en-US" sz="1200">
                <a:solidFill>
                  <a:prstClr val="black"/>
                </a:solidFill>
              </a:rPr>
              <a:pPr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A0AFCCA-95FA-4EAC-93BB-664EF55BF496}" type="slidenum">
              <a:rPr lang="en-US" sz="1200">
                <a:solidFill>
                  <a:prstClr val="black"/>
                </a:solidFill>
              </a:rPr>
              <a:pPr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Right now, Google Trends says debt is average</a:t>
            </a:r>
            <a:r>
              <a:rPr lang="en-US" baseline="0" dirty="0" smtClean="0">
                <a:ea typeface="ＭＳ Ｐゴシック" pitchFamily="34" charset="-128"/>
              </a:rPr>
              <a:t> but on the uptick.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762689-9CC9-4ED5-822B-6A4A2E034943}" type="slidenum">
              <a:rPr lang="en-US" sz="1200">
                <a:solidFill>
                  <a:prstClr val="black"/>
                </a:solidFill>
              </a:rPr>
              <a:pPr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This</a:t>
            </a:r>
            <a:r>
              <a:rPr lang="en-US" baseline="0" dirty="0" smtClean="0">
                <a:ea typeface="ＭＳ Ｐゴシック" pitchFamily="34" charset="-128"/>
              </a:rPr>
              <a:t> slide has a popup.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78189ED-3DFA-49E4-93C4-A700F3D4B4AA}" type="slidenum">
              <a:rPr lang="en-US" sz="1200">
                <a:solidFill>
                  <a:prstClr val="black"/>
                </a:solidFill>
              </a:rPr>
              <a:pPr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CS</a:t>
            </a:r>
            <a:r>
              <a:rPr lang="en-US" baseline="0" dirty="0" smtClean="0">
                <a:ea typeface="ＭＳ Ｐゴシック" pitchFamily="34" charset="-128"/>
              </a:rPr>
              <a:t> focuses on turning data into information.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28976DB-8D63-4E0D-A117-365055D52100}" type="slidenum">
              <a:rPr lang="en-US" sz="1200">
                <a:solidFill>
                  <a:prstClr val="black"/>
                </a:solidFill>
              </a:rPr>
              <a:pPr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M,</a:t>
            </a:r>
            <a:r>
              <a:rPr lang="en-US" baseline="0" dirty="0" smtClean="0">
                <a:ea typeface="ＭＳ Ｐゴシック" pitchFamily="34" charset="-128"/>
              </a:rPr>
              <a:t> L, and S can be set by running lec03prog01-setvars.py.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28976DB-8D63-4E0D-A117-365055D52100}" type="slidenum">
              <a:rPr lang="en-US" sz="1200">
                <a:solidFill>
                  <a:prstClr val="black"/>
                </a:solidFill>
              </a:rPr>
              <a:pPr/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Have M ready</a:t>
            </a:r>
            <a:r>
              <a:rPr lang="en-US" baseline="0" dirty="0" smtClean="0">
                <a:ea typeface="ＭＳ Ｐゴシック" pitchFamily="34" charset="-128"/>
              </a:rPr>
              <a:t> in </a:t>
            </a:r>
            <a:r>
              <a:rPr lang="en-US" baseline="0" dirty="0" err="1" smtClean="0">
                <a:ea typeface="ＭＳ Ｐゴシック" pitchFamily="34" charset="-128"/>
              </a:rPr>
              <a:t>ipython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550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28976DB-8D63-4E0D-A117-365055D52100}" type="slidenum">
              <a:rPr lang="en-US" sz="1200">
                <a:solidFill>
                  <a:prstClr val="black"/>
                </a:solidFill>
              </a:rPr>
              <a:pPr/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Also </a:t>
            </a:r>
            <a:r>
              <a:rPr lang="en-US" dirty="0" smtClean="0">
                <a:ea typeface="ＭＳ Ｐゴシック" pitchFamily="34" charset="-128"/>
              </a:rPr>
              <a:t>show L[2][1:3]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Note that the one-element </a:t>
            </a:r>
            <a:r>
              <a:rPr lang="en-US" dirty="0" smtClean="0">
                <a:ea typeface="ＭＳ Ｐゴシック" pitchFamily="34" charset="-128"/>
              </a:rPr>
              <a:t>slice </a:t>
            </a:r>
            <a:r>
              <a:rPr lang="en-US" dirty="0" smtClean="0">
                <a:ea typeface="ＭＳ Ｐゴシック" pitchFamily="34" charset="-128"/>
              </a:rPr>
              <a:t>(L[0:1]) is </a:t>
            </a:r>
            <a:r>
              <a:rPr lang="en-US" dirty="0" smtClean="0">
                <a:ea typeface="ＭＳ Ｐゴシック" pitchFamily="34" charset="-128"/>
              </a:rPr>
              <a:t>confusing vis-à-vis L[0]; </a:t>
            </a:r>
            <a:r>
              <a:rPr lang="en-US" dirty="0" smtClean="0">
                <a:ea typeface="ＭＳ Ｐゴシック" pitchFamily="34" charset="-128"/>
              </a:rPr>
              <a:t>discuss</a:t>
            </a:r>
          </a:p>
        </p:txBody>
      </p:sp>
    </p:spTree>
    <p:extLst>
      <p:ext uri="{BB962C8B-B14F-4D97-AF65-F5344CB8AC3E}">
        <p14:creationId xmlns:p14="http://schemas.microsoft.com/office/powerpoint/2010/main" val="645215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330D0D1-16EF-45AD-B252-252690DDE4CF}" type="slidenum">
              <a:rPr lang="en-US" sz="1200">
                <a:solidFill>
                  <a:prstClr val="black"/>
                </a:solidFill>
              </a:rPr>
              <a:pPr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Emphasize </a:t>
            </a:r>
            <a:r>
              <a:rPr lang="en-US" dirty="0" smtClean="0">
                <a:ea typeface="ＭＳ Ｐゴシック" pitchFamily="34" charset="-128"/>
              </a:rPr>
              <a:t>that s[6]</a:t>
            </a:r>
            <a:r>
              <a:rPr lang="en-US" baseline="0" dirty="0" smtClean="0">
                <a:ea typeface="ＭＳ Ｐゴシック" pitchFamily="34" charset="-128"/>
              </a:rPr>
              <a:t> is blank; demo that </a:t>
            </a:r>
            <a:r>
              <a:rPr lang="en-US" baseline="0" dirty="0" err="1" smtClean="0">
                <a:ea typeface="ＭＳ Ｐゴシック" pitchFamily="34" charset="-128"/>
              </a:rPr>
              <a:t>len</a:t>
            </a:r>
            <a:r>
              <a:rPr lang="en-US" baseline="0" dirty="0" smtClean="0">
                <a:ea typeface="ＭＳ Ｐゴシック" pitchFamily="34" charset="-128"/>
              </a:rPr>
              <a:t> is 1 but </a:t>
            </a:r>
            <a:r>
              <a:rPr lang="en-US" baseline="0" dirty="0" err="1" smtClean="0">
                <a:ea typeface="ＭＳ Ｐゴシック" pitchFamily="34" charset="-128"/>
              </a:rPr>
              <a:t>len</a:t>
            </a:r>
            <a:r>
              <a:rPr lang="en-US" baseline="0" dirty="0" smtClean="0">
                <a:ea typeface="ＭＳ Ｐゴシック" pitchFamily="34" charset="-128"/>
              </a:rPr>
              <a:t>('') is zero.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93EAAB6-2999-46D6-A460-EEFBCD40D127}" type="slidenum">
              <a:rPr lang="en-US" sz="1200">
                <a:solidFill>
                  <a:prstClr val="black"/>
                </a:solidFill>
              </a:rPr>
              <a:pPr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97CB098-DD7C-487D-98D6-A1889E0C0BDA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FFE0C7-F97B-454B-A4D5-AF9104D955D6}" type="slidenum">
              <a:rPr lang="en-US" sz="1200">
                <a:solidFill>
                  <a:prstClr val="black"/>
                </a:solidFill>
              </a:rPr>
              <a:pPr/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Explanations are on following slide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2BDFBD8-D862-411D-8C82-D6B4EEC135FF}" type="slidenum">
              <a:rPr lang="en-US" sz="1200">
                <a:solidFill>
                  <a:prstClr val="black"/>
                </a:solidFill>
              </a:rPr>
              <a:pPr/>
              <a:t>31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89C1B00-66CC-4D70-B963-E3C9D767965A}" type="slidenum">
              <a:rPr lang="en-US" sz="1200">
                <a:solidFill>
                  <a:prstClr val="black"/>
                </a:solidFill>
              </a:rPr>
              <a:pPr/>
              <a:t>32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EBBC79C-BEFE-4F3D-B4F5-6C8FDAA245D2}" type="slidenum">
              <a:rPr lang="en-US" sz="1200">
                <a:solidFill>
                  <a:prstClr val="black"/>
                </a:solidFill>
              </a:rPr>
              <a:pPr/>
              <a:t>33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Stride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  <a:r>
              <a:rPr lang="en-US" baseline="0" dirty="0" smtClean="0">
                <a:ea typeface="ＭＳ Ｐゴシック" pitchFamily="34" charset="-128"/>
              </a:rPr>
              <a:t>is like hopping: hop 2, not skip 2.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84144B0-B80F-452F-A63F-18973B353E7C}" type="slidenum">
              <a:rPr lang="en-US" sz="1200">
                <a:solidFill>
                  <a:prstClr val="black"/>
                </a:solidFill>
              </a:rPr>
              <a:pPr/>
              <a:t>34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INHANDOUTFULL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Prof</a:t>
            </a:r>
            <a:r>
              <a:rPr lang="en-US" dirty="0" smtClean="0">
                <a:ea typeface="ＭＳ Ｐゴシック" pitchFamily="34" charset="-128"/>
              </a:rPr>
              <a:t>. Aaron </a:t>
            </a:r>
            <a:r>
              <a:rPr lang="en-US" dirty="0" err="1" smtClean="0">
                <a:ea typeface="ＭＳ Ｐゴシック" pitchFamily="34" charset="-128"/>
              </a:rPr>
              <a:t>Laconte</a:t>
            </a:r>
            <a:r>
              <a:rPr lang="en-US" dirty="0" smtClean="0">
                <a:ea typeface="ＭＳ Ｐゴシック" pitchFamily="34" charset="-128"/>
              </a:rPr>
              <a:t>, Claremont HS; </a:t>
            </a:r>
            <a:r>
              <a:rPr lang="en-US" dirty="0" smtClean="0">
                <a:ea typeface="ＭＳ Ｐゴシック" pitchFamily="34" charset="-128"/>
              </a:rPr>
              <a:t>Prof. Katie </a:t>
            </a:r>
            <a:r>
              <a:rPr lang="en-US" dirty="0" smtClean="0">
                <a:ea typeface="ＭＳ Ｐゴシック" pitchFamily="34" charset="-128"/>
              </a:rPr>
              <a:t>Purvis-Roberts, Keck science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84144B0-B80F-452F-A63F-18973B353E7C}" type="slidenum">
              <a:rPr lang="en-US" sz="1200">
                <a:solidFill>
                  <a:prstClr val="black"/>
                </a:solidFill>
              </a:rPr>
              <a:pPr/>
              <a:t>35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len</a:t>
            </a:r>
            <a:r>
              <a:rPr lang="en-US" dirty="0" smtClean="0">
                <a:ea typeface="ＭＳ Ｐゴシック" pitchFamily="34" charset="-128"/>
              </a:rPr>
              <a:t>(L[1]) = 5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show is M[30:17:-4]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M[::5] = ‘yeah </a:t>
            </a:r>
            <a:r>
              <a:rPr lang="en-US" dirty="0" err="1" smtClean="0">
                <a:ea typeface="ＭＳ Ｐゴシック" pitchFamily="34" charset="-128"/>
              </a:rPr>
              <a:t>cs</a:t>
            </a:r>
            <a:r>
              <a:rPr lang="en-US" dirty="0" smtClean="0">
                <a:ea typeface="ＭＳ Ｐゴシック" pitchFamily="34" charset="-128"/>
              </a:rPr>
              <a:t>!’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Note that L[0:1]</a:t>
            </a:r>
            <a:r>
              <a:rPr lang="en-US" baseline="0" dirty="0" smtClean="0">
                <a:ea typeface="ＭＳ Ｐゴシック" pitchFamily="34" charset="-128"/>
              </a:rPr>
              <a:t> is a list!</a:t>
            </a: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Humans don’t need the structure but Python does.</a:t>
            </a: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L[0][1] is '</a:t>
            </a:r>
            <a:r>
              <a:rPr lang="en-US" baseline="0" dirty="0" err="1" smtClean="0">
                <a:ea typeface="ＭＳ Ｐゴシック" pitchFamily="34" charset="-128"/>
              </a:rPr>
              <a:t>i</a:t>
            </a:r>
            <a:r>
              <a:rPr lang="en-US" baseline="0" dirty="0" smtClean="0">
                <a:ea typeface="ＭＳ Ｐゴシック" pitchFamily="34" charset="-128"/>
              </a:rPr>
              <a:t>' – which one?  (pi)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6180E6B-CD14-4769-B702-9008B8C728C3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39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Teaser for next time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6180E6B-CD14-4769-B702-9008B8C728C3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39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3C2A1-1272-4903-80C0-CE5447855AB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439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VSCode</a:t>
            </a:r>
            <a:r>
              <a:rPr lang="en-US" dirty="0" smtClean="0"/>
              <a:t> tries to help.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3C2A1-1272-4903-80C0-CE5447855AB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7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time we’ll do the computation side.  This one is data.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ipython</a:t>
            </a:r>
            <a:r>
              <a:rPr lang="en-US" baseline="0" dirty="0" smtClean="0"/>
              <a:t>, demonstrate:</a:t>
            </a:r>
          </a:p>
          <a:p>
            <a:r>
              <a:rPr lang="en-US" dirty="0" smtClean="0"/>
              <a:t>x = 41</a:t>
            </a:r>
          </a:p>
          <a:p>
            <a:r>
              <a:rPr lang="en-US" dirty="0" smtClean="0"/>
              <a:t>x + 1</a:t>
            </a:r>
          </a:p>
          <a:p>
            <a:r>
              <a:rPr lang="en-US" dirty="0" smtClean="0"/>
              <a:t>id(x)</a:t>
            </a:r>
          </a:p>
          <a:p>
            <a:r>
              <a:rPr lang="en-US" dirty="0" smtClean="0"/>
              <a:t>del x</a:t>
            </a:r>
          </a:p>
          <a:p>
            <a:r>
              <a:rPr lang="en-US" dirty="0" smtClean="0"/>
              <a:t>x &lt;=</a:t>
            </a:r>
            <a:r>
              <a:rPr lang="en-US" baseline="0" dirty="0" smtClean="0"/>
              <a:t> undefined.  Define/describe </a:t>
            </a:r>
            <a:r>
              <a:rPr lang="en-US" baseline="0" dirty="0" err="1" smtClean="0"/>
              <a:t>NameError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3C2A1-1272-4903-80C0-CE5447855AB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048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3C2A1-1272-4903-80C0-CE5447855AB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14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3C2A1-1272-4903-80C0-CE5447855AB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40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3C2A1-1272-4903-80C0-CE5447855AB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30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will look at this in more detail later in</a:t>
            </a:r>
            <a:r>
              <a:rPr lang="en-US" baseline="0" dirty="0" smtClean="0"/>
              <a:t> the course.</a:t>
            </a:r>
          </a:p>
          <a:p>
            <a:endParaRPr lang="en-US" baseline="0" dirty="0" smtClean="0"/>
          </a:p>
          <a:p>
            <a:r>
              <a:rPr lang="en-US" dirty="0" smtClean="0"/>
              <a:t>Take </a:t>
            </a:r>
            <a:r>
              <a:rPr lang="en-US" dirty="0" smtClean="0"/>
              <a:t>a desktop</a:t>
            </a:r>
            <a:r>
              <a:rPr lang="en-US" baseline="0" dirty="0" smtClean="0"/>
              <a:t> apart.  Show hard drive, RAM, heat sink, CPU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3C2A1-1272-4903-80C0-CE5447855A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69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97CB098-DD7C-487D-98D6-A1889E0C0BDA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dirty="0" smtClean="0">
                <a:ea typeface="ＭＳ Ｐゴシック" pitchFamily="34" charset="-128"/>
              </a:rPr>
              <a:t>three numeric types are on this slide.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Demonstrate</a:t>
            </a:r>
            <a:r>
              <a:rPr lang="en-US" baseline="0" dirty="0" smtClean="0">
                <a:ea typeface="ＭＳ Ｐゴシック" pitchFamily="34" charset="-128"/>
              </a:rPr>
              <a:t> using type(x) to ask for types.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1FF55F-95E8-4C0B-96EE-29D6A2768540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Kind </a:t>
            </a:r>
            <a:r>
              <a:rPr lang="en-US" dirty="0" smtClean="0">
                <a:ea typeface="ＭＳ Ｐゴシック" pitchFamily="34" charset="-128"/>
              </a:rPr>
              <a:t>of looks like a </a:t>
            </a:r>
            <a:r>
              <a:rPr lang="en-US" dirty="0" err="1" smtClean="0">
                <a:ea typeface="ＭＳ Ｐゴシック" pitchFamily="34" charset="-128"/>
              </a:rPr>
              <a:t>Dalik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C136731-D566-4595-BD42-366FC8282518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90CABAA-AC6B-4E4F-98FB-83A3D9469976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INHANDOUT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Beginners use lots of parentheses;</a:t>
            </a:r>
            <a:r>
              <a:rPr lang="en-US" baseline="0" dirty="0" smtClean="0">
                <a:ea typeface="ＭＳ Ｐゴシック" pitchFamily="34" charset="-128"/>
              </a:rPr>
              <a:t> experts tend to avoid their clutter.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For </a:t>
            </a:r>
            <a:r>
              <a:rPr lang="en-US" dirty="0" smtClean="0">
                <a:ea typeface="ＭＳ Ｐゴシック" pitchFamily="34" charset="-128"/>
              </a:rPr>
              <a:t>power, note</a:t>
            </a:r>
            <a:r>
              <a:rPr lang="en-US" baseline="0" dirty="0" smtClean="0">
                <a:ea typeface="ＭＳ Ｐゴシック" pitchFamily="34" charset="-128"/>
              </a:rPr>
              <a:t> different notation (not ^).  Next slide will be % &amp; //; we’ll also review == vs. =.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2502F-B75F-4B7A-BF65-A6603B3DC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A4A75-0E3C-4507-BA11-E3065DADE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5E325-D4D4-4139-A3EC-44490D4B9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81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F143-1773-439E-A65F-9AE82A07E4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5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8B372-3BA2-47AD-BFD4-180B081119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9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546E-E10D-4F79-82B0-D2B10A01E6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93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3B0B-C139-4263-A9FD-2F49606B4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83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07E7-7C15-4660-8467-A48CBC2BD7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37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80966-BAC7-432E-B3AE-896CE4ED3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66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824F1-CF1A-4B14-BD63-C2305E38F1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2C64-9605-4F41-A0C2-01B6EE0F17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9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37C7-C859-4B7F-9D4B-6FCBE3665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6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FC05D-3DCF-4029-9B2E-EAD3818BD1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1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B1B5C-29D6-40E7-8517-AC96B61BB3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1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E616A-7858-443F-92A4-17E9F0182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2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D7D90-A86F-400A-9CD7-37F81C4D1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83D1-23DE-4CAF-97EB-21EEA6190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A059-FF53-427D-9A74-AF0499555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9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DEB3-9C69-41D7-9885-EB610634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4B8A-7995-428D-87AE-99150FB3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E59F6-D76E-4358-95AD-5238B855F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E870D-F883-4733-BA7F-19749C8C0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8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-106" charset="-128"/>
              </a:defRPr>
            </a:lvl1pPr>
          </a:lstStyle>
          <a:p>
            <a:pPr>
              <a:defRPr/>
            </a:pPr>
            <a:fld id="{4EF2B812-1763-4E3B-A77E-460D3D71E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BAB7E8-3840-4ADC-8088-66227112A862}" type="slidenum">
              <a:rPr lang="en-US">
                <a:solidFill>
                  <a:srgbClr val="000000"/>
                </a:solidFill>
                <a:latin typeface="Times" charset="0"/>
                <a:ea typeface="MS PGothic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1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introducing_word_lens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1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9" t="3681" r="28311" b="76487"/>
          <a:stretch/>
        </p:blipFill>
        <p:spPr>
          <a:xfrm>
            <a:off x="838198" y="84108"/>
            <a:ext cx="5154791" cy="1287491"/>
          </a:xfrm>
          <a:prstGeom prst="rect">
            <a:avLst/>
          </a:prstGeom>
        </p:spPr>
      </p:pic>
      <p:sp>
        <p:nvSpPr>
          <p:cNvPr id="2050" name="Rounded Rectangle 1"/>
          <p:cNvSpPr>
            <a:spLocks noChangeArrowheads="1"/>
          </p:cNvSpPr>
          <p:nvPr/>
        </p:nvSpPr>
        <p:spPr bwMode="auto">
          <a:xfrm>
            <a:off x="6416675" y="1287463"/>
            <a:ext cx="2351088" cy="26447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1" name="Picture 46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t="32314" r="32436" b="29626"/>
          <a:stretch>
            <a:fillRect/>
          </a:stretch>
        </p:blipFill>
        <p:spPr bwMode="auto">
          <a:xfrm>
            <a:off x="4343446" y="4114800"/>
            <a:ext cx="4289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6617208" y="1445641"/>
            <a:ext cx="1905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latin typeface="Cambria" pitchFamily="18" charset="0"/>
              </a:rPr>
              <a:t>Homework </a:t>
            </a:r>
            <a:r>
              <a:rPr lang="en-US" sz="1800" b="1" dirty="0" smtClean="0">
                <a:latin typeface="Cambria" pitchFamily="18" charset="0"/>
              </a:rPr>
              <a:t>#2  </a:t>
            </a:r>
            <a:r>
              <a:rPr lang="en-US" sz="1800" b="1" dirty="0">
                <a:latin typeface="Cambria" pitchFamily="18" charset="0"/>
              </a:rPr>
              <a:t>Due </a:t>
            </a:r>
            <a:r>
              <a:rPr lang="en-US" sz="1800" b="1" dirty="0" smtClean="0">
                <a:latin typeface="Cambria" pitchFamily="18" charset="0"/>
              </a:rPr>
              <a:t>Mon., </a:t>
            </a:r>
            <a:r>
              <a:rPr lang="en-US" sz="1800" b="1" dirty="0" smtClean="0">
                <a:latin typeface="Cambria" pitchFamily="18" charset="0"/>
              </a:rPr>
              <a:t>1/29</a:t>
            </a:r>
            <a:endParaRPr lang="en-US" sz="1800" b="1" dirty="0">
              <a:solidFill>
                <a:srgbClr val="FD9D0F"/>
              </a:solidFill>
              <a:latin typeface="Cambria" pitchFamily="18" charset="0"/>
            </a:endParaRPr>
          </a:p>
        </p:txBody>
      </p:sp>
      <p:grpSp>
        <p:nvGrpSpPr>
          <p:cNvPr id="2054" name="Group 4"/>
          <p:cNvGrpSpPr>
            <a:grpSpLocks/>
          </p:cNvGrpSpPr>
          <p:nvPr/>
        </p:nvGrpSpPr>
        <p:grpSpPr bwMode="auto">
          <a:xfrm>
            <a:off x="4527614" y="1624584"/>
            <a:ext cx="1355725" cy="1462088"/>
            <a:chOff x="3456" y="1784"/>
            <a:chExt cx="952" cy="1048"/>
          </a:xfrm>
        </p:grpSpPr>
        <p:sp>
          <p:nvSpPr>
            <p:cNvPr id="2069" name="Freeform 5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4841 w 112"/>
                <a:gd name="T3" fmla="*/ 2 h 104"/>
                <a:gd name="T4" fmla="*/ 8377 w 112"/>
                <a:gd name="T5" fmla="*/ 2 h 104"/>
                <a:gd name="T6" fmla="*/ 484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4841 w 112"/>
                <a:gd name="T3" fmla="*/ 2 h 104"/>
                <a:gd name="T4" fmla="*/ 8377 w 112"/>
                <a:gd name="T5" fmla="*/ 2 h 104"/>
                <a:gd name="T6" fmla="*/ 484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7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4841 w 112"/>
                <a:gd name="T3" fmla="*/ 2 h 104"/>
                <a:gd name="T4" fmla="*/ 8377 w 112"/>
                <a:gd name="T5" fmla="*/ 2 h 104"/>
                <a:gd name="T6" fmla="*/ 4841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9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74" name="Oval 10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75" name="Oval 11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76" name="Oval 12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77" name="Oval 13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78" name="Oval 14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79" name="Oval 15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80" name="AutoShape 16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81" name="Freeform 17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8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9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20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21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7" name="Rectangle 24"/>
          <p:cNvSpPr>
            <a:spLocks noChangeArrowheads="1"/>
          </p:cNvSpPr>
          <p:nvPr/>
        </p:nvSpPr>
        <p:spPr bwMode="auto">
          <a:xfrm>
            <a:off x="6705600" y="228600"/>
            <a:ext cx="17526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058" name="Text Box 25"/>
          <p:cNvSpPr txBox="1">
            <a:spLocks noChangeArrowheads="1"/>
          </p:cNvSpPr>
          <p:nvPr/>
        </p:nvSpPr>
        <p:spPr bwMode="auto">
          <a:xfrm>
            <a:off x="4075176" y="3148585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>
                <a:latin typeface="Cambria" pitchFamily="18" charset="0"/>
              </a:rPr>
              <a:t>Composite sketch of one of the </a:t>
            </a:r>
            <a:r>
              <a:rPr lang="en-US" sz="1200" b="1" dirty="0" smtClean="0">
                <a:latin typeface="Cambria" pitchFamily="18" charset="0"/>
              </a:rPr>
              <a:t>attackers, </a:t>
            </a:r>
            <a:r>
              <a:rPr lang="en-US" sz="1200" b="1" dirty="0">
                <a:latin typeface="Cambria" pitchFamily="18" charset="0"/>
              </a:rPr>
              <a:t>drawn from three-eyewitness accounts</a:t>
            </a:r>
          </a:p>
        </p:txBody>
      </p:sp>
      <p:sp>
        <p:nvSpPr>
          <p:cNvPr id="2059" name="Rectangle 26"/>
          <p:cNvSpPr>
            <a:spLocks noChangeArrowheads="1"/>
          </p:cNvSpPr>
          <p:nvPr/>
        </p:nvSpPr>
        <p:spPr bwMode="auto">
          <a:xfrm>
            <a:off x="4038600" y="1600200"/>
            <a:ext cx="2209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061" name="Text Box 28"/>
          <p:cNvSpPr txBox="1">
            <a:spLocks noChangeArrowheads="1"/>
          </p:cNvSpPr>
          <p:nvPr/>
        </p:nvSpPr>
        <p:spPr bwMode="auto">
          <a:xfrm>
            <a:off x="6781800" y="419100"/>
            <a:ext cx="157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>
                <a:latin typeface="Cambria" pitchFamily="18" charset="0"/>
              </a:rPr>
              <a:t>Today’s whether:   </a:t>
            </a:r>
            <a:r>
              <a:rPr lang="en-US" sz="1200" b="1" dirty="0">
                <a:solidFill>
                  <a:schemeClr val="accent2"/>
                </a:solidFill>
                <a:latin typeface="Cambria" pitchFamily="18" charset="0"/>
              </a:rPr>
              <a:t>if</a:t>
            </a:r>
            <a:r>
              <a:rPr lang="en-US" sz="1200" b="1" dirty="0">
                <a:latin typeface="Cambria" pitchFamily="18" charset="0"/>
              </a:rPr>
              <a:t>,</a:t>
            </a:r>
            <a:r>
              <a:rPr lang="en-US" sz="1200" b="1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en-US" sz="1200" b="1" dirty="0" err="1">
                <a:solidFill>
                  <a:schemeClr val="accent2"/>
                </a:solidFill>
                <a:latin typeface="Cambria" pitchFamily="18" charset="0"/>
              </a:rPr>
              <a:t>elif</a:t>
            </a:r>
            <a:r>
              <a:rPr lang="en-US" sz="1200" b="1" dirty="0">
                <a:latin typeface="Cambria" pitchFamily="18" charset="0"/>
              </a:rPr>
              <a:t>, or </a:t>
            </a:r>
            <a:r>
              <a:rPr lang="en-US" sz="1200" b="1" dirty="0">
                <a:solidFill>
                  <a:schemeClr val="accent2"/>
                </a:solidFill>
                <a:latin typeface="Cambria" pitchFamily="18" charset="0"/>
              </a:rPr>
              <a:t>else</a:t>
            </a:r>
            <a:r>
              <a:rPr lang="en-US" sz="1200" b="1" dirty="0">
                <a:latin typeface="Cambria" pitchFamily="18" charset="0"/>
              </a:rPr>
              <a:t>!</a:t>
            </a:r>
          </a:p>
        </p:txBody>
      </p:sp>
      <p:sp>
        <p:nvSpPr>
          <p:cNvPr id="2062" name="Text Box 29"/>
          <p:cNvSpPr txBox="1">
            <a:spLocks noChangeArrowheads="1"/>
          </p:cNvSpPr>
          <p:nvPr/>
        </p:nvSpPr>
        <p:spPr bwMode="auto">
          <a:xfrm>
            <a:off x="368300" y="2506682"/>
            <a:ext cx="36703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Alien Attack?! </a:t>
            </a:r>
            <a:r>
              <a:rPr lang="en-US" sz="1400" dirty="0" err="1" smtClean="0">
                <a:latin typeface="Cambria" pitchFamily="18" charset="0"/>
              </a:rPr>
              <a:t>Picobot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dirty="0">
                <a:latin typeface="Cambria" pitchFamily="18" charset="0"/>
              </a:rPr>
              <a:t>programmer </a:t>
            </a:r>
            <a:r>
              <a:rPr lang="en-US" sz="1400" dirty="0" smtClean="0">
                <a:latin typeface="Cambria" pitchFamily="18" charset="0"/>
              </a:rPr>
              <a:t>G. </a:t>
            </a:r>
            <a:r>
              <a:rPr lang="en-US" sz="1400" dirty="0" err="1" smtClean="0">
                <a:latin typeface="Cambria" pitchFamily="18" charset="0"/>
              </a:rPr>
              <a:t>Kuen-ning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dirty="0">
                <a:latin typeface="Cambria" pitchFamily="18" charset="0"/>
              </a:rPr>
              <a:t>was </a:t>
            </a:r>
            <a:r>
              <a:rPr lang="en-US" sz="1400" dirty="0" smtClean="0">
                <a:latin typeface="Cambria" pitchFamily="18" charset="0"/>
              </a:rPr>
              <a:t>subjected to a </a:t>
            </a:r>
            <a:r>
              <a:rPr lang="en-US" sz="1400" dirty="0">
                <a:latin typeface="Cambria" pitchFamily="18" charset="0"/>
              </a:rPr>
              <a:t>bizarre </a:t>
            </a:r>
            <a:r>
              <a:rPr lang="en-US" sz="1400" dirty="0" smtClean="0">
                <a:latin typeface="Cambria" pitchFamily="18" charset="0"/>
              </a:rPr>
              <a:t>encounter with </a:t>
            </a:r>
            <a:r>
              <a:rPr lang="en-US" sz="1400" b="1" dirty="0">
                <a:latin typeface="Cambria" pitchFamily="18" charset="0"/>
              </a:rPr>
              <a:t>three-eyed </a:t>
            </a:r>
            <a:r>
              <a:rPr lang="en-US" sz="1400" b="1" dirty="0" smtClean="0">
                <a:latin typeface="Cambria" pitchFamily="18" charset="0"/>
              </a:rPr>
              <a:t>aliens yesterday</a:t>
            </a:r>
            <a:r>
              <a:rPr lang="en-US" sz="1400" dirty="0" smtClean="0">
                <a:latin typeface="Cambria" pitchFamily="18" charset="0"/>
              </a:rPr>
              <a:t>. </a:t>
            </a:r>
            <a:r>
              <a:rPr lang="en-US" sz="1400" dirty="0">
                <a:latin typeface="Cambria" pitchFamily="18" charset="0"/>
              </a:rPr>
              <a:t>The </a:t>
            </a:r>
            <a:r>
              <a:rPr lang="en-US" sz="1400" dirty="0" smtClean="0">
                <a:latin typeface="Cambria" pitchFamily="18" charset="0"/>
              </a:rPr>
              <a:t>tri-</a:t>
            </a:r>
            <a:r>
              <a:rPr lang="en-US" sz="1400" dirty="0" err="1" smtClean="0">
                <a:latin typeface="Cambria" pitchFamily="18" charset="0"/>
              </a:rPr>
              <a:t>nocular</a:t>
            </a:r>
            <a:r>
              <a:rPr lang="en-US" sz="1400" dirty="0" smtClean="0">
                <a:latin typeface="Cambria" pitchFamily="18" charset="0"/>
              </a:rPr>
              <a:t> tourists, </a:t>
            </a:r>
            <a:r>
              <a:rPr lang="en-US" sz="1400" dirty="0">
                <a:latin typeface="Cambria" pitchFamily="18" charset="0"/>
              </a:rPr>
              <a:t>it seems, were conducting experiments that would help them </a:t>
            </a:r>
            <a:r>
              <a:rPr lang="en-US" sz="1400" dirty="0" smtClean="0">
                <a:latin typeface="Cambria" pitchFamily="18" charset="0"/>
              </a:rPr>
              <a:t>under-stand </a:t>
            </a:r>
            <a:r>
              <a:rPr lang="en-US" sz="1400" dirty="0">
                <a:latin typeface="Cambria" pitchFamily="18" charset="0"/>
              </a:rPr>
              <a:t>“</a:t>
            </a:r>
            <a:r>
              <a:rPr lang="en-US" sz="1400" b="1" dirty="0">
                <a:solidFill>
                  <a:srgbClr val="008000"/>
                </a:solidFill>
                <a:latin typeface="Cambria" pitchFamily="18" charset="0"/>
              </a:rPr>
              <a:t>how humans think</a:t>
            </a:r>
            <a:r>
              <a:rPr lang="en-US" sz="1400" dirty="0">
                <a:latin typeface="Cambria" pitchFamily="18" charset="0"/>
              </a:rPr>
              <a:t>.” </a:t>
            </a:r>
          </a:p>
          <a:p>
            <a:pPr algn="just"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T</a:t>
            </a:r>
            <a:r>
              <a:rPr lang="en-US" sz="1400" dirty="0" smtClean="0">
                <a:latin typeface="Cambria" pitchFamily="18" charset="0"/>
              </a:rPr>
              <a:t>he </a:t>
            </a:r>
            <a:r>
              <a:rPr lang="en-US" sz="1400" dirty="0">
                <a:latin typeface="Cambria" pitchFamily="18" charset="0"/>
              </a:rPr>
              <a:t>aliens </a:t>
            </a:r>
            <a:r>
              <a:rPr lang="en-US" sz="1400" dirty="0" smtClean="0">
                <a:latin typeface="Cambria" pitchFamily="18" charset="0"/>
              </a:rPr>
              <a:t>apparently used </a:t>
            </a:r>
            <a:r>
              <a:rPr lang="en-US" sz="1400" dirty="0">
                <a:latin typeface="Cambria" pitchFamily="18" charset="0"/>
              </a:rPr>
              <a:t>a shrinking </a:t>
            </a:r>
            <a:r>
              <a:rPr lang="en-US" sz="1400" dirty="0" smtClean="0">
                <a:latin typeface="Cambria" pitchFamily="18" charset="0"/>
              </a:rPr>
              <a:t>ray that </a:t>
            </a:r>
            <a:r>
              <a:rPr lang="en-US" sz="1400" dirty="0">
                <a:latin typeface="Cambria" pitchFamily="18" charset="0"/>
              </a:rPr>
              <a:t>let them enter the programmer’s head </a:t>
            </a:r>
            <a:r>
              <a:rPr lang="en-US" sz="1400" dirty="0" smtClean="0">
                <a:latin typeface="Cambria" pitchFamily="18" charset="0"/>
              </a:rPr>
              <a:t>to </a:t>
            </a:r>
            <a:r>
              <a:rPr lang="en-US" sz="1400" dirty="0">
                <a:latin typeface="Cambria" pitchFamily="18" charset="0"/>
              </a:rPr>
              <a:t>see what was happening. A witness reports </a:t>
            </a:r>
            <a:r>
              <a:rPr lang="en-US" sz="1400" b="1" dirty="0">
                <a:latin typeface="Cambria" pitchFamily="18" charset="0"/>
              </a:rPr>
              <a:t>deeply disappointed voices</a:t>
            </a:r>
            <a:r>
              <a:rPr lang="en-US" sz="1400" dirty="0">
                <a:latin typeface="Cambria" pitchFamily="18" charset="0"/>
              </a:rPr>
              <a:t> emanating from within. </a:t>
            </a:r>
          </a:p>
          <a:p>
            <a:pPr algn="just"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To escape the attack, </a:t>
            </a:r>
            <a:r>
              <a:rPr lang="en-US" sz="1400" dirty="0" smtClean="0">
                <a:latin typeface="Cambria" pitchFamily="18" charset="0"/>
              </a:rPr>
              <a:t>Kuenning </a:t>
            </a:r>
            <a:r>
              <a:rPr lang="en-US" sz="1400" dirty="0">
                <a:latin typeface="Cambria" pitchFamily="18" charset="0"/>
              </a:rPr>
              <a:t>had to turn the ray on </a:t>
            </a:r>
            <a:r>
              <a:rPr lang="en-US" sz="1400" dirty="0" smtClean="0">
                <a:latin typeface="Cambria" pitchFamily="18" charset="0"/>
              </a:rPr>
              <a:t>himself.  </a:t>
            </a:r>
            <a:r>
              <a:rPr lang="en-US" sz="1400" dirty="0">
                <a:latin typeface="Cambria" pitchFamily="18" charset="0"/>
              </a:rPr>
              <a:t>A</a:t>
            </a:r>
            <a:r>
              <a:rPr lang="en-US" sz="1400" dirty="0" smtClean="0">
                <a:latin typeface="Cambria" pitchFamily="18" charset="0"/>
              </a:rPr>
              <a:t>s </a:t>
            </a:r>
            <a:r>
              <a:rPr lang="en-US" sz="1400" dirty="0">
                <a:latin typeface="Cambria" pitchFamily="18" charset="0"/>
              </a:rPr>
              <a:t>he shrank, the aliens quickly flew off, departing so fast that he was </a:t>
            </a:r>
            <a:r>
              <a:rPr lang="en-US" sz="1400" b="1" dirty="0">
                <a:latin typeface="Cambria" pitchFamily="18" charset="0"/>
              </a:rPr>
              <a:t>unable to use the reverse ray</a:t>
            </a:r>
            <a:r>
              <a:rPr lang="en-US" sz="1400" dirty="0">
                <a:latin typeface="Cambria" pitchFamily="18" charset="0"/>
              </a:rPr>
              <a:t> before they left. “I don’t mind,” </a:t>
            </a:r>
            <a:r>
              <a:rPr lang="en-US" sz="1400" dirty="0" smtClean="0">
                <a:latin typeface="Cambria" pitchFamily="18" charset="0"/>
              </a:rPr>
              <a:t>Kuenning mused.  In </a:t>
            </a:r>
            <a:r>
              <a:rPr lang="en-US" sz="1400" dirty="0">
                <a:latin typeface="Cambria" pitchFamily="18" charset="0"/>
              </a:rPr>
              <a:t>fact, this might help me </a:t>
            </a:r>
            <a:r>
              <a:rPr lang="en-US" sz="1400" dirty="0" smtClean="0">
                <a:latin typeface="Cambria" pitchFamily="18" charset="0"/>
              </a:rPr>
              <a:t>hide from students tomorrow</a:t>
            </a:r>
            <a:r>
              <a:rPr lang="en-US" sz="1400" dirty="0" smtClean="0">
                <a:latin typeface="Cambria" pitchFamily="18" charset="0"/>
              </a:rPr>
              <a:t>. </a:t>
            </a:r>
            <a:r>
              <a:rPr lang="en-US" sz="1400" dirty="0">
                <a:latin typeface="Cambria" pitchFamily="18" charset="0"/>
              </a:rPr>
              <a:t>”</a:t>
            </a:r>
          </a:p>
        </p:txBody>
      </p:sp>
      <p:sp>
        <p:nvSpPr>
          <p:cNvPr id="2063" name="Rectangle 36"/>
          <p:cNvSpPr>
            <a:spLocks noChangeArrowheads="1"/>
          </p:cNvSpPr>
          <p:nvPr/>
        </p:nvSpPr>
        <p:spPr bwMode="auto">
          <a:xfrm>
            <a:off x="6515100" y="3179763"/>
            <a:ext cx="22526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latin typeface="Cambria" pitchFamily="18" charset="0"/>
              </a:rPr>
              <a:t>3) </a:t>
            </a:r>
            <a:r>
              <a:rPr lang="en-US" sz="1500" dirty="0" smtClean="0">
                <a:latin typeface="Cambria" pitchFamily="18" charset="0"/>
              </a:rPr>
              <a:t>The </a:t>
            </a:r>
            <a:r>
              <a:rPr lang="en-US" sz="1500" i="1" dirty="0">
                <a:latin typeface="Cambria" pitchFamily="18" charset="0"/>
              </a:rPr>
              <a:t>fun</a:t>
            </a:r>
            <a:r>
              <a:rPr lang="en-US" sz="1500" dirty="0">
                <a:latin typeface="Cambria" pitchFamily="18" charset="0"/>
              </a:rPr>
              <a:t> </a:t>
            </a:r>
            <a:r>
              <a:rPr lang="en-US" sz="1500" dirty="0" smtClean="0">
                <a:latin typeface="Cambria" pitchFamily="18" charset="0"/>
              </a:rPr>
              <a:t>in </a:t>
            </a:r>
            <a:r>
              <a:rPr lang="en-US" sz="1500" i="1" dirty="0">
                <a:latin typeface="Cambria" pitchFamily="18" charset="0"/>
              </a:rPr>
              <a:t>fun</a:t>
            </a:r>
            <a:r>
              <a:rPr lang="en-US" sz="1500" dirty="0">
                <a:latin typeface="Cambria" pitchFamily="18" charset="0"/>
              </a:rPr>
              <a:t>ctions!</a:t>
            </a:r>
          </a:p>
        </p:txBody>
      </p:sp>
      <p:sp>
        <p:nvSpPr>
          <p:cNvPr id="2064" name="Rectangle 37"/>
          <p:cNvSpPr>
            <a:spLocks noChangeArrowheads="1"/>
          </p:cNvSpPr>
          <p:nvPr/>
        </p:nvSpPr>
        <p:spPr bwMode="auto">
          <a:xfrm>
            <a:off x="6515100" y="2516188"/>
            <a:ext cx="11833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Cambria" pitchFamily="18" charset="0"/>
              </a:rPr>
              <a:t>1) </a:t>
            </a:r>
            <a:r>
              <a:rPr lang="en-US" sz="1500" b="1" dirty="0">
                <a:latin typeface="Cambria" pitchFamily="18" charset="0"/>
              </a:rPr>
              <a:t>Lab</a:t>
            </a:r>
            <a:r>
              <a:rPr lang="en-US" sz="1500" dirty="0">
                <a:latin typeface="Cambria" pitchFamily="18" charset="0"/>
              </a:rPr>
              <a:t>: </a:t>
            </a:r>
            <a:r>
              <a:rPr lang="en-US" sz="1500" i="1" dirty="0">
                <a:latin typeface="Cambria" pitchFamily="18" charset="0"/>
              </a:rPr>
              <a:t>data</a:t>
            </a:r>
          </a:p>
        </p:txBody>
      </p:sp>
      <p:sp>
        <p:nvSpPr>
          <p:cNvPr id="2065" name="Text Box 38"/>
          <p:cNvSpPr txBox="1">
            <a:spLocks noChangeArrowheads="1"/>
          </p:cNvSpPr>
          <p:nvPr/>
        </p:nvSpPr>
        <p:spPr bwMode="auto">
          <a:xfrm>
            <a:off x="1828800" y="6400800"/>
            <a:ext cx="2209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 dirty="0">
                <a:latin typeface="Cambria" pitchFamily="18" charset="0"/>
              </a:rPr>
              <a:t>see three-eyed alien attack, p. 42</a:t>
            </a:r>
          </a:p>
        </p:txBody>
      </p:sp>
      <p:sp>
        <p:nvSpPr>
          <p:cNvPr id="2066" name="Rectangle 41"/>
          <p:cNvSpPr>
            <a:spLocks noChangeArrowheads="1"/>
          </p:cNvSpPr>
          <p:nvPr/>
        </p:nvSpPr>
        <p:spPr bwMode="auto">
          <a:xfrm rot="-403392">
            <a:off x="4289471" y="5889109"/>
            <a:ext cx="454977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  <a:latin typeface="Cambria" pitchFamily="18" charset="0"/>
              </a:rPr>
              <a:t>Automatic </a:t>
            </a:r>
            <a:r>
              <a:rPr lang="en-US" sz="1800" dirty="0" smtClean="0">
                <a:solidFill>
                  <a:srgbClr val="008000"/>
                </a:solidFill>
                <a:latin typeface="Cambria" pitchFamily="18" charset="0"/>
              </a:rPr>
              <a:t>translation: does it really work?</a:t>
            </a:r>
            <a:endParaRPr 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2067" name="Rectangle 37"/>
          <p:cNvSpPr>
            <a:spLocks noChangeArrowheads="1"/>
          </p:cNvSpPr>
          <p:nvPr/>
        </p:nvSpPr>
        <p:spPr bwMode="auto">
          <a:xfrm>
            <a:off x="6515100" y="2835275"/>
            <a:ext cx="15888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Cambria" pitchFamily="18" charset="0"/>
              </a:rPr>
              <a:t>2) </a:t>
            </a:r>
            <a:r>
              <a:rPr lang="en-US" sz="1500" b="1" dirty="0">
                <a:latin typeface="Cambria" pitchFamily="18" charset="0"/>
              </a:rPr>
              <a:t>Lab</a:t>
            </a:r>
            <a:r>
              <a:rPr lang="en-US" sz="1500" dirty="0">
                <a:latin typeface="Cambria" pitchFamily="18" charset="0"/>
              </a:rPr>
              <a:t>: </a:t>
            </a:r>
            <a:r>
              <a:rPr lang="en-US" sz="1500" i="1" dirty="0" smtClean="0">
                <a:latin typeface="Cambria" pitchFamily="18" charset="0"/>
              </a:rPr>
              <a:t>functions</a:t>
            </a:r>
            <a:endParaRPr lang="en-US" sz="1500" i="1" dirty="0">
              <a:latin typeface="Cambria" pitchFamily="18" charset="0"/>
            </a:endParaRPr>
          </a:p>
        </p:txBody>
      </p:sp>
      <p:sp>
        <p:nvSpPr>
          <p:cNvPr id="2068" name="Rectangle 37"/>
          <p:cNvSpPr>
            <a:spLocks noChangeArrowheads="1"/>
          </p:cNvSpPr>
          <p:nvPr/>
        </p:nvSpPr>
        <p:spPr bwMode="auto">
          <a:xfrm>
            <a:off x="6515100" y="2146300"/>
            <a:ext cx="2013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Cambria" pitchFamily="18" charset="0"/>
              </a:rPr>
              <a:t>0) </a:t>
            </a:r>
            <a:r>
              <a:rPr lang="en-US" sz="1500" dirty="0" smtClean="0">
                <a:latin typeface="Cambria" pitchFamily="18" charset="0"/>
              </a:rPr>
              <a:t>Reading + response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6516624" y="3511219"/>
            <a:ext cx="22526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(</a:t>
            </a:r>
            <a:r>
              <a:rPr lang="en-US" sz="1500" dirty="0" err="1" smtClean="0">
                <a:latin typeface="Cambria" pitchFamily="18" charset="0"/>
              </a:rPr>
              <a:t>ExCr</a:t>
            </a:r>
            <a:r>
              <a:rPr lang="en-US" sz="1500" dirty="0" smtClean="0">
                <a:latin typeface="Cambria" pitchFamily="18" charset="0"/>
              </a:rPr>
              <a:t>)  </a:t>
            </a:r>
            <a:r>
              <a:rPr lang="en-US" sz="1500" i="1" dirty="0" err="1" smtClean="0">
                <a:latin typeface="Cambria" pitchFamily="18" charset="0"/>
              </a:rPr>
              <a:t>HTML</a:t>
            </a:r>
            <a:r>
              <a:rPr lang="en-US" sz="1500" dirty="0" err="1" smtClean="0">
                <a:latin typeface="Cambria" pitchFamily="18" charset="0"/>
              </a:rPr>
              <a:t>anguage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546" y="1486430"/>
            <a:ext cx="3529662" cy="83099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Three-eyed aliens causing most computer troubles...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3360" y="1093752"/>
            <a:ext cx="1550424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Monday, January 23, 2017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838200" y="1319213"/>
            <a:ext cx="2971800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7 % 3</a:t>
            </a:r>
          </a:p>
        </p:txBody>
      </p:sp>
      <p:sp>
        <p:nvSpPr>
          <p:cNvPr id="18435" name="Text Box 20"/>
          <p:cNvSpPr txBox="1">
            <a:spLocks noChangeArrowheads="1"/>
          </p:cNvSpPr>
          <p:nvPr/>
        </p:nvSpPr>
        <p:spPr bwMode="auto">
          <a:xfrm>
            <a:off x="533400" y="228600"/>
            <a:ext cx="8020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%   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4200" b="1" i="1" u="sng" dirty="0">
                <a:solidFill>
                  <a:srgbClr val="000000"/>
                </a:solidFill>
                <a:latin typeface="Cambria" panose="02040503050406030204" pitchFamily="18" charset="0"/>
              </a:rPr>
              <a:t>mod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 operator </a:t>
            </a:r>
          </a:p>
        </p:txBody>
      </p:sp>
      <p:sp>
        <p:nvSpPr>
          <p:cNvPr id="18436" name="Rectangle 25"/>
          <p:cNvSpPr>
            <a:spLocks noChangeArrowheads="1"/>
          </p:cNvSpPr>
          <p:nvPr/>
        </p:nvSpPr>
        <p:spPr bwMode="auto">
          <a:xfrm>
            <a:off x="838200" y="2157413"/>
            <a:ext cx="2971800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8 % 3</a:t>
            </a:r>
          </a:p>
        </p:txBody>
      </p:sp>
      <p:sp>
        <p:nvSpPr>
          <p:cNvPr id="18437" name="Rectangle 26"/>
          <p:cNvSpPr>
            <a:spLocks noChangeArrowheads="1"/>
          </p:cNvSpPr>
          <p:nvPr/>
        </p:nvSpPr>
        <p:spPr bwMode="auto">
          <a:xfrm>
            <a:off x="4876800" y="1319213"/>
            <a:ext cx="2971800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9 % 3</a:t>
            </a:r>
          </a:p>
        </p:txBody>
      </p:sp>
      <p:sp>
        <p:nvSpPr>
          <p:cNvPr id="18438" name="Rectangle 27"/>
          <p:cNvSpPr>
            <a:spLocks noChangeArrowheads="1"/>
          </p:cNvSpPr>
          <p:nvPr/>
        </p:nvSpPr>
        <p:spPr bwMode="auto">
          <a:xfrm>
            <a:off x="4876800" y="2157413"/>
            <a:ext cx="2971800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30 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% 7</a:t>
            </a:r>
          </a:p>
        </p:txBody>
      </p:sp>
      <p:sp>
        <p:nvSpPr>
          <p:cNvPr id="18439" name="Rectangle 28"/>
          <p:cNvSpPr>
            <a:spLocks noChangeArrowheads="1"/>
          </p:cNvSpPr>
          <p:nvPr/>
        </p:nvSpPr>
        <p:spPr bwMode="auto">
          <a:xfrm>
            <a:off x="4191000" y="536575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x % 4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== 0</a:t>
            </a:r>
          </a:p>
        </p:txBody>
      </p:sp>
      <p:sp>
        <p:nvSpPr>
          <p:cNvPr id="18440" name="Rectangle 29"/>
          <p:cNvSpPr>
            <a:spLocks noChangeArrowheads="1"/>
          </p:cNvSpPr>
          <p:nvPr/>
        </p:nvSpPr>
        <p:spPr bwMode="auto">
          <a:xfrm>
            <a:off x="4191000" y="3987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x % 2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== 0</a:t>
            </a:r>
          </a:p>
        </p:txBody>
      </p:sp>
      <p:sp>
        <p:nvSpPr>
          <p:cNvPr id="18441" name="Text Box 30"/>
          <p:cNvSpPr txBox="1">
            <a:spLocks noChangeArrowheads="1"/>
          </p:cNvSpPr>
          <p:nvPr/>
        </p:nvSpPr>
        <p:spPr bwMode="auto">
          <a:xfrm>
            <a:off x="561975" y="4830763"/>
            <a:ext cx="274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" pitchFamily="-106" charset="0"/>
              </a:rPr>
              <a:t>For what values of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Times" pitchFamily="-106" charset="0"/>
              </a:rPr>
              <a:t> are these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Times" pitchFamily="-106" charset="0"/>
              </a:rPr>
              <a:t>?</a:t>
            </a:r>
          </a:p>
        </p:txBody>
      </p:sp>
      <p:sp>
        <p:nvSpPr>
          <p:cNvPr id="18442" name="Text Box 32"/>
          <p:cNvSpPr txBox="1">
            <a:spLocks noChangeArrowheads="1"/>
          </p:cNvSpPr>
          <p:nvPr/>
        </p:nvSpPr>
        <p:spPr bwMode="auto">
          <a:xfrm>
            <a:off x="6880225" y="5943600"/>
            <a:ext cx="2187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W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hat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happens on these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years, football-wise!?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3" name="Text Box 33"/>
          <p:cNvSpPr txBox="1">
            <a:spLocks noChangeArrowheads="1"/>
          </p:cNvSpPr>
          <p:nvPr/>
        </p:nvSpPr>
        <p:spPr bwMode="auto">
          <a:xfrm>
            <a:off x="152400" y="3046413"/>
            <a:ext cx="8915400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x % 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is the 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</a:rPr>
              <a:t>remainder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when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is divided by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4" name="Rectangle 34"/>
          <p:cNvSpPr>
            <a:spLocks noChangeArrowheads="1"/>
          </p:cNvSpPr>
          <p:nvPr/>
        </p:nvSpPr>
        <p:spPr bwMode="auto">
          <a:xfrm>
            <a:off x="4181475" y="46767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x % 2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== 1</a:t>
            </a:r>
          </a:p>
        </p:txBody>
      </p:sp>
      <p:sp>
        <p:nvSpPr>
          <p:cNvPr id="18445" name="AutoShape 35"/>
          <p:cNvSpPr>
            <a:spLocks/>
          </p:cNvSpPr>
          <p:nvPr/>
        </p:nvSpPr>
        <p:spPr bwMode="auto">
          <a:xfrm>
            <a:off x="3571875" y="4062413"/>
            <a:ext cx="390525" cy="2436812"/>
          </a:xfrm>
          <a:prstGeom prst="leftBrace">
            <a:avLst>
              <a:gd name="adj1" fmla="val 5390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18446" name="Rectangle 28"/>
          <p:cNvSpPr>
            <a:spLocks noChangeArrowheads="1"/>
          </p:cNvSpPr>
          <p:nvPr/>
        </p:nvSpPr>
        <p:spPr bwMode="auto">
          <a:xfrm>
            <a:off x="4191000" y="605472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x % 4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== 3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6880225" y="5346192"/>
            <a:ext cx="2187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If x is a year, what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happens on these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years!?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5400000">
            <a:off x="6326981" y="5344002"/>
            <a:ext cx="358775" cy="534987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5400000">
            <a:off x="6326980" y="5965159"/>
            <a:ext cx="358775" cy="534987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47800" y="1371600"/>
            <a:ext cx="45720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7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// 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3</a:t>
            </a:r>
          </a:p>
        </p:txBody>
      </p:sp>
      <p:sp>
        <p:nvSpPr>
          <p:cNvPr id="18435" name="Text Box 20"/>
          <p:cNvSpPr txBox="1">
            <a:spLocks noChangeArrowheads="1"/>
          </p:cNvSpPr>
          <p:nvPr/>
        </p:nvSpPr>
        <p:spPr bwMode="auto">
          <a:xfrm>
            <a:off x="533400" y="228600"/>
            <a:ext cx="8020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000000"/>
                </a:solidFill>
                <a:latin typeface="Courier New" pitchFamily="49" charset="0"/>
              </a:rPr>
              <a:t>//   </a:t>
            </a:r>
            <a:r>
              <a:rPr lang="en-US" sz="4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integer</a:t>
            </a: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division</a:t>
            </a:r>
            <a:endParaRPr 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436" name="Rectangle 25"/>
          <p:cNvSpPr>
            <a:spLocks noChangeArrowheads="1"/>
          </p:cNvSpPr>
          <p:nvPr/>
        </p:nvSpPr>
        <p:spPr bwMode="auto">
          <a:xfrm>
            <a:off x="1447800" y="2209800"/>
            <a:ext cx="45720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8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// 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3</a:t>
            </a:r>
          </a:p>
        </p:txBody>
      </p:sp>
      <p:sp>
        <p:nvSpPr>
          <p:cNvPr id="18437" name="Rectangle 26"/>
          <p:cNvSpPr>
            <a:spLocks noChangeArrowheads="1"/>
          </p:cNvSpPr>
          <p:nvPr/>
        </p:nvSpPr>
        <p:spPr bwMode="auto">
          <a:xfrm>
            <a:off x="1447800" y="3074861"/>
            <a:ext cx="45720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9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// 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3</a:t>
            </a:r>
          </a:p>
        </p:txBody>
      </p:sp>
      <p:sp>
        <p:nvSpPr>
          <p:cNvPr id="18438" name="Rectangle 27"/>
          <p:cNvSpPr>
            <a:spLocks noChangeArrowheads="1"/>
          </p:cNvSpPr>
          <p:nvPr/>
        </p:nvSpPr>
        <p:spPr bwMode="auto">
          <a:xfrm>
            <a:off x="1447800" y="3913061"/>
            <a:ext cx="4572000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30 // 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7</a:t>
            </a:r>
          </a:p>
        </p:txBody>
      </p:sp>
      <p:sp>
        <p:nvSpPr>
          <p:cNvPr id="18443" name="Text Box 33"/>
          <p:cNvSpPr txBox="1">
            <a:spLocks noChangeArrowheads="1"/>
          </p:cNvSpPr>
          <p:nvPr/>
        </p:nvSpPr>
        <p:spPr bwMode="auto">
          <a:xfrm>
            <a:off x="6172200" y="1797301"/>
            <a:ext cx="27432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x//y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 is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x/y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,  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rounded down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to an integer</a:t>
            </a:r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1828800" y="5943600"/>
            <a:ext cx="695325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x ==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MS PGothic" pitchFamily="34" charset="-128"/>
              </a:rPr>
              <a:t>(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MS PGothic" pitchFamily="34" charset="-128"/>
              </a:rPr>
              <a:t>x // y) 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* y 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+ </a:t>
            </a:r>
            <a:r>
              <a:rPr lang="en-US" sz="2800" b="1" dirty="0" smtClean="0">
                <a:solidFill>
                  <a:srgbClr val="008000"/>
                </a:solidFill>
                <a:latin typeface="Courier New" pitchFamily="49" charset="0"/>
                <a:ea typeface="MS PGothic" pitchFamily="34" charset="-128"/>
              </a:rPr>
              <a:t>(</a:t>
            </a:r>
            <a:r>
              <a:rPr lang="en-US" sz="2800" b="1" dirty="0" smtClean="0">
                <a:solidFill>
                  <a:srgbClr val="008000"/>
                </a:solidFill>
                <a:latin typeface="Courier New" pitchFamily="49" charset="0"/>
                <a:ea typeface="MS PGothic" pitchFamily="34" charset="-128"/>
              </a:rPr>
              <a:t>x % y</a:t>
            </a:r>
            <a:r>
              <a:rPr lang="en-US" sz="2800" b="1" dirty="0" smtClean="0">
                <a:solidFill>
                  <a:srgbClr val="008000"/>
                </a:solidFill>
                <a:latin typeface="Courier New" pitchFamily="49" charset="0"/>
                <a:ea typeface="MS PGothic" pitchFamily="34" charset="-128"/>
              </a:rPr>
              <a:t>)</a:t>
            </a:r>
            <a:endParaRPr lang="en-US" sz="2800" b="1" dirty="0">
              <a:solidFill>
                <a:srgbClr val="008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334000"/>
            <a:ext cx="115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But why?</a:t>
            </a:r>
            <a:endParaRPr lang="en-US" sz="2000" i="1" dirty="0"/>
          </a:p>
        </p:txBody>
      </p:sp>
      <p:sp>
        <p:nvSpPr>
          <p:cNvPr id="20" name="Rectangle 19"/>
          <p:cNvSpPr/>
          <p:nvPr/>
        </p:nvSpPr>
        <p:spPr>
          <a:xfrm>
            <a:off x="4294632" y="6447710"/>
            <a:ext cx="946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# of full y's in x</a:t>
            </a:r>
            <a:endParaRPr lang="en-US" sz="10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65708" y="6447710"/>
            <a:ext cx="28020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remainder after "taking" all of the full y's in x</a:t>
            </a:r>
            <a:endParaRPr lang="en-US" sz="1000" i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7504" y="4648200"/>
            <a:ext cx="3471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2"/>
                </a:solidFill>
              </a:rPr>
              <a:t>Decomposition of 31 into 7’s:</a:t>
            </a:r>
            <a:endParaRPr lang="en-US" sz="2000" i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105400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31</a:t>
            </a:r>
            <a:r>
              <a:rPr lang="en-US" dirty="0" smtClean="0"/>
              <a:t> == (4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bg2"/>
                </a:solidFill>
              </a:rPr>
              <a:t>* 7 </a:t>
            </a:r>
            <a:r>
              <a:rPr lang="en-US" dirty="0" smtClean="0">
                <a:solidFill>
                  <a:schemeClr val="bg2"/>
                </a:solidFill>
              </a:rPr>
              <a:t>+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53841" y="5638800"/>
            <a:ext cx="329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2"/>
                </a:solidFill>
              </a:rPr>
              <a:t>Decomposition of x into y’s:</a:t>
            </a:r>
            <a:endParaRPr lang="en-US" sz="20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0"/>
          <p:cNvSpPr txBox="1">
            <a:spLocks noChangeArrowheads="1"/>
          </p:cNvSpPr>
          <p:nvPr/>
        </p:nvSpPr>
        <p:spPr bwMode="auto">
          <a:xfrm>
            <a:off x="533400" y="152400"/>
            <a:ext cx="8020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  <a:latin typeface="Cambria" pitchFamily="18" charset="0"/>
              </a:rPr>
              <a:t>the "equals" operators </a:t>
            </a:r>
          </a:p>
        </p:txBody>
      </p:sp>
      <p:sp>
        <p:nvSpPr>
          <p:cNvPr id="19459" name="Rectangle 16"/>
          <p:cNvSpPr>
            <a:spLocks noChangeArrowheads="1"/>
          </p:cNvSpPr>
          <p:nvPr/>
        </p:nvSpPr>
        <p:spPr bwMode="auto">
          <a:xfrm>
            <a:off x="609600" y="2286000"/>
            <a:ext cx="79390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400" b="1">
                <a:solidFill>
                  <a:srgbClr val="0000DF"/>
                </a:solidFill>
                <a:latin typeface="Courier New" pitchFamily="49" charset="0"/>
                <a:ea typeface="MS PGothic" pitchFamily="34" charset="-128"/>
              </a:rPr>
              <a:t>= != ==</a:t>
            </a:r>
            <a:endParaRPr lang="en-US" sz="14400">
              <a:solidFill>
                <a:srgbClr val="0000DF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19460" name="TextBox 22"/>
          <p:cNvSpPr txBox="1">
            <a:spLocks noChangeArrowheads="1"/>
          </p:cNvSpPr>
          <p:nvPr/>
        </p:nvSpPr>
        <p:spPr bwMode="auto">
          <a:xfrm>
            <a:off x="1936750" y="60198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Cambria" pitchFamily="18" charset="0"/>
              </a:rPr>
              <a:t>This is true – </a:t>
            </a:r>
            <a:r>
              <a:rPr lang="en-US" b="1" i="1">
                <a:solidFill>
                  <a:srgbClr val="000000"/>
                </a:solidFill>
                <a:latin typeface="Cambria" pitchFamily="18" charset="0"/>
              </a:rPr>
              <a:t>but what is it saying!?</a:t>
            </a:r>
          </a:p>
        </p:txBody>
      </p:sp>
    </p:spTree>
    <p:extLst>
      <p:ext uri="{BB962C8B-B14F-4D97-AF65-F5344CB8AC3E}">
        <p14:creationId xmlns:p14="http://schemas.microsoft.com/office/powerpoint/2010/main" val="38002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ChangeArrowheads="1"/>
          </p:cNvSpPr>
          <p:nvPr/>
        </p:nvSpPr>
        <p:spPr bwMode="auto">
          <a:xfrm>
            <a:off x="609600" y="2286000"/>
            <a:ext cx="79390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400" b="1" dirty="0" smtClean="0">
                <a:solidFill>
                  <a:srgbClr val="0000DF"/>
                </a:solidFill>
                <a:latin typeface="Courier New" pitchFamily="49" charset="0"/>
                <a:ea typeface="MS PGothic" pitchFamily="34" charset="-128"/>
              </a:rPr>
              <a:t>= != </a:t>
            </a:r>
            <a:r>
              <a:rPr lang="en-US" sz="14400" b="1" dirty="0">
                <a:solidFill>
                  <a:srgbClr val="0000DF"/>
                </a:solidFill>
                <a:latin typeface="Courier New" pitchFamily="49" charset="0"/>
                <a:ea typeface="MS PGothic" pitchFamily="34" charset="-128"/>
              </a:rPr>
              <a:t>==</a:t>
            </a:r>
            <a:endParaRPr lang="en-US" sz="14400" dirty="0">
              <a:solidFill>
                <a:srgbClr val="0000DF"/>
              </a:solidFill>
              <a:latin typeface="Times" charset="0"/>
              <a:ea typeface="MS PGothic" pitchFamily="34" charset="-128"/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8229600" y="5943600"/>
            <a:ext cx="609600" cy="762000"/>
            <a:chOff x="2928" y="1051"/>
            <a:chExt cx="840" cy="957"/>
          </a:xfrm>
        </p:grpSpPr>
        <p:sp>
          <p:nvSpPr>
            <p:cNvPr id="20490" name="Freeform 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0491" name="Oval 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0492" name="Oval 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0493" name="Oval 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0494" name="Oval 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0495" name="Oval 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0496" name="Oval 1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0497" name="Oval 1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0498" name="AutoShape 1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0499" name="Freeform 1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0500" name="Freeform 1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0501" name="Freeform 1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0502" name="Freeform 1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</p:grpSp>
      <p:sp>
        <p:nvSpPr>
          <p:cNvPr id="20484" name="Rectangle 17"/>
          <p:cNvSpPr>
            <a:spLocks noChangeArrowheads="1"/>
          </p:cNvSpPr>
          <p:nvPr/>
        </p:nvSpPr>
        <p:spPr bwMode="auto">
          <a:xfrm>
            <a:off x="3276600" y="58674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009600"/>
                </a:solidFill>
                <a:latin typeface="Cambria" pitchFamily="18" charset="0"/>
                <a:ea typeface="MS PGothic" pitchFamily="34" charset="-128"/>
              </a:rPr>
              <a:t>I want 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===</a:t>
            </a:r>
            <a:r>
              <a:rPr lang="en-US" sz="1600">
                <a:solidFill>
                  <a:srgbClr val="009600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sz="1600">
                <a:solidFill>
                  <a:srgbClr val="009600"/>
                </a:solidFill>
                <a:latin typeface="Cambria" pitchFamily="18" charset="0"/>
                <a:ea typeface="MS PGothic" pitchFamily="34" charset="-128"/>
              </a:rPr>
              <a:t>!</a:t>
            </a:r>
          </a:p>
        </p:txBody>
      </p:sp>
      <p:sp>
        <p:nvSpPr>
          <p:cNvPr id="20485" name="TextBox 21"/>
          <p:cNvSpPr txBox="1">
            <a:spLocks noChangeArrowheads="1"/>
          </p:cNvSpPr>
          <p:nvPr/>
        </p:nvSpPr>
        <p:spPr bwMode="auto">
          <a:xfrm>
            <a:off x="76200" y="42926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b="1">
                <a:solidFill>
                  <a:srgbClr val="000000"/>
                </a:solidFill>
                <a:latin typeface="Cambria" pitchFamily="18" charset="0"/>
              </a:rPr>
              <a:t>SET</a:t>
            </a:r>
            <a:r>
              <a:rPr lang="en-US" sz="3200">
                <a:solidFill>
                  <a:srgbClr val="000000"/>
                </a:solidFill>
                <a:latin typeface="Cambria" pitchFamily="18" charset="0"/>
              </a:rPr>
              <a:t> equals</a:t>
            </a:r>
          </a:p>
        </p:txBody>
      </p:sp>
      <p:sp>
        <p:nvSpPr>
          <p:cNvPr id="20486" name="TextBox 22"/>
          <p:cNvSpPr txBox="1">
            <a:spLocks noChangeArrowheads="1"/>
          </p:cNvSpPr>
          <p:nvPr/>
        </p:nvSpPr>
        <p:spPr bwMode="auto">
          <a:xfrm>
            <a:off x="2971800" y="42926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  <a:latin typeface="Cambria" pitchFamily="18" charset="0"/>
              </a:rPr>
              <a:t>isn't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equal to</a:t>
            </a:r>
          </a:p>
        </p:txBody>
      </p:sp>
      <p:sp>
        <p:nvSpPr>
          <p:cNvPr id="20487" name="TextBox 23"/>
          <p:cNvSpPr txBox="1">
            <a:spLocks noChangeArrowheads="1"/>
          </p:cNvSpPr>
          <p:nvPr/>
        </p:nvSpPr>
        <p:spPr bwMode="auto">
          <a:xfrm>
            <a:off x="6172200" y="42926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b="1">
                <a:solidFill>
                  <a:srgbClr val="000000"/>
                </a:solidFill>
                <a:latin typeface="Cambria" pitchFamily="18" charset="0"/>
              </a:rPr>
              <a:t>TEST </a:t>
            </a:r>
            <a:r>
              <a:rPr lang="en-US" sz="3200">
                <a:solidFill>
                  <a:srgbClr val="000000"/>
                </a:solidFill>
                <a:latin typeface="Cambria" pitchFamily="18" charset="0"/>
              </a:rPr>
              <a:t>equals</a:t>
            </a:r>
          </a:p>
        </p:txBody>
      </p:sp>
      <p:sp>
        <p:nvSpPr>
          <p:cNvPr id="20488" name="Text Box 20"/>
          <p:cNvSpPr txBox="1">
            <a:spLocks noChangeArrowheads="1"/>
          </p:cNvSpPr>
          <p:nvPr/>
        </p:nvSpPr>
        <p:spPr bwMode="auto">
          <a:xfrm>
            <a:off x="533400" y="152400"/>
            <a:ext cx="8020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  <a:latin typeface="Cambria" pitchFamily="18" charset="0"/>
              </a:rPr>
              <a:t>the "equals" operators </a:t>
            </a:r>
          </a:p>
        </p:txBody>
      </p:sp>
    </p:spTree>
    <p:extLst>
      <p:ext uri="{BB962C8B-B14F-4D97-AF65-F5344CB8AC3E}">
        <p14:creationId xmlns:p14="http://schemas.microsoft.com/office/powerpoint/2010/main" val="22203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68224" y="5004816"/>
            <a:ext cx="8686800" cy="1676400"/>
          </a:xfrm>
          <a:prstGeom prst="roundRect">
            <a:avLst/>
          </a:prstGeom>
          <a:solidFill>
            <a:srgbClr val="FFE0C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507" name="Rounded Rectangle 8"/>
          <p:cNvSpPr>
            <a:spLocks noChangeArrowheads="1"/>
          </p:cNvSpPr>
          <p:nvPr/>
        </p:nvSpPr>
        <p:spPr bwMode="auto">
          <a:xfrm>
            <a:off x="1511300" y="3089275"/>
            <a:ext cx="2019300" cy="5334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211667"/>
            <a:ext cx="2627313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how 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Courier New" pitchFamily="49" charset="0"/>
              </a:rPr>
              <a:t>=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 works</a:t>
            </a:r>
          </a:p>
        </p:txBody>
      </p:sp>
      <p:sp>
        <p:nvSpPr>
          <p:cNvPr id="21509" name="Text Box 23"/>
          <p:cNvSpPr txBox="1">
            <a:spLocks noChangeArrowheads="1"/>
          </p:cNvSpPr>
          <p:nvPr/>
        </p:nvSpPr>
        <p:spPr bwMode="auto">
          <a:xfrm>
            <a:off x="1600200" y="990600"/>
            <a:ext cx="40386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x = 41</a:t>
            </a: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y = x + 1</a:t>
            </a: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z = x + y</a:t>
            </a: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1600200" y="3189287"/>
            <a:ext cx="184377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x = x + y</a:t>
            </a:r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6678205" y="801877"/>
            <a:ext cx="8723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name(s)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21512" name="Straight Connector 4"/>
          <p:cNvCxnSpPr>
            <a:cxnSpLocks noChangeShapeType="1"/>
          </p:cNvCxnSpPr>
          <p:nvPr/>
        </p:nvCxnSpPr>
        <p:spPr bwMode="auto">
          <a:xfrm>
            <a:off x="5562600" y="809815"/>
            <a:ext cx="29591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3371672" y="152400"/>
            <a:ext cx="16883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"Quiz"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14" name="Rectangle 23"/>
          <p:cNvSpPr>
            <a:spLocks noChangeArrowheads="1"/>
          </p:cNvSpPr>
          <p:nvPr/>
        </p:nvSpPr>
        <p:spPr bwMode="auto">
          <a:xfrm>
            <a:off x="4029076" y="2195552"/>
            <a:ext cx="1689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What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are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x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y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and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z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at this time?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16" name="Text Box 23"/>
          <p:cNvSpPr txBox="1">
            <a:spLocks noChangeArrowheads="1"/>
          </p:cNvSpPr>
          <p:nvPr/>
        </p:nvSpPr>
        <p:spPr bwMode="auto">
          <a:xfrm>
            <a:off x="1639824" y="5148030"/>
            <a:ext cx="3160776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a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11 // 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b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a % 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c = 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**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a+b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 *a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496824" y="5146040"/>
            <a:ext cx="96094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xtra!</a:t>
            </a:r>
          </a:p>
        </p:txBody>
      </p:sp>
      <p:sp>
        <p:nvSpPr>
          <p:cNvPr id="21518" name="Rounded Rectangle 6"/>
          <p:cNvSpPr>
            <a:spLocks noChangeArrowheads="1"/>
          </p:cNvSpPr>
          <p:nvPr/>
        </p:nvSpPr>
        <p:spPr bwMode="auto">
          <a:xfrm>
            <a:off x="5819108" y="1987550"/>
            <a:ext cx="901700" cy="914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19" name="Rounded Rectangle 28"/>
          <p:cNvSpPr>
            <a:spLocks noChangeArrowheads="1"/>
          </p:cNvSpPr>
          <p:nvPr/>
        </p:nvSpPr>
        <p:spPr bwMode="auto">
          <a:xfrm>
            <a:off x="6809708" y="1987550"/>
            <a:ext cx="901700" cy="914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20" name="Rounded Rectangle 29"/>
          <p:cNvSpPr>
            <a:spLocks noChangeArrowheads="1"/>
          </p:cNvSpPr>
          <p:nvPr/>
        </p:nvSpPr>
        <p:spPr bwMode="auto">
          <a:xfrm>
            <a:off x="7800308" y="1987550"/>
            <a:ext cx="901700" cy="914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21" name="Rounded Rectangle 30"/>
          <p:cNvSpPr>
            <a:spLocks noChangeArrowheads="1"/>
          </p:cNvSpPr>
          <p:nvPr/>
        </p:nvSpPr>
        <p:spPr bwMode="auto">
          <a:xfrm>
            <a:off x="5818632" y="3741674"/>
            <a:ext cx="901700" cy="914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22" name="Rounded Rectangle 31"/>
          <p:cNvSpPr>
            <a:spLocks noChangeArrowheads="1"/>
          </p:cNvSpPr>
          <p:nvPr/>
        </p:nvSpPr>
        <p:spPr bwMode="auto">
          <a:xfrm>
            <a:off x="6809232" y="3741674"/>
            <a:ext cx="901700" cy="914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23" name="Rounded Rectangle 32"/>
          <p:cNvSpPr>
            <a:spLocks noChangeArrowheads="1"/>
          </p:cNvSpPr>
          <p:nvPr/>
        </p:nvSpPr>
        <p:spPr bwMode="auto">
          <a:xfrm>
            <a:off x="7799832" y="3741674"/>
            <a:ext cx="901700" cy="914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24" name="Rectangle 7"/>
          <p:cNvSpPr>
            <a:spLocks noChangeArrowheads="1"/>
          </p:cNvSpPr>
          <p:nvPr/>
        </p:nvSpPr>
        <p:spPr bwMode="auto">
          <a:xfrm>
            <a:off x="6077871" y="19050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x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25" name="Rectangle 34"/>
          <p:cNvSpPr>
            <a:spLocks noChangeArrowheads="1"/>
          </p:cNvSpPr>
          <p:nvPr/>
        </p:nvSpPr>
        <p:spPr bwMode="auto">
          <a:xfrm>
            <a:off x="7085933" y="191135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y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26" name="Rectangle 35"/>
          <p:cNvSpPr>
            <a:spLocks noChangeArrowheads="1"/>
          </p:cNvSpPr>
          <p:nvPr/>
        </p:nvSpPr>
        <p:spPr bwMode="auto">
          <a:xfrm>
            <a:off x="8076533" y="191135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z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6071045" y="3643249"/>
            <a:ext cx="368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ea typeface="ＭＳ Ｐゴシック" pitchFamily="34" charset="-128"/>
              <a:cs typeface="+mn-cs"/>
            </a:endParaRPr>
          </a:p>
        </p:txBody>
      </p:sp>
      <p:sp>
        <p:nvSpPr>
          <p:cNvPr id="21528" name="Rectangle 37"/>
          <p:cNvSpPr>
            <a:spLocks noChangeArrowheads="1"/>
          </p:cNvSpPr>
          <p:nvPr/>
        </p:nvSpPr>
        <p:spPr bwMode="auto">
          <a:xfrm>
            <a:off x="7077520" y="3649599"/>
            <a:ext cx="369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y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ea typeface="ＭＳ Ｐゴシック" pitchFamily="34" charset="-128"/>
              <a:cs typeface="+mn-cs"/>
            </a:endParaRPr>
          </a:p>
        </p:txBody>
      </p:sp>
      <p:sp>
        <p:nvSpPr>
          <p:cNvPr id="21529" name="Rectangle 38"/>
          <p:cNvSpPr>
            <a:spLocks noChangeArrowheads="1"/>
          </p:cNvSpPr>
          <p:nvPr/>
        </p:nvSpPr>
        <p:spPr bwMode="auto">
          <a:xfrm>
            <a:off x="8068120" y="3649599"/>
            <a:ext cx="369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z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ea typeface="ＭＳ Ｐゴシック" pitchFamily="34" charset="-128"/>
              <a:cs typeface="+mn-cs"/>
            </a:endParaRPr>
          </a:p>
        </p:txBody>
      </p:sp>
      <p:sp>
        <p:nvSpPr>
          <p:cNvPr id="21530" name="Rectangle 10"/>
          <p:cNvSpPr>
            <a:spLocks noChangeArrowheads="1"/>
          </p:cNvSpPr>
          <p:nvPr/>
        </p:nvSpPr>
        <p:spPr bwMode="auto">
          <a:xfrm>
            <a:off x="609600" y="1216025"/>
            <a:ext cx="7159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Run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these lines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31" name="Rectangle 42"/>
          <p:cNvSpPr>
            <a:spLocks noChangeArrowheads="1"/>
          </p:cNvSpPr>
          <p:nvPr/>
        </p:nvSpPr>
        <p:spPr bwMode="auto">
          <a:xfrm>
            <a:off x="381000" y="3072384"/>
            <a:ext cx="944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Then run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this line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ea typeface="ＭＳ Ｐゴシック" pitchFamily="34" charset="-128"/>
              <a:cs typeface="+mn-cs"/>
            </a:endParaRPr>
          </a:p>
        </p:txBody>
      </p:sp>
      <p:sp>
        <p:nvSpPr>
          <p:cNvPr id="21532" name="Rectangle 43"/>
          <p:cNvSpPr>
            <a:spLocks noChangeArrowheads="1"/>
          </p:cNvSpPr>
          <p:nvPr/>
        </p:nvSpPr>
        <p:spPr bwMode="auto">
          <a:xfrm>
            <a:off x="5619179" y="5169408"/>
            <a:ext cx="30828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What are the values of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b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and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after the</a:t>
            </a:r>
            <a:r>
              <a:rPr lang="en-US" sz="15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3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lines, at left, run?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4029076" y="3921875"/>
            <a:ext cx="1689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What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are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x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y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,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and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z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  <a:cs typeface="+mn-cs"/>
              </a:rPr>
              <a:t> at this time?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ea typeface="ＭＳ Ｐゴシック" pitchFamily="34" charset="-128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066800" y="2373313"/>
            <a:ext cx="279949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1066800" y="4103624"/>
            <a:ext cx="279949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Rounded Rectangle 30"/>
          <p:cNvSpPr>
            <a:spLocks noChangeArrowheads="1"/>
          </p:cNvSpPr>
          <p:nvPr/>
        </p:nvSpPr>
        <p:spPr bwMode="auto">
          <a:xfrm>
            <a:off x="5819140" y="5793537"/>
            <a:ext cx="720407" cy="686359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7" name="Rounded Rectangle 31"/>
          <p:cNvSpPr>
            <a:spLocks noChangeArrowheads="1"/>
          </p:cNvSpPr>
          <p:nvPr/>
        </p:nvSpPr>
        <p:spPr bwMode="auto">
          <a:xfrm>
            <a:off x="6809740" y="5793537"/>
            <a:ext cx="720407" cy="686359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8" name="Rounded Rectangle 32"/>
          <p:cNvSpPr>
            <a:spLocks noChangeArrowheads="1"/>
          </p:cNvSpPr>
          <p:nvPr/>
        </p:nvSpPr>
        <p:spPr bwMode="auto">
          <a:xfrm>
            <a:off x="7800340" y="5793537"/>
            <a:ext cx="720407" cy="686359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5829363" y="5719496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ourier New" pitchFamily="49" charset="0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6835838" y="5725846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ourier New" pitchFamily="49" charset="0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7826438" y="5725846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ourier New" pitchFamily="49" charset="0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88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ounded Rectangle 1"/>
          <p:cNvSpPr>
            <a:spLocks noChangeArrowheads="1"/>
          </p:cNvSpPr>
          <p:nvPr/>
        </p:nvSpPr>
        <p:spPr bwMode="auto">
          <a:xfrm>
            <a:off x="304800" y="2659063"/>
            <a:ext cx="8382000" cy="533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3555" name="Rounded Rectangle 1"/>
          <p:cNvSpPr>
            <a:spLocks noChangeArrowheads="1"/>
          </p:cNvSpPr>
          <p:nvPr/>
        </p:nvSpPr>
        <p:spPr bwMode="auto">
          <a:xfrm>
            <a:off x="5867400" y="228600"/>
            <a:ext cx="2743200" cy="2209800"/>
          </a:xfrm>
          <a:prstGeom prst="roundRect">
            <a:avLst>
              <a:gd name="adj" fmla="val 18085"/>
            </a:avLst>
          </a:prstGeom>
          <a:solidFill>
            <a:srgbClr val="FFE0C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Cambria" pitchFamily="18" charset="0"/>
              </a:rPr>
              <a:t>Inside the machine…</a:t>
            </a:r>
          </a:p>
        </p:txBody>
      </p:sp>
      <p:sp>
        <p:nvSpPr>
          <p:cNvPr id="23558" name="AutoShape 7"/>
          <p:cNvSpPr>
            <a:spLocks noChangeArrowheads="1"/>
          </p:cNvSpPr>
          <p:nvPr/>
        </p:nvSpPr>
        <p:spPr bwMode="auto">
          <a:xfrm>
            <a:off x="4084638" y="4030662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4084638" y="4360862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name: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x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type: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sz="1600" b="1">
                <a:solidFill>
                  <a:srgbClr val="3333CC"/>
                </a:solidFill>
                <a:latin typeface="Courier New" pitchFamily="49" charset="0"/>
                <a:ea typeface="MS PGothic" pitchFamily="34" charset="-128"/>
              </a:rPr>
              <a:t>int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LOC: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  <a:ea typeface="MS PGothic" pitchFamily="34" charset="-128"/>
              </a:rPr>
              <a:t>312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3856038" y="3979862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41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1969326" y="1693863"/>
            <a:ext cx="4096512" cy="461665"/>
          </a:xfrm>
          <a:prstGeom prst="rect">
            <a:avLst/>
          </a:prstGeom>
          <a:solidFill>
            <a:srgbClr val="FFE0C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What's happening in python:</a:t>
            </a: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7376160" y="6452092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id, del</a:t>
            </a: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622300" y="33528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00"/>
                </a:solidFill>
                <a:latin typeface="Cambria" pitchFamily="18" charset="0"/>
              </a:rPr>
              <a:t>Computation</a:t>
            </a:r>
            <a:endParaRPr lang="en-US" sz="1800">
              <a:solidFill>
                <a:srgbClr val="990000"/>
              </a:solidFill>
              <a:latin typeface="Cambria" pitchFamily="18" charset="0"/>
            </a:endParaRPr>
          </a:p>
        </p:txBody>
      </p:sp>
      <p:pic>
        <p:nvPicPr>
          <p:cNvPr id="23567" name="Picture 16" descr="flaming_shower_curtain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97325"/>
            <a:ext cx="20399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3897312" y="3352800"/>
            <a:ext cx="448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990000"/>
                </a:solidFill>
                <a:latin typeface="Cambria" pitchFamily="18" charset="0"/>
              </a:rPr>
              <a:t>Memory (Data Storage)</a:t>
            </a:r>
            <a:endParaRPr lang="en-US" sz="1800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23569" name="AutoShape 18"/>
          <p:cNvSpPr>
            <a:spLocks noChangeArrowheads="1"/>
          </p:cNvSpPr>
          <p:nvPr/>
        </p:nvSpPr>
        <p:spPr bwMode="auto">
          <a:xfrm>
            <a:off x="6400800" y="4013200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3570" name="Rectangle 19"/>
          <p:cNvSpPr>
            <a:spLocks noChangeArrowheads="1"/>
          </p:cNvSpPr>
          <p:nvPr/>
        </p:nvSpPr>
        <p:spPr bwMode="auto">
          <a:xfrm>
            <a:off x="6400800" y="4343400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name: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y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type: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sz="1600" b="1">
                <a:solidFill>
                  <a:srgbClr val="3333CC"/>
                </a:solidFill>
                <a:latin typeface="Courier New" pitchFamily="49" charset="0"/>
                <a:ea typeface="MS PGothic" pitchFamily="34" charset="-128"/>
              </a:rPr>
              <a:t>int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LOC: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  <a:ea typeface="MS PGothic" pitchFamily="34" charset="-128"/>
              </a:rPr>
              <a:t>324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6172200" y="3962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23573" name="Freeform 22"/>
          <p:cNvSpPr>
            <a:spLocks/>
          </p:cNvSpPr>
          <p:nvPr/>
        </p:nvSpPr>
        <p:spPr bwMode="auto">
          <a:xfrm>
            <a:off x="3170238" y="4960938"/>
            <a:ext cx="222250" cy="1549400"/>
          </a:xfrm>
          <a:custGeom>
            <a:avLst/>
            <a:gdLst>
              <a:gd name="T0" fmla="*/ 2147483647 w 140"/>
              <a:gd name="T1" fmla="*/ 2147483647 h 1604"/>
              <a:gd name="T2" fmla="*/ 2147483647 w 140"/>
              <a:gd name="T3" fmla="*/ 2147483647 h 1604"/>
              <a:gd name="T4" fmla="*/ 2147483647 w 140"/>
              <a:gd name="T5" fmla="*/ 2147483647 h 1604"/>
              <a:gd name="T6" fmla="*/ 2147483647 w 140"/>
              <a:gd name="T7" fmla="*/ 2147483647 h 1604"/>
              <a:gd name="T8" fmla="*/ 2147483647 w 140"/>
              <a:gd name="T9" fmla="*/ 2147483647 h 1604"/>
              <a:gd name="T10" fmla="*/ 2147483647 w 140"/>
              <a:gd name="T11" fmla="*/ 2147483647 h 1604"/>
              <a:gd name="T12" fmla="*/ 2147483647 w 140"/>
              <a:gd name="T13" fmla="*/ 2147483647 h 1604"/>
              <a:gd name="T14" fmla="*/ 2147483647 w 140"/>
              <a:gd name="T15" fmla="*/ 2147483647 h 1604"/>
              <a:gd name="T16" fmla="*/ 2147483647 w 140"/>
              <a:gd name="T17" fmla="*/ 2147483647 h 1604"/>
              <a:gd name="T18" fmla="*/ 2147483647 w 140"/>
              <a:gd name="T19" fmla="*/ 2147483647 h 1604"/>
              <a:gd name="T20" fmla="*/ 2147483647 w 140"/>
              <a:gd name="T21" fmla="*/ 2147483647 h 1604"/>
              <a:gd name="T22" fmla="*/ 2147483647 w 140"/>
              <a:gd name="T23" fmla="*/ 2147483647 h 1604"/>
              <a:gd name="T24" fmla="*/ 2147483647 w 140"/>
              <a:gd name="T25" fmla="*/ 2147483647 h 1604"/>
              <a:gd name="T26" fmla="*/ 2147483647 w 140"/>
              <a:gd name="T27" fmla="*/ 2147483647 h 1604"/>
              <a:gd name="T28" fmla="*/ 2147483647 w 140"/>
              <a:gd name="T29" fmla="*/ 2147483647 h 1604"/>
              <a:gd name="T30" fmla="*/ 2147483647 w 140"/>
              <a:gd name="T31" fmla="*/ 2147483647 h 1604"/>
              <a:gd name="T32" fmla="*/ 2147483647 w 140"/>
              <a:gd name="T33" fmla="*/ 2147483647 h 1604"/>
              <a:gd name="T34" fmla="*/ 2147483647 w 140"/>
              <a:gd name="T35" fmla="*/ 2147483647 h 1604"/>
              <a:gd name="T36" fmla="*/ 2147483647 w 140"/>
              <a:gd name="T37" fmla="*/ 2147483647 h 1604"/>
              <a:gd name="T38" fmla="*/ 2147483647 w 140"/>
              <a:gd name="T39" fmla="*/ 2147483647 h 1604"/>
              <a:gd name="T40" fmla="*/ 2147483647 w 140"/>
              <a:gd name="T41" fmla="*/ 2147483647 h 1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0"/>
              <a:gd name="T64" fmla="*/ 0 h 1604"/>
              <a:gd name="T65" fmla="*/ 140 w 140"/>
              <a:gd name="T66" fmla="*/ 1604 h 16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0" h="1604">
                <a:moveTo>
                  <a:pt x="51" y="10"/>
                </a:moveTo>
                <a:cubicBezTo>
                  <a:pt x="69" y="12"/>
                  <a:pt x="95" y="0"/>
                  <a:pt x="105" y="16"/>
                </a:cubicBezTo>
                <a:cubicBezTo>
                  <a:pt x="112" y="28"/>
                  <a:pt x="69" y="40"/>
                  <a:pt x="69" y="40"/>
                </a:cubicBezTo>
                <a:cubicBezTo>
                  <a:pt x="61" y="70"/>
                  <a:pt x="47" y="88"/>
                  <a:pt x="21" y="106"/>
                </a:cubicBezTo>
                <a:cubicBezTo>
                  <a:pt x="16" y="162"/>
                  <a:pt x="0" y="222"/>
                  <a:pt x="51" y="261"/>
                </a:cubicBezTo>
                <a:cubicBezTo>
                  <a:pt x="65" y="303"/>
                  <a:pt x="35" y="311"/>
                  <a:pt x="81" y="357"/>
                </a:cubicBezTo>
                <a:cubicBezTo>
                  <a:pt x="88" y="423"/>
                  <a:pt x="89" y="418"/>
                  <a:pt x="140" y="458"/>
                </a:cubicBezTo>
                <a:cubicBezTo>
                  <a:pt x="92" y="495"/>
                  <a:pt x="133" y="451"/>
                  <a:pt x="123" y="512"/>
                </a:cubicBezTo>
                <a:cubicBezTo>
                  <a:pt x="120" y="523"/>
                  <a:pt x="111" y="532"/>
                  <a:pt x="105" y="542"/>
                </a:cubicBezTo>
                <a:cubicBezTo>
                  <a:pt x="111" y="592"/>
                  <a:pt x="103" y="610"/>
                  <a:pt x="81" y="655"/>
                </a:cubicBezTo>
                <a:cubicBezTo>
                  <a:pt x="88" y="697"/>
                  <a:pt x="87" y="699"/>
                  <a:pt x="63" y="733"/>
                </a:cubicBezTo>
                <a:cubicBezTo>
                  <a:pt x="73" y="793"/>
                  <a:pt x="101" y="810"/>
                  <a:pt x="39" y="852"/>
                </a:cubicBezTo>
                <a:cubicBezTo>
                  <a:pt x="42" y="897"/>
                  <a:pt x="43" y="926"/>
                  <a:pt x="57" y="966"/>
                </a:cubicBezTo>
                <a:cubicBezTo>
                  <a:pt x="71" y="1072"/>
                  <a:pt x="69" y="1104"/>
                  <a:pt x="117" y="1186"/>
                </a:cubicBezTo>
                <a:cubicBezTo>
                  <a:pt x="111" y="1246"/>
                  <a:pt x="109" y="1271"/>
                  <a:pt x="134" y="1324"/>
                </a:cubicBezTo>
                <a:cubicBezTo>
                  <a:pt x="105" y="1343"/>
                  <a:pt x="108" y="1361"/>
                  <a:pt x="75" y="1377"/>
                </a:cubicBezTo>
                <a:cubicBezTo>
                  <a:pt x="60" y="1419"/>
                  <a:pt x="70" y="1402"/>
                  <a:pt x="51" y="1431"/>
                </a:cubicBezTo>
                <a:cubicBezTo>
                  <a:pt x="81" y="1506"/>
                  <a:pt x="42" y="1418"/>
                  <a:pt x="81" y="1485"/>
                </a:cubicBezTo>
                <a:cubicBezTo>
                  <a:pt x="97" y="1513"/>
                  <a:pt x="104" y="1544"/>
                  <a:pt x="128" y="1569"/>
                </a:cubicBezTo>
                <a:cubicBezTo>
                  <a:pt x="130" y="1574"/>
                  <a:pt x="134" y="1580"/>
                  <a:pt x="134" y="1586"/>
                </a:cubicBezTo>
                <a:cubicBezTo>
                  <a:pt x="133" y="1592"/>
                  <a:pt x="123" y="1604"/>
                  <a:pt x="123" y="1604"/>
                </a:cubicBezTo>
              </a:path>
            </a:pathLst>
          </a:custGeom>
          <a:noFill/>
          <a:ln w="2857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3574" name="Freeform 23"/>
          <p:cNvSpPr>
            <a:spLocks/>
          </p:cNvSpPr>
          <p:nvPr/>
        </p:nvSpPr>
        <p:spPr bwMode="auto">
          <a:xfrm flipH="1" flipV="1">
            <a:off x="3200400" y="3352800"/>
            <a:ext cx="222250" cy="1038225"/>
          </a:xfrm>
          <a:custGeom>
            <a:avLst/>
            <a:gdLst>
              <a:gd name="T0" fmla="*/ 2147483647 w 140"/>
              <a:gd name="T1" fmla="*/ 2147483647 h 1604"/>
              <a:gd name="T2" fmla="*/ 2147483647 w 140"/>
              <a:gd name="T3" fmla="*/ 2147483647 h 1604"/>
              <a:gd name="T4" fmla="*/ 2147483647 w 140"/>
              <a:gd name="T5" fmla="*/ 2147483647 h 1604"/>
              <a:gd name="T6" fmla="*/ 2147483647 w 140"/>
              <a:gd name="T7" fmla="*/ 2147483647 h 1604"/>
              <a:gd name="T8" fmla="*/ 2147483647 w 140"/>
              <a:gd name="T9" fmla="*/ 2147483647 h 1604"/>
              <a:gd name="T10" fmla="*/ 2147483647 w 140"/>
              <a:gd name="T11" fmla="*/ 2147483647 h 1604"/>
              <a:gd name="T12" fmla="*/ 2147483647 w 140"/>
              <a:gd name="T13" fmla="*/ 2147483647 h 1604"/>
              <a:gd name="T14" fmla="*/ 2147483647 w 140"/>
              <a:gd name="T15" fmla="*/ 2147483647 h 1604"/>
              <a:gd name="T16" fmla="*/ 2147483647 w 140"/>
              <a:gd name="T17" fmla="*/ 2147483647 h 1604"/>
              <a:gd name="T18" fmla="*/ 2147483647 w 140"/>
              <a:gd name="T19" fmla="*/ 2147483647 h 1604"/>
              <a:gd name="T20" fmla="*/ 2147483647 w 140"/>
              <a:gd name="T21" fmla="*/ 2147483647 h 1604"/>
              <a:gd name="T22" fmla="*/ 2147483647 w 140"/>
              <a:gd name="T23" fmla="*/ 2147483647 h 1604"/>
              <a:gd name="T24" fmla="*/ 2147483647 w 140"/>
              <a:gd name="T25" fmla="*/ 2147483647 h 1604"/>
              <a:gd name="T26" fmla="*/ 2147483647 w 140"/>
              <a:gd name="T27" fmla="*/ 2147483647 h 1604"/>
              <a:gd name="T28" fmla="*/ 2147483647 w 140"/>
              <a:gd name="T29" fmla="*/ 2147483647 h 1604"/>
              <a:gd name="T30" fmla="*/ 2147483647 w 140"/>
              <a:gd name="T31" fmla="*/ 2147483647 h 1604"/>
              <a:gd name="T32" fmla="*/ 2147483647 w 140"/>
              <a:gd name="T33" fmla="*/ 2147483647 h 1604"/>
              <a:gd name="T34" fmla="*/ 2147483647 w 140"/>
              <a:gd name="T35" fmla="*/ 2147483647 h 1604"/>
              <a:gd name="T36" fmla="*/ 2147483647 w 140"/>
              <a:gd name="T37" fmla="*/ 2147483647 h 1604"/>
              <a:gd name="T38" fmla="*/ 2147483647 w 140"/>
              <a:gd name="T39" fmla="*/ 2147483647 h 1604"/>
              <a:gd name="T40" fmla="*/ 2147483647 w 140"/>
              <a:gd name="T41" fmla="*/ 2147483647 h 1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0"/>
              <a:gd name="T64" fmla="*/ 0 h 1604"/>
              <a:gd name="T65" fmla="*/ 140 w 140"/>
              <a:gd name="T66" fmla="*/ 1604 h 16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0" h="1604">
                <a:moveTo>
                  <a:pt x="51" y="10"/>
                </a:moveTo>
                <a:cubicBezTo>
                  <a:pt x="69" y="12"/>
                  <a:pt x="95" y="0"/>
                  <a:pt x="105" y="16"/>
                </a:cubicBezTo>
                <a:cubicBezTo>
                  <a:pt x="112" y="28"/>
                  <a:pt x="69" y="40"/>
                  <a:pt x="69" y="40"/>
                </a:cubicBezTo>
                <a:cubicBezTo>
                  <a:pt x="61" y="70"/>
                  <a:pt x="47" y="88"/>
                  <a:pt x="21" y="106"/>
                </a:cubicBezTo>
                <a:cubicBezTo>
                  <a:pt x="16" y="162"/>
                  <a:pt x="0" y="222"/>
                  <a:pt x="51" y="261"/>
                </a:cubicBezTo>
                <a:cubicBezTo>
                  <a:pt x="65" y="303"/>
                  <a:pt x="35" y="311"/>
                  <a:pt x="81" y="357"/>
                </a:cubicBezTo>
                <a:cubicBezTo>
                  <a:pt x="88" y="423"/>
                  <a:pt x="89" y="418"/>
                  <a:pt x="140" y="458"/>
                </a:cubicBezTo>
                <a:cubicBezTo>
                  <a:pt x="92" y="495"/>
                  <a:pt x="133" y="451"/>
                  <a:pt x="123" y="512"/>
                </a:cubicBezTo>
                <a:cubicBezTo>
                  <a:pt x="120" y="523"/>
                  <a:pt x="111" y="532"/>
                  <a:pt x="105" y="542"/>
                </a:cubicBezTo>
                <a:cubicBezTo>
                  <a:pt x="111" y="592"/>
                  <a:pt x="103" y="610"/>
                  <a:pt x="81" y="655"/>
                </a:cubicBezTo>
                <a:cubicBezTo>
                  <a:pt x="88" y="697"/>
                  <a:pt x="87" y="699"/>
                  <a:pt x="63" y="733"/>
                </a:cubicBezTo>
                <a:cubicBezTo>
                  <a:pt x="73" y="793"/>
                  <a:pt x="101" y="810"/>
                  <a:pt x="39" y="852"/>
                </a:cubicBezTo>
                <a:cubicBezTo>
                  <a:pt x="42" y="897"/>
                  <a:pt x="43" y="926"/>
                  <a:pt x="57" y="966"/>
                </a:cubicBezTo>
                <a:cubicBezTo>
                  <a:pt x="71" y="1072"/>
                  <a:pt x="69" y="1104"/>
                  <a:pt x="117" y="1186"/>
                </a:cubicBezTo>
                <a:cubicBezTo>
                  <a:pt x="111" y="1246"/>
                  <a:pt x="109" y="1271"/>
                  <a:pt x="134" y="1324"/>
                </a:cubicBezTo>
                <a:cubicBezTo>
                  <a:pt x="105" y="1343"/>
                  <a:pt x="108" y="1361"/>
                  <a:pt x="75" y="1377"/>
                </a:cubicBezTo>
                <a:cubicBezTo>
                  <a:pt x="60" y="1419"/>
                  <a:pt x="70" y="1402"/>
                  <a:pt x="51" y="1431"/>
                </a:cubicBezTo>
                <a:cubicBezTo>
                  <a:pt x="81" y="1506"/>
                  <a:pt x="42" y="1418"/>
                  <a:pt x="81" y="1485"/>
                </a:cubicBezTo>
                <a:cubicBezTo>
                  <a:pt x="97" y="1513"/>
                  <a:pt x="104" y="1544"/>
                  <a:pt x="128" y="1569"/>
                </a:cubicBezTo>
                <a:cubicBezTo>
                  <a:pt x="130" y="1574"/>
                  <a:pt x="134" y="1580"/>
                  <a:pt x="134" y="1586"/>
                </a:cubicBezTo>
                <a:cubicBezTo>
                  <a:pt x="133" y="1592"/>
                  <a:pt x="123" y="1604"/>
                  <a:pt x="123" y="1604"/>
                </a:cubicBezTo>
              </a:path>
            </a:pathLst>
          </a:custGeom>
          <a:noFill/>
          <a:ln w="2857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3575" name="AutoShape 24"/>
          <p:cNvSpPr>
            <a:spLocks noChangeArrowheads="1"/>
          </p:cNvSpPr>
          <p:nvPr/>
        </p:nvSpPr>
        <p:spPr bwMode="auto">
          <a:xfrm>
            <a:off x="2943225" y="4476750"/>
            <a:ext cx="685800" cy="381000"/>
          </a:xfrm>
          <a:prstGeom prst="leftRightArrow">
            <a:avLst>
              <a:gd name="adj1" fmla="val 50000"/>
              <a:gd name="adj2" fmla="val 36000"/>
            </a:avLst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306630" y="554415"/>
            <a:ext cx="24536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x = 41</a:t>
            </a:r>
          </a:p>
          <a:p>
            <a:pPr marL="0" marR="0" lvl="0" indent="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y = x + 1</a:t>
            </a:r>
          </a:p>
          <a:p>
            <a:pPr marL="0" marR="0" lvl="0" indent="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z = x 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+mn-cs"/>
              </a:rPr>
              <a:t>y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itchFamily="49" charset="0"/>
              </a:rPr>
              <a:t>x = x + </a:t>
            </a:r>
            <a:r>
              <a:rPr lang="en-US" b="1" dirty="0" smtClean="0">
                <a:latin typeface="Courier New" pitchFamily="49" charset="0"/>
              </a:rPr>
              <a:t>y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963961" y="2711102"/>
            <a:ext cx="69566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What's happening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behind the scenes (in memory):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4087368" y="5321300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087368" y="5651500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name: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z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type: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urier New" pitchFamily="49" charset="0"/>
                <a:ea typeface="MS PGothic" pitchFamily="34" charset="-128"/>
              </a:rPr>
              <a:t>int</a:t>
            </a:r>
            <a:endParaRPr lang="en-US" sz="1600" b="1" dirty="0">
              <a:solidFill>
                <a:srgbClr val="3333CC"/>
              </a:solidFill>
              <a:latin typeface="Courier New" pitchFamily="49" charset="0"/>
              <a:ea typeface="MS PGothic" pitchFamily="34" charset="-128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LOC: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 </a:t>
            </a:r>
            <a:r>
              <a:rPr lang="en-US" sz="1600" b="1" dirty="0" smtClean="0">
                <a:solidFill>
                  <a:srgbClr val="800080"/>
                </a:solidFill>
                <a:latin typeface="Courier New" pitchFamily="49" charset="0"/>
                <a:ea typeface="MS PGothic" pitchFamily="34" charset="-128"/>
              </a:rPr>
              <a:t>316</a:t>
            </a:r>
            <a:endParaRPr lang="en-US" sz="1600" b="1" dirty="0">
              <a:solidFill>
                <a:srgbClr val="80008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858768" y="52705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83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auto">
          <a:xfrm>
            <a:off x="6403530" y="5303838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6403530" y="5634038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name: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x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type: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urier New" pitchFamily="49" charset="0"/>
                <a:ea typeface="MS PGothic" pitchFamily="34" charset="-128"/>
              </a:rPr>
              <a:t>int</a:t>
            </a:r>
            <a:endParaRPr lang="en-US" sz="1600" b="1" dirty="0">
              <a:solidFill>
                <a:srgbClr val="3333CC"/>
              </a:solidFill>
              <a:latin typeface="Courier New" pitchFamily="49" charset="0"/>
              <a:ea typeface="MS PGothic" pitchFamily="34" charset="-128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LOC: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 </a:t>
            </a:r>
            <a:r>
              <a:rPr lang="en-US" sz="1600" b="1" dirty="0" smtClean="0">
                <a:solidFill>
                  <a:srgbClr val="800080"/>
                </a:solidFill>
                <a:latin typeface="Courier New" pitchFamily="49" charset="0"/>
                <a:ea typeface="MS PGothic" pitchFamily="34" charset="-128"/>
              </a:rPr>
              <a:t>328</a:t>
            </a:r>
            <a:endParaRPr lang="en-US" sz="1600" b="1" dirty="0">
              <a:solidFill>
                <a:srgbClr val="80008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6174930" y="525303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83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791200" y="5664200"/>
            <a:ext cx="2590800" cy="646113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4800" y="284163"/>
            <a:ext cx="8104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Cambria" pitchFamily="18" charset="0"/>
              </a:rPr>
              <a:t>Are numbers 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enough for </a:t>
            </a:r>
            <a:r>
              <a:rPr lang="en-US" sz="3600" b="1" i="1" dirty="0" smtClean="0">
                <a:solidFill>
                  <a:srgbClr val="000000"/>
                </a:solidFill>
                <a:latin typeface="Cambria" pitchFamily="18" charset="0"/>
              </a:rPr>
              <a:t>everything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379663" y="1395413"/>
            <a:ext cx="4495800" cy="73818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 dirty="0">
                <a:solidFill>
                  <a:srgbClr val="000000"/>
                </a:solidFill>
                <a:latin typeface="Cambria" pitchFamily="18" charset="0"/>
              </a:rPr>
              <a:t>Yes and no…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74713" y="3087688"/>
            <a:ext cx="7507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Cambria" pitchFamily="18" charset="0"/>
              </a:rPr>
              <a:t>You need </a:t>
            </a:r>
            <a:r>
              <a:rPr lang="en-US" sz="3600" b="1" i="1">
                <a:solidFill>
                  <a:srgbClr val="0000DF"/>
                </a:solidFill>
                <a:latin typeface="Cambria" pitchFamily="18" charset="0"/>
              </a:rPr>
              <a:t>lists</a:t>
            </a:r>
            <a:r>
              <a:rPr lang="en-US" sz="3600" b="1" i="1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Cambria" pitchFamily="18" charset="0"/>
              </a:rPr>
              <a:t>of numbers, as well!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55663" y="3733800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Cambria" pitchFamily="18" charset="0"/>
              </a:rPr>
              <a:t>and </a:t>
            </a:r>
            <a:r>
              <a:rPr lang="en-US" sz="3600" b="1" i="1" dirty="0" smtClean="0">
                <a:solidFill>
                  <a:srgbClr val="0000DF"/>
                </a:solidFill>
                <a:latin typeface="Cambria" pitchFamily="18" charset="0"/>
              </a:rPr>
              <a:t>strings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—lists </a:t>
            </a:r>
            <a:r>
              <a:rPr lang="en-US" sz="3600" dirty="0">
                <a:solidFill>
                  <a:srgbClr val="000000"/>
                </a:solidFill>
                <a:latin typeface="Cambria" pitchFamily="18" charset="0"/>
              </a:rPr>
              <a:t>of characters—too.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847725" y="5664200"/>
            <a:ext cx="756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itchFamily="18" charset="0"/>
              </a:rPr>
              <a:t>Both of these are Python</a:t>
            </a:r>
            <a:r>
              <a:rPr lang="en-US" sz="3600" b="1" i="1" dirty="0">
                <a:solidFill>
                  <a:srgbClr val="000000"/>
                </a:solidFill>
                <a:latin typeface="Cambria" pitchFamily="18" charset="0"/>
              </a:rPr>
              <a:t> sequences…</a:t>
            </a:r>
          </a:p>
        </p:txBody>
      </p:sp>
      <p:sp>
        <p:nvSpPr>
          <p:cNvPr id="26631" name="Right Arrow 3"/>
          <p:cNvSpPr>
            <a:spLocks noChangeArrowheads="1"/>
          </p:cNvSpPr>
          <p:nvPr/>
        </p:nvSpPr>
        <p:spPr bwMode="auto">
          <a:xfrm>
            <a:off x="8534400" y="5872163"/>
            <a:ext cx="304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914400" y="1295400"/>
            <a:ext cx="7162800" cy="1265230"/>
          </a:xfrm>
          <a:prstGeom prst="roundRect">
            <a:avLst/>
          </a:prstGeom>
          <a:solidFill>
            <a:srgbClr val="CCFFCC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1447800" y="228600"/>
            <a:ext cx="6413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str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ings:  </a:t>
            </a:r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textual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data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8677" name="Text Box 18"/>
          <p:cNvSpPr txBox="1">
            <a:spLocks noChangeArrowheads="1"/>
          </p:cNvSpPr>
          <p:nvPr/>
        </p:nvSpPr>
        <p:spPr bwMode="auto">
          <a:xfrm>
            <a:off x="1138620" y="4897967"/>
            <a:ext cx="128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dd!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28678" name="Group 21"/>
          <p:cNvGrpSpPr>
            <a:grpSpLocks/>
          </p:cNvGrpSpPr>
          <p:nvPr/>
        </p:nvGrpSpPr>
        <p:grpSpPr bwMode="auto">
          <a:xfrm>
            <a:off x="8601075" y="6279169"/>
            <a:ext cx="425450" cy="428625"/>
            <a:chOff x="2928" y="1051"/>
            <a:chExt cx="840" cy="957"/>
          </a:xfrm>
        </p:grpSpPr>
        <p:sp>
          <p:nvSpPr>
            <p:cNvPr id="28696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7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8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9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0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1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2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3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4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5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6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7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8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679" name="Text Box 35"/>
          <p:cNvSpPr txBox="1">
            <a:spLocks noChangeArrowheads="1"/>
          </p:cNvSpPr>
          <p:nvPr/>
        </p:nvSpPr>
        <p:spPr bwMode="auto">
          <a:xfrm>
            <a:off x="7137400" y="6116462"/>
            <a:ext cx="167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>What did you say!?!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895600" y="1295400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sz="36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36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3600" b="1" dirty="0" err="1" smtClean="0">
                <a:solidFill>
                  <a:srgbClr val="008000"/>
                </a:solidFill>
                <a:latin typeface="Courier New" pitchFamily="49" charset="0"/>
              </a:rPr>
              <a:t>scripps</a:t>
            </a:r>
            <a:r>
              <a:rPr lang="en-US" sz="3600" b="1" dirty="0" smtClean="0">
                <a:solidFill>
                  <a:srgbClr val="008000"/>
                </a:solidFill>
                <a:latin typeface="Courier New" pitchFamily="49" charset="0"/>
              </a:rPr>
              <a:t>'</a:t>
            </a:r>
            <a:endParaRPr lang="en-US" sz="36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2895600" y="1914299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Courier New" pitchFamily="49" charset="0"/>
              </a:rPr>
              <a:t>c </a:t>
            </a:r>
            <a:r>
              <a:rPr lang="en-US" sz="36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3600" b="1" dirty="0" smtClean="0">
                <a:solidFill>
                  <a:srgbClr val="008000"/>
                </a:solidFill>
                <a:latin typeface="Courier New" pitchFamily="49" charset="0"/>
              </a:rPr>
              <a:t>'college'</a:t>
            </a:r>
            <a:endParaRPr lang="en-US" sz="36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921831" y="2968031"/>
            <a:ext cx="1502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ype...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381000" y="5862935"/>
            <a:ext cx="2043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ultiply!!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381000" y="3932999"/>
            <a:ext cx="2043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len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2895600" y="2875697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Courier New" pitchFamily="49" charset="0"/>
              </a:rPr>
              <a:t>type(s)</a:t>
            </a:r>
            <a:endParaRPr lang="en-US" sz="36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2895600" y="3837095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00"/>
                </a:solidFill>
                <a:latin typeface="Courier New" pitchFamily="49" charset="0"/>
              </a:rPr>
              <a:t>len</a:t>
            </a:r>
            <a:r>
              <a:rPr lang="en-US" sz="3600" b="1" dirty="0" smtClean="0">
                <a:solidFill>
                  <a:srgbClr val="000000"/>
                </a:solidFill>
                <a:latin typeface="Courier New" pitchFamily="49" charset="0"/>
              </a:rPr>
              <a:t>(s)</a:t>
            </a:r>
            <a:endParaRPr lang="en-US" sz="36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2895600" y="4805633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Courier New" pitchFamily="49" charset="0"/>
              </a:rPr>
              <a:t>s + c</a:t>
            </a:r>
            <a:endParaRPr lang="en-US" sz="36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2895600" y="5774171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Courier New" pitchFamily="49" charset="0"/>
              </a:rPr>
              <a:t>2*s </a:t>
            </a:r>
            <a:r>
              <a:rPr lang="en-US" sz="3600" b="1" dirty="0" smtClean="0">
                <a:solidFill>
                  <a:srgbClr val="000000"/>
                </a:solidFill>
                <a:latin typeface="Courier New" pitchFamily="49" charset="0"/>
              </a:rPr>
              <a:t>+ </a:t>
            </a:r>
            <a:r>
              <a:rPr lang="en-US" sz="3600" b="1" dirty="0" smtClean="0">
                <a:solidFill>
                  <a:srgbClr val="000000"/>
                </a:solidFill>
                <a:latin typeface="Courier New" pitchFamily="49" charset="0"/>
              </a:rPr>
              <a:t>3*c</a:t>
            </a:r>
            <a:endParaRPr lang="en-US" sz="36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921831" y="1697182"/>
            <a:ext cx="1502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strings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35"/>
          <p:cNvSpPr txBox="1">
            <a:spLocks noChangeArrowheads="1"/>
          </p:cNvSpPr>
          <p:nvPr/>
        </p:nvSpPr>
        <p:spPr bwMode="auto">
          <a:xfrm>
            <a:off x="838200" y="6096000"/>
            <a:ext cx="16764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>What did you say!?!</a:t>
            </a:r>
          </a:p>
        </p:txBody>
      </p:sp>
      <p:sp>
        <p:nvSpPr>
          <p:cNvPr id="28675" name="Text Box 16"/>
          <p:cNvSpPr txBox="1">
            <a:spLocks noChangeArrowheads="1"/>
          </p:cNvSpPr>
          <p:nvPr/>
        </p:nvSpPr>
        <p:spPr bwMode="auto">
          <a:xfrm>
            <a:off x="3124200" y="1307199"/>
            <a:ext cx="4206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Courier New" pitchFamily="49" charset="0"/>
              </a:rPr>
              <a:t>s1 = </a:t>
            </a:r>
            <a:r>
              <a:rPr lang="en-US" sz="3600" b="1" dirty="0">
                <a:solidFill>
                  <a:srgbClr val="067B0E"/>
                </a:solidFill>
                <a:latin typeface="Courier New" pitchFamily="49" charset="0"/>
              </a:rPr>
              <a:t>'ha'</a:t>
            </a:r>
          </a:p>
        </p:txBody>
      </p:sp>
      <p:sp>
        <p:nvSpPr>
          <p:cNvPr id="28676" name="Text Box 17"/>
          <p:cNvSpPr txBox="1">
            <a:spLocks noChangeArrowheads="1"/>
          </p:cNvSpPr>
          <p:nvPr/>
        </p:nvSpPr>
        <p:spPr bwMode="auto">
          <a:xfrm>
            <a:off x="3124200" y="2057245"/>
            <a:ext cx="26877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Courier New" pitchFamily="49" charset="0"/>
              </a:rPr>
              <a:t>s2 = </a:t>
            </a:r>
            <a:r>
              <a:rPr lang="en-US" sz="3600" b="1" dirty="0">
                <a:solidFill>
                  <a:srgbClr val="067B0E"/>
                </a:solidFill>
                <a:latin typeface="Courier New" pitchFamily="49" charset="0"/>
              </a:rPr>
              <a:t>'t'</a:t>
            </a:r>
          </a:p>
        </p:txBody>
      </p:sp>
      <p:sp>
        <p:nvSpPr>
          <p:cNvPr id="28677" name="Text Box 18"/>
          <p:cNvSpPr txBox="1">
            <a:spLocks noChangeArrowheads="1"/>
          </p:cNvSpPr>
          <p:nvPr/>
        </p:nvSpPr>
        <p:spPr bwMode="auto">
          <a:xfrm>
            <a:off x="1049651" y="1639056"/>
            <a:ext cx="4813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Given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28678" name="Group 21"/>
          <p:cNvGrpSpPr>
            <a:grpSpLocks/>
          </p:cNvGrpSpPr>
          <p:nvPr/>
        </p:nvGrpSpPr>
        <p:grpSpPr bwMode="auto">
          <a:xfrm>
            <a:off x="1983873" y="6192842"/>
            <a:ext cx="425450" cy="428625"/>
            <a:chOff x="2928" y="1051"/>
            <a:chExt cx="840" cy="957"/>
          </a:xfrm>
        </p:grpSpPr>
        <p:sp>
          <p:nvSpPr>
            <p:cNvPr id="28696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7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8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9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0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1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2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3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4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5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6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7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8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680" name="Text Box 36"/>
          <p:cNvSpPr txBox="1">
            <a:spLocks noChangeArrowheads="1"/>
          </p:cNvSpPr>
          <p:nvPr/>
        </p:nvSpPr>
        <p:spPr bwMode="auto">
          <a:xfrm>
            <a:off x="2743200" y="3773269"/>
            <a:ext cx="26877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67B0E"/>
                </a:solidFill>
                <a:latin typeface="Courier New" pitchFamily="49" charset="0"/>
              </a:rPr>
              <a:t>s1 + s2</a:t>
            </a:r>
          </a:p>
        </p:txBody>
      </p:sp>
      <p:sp>
        <p:nvSpPr>
          <p:cNvPr id="28681" name="Text Box 37"/>
          <p:cNvSpPr txBox="1">
            <a:spLocks noChangeArrowheads="1"/>
          </p:cNvSpPr>
          <p:nvPr/>
        </p:nvSpPr>
        <p:spPr bwMode="auto">
          <a:xfrm>
            <a:off x="2590800" y="5144869"/>
            <a:ext cx="6807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67B0E"/>
                </a:solidFill>
                <a:latin typeface="Courier New" pitchFamily="49" charset="0"/>
              </a:rPr>
              <a:t>2*s1 + s2 + 2*(</a:t>
            </a:r>
            <a:r>
              <a:rPr lang="en-US" sz="3600" b="1" dirty="0" smtClean="0">
                <a:solidFill>
                  <a:srgbClr val="067B0E"/>
                </a:solidFill>
                <a:latin typeface="Courier New" pitchFamily="49" charset="0"/>
              </a:rPr>
              <a:t>s1 + s2</a:t>
            </a:r>
            <a:r>
              <a:rPr lang="en-US" sz="3600" b="1" dirty="0">
                <a:solidFill>
                  <a:srgbClr val="067B0E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28682" name="Rectangle 38"/>
          <p:cNvSpPr>
            <a:spLocks noChangeArrowheads="1"/>
          </p:cNvSpPr>
          <p:nvPr/>
        </p:nvSpPr>
        <p:spPr bwMode="auto">
          <a:xfrm>
            <a:off x="329184" y="3699522"/>
            <a:ext cx="35166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What are </a:t>
            </a:r>
          </a:p>
        </p:txBody>
      </p:sp>
      <p:sp>
        <p:nvSpPr>
          <p:cNvPr id="28683" name="AutoShape 39"/>
          <p:cNvSpPr>
            <a:spLocks/>
          </p:cNvSpPr>
          <p:nvPr/>
        </p:nvSpPr>
        <p:spPr bwMode="auto">
          <a:xfrm>
            <a:off x="2652511" y="1433598"/>
            <a:ext cx="281190" cy="1245785"/>
          </a:xfrm>
          <a:prstGeom prst="leftBrace">
            <a:avLst>
              <a:gd name="adj1" fmla="val 4138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447800" y="228600"/>
            <a:ext cx="6413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str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ings:  </a:t>
            </a:r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textual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data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93688" y="204788"/>
            <a:ext cx="4503737" cy="58420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ＭＳ Ｐゴシック"/>
              </a:rPr>
              <a:t>Data, data everywhere… </a:t>
            </a: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1905000" y="1752600"/>
            <a:ext cx="5413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160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0819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17"/>
          <p:cNvSpPr txBox="1">
            <a:spLocks noChangeArrowheads="1"/>
          </p:cNvSpPr>
          <p:nvPr/>
        </p:nvSpPr>
        <p:spPr bwMode="auto">
          <a:xfrm>
            <a:off x="533400" y="383253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7417" name="Text Box 20"/>
          <p:cNvSpPr txBox="1">
            <a:spLocks noChangeArrowheads="1"/>
          </p:cNvSpPr>
          <p:nvPr/>
        </p:nvSpPr>
        <p:spPr bwMode="auto">
          <a:xfrm>
            <a:off x="6705600" y="3073100"/>
            <a:ext cx="220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FF"/>
                </a:solidFill>
                <a:latin typeface="Courier New" pitchFamily="49" charset="0"/>
              </a:rPr>
              <a:t>www.theonion.com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57200" y="2889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The </a:t>
            </a:r>
            <a:r>
              <a:rPr lang="en-US" sz="4000" b="1" i="1" dirty="0" smtClean="0">
                <a:solidFill>
                  <a:srgbClr val="000000"/>
                </a:solidFill>
                <a:latin typeface="Cambria" pitchFamily="18" charset="0"/>
              </a:rPr>
              <a:t>challenge </a:t>
            </a: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of 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programming…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33400" y="1782463"/>
            <a:ext cx="2133600" cy="579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syntax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429000" y="1782463"/>
            <a:ext cx="2133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semantics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24600" y="1782463"/>
            <a:ext cx="2133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intent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14400" y="23619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How it looks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810000" y="23619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What it does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528148" y="2361900"/>
            <a:ext cx="167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What it should do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53862" y="3200100"/>
            <a:ext cx="2133600" cy="1569660"/>
          </a:xfrm>
          <a:prstGeom prst="rect">
            <a:avLst/>
          </a:prstGeom>
          <a:solidFill>
            <a:srgbClr val="FFCC99"/>
          </a:solidFill>
          <a:ln>
            <a:solidFill>
              <a:srgbClr val="120DF3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120DF3"/>
                </a:solidFill>
                <a:latin typeface="Cambria" pitchFamily="18" charset="0"/>
              </a:rPr>
              <a:t>human-typed input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505200" y="3200100"/>
            <a:ext cx="2133600" cy="1569660"/>
          </a:xfrm>
          <a:prstGeom prst="rect">
            <a:avLst/>
          </a:prstGeom>
          <a:solidFill>
            <a:srgbClr val="FFCC99"/>
          </a:solidFill>
          <a:ln>
            <a:solidFill>
              <a:srgbClr val="120DF3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120DF3"/>
                </a:solidFill>
                <a:latin typeface="Cambria" pitchFamily="18" charset="0"/>
              </a:rPr>
              <a:t>machine-</a:t>
            </a:r>
            <a:r>
              <a:rPr lang="en-US" sz="3200" b="1" dirty="0" err="1" smtClean="0">
                <a:solidFill>
                  <a:srgbClr val="120DF3"/>
                </a:solidFill>
                <a:latin typeface="Cambria" pitchFamily="18" charset="0"/>
              </a:rPr>
              <a:t>producedoutput</a:t>
            </a:r>
            <a:endParaRPr lang="en-US" sz="3200" b="1" dirty="0" smtClean="0">
              <a:solidFill>
                <a:srgbClr val="120DF3"/>
              </a:solidFill>
              <a:latin typeface="Cambria" pitchFamily="18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366256" y="3200100"/>
            <a:ext cx="2133600" cy="1569660"/>
          </a:xfrm>
          <a:prstGeom prst="rect">
            <a:avLst/>
          </a:prstGeom>
          <a:solidFill>
            <a:srgbClr val="FFCC99"/>
          </a:solidFill>
          <a:ln>
            <a:solidFill>
              <a:srgbClr val="120DF3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120DF3"/>
                </a:solidFill>
                <a:latin typeface="Cambria" pitchFamily="18" charset="0"/>
              </a:rPr>
              <a:t>human-desired output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2615184" y="3603930"/>
            <a:ext cx="965200" cy="762000"/>
          </a:xfrm>
          <a:prstGeom prst="rightArrow">
            <a:avLst/>
          </a:prstGeom>
          <a:solidFill>
            <a:srgbClr val="FFCC99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MS PGothic" pitchFamily="3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562600" y="3603930"/>
            <a:ext cx="965200" cy="762000"/>
          </a:xfrm>
          <a:prstGeom prst="rightArrow">
            <a:avLst/>
          </a:prstGeom>
          <a:solidFill>
            <a:srgbClr val="FFCC99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MS PGothic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0616" y="3368040"/>
            <a:ext cx="6014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120DF3"/>
                </a:solidFill>
                <a:latin typeface="Cambria" pitchFamily="18" charset="0"/>
                <a:ea typeface="MS PGothic" pitchFamily="34" charset="-128"/>
              </a:rPr>
              <a:t>?</a:t>
            </a:r>
            <a:endParaRPr lang="en-US" sz="7200" dirty="0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6" name="U-Turn Arrow 5"/>
          <p:cNvSpPr/>
          <p:nvPr/>
        </p:nvSpPr>
        <p:spPr bwMode="auto">
          <a:xfrm flipH="1" flipV="1">
            <a:off x="1383792" y="4724400"/>
            <a:ext cx="5715000" cy="1066800"/>
          </a:xfrm>
          <a:prstGeom prst="uturnArrow">
            <a:avLst>
              <a:gd name="adj1" fmla="val 28429"/>
              <a:gd name="adj2" fmla="val 25000"/>
              <a:gd name="adj3" fmla="val 30714"/>
              <a:gd name="adj4" fmla="val 43750"/>
              <a:gd name="adj5" fmla="val 99000"/>
            </a:avLst>
          </a:prstGeom>
          <a:solidFill>
            <a:srgbClr val="FFCC99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 flipV="1">
            <a:off x="1965325" y="1547040"/>
            <a:ext cx="6351524" cy="1713685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76413" y="418465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76413" y="357505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76413" y="3649663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76413" y="3713163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76413" y="4017963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76413" y="380682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76413" y="390842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76413" y="261937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6075" y="3514725"/>
            <a:ext cx="7994650" cy="0"/>
          </a:xfrm>
          <a:prstGeom prst="line">
            <a:avLst/>
          </a:prstGeom>
          <a:ln w="127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76413" y="280352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6413" y="3062288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76413" y="2011363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76413" y="2084388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76413" y="214947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76413" y="245427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76413" y="224155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6413" y="234315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76413" y="1055688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6075" y="1949450"/>
            <a:ext cx="7994650" cy="0"/>
          </a:xfrm>
          <a:prstGeom prst="line">
            <a:avLst/>
          </a:prstGeom>
          <a:ln w="127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76413" y="1239838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76413" y="149860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76413" y="446088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76413" y="52070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76413" y="58420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6413" y="88900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776413" y="67627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76413" y="77787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05600" y="1219200"/>
            <a:ext cx="104775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</a:rPr>
              <a:t>2015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7350" y="1651000"/>
            <a:ext cx="1304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</a:rPr>
              <a:t>1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ＭＳ Ｐゴシック"/>
              </a:rPr>
              <a:t>Zettabyte</a:t>
            </a:r>
            <a:endParaRPr 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3217863"/>
            <a:ext cx="1304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</a:rPr>
              <a:t>1 Exabyte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1000" y="4779963"/>
            <a:ext cx="1304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</a:rPr>
              <a:t>1 Petabyte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03763" y="6550597"/>
            <a:ext cx="4391025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(brain) 14 PB:  http://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ＭＳ Ｐゴシック"/>
              </a:rPr>
              <a:t>www.quora.com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/Neuroscience-1/How-much-data-can-the-human-brain-store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703763" y="6010847"/>
            <a:ext cx="4391025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(2002) 5 EB: http://www2.sims.berkeley.edu/research/projects/how-much-info-2003/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ＭＳ Ｐゴシック"/>
              </a:rPr>
              <a:t>execsum.htm</a:t>
            </a:r>
            <a:endParaRPr lang="en-US" sz="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399" y="5218113"/>
            <a:ext cx="3158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ＭＳ Ｐゴシック"/>
              </a:rPr>
              <a:t>1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ea typeface="ＭＳ Ｐゴシック"/>
              </a:rPr>
              <a:t>Petabyte, PB  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ＭＳ Ｐゴシック"/>
              </a:rPr>
              <a:t>==  1000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ea typeface="ＭＳ Ｐゴシック"/>
              </a:rPr>
              <a:t>Terabytes, TB</a:t>
            </a:r>
            <a:endParaRPr lang="en-US" sz="1200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00250" y="2362200"/>
            <a:ext cx="104775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</a:rPr>
              <a:t>2002</a:t>
            </a:r>
          </a:p>
        </p:txBody>
      </p:sp>
      <p:sp>
        <p:nvSpPr>
          <p:cNvPr id="5" name="Regular Pentagon 4"/>
          <p:cNvSpPr/>
          <p:nvPr/>
        </p:nvSpPr>
        <p:spPr>
          <a:xfrm>
            <a:off x="2428875" y="3190875"/>
            <a:ext cx="171450" cy="144463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Regular Pentagon 43"/>
          <p:cNvSpPr/>
          <p:nvPr/>
        </p:nvSpPr>
        <p:spPr>
          <a:xfrm>
            <a:off x="7162800" y="1717675"/>
            <a:ext cx="173038" cy="144463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10138" y="1585912"/>
            <a:ext cx="1046162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</a:rPr>
              <a:t>2009</a:t>
            </a:r>
          </a:p>
        </p:txBody>
      </p:sp>
      <p:sp>
        <p:nvSpPr>
          <p:cNvPr id="46" name="Regular Pentagon 45"/>
          <p:cNvSpPr/>
          <p:nvPr/>
        </p:nvSpPr>
        <p:spPr>
          <a:xfrm>
            <a:off x="5343525" y="2024063"/>
            <a:ext cx="173038" cy="146050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3099" y="603098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(2020) 44ZB:  http://www.emc.com/leadership/digital-universe/2014iview/executive-summary.htm </a:t>
            </a:r>
            <a:endParaRPr lang="en-US" sz="8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2015) 8 ZB: http://</a:t>
            </a:r>
            <a:r>
              <a:rPr lang="en-US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www.emc.com/collateral/analyst-reports/idc-extracting-value-from-chaos-ar.pdf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(2011) 1.8 ZB: http://</a:t>
            </a:r>
            <a:r>
              <a:rPr lang="en-US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www.emc.com/leadership/programs/digital-universe.htm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(2009) 800 EB: http://</a:t>
            </a:r>
            <a:r>
              <a:rPr lang="en-US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www.emc.com/collateral/analyst-reports/idc-digital-universe-are-you-ready.pdf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(2006) 161 EB: http://</a:t>
            </a:r>
            <a:r>
              <a:rPr lang="en-US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www.emc.com/collateral/analyst-reports/expanding-digital-idc-white-paper.pdf</a:t>
            </a:r>
            <a:endParaRPr lang="en-US" sz="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9" name="Regular Pentagon 48"/>
          <p:cNvSpPr/>
          <p:nvPr/>
        </p:nvSpPr>
        <p:spPr>
          <a:xfrm>
            <a:off x="4105275" y="2770188"/>
            <a:ext cx="171450" cy="146050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59188" y="2971800"/>
            <a:ext cx="1046162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</a:rPr>
              <a:t>2006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78500" y="1357312"/>
            <a:ext cx="1046163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</a:rPr>
              <a:t>2011</a:t>
            </a:r>
          </a:p>
        </p:txBody>
      </p:sp>
      <p:sp>
        <p:nvSpPr>
          <p:cNvPr id="52" name="Regular Pentagon 51"/>
          <p:cNvSpPr/>
          <p:nvPr/>
        </p:nvSpPr>
        <p:spPr>
          <a:xfrm>
            <a:off x="6218238" y="1855788"/>
            <a:ext cx="173037" cy="144462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703763" y="6215063"/>
            <a:ext cx="40640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(life in video) 60 PB:  in 4320p resolution, extrapolated from 16MB for 1:21 of 640x480 video (w/sound) – almost certainly a gross overestimate, as sleep can be compressed significantly!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1965325" y="4983163"/>
            <a:ext cx="6919913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976438" y="4718050"/>
            <a:ext cx="6918325" cy="0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536825" y="3203575"/>
            <a:ext cx="366713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5 EB</a:t>
            </a:r>
            <a:endParaRPr 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237038" y="2767013"/>
            <a:ext cx="46990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161 EB</a:t>
            </a:r>
            <a:endParaRPr 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973638" y="2076450"/>
            <a:ext cx="469900" cy="214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800 EB</a:t>
            </a:r>
            <a:endParaRPr 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888038" y="1730375"/>
            <a:ext cx="4413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1.8 ZB</a:t>
            </a:r>
            <a:endParaRPr 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254875" y="1747838"/>
            <a:ext cx="441325" cy="214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8.0 ZB</a:t>
            </a:r>
            <a:endParaRPr 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674100" y="4970463"/>
            <a:ext cx="420688" cy="214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14 PB</a:t>
            </a:r>
            <a:endParaRPr 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674100" y="4683125"/>
            <a:ext cx="42068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60 PB</a:t>
            </a:r>
            <a:endParaRPr 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862513" y="2392363"/>
            <a:ext cx="25812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8000"/>
                </a:solidFill>
                <a:latin typeface="Calibri"/>
                <a:ea typeface="ＭＳ Ｐゴシック"/>
              </a:rPr>
              <a:t>Data produced each year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029200" y="4541838"/>
            <a:ext cx="2573338" cy="3222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100 years </a:t>
            </a:r>
            <a:r>
              <a:rPr lang="en-US" sz="1500" b="1" dirty="0">
                <a:solidFill>
                  <a:srgbClr val="0000FF"/>
                </a:solidFill>
                <a:latin typeface="Calibri"/>
                <a:ea typeface="ＭＳ Ｐゴシック"/>
              </a:rPr>
              <a:t>of HD video + audio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286000" y="4805363"/>
            <a:ext cx="2049463" cy="3238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FF0000"/>
                </a:solidFill>
                <a:latin typeface="Calibri"/>
                <a:ea typeface="ＭＳ Ｐゴシック"/>
              </a:rPr>
              <a:t>Human brain's capacity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346075" y="385763"/>
            <a:ext cx="799465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93688" y="204788"/>
            <a:ext cx="4503737" cy="58420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ＭＳ Ｐゴシック"/>
              </a:rPr>
              <a:t>Data, data everywhere…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04935" y="5745998"/>
            <a:ext cx="8242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Calibri"/>
                <a:ea typeface="ＭＳ Ｐゴシック"/>
              </a:rPr>
              <a:t>References</a:t>
            </a:r>
            <a:endParaRPr lang="en-US" sz="32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7325519" y="3079750"/>
            <a:ext cx="2801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logarithmic   scale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6075" y="5092700"/>
            <a:ext cx="7994650" cy="0"/>
          </a:xfrm>
          <a:prstGeom prst="line">
            <a:avLst/>
          </a:prstGeom>
          <a:ln w="127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776413" y="448310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52400" y="5476101"/>
            <a:ext cx="3158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ＭＳ Ｐゴシック"/>
              </a:rPr>
              <a:t>1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ea typeface="ＭＳ Ｐゴシック"/>
              </a:rPr>
              <a:t>Terabyte, TB  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ＭＳ Ｐゴシック"/>
              </a:rPr>
              <a:t>==  1000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ea typeface="ＭＳ Ｐゴシック"/>
              </a:rPr>
              <a:t>Gigabytes, GB</a:t>
            </a:r>
            <a:endParaRPr lang="en-US" sz="1200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07630" y="1091184"/>
            <a:ext cx="104775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2020</a:t>
            </a:r>
            <a:endParaRPr 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6" name="Regular Pentagon 85"/>
          <p:cNvSpPr/>
          <p:nvPr/>
        </p:nvSpPr>
        <p:spPr>
          <a:xfrm>
            <a:off x="8227916" y="1613853"/>
            <a:ext cx="173038" cy="144463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319991" y="1644016"/>
            <a:ext cx="4138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Calibri"/>
                <a:ea typeface="ＭＳ Ｐゴシック"/>
              </a:rPr>
              <a:t>44 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ＭＳ Ｐゴシック"/>
              </a:rPr>
              <a:t>ZB</a:t>
            </a:r>
            <a:endParaRPr 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183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73050" y="228600"/>
            <a:ext cx="65166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>
                <a:solidFill>
                  <a:srgbClr val="000000"/>
                </a:solidFill>
                <a:latin typeface="Cambria" pitchFamily="18" charset="0"/>
              </a:rPr>
              <a:t>Big</a:t>
            </a:r>
            <a:r>
              <a:rPr lang="en-US" sz="4200" i="1">
                <a:solidFill>
                  <a:srgbClr val="000000"/>
                </a:solidFill>
                <a:latin typeface="Cambria" pitchFamily="18" charset="0"/>
              </a:rPr>
              <a:t> Data?</a:t>
            </a:r>
          </a:p>
        </p:txBody>
      </p:sp>
      <p:pic>
        <p:nvPicPr>
          <p:cNvPr id="819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4550" r="23506" b="55411"/>
          <a:stretch>
            <a:fillRect/>
          </a:stretch>
        </p:blipFill>
        <p:spPr bwMode="auto">
          <a:xfrm>
            <a:off x="320675" y="2916238"/>
            <a:ext cx="82423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r="58627" b="57373"/>
          <a:stretch/>
        </p:blipFill>
        <p:spPr bwMode="auto">
          <a:xfrm>
            <a:off x="1922463" y="4038600"/>
            <a:ext cx="6535737" cy="260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72739" r="33556" b="15343"/>
          <a:stretch>
            <a:fillRect/>
          </a:stretch>
        </p:blipFill>
        <p:spPr bwMode="auto">
          <a:xfrm>
            <a:off x="1000125" y="1143000"/>
            <a:ext cx="7839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15993" r="69730" b="66922"/>
          <a:stretch>
            <a:fillRect/>
          </a:stretch>
        </p:blipFill>
        <p:spPr bwMode="auto">
          <a:xfrm>
            <a:off x="7373938" y="466725"/>
            <a:ext cx="14652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13699" r="71872" b="79469"/>
          <a:stretch>
            <a:fillRect/>
          </a:stretch>
        </p:blipFill>
        <p:spPr bwMode="auto">
          <a:xfrm>
            <a:off x="320675" y="2514600"/>
            <a:ext cx="22701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9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1" t="25108" r="10973" b="21829"/>
          <a:stretch>
            <a:fillRect/>
          </a:stretch>
        </p:blipFill>
        <p:spPr bwMode="auto">
          <a:xfrm>
            <a:off x="176213" y="1828800"/>
            <a:ext cx="88915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t="43243" r="43195" b="40541"/>
          <a:stretch>
            <a:fillRect/>
          </a:stretch>
        </p:blipFill>
        <p:spPr bwMode="auto">
          <a:xfrm>
            <a:off x="228600" y="304800"/>
            <a:ext cx="617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746375" y="5721518"/>
            <a:ext cx="5384800" cy="1015663"/>
          </a:xfrm>
          <a:prstGeom prst="rect">
            <a:avLst/>
          </a:prstGeom>
          <a:noFill/>
          <a:ln w="9525">
            <a:solidFill>
              <a:srgbClr val="0000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more-than-average searches for  </a:t>
            </a:r>
            <a:r>
              <a:rPr lang="en-US" sz="2000" b="1" dirty="0">
                <a:solidFill>
                  <a:srgbClr val="0000DF"/>
                </a:solidFill>
                <a:latin typeface="Courier New" pitchFamily="49" charset="0"/>
                <a:cs typeface="Courier New" pitchFamily="49" charset="0"/>
              </a:rPr>
              <a:t>debt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:    </a:t>
            </a:r>
            <a:r>
              <a:rPr lang="en-US" sz="2000" b="1" dirty="0" smtClean="0">
                <a:solidFill>
                  <a:srgbClr val="000000"/>
                </a:solidFill>
                <a:latin typeface="Cambria" pitchFamily="18" charset="0"/>
              </a:rPr>
              <a:t>sell</a:t>
            </a:r>
          </a:p>
          <a:p>
            <a:pPr algn="r"/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around-average </a:t>
            </a:r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searches for  </a:t>
            </a:r>
            <a:r>
              <a:rPr lang="en-US" sz="2000" b="1" dirty="0">
                <a:solidFill>
                  <a:srgbClr val="0000DF"/>
                </a:solidFill>
                <a:latin typeface="Courier New" pitchFamily="49" charset="0"/>
                <a:cs typeface="Courier New" pitchFamily="49" charset="0"/>
              </a:rPr>
              <a:t>debt</a:t>
            </a:r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:  </a:t>
            </a:r>
            <a:r>
              <a:rPr lang="en-US" sz="2000" b="1" dirty="0" smtClean="0">
                <a:solidFill>
                  <a:srgbClr val="000000"/>
                </a:solidFill>
                <a:latin typeface="Cambria" pitchFamily="18" charset="0"/>
              </a:rPr>
              <a:t>hold</a:t>
            </a:r>
            <a:endParaRPr lang="en-U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algn="r"/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fewer-than-average searches for  </a:t>
            </a:r>
            <a:r>
              <a:rPr lang="en-US" sz="2000" b="1" dirty="0">
                <a:solidFill>
                  <a:srgbClr val="0000DF"/>
                </a:solidFill>
                <a:latin typeface="Courier New" pitchFamily="49" charset="0"/>
                <a:cs typeface="Courier New" pitchFamily="49" charset="0"/>
              </a:rPr>
              <a:t>debt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:    </a:t>
            </a:r>
            <a:r>
              <a:rPr lang="en-US" sz="2000" b="1" dirty="0">
                <a:solidFill>
                  <a:srgbClr val="000000"/>
                </a:solidFill>
                <a:latin typeface="Cambria" pitchFamily="18" charset="0"/>
              </a:rPr>
              <a:t>buy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391400" y="1314450"/>
            <a:ext cx="1479550" cy="7381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0000DF"/>
                </a:solidFill>
                <a:latin typeface="Cambria" pitchFamily="18" charset="0"/>
                <a:cs typeface="Courier New" pitchFamily="49" charset="0"/>
              </a:rPr>
              <a:t>'debt'</a:t>
            </a:r>
            <a:endParaRPr lang="en-US" sz="4200">
              <a:solidFill>
                <a:srgbClr val="0000DF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998516"/>
            <a:ext cx="1335687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strategy: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t="20451" r="9111" b="18546"/>
          <a:stretch>
            <a:fillRect/>
          </a:stretch>
        </p:blipFill>
        <p:spPr bwMode="auto">
          <a:xfrm>
            <a:off x="176213" y="0"/>
            <a:ext cx="8891587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2133600" y="328613"/>
            <a:ext cx="1189038" cy="7381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0000DF"/>
                </a:solidFill>
                <a:latin typeface="Cambria" pitchFamily="18" charset="0"/>
                <a:cs typeface="Courier New" pitchFamily="49" charset="0"/>
              </a:rPr>
              <a:t>'fun'</a:t>
            </a:r>
            <a:endParaRPr lang="en-US" sz="4200">
              <a:solidFill>
                <a:srgbClr val="0000DF"/>
              </a:solidFill>
              <a:latin typeface="Cambria" pitchFamily="18" charset="0"/>
            </a:endParaRP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6" r="10103" b="27524"/>
          <a:stretch>
            <a:fillRect/>
          </a:stretch>
        </p:blipFill>
        <p:spPr bwMode="auto">
          <a:xfrm>
            <a:off x="76200" y="3962400"/>
            <a:ext cx="892968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8"/>
          <p:cNvSpPr>
            <a:spLocks noChangeArrowheads="1"/>
          </p:cNvSpPr>
          <p:nvPr/>
        </p:nvSpPr>
        <p:spPr bwMode="auto">
          <a:xfrm>
            <a:off x="2286000" y="4114800"/>
            <a:ext cx="1774825" cy="7381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0000DF"/>
                </a:solidFill>
                <a:latin typeface="Cambria" pitchFamily="18" charset="0"/>
                <a:cs typeface="Courier New" pitchFamily="49" charset="0"/>
              </a:rPr>
              <a:t>'water'</a:t>
            </a:r>
            <a:endParaRPr lang="en-US" sz="4200">
              <a:solidFill>
                <a:srgbClr val="0000DF"/>
              </a:solidFill>
              <a:latin typeface="Cambria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 rot="19800000">
            <a:off x="1412348" y="2362200"/>
            <a:ext cx="5689600" cy="1077913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i="1" dirty="0">
                <a:solidFill>
                  <a:srgbClr val="000000"/>
                </a:solidFill>
                <a:latin typeface="Cambria" pitchFamily="18" charset="0"/>
              </a:rPr>
              <a:t>If you torture the data enough, it will confess.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rot="19800000">
            <a:off x="5045404" y="3581400"/>
            <a:ext cx="2386744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- R.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Coates, statistician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1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9"/>
          <p:cNvSpPr>
            <a:spLocks noChangeArrowheads="1"/>
          </p:cNvSpPr>
          <p:nvPr/>
        </p:nvSpPr>
        <p:spPr bwMode="auto">
          <a:xfrm>
            <a:off x="6708775" y="5746750"/>
            <a:ext cx="1190625" cy="73818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200" i="1">
                <a:solidFill>
                  <a:srgbClr val="000000"/>
                </a:solidFill>
                <a:latin typeface="Calibri" pitchFamily="34" charset="0"/>
              </a:rPr>
              <a:t>data</a:t>
            </a:r>
            <a:endParaRPr lang="en-US" sz="4200">
              <a:solidFill>
                <a:srgbClr val="000000"/>
              </a:solidFill>
            </a:endParaRPr>
          </a:p>
        </p:txBody>
      </p:sp>
      <p:sp>
        <p:nvSpPr>
          <p:cNvPr id="12291" name="Rectangle 30"/>
          <p:cNvSpPr>
            <a:spLocks noChangeArrowheads="1"/>
          </p:cNvSpPr>
          <p:nvPr/>
        </p:nvSpPr>
        <p:spPr bwMode="auto">
          <a:xfrm>
            <a:off x="5921375" y="3932238"/>
            <a:ext cx="2765425" cy="7397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200" i="1">
                <a:solidFill>
                  <a:srgbClr val="000000"/>
                </a:solidFill>
                <a:latin typeface="Calibri" pitchFamily="34" charset="0"/>
              </a:rPr>
              <a:t>information</a:t>
            </a:r>
            <a:endParaRPr lang="en-US" sz="4200">
              <a:solidFill>
                <a:srgbClr val="000000"/>
              </a:solidFill>
            </a:endParaRPr>
          </a:p>
        </p:txBody>
      </p:sp>
      <p:sp>
        <p:nvSpPr>
          <p:cNvPr id="12292" name="Rectangle 33"/>
          <p:cNvSpPr>
            <a:spLocks noChangeArrowheads="1"/>
          </p:cNvSpPr>
          <p:nvPr/>
        </p:nvSpPr>
        <p:spPr bwMode="auto">
          <a:xfrm>
            <a:off x="6026150" y="2119313"/>
            <a:ext cx="2557463" cy="7381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200" i="1">
                <a:solidFill>
                  <a:srgbClr val="000000"/>
                </a:solidFill>
                <a:latin typeface="Calibri" pitchFamily="34" charset="0"/>
              </a:rPr>
              <a:t>knowledge</a:t>
            </a:r>
            <a:endParaRPr lang="en-US" sz="4200">
              <a:solidFill>
                <a:srgbClr val="000000"/>
              </a:solidFill>
            </a:endParaRPr>
          </a:p>
        </p:txBody>
      </p:sp>
      <p:sp>
        <p:nvSpPr>
          <p:cNvPr id="12293" name="Rectangle 34"/>
          <p:cNvSpPr>
            <a:spLocks noChangeArrowheads="1"/>
          </p:cNvSpPr>
          <p:nvPr/>
        </p:nvSpPr>
        <p:spPr bwMode="auto">
          <a:xfrm>
            <a:off x="6362700" y="304800"/>
            <a:ext cx="1882775" cy="73818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sz="4200" i="1" dirty="0">
                <a:solidFill>
                  <a:srgbClr val="000000"/>
                </a:solidFill>
                <a:latin typeface="Calibri" pitchFamily="34" charset="0"/>
              </a:rPr>
              <a:t>wisdom</a:t>
            </a:r>
            <a:endParaRPr lang="en-US" sz="4200" dirty="0">
              <a:solidFill>
                <a:srgbClr val="000000"/>
              </a:solidFill>
            </a:endParaRPr>
          </a:p>
        </p:txBody>
      </p:sp>
      <p:pic>
        <p:nvPicPr>
          <p:cNvPr id="12294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31" y="312738"/>
            <a:ext cx="1559469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75" y="254000"/>
            <a:ext cx="1796425" cy="251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Down Arrow 3"/>
          <p:cNvSpPr>
            <a:spLocks noChangeArrowheads="1"/>
          </p:cNvSpPr>
          <p:nvPr/>
        </p:nvSpPr>
        <p:spPr bwMode="auto">
          <a:xfrm rot="10800000">
            <a:off x="7000875" y="1219200"/>
            <a:ext cx="609600" cy="701675"/>
          </a:xfrm>
          <a:prstGeom prst="downArrow">
            <a:avLst>
              <a:gd name="adj1" fmla="val 50000"/>
              <a:gd name="adj2" fmla="val 49990"/>
            </a:avLst>
          </a:prstGeom>
          <a:solidFill>
            <a:srgbClr val="CCECFF"/>
          </a:solidFill>
          <a:ln w="28575" algn="ctr">
            <a:solidFill>
              <a:srgbClr val="0000D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7" name="Down Arrow 36"/>
          <p:cNvSpPr>
            <a:spLocks noChangeArrowheads="1"/>
          </p:cNvSpPr>
          <p:nvPr/>
        </p:nvSpPr>
        <p:spPr bwMode="auto">
          <a:xfrm rot="10800000">
            <a:off x="7000875" y="3032125"/>
            <a:ext cx="609600" cy="701675"/>
          </a:xfrm>
          <a:prstGeom prst="downArrow">
            <a:avLst>
              <a:gd name="adj1" fmla="val 50000"/>
              <a:gd name="adj2" fmla="val 49990"/>
            </a:avLst>
          </a:prstGeom>
          <a:solidFill>
            <a:srgbClr val="CCECFF"/>
          </a:solidFill>
          <a:ln w="28575" algn="ctr">
            <a:solidFill>
              <a:srgbClr val="0000D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8" name="Down Arrow 37"/>
          <p:cNvSpPr>
            <a:spLocks noChangeArrowheads="1"/>
          </p:cNvSpPr>
          <p:nvPr/>
        </p:nvSpPr>
        <p:spPr bwMode="auto">
          <a:xfrm rot="10800000">
            <a:off x="7024688" y="4851400"/>
            <a:ext cx="609600" cy="701675"/>
          </a:xfrm>
          <a:prstGeom prst="downArrow">
            <a:avLst>
              <a:gd name="adj1" fmla="val 50000"/>
              <a:gd name="adj2" fmla="val 49990"/>
            </a:avLst>
          </a:prstGeom>
          <a:solidFill>
            <a:srgbClr val="FFCC99"/>
          </a:solidFill>
          <a:ln w="28575" algn="ctr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9" name="TextBox 4"/>
          <p:cNvSpPr txBox="1">
            <a:spLocks noChangeArrowheads="1"/>
          </p:cNvSpPr>
          <p:nvPr/>
        </p:nvSpPr>
        <p:spPr bwMode="auto">
          <a:xfrm>
            <a:off x="4117975" y="4916488"/>
            <a:ext cx="2590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3200" b="1" dirty="0">
                <a:solidFill>
                  <a:srgbClr val="FF9900"/>
                </a:solidFill>
                <a:latin typeface="Cambria" pitchFamily="18" charset="0"/>
              </a:rPr>
              <a:t>Google</a:t>
            </a:r>
          </a:p>
        </p:txBody>
      </p:sp>
      <p:sp>
        <p:nvSpPr>
          <p:cNvPr id="12300" name="TextBox 39"/>
          <p:cNvSpPr txBox="1">
            <a:spLocks noChangeArrowheads="1"/>
          </p:cNvSpPr>
          <p:nvPr/>
        </p:nvSpPr>
        <p:spPr bwMode="auto">
          <a:xfrm>
            <a:off x="3886200" y="3090863"/>
            <a:ext cx="2851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3200" dirty="0">
                <a:solidFill>
                  <a:srgbClr val="0000DF"/>
                </a:solidFill>
                <a:latin typeface="Cambria" pitchFamily="18" charset="0"/>
              </a:rPr>
              <a:t>Google's users</a:t>
            </a:r>
          </a:p>
        </p:txBody>
      </p:sp>
      <p:sp>
        <p:nvSpPr>
          <p:cNvPr id="12301" name="TextBox 40"/>
          <p:cNvSpPr txBox="1">
            <a:spLocks noChangeArrowheads="1"/>
          </p:cNvSpPr>
          <p:nvPr/>
        </p:nvSpPr>
        <p:spPr bwMode="auto">
          <a:xfrm>
            <a:off x="4495800" y="1258888"/>
            <a:ext cx="2239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3200">
                <a:solidFill>
                  <a:srgbClr val="0000DF"/>
                </a:solidFill>
                <a:latin typeface="Cambria" pitchFamily="18" charset="0"/>
              </a:rPr>
              <a:t>G.G.M, et al.</a:t>
            </a:r>
          </a:p>
        </p:txBody>
      </p:sp>
      <p:sp>
        <p:nvSpPr>
          <p:cNvPr id="12302" name="Text Box 2"/>
          <p:cNvSpPr txBox="1">
            <a:spLocks noChangeArrowheads="1"/>
          </p:cNvSpPr>
          <p:nvPr/>
        </p:nvSpPr>
        <p:spPr bwMode="auto">
          <a:xfrm>
            <a:off x="381000" y="3929856"/>
            <a:ext cx="41894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Data's </a:t>
            </a:r>
            <a:r>
              <a:rPr lang="en-US" sz="4200" i="1" dirty="0">
                <a:solidFill>
                  <a:srgbClr val="000000"/>
                </a:solidFill>
                <a:latin typeface="Cambria" pitchFamily="18" charset="0"/>
              </a:rPr>
              <a:t>elevation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2303" name="Text Box 46"/>
          <p:cNvSpPr txBox="1">
            <a:spLocks noChangeArrowheads="1"/>
          </p:cNvSpPr>
          <p:nvPr/>
        </p:nvSpPr>
        <p:spPr bwMode="auto">
          <a:xfrm>
            <a:off x="287065" y="2601913"/>
            <a:ext cx="25908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G. Garcia Marquez</a:t>
            </a:r>
          </a:p>
        </p:txBody>
      </p:sp>
    </p:spTree>
    <p:extLst>
      <p:ext uri="{BB962C8B-B14F-4D97-AF65-F5344CB8AC3E}">
        <p14:creationId xmlns:p14="http://schemas.microsoft.com/office/powerpoint/2010/main" val="389125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ounded Rectangle 36"/>
          <p:cNvSpPr>
            <a:spLocks noChangeArrowheads="1"/>
          </p:cNvSpPr>
          <p:nvPr/>
        </p:nvSpPr>
        <p:spPr bwMode="auto">
          <a:xfrm>
            <a:off x="228600" y="2446337"/>
            <a:ext cx="8610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200" i="1" dirty="0">
                <a:solidFill>
                  <a:srgbClr val="000000"/>
                </a:solidFill>
                <a:latin typeface="Cambria" panose="02040503050406030204" pitchFamily="18" charset="0"/>
              </a:rPr>
              <a:t>Lists 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~ </a:t>
            </a: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ordered collections</a:t>
            </a:r>
          </a:p>
          <a:p>
            <a:pPr algn="ctr">
              <a:spcBef>
                <a:spcPts val="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 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any</a:t>
            </a:r>
            <a:r>
              <a:rPr lang="en-US" sz="4200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data</a:t>
            </a:r>
            <a:endParaRPr lang="en-US" sz="42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28600" y="2751137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[4, 7, 100, 42, 5, 47] </a:t>
            </a:r>
            <a:endParaRPr 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ounded Rectangle 36"/>
          <p:cNvSpPr>
            <a:spLocks noChangeArrowheads="1"/>
          </p:cNvSpPr>
          <p:nvPr/>
        </p:nvSpPr>
        <p:spPr bwMode="auto">
          <a:xfrm>
            <a:off x="228600" y="2446337"/>
            <a:ext cx="8610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68" name="Line 24"/>
          <p:cNvSpPr>
            <a:spLocks noChangeShapeType="1"/>
          </p:cNvSpPr>
          <p:nvPr/>
        </p:nvSpPr>
        <p:spPr bwMode="auto">
          <a:xfrm flipH="1">
            <a:off x="5949696" y="2285999"/>
            <a:ext cx="92202" cy="701041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28600" y="2751137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[4, 7, 100, 42, 5, 47] </a:t>
            </a:r>
            <a:endParaRPr 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1212850" y="1455737"/>
            <a:ext cx="3035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333399"/>
                </a:solidFill>
                <a:latin typeface="Calibri" pitchFamily="34" charset="0"/>
              </a:rPr>
              <a:t>Square brackets tell python you want a list.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4572000" y="1455737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 pitchFamily="34" charset="0"/>
              </a:rPr>
              <a:t>Commas  separate elements.</a:t>
            </a:r>
          </a:p>
        </p:txBody>
      </p:sp>
      <p:sp>
        <p:nvSpPr>
          <p:cNvPr id="36872" name="Line 24"/>
          <p:cNvSpPr>
            <a:spLocks noChangeShapeType="1"/>
          </p:cNvSpPr>
          <p:nvPr/>
        </p:nvSpPr>
        <p:spPr bwMode="auto">
          <a:xfrm>
            <a:off x="3581400" y="2286000"/>
            <a:ext cx="4178208" cy="583004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73" name="Line 24"/>
          <p:cNvSpPr>
            <a:spLocks noChangeShapeType="1"/>
          </p:cNvSpPr>
          <p:nvPr/>
        </p:nvSpPr>
        <p:spPr bwMode="auto">
          <a:xfrm flipH="1">
            <a:off x="2438398" y="2286000"/>
            <a:ext cx="990601" cy="554736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09600" y="4038600"/>
            <a:ext cx="170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00"/>
                </a:solidFill>
                <a:latin typeface="Courier New" pitchFamily="49" charset="0"/>
              </a:rPr>
              <a:t>len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(M)</a:t>
            </a:r>
            <a:endParaRPr 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325812" y="4038600"/>
            <a:ext cx="170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[0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]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477000" y="4038600"/>
            <a:ext cx="170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M[0:3]</a:t>
            </a:r>
            <a:endParaRPr 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cxnSp>
        <p:nvCxnSpPr>
          <p:cNvPr id="19" name="Straight Connector 22"/>
          <p:cNvCxnSpPr>
            <a:cxnSpLocks noChangeShapeType="1"/>
          </p:cNvCxnSpPr>
          <p:nvPr/>
        </p:nvCxnSpPr>
        <p:spPr bwMode="auto">
          <a:xfrm>
            <a:off x="2855976" y="3992563"/>
            <a:ext cx="0" cy="253320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2"/>
          <p:cNvCxnSpPr>
            <a:cxnSpLocks noChangeShapeType="1"/>
          </p:cNvCxnSpPr>
          <p:nvPr/>
        </p:nvCxnSpPr>
        <p:spPr bwMode="auto">
          <a:xfrm>
            <a:off x="5638800" y="3992563"/>
            <a:ext cx="0" cy="253320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7154955" y="6352401"/>
            <a:ext cx="6046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slicing </a:t>
            </a: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805794" y="6352401"/>
            <a:ext cx="745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indexing </a:t>
            </a: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779844" y="6352401"/>
            <a:ext cx="11628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top-level length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200" i="1" dirty="0">
                <a:solidFill>
                  <a:srgbClr val="000000"/>
                </a:solidFill>
                <a:latin typeface="Cambria" panose="02040503050406030204" pitchFamily="18" charset="0"/>
              </a:rPr>
              <a:t>Lists 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~ </a:t>
            </a: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ordered collections</a:t>
            </a:r>
          </a:p>
          <a:p>
            <a:pPr algn="ctr">
              <a:spcBef>
                <a:spcPts val="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 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any</a:t>
            </a:r>
            <a:r>
              <a:rPr lang="en-US" sz="4200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data</a:t>
            </a:r>
            <a:endParaRPr lang="en-US" sz="42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86200" y="1011680"/>
            <a:ext cx="938784" cy="560832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6866" name="Rounded Rectangle 36"/>
          <p:cNvSpPr>
            <a:spLocks noChangeArrowheads="1"/>
          </p:cNvSpPr>
          <p:nvPr/>
        </p:nvSpPr>
        <p:spPr bwMode="auto">
          <a:xfrm>
            <a:off x="228600" y="1600200"/>
            <a:ext cx="8610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L =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[3.14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, [2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, 40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], </a:t>
            </a:r>
            <a:r>
              <a:rPr lang="en-US" sz="3200" b="1" dirty="0">
                <a:solidFill>
                  <a:srgbClr val="008000"/>
                </a:solidFill>
                <a:latin typeface="Courier New" pitchFamily="49" charset="0"/>
              </a:rPr>
              <a:t>'third'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42] </a:t>
            </a:r>
            <a:endParaRPr lang="en-US" sz="3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3240088"/>
            <a:ext cx="170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Courier New" pitchFamily="49" charset="0"/>
              </a:rPr>
              <a:t>len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(L)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124200" y="3240088"/>
            <a:ext cx="170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L[0]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096000" y="3240088"/>
            <a:ext cx="170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L[0:1]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107113" y="6257925"/>
            <a:ext cx="2808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i="1">
                <a:solidFill>
                  <a:srgbClr val="000000"/>
                </a:solidFill>
                <a:latin typeface="Times New Roman" pitchFamily="18" charset="0"/>
              </a:rPr>
              <a:t>always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returns the same type, and </a:t>
            </a:r>
            <a:r>
              <a:rPr lang="en-US" sz="1400" b="1" i="1">
                <a:solidFill>
                  <a:srgbClr val="000000"/>
                </a:solidFill>
                <a:latin typeface="Times New Roman" pitchFamily="18" charset="0"/>
              </a:rPr>
              <a:t>always 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returns a </a:t>
            </a:r>
            <a:r>
              <a:rPr lang="en-US" sz="1400" b="1" i="1">
                <a:solidFill>
                  <a:srgbClr val="000000"/>
                </a:solidFill>
                <a:latin typeface="Times New Roman" pitchFamily="18" charset="0"/>
              </a:rPr>
              <a:t>sub</a:t>
            </a:r>
            <a:r>
              <a:rPr lang="en-US" sz="1400" i="1">
                <a:solidFill>
                  <a:srgbClr val="000000"/>
                </a:solidFill>
                <a:latin typeface="Times New Roman" pitchFamily="18" charset="0"/>
              </a:rPr>
              <a:t>structure! </a:t>
            </a:r>
            <a:endParaRPr lang="en-US" sz="14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124200" y="6365875"/>
            <a:ext cx="251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i="1" dirty="0">
                <a:solidFill>
                  <a:srgbClr val="000000"/>
                </a:solidFill>
                <a:latin typeface="Times New Roman" pitchFamily="18" charset="0"/>
              </a:rPr>
              <a:t>could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</a:rPr>
              <a:t>return a different type</a:t>
            </a: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6989763" y="5867400"/>
            <a:ext cx="935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100" b="1">
                <a:solidFill>
                  <a:srgbClr val="0000DF"/>
                </a:solidFill>
                <a:latin typeface="Calibri" pitchFamily="34" charset="0"/>
              </a:rPr>
              <a:t>slicing </a:t>
            </a:r>
            <a:endParaRPr lang="en-US" sz="2100">
              <a:solidFill>
                <a:srgbClr val="0000DF"/>
              </a:solidFill>
              <a:latin typeface="Calibri" pitchFamily="34" charset="0"/>
            </a:endParaRP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729038" y="5867400"/>
            <a:ext cx="1193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100" b="1">
                <a:solidFill>
                  <a:srgbClr val="0000DF"/>
                </a:solidFill>
                <a:latin typeface="Calibri" pitchFamily="34" charset="0"/>
              </a:rPr>
              <a:t>indexing </a:t>
            </a:r>
            <a:endParaRPr lang="en-US" sz="2100">
              <a:solidFill>
                <a:srgbClr val="0000DF"/>
              </a:solidFill>
              <a:latin typeface="Calibri" pitchFamily="34" charset="0"/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389929" y="5867400"/>
            <a:ext cx="19427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DF"/>
                </a:solidFill>
                <a:latin typeface="Calibri" pitchFamily="34" charset="0"/>
              </a:rPr>
              <a:t>top-level length</a:t>
            </a:r>
            <a:endParaRPr lang="en-US" sz="2100" dirty="0">
              <a:solidFill>
                <a:srgbClr val="0000DF"/>
              </a:solidFill>
              <a:latin typeface="Calibri" pitchFamily="34" charset="0"/>
            </a:endParaRPr>
          </a:p>
        </p:txBody>
      </p:sp>
      <p:cxnSp>
        <p:nvCxnSpPr>
          <p:cNvPr id="22" name="Straight Connector 22"/>
          <p:cNvCxnSpPr>
            <a:cxnSpLocks noChangeShapeType="1"/>
          </p:cNvCxnSpPr>
          <p:nvPr/>
        </p:nvCxnSpPr>
        <p:spPr bwMode="auto">
          <a:xfrm>
            <a:off x="2855976" y="3172968"/>
            <a:ext cx="0" cy="33528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52400" y="6365875"/>
            <a:ext cx="251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only counts </a:t>
            </a:r>
            <a:r>
              <a:rPr lang="en-US" sz="1400" b="1" i="1" dirty="0" smtClean="0">
                <a:solidFill>
                  <a:srgbClr val="000000"/>
                </a:solidFill>
                <a:latin typeface="Times New Roman" pitchFamily="18" charset="0"/>
              </a:rPr>
              <a:t>top-level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</a:rPr>
              <a:t>elements</a:t>
            </a: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0" name="Straight Connector 22"/>
          <p:cNvCxnSpPr>
            <a:cxnSpLocks noChangeShapeType="1"/>
          </p:cNvCxnSpPr>
          <p:nvPr/>
        </p:nvCxnSpPr>
        <p:spPr bwMode="auto">
          <a:xfrm>
            <a:off x="5791200" y="3200400"/>
            <a:ext cx="0" cy="33528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Down Arrow 6"/>
          <p:cNvSpPr/>
          <p:nvPr/>
        </p:nvSpPr>
        <p:spPr bwMode="auto">
          <a:xfrm rot="1161399">
            <a:off x="6453901" y="1451709"/>
            <a:ext cx="338592" cy="516055"/>
          </a:xfrm>
          <a:prstGeom prst="downArrow">
            <a:avLst/>
          </a:prstGeom>
          <a:solidFill>
            <a:srgbClr val="CCFFCC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3472" y="1098828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string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200" i="1" dirty="0">
                <a:solidFill>
                  <a:srgbClr val="000000"/>
                </a:solidFill>
                <a:latin typeface="Cambria" panose="02040503050406030204" pitchFamily="18" charset="0"/>
              </a:rPr>
              <a:t>Lists 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~ </a:t>
            </a: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ordered collections</a:t>
            </a:r>
          </a:p>
          <a:p>
            <a:pPr algn="ctr">
              <a:spcBef>
                <a:spcPts val="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 </a:t>
            </a:r>
            <a:r>
              <a:rPr lang="en-US" sz="4200" i="1" dirty="0">
                <a:solidFill>
                  <a:srgbClr val="0000FF"/>
                </a:solidFill>
                <a:latin typeface="Cambria" panose="02040503050406030204" pitchFamily="18" charset="0"/>
              </a:rPr>
              <a:t>any</a:t>
            </a:r>
            <a:r>
              <a:rPr lang="en-US" sz="4200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data</a:t>
            </a:r>
            <a:endParaRPr lang="en-US" sz="42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ounded Rectangle 3"/>
          <p:cNvSpPr>
            <a:spLocks noChangeArrowheads="1"/>
          </p:cNvSpPr>
          <p:nvPr/>
        </p:nvSpPr>
        <p:spPr bwMode="auto">
          <a:xfrm>
            <a:off x="520700" y="4650264"/>
            <a:ext cx="8307387" cy="200453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en-US" sz="42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4200" b="1" dirty="0" err="1">
                <a:solidFill>
                  <a:srgbClr val="008000"/>
                </a:solidFill>
                <a:latin typeface="Courier New" pitchFamily="49" charset="0"/>
              </a:rPr>
              <a:t>harvey</a:t>
            </a:r>
            <a:r>
              <a:rPr lang="en-US" sz="4200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4200" b="1" dirty="0" err="1">
                <a:solidFill>
                  <a:srgbClr val="008000"/>
                </a:solidFill>
                <a:latin typeface="Courier New" pitchFamily="49" charset="0"/>
              </a:rPr>
              <a:t>mudd</a:t>
            </a:r>
            <a:r>
              <a:rPr lang="en-US" sz="4200" b="1" dirty="0">
                <a:solidFill>
                  <a:srgbClr val="008000"/>
                </a:solidFill>
                <a:latin typeface="Courier New" pitchFamily="49" charset="0"/>
              </a:rPr>
              <a:t> college'</a:t>
            </a:r>
          </a:p>
        </p:txBody>
      </p:sp>
      <p:sp>
        <p:nvSpPr>
          <p:cNvPr id="30724" name="Text Box 12"/>
          <p:cNvSpPr txBox="1">
            <a:spLocks noChangeArrowheads="1"/>
          </p:cNvSpPr>
          <p:nvPr/>
        </p:nvSpPr>
        <p:spPr bwMode="auto">
          <a:xfrm>
            <a:off x="2117725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2439988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/>
        </p:nvSpPr>
        <p:spPr bwMode="auto">
          <a:xfrm>
            <a:off x="2762250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/>
        </p:nvSpPr>
        <p:spPr bwMode="auto">
          <a:xfrm>
            <a:off x="3082925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3405188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/>
        </p:nvSpPr>
        <p:spPr bwMode="auto">
          <a:xfrm>
            <a:off x="3727450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30730" name="Text Box 18"/>
          <p:cNvSpPr txBox="1">
            <a:spLocks noChangeArrowheads="1"/>
          </p:cNvSpPr>
          <p:nvPr/>
        </p:nvSpPr>
        <p:spPr bwMode="auto">
          <a:xfrm>
            <a:off x="4048125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30731" name="Text Box 19"/>
          <p:cNvSpPr txBox="1">
            <a:spLocks noChangeArrowheads="1"/>
          </p:cNvSpPr>
          <p:nvPr/>
        </p:nvSpPr>
        <p:spPr bwMode="auto">
          <a:xfrm>
            <a:off x="4370388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0732" name="Text Box 20"/>
          <p:cNvSpPr txBox="1">
            <a:spLocks noChangeArrowheads="1"/>
          </p:cNvSpPr>
          <p:nvPr/>
        </p:nvSpPr>
        <p:spPr bwMode="auto">
          <a:xfrm>
            <a:off x="4692650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30733" name="Text Box 21"/>
          <p:cNvSpPr txBox="1">
            <a:spLocks noChangeArrowheads="1"/>
          </p:cNvSpPr>
          <p:nvPr/>
        </p:nvSpPr>
        <p:spPr bwMode="auto">
          <a:xfrm>
            <a:off x="5013325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30734" name="Text Box 22"/>
          <p:cNvSpPr txBox="1">
            <a:spLocks noChangeArrowheads="1"/>
          </p:cNvSpPr>
          <p:nvPr/>
        </p:nvSpPr>
        <p:spPr bwMode="auto">
          <a:xfrm>
            <a:off x="5335588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30735" name="Text Box 23"/>
          <p:cNvSpPr txBox="1">
            <a:spLocks noChangeArrowheads="1"/>
          </p:cNvSpPr>
          <p:nvPr/>
        </p:nvSpPr>
        <p:spPr bwMode="auto">
          <a:xfrm>
            <a:off x="5657850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30736" name="Text Box 24"/>
          <p:cNvSpPr txBox="1">
            <a:spLocks noChangeArrowheads="1"/>
          </p:cNvSpPr>
          <p:nvPr/>
        </p:nvSpPr>
        <p:spPr bwMode="auto">
          <a:xfrm>
            <a:off x="5978525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30737" name="Text Box 25"/>
          <p:cNvSpPr txBox="1">
            <a:spLocks noChangeArrowheads="1"/>
          </p:cNvSpPr>
          <p:nvPr/>
        </p:nvSpPr>
        <p:spPr bwMode="auto">
          <a:xfrm>
            <a:off x="6300788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30738" name="Text Box 26"/>
          <p:cNvSpPr txBox="1">
            <a:spLocks noChangeArrowheads="1"/>
          </p:cNvSpPr>
          <p:nvPr/>
        </p:nvSpPr>
        <p:spPr bwMode="auto">
          <a:xfrm>
            <a:off x="6623050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30739" name="Text Box 27"/>
          <p:cNvSpPr txBox="1">
            <a:spLocks noChangeArrowheads="1"/>
          </p:cNvSpPr>
          <p:nvPr/>
        </p:nvSpPr>
        <p:spPr bwMode="auto">
          <a:xfrm>
            <a:off x="6943725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30740" name="Text Box 28"/>
          <p:cNvSpPr txBox="1">
            <a:spLocks noChangeArrowheads="1"/>
          </p:cNvSpPr>
          <p:nvPr/>
        </p:nvSpPr>
        <p:spPr bwMode="auto">
          <a:xfrm>
            <a:off x="7265988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30741" name="Text Box 29"/>
          <p:cNvSpPr txBox="1">
            <a:spLocks noChangeArrowheads="1"/>
          </p:cNvSpPr>
          <p:nvPr/>
        </p:nvSpPr>
        <p:spPr bwMode="auto">
          <a:xfrm>
            <a:off x="7588250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30742" name="Text Box 30"/>
          <p:cNvSpPr txBox="1">
            <a:spLocks noChangeArrowheads="1"/>
          </p:cNvSpPr>
          <p:nvPr/>
        </p:nvSpPr>
        <p:spPr bwMode="auto">
          <a:xfrm>
            <a:off x="7908925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30743" name="Text Box 60"/>
          <p:cNvSpPr txBox="1">
            <a:spLocks noChangeArrowheads="1"/>
          </p:cNvSpPr>
          <p:nvPr/>
        </p:nvSpPr>
        <p:spPr bwMode="auto">
          <a:xfrm>
            <a:off x="6207123" y="2727325"/>
            <a:ext cx="17018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Read as </a:t>
            </a:r>
            <a:endParaRPr lang="en-US" sz="18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"s-of-zero“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or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"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s-zero“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or “s-sub-zero”</a:t>
            </a:r>
            <a:endParaRPr 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744" name="Text Box 1053"/>
          <p:cNvSpPr txBox="1">
            <a:spLocks noChangeArrowheads="1"/>
          </p:cNvSpPr>
          <p:nvPr/>
        </p:nvSpPr>
        <p:spPr bwMode="auto">
          <a:xfrm>
            <a:off x="228600" y="304800"/>
            <a:ext cx="454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8000"/>
                </a:solidFill>
                <a:latin typeface="Cambria" pitchFamily="18" charset="0"/>
              </a:rPr>
              <a:t>Indexing</a:t>
            </a: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  uses </a:t>
            </a:r>
            <a:r>
              <a:rPr lang="en-US" sz="4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 ]</a:t>
            </a:r>
          </a:p>
        </p:txBody>
      </p:sp>
      <p:sp>
        <p:nvSpPr>
          <p:cNvPr id="30745" name="Text Box 7"/>
          <p:cNvSpPr txBox="1">
            <a:spLocks noChangeArrowheads="1"/>
          </p:cNvSpPr>
          <p:nvPr/>
        </p:nvSpPr>
        <p:spPr bwMode="auto">
          <a:xfrm>
            <a:off x="915988" y="2819400"/>
            <a:ext cx="16478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00000"/>
                </a:solidFill>
                <a:latin typeface="Courier New" pitchFamily="49" charset="0"/>
              </a:rPr>
              <a:t>s[0]</a:t>
            </a:r>
          </a:p>
        </p:txBody>
      </p:sp>
      <p:sp>
        <p:nvSpPr>
          <p:cNvPr id="30746" name="Rectangle 56"/>
          <p:cNvSpPr>
            <a:spLocks noChangeArrowheads="1"/>
          </p:cNvSpPr>
          <p:nvPr/>
        </p:nvSpPr>
        <p:spPr bwMode="auto">
          <a:xfrm>
            <a:off x="3557588" y="2957513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47" name="Rectangle 58"/>
          <p:cNvSpPr>
            <a:spLocks noChangeArrowheads="1"/>
          </p:cNvSpPr>
          <p:nvPr/>
        </p:nvSpPr>
        <p:spPr bwMode="auto">
          <a:xfrm>
            <a:off x="1519238" y="2619375"/>
            <a:ext cx="546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mbria" pitchFamily="18" charset="0"/>
              </a:rPr>
              <a:t>index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0748" name="Text Box 7"/>
          <p:cNvSpPr txBox="1">
            <a:spLocks noChangeArrowheads="1"/>
          </p:cNvSpPr>
          <p:nvPr/>
        </p:nvSpPr>
        <p:spPr bwMode="auto">
          <a:xfrm>
            <a:off x="912813" y="3733800"/>
            <a:ext cx="18494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solidFill>
                  <a:srgbClr val="000000"/>
                </a:solidFill>
                <a:latin typeface="Courier New" pitchFamily="49" charset="0"/>
              </a:rPr>
              <a:t>s[17]</a:t>
            </a:r>
            <a:endParaRPr lang="en-US" sz="4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0749" name="Rectangle 60"/>
          <p:cNvSpPr>
            <a:spLocks noChangeArrowheads="1"/>
          </p:cNvSpPr>
          <p:nvPr/>
        </p:nvSpPr>
        <p:spPr bwMode="auto">
          <a:xfrm>
            <a:off x="3556000" y="3871913"/>
            <a:ext cx="401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50" name="Text Box 7"/>
          <p:cNvSpPr txBox="1">
            <a:spLocks noChangeArrowheads="1"/>
          </p:cNvSpPr>
          <p:nvPr/>
        </p:nvSpPr>
        <p:spPr bwMode="auto">
          <a:xfrm>
            <a:off x="912813" y="5726113"/>
            <a:ext cx="1647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00000"/>
                </a:solidFill>
                <a:latin typeface="Courier New" pitchFamily="49" charset="0"/>
              </a:rPr>
              <a:t>s[ ]</a:t>
            </a:r>
          </a:p>
        </p:txBody>
      </p:sp>
      <p:sp>
        <p:nvSpPr>
          <p:cNvPr id="30751" name="Rectangle 63"/>
          <p:cNvSpPr>
            <a:spLocks noChangeArrowheads="1"/>
          </p:cNvSpPr>
          <p:nvPr/>
        </p:nvSpPr>
        <p:spPr bwMode="auto">
          <a:xfrm>
            <a:off x="3556000" y="5864225"/>
            <a:ext cx="40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52" name="Text Box 7"/>
          <p:cNvSpPr txBox="1">
            <a:spLocks noChangeArrowheads="1"/>
          </p:cNvSpPr>
          <p:nvPr/>
        </p:nvSpPr>
        <p:spPr bwMode="auto">
          <a:xfrm>
            <a:off x="4371975" y="5726113"/>
            <a:ext cx="1647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'e'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14400" y="4724400"/>
            <a:ext cx="16478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s[6]</a:t>
            </a:r>
          </a:p>
        </p:txBody>
      </p:sp>
      <p:sp>
        <p:nvSpPr>
          <p:cNvPr id="34" name="Rectangle 60"/>
          <p:cNvSpPr>
            <a:spLocks noChangeArrowheads="1"/>
          </p:cNvSpPr>
          <p:nvPr/>
        </p:nvSpPr>
        <p:spPr bwMode="auto">
          <a:xfrm>
            <a:off x="3557587" y="4862513"/>
            <a:ext cx="401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418012" y="2819401"/>
            <a:ext cx="1647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solidFill>
                  <a:srgbClr val="000000"/>
                </a:solidFill>
                <a:latin typeface="Courier New" pitchFamily="49" charset="0"/>
              </a:rPr>
              <a:t>'h'</a:t>
            </a:r>
            <a:endParaRPr lang="en-US" sz="4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32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s = '</a:t>
            </a:r>
            <a:r>
              <a:rPr lang="en-US" sz="4200" b="1" dirty="0" err="1">
                <a:solidFill>
                  <a:srgbClr val="000000"/>
                </a:solidFill>
                <a:latin typeface="Courier New" pitchFamily="49" charset="0"/>
              </a:rPr>
              <a:t>harvey</a:t>
            </a: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Courier New" pitchFamily="49" charset="0"/>
              </a:rPr>
              <a:t>mudd</a:t>
            </a: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 college'</a:t>
            </a:r>
          </a:p>
        </p:txBody>
      </p:sp>
      <p:sp>
        <p:nvSpPr>
          <p:cNvPr id="31747" name="Text Box 1035"/>
          <p:cNvSpPr txBox="1">
            <a:spLocks noChangeArrowheads="1"/>
          </p:cNvSpPr>
          <p:nvPr/>
        </p:nvSpPr>
        <p:spPr bwMode="auto">
          <a:xfrm>
            <a:off x="2117725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31748" name="Text Box 1036"/>
          <p:cNvSpPr txBox="1">
            <a:spLocks noChangeArrowheads="1"/>
          </p:cNvSpPr>
          <p:nvPr/>
        </p:nvSpPr>
        <p:spPr bwMode="auto">
          <a:xfrm>
            <a:off x="2439988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31749" name="Text Box 1037"/>
          <p:cNvSpPr txBox="1">
            <a:spLocks noChangeArrowheads="1"/>
          </p:cNvSpPr>
          <p:nvPr/>
        </p:nvSpPr>
        <p:spPr bwMode="auto">
          <a:xfrm>
            <a:off x="2762250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31750" name="Text Box 1038"/>
          <p:cNvSpPr txBox="1">
            <a:spLocks noChangeArrowheads="1"/>
          </p:cNvSpPr>
          <p:nvPr/>
        </p:nvSpPr>
        <p:spPr bwMode="auto">
          <a:xfrm>
            <a:off x="3082925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31751" name="Text Box 1039"/>
          <p:cNvSpPr txBox="1">
            <a:spLocks noChangeArrowheads="1"/>
          </p:cNvSpPr>
          <p:nvPr/>
        </p:nvSpPr>
        <p:spPr bwMode="auto">
          <a:xfrm>
            <a:off x="3405188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31752" name="Text Box 1040"/>
          <p:cNvSpPr txBox="1">
            <a:spLocks noChangeArrowheads="1"/>
          </p:cNvSpPr>
          <p:nvPr/>
        </p:nvSpPr>
        <p:spPr bwMode="auto">
          <a:xfrm>
            <a:off x="3727450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31753" name="Text Box 1041"/>
          <p:cNvSpPr txBox="1">
            <a:spLocks noChangeArrowheads="1"/>
          </p:cNvSpPr>
          <p:nvPr/>
        </p:nvSpPr>
        <p:spPr bwMode="auto">
          <a:xfrm>
            <a:off x="4048125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31754" name="Text Box 1042"/>
          <p:cNvSpPr txBox="1">
            <a:spLocks noChangeArrowheads="1"/>
          </p:cNvSpPr>
          <p:nvPr/>
        </p:nvSpPr>
        <p:spPr bwMode="auto">
          <a:xfrm>
            <a:off x="4370388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1755" name="Text Box 1043"/>
          <p:cNvSpPr txBox="1">
            <a:spLocks noChangeArrowheads="1"/>
          </p:cNvSpPr>
          <p:nvPr/>
        </p:nvSpPr>
        <p:spPr bwMode="auto">
          <a:xfrm>
            <a:off x="4692650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31756" name="Text Box 1044"/>
          <p:cNvSpPr txBox="1">
            <a:spLocks noChangeArrowheads="1"/>
          </p:cNvSpPr>
          <p:nvPr/>
        </p:nvSpPr>
        <p:spPr bwMode="auto">
          <a:xfrm>
            <a:off x="5013325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31757" name="Text Box 1045"/>
          <p:cNvSpPr txBox="1">
            <a:spLocks noChangeArrowheads="1"/>
          </p:cNvSpPr>
          <p:nvPr/>
        </p:nvSpPr>
        <p:spPr bwMode="auto">
          <a:xfrm>
            <a:off x="5335588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31758" name="Text Box 1046"/>
          <p:cNvSpPr txBox="1">
            <a:spLocks noChangeArrowheads="1"/>
          </p:cNvSpPr>
          <p:nvPr/>
        </p:nvSpPr>
        <p:spPr bwMode="auto">
          <a:xfrm>
            <a:off x="5657850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31759" name="Text Box 1047"/>
          <p:cNvSpPr txBox="1">
            <a:spLocks noChangeArrowheads="1"/>
          </p:cNvSpPr>
          <p:nvPr/>
        </p:nvSpPr>
        <p:spPr bwMode="auto">
          <a:xfrm>
            <a:off x="5978525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31760" name="Text Box 1048"/>
          <p:cNvSpPr txBox="1">
            <a:spLocks noChangeArrowheads="1"/>
          </p:cNvSpPr>
          <p:nvPr/>
        </p:nvSpPr>
        <p:spPr bwMode="auto">
          <a:xfrm>
            <a:off x="6300788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31761" name="Text Box 1049"/>
          <p:cNvSpPr txBox="1">
            <a:spLocks noChangeArrowheads="1"/>
          </p:cNvSpPr>
          <p:nvPr/>
        </p:nvSpPr>
        <p:spPr bwMode="auto">
          <a:xfrm>
            <a:off x="6623050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31762" name="Text Box 1050"/>
          <p:cNvSpPr txBox="1">
            <a:spLocks noChangeArrowheads="1"/>
          </p:cNvSpPr>
          <p:nvPr/>
        </p:nvSpPr>
        <p:spPr bwMode="auto">
          <a:xfrm>
            <a:off x="6943725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31763" name="Text Box 1051"/>
          <p:cNvSpPr txBox="1">
            <a:spLocks noChangeArrowheads="1"/>
          </p:cNvSpPr>
          <p:nvPr/>
        </p:nvSpPr>
        <p:spPr bwMode="auto">
          <a:xfrm>
            <a:off x="7265988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31764" name="Text Box 1052"/>
          <p:cNvSpPr txBox="1">
            <a:spLocks noChangeArrowheads="1"/>
          </p:cNvSpPr>
          <p:nvPr/>
        </p:nvSpPr>
        <p:spPr bwMode="auto">
          <a:xfrm>
            <a:off x="7588250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31765" name="Text Box 1053"/>
          <p:cNvSpPr txBox="1">
            <a:spLocks noChangeArrowheads="1"/>
          </p:cNvSpPr>
          <p:nvPr/>
        </p:nvSpPr>
        <p:spPr bwMode="auto">
          <a:xfrm>
            <a:off x="7908925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31766" name="Line 1062"/>
          <p:cNvSpPr>
            <a:spLocks noChangeShapeType="1"/>
          </p:cNvSpPr>
          <p:nvPr/>
        </p:nvSpPr>
        <p:spPr bwMode="auto">
          <a:xfrm>
            <a:off x="7848600" y="2154238"/>
            <a:ext cx="0" cy="284162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67" name="Text Box 1063"/>
          <p:cNvSpPr txBox="1">
            <a:spLocks noChangeArrowheads="1"/>
          </p:cNvSpPr>
          <p:nvPr/>
        </p:nvSpPr>
        <p:spPr bwMode="auto">
          <a:xfrm>
            <a:off x="7772400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EB102C"/>
                </a:solidFill>
                <a:latin typeface="Courier New" pitchFamily="49" charset="0"/>
              </a:rPr>
              <a:t>-1</a:t>
            </a:r>
          </a:p>
        </p:txBody>
      </p:sp>
      <p:sp>
        <p:nvSpPr>
          <p:cNvPr id="31768" name="Text Box 1064"/>
          <p:cNvSpPr txBox="1">
            <a:spLocks noChangeArrowheads="1"/>
          </p:cNvSpPr>
          <p:nvPr/>
        </p:nvSpPr>
        <p:spPr bwMode="auto">
          <a:xfrm>
            <a:off x="74580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-2</a:t>
            </a:r>
          </a:p>
        </p:txBody>
      </p:sp>
      <p:sp>
        <p:nvSpPr>
          <p:cNvPr id="31769" name="Text Box 1065"/>
          <p:cNvSpPr txBox="1">
            <a:spLocks noChangeArrowheads="1"/>
          </p:cNvSpPr>
          <p:nvPr/>
        </p:nvSpPr>
        <p:spPr bwMode="auto">
          <a:xfrm>
            <a:off x="7121525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-3</a:t>
            </a:r>
          </a:p>
        </p:txBody>
      </p:sp>
      <p:sp>
        <p:nvSpPr>
          <p:cNvPr id="31770" name="Text Box 1066"/>
          <p:cNvSpPr txBox="1">
            <a:spLocks noChangeArrowheads="1"/>
          </p:cNvSpPr>
          <p:nvPr/>
        </p:nvSpPr>
        <p:spPr bwMode="auto">
          <a:xfrm>
            <a:off x="68103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-4</a:t>
            </a:r>
          </a:p>
        </p:txBody>
      </p:sp>
      <p:sp>
        <p:nvSpPr>
          <p:cNvPr id="31771" name="Text Box 1067"/>
          <p:cNvSpPr txBox="1">
            <a:spLocks noChangeArrowheads="1"/>
          </p:cNvSpPr>
          <p:nvPr/>
        </p:nvSpPr>
        <p:spPr bwMode="auto">
          <a:xfrm>
            <a:off x="6469063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-5</a:t>
            </a:r>
          </a:p>
        </p:txBody>
      </p:sp>
      <p:sp>
        <p:nvSpPr>
          <p:cNvPr id="31772" name="Text Box 1068"/>
          <p:cNvSpPr txBox="1">
            <a:spLocks noChangeArrowheads="1"/>
          </p:cNvSpPr>
          <p:nvPr/>
        </p:nvSpPr>
        <p:spPr bwMode="auto">
          <a:xfrm>
            <a:off x="61626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-6</a:t>
            </a:r>
          </a:p>
        </p:txBody>
      </p:sp>
      <p:sp>
        <p:nvSpPr>
          <p:cNvPr id="31773" name="Text Box 1069"/>
          <p:cNvSpPr txBox="1">
            <a:spLocks noChangeArrowheads="1"/>
          </p:cNvSpPr>
          <p:nvPr/>
        </p:nvSpPr>
        <p:spPr bwMode="auto">
          <a:xfrm>
            <a:off x="5816600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-7</a:t>
            </a:r>
          </a:p>
        </p:txBody>
      </p:sp>
      <p:sp>
        <p:nvSpPr>
          <p:cNvPr id="31774" name="Text Box 1070"/>
          <p:cNvSpPr txBox="1">
            <a:spLocks noChangeArrowheads="1"/>
          </p:cNvSpPr>
          <p:nvPr/>
        </p:nvSpPr>
        <p:spPr bwMode="auto">
          <a:xfrm>
            <a:off x="55149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-8</a:t>
            </a:r>
          </a:p>
        </p:txBody>
      </p:sp>
      <p:sp>
        <p:nvSpPr>
          <p:cNvPr id="31775" name="Text Box 1071"/>
          <p:cNvSpPr txBox="1">
            <a:spLocks noChangeArrowheads="1"/>
          </p:cNvSpPr>
          <p:nvPr/>
        </p:nvSpPr>
        <p:spPr bwMode="auto">
          <a:xfrm>
            <a:off x="5165725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-9</a:t>
            </a:r>
          </a:p>
        </p:txBody>
      </p:sp>
      <p:sp>
        <p:nvSpPr>
          <p:cNvPr id="31776" name="Text Box 1072"/>
          <p:cNvSpPr txBox="1">
            <a:spLocks noChangeArrowheads="1"/>
          </p:cNvSpPr>
          <p:nvPr/>
        </p:nvSpPr>
        <p:spPr bwMode="auto">
          <a:xfrm>
            <a:off x="48672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-10</a:t>
            </a:r>
          </a:p>
        </p:txBody>
      </p:sp>
      <p:sp>
        <p:nvSpPr>
          <p:cNvPr id="31777" name="Text Box 1073"/>
          <p:cNvSpPr txBox="1">
            <a:spLocks noChangeArrowheads="1"/>
          </p:cNvSpPr>
          <p:nvPr/>
        </p:nvSpPr>
        <p:spPr bwMode="auto">
          <a:xfrm>
            <a:off x="4513263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-11</a:t>
            </a:r>
          </a:p>
        </p:txBody>
      </p:sp>
      <p:sp>
        <p:nvSpPr>
          <p:cNvPr id="31778" name="Text Box 1074"/>
          <p:cNvSpPr txBox="1">
            <a:spLocks noChangeArrowheads="1"/>
          </p:cNvSpPr>
          <p:nvPr/>
        </p:nvSpPr>
        <p:spPr bwMode="auto">
          <a:xfrm>
            <a:off x="42195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-12</a:t>
            </a:r>
          </a:p>
        </p:txBody>
      </p:sp>
      <p:sp>
        <p:nvSpPr>
          <p:cNvPr id="31779" name="Text Box 1075"/>
          <p:cNvSpPr txBox="1">
            <a:spLocks noChangeArrowheads="1"/>
          </p:cNvSpPr>
          <p:nvPr/>
        </p:nvSpPr>
        <p:spPr bwMode="auto">
          <a:xfrm>
            <a:off x="3860800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-13</a:t>
            </a:r>
          </a:p>
        </p:txBody>
      </p:sp>
      <p:sp>
        <p:nvSpPr>
          <p:cNvPr id="31780" name="Text Box 1076"/>
          <p:cNvSpPr txBox="1">
            <a:spLocks noChangeArrowheads="1"/>
          </p:cNvSpPr>
          <p:nvPr/>
        </p:nvSpPr>
        <p:spPr bwMode="auto">
          <a:xfrm>
            <a:off x="35718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-14</a:t>
            </a:r>
          </a:p>
        </p:txBody>
      </p:sp>
      <p:sp>
        <p:nvSpPr>
          <p:cNvPr id="31781" name="Text Box 1077"/>
          <p:cNvSpPr txBox="1">
            <a:spLocks noChangeArrowheads="1"/>
          </p:cNvSpPr>
          <p:nvPr/>
        </p:nvSpPr>
        <p:spPr bwMode="auto">
          <a:xfrm>
            <a:off x="3209925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-15</a:t>
            </a:r>
          </a:p>
        </p:txBody>
      </p:sp>
      <p:sp>
        <p:nvSpPr>
          <p:cNvPr id="31782" name="Text Box 1078"/>
          <p:cNvSpPr txBox="1">
            <a:spLocks noChangeArrowheads="1"/>
          </p:cNvSpPr>
          <p:nvPr/>
        </p:nvSpPr>
        <p:spPr bwMode="auto">
          <a:xfrm>
            <a:off x="29241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-16</a:t>
            </a:r>
          </a:p>
        </p:txBody>
      </p:sp>
      <p:sp>
        <p:nvSpPr>
          <p:cNvPr id="31783" name="Text Box 1079"/>
          <p:cNvSpPr txBox="1">
            <a:spLocks noChangeArrowheads="1"/>
          </p:cNvSpPr>
          <p:nvPr/>
        </p:nvSpPr>
        <p:spPr bwMode="auto">
          <a:xfrm>
            <a:off x="2557463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-17</a:t>
            </a:r>
          </a:p>
        </p:txBody>
      </p:sp>
      <p:sp>
        <p:nvSpPr>
          <p:cNvPr id="31784" name="Text Box 1080"/>
          <p:cNvSpPr txBox="1">
            <a:spLocks noChangeArrowheads="1"/>
          </p:cNvSpPr>
          <p:nvPr/>
        </p:nvSpPr>
        <p:spPr bwMode="auto">
          <a:xfrm>
            <a:off x="22764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-18</a:t>
            </a:r>
          </a:p>
        </p:txBody>
      </p:sp>
      <p:sp>
        <p:nvSpPr>
          <p:cNvPr id="31785" name="Text Box 1081"/>
          <p:cNvSpPr txBox="1">
            <a:spLocks noChangeArrowheads="1"/>
          </p:cNvSpPr>
          <p:nvPr/>
        </p:nvSpPr>
        <p:spPr bwMode="auto">
          <a:xfrm>
            <a:off x="1905000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-19</a:t>
            </a:r>
          </a:p>
        </p:txBody>
      </p:sp>
      <p:sp>
        <p:nvSpPr>
          <p:cNvPr id="31786" name="Line 1082"/>
          <p:cNvSpPr>
            <a:spLocks noChangeShapeType="1"/>
          </p:cNvSpPr>
          <p:nvPr/>
        </p:nvSpPr>
        <p:spPr bwMode="auto">
          <a:xfrm>
            <a:off x="2667000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87" name="Line 1083"/>
          <p:cNvSpPr>
            <a:spLocks noChangeShapeType="1"/>
          </p:cNvSpPr>
          <p:nvPr/>
        </p:nvSpPr>
        <p:spPr bwMode="auto">
          <a:xfrm>
            <a:off x="3305175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88" name="Line 1084"/>
          <p:cNvSpPr>
            <a:spLocks noChangeShapeType="1"/>
          </p:cNvSpPr>
          <p:nvPr/>
        </p:nvSpPr>
        <p:spPr bwMode="auto">
          <a:xfrm>
            <a:off x="3962400" y="2154238"/>
            <a:ext cx="0" cy="284162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89" name="Line 1085"/>
          <p:cNvSpPr>
            <a:spLocks noChangeShapeType="1"/>
          </p:cNvSpPr>
          <p:nvPr/>
        </p:nvSpPr>
        <p:spPr bwMode="auto">
          <a:xfrm>
            <a:off x="4572000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90" name="Line 1086"/>
          <p:cNvSpPr>
            <a:spLocks noChangeShapeType="1"/>
          </p:cNvSpPr>
          <p:nvPr/>
        </p:nvSpPr>
        <p:spPr bwMode="auto">
          <a:xfrm>
            <a:off x="5257800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91" name="Line 1087"/>
          <p:cNvSpPr>
            <a:spLocks noChangeShapeType="1"/>
          </p:cNvSpPr>
          <p:nvPr/>
        </p:nvSpPr>
        <p:spPr bwMode="auto">
          <a:xfrm>
            <a:off x="5905500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92" name="Line 1088"/>
          <p:cNvSpPr>
            <a:spLocks noChangeShapeType="1"/>
          </p:cNvSpPr>
          <p:nvPr/>
        </p:nvSpPr>
        <p:spPr bwMode="auto">
          <a:xfrm>
            <a:off x="6553200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93" name="Line 1089"/>
          <p:cNvSpPr>
            <a:spLocks noChangeShapeType="1"/>
          </p:cNvSpPr>
          <p:nvPr/>
        </p:nvSpPr>
        <p:spPr bwMode="auto">
          <a:xfrm>
            <a:off x="7191375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94" name="Text Box 1090"/>
          <p:cNvSpPr txBox="1">
            <a:spLocks noChangeArrowheads="1"/>
          </p:cNvSpPr>
          <p:nvPr/>
        </p:nvSpPr>
        <p:spPr bwMode="auto">
          <a:xfrm>
            <a:off x="1936750" y="2895600"/>
            <a:ext cx="6699250" cy="457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mbria" pitchFamily="18" charset="0"/>
              </a:rPr>
              <a:t>Negative indices count </a:t>
            </a:r>
            <a:r>
              <a:rPr lang="en-US" b="1" i="1">
                <a:solidFill>
                  <a:srgbClr val="FF111C"/>
                </a:solidFill>
                <a:latin typeface="Cambria" pitchFamily="18" charset="0"/>
              </a:rPr>
              <a:t>backwards</a:t>
            </a:r>
            <a:r>
              <a:rPr lang="en-US">
                <a:solidFill>
                  <a:srgbClr val="000000"/>
                </a:solidFill>
                <a:latin typeface="Cambria" pitchFamily="18" charset="0"/>
              </a:rPr>
              <a:t> from the end!</a:t>
            </a:r>
          </a:p>
        </p:txBody>
      </p:sp>
      <p:grpSp>
        <p:nvGrpSpPr>
          <p:cNvPr id="31795" name="Group 1099"/>
          <p:cNvGrpSpPr>
            <a:grpSpLocks/>
          </p:cNvGrpSpPr>
          <p:nvPr/>
        </p:nvGrpSpPr>
        <p:grpSpPr bwMode="auto">
          <a:xfrm>
            <a:off x="8458200" y="304800"/>
            <a:ext cx="609600" cy="609600"/>
            <a:chOff x="2928" y="1051"/>
            <a:chExt cx="840" cy="957"/>
          </a:xfrm>
        </p:grpSpPr>
        <p:sp>
          <p:nvSpPr>
            <p:cNvPr id="31805" name="Freeform 110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06" name="Oval 110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07" name="Oval 110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08" name="Oval 110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09" name="Oval 110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10" name="Oval 110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11" name="Oval 110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12" name="Oval 110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13" name="AutoShape 110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14" name="Freeform 110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15" name="Freeform 111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16" name="Freeform 111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817" name="Freeform 111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1796" name="Text Box 1113"/>
          <p:cNvSpPr txBox="1">
            <a:spLocks noChangeArrowheads="1"/>
          </p:cNvSpPr>
          <p:nvPr/>
        </p:nvSpPr>
        <p:spPr bwMode="auto">
          <a:xfrm>
            <a:off x="6781800" y="152400"/>
            <a:ext cx="172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9600"/>
                </a:solidFill>
                <a:latin typeface="Calibri" pitchFamily="34" charset="0"/>
              </a:rPr>
              <a:t>In a negative mood ? Python's there for you !</a:t>
            </a:r>
          </a:p>
        </p:txBody>
      </p:sp>
      <p:sp>
        <p:nvSpPr>
          <p:cNvPr id="31797" name="Text Box 1053"/>
          <p:cNvSpPr txBox="1">
            <a:spLocks noChangeArrowheads="1"/>
          </p:cNvSpPr>
          <p:nvPr/>
        </p:nvSpPr>
        <p:spPr bwMode="auto">
          <a:xfrm>
            <a:off x="381000" y="228600"/>
            <a:ext cx="454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>
                <a:solidFill>
                  <a:srgbClr val="000000"/>
                </a:solidFill>
                <a:latin typeface="Cambria" pitchFamily="18" charset="0"/>
              </a:rPr>
              <a:t>Negative</a:t>
            </a:r>
            <a:r>
              <a:rPr lang="en-US" sz="4000">
                <a:solidFill>
                  <a:srgbClr val="000000"/>
                </a:solidFill>
                <a:latin typeface="Cambria" pitchFamily="18" charset="0"/>
              </a:rPr>
              <a:t> indices…</a:t>
            </a:r>
          </a:p>
        </p:txBody>
      </p:sp>
      <p:sp>
        <p:nvSpPr>
          <p:cNvPr id="31798" name="Text Box 7"/>
          <p:cNvSpPr txBox="1">
            <a:spLocks noChangeArrowheads="1"/>
          </p:cNvSpPr>
          <p:nvPr/>
        </p:nvSpPr>
        <p:spPr bwMode="auto">
          <a:xfrm>
            <a:off x="1009650" y="3505200"/>
            <a:ext cx="1962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s[-1]</a:t>
            </a:r>
          </a:p>
        </p:txBody>
      </p:sp>
      <p:sp>
        <p:nvSpPr>
          <p:cNvPr id="31799" name="Rectangle 73"/>
          <p:cNvSpPr>
            <a:spLocks noChangeArrowheads="1"/>
          </p:cNvSpPr>
          <p:nvPr/>
        </p:nvSpPr>
        <p:spPr bwMode="auto">
          <a:xfrm>
            <a:off x="3203575" y="3643313"/>
            <a:ext cx="401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1800" name="Text Box 7"/>
          <p:cNvSpPr txBox="1">
            <a:spLocks noChangeArrowheads="1"/>
          </p:cNvSpPr>
          <p:nvPr/>
        </p:nvSpPr>
        <p:spPr bwMode="auto">
          <a:xfrm>
            <a:off x="774700" y="5065236"/>
            <a:ext cx="23979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sz="4200" b="1" dirty="0" smtClean="0">
                <a:solidFill>
                  <a:srgbClr val="000000"/>
                </a:solidFill>
                <a:latin typeface="Courier New" pitchFamily="49" charset="0"/>
              </a:rPr>
              <a:t>[-7]</a:t>
            </a:r>
            <a:endParaRPr lang="en-US" sz="4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1801" name="Rectangle 76"/>
          <p:cNvSpPr>
            <a:spLocks noChangeArrowheads="1"/>
          </p:cNvSpPr>
          <p:nvPr/>
        </p:nvSpPr>
        <p:spPr bwMode="auto">
          <a:xfrm>
            <a:off x="3200400" y="5190649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1802" name="Text Box 7"/>
          <p:cNvSpPr txBox="1">
            <a:spLocks noChangeArrowheads="1"/>
          </p:cNvSpPr>
          <p:nvPr/>
        </p:nvSpPr>
        <p:spPr bwMode="auto">
          <a:xfrm>
            <a:off x="1006475" y="5891212"/>
            <a:ext cx="18891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s[-0]</a:t>
            </a:r>
          </a:p>
        </p:txBody>
      </p:sp>
      <p:sp>
        <p:nvSpPr>
          <p:cNvPr id="31803" name="Rectangle 78"/>
          <p:cNvSpPr>
            <a:spLocks noChangeArrowheads="1"/>
          </p:cNvSpPr>
          <p:nvPr/>
        </p:nvSpPr>
        <p:spPr bwMode="auto">
          <a:xfrm>
            <a:off x="3200400" y="6038850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208463" y="3505200"/>
            <a:ext cx="1647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'e'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838200" y="4279900"/>
            <a:ext cx="22447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sz="4200" b="1" dirty="0" smtClean="0">
                <a:solidFill>
                  <a:srgbClr val="000000"/>
                </a:solidFill>
                <a:latin typeface="Courier New" pitchFamily="49" charset="0"/>
              </a:rPr>
              <a:t>[-18]</a:t>
            </a:r>
            <a:endParaRPr lang="en-US" sz="42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3187700" y="4418013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256293" y="1981200"/>
            <a:ext cx="74399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l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earning a language   ~   </a:t>
            </a:r>
            <a:r>
              <a:rPr lang="en-US" sz="4200" b="1" i="1" dirty="0" smtClean="0">
                <a:solidFill>
                  <a:srgbClr val="000000"/>
                </a:solidFill>
                <a:latin typeface="Cambria" pitchFamily="18" charset="0"/>
              </a:rPr>
              <a:t>syntax</a:t>
            </a:r>
            <a:endParaRPr lang="en-US" sz="4200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56293" y="4267200"/>
            <a:ext cx="8153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… but learning CS   ~   </a:t>
            </a:r>
            <a:r>
              <a:rPr lang="en-US" sz="4200" b="1" i="1" dirty="0" smtClean="0">
                <a:solidFill>
                  <a:srgbClr val="CC6600"/>
                </a:solidFill>
                <a:latin typeface="Cambria" pitchFamily="18" charset="0"/>
              </a:rPr>
              <a:t>semantics</a:t>
            </a:r>
            <a:endParaRPr lang="en-US" sz="4200" b="1" i="1" dirty="0">
              <a:solidFill>
                <a:srgbClr val="CC660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4712" y="2719864"/>
            <a:ext cx="3733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unavoidable, but not the point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8034867" y="4385733"/>
            <a:ext cx="914400" cy="586264"/>
          </a:xfrm>
          <a:prstGeom prst="rightArrow">
            <a:avLst/>
          </a:prstGeom>
          <a:solidFill>
            <a:srgbClr val="FF99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MS PGothic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0" y="5087035"/>
            <a:ext cx="2548468" cy="3231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  <a:ea typeface="MS PGothic" pitchFamily="34" charset="-128"/>
              </a:rPr>
              <a:t>learning how machines </a:t>
            </a:r>
            <a:r>
              <a:rPr lang="en-US" sz="1500" b="1" i="1" dirty="0" smtClean="0">
                <a:latin typeface="Calibri" panose="020F0502020204030204" pitchFamily="34" charset="0"/>
                <a:ea typeface="MS PGothic" pitchFamily="34" charset="-128"/>
              </a:rPr>
              <a:t>think</a:t>
            </a:r>
            <a:r>
              <a:rPr lang="en-US" sz="1500" dirty="0" smtClean="0">
                <a:latin typeface="Calibri" panose="020F0502020204030204" pitchFamily="34" charset="0"/>
                <a:ea typeface="MS PGothic" pitchFamily="34" charset="-128"/>
              </a:rPr>
              <a:t>!</a:t>
            </a:r>
            <a:endParaRPr lang="en-US" sz="1500" dirty="0"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9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29"/>
          <p:cNvSpPr txBox="1">
            <a:spLocks noChangeArrowheads="1"/>
          </p:cNvSpPr>
          <p:nvPr/>
        </p:nvSpPr>
        <p:spPr bwMode="auto">
          <a:xfrm>
            <a:off x="1371600" y="2286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s[ : ]</a:t>
            </a:r>
          </a:p>
        </p:txBody>
      </p:sp>
      <p:sp>
        <p:nvSpPr>
          <p:cNvPr id="32771" name="Text Box 1030"/>
          <p:cNvSpPr txBox="1">
            <a:spLocks noChangeArrowheads="1"/>
          </p:cNvSpPr>
          <p:nvPr/>
        </p:nvSpPr>
        <p:spPr bwMode="auto">
          <a:xfrm>
            <a:off x="3429000" y="2346325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00"/>
                </a:solidFill>
                <a:latin typeface="Cambria" pitchFamily="18" charset="0"/>
              </a:rPr>
              <a:t>slices </a:t>
            </a:r>
            <a:r>
              <a:rPr lang="en-US">
                <a:solidFill>
                  <a:srgbClr val="000000"/>
                </a:solidFill>
                <a:latin typeface="Cambria" pitchFamily="18" charset="0"/>
              </a:rPr>
              <a:t>the string, returning a </a:t>
            </a:r>
            <a:r>
              <a:rPr lang="en-US" u="sng">
                <a:solidFill>
                  <a:srgbClr val="000000"/>
                </a:solidFill>
                <a:latin typeface="Cambria" pitchFamily="18" charset="0"/>
              </a:rPr>
              <a:t>substring</a:t>
            </a:r>
            <a:endParaRPr lang="en-US" b="1" i="1" u="sng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2772" name="Text Box 1053"/>
          <p:cNvSpPr txBox="1">
            <a:spLocks noChangeArrowheads="1"/>
          </p:cNvSpPr>
          <p:nvPr/>
        </p:nvSpPr>
        <p:spPr bwMode="auto">
          <a:xfrm>
            <a:off x="381000" y="228600"/>
            <a:ext cx="2209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>
                <a:solidFill>
                  <a:srgbClr val="CC3300"/>
                </a:solidFill>
                <a:latin typeface="Cambria" pitchFamily="18" charset="0"/>
              </a:rPr>
              <a:t>Slicing</a:t>
            </a:r>
          </a:p>
        </p:txBody>
      </p:sp>
      <p:sp>
        <p:nvSpPr>
          <p:cNvPr id="32773" name="Text Box 1059"/>
          <p:cNvSpPr txBox="1">
            <a:spLocks noChangeArrowheads="1"/>
          </p:cNvSpPr>
          <p:nvPr/>
        </p:nvSpPr>
        <p:spPr bwMode="auto">
          <a:xfrm>
            <a:off x="6781800" y="3052763"/>
            <a:ext cx="1612900" cy="64770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What's going on here?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2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9438" y="2868613"/>
              <a:ext cx="12700" cy="15875"/>
            </p14:xfrm>
          </p:contentPart>
        </mc:Choice>
        <mc:Fallback xmlns="">
          <p:pic>
            <p:nvPicPr>
              <p:cNvPr id="922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0004" y="2860315"/>
                <a:ext cx="27577" cy="28142"/>
              </a:xfrm>
              <a:prstGeom prst="rect">
                <a:avLst/>
              </a:prstGeom>
            </p:spPr>
          </p:pic>
        </mc:Fallback>
      </mc:AlternateContent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228600" y="11430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000000"/>
                </a:solidFill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32776" name="Text Box 1034"/>
          <p:cNvSpPr txBox="1">
            <a:spLocks noChangeArrowheads="1"/>
          </p:cNvSpPr>
          <p:nvPr/>
        </p:nvSpPr>
        <p:spPr bwMode="auto">
          <a:xfrm>
            <a:off x="21177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32777" name="Text Box 1035"/>
          <p:cNvSpPr txBox="1">
            <a:spLocks noChangeArrowheads="1"/>
          </p:cNvSpPr>
          <p:nvPr/>
        </p:nvSpPr>
        <p:spPr bwMode="auto">
          <a:xfrm>
            <a:off x="2439988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32778" name="Text Box 1036"/>
          <p:cNvSpPr txBox="1">
            <a:spLocks noChangeArrowheads="1"/>
          </p:cNvSpPr>
          <p:nvPr/>
        </p:nvSpPr>
        <p:spPr bwMode="auto">
          <a:xfrm>
            <a:off x="2762250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32779" name="Text Box 1037"/>
          <p:cNvSpPr txBox="1">
            <a:spLocks noChangeArrowheads="1"/>
          </p:cNvSpPr>
          <p:nvPr/>
        </p:nvSpPr>
        <p:spPr bwMode="auto">
          <a:xfrm>
            <a:off x="30829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32780" name="Text Box 1038"/>
          <p:cNvSpPr txBox="1">
            <a:spLocks noChangeArrowheads="1"/>
          </p:cNvSpPr>
          <p:nvPr/>
        </p:nvSpPr>
        <p:spPr bwMode="auto">
          <a:xfrm>
            <a:off x="3405188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32781" name="Text Box 1039"/>
          <p:cNvSpPr txBox="1">
            <a:spLocks noChangeArrowheads="1"/>
          </p:cNvSpPr>
          <p:nvPr/>
        </p:nvSpPr>
        <p:spPr bwMode="auto">
          <a:xfrm>
            <a:off x="3727450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32782" name="Text Box 1040"/>
          <p:cNvSpPr txBox="1">
            <a:spLocks noChangeArrowheads="1"/>
          </p:cNvSpPr>
          <p:nvPr/>
        </p:nvSpPr>
        <p:spPr bwMode="auto">
          <a:xfrm>
            <a:off x="40481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32783" name="Text Box 1041"/>
          <p:cNvSpPr txBox="1">
            <a:spLocks noChangeArrowheads="1"/>
          </p:cNvSpPr>
          <p:nvPr/>
        </p:nvSpPr>
        <p:spPr bwMode="auto">
          <a:xfrm>
            <a:off x="4370388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2784" name="Text Box 1042"/>
          <p:cNvSpPr txBox="1">
            <a:spLocks noChangeArrowheads="1"/>
          </p:cNvSpPr>
          <p:nvPr/>
        </p:nvSpPr>
        <p:spPr bwMode="auto">
          <a:xfrm>
            <a:off x="4692650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32785" name="Text Box 1043"/>
          <p:cNvSpPr txBox="1">
            <a:spLocks noChangeArrowheads="1"/>
          </p:cNvSpPr>
          <p:nvPr/>
        </p:nvSpPr>
        <p:spPr bwMode="auto">
          <a:xfrm>
            <a:off x="50133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32786" name="Text Box 1044"/>
          <p:cNvSpPr txBox="1">
            <a:spLocks noChangeArrowheads="1"/>
          </p:cNvSpPr>
          <p:nvPr/>
        </p:nvSpPr>
        <p:spPr bwMode="auto">
          <a:xfrm>
            <a:off x="5335588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32787" name="Text Box 1045"/>
          <p:cNvSpPr txBox="1">
            <a:spLocks noChangeArrowheads="1"/>
          </p:cNvSpPr>
          <p:nvPr/>
        </p:nvSpPr>
        <p:spPr bwMode="auto">
          <a:xfrm>
            <a:off x="5657850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32788" name="Text Box 1046"/>
          <p:cNvSpPr txBox="1">
            <a:spLocks noChangeArrowheads="1"/>
          </p:cNvSpPr>
          <p:nvPr/>
        </p:nvSpPr>
        <p:spPr bwMode="auto">
          <a:xfrm>
            <a:off x="5978525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32789" name="Text Box 1047"/>
          <p:cNvSpPr txBox="1">
            <a:spLocks noChangeArrowheads="1"/>
          </p:cNvSpPr>
          <p:nvPr/>
        </p:nvSpPr>
        <p:spPr bwMode="auto">
          <a:xfrm>
            <a:off x="6300788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32790" name="Text Box 1048"/>
          <p:cNvSpPr txBox="1">
            <a:spLocks noChangeArrowheads="1"/>
          </p:cNvSpPr>
          <p:nvPr/>
        </p:nvSpPr>
        <p:spPr bwMode="auto">
          <a:xfrm>
            <a:off x="6623050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32791" name="Text Box 1049"/>
          <p:cNvSpPr txBox="1">
            <a:spLocks noChangeArrowheads="1"/>
          </p:cNvSpPr>
          <p:nvPr/>
        </p:nvSpPr>
        <p:spPr bwMode="auto">
          <a:xfrm>
            <a:off x="6943725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32792" name="Text Box 1050"/>
          <p:cNvSpPr txBox="1">
            <a:spLocks noChangeArrowheads="1"/>
          </p:cNvSpPr>
          <p:nvPr/>
        </p:nvSpPr>
        <p:spPr bwMode="auto">
          <a:xfrm>
            <a:off x="7265988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32793" name="Text Box 1051"/>
          <p:cNvSpPr txBox="1">
            <a:spLocks noChangeArrowheads="1"/>
          </p:cNvSpPr>
          <p:nvPr/>
        </p:nvSpPr>
        <p:spPr bwMode="auto">
          <a:xfrm>
            <a:off x="7588250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32794" name="Text Box 1052"/>
          <p:cNvSpPr txBox="1">
            <a:spLocks noChangeArrowheads="1"/>
          </p:cNvSpPr>
          <p:nvPr/>
        </p:nvSpPr>
        <p:spPr bwMode="auto">
          <a:xfrm>
            <a:off x="7908925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18</a:t>
            </a:r>
          </a:p>
        </p:txBody>
      </p:sp>
      <p:pic>
        <p:nvPicPr>
          <p:cNvPr id="32795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5" r="27060" b="26778"/>
          <a:stretch>
            <a:fillRect/>
          </a:stretch>
        </p:blipFill>
        <p:spPr bwMode="auto">
          <a:xfrm>
            <a:off x="2576513" y="274638"/>
            <a:ext cx="29654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6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46445" b="26778"/>
          <a:stretch>
            <a:fillRect/>
          </a:stretch>
        </p:blipFill>
        <p:spPr bwMode="auto">
          <a:xfrm>
            <a:off x="5541963" y="274638"/>
            <a:ext cx="30765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7" name="Rectangle 1031"/>
          <p:cNvSpPr>
            <a:spLocks noChangeArrowheads="1"/>
          </p:cNvSpPr>
          <p:nvPr/>
        </p:nvSpPr>
        <p:spPr bwMode="auto">
          <a:xfrm>
            <a:off x="995363" y="4784725"/>
            <a:ext cx="190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s[12:18]</a:t>
            </a:r>
          </a:p>
        </p:txBody>
      </p:sp>
      <p:sp>
        <p:nvSpPr>
          <p:cNvPr id="32798" name="Rectangle 1032"/>
          <p:cNvSpPr>
            <a:spLocks noChangeArrowheads="1"/>
          </p:cNvSpPr>
          <p:nvPr/>
        </p:nvSpPr>
        <p:spPr bwMode="auto">
          <a:xfrm>
            <a:off x="1423988" y="4124325"/>
            <a:ext cx="147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s[0:6]</a:t>
            </a:r>
          </a:p>
        </p:txBody>
      </p:sp>
      <p:sp>
        <p:nvSpPr>
          <p:cNvPr id="32799" name="Rectangle 1060"/>
          <p:cNvSpPr>
            <a:spLocks noChangeArrowheads="1"/>
          </p:cNvSpPr>
          <p:nvPr/>
        </p:nvSpPr>
        <p:spPr bwMode="auto">
          <a:xfrm>
            <a:off x="1423988" y="5445125"/>
            <a:ext cx="147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s[17:]</a:t>
            </a:r>
          </a:p>
        </p:txBody>
      </p:sp>
      <p:sp>
        <p:nvSpPr>
          <p:cNvPr id="32800" name="Rectangle 1061"/>
          <p:cNvSpPr>
            <a:spLocks noChangeArrowheads="1"/>
          </p:cNvSpPr>
          <p:nvPr/>
        </p:nvSpPr>
        <p:spPr bwMode="auto">
          <a:xfrm>
            <a:off x="1854200" y="6105525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s[:]</a:t>
            </a:r>
          </a:p>
        </p:txBody>
      </p:sp>
      <p:sp>
        <p:nvSpPr>
          <p:cNvPr id="32801" name="Rectangle 67"/>
          <p:cNvSpPr>
            <a:spLocks noChangeArrowheads="1"/>
          </p:cNvSpPr>
          <p:nvPr/>
        </p:nvSpPr>
        <p:spPr bwMode="auto">
          <a:xfrm>
            <a:off x="3521075" y="4124325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'harvey'</a:t>
            </a:r>
          </a:p>
        </p:txBody>
      </p:sp>
      <p:sp>
        <p:nvSpPr>
          <p:cNvPr id="32802" name="Rectangle 68"/>
          <p:cNvSpPr>
            <a:spLocks noChangeArrowheads="1"/>
          </p:cNvSpPr>
          <p:nvPr/>
        </p:nvSpPr>
        <p:spPr bwMode="auto">
          <a:xfrm>
            <a:off x="3521075" y="4784725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'colleg'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2803" name="Rectangle 69"/>
          <p:cNvSpPr>
            <a:spLocks noChangeArrowheads="1"/>
          </p:cNvSpPr>
          <p:nvPr/>
        </p:nvSpPr>
        <p:spPr bwMode="auto">
          <a:xfrm>
            <a:off x="3521075" y="5445125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'ge'</a:t>
            </a:r>
          </a:p>
        </p:txBody>
      </p:sp>
      <p:sp>
        <p:nvSpPr>
          <p:cNvPr id="32804" name="Rectangle 70"/>
          <p:cNvSpPr>
            <a:spLocks noChangeArrowheads="1"/>
          </p:cNvSpPr>
          <p:nvPr/>
        </p:nvSpPr>
        <p:spPr bwMode="auto">
          <a:xfrm>
            <a:off x="3521075" y="6167438"/>
            <a:ext cx="4056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'harvey mudd college'</a:t>
            </a:r>
          </a:p>
        </p:txBody>
      </p:sp>
      <p:sp>
        <p:nvSpPr>
          <p:cNvPr id="32805" name="Rectangle 71"/>
          <p:cNvSpPr>
            <a:spLocks noChangeArrowheads="1"/>
          </p:cNvSpPr>
          <p:nvPr/>
        </p:nvSpPr>
        <p:spPr bwMode="auto">
          <a:xfrm>
            <a:off x="3025775" y="4156075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2806" name="Rectangle 72"/>
          <p:cNvSpPr>
            <a:spLocks noChangeArrowheads="1"/>
          </p:cNvSpPr>
          <p:nvPr/>
        </p:nvSpPr>
        <p:spPr bwMode="auto">
          <a:xfrm>
            <a:off x="3025775" y="4816475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2807" name="Rectangle 73"/>
          <p:cNvSpPr>
            <a:spLocks noChangeArrowheads="1"/>
          </p:cNvSpPr>
          <p:nvPr/>
        </p:nvSpPr>
        <p:spPr bwMode="auto">
          <a:xfrm>
            <a:off x="3025775" y="5476875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2808" name="Rectangle 74"/>
          <p:cNvSpPr>
            <a:spLocks noChangeArrowheads="1"/>
          </p:cNvSpPr>
          <p:nvPr/>
        </p:nvSpPr>
        <p:spPr bwMode="auto">
          <a:xfrm>
            <a:off x="3046413" y="6137275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 rot="3739439">
            <a:off x="5885656" y="3250287"/>
            <a:ext cx="642938" cy="804862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5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9"/>
          <p:cNvSpPr txBox="1">
            <a:spLocks noChangeArrowheads="1"/>
          </p:cNvSpPr>
          <p:nvPr/>
        </p:nvSpPr>
        <p:spPr bwMode="auto">
          <a:xfrm>
            <a:off x="228600" y="11430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000000"/>
                </a:solidFill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33795" name="Text Box 36"/>
          <p:cNvSpPr txBox="1">
            <a:spLocks noChangeArrowheads="1"/>
          </p:cNvSpPr>
          <p:nvPr/>
        </p:nvSpPr>
        <p:spPr bwMode="auto">
          <a:xfrm>
            <a:off x="404813" y="3200400"/>
            <a:ext cx="1804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CC3300"/>
                </a:solidFill>
                <a:latin typeface="Calibri" pitchFamily="34" charset="0"/>
              </a:rPr>
              <a:t>first index is the first character</a:t>
            </a:r>
          </a:p>
        </p:txBody>
      </p:sp>
      <p:sp>
        <p:nvSpPr>
          <p:cNvPr id="33796" name="Text Box 38"/>
          <p:cNvSpPr txBox="1">
            <a:spLocks noChangeArrowheads="1"/>
          </p:cNvSpPr>
          <p:nvPr/>
        </p:nvSpPr>
        <p:spPr bwMode="auto">
          <a:xfrm>
            <a:off x="2590800" y="3195638"/>
            <a:ext cx="294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CC3300"/>
                </a:solidFill>
                <a:latin typeface="Calibri" pitchFamily="34" charset="0"/>
              </a:rPr>
              <a:t>second index is </a:t>
            </a:r>
            <a:r>
              <a:rPr lang="en-US" sz="1800" b="1" dirty="0">
                <a:solidFill>
                  <a:srgbClr val="CC3300"/>
                </a:solidFill>
                <a:latin typeface="Calibri" pitchFamily="34" charset="0"/>
              </a:rPr>
              <a:t>ONE AFTER </a:t>
            </a:r>
            <a:r>
              <a:rPr lang="en-US" sz="1800" dirty="0">
                <a:solidFill>
                  <a:srgbClr val="CC3300"/>
                </a:solidFill>
                <a:latin typeface="Calibri" pitchFamily="34" charset="0"/>
              </a:rPr>
              <a:t>the last character</a:t>
            </a:r>
          </a:p>
        </p:txBody>
      </p:sp>
      <p:sp>
        <p:nvSpPr>
          <p:cNvPr id="33797" name="Text Box 40"/>
          <p:cNvSpPr txBox="1">
            <a:spLocks noChangeArrowheads="1"/>
          </p:cNvSpPr>
          <p:nvPr/>
        </p:nvSpPr>
        <p:spPr bwMode="auto">
          <a:xfrm>
            <a:off x="6172200" y="3195638"/>
            <a:ext cx="236220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a missing index means </a:t>
            </a:r>
            <a:r>
              <a:rPr lang="en-US" sz="1800" b="1" i="1" dirty="0">
                <a:solidFill>
                  <a:srgbClr val="C00000"/>
                </a:solidFill>
                <a:latin typeface="Calibri" pitchFamily="34" charset="0"/>
              </a:rPr>
              <a:t>that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  <a:latin typeface="Calibri" pitchFamily="34" charset="0"/>
              </a:rPr>
              <a:t>end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of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the string</a:t>
            </a:r>
          </a:p>
        </p:txBody>
      </p:sp>
      <p:sp>
        <p:nvSpPr>
          <p:cNvPr id="33798" name="Text Box 1034"/>
          <p:cNvSpPr txBox="1">
            <a:spLocks noChangeArrowheads="1"/>
          </p:cNvSpPr>
          <p:nvPr/>
        </p:nvSpPr>
        <p:spPr bwMode="auto">
          <a:xfrm>
            <a:off x="21177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33799" name="Text Box 1035"/>
          <p:cNvSpPr txBox="1">
            <a:spLocks noChangeArrowheads="1"/>
          </p:cNvSpPr>
          <p:nvPr/>
        </p:nvSpPr>
        <p:spPr bwMode="auto">
          <a:xfrm>
            <a:off x="2439988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33800" name="Text Box 1036"/>
          <p:cNvSpPr txBox="1">
            <a:spLocks noChangeArrowheads="1"/>
          </p:cNvSpPr>
          <p:nvPr/>
        </p:nvSpPr>
        <p:spPr bwMode="auto">
          <a:xfrm>
            <a:off x="2762250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33801" name="Text Box 1037"/>
          <p:cNvSpPr txBox="1">
            <a:spLocks noChangeArrowheads="1"/>
          </p:cNvSpPr>
          <p:nvPr/>
        </p:nvSpPr>
        <p:spPr bwMode="auto">
          <a:xfrm>
            <a:off x="30829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33802" name="Text Box 1038"/>
          <p:cNvSpPr txBox="1">
            <a:spLocks noChangeArrowheads="1"/>
          </p:cNvSpPr>
          <p:nvPr/>
        </p:nvSpPr>
        <p:spPr bwMode="auto">
          <a:xfrm>
            <a:off x="3405188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33803" name="Text Box 1039"/>
          <p:cNvSpPr txBox="1">
            <a:spLocks noChangeArrowheads="1"/>
          </p:cNvSpPr>
          <p:nvPr/>
        </p:nvSpPr>
        <p:spPr bwMode="auto">
          <a:xfrm>
            <a:off x="3727450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33804" name="Text Box 1040"/>
          <p:cNvSpPr txBox="1">
            <a:spLocks noChangeArrowheads="1"/>
          </p:cNvSpPr>
          <p:nvPr/>
        </p:nvSpPr>
        <p:spPr bwMode="auto">
          <a:xfrm>
            <a:off x="40481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33805" name="Text Box 1041"/>
          <p:cNvSpPr txBox="1">
            <a:spLocks noChangeArrowheads="1"/>
          </p:cNvSpPr>
          <p:nvPr/>
        </p:nvSpPr>
        <p:spPr bwMode="auto">
          <a:xfrm>
            <a:off x="4370388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3806" name="Text Box 1042"/>
          <p:cNvSpPr txBox="1">
            <a:spLocks noChangeArrowheads="1"/>
          </p:cNvSpPr>
          <p:nvPr/>
        </p:nvSpPr>
        <p:spPr bwMode="auto">
          <a:xfrm>
            <a:off x="4692650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33807" name="Text Box 1043"/>
          <p:cNvSpPr txBox="1">
            <a:spLocks noChangeArrowheads="1"/>
          </p:cNvSpPr>
          <p:nvPr/>
        </p:nvSpPr>
        <p:spPr bwMode="auto">
          <a:xfrm>
            <a:off x="50133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33808" name="Text Box 1044"/>
          <p:cNvSpPr txBox="1">
            <a:spLocks noChangeArrowheads="1"/>
          </p:cNvSpPr>
          <p:nvPr/>
        </p:nvSpPr>
        <p:spPr bwMode="auto">
          <a:xfrm>
            <a:off x="5335588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33809" name="Text Box 1045"/>
          <p:cNvSpPr txBox="1">
            <a:spLocks noChangeArrowheads="1"/>
          </p:cNvSpPr>
          <p:nvPr/>
        </p:nvSpPr>
        <p:spPr bwMode="auto">
          <a:xfrm>
            <a:off x="5657850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33810" name="Text Box 1046"/>
          <p:cNvSpPr txBox="1">
            <a:spLocks noChangeArrowheads="1"/>
          </p:cNvSpPr>
          <p:nvPr/>
        </p:nvSpPr>
        <p:spPr bwMode="auto">
          <a:xfrm>
            <a:off x="5978525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33811" name="Text Box 1047"/>
          <p:cNvSpPr txBox="1">
            <a:spLocks noChangeArrowheads="1"/>
          </p:cNvSpPr>
          <p:nvPr/>
        </p:nvSpPr>
        <p:spPr bwMode="auto">
          <a:xfrm>
            <a:off x="6300788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33812" name="Text Box 1048"/>
          <p:cNvSpPr txBox="1">
            <a:spLocks noChangeArrowheads="1"/>
          </p:cNvSpPr>
          <p:nvPr/>
        </p:nvSpPr>
        <p:spPr bwMode="auto">
          <a:xfrm>
            <a:off x="6623050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33813" name="Text Box 1049"/>
          <p:cNvSpPr txBox="1">
            <a:spLocks noChangeArrowheads="1"/>
          </p:cNvSpPr>
          <p:nvPr/>
        </p:nvSpPr>
        <p:spPr bwMode="auto">
          <a:xfrm>
            <a:off x="6943725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33814" name="Text Box 1050"/>
          <p:cNvSpPr txBox="1">
            <a:spLocks noChangeArrowheads="1"/>
          </p:cNvSpPr>
          <p:nvPr/>
        </p:nvSpPr>
        <p:spPr bwMode="auto">
          <a:xfrm>
            <a:off x="7265988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33815" name="Text Box 1051"/>
          <p:cNvSpPr txBox="1">
            <a:spLocks noChangeArrowheads="1"/>
          </p:cNvSpPr>
          <p:nvPr/>
        </p:nvSpPr>
        <p:spPr bwMode="auto">
          <a:xfrm>
            <a:off x="7588250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33816" name="Text Box 1052"/>
          <p:cNvSpPr txBox="1">
            <a:spLocks noChangeArrowheads="1"/>
          </p:cNvSpPr>
          <p:nvPr/>
        </p:nvSpPr>
        <p:spPr bwMode="auto">
          <a:xfrm>
            <a:off x="7908925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6638" y="2955925"/>
              <a:ext cx="12700" cy="15875"/>
            </p14:xfrm>
          </p:contentPart>
        </mc:Choice>
        <mc:Fallback xmlns="">
          <p:pic>
            <p:nvPicPr>
              <p:cNvPr id="3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7204" y="2947627"/>
                <a:ext cx="27577" cy="28142"/>
              </a:xfrm>
              <a:prstGeom prst="rect">
                <a:avLst/>
              </a:prstGeom>
            </p:spPr>
          </p:pic>
        </mc:Fallback>
      </mc:AlternateContent>
      <p:sp>
        <p:nvSpPr>
          <p:cNvPr id="33819" name="Text Box 1029"/>
          <p:cNvSpPr txBox="1">
            <a:spLocks noChangeArrowheads="1"/>
          </p:cNvSpPr>
          <p:nvPr/>
        </p:nvSpPr>
        <p:spPr bwMode="auto">
          <a:xfrm>
            <a:off x="1371600" y="2286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Courier New" pitchFamily="49" charset="0"/>
              </a:rPr>
              <a:t>s[ : ]</a:t>
            </a:r>
          </a:p>
        </p:txBody>
      </p:sp>
      <p:sp>
        <p:nvSpPr>
          <p:cNvPr id="33822" name="Text Box 1030"/>
          <p:cNvSpPr txBox="1">
            <a:spLocks noChangeArrowheads="1"/>
          </p:cNvSpPr>
          <p:nvPr/>
        </p:nvSpPr>
        <p:spPr bwMode="auto">
          <a:xfrm>
            <a:off x="3429000" y="2346325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00"/>
                </a:solidFill>
                <a:latin typeface="Cambria" pitchFamily="18" charset="0"/>
              </a:rPr>
              <a:t>slices </a:t>
            </a:r>
            <a:r>
              <a:rPr lang="en-US">
                <a:solidFill>
                  <a:srgbClr val="000000"/>
                </a:solidFill>
                <a:latin typeface="Cambria" pitchFamily="18" charset="0"/>
              </a:rPr>
              <a:t>the string, returning a </a:t>
            </a:r>
            <a:r>
              <a:rPr lang="en-US" u="sng">
                <a:solidFill>
                  <a:srgbClr val="000000"/>
                </a:solidFill>
                <a:latin typeface="Cambria" pitchFamily="18" charset="0"/>
              </a:rPr>
              <a:t>substring</a:t>
            </a:r>
            <a:endParaRPr lang="en-US" b="1" i="1" u="sng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3823" name="Rectangle 1031"/>
          <p:cNvSpPr>
            <a:spLocks noChangeArrowheads="1"/>
          </p:cNvSpPr>
          <p:nvPr/>
        </p:nvSpPr>
        <p:spPr bwMode="auto">
          <a:xfrm>
            <a:off x="995363" y="4784725"/>
            <a:ext cx="190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s[12:18]</a:t>
            </a:r>
          </a:p>
        </p:txBody>
      </p:sp>
      <p:sp>
        <p:nvSpPr>
          <p:cNvPr id="33824" name="Rectangle 1032"/>
          <p:cNvSpPr>
            <a:spLocks noChangeArrowheads="1"/>
          </p:cNvSpPr>
          <p:nvPr/>
        </p:nvSpPr>
        <p:spPr bwMode="auto">
          <a:xfrm>
            <a:off x="1423988" y="4124325"/>
            <a:ext cx="147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s[0:6]</a:t>
            </a:r>
          </a:p>
        </p:txBody>
      </p:sp>
      <p:sp>
        <p:nvSpPr>
          <p:cNvPr id="33825" name="Rectangle 1060"/>
          <p:cNvSpPr>
            <a:spLocks noChangeArrowheads="1"/>
          </p:cNvSpPr>
          <p:nvPr/>
        </p:nvSpPr>
        <p:spPr bwMode="auto">
          <a:xfrm>
            <a:off x="1423988" y="5445125"/>
            <a:ext cx="147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s[17:]</a:t>
            </a:r>
          </a:p>
        </p:txBody>
      </p:sp>
      <p:sp>
        <p:nvSpPr>
          <p:cNvPr id="33826" name="Rectangle 1061"/>
          <p:cNvSpPr>
            <a:spLocks noChangeArrowheads="1"/>
          </p:cNvSpPr>
          <p:nvPr/>
        </p:nvSpPr>
        <p:spPr bwMode="auto">
          <a:xfrm>
            <a:off x="1854200" y="6105525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s[:]</a:t>
            </a:r>
          </a:p>
        </p:txBody>
      </p:sp>
      <p:sp>
        <p:nvSpPr>
          <p:cNvPr id="33827" name="Rectangle 47"/>
          <p:cNvSpPr>
            <a:spLocks noChangeArrowheads="1"/>
          </p:cNvSpPr>
          <p:nvPr/>
        </p:nvSpPr>
        <p:spPr bwMode="auto">
          <a:xfrm>
            <a:off x="3521075" y="4124325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'harvey'</a:t>
            </a:r>
          </a:p>
        </p:txBody>
      </p:sp>
      <p:sp>
        <p:nvSpPr>
          <p:cNvPr id="33828" name="Rectangle 48"/>
          <p:cNvSpPr>
            <a:spLocks noChangeArrowheads="1"/>
          </p:cNvSpPr>
          <p:nvPr/>
        </p:nvSpPr>
        <p:spPr bwMode="auto">
          <a:xfrm>
            <a:off x="3521075" y="4784725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'colleg'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3829" name="Rectangle 49"/>
          <p:cNvSpPr>
            <a:spLocks noChangeArrowheads="1"/>
          </p:cNvSpPr>
          <p:nvPr/>
        </p:nvSpPr>
        <p:spPr bwMode="auto">
          <a:xfrm>
            <a:off x="3521075" y="5445125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ourier New" pitchFamily="49" charset="0"/>
              </a:rPr>
              <a:t>'ge'</a:t>
            </a:r>
          </a:p>
        </p:txBody>
      </p:sp>
      <p:sp>
        <p:nvSpPr>
          <p:cNvPr id="33830" name="Rectangle 50"/>
          <p:cNvSpPr>
            <a:spLocks noChangeArrowheads="1"/>
          </p:cNvSpPr>
          <p:nvPr/>
        </p:nvSpPr>
        <p:spPr bwMode="auto">
          <a:xfrm>
            <a:off x="3521075" y="6167438"/>
            <a:ext cx="4056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'harvey mudd college'</a:t>
            </a:r>
          </a:p>
        </p:txBody>
      </p:sp>
      <p:cxnSp>
        <p:nvCxnSpPr>
          <p:cNvPr id="33831" name="Straight Arrow Connector 2"/>
          <p:cNvCxnSpPr>
            <a:cxnSpLocks noChangeShapeType="1"/>
          </p:cNvCxnSpPr>
          <p:nvPr/>
        </p:nvCxnSpPr>
        <p:spPr bwMode="auto">
          <a:xfrm flipV="1">
            <a:off x="1854200" y="2576513"/>
            <a:ext cx="263525" cy="619125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Straight Arrow Connector 53"/>
          <p:cNvCxnSpPr>
            <a:cxnSpLocks noChangeShapeType="1"/>
          </p:cNvCxnSpPr>
          <p:nvPr/>
        </p:nvCxnSpPr>
        <p:spPr bwMode="auto">
          <a:xfrm flipH="1" flipV="1">
            <a:off x="2476500" y="2576513"/>
            <a:ext cx="285750" cy="623887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33" name="Rectangle 56"/>
          <p:cNvSpPr>
            <a:spLocks noChangeArrowheads="1"/>
          </p:cNvSpPr>
          <p:nvPr/>
        </p:nvSpPr>
        <p:spPr bwMode="auto">
          <a:xfrm>
            <a:off x="3025775" y="4156075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3834" name="Rectangle 57"/>
          <p:cNvSpPr>
            <a:spLocks noChangeArrowheads="1"/>
          </p:cNvSpPr>
          <p:nvPr/>
        </p:nvSpPr>
        <p:spPr bwMode="auto">
          <a:xfrm>
            <a:off x="3025775" y="4816475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3835" name="Rectangle 58"/>
          <p:cNvSpPr>
            <a:spLocks noChangeArrowheads="1"/>
          </p:cNvSpPr>
          <p:nvPr/>
        </p:nvSpPr>
        <p:spPr bwMode="auto">
          <a:xfrm>
            <a:off x="3025775" y="5476875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3836" name="Rectangle 59"/>
          <p:cNvSpPr>
            <a:spLocks noChangeArrowheads="1"/>
          </p:cNvSpPr>
          <p:nvPr/>
        </p:nvSpPr>
        <p:spPr bwMode="auto">
          <a:xfrm>
            <a:off x="3046413" y="6137275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1637506" y="2209800"/>
            <a:ext cx="902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CC3300"/>
                </a:solidFill>
                <a:latin typeface="Calibri" pitchFamily="34" charset="0"/>
              </a:rPr>
              <a:t>start</a:t>
            </a:r>
            <a:endParaRPr lang="en-US" sz="1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2107406" y="2209800"/>
            <a:ext cx="902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CC3300"/>
                </a:solidFill>
                <a:latin typeface="Calibri" pitchFamily="34" charset="0"/>
              </a:rPr>
              <a:t>end+1</a:t>
            </a:r>
            <a:endParaRPr lang="en-US" sz="1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47" name="Text Box 1053"/>
          <p:cNvSpPr txBox="1">
            <a:spLocks noChangeArrowheads="1"/>
          </p:cNvSpPr>
          <p:nvPr/>
        </p:nvSpPr>
        <p:spPr bwMode="auto">
          <a:xfrm>
            <a:off x="381000" y="228600"/>
            <a:ext cx="2209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>
                <a:solidFill>
                  <a:srgbClr val="CC3300"/>
                </a:solidFill>
                <a:latin typeface="Cambria" pitchFamily="18" charset="0"/>
              </a:rPr>
              <a:t>Slicing</a:t>
            </a:r>
          </a:p>
        </p:txBody>
      </p:sp>
    </p:spTree>
    <p:extLst>
      <p:ext uri="{BB962C8B-B14F-4D97-AF65-F5344CB8AC3E}">
        <p14:creationId xmlns:p14="http://schemas.microsoft.com/office/powerpoint/2010/main" val="37105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ChangeArrowheads="1"/>
          </p:cNvSpPr>
          <p:nvPr/>
        </p:nvSpPr>
        <p:spPr bwMode="auto">
          <a:xfrm>
            <a:off x="2286000" y="2843213"/>
            <a:ext cx="2646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4000" b="1">
                <a:solidFill>
                  <a:srgbClr val="000000"/>
                </a:solidFill>
                <a:latin typeface="Courier New" pitchFamily="49" charset="0"/>
              </a:rPr>
              <a:t>s[15:-1]</a:t>
            </a:r>
          </a:p>
        </p:txBody>
      </p:sp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3209925" y="3635375"/>
            <a:ext cx="172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rgbClr val="000000"/>
                </a:solidFill>
                <a:latin typeface="Courier New" pitchFamily="49" charset="0"/>
              </a:rPr>
              <a:t>s[:2]</a:t>
            </a: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000000"/>
                </a:solidFill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2117725" y="1322832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34822" name="Text Box 13"/>
          <p:cNvSpPr txBox="1">
            <a:spLocks noChangeArrowheads="1"/>
          </p:cNvSpPr>
          <p:nvPr/>
        </p:nvSpPr>
        <p:spPr bwMode="auto">
          <a:xfrm>
            <a:off x="2439988" y="1322832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2762250" y="1322832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34824" name="Text Box 15"/>
          <p:cNvSpPr txBox="1">
            <a:spLocks noChangeArrowheads="1"/>
          </p:cNvSpPr>
          <p:nvPr/>
        </p:nvSpPr>
        <p:spPr bwMode="auto">
          <a:xfrm>
            <a:off x="3082925" y="1322832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34825" name="Text Box 16"/>
          <p:cNvSpPr txBox="1">
            <a:spLocks noChangeArrowheads="1"/>
          </p:cNvSpPr>
          <p:nvPr/>
        </p:nvSpPr>
        <p:spPr bwMode="auto">
          <a:xfrm>
            <a:off x="3405188" y="1322832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34826" name="Text Box 17"/>
          <p:cNvSpPr txBox="1">
            <a:spLocks noChangeArrowheads="1"/>
          </p:cNvSpPr>
          <p:nvPr/>
        </p:nvSpPr>
        <p:spPr bwMode="auto">
          <a:xfrm>
            <a:off x="3727450" y="1322832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34827" name="Text Box 18"/>
          <p:cNvSpPr txBox="1">
            <a:spLocks noChangeArrowheads="1"/>
          </p:cNvSpPr>
          <p:nvPr/>
        </p:nvSpPr>
        <p:spPr bwMode="auto">
          <a:xfrm>
            <a:off x="4048125" y="1322832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34828" name="Text Box 19"/>
          <p:cNvSpPr txBox="1">
            <a:spLocks noChangeArrowheads="1"/>
          </p:cNvSpPr>
          <p:nvPr/>
        </p:nvSpPr>
        <p:spPr bwMode="auto">
          <a:xfrm>
            <a:off x="4370388" y="1322832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4829" name="Text Box 20"/>
          <p:cNvSpPr txBox="1">
            <a:spLocks noChangeArrowheads="1"/>
          </p:cNvSpPr>
          <p:nvPr/>
        </p:nvSpPr>
        <p:spPr bwMode="auto">
          <a:xfrm>
            <a:off x="4692650" y="1322832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34830" name="Text Box 21"/>
          <p:cNvSpPr txBox="1">
            <a:spLocks noChangeArrowheads="1"/>
          </p:cNvSpPr>
          <p:nvPr/>
        </p:nvSpPr>
        <p:spPr bwMode="auto">
          <a:xfrm>
            <a:off x="5013325" y="1322832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34831" name="Text Box 22"/>
          <p:cNvSpPr txBox="1">
            <a:spLocks noChangeArrowheads="1"/>
          </p:cNvSpPr>
          <p:nvPr/>
        </p:nvSpPr>
        <p:spPr bwMode="auto">
          <a:xfrm>
            <a:off x="5335588" y="1368869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34832" name="Text Box 23"/>
          <p:cNvSpPr txBox="1">
            <a:spLocks noChangeArrowheads="1"/>
          </p:cNvSpPr>
          <p:nvPr/>
        </p:nvSpPr>
        <p:spPr bwMode="auto">
          <a:xfrm>
            <a:off x="5657850" y="1368869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34833" name="Text Box 24"/>
          <p:cNvSpPr txBox="1">
            <a:spLocks noChangeArrowheads="1"/>
          </p:cNvSpPr>
          <p:nvPr/>
        </p:nvSpPr>
        <p:spPr bwMode="auto">
          <a:xfrm>
            <a:off x="5978525" y="1368869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34834" name="Text Box 25"/>
          <p:cNvSpPr txBox="1">
            <a:spLocks noChangeArrowheads="1"/>
          </p:cNvSpPr>
          <p:nvPr/>
        </p:nvSpPr>
        <p:spPr bwMode="auto">
          <a:xfrm>
            <a:off x="6300788" y="1368869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34835" name="Text Box 26"/>
          <p:cNvSpPr txBox="1">
            <a:spLocks noChangeArrowheads="1"/>
          </p:cNvSpPr>
          <p:nvPr/>
        </p:nvSpPr>
        <p:spPr bwMode="auto">
          <a:xfrm>
            <a:off x="6623050" y="1368869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34836" name="Text Box 27"/>
          <p:cNvSpPr txBox="1">
            <a:spLocks noChangeArrowheads="1"/>
          </p:cNvSpPr>
          <p:nvPr/>
        </p:nvSpPr>
        <p:spPr bwMode="auto">
          <a:xfrm>
            <a:off x="6943725" y="1368869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34837" name="Text Box 28"/>
          <p:cNvSpPr txBox="1">
            <a:spLocks noChangeArrowheads="1"/>
          </p:cNvSpPr>
          <p:nvPr/>
        </p:nvSpPr>
        <p:spPr bwMode="auto">
          <a:xfrm>
            <a:off x="7265988" y="1368869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34838" name="Text Box 29"/>
          <p:cNvSpPr txBox="1">
            <a:spLocks noChangeArrowheads="1"/>
          </p:cNvSpPr>
          <p:nvPr/>
        </p:nvSpPr>
        <p:spPr bwMode="auto">
          <a:xfrm>
            <a:off x="7588250" y="1368869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34839" name="Text Box 30"/>
          <p:cNvSpPr txBox="1">
            <a:spLocks noChangeArrowheads="1"/>
          </p:cNvSpPr>
          <p:nvPr/>
        </p:nvSpPr>
        <p:spPr bwMode="auto">
          <a:xfrm>
            <a:off x="7908925" y="1368869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34840" name="Text Box 37"/>
          <p:cNvSpPr txBox="1">
            <a:spLocks noChangeArrowheads="1"/>
          </p:cNvSpPr>
          <p:nvPr/>
        </p:nvSpPr>
        <p:spPr bwMode="auto">
          <a:xfrm>
            <a:off x="228600" y="30353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mbria" pitchFamily="18" charset="0"/>
              </a:rPr>
              <a:t>What are these slices?</a:t>
            </a:r>
          </a:p>
        </p:txBody>
      </p:sp>
      <p:sp>
        <p:nvSpPr>
          <p:cNvPr id="34841" name="Text Box 38"/>
          <p:cNvSpPr txBox="1">
            <a:spLocks noChangeArrowheads="1"/>
          </p:cNvSpPr>
          <p:nvPr/>
        </p:nvSpPr>
        <p:spPr bwMode="auto">
          <a:xfrm>
            <a:off x="381000" y="5349875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mbria" pitchFamily="18" charset="0"/>
              </a:rPr>
              <a:t>and these?</a:t>
            </a:r>
          </a:p>
        </p:txBody>
      </p:sp>
      <p:sp>
        <p:nvSpPr>
          <p:cNvPr id="34842" name="Rectangle 39"/>
          <p:cNvSpPr>
            <a:spLocks noChangeArrowheads="1"/>
          </p:cNvSpPr>
          <p:nvPr/>
        </p:nvSpPr>
        <p:spPr bwMode="auto">
          <a:xfrm>
            <a:off x="5667375" y="4960938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Courier New" pitchFamily="49" charset="0"/>
              </a:rPr>
              <a:t>'mud'</a:t>
            </a:r>
          </a:p>
        </p:txBody>
      </p:sp>
      <p:sp>
        <p:nvSpPr>
          <p:cNvPr id="34843" name="Rectangle 40"/>
          <p:cNvSpPr>
            <a:spLocks noChangeArrowheads="1"/>
          </p:cNvSpPr>
          <p:nvPr/>
        </p:nvSpPr>
        <p:spPr bwMode="auto">
          <a:xfrm>
            <a:off x="5667375" y="5692775"/>
            <a:ext cx="110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Courier New" pitchFamily="49" charset="0"/>
              </a:rPr>
              <a:t>'e'</a:t>
            </a:r>
          </a:p>
        </p:txBody>
      </p:sp>
      <p:grpSp>
        <p:nvGrpSpPr>
          <p:cNvPr id="34844" name="Group 44"/>
          <p:cNvGrpSpPr>
            <a:grpSpLocks/>
          </p:cNvGrpSpPr>
          <p:nvPr/>
        </p:nvGrpSpPr>
        <p:grpSpPr bwMode="auto">
          <a:xfrm>
            <a:off x="8610600" y="6234113"/>
            <a:ext cx="381000" cy="457200"/>
            <a:chOff x="2928" y="1051"/>
            <a:chExt cx="840" cy="957"/>
          </a:xfrm>
        </p:grpSpPr>
        <p:sp>
          <p:nvSpPr>
            <p:cNvPr id="34854" name="Freeform 4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55" name="Oval 4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56" name="Oval 4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57" name="Oval 4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58" name="Oval 4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59" name="Oval 5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60" name="Oval 5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61" name="Oval 5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62" name="AutoShape 5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63" name="Freeform 5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64" name="Freeform 5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65" name="Freeform 5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66" name="Freeform 5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4845" name="Text Box 58"/>
          <p:cNvSpPr txBox="1">
            <a:spLocks noChangeArrowheads="1"/>
          </p:cNvSpPr>
          <p:nvPr/>
        </p:nvSpPr>
        <p:spPr bwMode="auto">
          <a:xfrm>
            <a:off x="7283450" y="5883275"/>
            <a:ext cx="17287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900" b="1" dirty="0">
                <a:solidFill>
                  <a:srgbClr val="009600"/>
                </a:solidFill>
                <a:latin typeface="Comic Sans MS" pitchFamily="66" charset="0"/>
              </a:rPr>
              <a:t>Don't</a:t>
            </a:r>
            <a:r>
              <a:rPr lang="en-US" sz="9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wor'e</a:t>
            </a:r>
            <a:r>
              <a:rPr lang="en-US" sz="9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b="1" dirty="0">
                <a:solidFill>
                  <a:srgbClr val="000000"/>
                </a:solidFill>
                <a:latin typeface="Comic Sans MS" pitchFamily="66" charset="0"/>
              </a:rPr>
              <a:t>-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900" b="1" dirty="0">
                <a:solidFill>
                  <a:srgbClr val="009600"/>
                </a:solidFill>
                <a:latin typeface="Comic Sans MS" pitchFamily="66" charset="0"/>
              </a:rPr>
              <a:t>Be</a:t>
            </a:r>
            <a:r>
              <a:rPr lang="en-US" sz="9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hap'e</a:t>
            </a:r>
            <a:r>
              <a:rPr lang="en-US" sz="9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b="1" dirty="0">
                <a:solidFill>
                  <a:srgbClr val="000000"/>
                </a:solidFill>
                <a:latin typeface="Comic Sans MS" pitchFamily="66" charset="0"/>
              </a:rPr>
              <a:t> !</a:t>
            </a:r>
          </a:p>
        </p:txBody>
      </p:sp>
      <p:sp>
        <p:nvSpPr>
          <p:cNvPr id="34849" name="Rectangle 52"/>
          <p:cNvSpPr>
            <a:spLocks noChangeArrowheads="1"/>
          </p:cNvSpPr>
          <p:nvPr/>
        </p:nvSpPr>
        <p:spPr bwMode="auto">
          <a:xfrm>
            <a:off x="5173663" y="2967038"/>
            <a:ext cx="40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4850" name="Rectangle 53"/>
          <p:cNvSpPr>
            <a:spLocks noChangeArrowheads="1"/>
          </p:cNvSpPr>
          <p:nvPr/>
        </p:nvSpPr>
        <p:spPr bwMode="auto">
          <a:xfrm>
            <a:off x="5173663" y="3759200"/>
            <a:ext cx="40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4851" name="Rectangle 54"/>
          <p:cNvSpPr>
            <a:spLocks noChangeArrowheads="1"/>
          </p:cNvSpPr>
          <p:nvPr/>
        </p:nvSpPr>
        <p:spPr bwMode="auto">
          <a:xfrm>
            <a:off x="5173663" y="5084763"/>
            <a:ext cx="40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4852" name="Rectangle 55"/>
          <p:cNvSpPr>
            <a:spLocks noChangeArrowheads="1"/>
          </p:cNvSpPr>
          <p:nvPr/>
        </p:nvSpPr>
        <p:spPr bwMode="auto">
          <a:xfrm>
            <a:off x="5173663" y="5816600"/>
            <a:ext cx="40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2824956" y="2742168"/>
            <a:ext cx="902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start</a:t>
            </a:r>
            <a:endParaRPr lang="en-US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3761581" y="2742168"/>
            <a:ext cx="902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C00000"/>
                </a:solidFill>
                <a:latin typeface="Calibri" pitchFamily="34" charset="0"/>
              </a:rPr>
              <a:t>end+1</a:t>
            </a:r>
            <a:endParaRPr lang="en-US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3" name="Text Box 1053"/>
          <p:cNvSpPr txBox="1">
            <a:spLocks noChangeArrowheads="1"/>
          </p:cNvSpPr>
          <p:nvPr/>
        </p:nvSpPr>
        <p:spPr bwMode="auto">
          <a:xfrm>
            <a:off x="381000" y="228600"/>
            <a:ext cx="2209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>
                <a:solidFill>
                  <a:srgbClr val="CC3300"/>
                </a:solidFill>
                <a:latin typeface="Cambria" pitchFamily="18" charset="0"/>
              </a:rPr>
              <a:t>Slicing</a:t>
            </a:r>
          </a:p>
        </p:txBody>
      </p:sp>
      <p:sp>
        <p:nvSpPr>
          <p:cNvPr id="54" name="Text Box 1063"/>
          <p:cNvSpPr txBox="1">
            <a:spLocks noChangeArrowheads="1"/>
          </p:cNvSpPr>
          <p:nvPr/>
        </p:nvSpPr>
        <p:spPr bwMode="auto">
          <a:xfrm>
            <a:off x="7748016" y="2042160"/>
            <a:ext cx="781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EB102C"/>
                </a:solidFill>
                <a:latin typeface="Calibri" panose="020F0502020204030204" pitchFamily="34" charset="0"/>
              </a:rPr>
              <a:t>-1</a:t>
            </a:r>
          </a:p>
        </p:txBody>
      </p:sp>
      <p:sp>
        <p:nvSpPr>
          <p:cNvPr id="55" name="Text Box 1063"/>
          <p:cNvSpPr txBox="1">
            <a:spLocks noChangeArrowheads="1"/>
          </p:cNvSpPr>
          <p:nvPr/>
        </p:nvSpPr>
        <p:spPr bwMode="auto">
          <a:xfrm>
            <a:off x="7427296" y="2042160"/>
            <a:ext cx="781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-2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 Box 1063"/>
          <p:cNvSpPr txBox="1">
            <a:spLocks noChangeArrowheads="1"/>
          </p:cNvSpPr>
          <p:nvPr/>
        </p:nvSpPr>
        <p:spPr bwMode="auto">
          <a:xfrm>
            <a:off x="7106579" y="2042160"/>
            <a:ext cx="781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-3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Text Box 1063"/>
          <p:cNvSpPr txBox="1">
            <a:spLocks noChangeArrowheads="1"/>
          </p:cNvSpPr>
          <p:nvPr/>
        </p:nvSpPr>
        <p:spPr bwMode="auto">
          <a:xfrm>
            <a:off x="6785862" y="2042160"/>
            <a:ext cx="781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-4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 Box 1063"/>
          <p:cNvSpPr txBox="1">
            <a:spLocks noChangeArrowheads="1"/>
          </p:cNvSpPr>
          <p:nvPr/>
        </p:nvSpPr>
        <p:spPr bwMode="auto">
          <a:xfrm>
            <a:off x="6465145" y="2042160"/>
            <a:ext cx="781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-5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 Box 1063"/>
          <p:cNvSpPr txBox="1">
            <a:spLocks noChangeArrowheads="1"/>
          </p:cNvSpPr>
          <p:nvPr/>
        </p:nvSpPr>
        <p:spPr bwMode="auto">
          <a:xfrm>
            <a:off x="6144428" y="2042160"/>
            <a:ext cx="781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-6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 Box 1063"/>
          <p:cNvSpPr txBox="1">
            <a:spLocks noChangeArrowheads="1"/>
          </p:cNvSpPr>
          <p:nvPr/>
        </p:nvSpPr>
        <p:spPr bwMode="auto">
          <a:xfrm>
            <a:off x="5823711" y="2042160"/>
            <a:ext cx="781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-7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 Box 1063"/>
          <p:cNvSpPr txBox="1">
            <a:spLocks noChangeArrowheads="1"/>
          </p:cNvSpPr>
          <p:nvPr/>
        </p:nvSpPr>
        <p:spPr bwMode="auto">
          <a:xfrm>
            <a:off x="5502994" y="2042160"/>
            <a:ext cx="781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-8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Text Box 1063"/>
          <p:cNvSpPr txBox="1">
            <a:spLocks noChangeArrowheads="1"/>
          </p:cNvSpPr>
          <p:nvPr/>
        </p:nvSpPr>
        <p:spPr bwMode="auto">
          <a:xfrm>
            <a:off x="5182277" y="2042160"/>
            <a:ext cx="781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-9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Text Box 1063"/>
          <p:cNvSpPr txBox="1">
            <a:spLocks noChangeArrowheads="1"/>
          </p:cNvSpPr>
          <p:nvPr/>
        </p:nvSpPr>
        <p:spPr bwMode="auto">
          <a:xfrm>
            <a:off x="4992624" y="2042160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-10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Text Box 1063"/>
          <p:cNvSpPr txBox="1">
            <a:spLocks noChangeArrowheads="1"/>
          </p:cNvSpPr>
          <p:nvPr/>
        </p:nvSpPr>
        <p:spPr bwMode="auto">
          <a:xfrm>
            <a:off x="4672248" y="2042160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EB102C"/>
                </a:solidFill>
                <a:latin typeface="Calibri" panose="020F0502020204030204" pitchFamily="34" charset="0"/>
              </a:rPr>
              <a:t>-</a:t>
            </a: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11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 Box 1063"/>
          <p:cNvSpPr txBox="1">
            <a:spLocks noChangeArrowheads="1"/>
          </p:cNvSpPr>
          <p:nvPr/>
        </p:nvSpPr>
        <p:spPr bwMode="auto">
          <a:xfrm>
            <a:off x="4351869" y="2042160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-12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Text Box 1063"/>
          <p:cNvSpPr txBox="1">
            <a:spLocks noChangeArrowheads="1"/>
          </p:cNvSpPr>
          <p:nvPr/>
        </p:nvSpPr>
        <p:spPr bwMode="auto">
          <a:xfrm>
            <a:off x="4031490" y="2042160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-13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 Box 1063"/>
          <p:cNvSpPr txBox="1">
            <a:spLocks noChangeArrowheads="1"/>
          </p:cNvSpPr>
          <p:nvPr/>
        </p:nvSpPr>
        <p:spPr bwMode="auto">
          <a:xfrm>
            <a:off x="3711111" y="2042160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-14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Text Box 1063"/>
          <p:cNvSpPr txBox="1">
            <a:spLocks noChangeArrowheads="1"/>
          </p:cNvSpPr>
          <p:nvPr/>
        </p:nvSpPr>
        <p:spPr bwMode="auto">
          <a:xfrm>
            <a:off x="3390732" y="2042160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-15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Text Box 1063"/>
          <p:cNvSpPr txBox="1">
            <a:spLocks noChangeArrowheads="1"/>
          </p:cNvSpPr>
          <p:nvPr/>
        </p:nvSpPr>
        <p:spPr bwMode="auto">
          <a:xfrm>
            <a:off x="3070353" y="2042160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-16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Text Box 1063"/>
          <p:cNvSpPr txBox="1">
            <a:spLocks noChangeArrowheads="1"/>
          </p:cNvSpPr>
          <p:nvPr/>
        </p:nvSpPr>
        <p:spPr bwMode="auto">
          <a:xfrm>
            <a:off x="2749974" y="2042160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-17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Text Box 1063"/>
          <p:cNvSpPr txBox="1">
            <a:spLocks noChangeArrowheads="1"/>
          </p:cNvSpPr>
          <p:nvPr/>
        </p:nvSpPr>
        <p:spPr bwMode="auto">
          <a:xfrm>
            <a:off x="2429595" y="2042160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-18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Text Box 1063"/>
          <p:cNvSpPr txBox="1">
            <a:spLocks noChangeArrowheads="1"/>
          </p:cNvSpPr>
          <p:nvPr/>
        </p:nvSpPr>
        <p:spPr bwMode="auto">
          <a:xfrm>
            <a:off x="2109216" y="2042160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EB102C"/>
                </a:solidFill>
                <a:latin typeface="Calibri" panose="020F0502020204030204" pitchFamily="34" charset="0"/>
              </a:rPr>
              <a:t>-19</a:t>
            </a:r>
            <a:endParaRPr lang="en-US" sz="1200" dirty="0">
              <a:solidFill>
                <a:srgbClr val="EB102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85800" y="5930901"/>
            <a:ext cx="7112001" cy="838200"/>
          </a:xfrm>
          <a:prstGeom prst="roundRect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1835150" y="2989263"/>
            <a:ext cx="27749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s[0:8:2]</a:t>
            </a: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2438400" y="436563"/>
            <a:ext cx="2667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[  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 : </a:t>
            </a:r>
            <a:r>
              <a:rPr lang="en-US" sz="3200" b="1" dirty="0">
                <a:solidFill>
                  <a:srgbClr val="000000"/>
                </a:solidFill>
                <a:latin typeface="Courier New" pitchFamily="49" charset="0"/>
              </a:rPr>
              <a:t>]</a:t>
            </a:r>
          </a:p>
        </p:txBody>
      </p:sp>
      <p:sp>
        <p:nvSpPr>
          <p:cNvPr id="35844" name="Text Box 9"/>
          <p:cNvSpPr txBox="1">
            <a:spLocks noChangeArrowheads="1"/>
          </p:cNvSpPr>
          <p:nvPr/>
        </p:nvSpPr>
        <p:spPr bwMode="auto">
          <a:xfrm>
            <a:off x="228600" y="1801813"/>
            <a:ext cx="8763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000000"/>
                </a:solidFill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2117725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2439988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2762250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35848" name="Text Box 13"/>
          <p:cNvSpPr txBox="1">
            <a:spLocks noChangeArrowheads="1"/>
          </p:cNvSpPr>
          <p:nvPr/>
        </p:nvSpPr>
        <p:spPr bwMode="auto">
          <a:xfrm>
            <a:off x="3082925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35849" name="Text Box 14"/>
          <p:cNvSpPr txBox="1">
            <a:spLocks noChangeArrowheads="1"/>
          </p:cNvSpPr>
          <p:nvPr/>
        </p:nvSpPr>
        <p:spPr bwMode="auto">
          <a:xfrm>
            <a:off x="3405188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35850" name="Text Box 15"/>
          <p:cNvSpPr txBox="1">
            <a:spLocks noChangeArrowheads="1"/>
          </p:cNvSpPr>
          <p:nvPr/>
        </p:nvSpPr>
        <p:spPr bwMode="auto">
          <a:xfrm>
            <a:off x="3727450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35851" name="Text Box 16"/>
          <p:cNvSpPr txBox="1">
            <a:spLocks noChangeArrowheads="1"/>
          </p:cNvSpPr>
          <p:nvPr/>
        </p:nvSpPr>
        <p:spPr bwMode="auto">
          <a:xfrm>
            <a:off x="4048125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35852" name="Text Box 17"/>
          <p:cNvSpPr txBox="1">
            <a:spLocks noChangeArrowheads="1"/>
          </p:cNvSpPr>
          <p:nvPr/>
        </p:nvSpPr>
        <p:spPr bwMode="auto">
          <a:xfrm>
            <a:off x="4370388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5853" name="Text Box 18"/>
          <p:cNvSpPr txBox="1">
            <a:spLocks noChangeArrowheads="1"/>
          </p:cNvSpPr>
          <p:nvPr/>
        </p:nvSpPr>
        <p:spPr bwMode="auto">
          <a:xfrm>
            <a:off x="4692650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35854" name="Text Box 19"/>
          <p:cNvSpPr txBox="1">
            <a:spLocks noChangeArrowheads="1"/>
          </p:cNvSpPr>
          <p:nvPr/>
        </p:nvSpPr>
        <p:spPr bwMode="auto">
          <a:xfrm>
            <a:off x="5013325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35855" name="Text Box 20"/>
          <p:cNvSpPr txBox="1">
            <a:spLocks noChangeArrowheads="1"/>
          </p:cNvSpPr>
          <p:nvPr/>
        </p:nvSpPr>
        <p:spPr bwMode="auto">
          <a:xfrm>
            <a:off x="5335588" y="24526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35856" name="Text Box 21"/>
          <p:cNvSpPr txBox="1">
            <a:spLocks noChangeArrowheads="1"/>
          </p:cNvSpPr>
          <p:nvPr/>
        </p:nvSpPr>
        <p:spPr bwMode="auto">
          <a:xfrm>
            <a:off x="5657850" y="24526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35857" name="Text Box 22"/>
          <p:cNvSpPr txBox="1">
            <a:spLocks noChangeArrowheads="1"/>
          </p:cNvSpPr>
          <p:nvPr/>
        </p:nvSpPr>
        <p:spPr bwMode="auto">
          <a:xfrm>
            <a:off x="5978525" y="24526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35858" name="Text Box 23"/>
          <p:cNvSpPr txBox="1">
            <a:spLocks noChangeArrowheads="1"/>
          </p:cNvSpPr>
          <p:nvPr/>
        </p:nvSpPr>
        <p:spPr bwMode="auto">
          <a:xfrm>
            <a:off x="6300788" y="24526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6623050" y="24526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6943725" y="24526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7265988" y="24526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35862" name="Text Box 27"/>
          <p:cNvSpPr txBox="1">
            <a:spLocks noChangeArrowheads="1"/>
          </p:cNvSpPr>
          <p:nvPr/>
        </p:nvSpPr>
        <p:spPr bwMode="auto">
          <a:xfrm>
            <a:off x="7588250" y="24526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35863" name="Text Box 28"/>
          <p:cNvSpPr txBox="1">
            <a:spLocks noChangeArrowheads="1"/>
          </p:cNvSpPr>
          <p:nvPr/>
        </p:nvSpPr>
        <p:spPr bwMode="auto">
          <a:xfrm>
            <a:off x="7908925" y="24526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35864" name="Text Box 35"/>
          <p:cNvSpPr txBox="1">
            <a:spLocks noChangeArrowheads="1"/>
          </p:cNvSpPr>
          <p:nvPr/>
        </p:nvSpPr>
        <p:spPr bwMode="auto">
          <a:xfrm>
            <a:off x="5391150" y="420688"/>
            <a:ext cx="197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C3300"/>
                </a:solidFill>
                <a:latin typeface="Calibri" pitchFamily="34" charset="0"/>
              </a:rPr>
              <a:t>the third index is the </a:t>
            </a:r>
            <a:r>
              <a:rPr lang="en-US" sz="1800" b="1" dirty="0">
                <a:solidFill>
                  <a:srgbClr val="CC3300"/>
                </a:solidFill>
                <a:latin typeface="Calibri" pitchFamily="34" charset="0"/>
              </a:rPr>
              <a:t>stride length</a:t>
            </a:r>
          </a:p>
        </p:txBody>
      </p:sp>
      <p:sp>
        <p:nvSpPr>
          <p:cNvPr id="35865" name="Text Box 36"/>
          <p:cNvSpPr txBox="1">
            <a:spLocks noChangeArrowheads="1"/>
          </p:cNvSpPr>
          <p:nvPr/>
        </p:nvSpPr>
        <p:spPr bwMode="auto">
          <a:xfrm>
            <a:off x="7515225" y="541338"/>
            <a:ext cx="1338263" cy="36830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default is +1</a:t>
            </a:r>
          </a:p>
        </p:txBody>
      </p:sp>
      <p:sp>
        <p:nvSpPr>
          <p:cNvPr id="35866" name="Rectangle 44"/>
          <p:cNvSpPr>
            <a:spLocks noChangeArrowheads="1"/>
          </p:cNvSpPr>
          <p:nvPr/>
        </p:nvSpPr>
        <p:spPr bwMode="auto">
          <a:xfrm>
            <a:off x="5422900" y="5203825"/>
            <a:ext cx="1803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solidFill>
                  <a:srgbClr val="000000"/>
                </a:solidFill>
                <a:latin typeface="Courier New" pitchFamily="49" charset="0"/>
              </a:rPr>
              <a:t>'doe'</a:t>
            </a:r>
          </a:p>
        </p:txBody>
      </p:sp>
      <p:pic>
        <p:nvPicPr>
          <p:cNvPr id="3586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435600"/>
            <a:ext cx="762000" cy="1117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68" name="Text Box 46"/>
          <p:cNvSpPr txBox="1">
            <a:spLocks noChangeArrowheads="1"/>
          </p:cNvSpPr>
          <p:nvPr/>
        </p:nvSpPr>
        <p:spPr bwMode="auto">
          <a:xfrm>
            <a:off x="8015288" y="6567488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omic Sans MS" pitchFamily="66" charset="0"/>
              </a:rPr>
              <a:t>I love this one.</a:t>
            </a:r>
          </a:p>
        </p:txBody>
      </p:sp>
      <p:sp>
        <p:nvSpPr>
          <p:cNvPr id="35869" name="Rectangle 50"/>
          <p:cNvSpPr>
            <a:spLocks noChangeArrowheads="1"/>
          </p:cNvSpPr>
          <p:nvPr/>
        </p:nvSpPr>
        <p:spPr bwMode="auto">
          <a:xfrm>
            <a:off x="2159000" y="5984875"/>
            <a:ext cx="24511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s[1::6]</a:t>
            </a:r>
          </a:p>
        </p:txBody>
      </p:sp>
      <p:sp>
        <p:nvSpPr>
          <p:cNvPr id="35870" name="Rectangle 3"/>
          <p:cNvSpPr>
            <a:spLocks noChangeArrowheads="1"/>
          </p:cNvSpPr>
          <p:nvPr/>
        </p:nvSpPr>
        <p:spPr bwMode="auto">
          <a:xfrm>
            <a:off x="863600" y="3733800"/>
            <a:ext cx="3746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s[17:12:-1]</a:t>
            </a:r>
          </a:p>
        </p:txBody>
      </p:sp>
      <p:sp>
        <p:nvSpPr>
          <p:cNvPr id="35871" name="Text Box 46"/>
          <p:cNvSpPr txBox="1">
            <a:spLocks noChangeArrowheads="1"/>
          </p:cNvSpPr>
          <p:nvPr/>
        </p:nvSpPr>
        <p:spPr bwMode="auto">
          <a:xfrm>
            <a:off x="8153400" y="50292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8000"/>
                </a:solidFill>
                <a:latin typeface="Comic Sans MS" pitchFamily="66" charset="0"/>
              </a:rPr>
              <a:t>G. Garcia Marquez</a:t>
            </a:r>
          </a:p>
        </p:txBody>
      </p:sp>
      <p:cxnSp>
        <p:nvCxnSpPr>
          <p:cNvPr id="35872" name="Straight Arrow Connector 38"/>
          <p:cNvCxnSpPr>
            <a:cxnSpLocks noChangeShapeType="1"/>
          </p:cNvCxnSpPr>
          <p:nvPr/>
        </p:nvCxnSpPr>
        <p:spPr bwMode="auto">
          <a:xfrm flipH="1">
            <a:off x="4562475" y="742950"/>
            <a:ext cx="642938" cy="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3" name="Text Box 1053"/>
          <p:cNvSpPr txBox="1">
            <a:spLocks noChangeArrowheads="1"/>
          </p:cNvSpPr>
          <p:nvPr/>
        </p:nvSpPr>
        <p:spPr bwMode="auto">
          <a:xfrm>
            <a:off x="381000" y="228600"/>
            <a:ext cx="220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Cambria" pitchFamily="18" charset="0"/>
              </a:rPr>
              <a:t>Skip Slicing</a:t>
            </a:r>
            <a:endParaRPr lang="en-US" sz="40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874" name="Rectangle 4"/>
          <p:cNvSpPr>
            <a:spLocks noChangeArrowheads="1"/>
          </p:cNvSpPr>
          <p:nvPr/>
        </p:nvSpPr>
        <p:spPr bwMode="auto">
          <a:xfrm>
            <a:off x="5340350" y="2971800"/>
            <a:ext cx="2127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solidFill>
                  <a:srgbClr val="000000"/>
                </a:solidFill>
                <a:latin typeface="Courier New" pitchFamily="49" charset="0"/>
              </a:rPr>
              <a:t>'hre '</a:t>
            </a:r>
          </a:p>
        </p:txBody>
      </p:sp>
      <p:sp>
        <p:nvSpPr>
          <p:cNvPr id="35875" name="Rectangle 43"/>
          <p:cNvSpPr>
            <a:spLocks noChangeArrowheads="1"/>
          </p:cNvSpPr>
          <p:nvPr/>
        </p:nvSpPr>
        <p:spPr bwMode="auto">
          <a:xfrm>
            <a:off x="4797425" y="3116263"/>
            <a:ext cx="40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5876" name="Rectangle 44"/>
          <p:cNvSpPr>
            <a:spLocks noChangeArrowheads="1"/>
          </p:cNvSpPr>
          <p:nvPr/>
        </p:nvSpPr>
        <p:spPr bwMode="auto">
          <a:xfrm>
            <a:off x="4797425" y="3886200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5877" name="Rectangle 45"/>
          <p:cNvSpPr>
            <a:spLocks noChangeArrowheads="1"/>
          </p:cNvSpPr>
          <p:nvPr/>
        </p:nvSpPr>
        <p:spPr bwMode="auto">
          <a:xfrm>
            <a:off x="4797425" y="5303838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878" name="Rectangle 46"/>
          <p:cNvSpPr>
            <a:spLocks noChangeArrowheads="1"/>
          </p:cNvSpPr>
          <p:nvPr/>
        </p:nvSpPr>
        <p:spPr bwMode="auto">
          <a:xfrm>
            <a:off x="4797425" y="6113462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 rot="20647698">
            <a:off x="2776575" y="595472"/>
            <a:ext cx="902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CC3300"/>
                </a:solidFill>
                <a:latin typeface="Calibri" pitchFamily="34" charset="0"/>
              </a:rPr>
              <a:t>start</a:t>
            </a:r>
            <a:endParaRPr lang="en-US" sz="1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 rot="20921848">
            <a:off x="3530600" y="595472"/>
            <a:ext cx="902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CC3300"/>
                </a:solidFill>
                <a:latin typeface="Calibri" pitchFamily="34" charset="0"/>
              </a:rPr>
              <a:t>end+1</a:t>
            </a:r>
            <a:endParaRPr lang="en-US" sz="1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158788" y="4443413"/>
            <a:ext cx="24513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4200" b="1" dirty="0" smtClean="0">
                <a:solidFill>
                  <a:srgbClr val="000000"/>
                </a:solidFill>
                <a:latin typeface="Courier New" pitchFamily="49" charset="0"/>
              </a:rPr>
              <a:t>s[::-</a:t>
            </a:r>
            <a:r>
              <a:rPr lang="en-US" sz="4200" b="1" dirty="0">
                <a:solidFill>
                  <a:srgbClr val="000000"/>
                </a:solidFill>
                <a:latin typeface="Courier New" pitchFamily="49" charset="0"/>
              </a:rPr>
              <a:t>1]</a:t>
            </a: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4797425" y="4595813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mbria" pitchFamily="18" charset="0"/>
              </a:rPr>
              <a:t>is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07950" y="6099174"/>
            <a:ext cx="8921750" cy="6572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99594" y="6157912"/>
            <a:ext cx="2183606" cy="269874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957316" y="6166644"/>
            <a:ext cx="2466832" cy="252411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2550" y="164002"/>
            <a:ext cx="7493000" cy="1664798"/>
          </a:xfrm>
          <a:prstGeom prst="roundRect">
            <a:avLst/>
          </a:prstGeom>
          <a:solidFill>
            <a:srgbClr val="CCFFCC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228600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len(pi)</a:t>
            </a:r>
          </a:p>
        </p:txBody>
      </p: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228600" y="5334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slice of 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pi</a:t>
            </a:r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 is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[3,4,5]</a:t>
            </a:r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2146300" y="6175375"/>
            <a:ext cx="6769100" cy="2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are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  pi[0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]*(pi[1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]+pi[2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])</a:t>
            </a:r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Times" pitchFamily="-106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and   </a:t>
            </a:r>
            <a:r>
              <a:rPr lang="en-US" sz="1400" dirty="0" smtClean="0">
                <a:solidFill>
                  <a:srgbClr val="000000"/>
                </a:solidFill>
                <a:latin typeface="Times" pitchFamily="-106" charset="0"/>
              </a:rPr>
              <a:t>    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pi[0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]*(pi[1:2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]+pi[2:3]) </a:t>
            </a:r>
            <a:r>
              <a:rPr lang="en-US" sz="1400" b="1" dirty="0" smtClean="0">
                <a:solidFill>
                  <a:srgbClr val="000000"/>
                </a:solidFill>
                <a:latin typeface="Times" pitchFamily="-106" charset="0"/>
              </a:rPr>
              <a:t>?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8917" name="Rectangle 14"/>
          <p:cNvSpPr>
            <a:spLocks noChangeArrowheads="1"/>
          </p:cNvSpPr>
          <p:nvPr/>
        </p:nvSpPr>
        <p:spPr bwMode="auto">
          <a:xfrm>
            <a:off x="228600" y="4750116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What slice of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pi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is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[3,1,4]</a:t>
            </a:r>
          </a:p>
        </p:txBody>
      </p:sp>
      <p:sp>
        <p:nvSpPr>
          <p:cNvPr id="38918" name="Line 16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19" name="Line 19"/>
          <p:cNvSpPr>
            <a:spLocks noChangeShapeType="1"/>
          </p:cNvSpPr>
          <p:nvPr/>
        </p:nvSpPr>
        <p:spPr bwMode="auto">
          <a:xfrm flipV="1">
            <a:off x="4495800" y="2057400"/>
            <a:ext cx="4763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20" name="Line 22"/>
          <p:cNvSpPr>
            <a:spLocks noChangeShapeType="1"/>
          </p:cNvSpPr>
          <p:nvPr/>
        </p:nvSpPr>
        <p:spPr bwMode="auto">
          <a:xfrm>
            <a:off x="228601" y="1981200"/>
            <a:ext cx="681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21" name="Rectangle 3"/>
          <p:cNvSpPr>
            <a:spLocks noChangeArrowheads="1"/>
          </p:cNvSpPr>
          <p:nvPr/>
        </p:nvSpPr>
        <p:spPr bwMode="auto">
          <a:xfrm>
            <a:off x="228600" y="2988945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len(L)</a:t>
            </a:r>
          </a:p>
        </p:txBody>
      </p:sp>
      <p:sp>
        <p:nvSpPr>
          <p:cNvPr id="38922" name="Rectangle 3"/>
          <p:cNvSpPr>
            <a:spLocks noChangeArrowheads="1"/>
          </p:cNvSpPr>
          <p:nvPr/>
        </p:nvSpPr>
        <p:spPr bwMode="auto">
          <a:xfrm>
            <a:off x="228600" y="3576002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len(L[1])</a:t>
            </a:r>
          </a:p>
        </p:txBody>
      </p:sp>
      <p:sp>
        <p:nvSpPr>
          <p:cNvPr id="38923" name="Rectangle 3"/>
          <p:cNvSpPr>
            <a:spLocks noChangeArrowheads="1"/>
          </p:cNvSpPr>
          <p:nvPr/>
        </p:nvSpPr>
        <p:spPr bwMode="auto">
          <a:xfrm>
            <a:off x="228600" y="4163059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pi[2:4]</a:t>
            </a:r>
          </a:p>
        </p:txBody>
      </p:sp>
      <p:sp>
        <p:nvSpPr>
          <p:cNvPr id="38924" name="Rectangle 3"/>
          <p:cNvSpPr>
            <a:spLocks noChangeArrowheads="1"/>
          </p:cNvSpPr>
          <p:nvPr/>
        </p:nvSpPr>
        <p:spPr bwMode="auto">
          <a:xfrm>
            <a:off x="4732338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L[0]</a:t>
            </a:r>
          </a:p>
        </p:txBody>
      </p:sp>
      <p:sp>
        <p:nvSpPr>
          <p:cNvPr id="38925" name="Rectangle 3"/>
          <p:cNvSpPr>
            <a:spLocks noChangeArrowheads="1"/>
          </p:cNvSpPr>
          <p:nvPr/>
        </p:nvSpPr>
        <p:spPr bwMode="auto">
          <a:xfrm>
            <a:off x="4732338" y="2925002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L[0][1]</a:t>
            </a:r>
          </a:p>
        </p:txBody>
      </p:sp>
      <p:sp>
        <p:nvSpPr>
          <p:cNvPr id="38926" name="Rectangle 3"/>
          <p:cNvSpPr>
            <a:spLocks noChangeArrowheads="1"/>
          </p:cNvSpPr>
          <p:nvPr/>
        </p:nvSpPr>
        <p:spPr bwMode="auto">
          <a:xfrm>
            <a:off x="4732338" y="3448116"/>
            <a:ext cx="2209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L[0:1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]</a:t>
            </a:r>
            <a:endParaRPr lang="en-US" sz="1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8927" name="Rectangle 3"/>
          <p:cNvSpPr>
            <a:spLocks noChangeArrowheads="1"/>
          </p:cNvSpPr>
          <p:nvPr/>
        </p:nvSpPr>
        <p:spPr bwMode="auto">
          <a:xfrm>
            <a:off x="4732338" y="3971230"/>
            <a:ext cx="264744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slice of  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M </a:t>
            </a:r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is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'try'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        </a:t>
            </a:r>
          </a:p>
        </p:txBody>
      </p:sp>
      <p:sp>
        <p:nvSpPr>
          <p:cNvPr id="38928" name="Rectangle 74"/>
          <p:cNvSpPr>
            <a:spLocks noChangeArrowheads="1"/>
          </p:cNvSpPr>
          <p:nvPr/>
        </p:nvSpPr>
        <p:spPr bwMode="auto">
          <a:xfrm>
            <a:off x="190274" y="6400800"/>
            <a:ext cx="18945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 two 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different!</a:t>
            </a:r>
            <a:endParaRPr lang="en-US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9" name="Rectangle 20"/>
          <p:cNvSpPr>
            <a:spLocks noChangeArrowheads="1"/>
          </p:cNvSpPr>
          <p:nvPr/>
        </p:nvSpPr>
        <p:spPr bwMode="auto">
          <a:xfrm>
            <a:off x="292437" y="6019800"/>
            <a:ext cx="1643976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Cambria" pitchFamily="18" charset="0"/>
              </a:rPr>
              <a:t>Extra! Mind </a:t>
            </a:r>
            <a:r>
              <a:rPr lang="en-US" sz="1200" b="1" dirty="0" smtClean="0">
                <a:solidFill>
                  <a:srgbClr val="C00000"/>
                </a:solidFill>
                <a:latin typeface="Cambria" pitchFamily="18" charset="0"/>
              </a:rPr>
              <a:t>Muddler</a:t>
            </a:r>
            <a:endParaRPr lang="en-US" sz="1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8930" name="Rectangle 21"/>
          <p:cNvSpPr>
            <a:spLocks noChangeArrowheads="1"/>
          </p:cNvSpPr>
          <p:nvPr/>
        </p:nvSpPr>
        <p:spPr bwMode="auto">
          <a:xfrm>
            <a:off x="4495800" y="1981200"/>
            <a:ext cx="6096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Part 2</a:t>
            </a:r>
          </a:p>
        </p:txBody>
      </p:sp>
      <p:sp>
        <p:nvSpPr>
          <p:cNvPr id="38931" name="Rectangle 23"/>
          <p:cNvSpPr>
            <a:spLocks noChangeArrowheads="1"/>
          </p:cNvSpPr>
          <p:nvPr/>
        </p:nvSpPr>
        <p:spPr bwMode="auto">
          <a:xfrm>
            <a:off x="152400" y="1981200"/>
            <a:ext cx="6096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Part 1</a:t>
            </a:r>
          </a:p>
        </p:txBody>
      </p:sp>
      <p:sp>
        <p:nvSpPr>
          <p:cNvPr id="38932" name="Rectangle 74"/>
          <p:cNvSpPr>
            <a:spLocks noChangeArrowheads="1"/>
          </p:cNvSpPr>
          <p:nvPr/>
        </p:nvSpPr>
        <p:spPr bwMode="auto">
          <a:xfrm>
            <a:off x="7893050" y="2638520"/>
            <a:ext cx="1174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three are all  different</a:t>
            </a:r>
            <a:endParaRPr lang="en-US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3" name="Text Box 5"/>
          <p:cNvSpPr txBox="1">
            <a:spLocks noChangeArrowheads="1"/>
          </p:cNvSpPr>
          <p:nvPr/>
        </p:nvSpPr>
        <p:spPr bwMode="auto">
          <a:xfrm>
            <a:off x="304800" y="192088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pi = [3,1,4,1,5,9]</a:t>
            </a:r>
          </a:p>
        </p:txBody>
      </p:sp>
      <p:sp>
        <p:nvSpPr>
          <p:cNvPr id="38934" name="Text Box 6"/>
          <p:cNvSpPr txBox="1">
            <a:spLocks noChangeArrowheads="1"/>
          </p:cNvSpPr>
          <p:nvPr/>
        </p:nvSpPr>
        <p:spPr bwMode="auto">
          <a:xfrm>
            <a:off x="304800" y="719138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L =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000" b="1" dirty="0" smtClean="0">
                <a:solidFill>
                  <a:srgbClr val="009600"/>
                </a:solidFill>
                <a:latin typeface="Courier New" pitchFamily="49" charset="0"/>
              </a:rPr>
              <a:t>'pi</a:t>
            </a:r>
            <a:r>
              <a:rPr lang="en-US" sz="2000" b="1" dirty="0">
                <a:solidFill>
                  <a:srgbClr val="009600"/>
                </a:solidFill>
                <a:latin typeface="Courier New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[4,2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]] 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8935" name="Text Box 9"/>
          <p:cNvSpPr txBox="1">
            <a:spLocks noChangeArrowheads="1"/>
          </p:cNvSpPr>
          <p:nvPr/>
        </p:nvSpPr>
        <p:spPr bwMode="auto">
          <a:xfrm>
            <a:off x="304800" y="1277938"/>
            <a:ext cx="686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M = </a:t>
            </a:r>
            <a:r>
              <a:rPr lang="en-US" sz="2000" b="1" dirty="0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38936" name="Rectangle 65"/>
          <p:cNvSpPr>
            <a:spLocks noChangeArrowheads="1"/>
          </p:cNvSpPr>
          <p:nvPr/>
        </p:nvSpPr>
        <p:spPr bwMode="auto">
          <a:xfrm>
            <a:off x="1119188" y="1522413"/>
            <a:ext cx="242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937" name="Rectangle 66"/>
          <p:cNvSpPr>
            <a:spLocks noChangeArrowheads="1"/>
          </p:cNvSpPr>
          <p:nvPr/>
        </p:nvSpPr>
        <p:spPr bwMode="auto">
          <a:xfrm>
            <a:off x="1720850" y="1522413"/>
            <a:ext cx="241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938" name="Rectangle 67"/>
          <p:cNvSpPr>
            <a:spLocks noChangeArrowheads="1"/>
          </p:cNvSpPr>
          <p:nvPr/>
        </p:nvSpPr>
        <p:spPr bwMode="auto">
          <a:xfrm>
            <a:off x="2338388" y="1522413"/>
            <a:ext cx="242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8939" name="Rectangle 68"/>
          <p:cNvSpPr>
            <a:spLocks noChangeArrowheads="1"/>
          </p:cNvSpPr>
          <p:nvPr/>
        </p:nvSpPr>
        <p:spPr bwMode="auto">
          <a:xfrm>
            <a:off x="2924175" y="152241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8940" name="Rectangle 69"/>
          <p:cNvSpPr>
            <a:spLocks noChangeArrowheads="1"/>
          </p:cNvSpPr>
          <p:nvPr/>
        </p:nvSpPr>
        <p:spPr bwMode="auto">
          <a:xfrm>
            <a:off x="3524250" y="152241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38941" name="Rectangle 70"/>
          <p:cNvSpPr>
            <a:spLocks noChangeArrowheads="1"/>
          </p:cNvSpPr>
          <p:nvPr/>
        </p:nvSpPr>
        <p:spPr bwMode="auto">
          <a:xfrm>
            <a:off x="4135438" y="1522413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38942" name="Rectangle 71"/>
          <p:cNvSpPr>
            <a:spLocks noChangeArrowheads="1"/>
          </p:cNvSpPr>
          <p:nvPr/>
        </p:nvSpPr>
        <p:spPr bwMode="auto">
          <a:xfrm>
            <a:off x="4757738" y="1522413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24</a:t>
            </a:r>
          </a:p>
        </p:txBody>
      </p:sp>
      <p:sp>
        <p:nvSpPr>
          <p:cNvPr id="38943" name="Rectangle 72"/>
          <p:cNvSpPr>
            <a:spLocks noChangeArrowheads="1"/>
          </p:cNvSpPr>
          <p:nvPr/>
        </p:nvSpPr>
        <p:spPr bwMode="auto">
          <a:xfrm>
            <a:off x="5362575" y="152241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28</a:t>
            </a:r>
          </a:p>
        </p:txBody>
      </p:sp>
      <p:sp>
        <p:nvSpPr>
          <p:cNvPr id="38944" name="Rectangle 73"/>
          <p:cNvSpPr>
            <a:spLocks noChangeArrowheads="1"/>
          </p:cNvSpPr>
          <p:nvPr/>
        </p:nvSpPr>
        <p:spPr bwMode="auto">
          <a:xfrm>
            <a:off x="5967413" y="1522413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32</a:t>
            </a:r>
          </a:p>
        </p:txBody>
      </p:sp>
      <p:sp>
        <p:nvSpPr>
          <p:cNvPr id="38949" name="Rectangle 10"/>
          <p:cNvSpPr>
            <a:spLocks noChangeArrowheads="1"/>
          </p:cNvSpPr>
          <p:nvPr/>
        </p:nvSpPr>
        <p:spPr bwMode="auto">
          <a:xfrm>
            <a:off x="4732338" y="5537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is  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M[::5]</a:t>
            </a:r>
            <a:endParaRPr lang="en-US" sz="1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8950" name="Rectangle 12"/>
          <p:cNvSpPr>
            <a:spLocks noChangeArrowheads="1"/>
          </p:cNvSpPr>
          <p:nvPr/>
        </p:nvSpPr>
        <p:spPr bwMode="auto">
          <a:xfrm>
            <a:off x="4732338" y="501726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is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 M[9:15]</a:t>
            </a:r>
            <a:endParaRPr lang="en-US" sz="1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7612" y="139700"/>
            <a:ext cx="171608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Try it!</a:t>
            </a:r>
            <a:endParaRPr lang="en-US" sz="42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7580093" y="2362200"/>
            <a:ext cx="288098" cy="1313329"/>
          </a:xfrm>
          <a:prstGeom prst="rightBrace">
            <a:avLst>
              <a:gd name="adj1" fmla="val 5204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4724400" y="4494344"/>
            <a:ext cx="2522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slice of  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M </a:t>
            </a:r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is 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'shoe'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endParaRPr lang="en-US" sz="1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 rot="16200000">
            <a:off x="2172358" y="6433999"/>
            <a:ext cx="229260" cy="296918"/>
          </a:xfrm>
          <a:prstGeom prst="downArrow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7" name="Rectangle 76"/>
          <p:cNvSpPr>
            <a:spLocks noChangeArrowheads="1"/>
          </p:cNvSpPr>
          <p:nvPr/>
        </p:nvSpPr>
        <p:spPr bwMode="auto">
          <a:xfrm>
            <a:off x="1963738" y="2324100"/>
            <a:ext cx="340158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D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8" name="Rectangle 80"/>
          <p:cNvSpPr>
            <a:spLocks noChangeArrowheads="1"/>
          </p:cNvSpPr>
          <p:nvPr/>
        </p:nvSpPr>
        <p:spPr bwMode="auto">
          <a:xfrm>
            <a:off x="2755900" y="4681835"/>
            <a:ext cx="998991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DF"/>
                </a:solidFill>
                <a:latin typeface="Calibri" pitchFamily="34" charset="0"/>
              </a:rPr>
              <a:t>pi[0:3</a:t>
            </a:r>
            <a:r>
              <a:rPr lang="en-US" dirty="0">
                <a:solidFill>
                  <a:srgbClr val="0000DF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52" name="Rectangle 80"/>
          <p:cNvSpPr>
            <a:spLocks noChangeArrowheads="1"/>
          </p:cNvSpPr>
          <p:nvPr/>
        </p:nvSpPr>
        <p:spPr bwMode="auto">
          <a:xfrm>
            <a:off x="6128446" y="2311400"/>
            <a:ext cx="551754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DF"/>
                </a:solidFill>
                <a:latin typeface="Calibri" pitchFamily="34" charset="0"/>
              </a:rPr>
              <a:t>'pi'</a:t>
            </a:r>
            <a:endParaRPr lang="en-US" dirty="0">
              <a:solidFill>
                <a:srgbClr val="0000DF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28600" y="2855976"/>
            <a:ext cx="41148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228600" y="3441192"/>
            <a:ext cx="41148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228600" y="3998976"/>
            <a:ext cx="41148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228600" y="4596384"/>
            <a:ext cx="41148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28600" y="5205984"/>
            <a:ext cx="41148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626864" y="5422392"/>
            <a:ext cx="41148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626864" y="4888992"/>
            <a:ext cx="41148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626864" y="4355592"/>
            <a:ext cx="41148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4626864" y="3834384"/>
            <a:ext cx="41148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4626864" y="3316224"/>
            <a:ext cx="257556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4626864" y="2807208"/>
            <a:ext cx="257556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8781"/>
            <a:ext cx="1993565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74"/>
          <p:cNvSpPr>
            <a:spLocks noChangeArrowheads="1"/>
          </p:cNvSpPr>
          <p:nvPr/>
        </p:nvSpPr>
        <p:spPr bwMode="auto">
          <a:xfrm>
            <a:off x="4698206" y="4424363"/>
            <a:ext cx="4167187" cy="469900"/>
          </a:xfrm>
          <a:prstGeom prst="roundRect">
            <a:avLst>
              <a:gd name="adj" fmla="val 26446"/>
            </a:avLst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Rounded Rectangle 74"/>
          <p:cNvSpPr>
            <a:spLocks noChangeArrowheads="1"/>
          </p:cNvSpPr>
          <p:nvPr/>
        </p:nvSpPr>
        <p:spPr bwMode="auto">
          <a:xfrm>
            <a:off x="4697413" y="5422901"/>
            <a:ext cx="4167187" cy="469900"/>
          </a:xfrm>
          <a:prstGeom prst="roundRect">
            <a:avLst>
              <a:gd name="adj" fmla="val 26446"/>
            </a:avLst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Rounded Rectangle 2"/>
          <p:cNvSpPr>
            <a:spLocks noChangeArrowheads="1"/>
          </p:cNvSpPr>
          <p:nvPr/>
        </p:nvSpPr>
        <p:spPr bwMode="auto">
          <a:xfrm>
            <a:off x="203200" y="3416300"/>
            <a:ext cx="2565400" cy="558800"/>
          </a:xfrm>
          <a:prstGeom prst="roundRect">
            <a:avLst>
              <a:gd name="adj" fmla="val 36329"/>
            </a:avLst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7950" y="6099174"/>
            <a:ext cx="8921750" cy="6572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99594" y="6157912"/>
            <a:ext cx="2183606" cy="269874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957316" y="6166644"/>
            <a:ext cx="2466832" cy="252411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2550" y="164002"/>
            <a:ext cx="7493000" cy="1664798"/>
          </a:xfrm>
          <a:prstGeom prst="roundRect">
            <a:avLst/>
          </a:prstGeom>
          <a:solidFill>
            <a:srgbClr val="CCFFCC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228600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len(pi)</a:t>
            </a:r>
          </a:p>
        </p:txBody>
      </p: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228600" y="5334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slice of 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pi</a:t>
            </a:r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 is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[3,4,5]</a:t>
            </a:r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2146300" y="6175375"/>
            <a:ext cx="6769100" cy="2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are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  pi[0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]*(pi[1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]+pi[2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])</a:t>
            </a:r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  </a:t>
            </a:r>
            <a:r>
              <a:rPr lang="en-US" sz="1400" dirty="0" smtClean="0">
                <a:solidFill>
                  <a:srgbClr val="000000"/>
                </a:solidFill>
                <a:latin typeface="Times" pitchFamily="-106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and   </a:t>
            </a:r>
            <a:r>
              <a:rPr lang="en-US" sz="1400" dirty="0" smtClean="0">
                <a:solidFill>
                  <a:srgbClr val="000000"/>
                </a:solidFill>
                <a:latin typeface="Times" pitchFamily="-106" charset="0"/>
              </a:rPr>
              <a:t>    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pi[0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]*(pi[1:2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]+pi[2:3]) </a:t>
            </a:r>
            <a:r>
              <a:rPr lang="en-US" sz="1400" b="1" dirty="0" smtClean="0">
                <a:solidFill>
                  <a:srgbClr val="000000"/>
                </a:solidFill>
                <a:latin typeface="Times" pitchFamily="-106" charset="0"/>
              </a:rPr>
              <a:t>?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8917" name="Rectangle 14"/>
          <p:cNvSpPr>
            <a:spLocks noChangeArrowheads="1"/>
          </p:cNvSpPr>
          <p:nvPr/>
        </p:nvSpPr>
        <p:spPr bwMode="auto">
          <a:xfrm>
            <a:off x="228600" y="4750116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What slice of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pi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is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[3,1,4]</a:t>
            </a:r>
          </a:p>
        </p:txBody>
      </p:sp>
      <p:sp>
        <p:nvSpPr>
          <p:cNvPr id="38918" name="Line 16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19" name="Line 19"/>
          <p:cNvSpPr>
            <a:spLocks noChangeShapeType="1"/>
          </p:cNvSpPr>
          <p:nvPr/>
        </p:nvSpPr>
        <p:spPr bwMode="auto">
          <a:xfrm flipV="1">
            <a:off x="4495800" y="2057400"/>
            <a:ext cx="4763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20" name="Line 22"/>
          <p:cNvSpPr>
            <a:spLocks noChangeShapeType="1"/>
          </p:cNvSpPr>
          <p:nvPr/>
        </p:nvSpPr>
        <p:spPr bwMode="auto">
          <a:xfrm>
            <a:off x="228601" y="1981200"/>
            <a:ext cx="681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21" name="Rectangle 3"/>
          <p:cNvSpPr>
            <a:spLocks noChangeArrowheads="1"/>
          </p:cNvSpPr>
          <p:nvPr/>
        </p:nvSpPr>
        <p:spPr bwMode="auto">
          <a:xfrm>
            <a:off x="228600" y="2988945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len(L)</a:t>
            </a:r>
          </a:p>
        </p:txBody>
      </p:sp>
      <p:sp>
        <p:nvSpPr>
          <p:cNvPr id="38922" name="Rectangle 3"/>
          <p:cNvSpPr>
            <a:spLocks noChangeArrowheads="1"/>
          </p:cNvSpPr>
          <p:nvPr/>
        </p:nvSpPr>
        <p:spPr bwMode="auto">
          <a:xfrm>
            <a:off x="228600" y="3576002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len(L[1])</a:t>
            </a:r>
          </a:p>
        </p:txBody>
      </p:sp>
      <p:sp>
        <p:nvSpPr>
          <p:cNvPr id="38923" name="Rectangle 3"/>
          <p:cNvSpPr>
            <a:spLocks noChangeArrowheads="1"/>
          </p:cNvSpPr>
          <p:nvPr/>
        </p:nvSpPr>
        <p:spPr bwMode="auto">
          <a:xfrm>
            <a:off x="228600" y="4163059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pi[2:4]</a:t>
            </a:r>
          </a:p>
        </p:txBody>
      </p:sp>
      <p:sp>
        <p:nvSpPr>
          <p:cNvPr id="38924" name="Rectangle 3"/>
          <p:cNvSpPr>
            <a:spLocks noChangeArrowheads="1"/>
          </p:cNvSpPr>
          <p:nvPr/>
        </p:nvSpPr>
        <p:spPr bwMode="auto">
          <a:xfrm>
            <a:off x="4732338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L[0]</a:t>
            </a:r>
          </a:p>
        </p:txBody>
      </p:sp>
      <p:sp>
        <p:nvSpPr>
          <p:cNvPr id="38927" name="Rectangle 3"/>
          <p:cNvSpPr>
            <a:spLocks noChangeArrowheads="1"/>
          </p:cNvSpPr>
          <p:nvPr/>
        </p:nvSpPr>
        <p:spPr bwMode="auto">
          <a:xfrm>
            <a:off x="4732338" y="3971230"/>
            <a:ext cx="264744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slice of  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M </a:t>
            </a:r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is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'try'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        </a:t>
            </a:r>
          </a:p>
        </p:txBody>
      </p:sp>
      <p:sp>
        <p:nvSpPr>
          <p:cNvPr id="38929" name="Rectangle 20"/>
          <p:cNvSpPr>
            <a:spLocks noChangeArrowheads="1"/>
          </p:cNvSpPr>
          <p:nvPr/>
        </p:nvSpPr>
        <p:spPr bwMode="auto">
          <a:xfrm>
            <a:off x="257175" y="6019800"/>
            <a:ext cx="17145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Cambria" pitchFamily="18" charset="0"/>
              </a:rPr>
              <a:t>Extra! Mind Muddlers</a:t>
            </a:r>
          </a:p>
        </p:txBody>
      </p:sp>
      <p:sp>
        <p:nvSpPr>
          <p:cNvPr id="38930" name="Rectangle 21"/>
          <p:cNvSpPr>
            <a:spLocks noChangeArrowheads="1"/>
          </p:cNvSpPr>
          <p:nvPr/>
        </p:nvSpPr>
        <p:spPr bwMode="auto">
          <a:xfrm>
            <a:off x="4495800" y="1981200"/>
            <a:ext cx="6096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Part 2</a:t>
            </a:r>
          </a:p>
        </p:txBody>
      </p:sp>
      <p:sp>
        <p:nvSpPr>
          <p:cNvPr id="38931" name="Rectangle 23"/>
          <p:cNvSpPr>
            <a:spLocks noChangeArrowheads="1"/>
          </p:cNvSpPr>
          <p:nvPr/>
        </p:nvSpPr>
        <p:spPr bwMode="auto">
          <a:xfrm>
            <a:off x="152400" y="1981200"/>
            <a:ext cx="6096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Part 1</a:t>
            </a:r>
          </a:p>
        </p:txBody>
      </p:sp>
      <p:sp>
        <p:nvSpPr>
          <p:cNvPr id="38932" name="Rectangle 74"/>
          <p:cNvSpPr>
            <a:spLocks noChangeArrowheads="1"/>
          </p:cNvSpPr>
          <p:nvPr/>
        </p:nvSpPr>
        <p:spPr bwMode="auto">
          <a:xfrm>
            <a:off x="7893050" y="2605690"/>
            <a:ext cx="10223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three are all  different</a:t>
            </a:r>
            <a:endParaRPr lang="en-US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3" name="Text Box 5"/>
          <p:cNvSpPr txBox="1">
            <a:spLocks noChangeArrowheads="1"/>
          </p:cNvSpPr>
          <p:nvPr/>
        </p:nvSpPr>
        <p:spPr bwMode="auto">
          <a:xfrm>
            <a:off x="304800" y="192088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pi = [3,1,4,1,5,9]</a:t>
            </a:r>
          </a:p>
        </p:txBody>
      </p:sp>
      <p:sp>
        <p:nvSpPr>
          <p:cNvPr id="38934" name="Text Box 6"/>
          <p:cNvSpPr txBox="1">
            <a:spLocks noChangeArrowheads="1"/>
          </p:cNvSpPr>
          <p:nvPr/>
        </p:nvSpPr>
        <p:spPr bwMode="auto">
          <a:xfrm>
            <a:off x="304800" y="719138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L =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000" b="1" dirty="0" smtClean="0">
                <a:solidFill>
                  <a:srgbClr val="009600"/>
                </a:solidFill>
                <a:latin typeface="Courier New" pitchFamily="49" charset="0"/>
              </a:rPr>
              <a:t>'pi</a:t>
            </a:r>
            <a:r>
              <a:rPr lang="en-US" sz="2000" b="1" dirty="0">
                <a:solidFill>
                  <a:srgbClr val="009600"/>
                </a:solidFill>
                <a:latin typeface="Courier New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[4,2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]] 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8935" name="Text Box 9"/>
          <p:cNvSpPr txBox="1">
            <a:spLocks noChangeArrowheads="1"/>
          </p:cNvSpPr>
          <p:nvPr/>
        </p:nvSpPr>
        <p:spPr bwMode="auto">
          <a:xfrm>
            <a:off x="304800" y="1277938"/>
            <a:ext cx="686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M = </a:t>
            </a:r>
            <a:r>
              <a:rPr lang="en-US" sz="2000" b="1" dirty="0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38936" name="Rectangle 65"/>
          <p:cNvSpPr>
            <a:spLocks noChangeArrowheads="1"/>
          </p:cNvSpPr>
          <p:nvPr/>
        </p:nvSpPr>
        <p:spPr bwMode="auto">
          <a:xfrm>
            <a:off x="1119188" y="1522413"/>
            <a:ext cx="242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937" name="Rectangle 66"/>
          <p:cNvSpPr>
            <a:spLocks noChangeArrowheads="1"/>
          </p:cNvSpPr>
          <p:nvPr/>
        </p:nvSpPr>
        <p:spPr bwMode="auto">
          <a:xfrm>
            <a:off x="1720850" y="1522413"/>
            <a:ext cx="241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938" name="Rectangle 67"/>
          <p:cNvSpPr>
            <a:spLocks noChangeArrowheads="1"/>
          </p:cNvSpPr>
          <p:nvPr/>
        </p:nvSpPr>
        <p:spPr bwMode="auto">
          <a:xfrm>
            <a:off x="2338388" y="1522413"/>
            <a:ext cx="242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8939" name="Rectangle 68"/>
          <p:cNvSpPr>
            <a:spLocks noChangeArrowheads="1"/>
          </p:cNvSpPr>
          <p:nvPr/>
        </p:nvSpPr>
        <p:spPr bwMode="auto">
          <a:xfrm>
            <a:off x="2924175" y="152241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8940" name="Rectangle 69"/>
          <p:cNvSpPr>
            <a:spLocks noChangeArrowheads="1"/>
          </p:cNvSpPr>
          <p:nvPr/>
        </p:nvSpPr>
        <p:spPr bwMode="auto">
          <a:xfrm>
            <a:off x="3524250" y="152241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38941" name="Rectangle 70"/>
          <p:cNvSpPr>
            <a:spLocks noChangeArrowheads="1"/>
          </p:cNvSpPr>
          <p:nvPr/>
        </p:nvSpPr>
        <p:spPr bwMode="auto">
          <a:xfrm>
            <a:off x="4135438" y="1522413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38942" name="Rectangle 71"/>
          <p:cNvSpPr>
            <a:spLocks noChangeArrowheads="1"/>
          </p:cNvSpPr>
          <p:nvPr/>
        </p:nvSpPr>
        <p:spPr bwMode="auto">
          <a:xfrm>
            <a:off x="4757738" y="1522413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24</a:t>
            </a:r>
          </a:p>
        </p:txBody>
      </p:sp>
      <p:sp>
        <p:nvSpPr>
          <p:cNvPr id="38943" name="Rectangle 72"/>
          <p:cNvSpPr>
            <a:spLocks noChangeArrowheads="1"/>
          </p:cNvSpPr>
          <p:nvPr/>
        </p:nvSpPr>
        <p:spPr bwMode="auto">
          <a:xfrm>
            <a:off x="5362575" y="152241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28</a:t>
            </a:r>
          </a:p>
        </p:txBody>
      </p:sp>
      <p:sp>
        <p:nvSpPr>
          <p:cNvPr id="38944" name="Rectangle 73"/>
          <p:cNvSpPr>
            <a:spLocks noChangeArrowheads="1"/>
          </p:cNvSpPr>
          <p:nvPr/>
        </p:nvSpPr>
        <p:spPr bwMode="auto">
          <a:xfrm>
            <a:off x="5967413" y="1522413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alibri" pitchFamily="34" charset="0"/>
              </a:rPr>
              <a:t>32</a:t>
            </a:r>
          </a:p>
        </p:txBody>
      </p:sp>
      <p:sp>
        <p:nvSpPr>
          <p:cNvPr id="38949" name="Rectangle 10"/>
          <p:cNvSpPr>
            <a:spLocks noChangeArrowheads="1"/>
          </p:cNvSpPr>
          <p:nvPr/>
        </p:nvSpPr>
        <p:spPr bwMode="auto">
          <a:xfrm>
            <a:off x="4732338" y="55372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is  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M[::5]</a:t>
            </a:r>
            <a:endParaRPr lang="en-US" sz="1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8950" name="Rectangle 12"/>
          <p:cNvSpPr>
            <a:spLocks noChangeArrowheads="1"/>
          </p:cNvSpPr>
          <p:nvPr/>
        </p:nvSpPr>
        <p:spPr bwMode="auto">
          <a:xfrm>
            <a:off x="4732338" y="501726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is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 M[9:15]</a:t>
            </a:r>
            <a:endParaRPr lang="en-US" sz="1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7612" y="139700"/>
            <a:ext cx="171608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Try it!</a:t>
            </a:r>
            <a:endParaRPr lang="en-US" sz="42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41" y="164002"/>
            <a:ext cx="887851" cy="1020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12" y="176193"/>
            <a:ext cx="1067743" cy="1020763"/>
          </a:xfrm>
          <a:prstGeom prst="rect">
            <a:avLst/>
          </a:prstGeom>
        </p:spPr>
      </p:pic>
      <p:pic>
        <p:nvPicPr>
          <p:cNvPr id="42" name="Picture 4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17916"/>
          <a:stretch/>
        </p:blipFill>
        <p:spPr bwMode="auto">
          <a:xfrm>
            <a:off x="8021066" y="1193798"/>
            <a:ext cx="882364" cy="90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1219199"/>
            <a:ext cx="7747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79780" y="952500"/>
            <a:ext cx="1230312" cy="304800"/>
            <a:chOff x="7316280" y="1219200"/>
            <a:chExt cx="1230312" cy="304800"/>
          </a:xfrm>
        </p:grpSpPr>
        <p:sp>
          <p:nvSpPr>
            <p:cNvPr id="38952" name="Text Box 29"/>
            <p:cNvSpPr txBox="1">
              <a:spLocks noChangeArrowheads="1"/>
            </p:cNvSpPr>
            <p:nvPr/>
          </p:nvSpPr>
          <p:spPr bwMode="auto">
            <a:xfrm>
              <a:off x="7316280" y="1219200"/>
              <a:ext cx="1230312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b="1" dirty="0">
                  <a:solidFill>
                    <a:srgbClr val="009600"/>
                  </a:solidFill>
                  <a:latin typeface="Cambria" pitchFamily="18" charset="0"/>
                </a:rPr>
                <a:t>We            (  ) </a:t>
              </a:r>
            </a:p>
          </p:txBody>
        </p:sp>
        <p:sp>
          <p:nvSpPr>
            <p:cNvPr id="38945" name="AutoShape 30"/>
            <p:cNvSpPr>
              <a:spLocks noChangeArrowheads="1"/>
            </p:cNvSpPr>
            <p:nvPr/>
          </p:nvSpPr>
          <p:spPr bwMode="auto">
            <a:xfrm>
              <a:off x="7905179" y="1298067"/>
              <a:ext cx="192087" cy="1889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9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Right Brace 7"/>
          <p:cNvSpPr/>
          <p:nvPr/>
        </p:nvSpPr>
        <p:spPr bwMode="auto">
          <a:xfrm>
            <a:off x="7560023" y="2362200"/>
            <a:ext cx="288098" cy="1313329"/>
          </a:xfrm>
          <a:prstGeom prst="rightBrace">
            <a:avLst>
              <a:gd name="adj1" fmla="val 5204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4724400" y="4494344"/>
            <a:ext cx="2522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slice of  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M </a:t>
            </a:r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is 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'shoe'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endParaRPr lang="en-US" sz="1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3" name="Rectangle 76"/>
          <p:cNvSpPr>
            <a:spLocks noChangeArrowheads="1"/>
          </p:cNvSpPr>
          <p:nvPr/>
        </p:nvSpPr>
        <p:spPr bwMode="auto">
          <a:xfrm>
            <a:off x="1963738" y="22098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54" name="Rectangle 77"/>
          <p:cNvSpPr>
            <a:spLocks noChangeArrowheads="1"/>
          </p:cNvSpPr>
          <p:nvPr/>
        </p:nvSpPr>
        <p:spPr bwMode="auto">
          <a:xfrm>
            <a:off x="1746250" y="2803525"/>
            <a:ext cx="393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5" name="Rectangle 79"/>
          <p:cNvSpPr>
            <a:spLocks noChangeArrowheads="1"/>
          </p:cNvSpPr>
          <p:nvPr/>
        </p:nvSpPr>
        <p:spPr bwMode="auto">
          <a:xfrm>
            <a:off x="1828800" y="3987800"/>
            <a:ext cx="954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DF"/>
                </a:solidFill>
                <a:latin typeface="Calibri" pitchFamily="34" charset="0"/>
              </a:rPr>
              <a:t>[4,1]</a:t>
            </a:r>
          </a:p>
        </p:txBody>
      </p:sp>
      <p:sp>
        <p:nvSpPr>
          <p:cNvPr id="56" name="Rectangle 80"/>
          <p:cNvSpPr>
            <a:spLocks noChangeArrowheads="1"/>
          </p:cNvSpPr>
          <p:nvPr/>
        </p:nvSpPr>
        <p:spPr bwMode="auto">
          <a:xfrm>
            <a:off x="2654300" y="4546600"/>
            <a:ext cx="1068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pi[:3]</a:t>
            </a:r>
          </a:p>
        </p:txBody>
      </p:sp>
      <p:sp>
        <p:nvSpPr>
          <p:cNvPr id="57" name="Rectangle 81"/>
          <p:cNvSpPr>
            <a:spLocks noChangeArrowheads="1"/>
          </p:cNvSpPr>
          <p:nvPr/>
        </p:nvSpPr>
        <p:spPr bwMode="auto">
          <a:xfrm>
            <a:off x="2620963" y="5173663"/>
            <a:ext cx="117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pi[::2]</a:t>
            </a:r>
          </a:p>
        </p:txBody>
      </p:sp>
      <p:sp>
        <p:nvSpPr>
          <p:cNvPr id="58" name="Rectangle 82"/>
          <p:cNvSpPr>
            <a:spLocks noChangeArrowheads="1"/>
          </p:cNvSpPr>
          <p:nvPr/>
        </p:nvSpPr>
        <p:spPr bwMode="auto">
          <a:xfrm>
            <a:off x="6230938" y="2182813"/>
            <a:ext cx="67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DF"/>
                </a:solidFill>
                <a:latin typeface="Calibri" pitchFamily="34" charset="0"/>
              </a:rPr>
              <a:t>'pi'</a:t>
            </a:r>
          </a:p>
        </p:txBody>
      </p:sp>
      <p:sp>
        <p:nvSpPr>
          <p:cNvPr id="59" name="Rectangle 83"/>
          <p:cNvSpPr>
            <a:spLocks noChangeArrowheads="1"/>
          </p:cNvSpPr>
          <p:nvPr/>
        </p:nvSpPr>
        <p:spPr bwMode="auto">
          <a:xfrm>
            <a:off x="6233160" y="3277616"/>
            <a:ext cx="92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DF"/>
                </a:solidFill>
                <a:latin typeface="Calibri" pitchFamily="34" charset="0"/>
              </a:rPr>
              <a:t>['pi']</a:t>
            </a:r>
          </a:p>
        </p:txBody>
      </p:sp>
      <p:sp>
        <p:nvSpPr>
          <p:cNvPr id="60" name="Rectangle 87"/>
          <p:cNvSpPr>
            <a:spLocks noChangeArrowheads="1"/>
          </p:cNvSpPr>
          <p:nvPr/>
        </p:nvSpPr>
        <p:spPr bwMode="auto">
          <a:xfrm>
            <a:off x="3911600" y="6413500"/>
            <a:ext cx="550863" cy="5238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DF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61" name="Rectangle 88"/>
          <p:cNvSpPr>
            <a:spLocks noChangeArrowheads="1"/>
          </p:cNvSpPr>
          <p:nvPr/>
        </p:nvSpPr>
        <p:spPr bwMode="auto">
          <a:xfrm>
            <a:off x="6592888" y="6461125"/>
            <a:ext cx="1522412" cy="41592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000DF"/>
                </a:solidFill>
                <a:latin typeface="Calibri" pitchFamily="34" charset="0"/>
              </a:rPr>
              <a:t>[1,4,1,4,1,4]</a:t>
            </a:r>
          </a:p>
        </p:txBody>
      </p:sp>
      <p:sp>
        <p:nvSpPr>
          <p:cNvPr id="63" name="Rectangle 85"/>
          <p:cNvSpPr>
            <a:spLocks noChangeArrowheads="1"/>
          </p:cNvSpPr>
          <p:nvPr/>
        </p:nvSpPr>
        <p:spPr bwMode="auto">
          <a:xfrm>
            <a:off x="6987696" y="3937000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DF"/>
                </a:solidFill>
                <a:latin typeface="Calibri" pitchFamily="34" charset="0"/>
              </a:rPr>
              <a:t>M[31:34]</a:t>
            </a:r>
          </a:p>
        </p:txBody>
      </p:sp>
      <p:sp>
        <p:nvSpPr>
          <p:cNvPr id="64" name="Rectangle 86"/>
          <p:cNvSpPr>
            <a:spLocks noChangeArrowheads="1"/>
          </p:cNvSpPr>
          <p:nvPr/>
        </p:nvSpPr>
        <p:spPr bwMode="auto">
          <a:xfrm>
            <a:off x="6430962" y="4902200"/>
            <a:ext cx="12652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00DF"/>
                </a:solidFill>
                <a:latin typeface="Calibri" pitchFamily="34" charset="0"/>
              </a:rPr>
              <a:t>'parent'</a:t>
            </a:r>
          </a:p>
        </p:txBody>
      </p:sp>
      <p:sp>
        <p:nvSpPr>
          <p:cNvPr id="65" name="Rectangle 85"/>
          <p:cNvSpPr>
            <a:spLocks noChangeArrowheads="1"/>
          </p:cNvSpPr>
          <p:nvPr/>
        </p:nvSpPr>
        <p:spPr bwMode="auto">
          <a:xfrm>
            <a:off x="8141315" y="3954046"/>
            <a:ext cx="8883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DF"/>
                </a:solidFill>
                <a:latin typeface="Calibri" pitchFamily="34" charset="0"/>
              </a:rPr>
              <a:t>M[-5:-2]</a:t>
            </a:r>
            <a:endParaRPr lang="en-US" sz="1600" b="1" dirty="0">
              <a:solidFill>
                <a:srgbClr val="0000D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74000" y="3955077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" name="Rectangle 82"/>
          <p:cNvSpPr>
            <a:spLocks noChangeArrowheads="1"/>
          </p:cNvSpPr>
          <p:nvPr/>
        </p:nvSpPr>
        <p:spPr bwMode="auto">
          <a:xfrm>
            <a:off x="6472214" y="2752344"/>
            <a:ext cx="4619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DF"/>
                </a:solidFill>
                <a:latin typeface="Calibri" pitchFamily="34" charset="0"/>
              </a:rPr>
              <a:t>'</a:t>
            </a:r>
            <a:r>
              <a:rPr lang="en-US" sz="3200" dirty="0" err="1" smtClean="0">
                <a:solidFill>
                  <a:srgbClr val="0000DF"/>
                </a:solidFill>
                <a:latin typeface="Calibri" pitchFamily="34" charset="0"/>
              </a:rPr>
              <a:t>i</a:t>
            </a:r>
            <a:r>
              <a:rPr lang="en-US" sz="3200" dirty="0">
                <a:solidFill>
                  <a:srgbClr val="0000DF"/>
                </a:solidFill>
                <a:latin typeface="Calibri" pitchFamily="34" charset="0"/>
              </a:rPr>
              <a:t>'</a:t>
            </a:r>
          </a:p>
        </p:txBody>
      </p:sp>
      <p:sp>
        <p:nvSpPr>
          <p:cNvPr id="68" name="Rectangle 74"/>
          <p:cNvSpPr>
            <a:spLocks noChangeArrowheads="1"/>
          </p:cNvSpPr>
          <p:nvPr/>
        </p:nvSpPr>
        <p:spPr bwMode="auto">
          <a:xfrm>
            <a:off x="190274" y="6400800"/>
            <a:ext cx="18945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 two 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different!</a:t>
            </a:r>
            <a:endParaRPr lang="en-US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Down Arrow 68"/>
          <p:cNvSpPr/>
          <p:nvPr/>
        </p:nvSpPr>
        <p:spPr bwMode="auto">
          <a:xfrm rot="16200000">
            <a:off x="2172358" y="6433999"/>
            <a:ext cx="229260" cy="296918"/>
          </a:xfrm>
          <a:prstGeom prst="downArrow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4732338" y="2925002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L[0][1]</a:t>
            </a: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4732338" y="3448116"/>
            <a:ext cx="2209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" pitchFamily="-106" charset="0"/>
              </a:rPr>
              <a:t>What is 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L[0:1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</a:rPr>
              <a:t>]</a:t>
            </a:r>
            <a:endParaRPr lang="en-US" sz="1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060"/>
          <p:cNvGrpSpPr>
            <a:grpSpLocks/>
          </p:cNvGrpSpPr>
          <p:nvPr/>
        </p:nvGrpSpPr>
        <p:grpSpPr bwMode="auto">
          <a:xfrm>
            <a:off x="533400" y="1219200"/>
            <a:ext cx="1295400" cy="1524000"/>
            <a:chOff x="2928" y="1051"/>
            <a:chExt cx="840" cy="957"/>
          </a:xfrm>
        </p:grpSpPr>
        <p:sp>
          <p:nvSpPr>
            <p:cNvPr id="40966" name="Freeform 106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Oval 106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Oval 106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Oval 106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Oval 106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Oval 106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Oval 106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Oval 106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AutoShape 106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Freeform 107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Freeform 107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Freeform 107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Freeform 107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3" name="Text Box 1074"/>
          <p:cNvSpPr txBox="1">
            <a:spLocks noChangeArrowheads="1"/>
          </p:cNvSpPr>
          <p:nvPr/>
        </p:nvSpPr>
        <p:spPr bwMode="auto">
          <a:xfrm>
            <a:off x="1600200" y="381000"/>
            <a:ext cx="7162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Cambria" pitchFamily="18" charset="0"/>
              </a:rPr>
              <a:t>Python slices - it dices... </a:t>
            </a:r>
          </a:p>
        </p:txBody>
      </p:sp>
      <p:sp>
        <p:nvSpPr>
          <p:cNvPr id="40964" name="Text Box 1075"/>
          <p:cNvSpPr txBox="1">
            <a:spLocks noChangeArrowheads="1"/>
          </p:cNvSpPr>
          <p:nvPr/>
        </p:nvSpPr>
        <p:spPr bwMode="auto">
          <a:xfrm>
            <a:off x="1631950" y="5867400"/>
            <a:ext cx="7162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>
                <a:latin typeface="Cambria" pitchFamily="18" charset="0"/>
              </a:rPr>
              <a:t>… </a:t>
            </a:r>
            <a:r>
              <a:rPr lang="en-US" sz="4200" i="1">
                <a:latin typeface="Cambria" pitchFamily="18" charset="0"/>
              </a:rPr>
              <a:t>but wait</a:t>
            </a:r>
            <a:r>
              <a:rPr lang="en-US" sz="4200">
                <a:latin typeface="Cambria" pitchFamily="18" charset="0"/>
              </a:rPr>
              <a:t>,  there's more!</a:t>
            </a:r>
          </a:p>
        </p:txBody>
      </p:sp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6096000" y="1371600"/>
            <a:ext cx="232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600"/>
                </a:solidFill>
                <a:latin typeface="Cambria" pitchFamily="18" charset="0"/>
              </a:rPr>
              <a:t>( </a:t>
            </a:r>
            <a:r>
              <a:rPr lang="en-US" b="1">
                <a:solidFill>
                  <a:srgbClr val="009600"/>
                </a:solidFill>
                <a:latin typeface="Cambria" pitchFamily="18" charset="0"/>
              </a:rPr>
              <a:t>data</a:t>
            </a:r>
            <a:r>
              <a:rPr lang="en-US">
                <a:solidFill>
                  <a:srgbClr val="009600"/>
                </a:solidFill>
                <a:latin typeface="Cambria" pitchFamily="18" charset="0"/>
              </a:rPr>
              <a:t>, at least  )</a:t>
            </a:r>
            <a:endParaRPr lang="en-US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060"/>
          <p:cNvGrpSpPr>
            <a:grpSpLocks/>
          </p:cNvGrpSpPr>
          <p:nvPr/>
        </p:nvGrpSpPr>
        <p:grpSpPr bwMode="auto">
          <a:xfrm>
            <a:off x="533400" y="1219200"/>
            <a:ext cx="1295400" cy="1524000"/>
            <a:chOff x="2928" y="1051"/>
            <a:chExt cx="840" cy="957"/>
          </a:xfrm>
        </p:grpSpPr>
        <p:sp>
          <p:nvSpPr>
            <p:cNvPr id="40966" name="Freeform 106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Oval 106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Oval 106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Oval 106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Oval 106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Oval 106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Oval 106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Oval 106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AutoShape 106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Freeform 107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Freeform 107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Freeform 107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Freeform 107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3" name="Text Box 1074"/>
          <p:cNvSpPr txBox="1">
            <a:spLocks noChangeArrowheads="1"/>
          </p:cNvSpPr>
          <p:nvPr/>
        </p:nvSpPr>
        <p:spPr bwMode="auto">
          <a:xfrm>
            <a:off x="1600200" y="381000"/>
            <a:ext cx="7162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Cambria" pitchFamily="18" charset="0"/>
              </a:rPr>
              <a:t>Python slices - it dices... </a:t>
            </a:r>
          </a:p>
        </p:txBody>
      </p:sp>
      <p:sp>
        <p:nvSpPr>
          <p:cNvPr id="40964" name="Text Box 1075"/>
          <p:cNvSpPr txBox="1">
            <a:spLocks noChangeArrowheads="1"/>
          </p:cNvSpPr>
          <p:nvPr/>
        </p:nvSpPr>
        <p:spPr bwMode="auto">
          <a:xfrm>
            <a:off x="1631950" y="5867400"/>
            <a:ext cx="7162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… </a:t>
            </a:r>
            <a:r>
              <a:rPr lang="en-US" sz="4200" i="1" dirty="0">
                <a:latin typeface="Cambria" pitchFamily="18" charset="0"/>
              </a:rPr>
              <a:t>but wait</a:t>
            </a:r>
            <a:r>
              <a:rPr lang="en-US" sz="4200" dirty="0">
                <a:latin typeface="Cambria" pitchFamily="18" charset="0"/>
              </a:rPr>
              <a:t>,  there's more!</a:t>
            </a:r>
          </a:p>
        </p:txBody>
      </p:sp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6096000" y="1371600"/>
            <a:ext cx="232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600"/>
                </a:solidFill>
                <a:latin typeface="Cambria" pitchFamily="18" charset="0"/>
              </a:rPr>
              <a:t>( </a:t>
            </a:r>
            <a:r>
              <a:rPr lang="en-US" b="1">
                <a:solidFill>
                  <a:srgbClr val="009600"/>
                </a:solidFill>
                <a:latin typeface="Cambria" pitchFamily="18" charset="0"/>
              </a:rPr>
              <a:t>data</a:t>
            </a:r>
            <a:r>
              <a:rPr lang="en-US">
                <a:solidFill>
                  <a:srgbClr val="009600"/>
                </a:solidFill>
                <a:latin typeface="Cambria" pitchFamily="18" charset="0"/>
              </a:rPr>
              <a:t>, at least  )</a:t>
            </a:r>
            <a:endParaRPr lang="en-US">
              <a:latin typeface="Cambria" pitchFamily="18" charset="0"/>
            </a:endParaRPr>
          </a:p>
        </p:txBody>
      </p:sp>
      <p:sp>
        <p:nvSpPr>
          <p:cNvPr id="19" name="Text Box 1075"/>
          <p:cNvSpPr txBox="1">
            <a:spLocks noChangeArrowheads="1"/>
          </p:cNvSpPr>
          <p:nvPr/>
        </p:nvSpPr>
        <p:spPr bwMode="auto">
          <a:xfrm rot="20775344">
            <a:off x="1711623" y="2917478"/>
            <a:ext cx="6010230" cy="230832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Python </a:t>
            </a:r>
            <a:r>
              <a:rPr lang="en-US" sz="7200" b="1" i="1" dirty="0" smtClean="0">
                <a:solidFill>
                  <a:srgbClr val="0000FF"/>
                </a:solidFill>
                <a:latin typeface="Cambria" pitchFamily="18" charset="0"/>
              </a:rPr>
              <a:t>functions</a:t>
            </a:r>
            <a:endParaRPr lang="en-US" sz="7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026"/>
          <p:cNvSpPr txBox="1">
            <a:spLocks noChangeArrowheads="1"/>
          </p:cNvSpPr>
          <p:nvPr/>
        </p:nvSpPr>
        <p:spPr bwMode="auto">
          <a:xfrm>
            <a:off x="733425" y="1943100"/>
            <a:ext cx="7572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111C"/>
                </a:solidFill>
                <a:latin typeface="Courier New" pitchFamily="49" charset="0"/>
              </a:rPr>
              <a:t># my own function!</a:t>
            </a:r>
            <a:endParaRPr lang="en-US" b="1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dbl</a:t>
            </a:r>
            <a:r>
              <a:rPr lang="en-US" b="1" dirty="0" smtClean="0">
                <a:latin typeface="Courier New" pitchFamily="49" charset="0"/>
              </a:rPr>
              <a:t>(x):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"""Returns </a:t>
            </a:r>
            <a:r>
              <a:rPr lang="en-US" b="1" dirty="0">
                <a:solidFill>
                  <a:srgbClr val="009600"/>
                </a:solidFill>
                <a:latin typeface="Courier New" pitchFamily="49" charset="0"/>
              </a:rPr>
              <a:t>double its 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argument, x"""</a:t>
            </a:r>
            <a:endParaRPr lang="en-US" b="1" dirty="0">
              <a:solidFill>
                <a:srgbClr val="009600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F890C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2x</a:t>
            </a:r>
          </a:p>
        </p:txBody>
      </p:sp>
      <p:grpSp>
        <p:nvGrpSpPr>
          <p:cNvPr id="41987" name="Group 1042"/>
          <p:cNvGrpSpPr>
            <a:grpSpLocks/>
          </p:cNvGrpSpPr>
          <p:nvPr/>
        </p:nvGrpSpPr>
        <p:grpSpPr bwMode="auto">
          <a:xfrm>
            <a:off x="8077200" y="5775325"/>
            <a:ext cx="838200" cy="914400"/>
            <a:chOff x="2928" y="1051"/>
            <a:chExt cx="840" cy="957"/>
          </a:xfrm>
        </p:grpSpPr>
        <p:sp>
          <p:nvSpPr>
            <p:cNvPr id="41991" name="Freeform 1043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Oval 1044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Oval 1045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46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047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048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049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050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AutoShape 1051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Freeform 1052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1053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1054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1055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8" name="Text Box 1056"/>
          <p:cNvSpPr txBox="1">
            <a:spLocks noChangeArrowheads="1"/>
          </p:cNvSpPr>
          <p:nvPr/>
        </p:nvSpPr>
        <p:spPr bwMode="auto">
          <a:xfrm>
            <a:off x="2438400" y="5314950"/>
            <a:ext cx="5562600" cy="58477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Cambria" pitchFamily="18" charset="0"/>
              </a:rPr>
              <a:t>This doesn't </a:t>
            </a:r>
            <a:r>
              <a:rPr lang="en-US" sz="3200" b="1" i="1" dirty="0">
                <a:latin typeface="Cambria" pitchFamily="18" charset="0"/>
              </a:rPr>
              <a:t>look</a:t>
            </a:r>
            <a:r>
              <a:rPr lang="en-US" sz="3200" dirty="0">
                <a:latin typeface="Cambria" pitchFamily="18" charset="0"/>
              </a:rPr>
              <a:t> quite right…</a:t>
            </a:r>
          </a:p>
        </p:txBody>
      </p:sp>
      <p:sp>
        <p:nvSpPr>
          <p:cNvPr id="41989" name="Text Box 1027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i="1">
                <a:latin typeface="Cambria" pitchFamily="18" charset="0"/>
              </a:rPr>
              <a:t>Function</a:t>
            </a:r>
            <a:r>
              <a:rPr lang="en-US" sz="4200">
                <a:latin typeface="Cambria" pitchFamily="18" charset="0"/>
              </a:rPr>
              <a:t>ing in Python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Group 1042"/>
          <p:cNvGrpSpPr>
            <a:grpSpLocks/>
          </p:cNvGrpSpPr>
          <p:nvPr/>
        </p:nvGrpSpPr>
        <p:grpSpPr bwMode="auto">
          <a:xfrm>
            <a:off x="8077200" y="5775325"/>
            <a:ext cx="838200" cy="914400"/>
            <a:chOff x="2928" y="1051"/>
            <a:chExt cx="840" cy="957"/>
          </a:xfrm>
        </p:grpSpPr>
        <p:sp>
          <p:nvSpPr>
            <p:cNvPr id="41991" name="Freeform 1043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Oval 1044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Oval 1045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46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047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048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049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050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AutoShape 1051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Freeform 1052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1053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1054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1055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8" name="Text Box 1056"/>
          <p:cNvSpPr txBox="1">
            <a:spLocks noChangeArrowheads="1"/>
          </p:cNvSpPr>
          <p:nvPr/>
        </p:nvSpPr>
        <p:spPr bwMode="auto">
          <a:xfrm>
            <a:off x="5055417" y="5425027"/>
            <a:ext cx="3200399" cy="5794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Still broken… !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1989" name="Text Box 1027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i="1">
                <a:latin typeface="Cambria" pitchFamily="18" charset="0"/>
              </a:rPr>
              <a:t>Function</a:t>
            </a:r>
            <a:r>
              <a:rPr lang="en-US" sz="4200">
                <a:latin typeface="Cambria" pitchFamily="18" charset="0"/>
              </a:rPr>
              <a:t>ing in Python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686050"/>
            <a:ext cx="7594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Cambria" pitchFamily="18" charset="0"/>
              </a:rPr>
              <a:t>Inside the machine…</a:t>
            </a:r>
          </a:p>
        </p:txBody>
      </p:sp>
      <p:sp>
        <p:nvSpPr>
          <p:cNvPr id="23558" name="AutoShape 7"/>
          <p:cNvSpPr>
            <a:spLocks noChangeArrowheads="1"/>
          </p:cNvSpPr>
          <p:nvPr/>
        </p:nvSpPr>
        <p:spPr bwMode="auto">
          <a:xfrm>
            <a:off x="4160838" y="3692525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4160838" y="4022725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name: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x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type: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sz="1600" b="1">
                <a:solidFill>
                  <a:srgbClr val="3333CC"/>
                </a:solidFill>
                <a:latin typeface="Courier New" pitchFamily="49" charset="0"/>
                <a:ea typeface="MS PGothic" pitchFamily="34" charset="-128"/>
              </a:rPr>
              <a:t>int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LOC: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  <a:ea typeface="MS PGothic" pitchFamily="34" charset="-128"/>
              </a:rPr>
              <a:t>312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3932238" y="364172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41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4760913" y="5292725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990000"/>
                </a:solidFill>
                <a:latin typeface="Cambria" pitchFamily="18" charset="0"/>
              </a:rPr>
              <a:t>variables ~ </a:t>
            </a:r>
            <a:r>
              <a:rPr lang="en-US" b="1" i="1" dirty="0">
                <a:solidFill>
                  <a:srgbClr val="990000"/>
                </a:solidFill>
                <a:latin typeface="Cambria" pitchFamily="18" charset="0"/>
              </a:rPr>
              <a:t>boxes</a:t>
            </a: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3846513" y="4822825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990000"/>
                </a:solidFill>
                <a:latin typeface="Cambria" pitchFamily="18" charset="0"/>
              </a:rPr>
              <a:t>memory location 312</a:t>
            </a: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622300" y="28194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00"/>
                </a:solidFill>
                <a:latin typeface="Cambria" pitchFamily="18" charset="0"/>
              </a:rPr>
              <a:t>Computation</a:t>
            </a:r>
            <a:endParaRPr lang="en-US" sz="1800">
              <a:solidFill>
                <a:srgbClr val="990000"/>
              </a:solidFill>
              <a:latin typeface="Cambria" pitchFamily="18" charset="0"/>
            </a:endParaRPr>
          </a:p>
        </p:txBody>
      </p:sp>
      <p:pic>
        <p:nvPicPr>
          <p:cNvPr id="23567" name="Picture 16" descr="flaming_shower_curtain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63925"/>
            <a:ext cx="20399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5257800" y="28194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00"/>
                </a:solidFill>
                <a:latin typeface="Cambria" pitchFamily="18" charset="0"/>
              </a:rPr>
              <a:t>Data Storage</a:t>
            </a:r>
            <a:endParaRPr lang="en-US" sz="180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23569" name="AutoShape 18"/>
          <p:cNvSpPr>
            <a:spLocks noChangeArrowheads="1"/>
          </p:cNvSpPr>
          <p:nvPr/>
        </p:nvSpPr>
        <p:spPr bwMode="auto">
          <a:xfrm>
            <a:off x="6477000" y="3675063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3570" name="Rectangle 19"/>
          <p:cNvSpPr>
            <a:spLocks noChangeArrowheads="1"/>
          </p:cNvSpPr>
          <p:nvPr/>
        </p:nvSpPr>
        <p:spPr bwMode="auto">
          <a:xfrm>
            <a:off x="6477000" y="4005263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name: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y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type: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sz="1600" b="1">
                <a:solidFill>
                  <a:srgbClr val="3333CC"/>
                </a:solidFill>
                <a:latin typeface="Courier New" pitchFamily="49" charset="0"/>
                <a:ea typeface="MS PGothic" pitchFamily="34" charset="-128"/>
              </a:rPr>
              <a:t>int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LOC: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  <a:ea typeface="MS PGothic" pitchFamily="34" charset="-128"/>
              </a:rPr>
              <a:t>324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6248400" y="362426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6159500" y="4822825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990000"/>
                </a:solidFill>
                <a:latin typeface="Cambria" pitchFamily="18" charset="0"/>
              </a:rPr>
              <a:t>memory location 324</a:t>
            </a:r>
          </a:p>
        </p:txBody>
      </p:sp>
      <p:sp>
        <p:nvSpPr>
          <p:cNvPr id="23573" name="Freeform 22"/>
          <p:cNvSpPr>
            <a:spLocks/>
          </p:cNvSpPr>
          <p:nvPr/>
        </p:nvSpPr>
        <p:spPr bwMode="auto">
          <a:xfrm>
            <a:off x="3170238" y="4427538"/>
            <a:ext cx="222250" cy="1549400"/>
          </a:xfrm>
          <a:custGeom>
            <a:avLst/>
            <a:gdLst>
              <a:gd name="T0" fmla="*/ 2147483647 w 140"/>
              <a:gd name="T1" fmla="*/ 2147483647 h 1604"/>
              <a:gd name="T2" fmla="*/ 2147483647 w 140"/>
              <a:gd name="T3" fmla="*/ 2147483647 h 1604"/>
              <a:gd name="T4" fmla="*/ 2147483647 w 140"/>
              <a:gd name="T5" fmla="*/ 2147483647 h 1604"/>
              <a:gd name="T6" fmla="*/ 2147483647 w 140"/>
              <a:gd name="T7" fmla="*/ 2147483647 h 1604"/>
              <a:gd name="T8" fmla="*/ 2147483647 w 140"/>
              <a:gd name="T9" fmla="*/ 2147483647 h 1604"/>
              <a:gd name="T10" fmla="*/ 2147483647 w 140"/>
              <a:gd name="T11" fmla="*/ 2147483647 h 1604"/>
              <a:gd name="T12" fmla="*/ 2147483647 w 140"/>
              <a:gd name="T13" fmla="*/ 2147483647 h 1604"/>
              <a:gd name="T14" fmla="*/ 2147483647 w 140"/>
              <a:gd name="T15" fmla="*/ 2147483647 h 1604"/>
              <a:gd name="T16" fmla="*/ 2147483647 w 140"/>
              <a:gd name="T17" fmla="*/ 2147483647 h 1604"/>
              <a:gd name="T18" fmla="*/ 2147483647 w 140"/>
              <a:gd name="T19" fmla="*/ 2147483647 h 1604"/>
              <a:gd name="T20" fmla="*/ 2147483647 w 140"/>
              <a:gd name="T21" fmla="*/ 2147483647 h 1604"/>
              <a:gd name="T22" fmla="*/ 2147483647 w 140"/>
              <a:gd name="T23" fmla="*/ 2147483647 h 1604"/>
              <a:gd name="T24" fmla="*/ 2147483647 w 140"/>
              <a:gd name="T25" fmla="*/ 2147483647 h 1604"/>
              <a:gd name="T26" fmla="*/ 2147483647 w 140"/>
              <a:gd name="T27" fmla="*/ 2147483647 h 1604"/>
              <a:gd name="T28" fmla="*/ 2147483647 w 140"/>
              <a:gd name="T29" fmla="*/ 2147483647 h 1604"/>
              <a:gd name="T30" fmla="*/ 2147483647 w 140"/>
              <a:gd name="T31" fmla="*/ 2147483647 h 1604"/>
              <a:gd name="T32" fmla="*/ 2147483647 w 140"/>
              <a:gd name="T33" fmla="*/ 2147483647 h 1604"/>
              <a:gd name="T34" fmla="*/ 2147483647 w 140"/>
              <a:gd name="T35" fmla="*/ 2147483647 h 1604"/>
              <a:gd name="T36" fmla="*/ 2147483647 w 140"/>
              <a:gd name="T37" fmla="*/ 2147483647 h 1604"/>
              <a:gd name="T38" fmla="*/ 2147483647 w 140"/>
              <a:gd name="T39" fmla="*/ 2147483647 h 1604"/>
              <a:gd name="T40" fmla="*/ 2147483647 w 140"/>
              <a:gd name="T41" fmla="*/ 2147483647 h 1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0"/>
              <a:gd name="T64" fmla="*/ 0 h 1604"/>
              <a:gd name="T65" fmla="*/ 140 w 140"/>
              <a:gd name="T66" fmla="*/ 1604 h 16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0" h="1604">
                <a:moveTo>
                  <a:pt x="51" y="10"/>
                </a:moveTo>
                <a:cubicBezTo>
                  <a:pt x="69" y="12"/>
                  <a:pt x="95" y="0"/>
                  <a:pt x="105" y="16"/>
                </a:cubicBezTo>
                <a:cubicBezTo>
                  <a:pt x="112" y="28"/>
                  <a:pt x="69" y="40"/>
                  <a:pt x="69" y="40"/>
                </a:cubicBezTo>
                <a:cubicBezTo>
                  <a:pt x="61" y="70"/>
                  <a:pt x="47" y="88"/>
                  <a:pt x="21" y="106"/>
                </a:cubicBezTo>
                <a:cubicBezTo>
                  <a:pt x="16" y="162"/>
                  <a:pt x="0" y="222"/>
                  <a:pt x="51" y="261"/>
                </a:cubicBezTo>
                <a:cubicBezTo>
                  <a:pt x="65" y="303"/>
                  <a:pt x="35" y="311"/>
                  <a:pt x="81" y="357"/>
                </a:cubicBezTo>
                <a:cubicBezTo>
                  <a:pt x="88" y="423"/>
                  <a:pt x="89" y="418"/>
                  <a:pt x="140" y="458"/>
                </a:cubicBezTo>
                <a:cubicBezTo>
                  <a:pt x="92" y="495"/>
                  <a:pt x="133" y="451"/>
                  <a:pt x="123" y="512"/>
                </a:cubicBezTo>
                <a:cubicBezTo>
                  <a:pt x="120" y="523"/>
                  <a:pt x="111" y="532"/>
                  <a:pt x="105" y="542"/>
                </a:cubicBezTo>
                <a:cubicBezTo>
                  <a:pt x="111" y="592"/>
                  <a:pt x="103" y="610"/>
                  <a:pt x="81" y="655"/>
                </a:cubicBezTo>
                <a:cubicBezTo>
                  <a:pt x="88" y="697"/>
                  <a:pt x="87" y="699"/>
                  <a:pt x="63" y="733"/>
                </a:cubicBezTo>
                <a:cubicBezTo>
                  <a:pt x="73" y="793"/>
                  <a:pt x="101" y="810"/>
                  <a:pt x="39" y="852"/>
                </a:cubicBezTo>
                <a:cubicBezTo>
                  <a:pt x="42" y="897"/>
                  <a:pt x="43" y="926"/>
                  <a:pt x="57" y="966"/>
                </a:cubicBezTo>
                <a:cubicBezTo>
                  <a:pt x="71" y="1072"/>
                  <a:pt x="69" y="1104"/>
                  <a:pt x="117" y="1186"/>
                </a:cubicBezTo>
                <a:cubicBezTo>
                  <a:pt x="111" y="1246"/>
                  <a:pt x="109" y="1271"/>
                  <a:pt x="134" y="1324"/>
                </a:cubicBezTo>
                <a:cubicBezTo>
                  <a:pt x="105" y="1343"/>
                  <a:pt x="108" y="1361"/>
                  <a:pt x="75" y="1377"/>
                </a:cubicBezTo>
                <a:cubicBezTo>
                  <a:pt x="60" y="1419"/>
                  <a:pt x="70" y="1402"/>
                  <a:pt x="51" y="1431"/>
                </a:cubicBezTo>
                <a:cubicBezTo>
                  <a:pt x="81" y="1506"/>
                  <a:pt x="42" y="1418"/>
                  <a:pt x="81" y="1485"/>
                </a:cubicBezTo>
                <a:cubicBezTo>
                  <a:pt x="97" y="1513"/>
                  <a:pt x="104" y="1544"/>
                  <a:pt x="128" y="1569"/>
                </a:cubicBezTo>
                <a:cubicBezTo>
                  <a:pt x="130" y="1574"/>
                  <a:pt x="134" y="1580"/>
                  <a:pt x="134" y="1586"/>
                </a:cubicBezTo>
                <a:cubicBezTo>
                  <a:pt x="133" y="1592"/>
                  <a:pt x="123" y="1604"/>
                  <a:pt x="123" y="1604"/>
                </a:cubicBezTo>
              </a:path>
            </a:pathLst>
          </a:custGeom>
          <a:noFill/>
          <a:ln w="2857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3574" name="Freeform 23"/>
          <p:cNvSpPr>
            <a:spLocks/>
          </p:cNvSpPr>
          <p:nvPr/>
        </p:nvSpPr>
        <p:spPr bwMode="auto">
          <a:xfrm flipH="1" flipV="1">
            <a:off x="3200400" y="2819400"/>
            <a:ext cx="222250" cy="1038225"/>
          </a:xfrm>
          <a:custGeom>
            <a:avLst/>
            <a:gdLst>
              <a:gd name="T0" fmla="*/ 2147483647 w 140"/>
              <a:gd name="T1" fmla="*/ 2147483647 h 1604"/>
              <a:gd name="T2" fmla="*/ 2147483647 w 140"/>
              <a:gd name="T3" fmla="*/ 2147483647 h 1604"/>
              <a:gd name="T4" fmla="*/ 2147483647 w 140"/>
              <a:gd name="T5" fmla="*/ 2147483647 h 1604"/>
              <a:gd name="T6" fmla="*/ 2147483647 w 140"/>
              <a:gd name="T7" fmla="*/ 2147483647 h 1604"/>
              <a:gd name="T8" fmla="*/ 2147483647 w 140"/>
              <a:gd name="T9" fmla="*/ 2147483647 h 1604"/>
              <a:gd name="T10" fmla="*/ 2147483647 w 140"/>
              <a:gd name="T11" fmla="*/ 2147483647 h 1604"/>
              <a:gd name="T12" fmla="*/ 2147483647 w 140"/>
              <a:gd name="T13" fmla="*/ 2147483647 h 1604"/>
              <a:gd name="T14" fmla="*/ 2147483647 w 140"/>
              <a:gd name="T15" fmla="*/ 2147483647 h 1604"/>
              <a:gd name="T16" fmla="*/ 2147483647 w 140"/>
              <a:gd name="T17" fmla="*/ 2147483647 h 1604"/>
              <a:gd name="T18" fmla="*/ 2147483647 w 140"/>
              <a:gd name="T19" fmla="*/ 2147483647 h 1604"/>
              <a:gd name="T20" fmla="*/ 2147483647 w 140"/>
              <a:gd name="T21" fmla="*/ 2147483647 h 1604"/>
              <a:gd name="T22" fmla="*/ 2147483647 w 140"/>
              <a:gd name="T23" fmla="*/ 2147483647 h 1604"/>
              <a:gd name="T24" fmla="*/ 2147483647 w 140"/>
              <a:gd name="T25" fmla="*/ 2147483647 h 1604"/>
              <a:gd name="T26" fmla="*/ 2147483647 w 140"/>
              <a:gd name="T27" fmla="*/ 2147483647 h 1604"/>
              <a:gd name="T28" fmla="*/ 2147483647 w 140"/>
              <a:gd name="T29" fmla="*/ 2147483647 h 1604"/>
              <a:gd name="T30" fmla="*/ 2147483647 w 140"/>
              <a:gd name="T31" fmla="*/ 2147483647 h 1604"/>
              <a:gd name="T32" fmla="*/ 2147483647 w 140"/>
              <a:gd name="T33" fmla="*/ 2147483647 h 1604"/>
              <a:gd name="T34" fmla="*/ 2147483647 w 140"/>
              <a:gd name="T35" fmla="*/ 2147483647 h 1604"/>
              <a:gd name="T36" fmla="*/ 2147483647 w 140"/>
              <a:gd name="T37" fmla="*/ 2147483647 h 1604"/>
              <a:gd name="T38" fmla="*/ 2147483647 w 140"/>
              <a:gd name="T39" fmla="*/ 2147483647 h 1604"/>
              <a:gd name="T40" fmla="*/ 2147483647 w 140"/>
              <a:gd name="T41" fmla="*/ 2147483647 h 1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0"/>
              <a:gd name="T64" fmla="*/ 0 h 1604"/>
              <a:gd name="T65" fmla="*/ 140 w 140"/>
              <a:gd name="T66" fmla="*/ 1604 h 16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0" h="1604">
                <a:moveTo>
                  <a:pt x="51" y="10"/>
                </a:moveTo>
                <a:cubicBezTo>
                  <a:pt x="69" y="12"/>
                  <a:pt x="95" y="0"/>
                  <a:pt x="105" y="16"/>
                </a:cubicBezTo>
                <a:cubicBezTo>
                  <a:pt x="112" y="28"/>
                  <a:pt x="69" y="40"/>
                  <a:pt x="69" y="40"/>
                </a:cubicBezTo>
                <a:cubicBezTo>
                  <a:pt x="61" y="70"/>
                  <a:pt x="47" y="88"/>
                  <a:pt x="21" y="106"/>
                </a:cubicBezTo>
                <a:cubicBezTo>
                  <a:pt x="16" y="162"/>
                  <a:pt x="0" y="222"/>
                  <a:pt x="51" y="261"/>
                </a:cubicBezTo>
                <a:cubicBezTo>
                  <a:pt x="65" y="303"/>
                  <a:pt x="35" y="311"/>
                  <a:pt x="81" y="357"/>
                </a:cubicBezTo>
                <a:cubicBezTo>
                  <a:pt x="88" y="423"/>
                  <a:pt x="89" y="418"/>
                  <a:pt x="140" y="458"/>
                </a:cubicBezTo>
                <a:cubicBezTo>
                  <a:pt x="92" y="495"/>
                  <a:pt x="133" y="451"/>
                  <a:pt x="123" y="512"/>
                </a:cubicBezTo>
                <a:cubicBezTo>
                  <a:pt x="120" y="523"/>
                  <a:pt x="111" y="532"/>
                  <a:pt x="105" y="542"/>
                </a:cubicBezTo>
                <a:cubicBezTo>
                  <a:pt x="111" y="592"/>
                  <a:pt x="103" y="610"/>
                  <a:pt x="81" y="655"/>
                </a:cubicBezTo>
                <a:cubicBezTo>
                  <a:pt x="88" y="697"/>
                  <a:pt x="87" y="699"/>
                  <a:pt x="63" y="733"/>
                </a:cubicBezTo>
                <a:cubicBezTo>
                  <a:pt x="73" y="793"/>
                  <a:pt x="101" y="810"/>
                  <a:pt x="39" y="852"/>
                </a:cubicBezTo>
                <a:cubicBezTo>
                  <a:pt x="42" y="897"/>
                  <a:pt x="43" y="926"/>
                  <a:pt x="57" y="966"/>
                </a:cubicBezTo>
                <a:cubicBezTo>
                  <a:pt x="71" y="1072"/>
                  <a:pt x="69" y="1104"/>
                  <a:pt x="117" y="1186"/>
                </a:cubicBezTo>
                <a:cubicBezTo>
                  <a:pt x="111" y="1246"/>
                  <a:pt x="109" y="1271"/>
                  <a:pt x="134" y="1324"/>
                </a:cubicBezTo>
                <a:cubicBezTo>
                  <a:pt x="105" y="1343"/>
                  <a:pt x="108" y="1361"/>
                  <a:pt x="75" y="1377"/>
                </a:cubicBezTo>
                <a:cubicBezTo>
                  <a:pt x="60" y="1419"/>
                  <a:pt x="70" y="1402"/>
                  <a:pt x="51" y="1431"/>
                </a:cubicBezTo>
                <a:cubicBezTo>
                  <a:pt x="81" y="1506"/>
                  <a:pt x="42" y="1418"/>
                  <a:pt x="81" y="1485"/>
                </a:cubicBezTo>
                <a:cubicBezTo>
                  <a:pt x="97" y="1513"/>
                  <a:pt x="104" y="1544"/>
                  <a:pt x="128" y="1569"/>
                </a:cubicBezTo>
                <a:cubicBezTo>
                  <a:pt x="130" y="1574"/>
                  <a:pt x="134" y="1580"/>
                  <a:pt x="134" y="1586"/>
                </a:cubicBezTo>
                <a:cubicBezTo>
                  <a:pt x="133" y="1592"/>
                  <a:pt x="123" y="1604"/>
                  <a:pt x="123" y="1604"/>
                </a:cubicBezTo>
              </a:path>
            </a:pathLst>
          </a:custGeom>
          <a:noFill/>
          <a:ln w="28575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3575" name="AutoShape 24"/>
          <p:cNvSpPr>
            <a:spLocks noChangeArrowheads="1"/>
          </p:cNvSpPr>
          <p:nvPr/>
        </p:nvSpPr>
        <p:spPr bwMode="auto">
          <a:xfrm>
            <a:off x="2943225" y="3943350"/>
            <a:ext cx="685800" cy="381000"/>
          </a:xfrm>
          <a:prstGeom prst="leftRightArrow">
            <a:avLst>
              <a:gd name="adj1" fmla="val 50000"/>
              <a:gd name="adj2" fmla="val 36000"/>
            </a:avLst>
          </a:prstGeom>
          <a:solidFill>
            <a:srgbClr val="C00000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376160" y="6452092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id, del</a:t>
            </a:r>
          </a:p>
        </p:txBody>
      </p:sp>
      <p:sp>
        <p:nvSpPr>
          <p:cNvPr id="22" name="Rounded Rectangle 1"/>
          <p:cNvSpPr>
            <a:spLocks noChangeArrowheads="1"/>
          </p:cNvSpPr>
          <p:nvPr/>
        </p:nvSpPr>
        <p:spPr bwMode="auto">
          <a:xfrm>
            <a:off x="304800" y="1524000"/>
            <a:ext cx="8382000" cy="5334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63961" y="1576039"/>
            <a:ext cx="69566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What's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behind the scenes (processing + memory):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7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i="1">
                <a:latin typeface="Cambria" pitchFamily="18" charset="0"/>
              </a:rPr>
              <a:t>Function</a:t>
            </a:r>
            <a:r>
              <a:rPr lang="en-US" sz="4200">
                <a:latin typeface="Cambria" pitchFamily="18" charset="0"/>
              </a:rPr>
              <a:t>ing in Python</a:t>
            </a:r>
          </a:p>
        </p:txBody>
      </p:sp>
      <p:sp>
        <p:nvSpPr>
          <p:cNvPr id="43011" name="Text Box 1041"/>
          <p:cNvSpPr txBox="1">
            <a:spLocks noChangeArrowheads="1"/>
          </p:cNvSpPr>
          <p:nvPr/>
        </p:nvSpPr>
        <p:spPr bwMode="auto">
          <a:xfrm>
            <a:off x="3886200" y="600075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Some of Python's </a:t>
            </a:r>
            <a:r>
              <a:rPr lang="en-US" i="1">
                <a:latin typeface="Cambria" pitchFamily="18" charset="0"/>
              </a:rPr>
              <a:t>baggage</a:t>
            </a:r>
            <a:r>
              <a:rPr lang="en-US">
                <a:latin typeface="Cambria" pitchFamily="18" charset="0"/>
              </a:rPr>
              <a:t>…</a:t>
            </a:r>
          </a:p>
        </p:txBody>
      </p:sp>
      <p:sp>
        <p:nvSpPr>
          <p:cNvPr id="43012" name="Text Box 1026"/>
          <p:cNvSpPr txBox="1">
            <a:spLocks noChangeArrowheads="1"/>
          </p:cNvSpPr>
          <p:nvPr/>
        </p:nvSpPr>
        <p:spPr bwMode="auto">
          <a:xfrm>
            <a:off x="733425" y="1943100"/>
            <a:ext cx="7572375" cy="181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111C"/>
                </a:solidFill>
                <a:latin typeface="Courier New" pitchFamily="49" charset="0"/>
              </a:rPr>
              <a:t># my own function!</a:t>
            </a:r>
            <a:endParaRPr lang="en-US" b="1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dbl</a:t>
            </a:r>
            <a:r>
              <a:rPr lang="en-US" b="1" dirty="0">
                <a:latin typeface="Courier New" pitchFamily="49" charset="0"/>
              </a:rPr>
              <a:t>( x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"""Returns </a:t>
            </a:r>
            <a:r>
              <a:rPr lang="en-US" b="1" dirty="0">
                <a:solidFill>
                  <a:srgbClr val="009600"/>
                </a:solidFill>
                <a:latin typeface="Courier New" pitchFamily="49" charset="0"/>
              </a:rPr>
              <a:t>double its 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argument, 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x"""</a:t>
            </a:r>
            <a:endParaRPr lang="en-US" b="1" dirty="0">
              <a:solidFill>
                <a:srgbClr val="009600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F890C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2*x</a:t>
            </a: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5514975" y="1295400"/>
            <a:ext cx="2105025" cy="830263"/>
          </a:xfrm>
          <a:prstGeom prst="rect">
            <a:avLst/>
          </a:prstGeom>
          <a:solidFill>
            <a:srgbClr val="FFCC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mbria" pitchFamily="18" charset="0"/>
              </a:rPr>
              <a:t>comment for other </a:t>
            </a:r>
            <a:r>
              <a:rPr lang="en-US" b="1" i="1">
                <a:latin typeface="Cambria" pitchFamily="18" charset="0"/>
              </a:rPr>
              <a:t>coders</a:t>
            </a:r>
          </a:p>
        </p:txBody>
      </p:sp>
      <p:cxnSp>
        <p:nvCxnSpPr>
          <p:cNvPr id="43014" name="Straight Arrow Connector 3"/>
          <p:cNvCxnSpPr>
            <a:cxnSpLocks noChangeShapeType="1"/>
            <a:stCxn id="43013" idx="1"/>
          </p:cNvCxnSpPr>
          <p:nvPr/>
        </p:nvCxnSpPr>
        <p:spPr bwMode="auto">
          <a:xfrm flipH="1">
            <a:off x="4267200" y="1711325"/>
            <a:ext cx="1247775" cy="346075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5" name="TextBox 26"/>
          <p:cNvSpPr txBox="1">
            <a:spLocks noChangeArrowheads="1"/>
          </p:cNvSpPr>
          <p:nvPr/>
        </p:nvSpPr>
        <p:spPr bwMode="auto">
          <a:xfrm>
            <a:off x="5264150" y="4495800"/>
            <a:ext cx="3041650" cy="830263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mbria" pitchFamily="18" charset="0"/>
              </a:rPr>
              <a:t>documentation string for all </a:t>
            </a:r>
            <a:r>
              <a:rPr lang="en-US" b="1" i="1">
                <a:latin typeface="Cambria" pitchFamily="18" charset="0"/>
              </a:rPr>
              <a:t>users</a:t>
            </a:r>
          </a:p>
        </p:txBody>
      </p:sp>
      <p:cxnSp>
        <p:nvCxnSpPr>
          <p:cNvPr id="43016" name="Straight Arrow Connector 27"/>
          <p:cNvCxnSpPr>
            <a:cxnSpLocks noChangeShapeType="1"/>
            <a:stCxn id="43015" idx="0"/>
          </p:cNvCxnSpPr>
          <p:nvPr/>
        </p:nvCxnSpPr>
        <p:spPr bwMode="auto">
          <a:xfrm flipH="1" flipV="1">
            <a:off x="5410200" y="3352800"/>
            <a:ext cx="1374775" cy="1143000"/>
          </a:xfrm>
          <a:prstGeom prst="straightConnector1">
            <a:avLst/>
          </a:prstGeom>
          <a:noFill/>
          <a:ln w="28575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7" name="TextBox 32"/>
          <p:cNvSpPr txBox="1">
            <a:spLocks noChangeArrowheads="1"/>
          </p:cNvSpPr>
          <p:nvPr/>
        </p:nvSpPr>
        <p:spPr bwMode="auto">
          <a:xfrm>
            <a:off x="369888" y="5170488"/>
            <a:ext cx="2068512" cy="830262"/>
          </a:xfrm>
          <a:prstGeom prst="rect">
            <a:avLst/>
          </a:prstGeom>
          <a:solidFill>
            <a:srgbClr val="FFCC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mbria" pitchFamily="18" charset="0"/>
              </a:rPr>
              <a:t>Python's keywords</a:t>
            </a:r>
            <a:endParaRPr lang="en-US" b="1" i="1">
              <a:latin typeface="Cambria" pitchFamily="18" charset="0"/>
            </a:endParaRPr>
          </a:p>
        </p:txBody>
      </p:sp>
      <p:cxnSp>
        <p:nvCxnSpPr>
          <p:cNvPr id="43018" name="Straight Arrow Connector 33"/>
          <p:cNvCxnSpPr>
            <a:cxnSpLocks noChangeShapeType="1"/>
            <a:stCxn id="43017" idx="0"/>
          </p:cNvCxnSpPr>
          <p:nvPr/>
        </p:nvCxnSpPr>
        <p:spPr bwMode="auto">
          <a:xfrm flipV="1">
            <a:off x="1403350" y="3733800"/>
            <a:ext cx="577850" cy="1436688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Straight Arrow Connector 37"/>
          <p:cNvCxnSpPr>
            <a:cxnSpLocks noChangeShapeType="1"/>
            <a:stCxn id="43017" idx="0"/>
          </p:cNvCxnSpPr>
          <p:nvPr/>
        </p:nvCxnSpPr>
        <p:spPr bwMode="auto">
          <a:xfrm flipH="1" flipV="1">
            <a:off x="1219200" y="2838450"/>
            <a:ext cx="184150" cy="2332038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Function </a:t>
            </a:r>
            <a:r>
              <a:rPr lang="en-US" sz="4200" i="1" dirty="0" smtClean="0">
                <a:latin typeface="Cambria" pitchFamily="18" charset="0"/>
              </a:rPr>
              <a:t>Fun </a:t>
            </a:r>
            <a:r>
              <a:rPr lang="en-US" sz="4200" dirty="0" smtClean="0">
                <a:latin typeface="Cambria" pitchFamily="18" charset="0"/>
              </a:rPr>
              <a:t>! 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44035" name="Rectangle 18"/>
          <p:cNvSpPr>
            <a:spLocks noChangeArrowheads="1"/>
          </p:cNvSpPr>
          <p:nvPr/>
        </p:nvSpPr>
        <p:spPr bwMode="auto">
          <a:xfrm>
            <a:off x="533400" y="3602038"/>
            <a:ext cx="388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Courier New" pitchFamily="49" charset="0"/>
              </a:rPr>
              <a:t>&gt;&gt;&gt; undo(</a:t>
            </a:r>
            <a:r>
              <a:rPr lang="en-US" sz="3200" b="1">
                <a:solidFill>
                  <a:srgbClr val="009600"/>
                </a:solidFill>
                <a:latin typeface="Courier New" pitchFamily="49" charset="0"/>
              </a:rPr>
              <a:t>'caf'</a:t>
            </a:r>
            <a:r>
              <a:rPr lang="en-US" sz="3200" b="1">
                <a:latin typeface="Courier New" pitchFamily="49" charset="0"/>
              </a:rPr>
              <a:t>)</a:t>
            </a:r>
          </a:p>
        </p:txBody>
      </p:sp>
      <p:sp>
        <p:nvSpPr>
          <p:cNvPr id="44036" name="Rectangle 19"/>
          <p:cNvSpPr>
            <a:spLocks noChangeArrowheads="1"/>
          </p:cNvSpPr>
          <p:nvPr/>
        </p:nvSpPr>
        <p:spPr bwMode="auto">
          <a:xfrm>
            <a:off x="533400" y="5031348"/>
            <a:ext cx="536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&gt;&gt;&gt; undo(undo(</a:t>
            </a:r>
            <a:r>
              <a:rPr lang="en-US" sz="3200" b="1" dirty="0">
                <a:solidFill>
                  <a:srgbClr val="009600"/>
                </a:solidFill>
                <a:latin typeface="Courier New" pitchFamily="49" charset="0"/>
              </a:rPr>
              <a:t>'</a:t>
            </a:r>
            <a:r>
              <a:rPr lang="en-US" sz="3200" b="1" dirty="0" err="1">
                <a:solidFill>
                  <a:srgbClr val="009600"/>
                </a:solidFill>
                <a:latin typeface="Courier New" pitchFamily="49" charset="0"/>
              </a:rPr>
              <a:t>caf</a:t>
            </a:r>
            <a:r>
              <a:rPr lang="en-US" sz="3200" b="1" dirty="0">
                <a:solidFill>
                  <a:srgbClr val="009600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latin typeface="Courier New" pitchFamily="49" charset="0"/>
              </a:rPr>
              <a:t>))</a:t>
            </a:r>
          </a:p>
        </p:txBody>
      </p:sp>
      <p:sp>
        <p:nvSpPr>
          <p:cNvPr id="44037" name="Text Box 20"/>
          <p:cNvSpPr txBox="1">
            <a:spLocks noChangeArrowheads="1"/>
          </p:cNvSpPr>
          <p:nvPr/>
        </p:nvSpPr>
        <p:spPr bwMode="auto">
          <a:xfrm>
            <a:off x="838200" y="1447800"/>
            <a:ext cx="7391400" cy="137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undo(s):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"""This </a:t>
            </a:r>
            <a:r>
              <a:rPr lang="en-US" b="1" dirty="0">
                <a:solidFill>
                  <a:srgbClr val="009600"/>
                </a:solidFill>
                <a:latin typeface="Courier New" pitchFamily="49" charset="0"/>
              </a:rPr>
              <a:t>"undoes" its 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argument, </a:t>
            </a:r>
            <a:r>
              <a:rPr lang="en-US" b="1" dirty="0" smtClean="0">
                <a:solidFill>
                  <a:srgbClr val="009600"/>
                </a:solidFill>
                <a:latin typeface="Courier New" pitchFamily="49" charset="0"/>
              </a:rPr>
              <a:t>s"""</a:t>
            </a:r>
            <a:endParaRPr lang="en-US" b="1" dirty="0">
              <a:solidFill>
                <a:srgbClr val="009600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F890C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9600"/>
                </a:solidFill>
                <a:latin typeface="Courier New" pitchFamily="49" charset="0"/>
              </a:rPr>
              <a:t>'de'</a:t>
            </a:r>
            <a:r>
              <a:rPr lang="en-US" b="1" dirty="0">
                <a:latin typeface="Courier New" pitchFamily="49" charset="0"/>
              </a:rPr>
              <a:t> + s</a:t>
            </a:r>
          </a:p>
        </p:txBody>
      </p:sp>
      <p:sp>
        <p:nvSpPr>
          <p:cNvPr id="44038" name="Text Box 21"/>
          <p:cNvSpPr txBox="1">
            <a:spLocks noChangeArrowheads="1"/>
          </p:cNvSpPr>
          <p:nvPr/>
        </p:nvSpPr>
        <p:spPr bwMode="auto">
          <a:xfrm>
            <a:off x="5527675" y="5950803"/>
            <a:ext cx="3540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i="1" dirty="0">
                <a:latin typeface="Cambria" pitchFamily="18" charset="0"/>
              </a:rPr>
              <a:t>strings, lists, numbers … all </a:t>
            </a:r>
            <a:r>
              <a:rPr lang="en-US" b="1" i="1" dirty="0">
                <a:latin typeface="Cambria" pitchFamily="18" charset="0"/>
              </a:rPr>
              <a:t>data</a:t>
            </a:r>
            <a:r>
              <a:rPr lang="en-US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i="1" dirty="0">
                <a:latin typeface="Cambria" pitchFamily="18" charset="0"/>
              </a:rPr>
              <a:t>are fair game</a:t>
            </a:r>
          </a:p>
        </p:txBody>
      </p:sp>
      <p:cxnSp>
        <p:nvCxnSpPr>
          <p:cNvPr id="44039" name="Straight Connector 2"/>
          <p:cNvCxnSpPr>
            <a:cxnSpLocks noChangeShapeType="1"/>
          </p:cNvCxnSpPr>
          <p:nvPr/>
        </p:nvCxnSpPr>
        <p:spPr bwMode="auto">
          <a:xfrm>
            <a:off x="838200" y="3200400"/>
            <a:ext cx="73152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3400" y="4216400"/>
            <a:ext cx="19127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Courier New" pitchFamily="49" charset="0"/>
              </a:rPr>
              <a:t>'decaf'</a:t>
            </a:r>
            <a:endParaRPr lang="en-US" sz="3200" b="1" dirty="0">
              <a:solidFill>
                <a:srgbClr val="008000"/>
              </a:solidFill>
              <a:latin typeface="Courier New" pitchFamily="49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09600" y="5615548"/>
            <a:ext cx="2608262" cy="716990"/>
          </a:xfrm>
          <a:prstGeom prst="roundRect">
            <a:avLst/>
          </a:prstGeom>
          <a:solidFill>
            <a:srgbClr val="CCFFCC"/>
          </a:solidFill>
          <a:ln w="2857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8"/>
          <p:cNvSpPr txBox="1">
            <a:spLocks noChangeArrowheads="1"/>
          </p:cNvSpPr>
          <p:nvPr/>
        </p:nvSpPr>
        <p:spPr bwMode="auto">
          <a:xfrm rot="-708084">
            <a:off x="385604" y="1135701"/>
            <a:ext cx="6711404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Cambria" pitchFamily="18" charset="0"/>
              </a:rPr>
              <a:t>Have a </a:t>
            </a:r>
            <a:r>
              <a:rPr lang="en-US" sz="4200" b="1" dirty="0" err="1" smtClean="0">
                <a:solidFill>
                  <a:srgbClr val="008000"/>
                </a:solidFill>
                <a:latin typeface="Cambria" pitchFamily="18" charset="0"/>
              </a:rPr>
              <a:t>dedecaf</a:t>
            </a:r>
            <a:r>
              <a:rPr lang="en-US" sz="4200" b="1" dirty="0" err="1" smtClean="0">
                <a:latin typeface="Cambria" pitchFamily="18" charset="0"/>
              </a:rPr>
              <a:t>-ternoon</a:t>
            </a:r>
            <a:r>
              <a:rPr lang="en-US" sz="4200" b="1" dirty="0" smtClean="0">
                <a:latin typeface="Cambria" pitchFamily="18" charset="0"/>
              </a:rPr>
              <a:t>!</a:t>
            </a:r>
            <a:endParaRPr lang="en-US" sz="4200" b="1" dirty="0">
              <a:latin typeface="Cambria" pitchFamily="18" charset="0"/>
            </a:endParaRPr>
          </a:p>
        </p:txBody>
      </p:sp>
      <p:sp>
        <p:nvSpPr>
          <p:cNvPr id="45059" name="Rectangle 41"/>
          <p:cNvSpPr>
            <a:spLocks noChangeArrowheads="1"/>
          </p:cNvSpPr>
          <p:nvPr/>
        </p:nvSpPr>
        <p:spPr bwMode="auto">
          <a:xfrm>
            <a:off x="1828800" y="4572000"/>
            <a:ext cx="6429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This </a:t>
            </a:r>
            <a:r>
              <a:rPr lang="en-US" sz="4200" dirty="0">
                <a:latin typeface="Cambria" pitchFamily="18" charset="0"/>
              </a:rPr>
              <a:t>week's lab ~             </a:t>
            </a:r>
            <a:r>
              <a:rPr lang="en-US" sz="4200" dirty="0" smtClean="0">
                <a:latin typeface="Cambria" pitchFamily="18" charset="0"/>
              </a:rPr>
              <a:t>	</a:t>
            </a:r>
            <a:r>
              <a:rPr lang="en-US" sz="4200" i="1" dirty="0" smtClean="0">
                <a:latin typeface="Cambria" pitchFamily="18" charset="0"/>
              </a:rPr>
              <a:t>first </a:t>
            </a:r>
            <a:r>
              <a:rPr lang="en-US" sz="4200" b="1" i="1" u="sng" dirty="0">
                <a:solidFill>
                  <a:srgbClr val="008000"/>
                </a:solidFill>
                <a:latin typeface="Cambria" pitchFamily="18" charset="0"/>
              </a:rPr>
              <a:t>two</a:t>
            </a:r>
            <a:r>
              <a:rPr lang="en-US" sz="4200" i="1" dirty="0">
                <a:latin typeface="Cambria" pitchFamily="18" charset="0"/>
              </a:rPr>
              <a:t> </a:t>
            </a:r>
            <a:r>
              <a:rPr lang="en-US" sz="4200" i="1" dirty="0" err="1" smtClean="0">
                <a:latin typeface="Cambria" pitchFamily="18" charset="0"/>
              </a:rPr>
              <a:t>hw</a:t>
            </a:r>
            <a:r>
              <a:rPr lang="en-US" sz="4200" i="1" dirty="0" smtClean="0">
                <a:latin typeface="Cambria" pitchFamily="18" charset="0"/>
              </a:rPr>
              <a:t> problems</a:t>
            </a:r>
            <a:endParaRPr lang="en-US" sz="4200" i="1" dirty="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768800" y="72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9440" y="71388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1042"/>
          <p:cNvGrpSpPr>
            <a:grpSpLocks/>
          </p:cNvGrpSpPr>
          <p:nvPr/>
        </p:nvGrpSpPr>
        <p:grpSpPr bwMode="auto">
          <a:xfrm>
            <a:off x="6158204" y="1924133"/>
            <a:ext cx="838200" cy="914400"/>
            <a:chOff x="2928" y="1051"/>
            <a:chExt cx="840" cy="957"/>
          </a:xfrm>
        </p:grpSpPr>
        <p:sp>
          <p:nvSpPr>
            <p:cNvPr id="6" name="Freeform 1043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44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045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046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47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48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49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50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051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052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53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54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55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1056"/>
          <p:cNvSpPr txBox="1">
            <a:spLocks noChangeArrowheads="1"/>
          </p:cNvSpPr>
          <p:nvPr/>
        </p:nvSpPr>
        <p:spPr bwMode="auto">
          <a:xfrm>
            <a:off x="3632201" y="1886634"/>
            <a:ext cx="3200399" cy="3231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morning + evening, too</a:t>
            </a:r>
            <a:endParaRPr lang="en-US" sz="15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Memory!</a:t>
            </a:r>
          </a:p>
        </p:txBody>
      </p:sp>
      <p:sp>
        <p:nvSpPr>
          <p:cNvPr id="24579" name="AutoShape 6"/>
          <p:cNvSpPr>
            <a:spLocks noChangeArrowheads="1"/>
          </p:cNvSpPr>
          <p:nvPr/>
        </p:nvSpPr>
        <p:spPr bwMode="auto">
          <a:xfrm>
            <a:off x="420688" y="1296988"/>
            <a:ext cx="1981200" cy="1238250"/>
          </a:xfrm>
          <a:prstGeom prst="cube">
            <a:avLst>
              <a:gd name="adj" fmla="val 36153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6007608" y="5943600"/>
            <a:ext cx="184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byte</a:t>
            </a:r>
            <a:r>
              <a:rPr lang="en-US" dirty="0">
                <a:solidFill>
                  <a:srgbClr val="3333CC"/>
                </a:solidFill>
                <a:latin typeface="Cambria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=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8 bits</a:t>
            </a:r>
          </a:p>
        </p:txBody>
      </p:sp>
      <p:pic>
        <p:nvPicPr>
          <p:cNvPr id="2458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2580259" y="5459413"/>
            <a:ext cx="2270125" cy="1143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17"/>
          <p:cNvSpPr txBox="1">
            <a:spLocks noChangeArrowheads="1"/>
          </p:cNvSpPr>
          <p:nvPr/>
        </p:nvSpPr>
        <p:spPr bwMode="auto">
          <a:xfrm>
            <a:off x="4943855" y="5446776"/>
            <a:ext cx="3987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bit</a:t>
            </a:r>
            <a:r>
              <a:rPr lang="en-US" dirty="0">
                <a:solidFill>
                  <a:srgbClr val="3333CC"/>
                </a:solidFill>
                <a:latin typeface="Cambria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=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smallest amt. of info.:  </a:t>
            </a:r>
            <a:r>
              <a:rPr lang="en-US" sz="1800" b="1" dirty="0" smtClean="0">
                <a:solidFill>
                  <a:srgbClr val="000000"/>
                </a:solidFill>
                <a:latin typeface="Cambria" pitchFamily="18" charset="0"/>
              </a:rPr>
              <a:t>0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or </a:t>
            </a:r>
            <a:r>
              <a:rPr lang="en-US" sz="1800" b="1" dirty="0" smtClean="0">
                <a:solidFill>
                  <a:srgbClr val="000000"/>
                </a:solidFill>
                <a:latin typeface="Cambria" pitchFamily="18" charset="0"/>
              </a:rPr>
              <a:t>1</a:t>
            </a:r>
            <a:endParaRPr lang="en-US" sz="18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4583" name="Oval 20"/>
          <p:cNvSpPr>
            <a:spLocks noChangeArrowheads="1"/>
          </p:cNvSpPr>
          <p:nvPr/>
        </p:nvSpPr>
        <p:spPr bwMode="auto">
          <a:xfrm>
            <a:off x="2529459" y="6043613"/>
            <a:ext cx="23876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4584" name="Rectangle 25"/>
          <p:cNvSpPr>
            <a:spLocks noChangeArrowheads="1"/>
          </p:cNvSpPr>
          <p:nvPr/>
        </p:nvSpPr>
        <p:spPr bwMode="auto">
          <a:xfrm>
            <a:off x="420688" y="1722438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name: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x</a:t>
            </a:r>
            <a:endParaRPr lang="en-US" sz="1600" b="1">
              <a:solidFill>
                <a:srgbClr val="3333CC"/>
              </a:solidFill>
              <a:latin typeface="Courier New" pitchFamily="49" charset="0"/>
              <a:ea typeface="MS PGothic" pitchFamily="34" charset="-128"/>
            </a:endParaRP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type: </a:t>
            </a:r>
            <a:r>
              <a:rPr lang="en-US" sz="1600" b="1">
                <a:solidFill>
                  <a:srgbClr val="3333CC"/>
                </a:solidFill>
                <a:latin typeface="Courier New" pitchFamily="49" charset="0"/>
                <a:ea typeface="MS PGothic" pitchFamily="34" charset="-128"/>
              </a:rPr>
              <a:t>int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LOC: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  <a:ea typeface="MS PGothic" pitchFamily="34" charset="-128"/>
              </a:rPr>
              <a:t>312</a:t>
            </a:r>
          </a:p>
        </p:txBody>
      </p:sp>
      <p:sp>
        <p:nvSpPr>
          <p:cNvPr id="33814" name="Text Box 31"/>
          <p:cNvSpPr txBox="1">
            <a:spLocks noChangeArrowheads="1"/>
          </p:cNvSpPr>
          <p:nvPr/>
        </p:nvSpPr>
        <p:spPr bwMode="auto">
          <a:xfrm>
            <a:off x="1144588" y="5458599"/>
            <a:ext cx="1361115" cy="3365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  <a:latin typeface="Tahoma" pitchFamily="34" charset="0"/>
              </a:rPr>
              <a:t>on or off</a:t>
            </a:r>
          </a:p>
        </p:txBody>
      </p:sp>
      <p:sp>
        <p:nvSpPr>
          <p:cNvPr id="24587" name="Rectangle 39"/>
          <p:cNvSpPr>
            <a:spLocks noChangeArrowheads="1"/>
          </p:cNvSpPr>
          <p:nvPr/>
        </p:nvSpPr>
        <p:spPr bwMode="auto">
          <a:xfrm>
            <a:off x="1144588" y="1295400"/>
            <a:ext cx="554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41</a:t>
            </a:r>
            <a:endParaRPr lang="en-US" sz="1600" b="1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4589" name="Text Box 9"/>
          <p:cNvSpPr txBox="1">
            <a:spLocks noChangeArrowheads="1"/>
          </p:cNvSpPr>
          <p:nvPr/>
        </p:nvSpPr>
        <p:spPr bwMode="auto">
          <a:xfrm>
            <a:off x="2911475" y="287338"/>
            <a:ext cx="5829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Random Access Memory </a:t>
            </a:r>
          </a:p>
        </p:txBody>
      </p:sp>
      <p:pic>
        <p:nvPicPr>
          <p:cNvPr id="24590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11131" r="2794" b="33250"/>
          <a:stretch>
            <a:fillRect/>
          </a:stretch>
        </p:blipFill>
        <p:spPr bwMode="auto">
          <a:xfrm>
            <a:off x="625474" y="3647187"/>
            <a:ext cx="7924801" cy="152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D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Oval 20"/>
          <p:cNvSpPr>
            <a:spLocks noChangeArrowheads="1"/>
          </p:cNvSpPr>
          <p:nvPr/>
        </p:nvSpPr>
        <p:spPr bwMode="auto">
          <a:xfrm>
            <a:off x="2885059" y="5506288"/>
            <a:ext cx="339725" cy="3048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4592" name="AutoShape 6"/>
          <p:cNvSpPr>
            <a:spLocks noChangeArrowheads="1"/>
          </p:cNvSpPr>
          <p:nvPr/>
        </p:nvSpPr>
        <p:spPr bwMode="auto">
          <a:xfrm>
            <a:off x="4792663" y="1296988"/>
            <a:ext cx="1981200" cy="1238250"/>
          </a:xfrm>
          <a:prstGeom prst="cube">
            <a:avLst>
              <a:gd name="adj" fmla="val 36153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4593" name="Rectangle 25"/>
          <p:cNvSpPr>
            <a:spLocks noChangeArrowheads="1"/>
          </p:cNvSpPr>
          <p:nvPr/>
        </p:nvSpPr>
        <p:spPr bwMode="auto">
          <a:xfrm>
            <a:off x="4792663" y="1722438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name: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z</a:t>
            </a:r>
            <a:endParaRPr lang="en-US" sz="1600" b="1">
              <a:solidFill>
                <a:srgbClr val="3333CC"/>
              </a:solidFill>
              <a:latin typeface="Courier New" pitchFamily="49" charset="0"/>
              <a:ea typeface="MS PGothic" pitchFamily="34" charset="-128"/>
            </a:endParaRP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type: </a:t>
            </a:r>
            <a:r>
              <a:rPr lang="en-US" sz="1600" b="1">
                <a:solidFill>
                  <a:srgbClr val="3333CC"/>
                </a:solidFill>
                <a:latin typeface="Courier New" pitchFamily="49" charset="0"/>
                <a:ea typeface="MS PGothic" pitchFamily="34" charset="-128"/>
              </a:rPr>
              <a:t>int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LOC: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  <a:ea typeface="MS PGothic" pitchFamily="34" charset="-128"/>
              </a:rPr>
              <a:t>336</a:t>
            </a: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5516563" y="1295400"/>
            <a:ext cx="554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Courier New" pitchFamily="49" charset="0"/>
                <a:ea typeface="MS PGothic" pitchFamily="34" charset="-128"/>
              </a:rPr>
              <a:t>83</a:t>
            </a:r>
            <a:endParaRPr lang="en-US" sz="1600" b="1" dirty="0">
              <a:solidFill>
                <a:srgbClr val="FFFFFF">
                  <a:lumMod val="65000"/>
                </a:srgbClr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4595" name="AutoShape 6"/>
          <p:cNvSpPr>
            <a:spLocks noChangeArrowheads="1"/>
          </p:cNvSpPr>
          <p:nvPr/>
        </p:nvSpPr>
        <p:spPr bwMode="auto">
          <a:xfrm>
            <a:off x="2606675" y="1322388"/>
            <a:ext cx="1981200" cy="1238250"/>
          </a:xfrm>
          <a:prstGeom prst="cube">
            <a:avLst>
              <a:gd name="adj" fmla="val 36153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4596" name="Rectangle 25"/>
          <p:cNvSpPr>
            <a:spLocks noChangeArrowheads="1"/>
          </p:cNvSpPr>
          <p:nvPr/>
        </p:nvSpPr>
        <p:spPr bwMode="auto">
          <a:xfrm>
            <a:off x="2606675" y="1747838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name: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y</a:t>
            </a:r>
            <a:endParaRPr lang="en-US" sz="1600" b="1">
              <a:solidFill>
                <a:srgbClr val="3333CC"/>
              </a:solidFill>
              <a:latin typeface="Courier New" pitchFamily="49" charset="0"/>
              <a:ea typeface="MS PGothic" pitchFamily="34" charset="-128"/>
            </a:endParaRP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type: </a:t>
            </a:r>
            <a:r>
              <a:rPr lang="en-US" sz="1600" b="1">
                <a:solidFill>
                  <a:srgbClr val="3333CC"/>
                </a:solidFill>
                <a:latin typeface="Courier New" pitchFamily="49" charset="0"/>
                <a:ea typeface="MS PGothic" pitchFamily="34" charset="-128"/>
              </a:rPr>
              <a:t>int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LOC: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  <a:ea typeface="MS PGothic" pitchFamily="34" charset="-128"/>
              </a:rPr>
              <a:t>324</a:t>
            </a:r>
          </a:p>
        </p:txBody>
      </p:sp>
      <p:sp>
        <p:nvSpPr>
          <p:cNvPr id="24597" name="Rectangle 39"/>
          <p:cNvSpPr>
            <a:spLocks noChangeArrowheads="1"/>
          </p:cNvSpPr>
          <p:nvPr/>
        </p:nvSpPr>
        <p:spPr bwMode="auto">
          <a:xfrm>
            <a:off x="3330575" y="13208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42</a:t>
            </a:r>
            <a:endParaRPr lang="en-US" sz="1600" b="1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4598" name="Text Box 9"/>
          <p:cNvSpPr txBox="1">
            <a:spLocks noChangeArrowheads="1"/>
          </p:cNvSpPr>
          <p:nvPr/>
        </p:nvSpPr>
        <p:spPr bwMode="auto">
          <a:xfrm>
            <a:off x="304800" y="3043238"/>
            <a:ext cx="84359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mbria" pitchFamily="18" charset="0"/>
              </a:rPr>
              <a:t>a big list of boxes, each with a name, type, location, and value</a:t>
            </a:r>
          </a:p>
        </p:txBody>
      </p:sp>
      <p:cxnSp>
        <p:nvCxnSpPr>
          <p:cNvPr id="24599" name="Straight Arrow Connector 2"/>
          <p:cNvCxnSpPr>
            <a:cxnSpLocks noChangeShapeType="1"/>
          </p:cNvCxnSpPr>
          <p:nvPr/>
        </p:nvCxnSpPr>
        <p:spPr bwMode="auto">
          <a:xfrm>
            <a:off x="682625" y="2895600"/>
            <a:ext cx="769937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0" name="Rectangle 3"/>
          <p:cNvSpPr>
            <a:spLocks noChangeArrowheads="1"/>
          </p:cNvSpPr>
          <p:nvPr/>
        </p:nvSpPr>
        <p:spPr bwMode="auto">
          <a:xfrm>
            <a:off x="1235022" y="3893698"/>
            <a:ext cx="268446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512 MB of memory</a:t>
            </a:r>
            <a:endParaRPr lang="en-US" dirty="0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4601" name="AutoShape 6"/>
          <p:cNvSpPr>
            <a:spLocks noChangeArrowheads="1"/>
          </p:cNvSpPr>
          <p:nvPr/>
        </p:nvSpPr>
        <p:spPr bwMode="auto">
          <a:xfrm>
            <a:off x="6950075" y="1296988"/>
            <a:ext cx="1981200" cy="1238250"/>
          </a:xfrm>
          <a:prstGeom prst="cube">
            <a:avLst>
              <a:gd name="adj" fmla="val 36153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24602" name="Rectangle 25"/>
          <p:cNvSpPr>
            <a:spLocks noChangeArrowheads="1"/>
          </p:cNvSpPr>
          <p:nvPr/>
        </p:nvSpPr>
        <p:spPr bwMode="auto">
          <a:xfrm>
            <a:off x="6950075" y="1722438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name: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endParaRPr lang="en-US" sz="1600" b="1" dirty="0">
              <a:solidFill>
                <a:srgbClr val="3333CC"/>
              </a:solidFill>
              <a:latin typeface="Courier New" pitchFamily="49" charset="0"/>
              <a:ea typeface="MS PGothic" pitchFamily="34" charset="-128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type: </a:t>
            </a:r>
            <a:r>
              <a:rPr lang="en-US" sz="1600" b="1" dirty="0" err="1">
                <a:solidFill>
                  <a:srgbClr val="3333CC"/>
                </a:solidFill>
                <a:latin typeface="Courier New" pitchFamily="49" charset="0"/>
                <a:ea typeface="MS PGothic" pitchFamily="34" charset="-128"/>
              </a:rPr>
              <a:t>int</a:t>
            </a:r>
            <a:endParaRPr lang="en-US" sz="1600" b="1" dirty="0">
              <a:solidFill>
                <a:srgbClr val="3333CC"/>
              </a:solidFill>
              <a:latin typeface="Courier New" pitchFamily="49" charset="0"/>
              <a:ea typeface="MS PGothic" pitchFamily="34" charset="-128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  <a:ea typeface="MS PGothic" pitchFamily="34" charset="-128"/>
              </a:rPr>
              <a:t>LOC: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 charset="0"/>
                <a:ea typeface="MS PGothic" pitchFamily="34" charset="-128"/>
              </a:rPr>
              <a:t>348</a:t>
            </a:r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7676243" y="1295400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FF">
                    <a:lumMod val="65000"/>
                  </a:srgbClr>
                </a:solidFill>
                <a:latin typeface="Courier New" pitchFamily="49" charset="0"/>
                <a:ea typeface="MS PGothic" pitchFamily="34" charset="-128"/>
              </a:rPr>
              <a:t>83</a:t>
            </a:r>
            <a:endParaRPr lang="en-US" sz="1600" b="1" dirty="0">
              <a:solidFill>
                <a:srgbClr val="FFFFFF">
                  <a:lumMod val="65000"/>
                </a:srgbClr>
              </a:solidFill>
              <a:latin typeface="Courier New" pitchFamily="49" charset="0"/>
              <a:ea typeface="MS PGothic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341901" y="5658688"/>
            <a:ext cx="519112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4588" name="Group 3"/>
          <p:cNvGrpSpPr>
            <a:grpSpLocks/>
          </p:cNvGrpSpPr>
          <p:nvPr/>
        </p:nvGrpSpPr>
        <p:grpSpPr bwMode="auto">
          <a:xfrm>
            <a:off x="152400" y="6192088"/>
            <a:ext cx="431800" cy="522288"/>
            <a:chOff x="2928" y="1051"/>
            <a:chExt cx="840" cy="957"/>
          </a:xfrm>
        </p:grpSpPr>
        <p:sp>
          <p:nvSpPr>
            <p:cNvPr id="24604" name="Freeform 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4605" name="Oval 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4606" name="Oval 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4607" name="Oval 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4608" name="Oval 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4609" name="Oval 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4610" name="Oval 1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4611" name="Oval 1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4612" name="AutoShape 1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4613" name="Freeform 1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4614" name="Freeform 1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4615" name="Freeform 1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4616" name="Freeform 1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</p:grp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6790620" y="6326791"/>
            <a:ext cx="2123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word</a:t>
            </a:r>
            <a:r>
              <a:rPr lang="en-US" dirty="0" smtClean="0">
                <a:solidFill>
                  <a:srgbClr val="3333CC"/>
                </a:solidFill>
                <a:latin typeface="Cambria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=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64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bits</a:t>
            </a:r>
          </a:p>
        </p:txBody>
      </p:sp>
      <p:cxnSp>
        <p:nvCxnSpPr>
          <p:cNvPr id="87" name="Straight Arrow Connector 86"/>
          <p:cNvCxnSpPr/>
          <p:nvPr/>
        </p:nvCxnSpPr>
        <p:spPr bwMode="auto">
          <a:xfrm>
            <a:off x="5105400" y="6192088"/>
            <a:ext cx="836824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8217408" y="5783640"/>
            <a:ext cx="4042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True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721010" y="5783640"/>
            <a:ext cx="4283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False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37485" y="4379747"/>
            <a:ext cx="186327" cy="98250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577254" y="4463982"/>
            <a:ext cx="2760231" cy="9700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H="1">
            <a:off x="4867667" y="4478950"/>
            <a:ext cx="656145" cy="9796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971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 bwMode="auto">
          <a:xfrm>
            <a:off x="255615" y="4579913"/>
            <a:ext cx="8609866" cy="979812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255615" y="2181559"/>
            <a:ext cx="8609866" cy="979812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5615" y="3363588"/>
            <a:ext cx="8609866" cy="979812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533400" y="5481935"/>
            <a:ext cx="1449388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</a:rPr>
              <a:t>Hey!  Someone </a:t>
            </a:r>
            <a:r>
              <a:rPr lang="en-US" sz="1200" dirty="0">
                <a:solidFill>
                  <a:srgbClr val="000000"/>
                </a:solidFill>
                <a:latin typeface="Cambria" pitchFamily="18" charset="0"/>
              </a:rPr>
              <a:t>can't </a:t>
            </a:r>
            <a:r>
              <a:rPr lang="en-US" sz="1200" dirty="0" err="1">
                <a:solidFill>
                  <a:srgbClr val="000000"/>
                </a:solidFill>
                <a:latin typeface="Cambria" pitchFamily="18" charset="0"/>
              </a:rPr>
              <a:t>spelle</a:t>
            </a:r>
            <a:r>
              <a:rPr lang="en-US" sz="1200" dirty="0">
                <a:solidFill>
                  <a:srgbClr val="000000"/>
                </a:solidFill>
                <a:latin typeface="Cambria" pitchFamily="18" charset="0"/>
              </a:rPr>
              <a:t> !</a:t>
            </a:r>
          </a:p>
        </p:txBody>
      </p:sp>
      <p:pic>
        <p:nvPicPr>
          <p:cNvPr id="13315" name="Picture 27" descr="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940425"/>
            <a:ext cx="6064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256292" y="152400"/>
            <a:ext cx="86091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All languages use </a:t>
            </a:r>
            <a:r>
              <a:rPr lang="en-US" sz="4200" b="1" i="1" dirty="0" smtClean="0">
                <a:solidFill>
                  <a:srgbClr val="000000"/>
                </a:solidFill>
                <a:latin typeface="Cambria" pitchFamily="18" charset="0"/>
              </a:rPr>
              <a:t>data types</a:t>
            </a:r>
            <a:endParaRPr lang="en-US" sz="4200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914400" y="4857526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bool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914400" y="361948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latin typeface="Courier New" pitchFamily="49" charset="0"/>
              </a:rPr>
              <a:t>int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914400" y="245424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float</a:t>
            </a:r>
          </a:p>
        </p:txBody>
      </p:sp>
      <p:sp>
        <p:nvSpPr>
          <p:cNvPr id="13325" name="Text Box 19"/>
          <p:cNvSpPr txBox="1">
            <a:spLocks noChangeArrowheads="1"/>
          </p:cNvSpPr>
          <p:nvPr/>
        </p:nvSpPr>
        <p:spPr bwMode="auto">
          <a:xfrm>
            <a:off x="914400" y="1535383"/>
            <a:ext cx="1143000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mbria" pitchFamily="18" charset="0"/>
              </a:rPr>
              <a:t>Type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8449" name="Text Box 23"/>
          <p:cNvSpPr txBox="1">
            <a:spLocks noChangeArrowheads="1"/>
          </p:cNvSpPr>
          <p:nvPr/>
        </p:nvSpPr>
        <p:spPr bwMode="auto">
          <a:xfrm>
            <a:off x="3342154" y="1535383"/>
            <a:ext cx="1600200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latin typeface="Cambria" pitchFamily="18" charset="0"/>
              </a:rPr>
              <a:t>Example</a:t>
            </a:r>
            <a:endParaRPr lang="en-US" b="1" dirty="0" smtClean="0">
              <a:solidFill>
                <a:srgbClr val="3333CC"/>
              </a:solidFill>
              <a:latin typeface="Cambria" pitchFamily="18" charset="0"/>
            </a:endParaRPr>
          </a:p>
        </p:txBody>
      </p:sp>
      <p:sp>
        <p:nvSpPr>
          <p:cNvPr id="13327" name="Text Box 24"/>
          <p:cNvSpPr txBox="1">
            <a:spLocks noChangeArrowheads="1"/>
          </p:cNvSpPr>
          <p:nvPr/>
        </p:nvSpPr>
        <p:spPr bwMode="auto">
          <a:xfrm>
            <a:off x="6557168" y="1535383"/>
            <a:ext cx="1868488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What </a:t>
            </a:r>
            <a:r>
              <a:rPr lang="en-US" b="1" i="1" dirty="0">
                <a:latin typeface="Cambria" pitchFamily="18" charset="0"/>
              </a:rPr>
              <a:t>is</a:t>
            </a:r>
            <a:r>
              <a:rPr lang="en-US" b="1" dirty="0">
                <a:latin typeface="Cambria" pitchFamily="18" charset="0"/>
              </a:rPr>
              <a:t> it?</a:t>
            </a:r>
          </a:p>
        </p:txBody>
      </p:sp>
      <p:sp>
        <p:nvSpPr>
          <p:cNvPr id="13328" name="Text Box 25"/>
          <p:cNvSpPr txBox="1">
            <a:spLocks noChangeArrowheads="1"/>
          </p:cNvSpPr>
          <p:nvPr/>
        </p:nvSpPr>
        <p:spPr bwMode="auto">
          <a:xfrm>
            <a:off x="6290468" y="2221183"/>
            <a:ext cx="2401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libri" panose="020F0502020204030204" pitchFamily="34" charset="0"/>
              </a:rPr>
              <a:t>numeric values </a:t>
            </a:r>
            <a:r>
              <a:rPr lang="en-US" sz="1800" dirty="0">
                <a:latin typeface="Calibri" panose="020F0502020204030204" pitchFamily="34" charset="0"/>
              </a:rPr>
              <a:t>with a fractional </a:t>
            </a:r>
            <a:r>
              <a:rPr lang="en-US" sz="1800" dirty="0" smtClean="0">
                <a:latin typeface="Calibri" panose="020F0502020204030204" pitchFamily="34" charset="0"/>
              </a:rPr>
              <a:t>part, </a:t>
            </a:r>
            <a:r>
              <a:rPr lang="en-US" sz="1800" i="1" dirty="0" smtClean="0">
                <a:latin typeface="Calibri" panose="020F0502020204030204" pitchFamily="34" charset="0"/>
              </a:rPr>
              <a:t>even if the fractional part is .0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13329" name="Text Box 26"/>
          <p:cNvSpPr txBox="1">
            <a:spLocks noChangeArrowheads="1"/>
          </p:cNvSpPr>
          <p:nvPr/>
        </p:nvSpPr>
        <p:spPr bwMode="auto">
          <a:xfrm>
            <a:off x="6269434" y="3524918"/>
            <a:ext cx="2443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libri" panose="020F0502020204030204" pitchFamily="34" charset="0"/>
              </a:rPr>
              <a:t>integers – Python has </a:t>
            </a:r>
            <a:r>
              <a:rPr lang="en-US" sz="1800" i="1" dirty="0" smtClean="0">
                <a:latin typeface="Calibri" panose="020F0502020204030204" pitchFamily="34" charset="0"/>
              </a:rPr>
              <a:t>infinite-precision </a:t>
            </a:r>
            <a:r>
              <a:rPr lang="en-US" sz="1800" i="1" dirty="0" err="1" smtClean="0">
                <a:latin typeface="Calibri" panose="020F0502020204030204" pitchFamily="34" charset="0"/>
              </a:rPr>
              <a:t>ints</a:t>
            </a:r>
            <a:r>
              <a:rPr lang="en-US" sz="1800" i="1" dirty="0" smtClean="0">
                <a:latin typeface="Calibri" panose="020F0502020204030204" pitchFamily="34" charset="0"/>
              </a:rPr>
              <a:t>!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3333" name="Text Box 14"/>
          <p:cNvSpPr txBox="1">
            <a:spLocks noChangeArrowheads="1"/>
          </p:cNvSpPr>
          <p:nvPr/>
        </p:nvSpPr>
        <p:spPr bwMode="auto">
          <a:xfrm>
            <a:off x="750888" y="6575425"/>
            <a:ext cx="15240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Cambria" pitchFamily="18" charset="0"/>
              </a:rPr>
              <a:t>George Boole</a:t>
            </a:r>
          </a:p>
        </p:txBody>
      </p:sp>
      <p:cxnSp>
        <p:nvCxnSpPr>
          <p:cNvPr id="13334" name="Straight Connector 30"/>
          <p:cNvCxnSpPr>
            <a:cxnSpLocks noChangeShapeType="1"/>
          </p:cNvCxnSpPr>
          <p:nvPr/>
        </p:nvCxnSpPr>
        <p:spPr bwMode="auto">
          <a:xfrm rot="10800000">
            <a:off x="780212" y="5939135"/>
            <a:ext cx="838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5" name="Straight Connector 31"/>
          <p:cNvCxnSpPr>
            <a:cxnSpLocks noChangeShapeType="1"/>
          </p:cNvCxnSpPr>
          <p:nvPr/>
        </p:nvCxnSpPr>
        <p:spPr bwMode="auto">
          <a:xfrm flipH="1">
            <a:off x="709614" y="5943600"/>
            <a:ext cx="357186" cy="289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6198393" y="4599418"/>
            <a:ext cx="2586038" cy="973416"/>
            <a:chOff x="6198393" y="4608294"/>
            <a:chExt cx="2586038" cy="973416"/>
          </a:xfrm>
        </p:grpSpPr>
        <p:sp>
          <p:nvSpPr>
            <p:cNvPr id="13331" name="Text Box 28"/>
            <p:cNvSpPr txBox="1">
              <a:spLocks noChangeArrowheads="1"/>
            </p:cNvSpPr>
            <p:nvPr/>
          </p:nvSpPr>
          <p:spPr bwMode="auto">
            <a:xfrm>
              <a:off x="6198393" y="4608294"/>
              <a:ext cx="25860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Cambria" pitchFamily="18" charset="0"/>
                </a:rPr>
                <a:t>the </a:t>
              </a:r>
              <a:r>
                <a:rPr lang="en-US" sz="1800" dirty="0" smtClean="0">
                  <a:latin typeface="Cambria" pitchFamily="18" charset="0"/>
                </a:rPr>
                <a:t>T/F results </a:t>
              </a:r>
              <a:r>
                <a:rPr lang="en-US" sz="1800" dirty="0">
                  <a:latin typeface="Cambria" pitchFamily="18" charset="0"/>
                </a:rPr>
                <a:t>from a </a:t>
              </a:r>
              <a:r>
                <a:rPr lang="en-US" sz="1800" dirty="0" smtClean="0">
                  <a:latin typeface="Cambria" pitchFamily="18" charset="0"/>
                </a:rPr>
                <a:t>test or comparison:</a:t>
              </a:r>
              <a:endParaRPr lang="en-US" sz="1800" dirty="0">
                <a:latin typeface="Cambria" pitchFamily="18" charset="0"/>
              </a:endParaRPr>
            </a:p>
          </p:txBody>
        </p:sp>
        <p:sp>
          <p:nvSpPr>
            <p:cNvPr id="13336" name="Rectangle 1"/>
            <p:cNvSpPr>
              <a:spLocks noChangeArrowheads="1"/>
            </p:cNvSpPr>
            <p:nvPr/>
          </p:nvSpPr>
          <p:spPr bwMode="auto">
            <a:xfrm>
              <a:off x="6353921" y="5181600"/>
              <a:ext cx="22749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latin typeface="Cambria" pitchFamily="18" charset="0"/>
                  <a:ea typeface="MS PGothic" pitchFamily="34" charset="-128"/>
                </a:rPr>
                <a:t>==, !=, &lt;, &gt;, &lt;=, &gt;=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27604" y="3619483"/>
            <a:ext cx="2429301" cy="457200"/>
            <a:chOff x="2959608" y="3262313"/>
            <a:chExt cx="2429301" cy="457200"/>
          </a:xfrm>
        </p:grpSpPr>
        <p:sp>
          <p:nvSpPr>
            <p:cNvPr id="13322" name="Rectangle 8"/>
            <p:cNvSpPr>
              <a:spLocks noChangeArrowheads="1"/>
            </p:cNvSpPr>
            <p:nvPr/>
          </p:nvSpPr>
          <p:spPr bwMode="auto">
            <a:xfrm>
              <a:off x="3923647" y="3262313"/>
              <a:ext cx="1465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  <a:ea typeface="MS PGothic" pitchFamily="34" charset="-128"/>
                </a:rPr>
                <a:t>10**100</a:t>
              </a:r>
            </a:p>
          </p:txBody>
        </p:sp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2959608" y="3262313"/>
              <a:ext cx="5492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  <a:ea typeface="MS PGothic" pitchFamily="34" charset="-128"/>
                </a:rPr>
                <a:t>42</a:t>
              </a: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539102" y="3352414"/>
              <a:ext cx="3225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MS PGothic" pitchFamily="34" charset="-128"/>
                </a:rPr>
                <a:t>or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55992" y="2452016"/>
            <a:ext cx="2172525" cy="461665"/>
            <a:chOff x="3009075" y="2094314"/>
            <a:chExt cx="2172525" cy="461665"/>
          </a:xfrm>
        </p:grpSpPr>
        <p:sp>
          <p:nvSpPr>
            <p:cNvPr id="13321" name="Rectangle 7"/>
            <p:cNvSpPr>
              <a:spLocks noChangeArrowheads="1"/>
            </p:cNvSpPr>
            <p:nvPr/>
          </p:nvSpPr>
          <p:spPr bwMode="auto">
            <a:xfrm>
              <a:off x="3009075" y="2096546"/>
              <a:ext cx="9159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  <a:ea typeface="MS PGothic" pitchFamily="34" charset="-128"/>
                </a:rPr>
                <a:t>3.14</a:t>
              </a: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4443898" y="2094314"/>
              <a:ext cx="7377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ea typeface="MS PGothic" pitchFamily="34" charset="-128"/>
                </a:rPr>
                <a:t>3.0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4023218" y="2186647"/>
              <a:ext cx="3225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MS PGothic" pitchFamily="34" charset="-128"/>
                </a:rPr>
                <a:t>or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97652" y="4855294"/>
            <a:ext cx="2489205" cy="461665"/>
            <a:chOff x="2895600" y="4590543"/>
            <a:chExt cx="2489205" cy="461665"/>
          </a:xfrm>
        </p:grpSpPr>
        <p:sp>
          <p:nvSpPr>
            <p:cNvPr id="13337" name="Rectangle 10"/>
            <p:cNvSpPr>
              <a:spLocks noChangeArrowheads="1"/>
            </p:cNvSpPr>
            <p:nvPr/>
          </p:nvSpPr>
          <p:spPr bwMode="auto">
            <a:xfrm>
              <a:off x="2895600" y="4592775"/>
              <a:ext cx="915988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Courier New" pitchFamily="49" charset="0"/>
                  <a:ea typeface="MS PGothic" pitchFamily="34" charset="-128"/>
                </a:rPr>
                <a:t>True</a:t>
              </a: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4278412" y="4590543"/>
              <a:ext cx="11063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  <a:ea typeface="MS PGothic" pitchFamily="34" charset="-128"/>
                </a:rPr>
                <a:t>False</a:t>
              </a:r>
              <a:endParaRPr lang="en-US" b="1" dirty="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3893867" y="4682876"/>
              <a:ext cx="3225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MS PGothic" pitchFamily="34" charset="-128"/>
                </a:rPr>
                <a:t>or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</p:grp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3080376" y="5428488"/>
            <a:ext cx="19812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>
                <a:latin typeface="Cambria" pitchFamily="18" charset="0"/>
              </a:rPr>
              <a:t>"Boolean </a:t>
            </a:r>
            <a:r>
              <a:rPr lang="en-US" sz="1500" dirty="0" smtClean="0">
                <a:latin typeface="Cambria" pitchFamily="18" charset="0"/>
              </a:rPr>
              <a:t>values"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500812" y="5638800"/>
            <a:ext cx="1981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>
                <a:latin typeface="Cambria" pitchFamily="18" charset="0"/>
              </a:rPr>
              <a:t>"Boolean </a:t>
            </a:r>
            <a:r>
              <a:rPr lang="en-US" sz="1500" dirty="0" smtClean="0">
                <a:latin typeface="Cambria" pitchFamily="18" charset="0"/>
              </a:rPr>
              <a:t>operators"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376160" y="6452092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type( x )</a:t>
            </a:r>
            <a:endParaRPr 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962400" y="793750"/>
            <a:ext cx="21240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  )</a:t>
            </a:r>
          </a:p>
        </p:txBody>
      </p:sp>
      <p:sp>
        <p:nvSpPr>
          <p:cNvPr id="15363" name="TextBox 50"/>
          <p:cNvSpPr txBox="1">
            <a:spLocks noChangeArrowheads="1"/>
          </p:cNvSpPr>
          <p:nvPr/>
        </p:nvSpPr>
        <p:spPr bwMode="auto">
          <a:xfrm>
            <a:off x="3962400" y="1593850"/>
            <a:ext cx="2124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**</a:t>
            </a:r>
          </a:p>
        </p:txBody>
      </p:sp>
      <p:sp>
        <p:nvSpPr>
          <p:cNvPr id="15364" name="TextBox 51"/>
          <p:cNvSpPr txBox="1">
            <a:spLocks noChangeArrowheads="1"/>
          </p:cNvSpPr>
          <p:nvPr/>
        </p:nvSpPr>
        <p:spPr bwMode="auto">
          <a:xfrm>
            <a:off x="3962400" y="2392363"/>
            <a:ext cx="2124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15365" name="TextBox 52"/>
          <p:cNvSpPr txBox="1">
            <a:spLocks noChangeArrowheads="1"/>
          </p:cNvSpPr>
          <p:nvPr/>
        </p:nvSpPr>
        <p:spPr bwMode="auto">
          <a:xfrm>
            <a:off x="3657600" y="3190875"/>
            <a:ext cx="2962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4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 % //</a:t>
            </a:r>
            <a:endParaRPr lang="en-US" sz="4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366" name="TextBox 53"/>
          <p:cNvSpPr txBox="1">
            <a:spLocks noChangeArrowheads="1"/>
          </p:cNvSpPr>
          <p:nvPr/>
        </p:nvSpPr>
        <p:spPr bwMode="auto">
          <a:xfrm>
            <a:off x="3962400" y="3990975"/>
            <a:ext cx="2124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-</a:t>
            </a:r>
          </a:p>
        </p:txBody>
      </p:sp>
      <p:sp>
        <p:nvSpPr>
          <p:cNvPr id="15367" name="TextBox 54"/>
          <p:cNvSpPr txBox="1">
            <a:spLocks noChangeArrowheads="1"/>
          </p:cNvSpPr>
          <p:nvPr/>
        </p:nvSpPr>
        <p:spPr bwMode="auto">
          <a:xfrm>
            <a:off x="3652838" y="4789488"/>
            <a:ext cx="2743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== &lt;</a:t>
            </a:r>
          </a:p>
        </p:txBody>
      </p:sp>
      <p:sp>
        <p:nvSpPr>
          <p:cNvPr id="15368" name="TextBox 55"/>
          <p:cNvSpPr txBox="1">
            <a:spLocks noChangeArrowheads="1"/>
          </p:cNvSpPr>
          <p:nvPr/>
        </p:nvSpPr>
        <p:spPr bwMode="auto">
          <a:xfrm>
            <a:off x="3652838" y="5588000"/>
            <a:ext cx="2743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</a:p>
        </p:txBody>
      </p:sp>
      <p:sp>
        <p:nvSpPr>
          <p:cNvPr id="15369" name="Text Box 2"/>
          <p:cNvSpPr txBox="1">
            <a:spLocks noChangeArrowheads="1"/>
          </p:cNvSpPr>
          <p:nvPr/>
        </p:nvSpPr>
        <p:spPr bwMode="auto">
          <a:xfrm>
            <a:off x="273050" y="152400"/>
            <a:ext cx="65166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  <a:latin typeface="Cambria" pitchFamily="18" charset="0"/>
              </a:rPr>
              <a:t>Operate!</a:t>
            </a:r>
          </a:p>
        </p:txBody>
      </p:sp>
      <p:cxnSp>
        <p:nvCxnSpPr>
          <p:cNvPr id="10" name="Straight Arrow Connector 8"/>
          <p:cNvCxnSpPr>
            <a:cxnSpLocks noChangeShapeType="1"/>
          </p:cNvCxnSpPr>
          <p:nvPr/>
        </p:nvCxnSpPr>
        <p:spPr bwMode="auto">
          <a:xfrm flipV="1">
            <a:off x="8763000" y="746125"/>
            <a:ext cx="0" cy="55784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3"/>
          <p:cNvSpPr txBox="1">
            <a:spLocks noChangeArrowheads="1"/>
          </p:cNvSpPr>
          <p:nvPr/>
        </p:nvSpPr>
        <p:spPr bwMode="auto">
          <a:xfrm>
            <a:off x="6797675" y="333375"/>
            <a:ext cx="220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higher precedence</a:t>
            </a:r>
          </a:p>
        </p:txBody>
      </p:sp>
    </p:spTree>
    <p:extLst>
      <p:ext uri="{BB962C8B-B14F-4D97-AF65-F5344CB8AC3E}">
        <p14:creationId xmlns:p14="http://schemas.microsoft.com/office/powerpoint/2010/main" val="16686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962400" y="793750"/>
            <a:ext cx="21240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  )</a:t>
            </a:r>
          </a:p>
        </p:txBody>
      </p:sp>
      <p:sp>
        <p:nvSpPr>
          <p:cNvPr id="16387" name="TextBox 50"/>
          <p:cNvSpPr txBox="1">
            <a:spLocks noChangeArrowheads="1"/>
          </p:cNvSpPr>
          <p:nvPr/>
        </p:nvSpPr>
        <p:spPr bwMode="auto">
          <a:xfrm>
            <a:off x="3962400" y="1593850"/>
            <a:ext cx="2124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**</a:t>
            </a:r>
          </a:p>
        </p:txBody>
      </p:sp>
      <p:sp>
        <p:nvSpPr>
          <p:cNvPr id="16388" name="TextBox 51"/>
          <p:cNvSpPr txBox="1">
            <a:spLocks noChangeArrowheads="1"/>
          </p:cNvSpPr>
          <p:nvPr/>
        </p:nvSpPr>
        <p:spPr bwMode="auto">
          <a:xfrm>
            <a:off x="3962400" y="2392363"/>
            <a:ext cx="2124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16390" name="TextBox 53"/>
          <p:cNvSpPr txBox="1">
            <a:spLocks noChangeArrowheads="1"/>
          </p:cNvSpPr>
          <p:nvPr/>
        </p:nvSpPr>
        <p:spPr bwMode="auto">
          <a:xfrm>
            <a:off x="3962400" y="3990975"/>
            <a:ext cx="2124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-</a:t>
            </a:r>
          </a:p>
        </p:txBody>
      </p:sp>
      <p:sp>
        <p:nvSpPr>
          <p:cNvPr id="16391" name="TextBox 54"/>
          <p:cNvSpPr txBox="1">
            <a:spLocks noChangeArrowheads="1"/>
          </p:cNvSpPr>
          <p:nvPr/>
        </p:nvSpPr>
        <p:spPr bwMode="auto">
          <a:xfrm>
            <a:off x="3652838" y="4789488"/>
            <a:ext cx="2743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== &lt;</a:t>
            </a:r>
          </a:p>
        </p:txBody>
      </p:sp>
      <p:sp>
        <p:nvSpPr>
          <p:cNvPr id="16392" name="TextBox 55"/>
          <p:cNvSpPr txBox="1">
            <a:spLocks noChangeArrowheads="1"/>
          </p:cNvSpPr>
          <p:nvPr/>
        </p:nvSpPr>
        <p:spPr bwMode="auto">
          <a:xfrm>
            <a:off x="3652838" y="5588000"/>
            <a:ext cx="2743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</a:p>
        </p:txBody>
      </p:sp>
      <p:pic>
        <p:nvPicPr>
          <p:cNvPr id="163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/>
          <a:stretch>
            <a:fillRect/>
          </a:stretch>
        </p:blipFill>
        <p:spPr bwMode="auto">
          <a:xfrm>
            <a:off x="609600" y="1449388"/>
            <a:ext cx="26892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2"/>
          <p:cNvSpPr txBox="1">
            <a:spLocks noChangeArrowheads="1"/>
          </p:cNvSpPr>
          <p:nvPr/>
        </p:nvSpPr>
        <p:spPr bwMode="auto">
          <a:xfrm>
            <a:off x="273050" y="152400"/>
            <a:ext cx="65166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  <a:latin typeface="Cambria" pitchFamily="18" charset="0"/>
              </a:rPr>
              <a:t>O-per-ate!</a:t>
            </a:r>
          </a:p>
        </p:txBody>
      </p:sp>
      <p:cxnSp>
        <p:nvCxnSpPr>
          <p:cNvPr id="11" name="Straight Arrow Connector 8"/>
          <p:cNvCxnSpPr>
            <a:cxnSpLocks noChangeShapeType="1"/>
          </p:cNvCxnSpPr>
          <p:nvPr/>
        </p:nvCxnSpPr>
        <p:spPr bwMode="auto">
          <a:xfrm flipV="1">
            <a:off x="8763000" y="746125"/>
            <a:ext cx="0" cy="55784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43"/>
          <p:cNvSpPr txBox="1">
            <a:spLocks noChangeArrowheads="1"/>
          </p:cNvSpPr>
          <p:nvPr/>
        </p:nvSpPr>
        <p:spPr bwMode="auto">
          <a:xfrm>
            <a:off x="6797675" y="333375"/>
            <a:ext cx="220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higher precedence</a:t>
            </a:r>
          </a:p>
        </p:txBody>
      </p:sp>
      <p:sp>
        <p:nvSpPr>
          <p:cNvPr id="13" name="TextBox 52"/>
          <p:cNvSpPr txBox="1">
            <a:spLocks noChangeArrowheads="1"/>
          </p:cNvSpPr>
          <p:nvPr/>
        </p:nvSpPr>
        <p:spPr bwMode="auto">
          <a:xfrm>
            <a:off x="3657600" y="3190875"/>
            <a:ext cx="2962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4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 % //</a:t>
            </a:r>
            <a:endParaRPr lang="en-US" sz="4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ounded Rectangle 20"/>
          <p:cNvSpPr>
            <a:spLocks noChangeArrowheads="1"/>
          </p:cNvSpPr>
          <p:nvPr/>
        </p:nvSpPr>
        <p:spPr bwMode="auto">
          <a:xfrm>
            <a:off x="381000" y="1676400"/>
            <a:ext cx="8077200" cy="6397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17411" name="Rounded Rectangle 6"/>
          <p:cNvSpPr>
            <a:spLocks noChangeArrowheads="1"/>
          </p:cNvSpPr>
          <p:nvPr/>
        </p:nvSpPr>
        <p:spPr bwMode="auto">
          <a:xfrm>
            <a:off x="381000" y="866775"/>
            <a:ext cx="8229600" cy="63976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17412" name="Rounded Rectangle 21"/>
          <p:cNvSpPr>
            <a:spLocks noChangeArrowheads="1"/>
          </p:cNvSpPr>
          <p:nvPr/>
        </p:nvSpPr>
        <p:spPr bwMode="auto">
          <a:xfrm>
            <a:off x="381000" y="2471738"/>
            <a:ext cx="7848600" cy="6397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17413" name="Rounded Rectangle 22"/>
          <p:cNvSpPr>
            <a:spLocks noChangeArrowheads="1"/>
          </p:cNvSpPr>
          <p:nvPr/>
        </p:nvSpPr>
        <p:spPr bwMode="auto">
          <a:xfrm>
            <a:off x="381000" y="3262313"/>
            <a:ext cx="7620000" cy="6397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17414" name="Rounded Rectangle 23"/>
          <p:cNvSpPr>
            <a:spLocks noChangeArrowheads="1"/>
          </p:cNvSpPr>
          <p:nvPr/>
        </p:nvSpPr>
        <p:spPr bwMode="auto">
          <a:xfrm>
            <a:off x="381000" y="4060825"/>
            <a:ext cx="7391400" cy="63976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17415" name="Rounded Rectangle 24"/>
          <p:cNvSpPr>
            <a:spLocks noChangeArrowheads="1"/>
          </p:cNvSpPr>
          <p:nvPr/>
        </p:nvSpPr>
        <p:spPr bwMode="auto">
          <a:xfrm>
            <a:off x="381000" y="4829175"/>
            <a:ext cx="7086600" cy="63976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17416" name="Rounded Rectangle 25"/>
          <p:cNvSpPr>
            <a:spLocks noChangeArrowheads="1"/>
          </p:cNvSpPr>
          <p:nvPr/>
        </p:nvSpPr>
        <p:spPr bwMode="auto">
          <a:xfrm>
            <a:off x="381000" y="5635625"/>
            <a:ext cx="6858000" cy="6413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17417" name="Text Box 2"/>
          <p:cNvSpPr txBox="1">
            <a:spLocks noChangeArrowheads="1"/>
          </p:cNvSpPr>
          <p:nvPr/>
        </p:nvSpPr>
        <p:spPr bwMode="auto">
          <a:xfrm>
            <a:off x="273050" y="152400"/>
            <a:ext cx="65166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  <a:latin typeface="Cambria" pitchFamily="18" charset="0"/>
              </a:rPr>
              <a:t>Python operators</a:t>
            </a:r>
          </a:p>
        </p:txBody>
      </p:sp>
      <p:sp>
        <p:nvSpPr>
          <p:cNvPr id="17418" name="TextBox 1"/>
          <p:cNvSpPr txBox="1">
            <a:spLocks noChangeArrowheads="1"/>
          </p:cNvSpPr>
          <p:nvPr/>
        </p:nvSpPr>
        <p:spPr bwMode="auto">
          <a:xfrm>
            <a:off x="3962400" y="793750"/>
            <a:ext cx="21240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  )</a:t>
            </a:r>
          </a:p>
        </p:txBody>
      </p:sp>
      <p:sp>
        <p:nvSpPr>
          <p:cNvPr id="17419" name="TextBox 50"/>
          <p:cNvSpPr txBox="1">
            <a:spLocks noChangeArrowheads="1"/>
          </p:cNvSpPr>
          <p:nvPr/>
        </p:nvSpPr>
        <p:spPr bwMode="auto">
          <a:xfrm>
            <a:off x="3962400" y="1624013"/>
            <a:ext cx="2124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**</a:t>
            </a:r>
          </a:p>
        </p:txBody>
      </p:sp>
      <p:sp>
        <p:nvSpPr>
          <p:cNvPr id="17420" name="TextBox 51"/>
          <p:cNvSpPr txBox="1">
            <a:spLocks noChangeArrowheads="1"/>
          </p:cNvSpPr>
          <p:nvPr/>
        </p:nvSpPr>
        <p:spPr bwMode="auto">
          <a:xfrm>
            <a:off x="3962400" y="2392363"/>
            <a:ext cx="2124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17422" name="TextBox 53"/>
          <p:cNvSpPr txBox="1">
            <a:spLocks noChangeArrowheads="1"/>
          </p:cNvSpPr>
          <p:nvPr/>
        </p:nvSpPr>
        <p:spPr bwMode="auto">
          <a:xfrm>
            <a:off x="3962400" y="3990975"/>
            <a:ext cx="2124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 -</a:t>
            </a:r>
          </a:p>
        </p:txBody>
      </p:sp>
      <p:sp>
        <p:nvSpPr>
          <p:cNvPr id="17423" name="TextBox 54"/>
          <p:cNvSpPr txBox="1">
            <a:spLocks noChangeArrowheads="1"/>
          </p:cNvSpPr>
          <p:nvPr/>
        </p:nvSpPr>
        <p:spPr bwMode="auto">
          <a:xfrm>
            <a:off x="3652838" y="4789488"/>
            <a:ext cx="2743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== &lt;</a:t>
            </a:r>
          </a:p>
        </p:txBody>
      </p:sp>
      <p:sp>
        <p:nvSpPr>
          <p:cNvPr id="17424" name="TextBox 55"/>
          <p:cNvSpPr txBox="1">
            <a:spLocks noChangeArrowheads="1"/>
          </p:cNvSpPr>
          <p:nvPr/>
        </p:nvSpPr>
        <p:spPr bwMode="auto">
          <a:xfrm>
            <a:off x="3652838" y="5588000"/>
            <a:ext cx="2743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</a:p>
        </p:txBody>
      </p:sp>
      <p:sp>
        <p:nvSpPr>
          <p:cNvPr id="17425" name="TextBox 3"/>
          <p:cNvSpPr txBox="1">
            <a:spLocks noChangeArrowheads="1"/>
          </p:cNvSpPr>
          <p:nvPr/>
        </p:nvSpPr>
        <p:spPr bwMode="auto">
          <a:xfrm>
            <a:off x="990600" y="933450"/>
            <a:ext cx="2205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latin typeface="Cambria" pitchFamily="18" charset="0"/>
              </a:rPr>
              <a:t>parens</a:t>
            </a:r>
          </a:p>
        </p:txBody>
      </p:sp>
      <p:sp>
        <p:nvSpPr>
          <p:cNvPr id="17426" name="TextBox 11"/>
          <p:cNvSpPr txBox="1">
            <a:spLocks noChangeArrowheads="1"/>
          </p:cNvSpPr>
          <p:nvPr/>
        </p:nvSpPr>
        <p:spPr bwMode="auto">
          <a:xfrm>
            <a:off x="990600" y="1762125"/>
            <a:ext cx="220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latin typeface="Cambria" pitchFamily="18" charset="0"/>
              </a:rPr>
              <a:t>power</a:t>
            </a:r>
          </a:p>
        </p:txBody>
      </p:sp>
      <p:sp>
        <p:nvSpPr>
          <p:cNvPr id="17427" name="TextBox 12"/>
          <p:cNvSpPr txBox="1">
            <a:spLocks noChangeArrowheads="1"/>
          </p:cNvSpPr>
          <p:nvPr/>
        </p:nvSpPr>
        <p:spPr bwMode="auto">
          <a:xfrm>
            <a:off x="990600" y="2530475"/>
            <a:ext cx="220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latin typeface="Cambria" pitchFamily="18" charset="0"/>
              </a:rPr>
              <a:t>negate</a:t>
            </a:r>
          </a:p>
        </p:txBody>
      </p:sp>
      <p:sp>
        <p:nvSpPr>
          <p:cNvPr id="17428" name="TextBox 13"/>
          <p:cNvSpPr txBox="1">
            <a:spLocks noChangeArrowheads="1"/>
          </p:cNvSpPr>
          <p:nvPr/>
        </p:nvSpPr>
        <p:spPr bwMode="auto">
          <a:xfrm>
            <a:off x="609600" y="333057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latin typeface="Cambria" pitchFamily="18" charset="0"/>
              </a:rPr>
              <a:t>times, mod, divide</a:t>
            </a:r>
          </a:p>
        </p:txBody>
      </p:sp>
      <p:sp>
        <p:nvSpPr>
          <p:cNvPr id="17429" name="TextBox 14"/>
          <p:cNvSpPr txBox="1">
            <a:spLocks noChangeArrowheads="1"/>
          </p:cNvSpPr>
          <p:nvPr/>
        </p:nvSpPr>
        <p:spPr bwMode="auto">
          <a:xfrm>
            <a:off x="609600" y="4110038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latin typeface="Cambria" pitchFamily="18" charset="0"/>
              </a:rPr>
              <a:t>add, subtract</a:t>
            </a:r>
          </a:p>
        </p:txBody>
      </p:sp>
      <p:sp>
        <p:nvSpPr>
          <p:cNvPr id="17430" name="TextBox 15"/>
          <p:cNvSpPr txBox="1">
            <a:spLocks noChangeArrowheads="1"/>
          </p:cNvSpPr>
          <p:nvPr/>
        </p:nvSpPr>
        <p:spPr bwMode="auto">
          <a:xfrm>
            <a:off x="573088" y="4927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latin typeface="Cambria" pitchFamily="18" charset="0"/>
              </a:rPr>
              <a:t>compare</a:t>
            </a:r>
          </a:p>
        </p:txBody>
      </p:sp>
      <p:sp>
        <p:nvSpPr>
          <p:cNvPr id="17431" name="TextBox 16"/>
          <p:cNvSpPr txBox="1">
            <a:spLocks noChangeArrowheads="1"/>
          </p:cNvSpPr>
          <p:nvPr/>
        </p:nvSpPr>
        <p:spPr bwMode="auto">
          <a:xfrm>
            <a:off x="609600" y="57277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latin typeface="Cambria" pitchFamily="18" charset="0"/>
              </a:rPr>
              <a:t>assign</a:t>
            </a:r>
          </a:p>
        </p:txBody>
      </p:sp>
      <p:cxnSp>
        <p:nvCxnSpPr>
          <p:cNvPr id="17432" name="Straight Arrow Connector 8"/>
          <p:cNvCxnSpPr>
            <a:cxnSpLocks noChangeShapeType="1"/>
          </p:cNvCxnSpPr>
          <p:nvPr/>
        </p:nvCxnSpPr>
        <p:spPr bwMode="auto">
          <a:xfrm flipV="1">
            <a:off x="8763000" y="746125"/>
            <a:ext cx="0" cy="55784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33" name="Group 3"/>
          <p:cNvGrpSpPr>
            <a:grpSpLocks/>
          </p:cNvGrpSpPr>
          <p:nvPr/>
        </p:nvGrpSpPr>
        <p:grpSpPr bwMode="auto">
          <a:xfrm>
            <a:off x="4876800" y="6321190"/>
            <a:ext cx="473075" cy="519112"/>
            <a:chOff x="2928" y="1051"/>
            <a:chExt cx="840" cy="957"/>
          </a:xfrm>
        </p:grpSpPr>
        <p:sp>
          <p:nvSpPr>
            <p:cNvPr id="17436" name="Freeform 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7437" name="Oval 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7438" name="Oval 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7439" name="Oval 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7440" name="Oval 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7441" name="Oval 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7442" name="Oval 1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7443" name="Oval 1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7444" name="AutoShape 1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7445" name="Freeform 1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7446" name="Freeform 1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7447" name="Freeform 1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7448" name="Freeform 1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" charset="0"/>
                <a:ea typeface="MS PGothic" pitchFamily="34" charset="-128"/>
              </a:endParaRPr>
            </a:p>
          </p:txBody>
        </p:sp>
      </p:grpSp>
      <p:sp>
        <p:nvSpPr>
          <p:cNvPr id="17434" name="Text Box 52"/>
          <p:cNvSpPr txBox="1">
            <a:spLocks noChangeArrowheads="1"/>
          </p:cNvSpPr>
          <p:nvPr/>
        </p:nvSpPr>
        <p:spPr bwMode="auto">
          <a:xfrm>
            <a:off x="5346048" y="6324600"/>
            <a:ext cx="352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</a:rPr>
              <a:t>It's hard to remember all </a:t>
            </a:r>
            <a:r>
              <a:rPr lang="en-US" sz="1200" dirty="0">
                <a:solidFill>
                  <a:srgbClr val="000000"/>
                </a:solidFill>
                <a:latin typeface="Cambria" pitchFamily="18" charset="0"/>
              </a:rPr>
              <a:t>these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%+/*</a:t>
            </a:r>
            <a:r>
              <a:rPr lang="en-US" sz="1200" dirty="0">
                <a:solidFill>
                  <a:srgbClr val="000000"/>
                </a:solidFill>
                <a:latin typeface="Cambria" pitchFamily="18" charset="0"/>
              </a:rPr>
              <a:t> things!     </a:t>
            </a:r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</a:rPr>
              <a:t>At first, prefer </a:t>
            </a:r>
            <a:r>
              <a:rPr lang="en-US" sz="1200" u="sng" dirty="0" smtClean="0">
                <a:solidFill>
                  <a:srgbClr val="000000"/>
                </a:solidFill>
                <a:latin typeface="Cambria" pitchFamily="18" charset="0"/>
              </a:rPr>
              <a:t>parentheses</a:t>
            </a:r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mbria" pitchFamily="18" charset="0"/>
              </a:rPr>
              <a:t>over  </a:t>
            </a:r>
            <a:r>
              <a:rPr lang="en-US" sz="1200" u="sng" dirty="0">
                <a:solidFill>
                  <a:srgbClr val="000000"/>
                </a:solidFill>
                <a:latin typeface="Cambria" pitchFamily="18" charset="0"/>
              </a:rPr>
              <a:t>precedence</a:t>
            </a:r>
            <a:r>
              <a:rPr lang="en-US" sz="120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7435" name="TextBox 43"/>
          <p:cNvSpPr txBox="1">
            <a:spLocks noChangeArrowheads="1"/>
          </p:cNvSpPr>
          <p:nvPr/>
        </p:nvSpPr>
        <p:spPr bwMode="auto">
          <a:xfrm>
            <a:off x="6797675" y="333375"/>
            <a:ext cx="220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higher precedence</a:t>
            </a:r>
          </a:p>
        </p:txBody>
      </p:sp>
      <p:sp>
        <p:nvSpPr>
          <p:cNvPr id="42" name="TextBox 52"/>
          <p:cNvSpPr txBox="1">
            <a:spLocks noChangeArrowheads="1"/>
          </p:cNvSpPr>
          <p:nvPr/>
        </p:nvSpPr>
        <p:spPr bwMode="auto">
          <a:xfrm>
            <a:off x="3657600" y="3190875"/>
            <a:ext cx="2962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4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 % //</a:t>
            </a:r>
            <a:endParaRPr lang="en-US" sz="4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D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D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22168</TotalTime>
  <Words>3053</Words>
  <Application>Microsoft Office PowerPoint</Application>
  <PresentationFormat>On-screen Show (4:3)</PresentationFormat>
  <Paragraphs>841</Paragraphs>
  <Slides>42</Slides>
  <Notes>42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Geoff Kuenning</cp:lastModifiedBy>
  <cp:revision>235</cp:revision>
  <cp:lastPrinted>2018-01-22T05:19:37Z</cp:lastPrinted>
  <dcterms:created xsi:type="dcterms:W3CDTF">2010-09-06T20:45:18Z</dcterms:created>
  <dcterms:modified xsi:type="dcterms:W3CDTF">2018-01-22T06:38:06Z</dcterms:modified>
</cp:coreProperties>
</file>