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handoutMasterIdLst>
    <p:handoutMasterId r:id="rId36"/>
  </p:handoutMasterIdLst>
  <p:sldIdLst>
    <p:sldId id="536" r:id="rId2"/>
    <p:sldId id="600" r:id="rId3"/>
    <p:sldId id="541" r:id="rId4"/>
    <p:sldId id="513" r:id="rId5"/>
    <p:sldId id="495" r:id="rId6"/>
    <p:sldId id="510" r:id="rId7"/>
    <p:sldId id="583" r:id="rId8"/>
    <p:sldId id="584" r:id="rId9"/>
    <p:sldId id="602" r:id="rId10"/>
    <p:sldId id="511" r:id="rId11"/>
    <p:sldId id="542" r:id="rId12"/>
    <p:sldId id="539" r:id="rId13"/>
    <p:sldId id="604" r:id="rId14"/>
    <p:sldId id="547" r:id="rId15"/>
    <p:sldId id="555" r:id="rId16"/>
    <p:sldId id="540" r:id="rId17"/>
    <p:sldId id="512" r:id="rId18"/>
    <p:sldId id="556" r:id="rId19"/>
    <p:sldId id="518" r:id="rId20"/>
    <p:sldId id="522" r:id="rId21"/>
    <p:sldId id="601" r:id="rId22"/>
    <p:sldId id="569" r:id="rId23"/>
    <p:sldId id="581" r:id="rId24"/>
    <p:sldId id="582" r:id="rId25"/>
    <p:sldId id="566" r:id="rId26"/>
    <p:sldId id="567" r:id="rId27"/>
    <p:sldId id="576" r:id="rId28"/>
    <p:sldId id="570" r:id="rId29"/>
    <p:sldId id="571" r:id="rId30"/>
    <p:sldId id="572" r:id="rId31"/>
    <p:sldId id="573" r:id="rId32"/>
    <p:sldId id="574" r:id="rId33"/>
    <p:sldId id="575" r:id="rId34"/>
  </p:sldIdLst>
  <p:sldSz cx="9144000" cy="6858000" type="screen4x3"/>
  <p:notesSz cx="6985000" cy="9271000"/>
  <p:custShowLst>
    <p:custShow name="For screen" id="0">
      <p:sldLst>
        <p:sld r:id="rId2"/>
        <p:sld r:id="rId3"/>
        <p:sld r:id="rId4"/>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7"/>
        <p:sld r:id="rId28"/>
        <p:sld r:id="rId29"/>
        <p:sld r:id="rId30"/>
        <p:sld r:id="rId31"/>
        <p:sld r:id="rId32"/>
        <p:sld r:id="rId33"/>
        <p:sld r:id="rId34"/>
      </p:sldLst>
    </p:custShow>
    <p:custShow name="For printing" id="1">
      <p:sldLst>
        <p:sld r:id="rId2"/>
        <p:sld r:id="rId3"/>
        <p:sld r:id="rId4"/>
        <p:sld r:id="rId5"/>
        <p:sld r:id="rId6"/>
        <p:sld r:id="rId7"/>
        <p:sld r:id="rId8"/>
        <p:sld r:id="rId9"/>
        <p:sld r:id="rId10"/>
        <p:sld r:id="rId11"/>
        <p:sld r:id="rId12"/>
        <p:sld r:id="rId13"/>
        <p:sld r:id="rId14"/>
        <p:sld r:id="rId15"/>
        <p:sld r:id="rId17"/>
        <p:sld r:id="rId18"/>
        <p:sld r:id="rId23"/>
        <p:sld r:id="rId24"/>
        <p:sld r:id="rId25"/>
        <p:sld r:id="rId27"/>
        <p:sld r:id="rId28"/>
        <p:sld r:id="rId29"/>
        <p:sld r:id="rId30"/>
      </p:sldLst>
    </p:custShow>
  </p:custShowLst>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65"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65"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65"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D6D6"/>
    <a:srgbClr val="1C7210"/>
    <a:srgbClr val="CC0000"/>
    <a:srgbClr val="C1AF51"/>
    <a:srgbClr val="C1AF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42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1" y="0"/>
            <a:ext cx="3027466" cy="463867"/>
          </a:xfrm>
          <a:prstGeom prst="rect">
            <a:avLst/>
          </a:prstGeom>
          <a:noFill/>
          <a:ln w="9525">
            <a:noFill/>
            <a:miter lim="800000"/>
            <a:headEnd/>
            <a:tailEnd/>
          </a:ln>
          <a:effectLst/>
        </p:spPr>
        <p:txBody>
          <a:bodyPr vert="horz" wrap="square" lIns="92875" tIns="46437" rIns="92875" bIns="46437" numCol="1" anchor="t"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5" name="Rectangle 3"/>
          <p:cNvSpPr>
            <a:spLocks noGrp="1" noChangeArrowheads="1"/>
          </p:cNvSpPr>
          <p:nvPr>
            <p:ph type="dt" sz="quarter" idx="1"/>
          </p:nvPr>
        </p:nvSpPr>
        <p:spPr bwMode="auto">
          <a:xfrm>
            <a:off x="3957534" y="0"/>
            <a:ext cx="3027466" cy="463867"/>
          </a:xfrm>
          <a:prstGeom prst="rect">
            <a:avLst/>
          </a:prstGeom>
          <a:noFill/>
          <a:ln w="9525">
            <a:noFill/>
            <a:miter lim="800000"/>
            <a:headEnd/>
            <a:tailEnd/>
          </a:ln>
          <a:effectLst/>
        </p:spPr>
        <p:txBody>
          <a:bodyPr vert="horz" wrap="square" lIns="92875" tIns="46437" rIns="92875" bIns="46437"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6" name="Rectangle 4"/>
          <p:cNvSpPr>
            <a:spLocks noGrp="1" noChangeArrowheads="1"/>
          </p:cNvSpPr>
          <p:nvPr>
            <p:ph type="ftr" sz="quarter" idx="2"/>
          </p:nvPr>
        </p:nvSpPr>
        <p:spPr bwMode="auto">
          <a:xfrm>
            <a:off x="1" y="8807134"/>
            <a:ext cx="3027466" cy="463866"/>
          </a:xfrm>
          <a:prstGeom prst="rect">
            <a:avLst/>
          </a:prstGeom>
          <a:noFill/>
          <a:ln w="9525">
            <a:noFill/>
            <a:miter lim="800000"/>
            <a:headEnd/>
            <a:tailEnd/>
          </a:ln>
          <a:effectLst/>
        </p:spPr>
        <p:txBody>
          <a:bodyPr vert="horz" wrap="square" lIns="92875" tIns="46437" rIns="92875" bIns="46437" numCol="1" anchor="b"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7" name="Rectangle 5"/>
          <p:cNvSpPr>
            <a:spLocks noGrp="1" noChangeArrowheads="1"/>
          </p:cNvSpPr>
          <p:nvPr>
            <p:ph type="sldNum" sz="quarter" idx="3"/>
          </p:nvPr>
        </p:nvSpPr>
        <p:spPr bwMode="auto">
          <a:xfrm>
            <a:off x="3957534" y="8807134"/>
            <a:ext cx="3027466" cy="463866"/>
          </a:xfrm>
          <a:prstGeom prst="rect">
            <a:avLst/>
          </a:prstGeom>
          <a:noFill/>
          <a:ln w="9525">
            <a:noFill/>
            <a:miter lim="800000"/>
            <a:headEnd/>
            <a:tailEnd/>
          </a:ln>
          <a:effectLst/>
        </p:spPr>
        <p:txBody>
          <a:bodyPr vert="horz" wrap="square" lIns="92875" tIns="46437" rIns="92875" bIns="46437" numCol="1" anchor="b" anchorCtr="0" compatLnSpc="1">
            <a:prstTxWarp prst="textNoShape">
              <a:avLst/>
            </a:prstTxWarp>
          </a:bodyPr>
          <a:lstStyle>
            <a:lvl1pPr algn="r">
              <a:defRPr sz="1200">
                <a:ea typeface="ＭＳ Ｐゴシック" pitchFamily="-65" charset="-128"/>
              </a:defRPr>
            </a:lvl1pPr>
          </a:lstStyle>
          <a:p>
            <a:pPr>
              <a:defRPr/>
            </a:pPr>
            <a:fld id="{7BC4B69C-E27F-406F-A29B-E415BEC8D4F7}" type="slidenum">
              <a:rPr lang="en-US"/>
              <a:pPr>
                <a:defRPr/>
              </a:pPr>
              <a:t>‹#›</a:t>
            </a:fld>
            <a:endParaRPr lang="en-US"/>
          </a:p>
        </p:txBody>
      </p:sp>
    </p:spTree>
    <p:extLst>
      <p:ext uri="{BB962C8B-B14F-4D97-AF65-F5344CB8AC3E}">
        <p14:creationId xmlns:p14="http://schemas.microsoft.com/office/powerpoint/2010/main" val="1558453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27466" cy="463867"/>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123" name="Rectangle 3"/>
          <p:cNvSpPr>
            <a:spLocks noGrp="1" noChangeArrowheads="1"/>
          </p:cNvSpPr>
          <p:nvPr>
            <p:ph type="dt" idx="1"/>
          </p:nvPr>
        </p:nvSpPr>
        <p:spPr bwMode="auto">
          <a:xfrm>
            <a:off x="3957534" y="0"/>
            <a:ext cx="3027466" cy="463867"/>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31650" y="4404359"/>
            <a:ext cx="5121701" cy="4171634"/>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1" y="8807134"/>
            <a:ext cx="3027466" cy="463866"/>
          </a:xfrm>
          <a:prstGeom prst="rect">
            <a:avLst/>
          </a:prstGeom>
          <a:noFill/>
          <a:ln w="9525">
            <a:noFill/>
            <a:miter lim="800000"/>
            <a:headEnd/>
            <a:tailEnd/>
          </a:ln>
        </p:spPr>
        <p:txBody>
          <a:bodyPr vert="horz" wrap="square" lIns="92875" tIns="46437" rIns="92875" bIns="46437" numCol="1" anchor="b"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127" name="Rectangle 7"/>
          <p:cNvSpPr>
            <a:spLocks noGrp="1" noChangeArrowheads="1"/>
          </p:cNvSpPr>
          <p:nvPr>
            <p:ph type="sldNum" sz="quarter" idx="5"/>
          </p:nvPr>
        </p:nvSpPr>
        <p:spPr bwMode="auto">
          <a:xfrm>
            <a:off x="3957534" y="8807134"/>
            <a:ext cx="3027466" cy="463866"/>
          </a:xfrm>
          <a:prstGeom prst="rect">
            <a:avLst/>
          </a:prstGeom>
          <a:noFill/>
          <a:ln w="9525">
            <a:noFill/>
            <a:miter lim="800000"/>
            <a:headEnd/>
            <a:tailEnd/>
          </a:ln>
        </p:spPr>
        <p:txBody>
          <a:bodyPr vert="horz" wrap="square" lIns="92875" tIns="46437" rIns="92875" bIns="46437" numCol="1" anchor="b" anchorCtr="0" compatLnSpc="1">
            <a:prstTxWarp prst="textNoShape">
              <a:avLst/>
            </a:prstTxWarp>
          </a:bodyPr>
          <a:lstStyle>
            <a:lvl1pPr algn="r">
              <a:defRPr sz="1200">
                <a:ea typeface="ＭＳ Ｐゴシック" pitchFamily="-65" charset="-128"/>
              </a:defRPr>
            </a:lvl1pPr>
          </a:lstStyle>
          <a:p>
            <a:pPr>
              <a:defRPr/>
            </a:pPr>
            <a:fld id="{F043BFEF-5A89-4B38-B8AA-DFD7D85A3847}" type="slidenum">
              <a:rPr lang="en-US"/>
              <a:pPr>
                <a:defRPr/>
              </a:pPr>
              <a:t>‹#›</a:t>
            </a:fld>
            <a:endParaRPr lang="en-US"/>
          </a:p>
        </p:txBody>
      </p:sp>
    </p:spTree>
    <p:extLst>
      <p:ext uri="{BB962C8B-B14F-4D97-AF65-F5344CB8AC3E}">
        <p14:creationId xmlns:p14="http://schemas.microsoft.com/office/powerpoint/2010/main" val="24948904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F7BD3EE9-D633-422F-B015-C37F6B8BA234}" type="slidenum">
              <a:rPr lang="en-US" altLang="en-US" sz="1200"/>
              <a:pPr/>
              <a:t>1</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95609D8-BE4B-470E-83D2-18120BA5045A}" type="slidenum">
              <a:rPr lang="en-US" altLang="en-US" sz="1200"/>
              <a:pPr/>
              <a:t>10</a:t>
            </a:fld>
            <a:endParaRPr lang="en-US" alt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AD283EEC-6F8E-465A-A27F-5D208B284DF6}" type="slidenum">
              <a:rPr lang="en-US" altLang="en-US" sz="1200"/>
              <a:pPr/>
              <a:t>11</a:t>
            </a:fld>
            <a:endParaRPr lang="en-US" alt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3C18A4E-1788-48E3-AE74-22003B3AB4E1}" type="slidenum">
              <a:rPr lang="en-US" altLang="en-US" sz="1200"/>
              <a:pPr/>
              <a:t>12</a:t>
            </a:fld>
            <a:endParaRPr lang="en-US" alt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65" charset="-128"/>
              </a:rPr>
              <a:t>This is bad style.  You can do it, but the next slide is better.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C2E4E454-7C7F-4A4B-B493-714415B9AACD}" type="slidenum">
              <a:rPr lang="en-US" altLang="en-US" sz="1200"/>
              <a:pPr/>
              <a:t>13</a:t>
            </a:fld>
            <a:endParaRPr lang="en-US" alt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a typeface="ＭＳ Ｐゴシック" pitchFamily="-65"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16E1CE2-8761-4446-9F9D-7DA9DC4C5751}" type="slidenum">
              <a:rPr lang="en-US" altLang="en-US" sz="1200"/>
              <a:pPr/>
              <a:t>14</a:t>
            </a:fld>
            <a:endParaRPr lang="en-US" alt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F09F922F-E2FF-4587-8B7B-95B6652ACC8A}" type="slidenum">
              <a:rPr lang="en-US" altLang="en-US" sz="1200"/>
              <a:pPr/>
              <a:t>15</a:t>
            </a:fld>
            <a:endParaRPr lang="en-US" alt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C47CBBDC-58CA-4380-B7F0-2503630D640C}" type="slidenum">
              <a:rPr lang="en-US" altLang="en-US" sz="1200"/>
              <a:pPr/>
              <a:t>16</a:t>
            </a:fld>
            <a:endParaRPr lang="en-US" alt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E3B80F65-0273-41A1-BB08-58390CEE9FF6}" type="slidenum">
              <a:rPr lang="en-US" altLang="en-US" sz="1200"/>
              <a:pPr/>
              <a:t>17</a:t>
            </a:fld>
            <a:endParaRPr lang="en-US"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5C4254E0-42AA-4F0D-ABD1-58118DEED8F7}" type="slidenum">
              <a:rPr lang="en-US" altLang="en-US" sz="1200"/>
              <a:pPr/>
              <a:t>18</a:t>
            </a:fld>
            <a:endParaRPr lang="en-US" alt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8E2E06DC-1C1C-4097-BD96-AF3D1BC19AFA}" type="slidenum">
              <a:rPr lang="en-US" altLang="en-US" sz="1200"/>
              <a:pPr/>
              <a:t>19</a:t>
            </a:fld>
            <a:endParaRPr lang="en-US" altLang="en-US"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65" charset="-128"/>
              </a:rPr>
              <a:t>Note that this really isn’t the sieve;</a:t>
            </a:r>
            <a:r>
              <a:rPr lang="en-US" altLang="en-US" baseline="0" dirty="0" smtClean="0">
                <a:latin typeface="Arial" pitchFamily="34" charset="0"/>
                <a:ea typeface="ＭＳ Ｐゴシック" pitchFamily="-65" charset="-128"/>
              </a:rPr>
              <a:t> see Prof. O’Neill’s paper on the subject (using the Haskell language).  Google “O’Neill sieve” to find it.  Her approach is faster but also a few lines longer.</a:t>
            </a:r>
            <a:endParaRPr lang="en-US" altLang="en-US" dirty="0" smtClean="0">
              <a:latin typeface="Arial" pitchFamily="34" charset="0"/>
              <a:ea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61AB283-122D-45C1-AE1F-7968421621B0}" type="slidenum">
              <a:rPr lang="en-US" altLang="en-US" sz="120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98EFD04-C75B-41CF-889E-F5F895871C95}" type="slidenum">
              <a:rPr lang="en-US" altLang="en-US" sz="1200"/>
              <a:pPr/>
              <a:t>20</a:t>
            </a:fld>
            <a:endParaRPr lang="en-US" altLang="en-US"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AFF7BAB6-8A61-4FDD-9294-354AE06B0D06}" type="slidenum">
              <a:rPr lang="en-US" altLang="en-US" sz="1200"/>
              <a:pPr/>
              <a:t>21</a:t>
            </a:fld>
            <a:endParaRPr lang="en-US" alt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31650" y="4404359"/>
            <a:ext cx="5121701" cy="417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a:p>
            <a:endParaRPr lang="en-US" altLang="en-US" smtClean="0">
              <a:latin typeface="Arial" pitchFamily="34" charset="0"/>
              <a:ea typeface="ＭＳ Ｐゴシック" pitchFamily="-65"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A6863E8D-7526-4B63-BA88-0FA20AA9878C}" type="slidenum">
              <a:rPr lang="en-US" altLang="en-US" sz="1200"/>
              <a:pPr/>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21F871C1-4A5C-486E-8FB9-F8D38E201B6B}" type="slidenum">
              <a:rPr lang="en-US" altLang="en-US" sz="1200"/>
              <a:pPr/>
              <a:t>23</a:t>
            </a:fld>
            <a:endParaRPr lang="en-US" altLang="en-US" sz="1200"/>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Arial" pitchFamily="34" charset="0"/>
              <a:ea typeface="ＭＳ Ｐゴシック" pitchFamily="-65"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63F5447-AA38-4B93-AE56-746FA463DDB9}" type="slidenum">
              <a:rPr lang="en-US" altLang="en-US" sz="1200"/>
              <a:pPr/>
              <a:t>24</a:t>
            </a:fld>
            <a:endParaRPr lang="en-US" altLang="en-US" sz="12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Arial" pitchFamily="34" charset="0"/>
              <a:ea typeface="ＭＳ Ｐゴシック" pitchFamily="-65"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87D9877C-6BCD-4A33-AF32-C3E8E45AEF54}" type="slidenum">
              <a:rPr lang="en-US" altLang="en-US" sz="1200"/>
              <a:pPr/>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8F19F52-1BFC-41E4-9A61-EE7EAB00370C}" type="slidenum">
              <a:rPr lang="en-US" altLang="en-US" sz="1200"/>
              <a:pPr/>
              <a:t>26</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F1719411-2C7C-4D1E-B45F-73ED66DEB773}" type="slidenum">
              <a:rPr lang="en-US" altLang="en-US" sz="1200"/>
              <a:pPr/>
              <a:t>27</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F0E0E35-C960-46B3-B0FA-4E89480FE8F0}" type="slidenum">
              <a:rPr lang="en-US" altLang="en-US" sz="1200"/>
              <a:pPr/>
              <a:t>28</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5A6E993-E5F1-46CA-B362-09DEC315DA3E}" type="slidenum">
              <a:rPr lang="en-US" altLang="en-US" sz="1200"/>
              <a:pPr/>
              <a:t>29</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4A9B05C-B83C-4A91-B3F9-B6C20E8AE993}" type="slidenum">
              <a:rPr lang="en-US" altLang="en-US" sz="1200"/>
              <a:pPr/>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17C151B-3200-4361-BC2D-E2F27289AB7D}" type="slidenum">
              <a:rPr lang="en-US" altLang="en-US" sz="1200"/>
              <a:pPr/>
              <a:t>30</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55C1C1F-0F01-4D3A-A780-D509981270DF}" type="slidenum">
              <a:rPr lang="en-US" altLang="en-US" sz="1200"/>
              <a:pPr/>
              <a:t>31</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6A47BF3-04BE-4977-862A-841D76D1AAE2}" type="slidenum">
              <a:rPr lang="en-US" altLang="en-US" sz="1200"/>
              <a:pPr/>
              <a:t>32</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58F3C39-7EB2-4BC6-9EF5-86C5B71ADBF9}" type="slidenum">
              <a:rPr lang="en-US" altLang="en-US" sz="1200"/>
              <a:pPr/>
              <a:t>33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C4D9EF6-4C9A-494D-9D71-EE22436169D8}" type="slidenum">
              <a:rPr lang="en-US" altLang="en-US" sz="1200"/>
              <a:pPr/>
              <a:t>4</a:t>
            </a:fld>
            <a:endParaRPr lang="en-US" alt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8CAFE010-3FFB-46AC-9DAF-F9F1C89F6959}" type="slidenum">
              <a:rPr lang="en-US" altLang="en-US" sz="1200"/>
              <a:pPr/>
              <a:t>5</a:t>
            </a:fld>
            <a:endParaRPr lang="en-US" alt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62B3A2F-642B-4931-B9CE-CFFF1969F6C2}" type="slidenum">
              <a:rPr lang="en-US" altLang="en-US" sz="1200"/>
              <a:pPr/>
              <a:t>6</a:t>
            </a:fld>
            <a:endParaRPr lang="en-US" alt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ABA23FE-7A4B-4458-AA09-61D7F350F4BA}" type="slidenum">
              <a:rPr lang="en-US" altLang="en-US" sz="1200"/>
              <a:pPr/>
              <a:t>7</a:t>
            </a:fld>
            <a:endParaRPr lang="en-US" alt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F37C3CB8-85CF-4CF5-BBE6-78D424A6A36A}" type="slidenum">
              <a:rPr lang="en-US" altLang="en-US" sz="1200"/>
              <a:pPr/>
              <a:t>8</a:t>
            </a:fld>
            <a:endParaRPr lang="en-US" alt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65" charset="-128"/>
              </a:rPr>
              <a:t>Alonzo Church invented the lambda calculus, which inspired many features of modern functional languages (including, of course, the lambda itself.)</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706BF4FE-F052-406A-9276-FBD27DC81342}" type="slidenum">
              <a:rPr lang="en-US" altLang="en-US" sz="1200"/>
              <a:pPr/>
              <a:t>9</a:t>
            </a:fld>
            <a:endParaRPr lang="en-US" alt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65" charset="-128"/>
              </a:rPr>
              <a:t>American</a:t>
            </a:r>
            <a:r>
              <a:rPr lang="en-US" altLang="en-US" baseline="0" dirty="0" smtClean="0">
                <a:latin typeface="Arial" pitchFamily="34" charset="0"/>
                <a:ea typeface="ＭＳ Ｐゴシック" pitchFamily="-65" charset="-128"/>
              </a:rPr>
              <a:t> mathematician, invented the lambda calculus and the Church-Turing thesis (basically, says that a human can calculate on pencil and paper if and only if a Turing machine can do it).</a:t>
            </a:r>
            <a:endParaRPr lang="en-US" altLang="en-US" dirty="0" smtClean="0">
              <a:latin typeface="Arial" pitchFamily="34" charset="0"/>
              <a:ea typeface="ＭＳ Ｐゴシック" pitchFamily="-6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4E9F72-30B7-43C9-ACFE-D5DB32A1601A}" type="slidenum">
              <a:rPr lang="en-US"/>
              <a:pPr>
                <a:defRPr/>
              </a:pPr>
              <a:t>‹#›</a:t>
            </a:fld>
            <a:endParaRPr lang="en-US"/>
          </a:p>
        </p:txBody>
      </p:sp>
    </p:spTree>
    <p:extLst>
      <p:ext uri="{BB962C8B-B14F-4D97-AF65-F5344CB8AC3E}">
        <p14:creationId xmlns:p14="http://schemas.microsoft.com/office/powerpoint/2010/main" val="518804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3DDC8F-B046-45A6-8C37-45C772ECF350}" type="slidenum">
              <a:rPr lang="en-US"/>
              <a:pPr>
                <a:defRPr/>
              </a:pPr>
              <a:t>‹#›</a:t>
            </a:fld>
            <a:endParaRPr lang="en-US"/>
          </a:p>
        </p:txBody>
      </p:sp>
    </p:spTree>
    <p:extLst>
      <p:ext uri="{BB962C8B-B14F-4D97-AF65-F5344CB8AC3E}">
        <p14:creationId xmlns:p14="http://schemas.microsoft.com/office/powerpoint/2010/main" val="1079557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504248-9C82-4A11-859C-B28DC8E74736}" type="slidenum">
              <a:rPr lang="en-US"/>
              <a:pPr>
                <a:defRPr/>
              </a:pPr>
              <a:t>‹#›</a:t>
            </a:fld>
            <a:endParaRPr lang="en-US"/>
          </a:p>
        </p:txBody>
      </p:sp>
    </p:spTree>
    <p:extLst>
      <p:ext uri="{BB962C8B-B14F-4D97-AF65-F5344CB8AC3E}">
        <p14:creationId xmlns:p14="http://schemas.microsoft.com/office/powerpoint/2010/main" val="1900180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4386B5C-7FF6-43DD-820B-045B7513EA50}" type="slidenum">
              <a:rPr lang="en-US"/>
              <a:pPr>
                <a:defRPr/>
              </a:pPr>
              <a:t>‹#›</a:t>
            </a:fld>
            <a:endParaRPr lang="en-US"/>
          </a:p>
        </p:txBody>
      </p:sp>
    </p:spTree>
    <p:extLst>
      <p:ext uri="{BB962C8B-B14F-4D97-AF65-F5344CB8AC3E}">
        <p14:creationId xmlns:p14="http://schemas.microsoft.com/office/powerpoint/2010/main" val="4127809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FE1B03-C43F-4974-8F23-49BFA5C57EA3}" type="slidenum">
              <a:rPr lang="en-US"/>
              <a:pPr>
                <a:defRPr/>
              </a:pPr>
              <a:t>‹#›</a:t>
            </a:fld>
            <a:endParaRPr lang="en-US"/>
          </a:p>
        </p:txBody>
      </p:sp>
    </p:spTree>
    <p:extLst>
      <p:ext uri="{BB962C8B-B14F-4D97-AF65-F5344CB8AC3E}">
        <p14:creationId xmlns:p14="http://schemas.microsoft.com/office/powerpoint/2010/main" val="209033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5CDC10-2369-453F-9E06-6F2AE6E654F9}" type="slidenum">
              <a:rPr lang="en-US"/>
              <a:pPr>
                <a:defRPr/>
              </a:pPr>
              <a:t>‹#›</a:t>
            </a:fld>
            <a:endParaRPr lang="en-US"/>
          </a:p>
        </p:txBody>
      </p:sp>
    </p:spTree>
    <p:extLst>
      <p:ext uri="{BB962C8B-B14F-4D97-AF65-F5344CB8AC3E}">
        <p14:creationId xmlns:p14="http://schemas.microsoft.com/office/powerpoint/2010/main" val="1904847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B2825F-E42D-4E43-8AC6-E67C8A3D0CC9}" type="slidenum">
              <a:rPr lang="en-US"/>
              <a:pPr>
                <a:defRPr/>
              </a:pPr>
              <a:t>‹#›</a:t>
            </a:fld>
            <a:endParaRPr lang="en-US"/>
          </a:p>
        </p:txBody>
      </p:sp>
    </p:spTree>
    <p:extLst>
      <p:ext uri="{BB962C8B-B14F-4D97-AF65-F5344CB8AC3E}">
        <p14:creationId xmlns:p14="http://schemas.microsoft.com/office/powerpoint/2010/main" val="3244355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CF70CE-5299-4426-9E1E-74627994D8AB}" type="slidenum">
              <a:rPr lang="en-US"/>
              <a:pPr>
                <a:defRPr/>
              </a:pPr>
              <a:t>‹#›</a:t>
            </a:fld>
            <a:endParaRPr lang="en-US"/>
          </a:p>
        </p:txBody>
      </p:sp>
    </p:spTree>
    <p:extLst>
      <p:ext uri="{BB962C8B-B14F-4D97-AF65-F5344CB8AC3E}">
        <p14:creationId xmlns:p14="http://schemas.microsoft.com/office/powerpoint/2010/main" val="3779757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55DEED-DF9C-4555-9C61-D346360A81F8}" type="slidenum">
              <a:rPr lang="en-US"/>
              <a:pPr>
                <a:defRPr/>
              </a:pPr>
              <a:t>‹#›</a:t>
            </a:fld>
            <a:endParaRPr lang="en-US"/>
          </a:p>
        </p:txBody>
      </p:sp>
    </p:spTree>
    <p:extLst>
      <p:ext uri="{BB962C8B-B14F-4D97-AF65-F5344CB8AC3E}">
        <p14:creationId xmlns:p14="http://schemas.microsoft.com/office/powerpoint/2010/main" val="3084172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41A75-6C0C-4939-8F0B-9FA0F74931CA}" type="slidenum">
              <a:rPr lang="en-US"/>
              <a:pPr>
                <a:defRPr/>
              </a:pPr>
              <a:t>‹#›</a:t>
            </a:fld>
            <a:endParaRPr lang="en-US"/>
          </a:p>
        </p:txBody>
      </p:sp>
    </p:spTree>
    <p:extLst>
      <p:ext uri="{BB962C8B-B14F-4D97-AF65-F5344CB8AC3E}">
        <p14:creationId xmlns:p14="http://schemas.microsoft.com/office/powerpoint/2010/main" val="112040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A7C414-2479-466F-8DC0-413904B056A1}" type="slidenum">
              <a:rPr lang="en-US"/>
              <a:pPr>
                <a:defRPr/>
              </a:pPr>
              <a:t>‹#›</a:t>
            </a:fld>
            <a:endParaRPr lang="en-US"/>
          </a:p>
        </p:txBody>
      </p:sp>
    </p:spTree>
    <p:extLst>
      <p:ext uri="{BB962C8B-B14F-4D97-AF65-F5344CB8AC3E}">
        <p14:creationId xmlns:p14="http://schemas.microsoft.com/office/powerpoint/2010/main" val="1541733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1D0630-F6DE-4F7B-82F8-B40CED169B98}" type="slidenum">
              <a:rPr lang="en-US"/>
              <a:pPr>
                <a:defRPr/>
              </a:pPr>
              <a:t>‹#›</a:t>
            </a:fld>
            <a:endParaRPr lang="en-US"/>
          </a:p>
        </p:txBody>
      </p:sp>
    </p:spTree>
    <p:extLst>
      <p:ext uri="{BB962C8B-B14F-4D97-AF65-F5344CB8AC3E}">
        <p14:creationId xmlns:p14="http://schemas.microsoft.com/office/powerpoint/2010/main" val="414432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5974FD-8875-4E55-AC30-33DA202A61CB}" type="slidenum">
              <a:rPr lang="en-US"/>
              <a:pPr>
                <a:defRPr/>
              </a:pPr>
              <a:t>‹#›</a:t>
            </a:fld>
            <a:endParaRPr lang="en-US"/>
          </a:p>
        </p:txBody>
      </p:sp>
    </p:spTree>
    <p:extLst>
      <p:ext uri="{BB962C8B-B14F-4D97-AF65-F5344CB8AC3E}">
        <p14:creationId xmlns:p14="http://schemas.microsoft.com/office/powerpoint/2010/main" val="1598686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105" charset="0"/>
                <a:ea typeface="ＭＳ Ｐゴシック" pitchFamily="-105" charset="-128"/>
                <a:cs typeface="ＭＳ Ｐゴシック" pitchFamily="-105"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105" charset="0"/>
                <a:ea typeface="ＭＳ Ｐゴシック" pitchFamily="-105" charset="-128"/>
                <a:cs typeface="ＭＳ Ｐゴシック" pitchFamily="-105"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ea typeface="ＭＳ Ｐゴシック" pitchFamily="-65" charset="-128"/>
              </a:defRPr>
            </a:lvl1pPr>
          </a:lstStyle>
          <a:p>
            <a:pPr>
              <a:defRPr/>
            </a:pPr>
            <a:fld id="{A33A57D1-BF98-4D6E-81C1-03B719C571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en.wikipedia.org/wiki/File:Drevil_million_dollars.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3071813"/>
            <a:ext cx="3447151" cy="3024187"/>
          </a:xfrm>
          <a:prstGeom prst="rect">
            <a:avLst/>
          </a:prstGeom>
        </p:spPr>
      </p:pic>
      <p:sp>
        <p:nvSpPr>
          <p:cNvPr id="33" name="Rectangle 4"/>
          <p:cNvSpPr>
            <a:spLocks noGrp="1" noChangeArrowheads="1"/>
          </p:cNvSpPr>
          <p:nvPr>
            <p:ph type="title"/>
          </p:nvPr>
        </p:nvSpPr>
        <p:spPr>
          <a:xfrm>
            <a:off x="609600" y="0"/>
            <a:ext cx="7772400" cy="1295400"/>
          </a:xfrm>
        </p:spPr>
        <p:txBody>
          <a:bodyPr rIns="132080"/>
          <a:lstStyle/>
          <a:p>
            <a:r>
              <a:rPr lang="en-US" altLang="en-US" dirty="0" smtClean="0">
                <a:latin typeface="Algerian" panose="04020705040A02060702" pitchFamily="82" charset="0"/>
              </a:rPr>
              <a:t>The CS 5 Black </a:t>
            </a:r>
            <a:r>
              <a:rPr lang="en-US" altLang="en-US" dirty="0" smtClean="0">
                <a:latin typeface="Algerian" panose="04020705040A02060702" pitchFamily="82" charset="0"/>
              </a:rPr>
              <a:t>Times</a:t>
            </a:r>
            <a:endParaRPr lang="en-US" altLang="en-US" dirty="0" smtClean="0">
              <a:latin typeface="Algerian" panose="04020705040A02060702" pitchFamily="82" charset="0"/>
            </a:endParaRPr>
          </a:p>
        </p:txBody>
      </p:sp>
      <p:grpSp>
        <p:nvGrpSpPr>
          <p:cNvPr id="34" name="Group 5"/>
          <p:cNvGrpSpPr>
            <a:grpSpLocks/>
          </p:cNvGrpSpPr>
          <p:nvPr/>
        </p:nvGrpSpPr>
        <p:grpSpPr bwMode="auto">
          <a:xfrm>
            <a:off x="381000" y="1143000"/>
            <a:ext cx="8218488" cy="180975"/>
            <a:chOff x="0" y="0"/>
            <a:chExt cx="5177" cy="114"/>
          </a:xfrm>
        </p:grpSpPr>
        <p:sp>
          <p:nvSpPr>
            <p:cNvPr id="35" name="Rectangle 6"/>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sp>
          <p:nvSpPr>
            <p:cNvPr id="36" name="Rectangle 7"/>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grpSp>
      <p:sp>
        <p:nvSpPr>
          <p:cNvPr id="37" name="TextBox 36"/>
          <p:cNvSpPr txBox="1"/>
          <p:nvPr/>
        </p:nvSpPr>
        <p:spPr>
          <a:xfrm>
            <a:off x="457200" y="1981200"/>
            <a:ext cx="5486400" cy="4495800"/>
          </a:xfrm>
          <a:prstGeom prst="rect">
            <a:avLst/>
          </a:prstGeom>
          <a:noFill/>
        </p:spPr>
        <p:txBody>
          <a:bodyPr wrap="square" rtlCol="0">
            <a:noAutofit/>
          </a:bodyPr>
          <a:lstStyle/>
          <a:p>
            <a:r>
              <a:rPr lang="en-US" dirty="0" smtClean="0">
                <a:latin typeface="Perpetua" panose="02020502060401020303" pitchFamily="18" charset="0"/>
                <a:cs typeface="Times New Roman" panose="02020603050405020304" pitchFamily="18" charset="0"/>
              </a:rPr>
              <a:t>Oceanside (UPI)—In an attempt to make up for the damage caused to a Harvey Mudd College dormitory by her </a:t>
            </a:r>
            <a:r>
              <a:rPr lang="en-US" dirty="0" smtClean="0">
                <a:latin typeface="Perpetua" panose="02020502060401020303" pitchFamily="18" charset="0"/>
                <a:cs typeface="Times New Roman" panose="02020603050405020304" pitchFamily="18" charset="0"/>
              </a:rPr>
              <a:t>ill-behaved colleagues, a well-tanned penguin took a group of first-year students on a beach outing in which they learned to surf.  “It was </a:t>
            </a:r>
            <a:r>
              <a:rPr lang="en-US" i="1" dirty="0" smtClean="0">
                <a:latin typeface="Perpetua" panose="02020502060401020303" pitchFamily="18" charset="0"/>
                <a:cs typeface="Times New Roman" panose="02020603050405020304" pitchFamily="18" charset="0"/>
              </a:rPr>
              <a:t>awesome,</a:t>
            </a:r>
            <a:r>
              <a:rPr lang="en-US" dirty="0" smtClean="0">
                <a:latin typeface="Perpetua" panose="02020502060401020303" pitchFamily="18" charset="0"/>
                <a:cs typeface="Times New Roman" panose="02020603050405020304" pitchFamily="18" charset="0"/>
              </a:rPr>
              <a:t>” gushed one surfer.  I stood up the very first time and I would have made it all the way in except that I slipped on some fish oil.”</a:t>
            </a:r>
          </a:p>
          <a:p>
            <a:r>
              <a:rPr lang="en-US" dirty="0" smtClean="0">
                <a:latin typeface="Perpetua" panose="02020502060401020303" pitchFamily="18" charset="0"/>
                <a:cs typeface="Times New Roman" panose="02020603050405020304" pitchFamily="18" charset="0"/>
              </a:rPr>
              <a:t>    Another beginner lauded the  experience even though he returned with gashes on his chin.  “I got to see the ocean from underneath!” he exclaimed.  “I had no idea there were fish under there!”</a:t>
            </a:r>
            <a:endParaRPr lang="en-US" dirty="0" smtClean="0">
              <a:latin typeface="Perpetua" panose="02020502060401020303" pitchFamily="18" charset="0"/>
              <a:cs typeface="Times New Roman" panose="02020603050405020304" pitchFamily="18" charset="0"/>
            </a:endParaRPr>
          </a:p>
        </p:txBody>
      </p:sp>
      <p:sp>
        <p:nvSpPr>
          <p:cNvPr id="38" name="TextBox 37"/>
          <p:cNvSpPr txBox="1"/>
          <p:nvPr/>
        </p:nvSpPr>
        <p:spPr>
          <a:xfrm>
            <a:off x="457201" y="1411069"/>
            <a:ext cx="5892960" cy="646331"/>
          </a:xfrm>
          <a:prstGeom prst="rect">
            <a:avLst/>
          </a:prstGeom>
          <a:noFill/>
        </p:spPr>
        <p:txBody>
          <a:bodyPr wrap="none" rtlCol="0">
            <a:spAutoFit/>
          </a:bodyPr>
          <a:lstStyle/>
          <a:p>
            <a:r>
              <a:rPr lang="en-US" sz="3600" b="1" dirty="0" smtClean="0">
                <a:latin typeface="Papyrus" panose="03070502060502030205" pitchFamily="66" charset="0"/>
                <a:cs typeface="Times New Roman" panose="02020603050405020304" pitchFamily="18" charset="0"/>
              </a:rPr>
              <a:t>Penguin Leads Surfing Trip</a:t>
            </a:r>
            <a:endParaRPr lang="en-US" sz="3600" b="1" dirty="0">
              <a:latin typeface="Papyrus" panose="03070502060502030205" pitchFamily="66"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152400"/>
            <a:ext cx="7772400" cy="1143000"/>
          </a:xfrm>
        </p:spPr>
        <p:txBody>
          <a:bodyPr/>
          <a:lstStyle/>
          <a:p>
            <a:r>
              <a:rPr lang="en-US" altLang="en-US" smtClean="0">
                <a:latin typeface="Courier New" pitchFamily="49" charset="0"/>
                <a:cs typeface="Courier New" pitchFamily="49" charset="0"/>
              </a:rPr>
              <a:t>Lambda</a:t>
            </a:r>
          </a:p>
        </p:txBody>
      </p:sp>
      <p:sp>
        <p:nvSpPr>
          <p:cNvPr id="28675" name="Rectangle 3"/>
          <p:cNvSpPr>
            <a:spLocks noGrp="1" noChangeArrowheads="1"/>
          </p:cNvSpPr>
          <p:nvPr>
            <p:ph type="body" idx="1"/>
          </p:nvPr>
        </p:nvSpPr>
        <p:spPr>
          <a:xfrm>
            <a:off x="381000" y="1981200"/>
            <a:ext cx="8458200" cy="2362200"/>
          </a:xfrm>
        </p:spPr>
        <p:txBody>
          <a:bodyPr/>
          <a:lstStyle/>
          <a:p>
            <a:pPr>
              <a:buFontTx/>
              <a:buNone/>
            </a:pPr>
            <a:endParaRPr lang="en-US" altLang="en-US" sz="2400" b="1" dirty="0" smtClean="0">
              <a:latin typeface="Courier New" pitchFamily="49" charset="0"/>
              <a:cs typeface="Courier New" pitchFamily="49" charset="0"/>
            </a:endParaRPr>
          </a:p>
          <a:p>
            <a:pPr>
              <a:buFontTx/>
              <a:buNone/>
            </a:pPr>
            <a:r>
              <a:rPr lang="en-US" altLang="en-US" sz="2400" b="1" dirty="0" smtClean="0">
                <a:latin typeface="Courier New" pitchFamily="49" charset="0"/>
                <a:cs typeface="Courier New" pitchFamily="49" charset="0"/>
              </a:rPr>
              <a:t>&gt;&gt;&gt; list(filter(</a:t>
            </a:r>
            <a:r>
              <a:rPr lang="en-US" altLang="en-US" sz="2400" b="1" dirty="0" smtClean="0">
                <a:solidFill>
                  <a:srgbClr val="0000FF"/>
                </a:solidFill>
                <a:latin typeface="Courier New" pitchFamily="49" charset="0"/>
                <a:cs typeface="Courier New" pitchFamily="49" charset="0"/>
              </a:rPr>
              <a:t>lambda x: x%2 == 0</a:t>
            </a:r>
            <a:r>
              <a:rPr lang="en-US" altLang="en-US" sz="2400" b="1" dirty="0" smtClean="0">
                <a:latin typeface="Courier New" pitchFamily="49" charset="0"/>
                <a:cs typeface="Courier New" pitchFamily="49" charset="0"/>
              </a:rPr>
              <a:t>,</a:t>
            </a:r>
          </a:p>
          <a:p>
            <a:pPr>
              <a:buFontTx/>
              <a:buNone/>
            </a:pPr>
            <a:r>
              <a:rPr lang="en-US" altLang="en-US" sz="2400" b="1" dirty="0">
                <a:latin typeface="Courier New" pitchFamily="49" charset="0"/>
                <a:cs typeface="Courier New" pitchFamily="49" charset="0"/>
              </a:rPr>
              <a:t>	</a:t>
            </a:r>
            <a:r>
              <a:rPr lang="en-US" altLang="en-US" sz="2400" b="1" dirty="0" smtClean="0">
                <a:latin typeface="Courier New" pitchFamily="49" charset="0"/>
                <a:cs typeface="Courier New" pitchFamily="49" charset="0"/>
              </a:rPr>
              <a:t>	  range(100)))</a:t>
            </a:r>
          </a:p>
          <a:p>
            <a:pPr>
              <a:buFontTx/>
              <a:buNone/>
            </a:pPr>
            <a:endParaRPr lang="en-US" altLang="en-US" sz="2400" b="1" dirty="0" smtClean="0">
              <a:latin typeface="Courier New" pitchFamily="49" charset="0"/>
              <a:cs typeface="Courier New" pitchFamily="49" charset="0"/>
            </a:endParaRPr>
          </a:p>
          <a:p>
            <a:pPr>
              <a:buFontTx/>
              <a:buNone/>
            </a:pPr>
            <a:r>
              <a:rPr lang="en-US" altLang="en-US" sz="2400" b="1" dirty="0" smtClean="0">
                <a:latin typeface="Courier New" pitchFamily="49" charset="0"/>
                <a:cs typeface="Courier New" pitchFamily="49" charset="0"/>
              </a:rPr>
              <a:t>&gt;&gt;&gt; list(filter(</a:t>
            </a:r>
            <a:r>
              <a:rPr lang="en-US" altLang="en-US" sz="2400" b="1" dirty="0" smtClean="0">
                <a:solidFill>
                  <a:srgbClr val="0000FF"/>
                </a:solidFill>
                <a:latin typeface="Courier New" pitchFamily="49" charset="0"/>
                <a:cs typeface="Courier New" pitchFamily="49" charset="0"/>
              </a:rPr>
              <a:t>lambda List: </a:t>
            </a:r>
            <a:r>
              <a:rPr lang="en-US" altLang="en-US" sz="2400" b="1" dirty="0" err="1" smtClean="0">
                <a:solidFill>
                  <a:srgbClr val="0000FF"/>
                </a:solidFill>
                <a:latin typeface="Courier New" pitchFamily="49" charset="0"/>
                <a:cs typeface="Courier New" pitchFamily="49" charset="0"/>
              </a:rPr>
              <a:t>len</a:t>
            </a:r>
            <a:r>
              <a:rPr lang="en-US" altLang="en-US" sz="2400" b="1" dirty="0" smtClean="0">
                <a:solidFill>
                  <a:srgbClr val="0000FF"/>
                </a:solidFill>
                <a:latin typeface="Courier New" pitchFamily="49" charset="0"/>
                <a:cs typeface="Courier New" pitchFamily="49" charset="0"/>
              </a:rPr>
              <a:t>(List) &lt;= 2</a:t>
            </a:r>
            <a:r>
              <a:rPr lang="en-US" altLang="en-US" sz="2400" b="1" dirty="0" smtClean="0">
                <a:latin typeface="Courier New" pitchFamily="49" charset="0"/>
                <a:cs typeface="Courier New" pitchFamily="49" charset="0"/>
              </a:rPr>
              <a:t>,</a:t>
            </a:r>
          </a:p>
          <a:p>
            <a:pPr>
              <a:buFontTx/>
              <a:buNone/>
            </a:pPr>
            <a:r>
              <a:rPr lang="en-US" altLang="en-US" sz="2400" b="1" dirty="0" smtClean="0">
                <a:latin typeface="Courier New" pitchFamily="49" charset="0"/>
                <a:cs typeface="Courier New" pitchFamily="49" charset="0"/>
              </a:rPr>
              <a:t>       </a:t>
            </a:r>
            <a:r>
              <a:rPr lang="en-US" altLang="en-US" sz="2400" b="1" dirty="0" smtClean="0">
                <a:latin typeface="Courier New" pitchFamily="49" charset="0"/>
                <a:cs typeface="Courier New" pitchFamily="49" charset="0"/>
              </a:rPr>
              <a:t>[[</a:t>
            </a:r>
            <a:r>
              <a:rPr lang="en-US" altLang="en-US" sz="2400" b="1" dirty="0" smtClean="0">
                <a:latin typeface="Courier New" pitchFamily="49" charset="0"/>
                <a:cs typeface="Courier New" pitchFamily="49" charset="0"/>
              </a:rPr>
              <a:t>"</a:t>
            </a:r>
            <a:r>
              <a:rPr lang="en-US" altLang="ja-JP" sz="2400" b="1" dirty="0" smtClean="0">
                <a:latin typeface="Courier New" pitchFamily="49" charset="0"/>
                <a:cs typeface="Courier New" pitchFamily="49" charset="0"/>
              </a:rPr>
              <a:t>spam</a:t>
            </a:r>
            <a:r>
              <a:rPr lang="en-US" altLang="ja-JP" sz="2400" b="1" dirty="0" smtClean="0">
                <a:latin typeface="Courier New" pitchFamily="49" charset="0"/>
                <a:cs typeface="Courier New" pitchFamily="49" charset="0"/>
              </a:rPr>
              <a:t>"</a:t>
            </a:r>
            <a:r>
              <a:rPr lang="en-US" altLang="ja-JP" sz="2400" b="1" dirty="0" smtClean="0">
                <a:latin typeface="Courier New" pitchFamily="49" charset="0"/>
                <a:cs typeface="Courier New" pitchFamily="49" charset="0"/>
              </a:rPr>
              <a:t>, </a:t>
            </a:r>
            <a:r>
              <a:rPr lang="en-US" altLang="ja-JP" sz="2400" b="1" dirty="0" smtClean="0">
                <a:latin typeface="Courier New" pitchFamily="49" charset="0"/>
                <a:cs typeface="Courier New" pitchFamily="49" charset="0"/>
              </a:rPr>
              <a:t>"</a:t>
            </a:r>
            <a:r>
              <a:rPr lang="en-US" altLang="ja-JP" sz="2400" b="1" dirty="0" smtClean="0">
                <a:latin typeface="Courier New" pitchFamily="49" charset="0"/>
                <a:cs typeface="Courier New" pitchFamily="49" charset="0"/>
              </a:rPr>
              <a:t>yum</a:t>
            </a:r>
            <a:r>
              <a:rPr lang="en-US" altLang="ja-JP" sz="2400" b="1" dirty="0" smtClean="0">
                <a:latin typeface="Courier New" pitchFamily="49" charset="0"/>
                <a:cs typeface="Courier New" pitchFamily="49" charset="0"/>
              </a:rPr>
              <a:t>"</a:t>
            </a:r>
            <a:r>
              <a:rPr lang="en-US" altLang="ja-JP" sz="2400" b="1" dirty="0" smtClean="0">
                <a:latin typeface="Courier New" pitchFamily="49" charset="0"/>
                <a:cs typeface="Courier New" pitchFamily="49" charset="0"/>
              </a:rPr>
              <a:t>], </a:t>
            </a:r>
            <a:r>
              <a:rPr lang="en-US" altLang="ja-JP" sz="2400" b="1" dirty="0" smtClean="0">
                <a:latin typeface="Courier New" pitchFamily="49" charset="0"/>
                <a:cs typeface="Courier New" pitchFamily="49" charset="0"/>
              </a:rPr>
              <a:t>[42], [1, 2, 3]]))</a:t>
            </a:r>
          </a:p>
          <a:p>
            <a:pPr>
              <a:buFontTx/>
              <a:buNone/>
            </a:pPr>
            <a:endParaRPr lang="en-US" altLang="en-US" sz="2400" b="1" dirty="0" smtClean="0">
              <a:latin typeface="Courier New" pitchFamily="49" charset="0"/>
              <a:cs typeface="Courier New" pitchFamily="49" charset="0"/>
            </a:endParaRPr>
          </a:p>
          <a:p>
            <a:pPr>
              <a:buFontTx/>
              <a:buNone/>
            </a:pPr>
            <a:endParaRPr lang="en-US" altLang="en-US" dirty="0" smtClean="0">
              <a:latin typeface="Courier New" pitchFamily="49" charset="0"/>
              <a:cs typeface="Courier New" pitchFamily="49" charset="0"/>
            </a:endParaRPr>
          </a:p>
        </p:txBody>
      </p:sp>
      <p:grpSp>
        <p:nvGrpSpPr>
          <p:cNvPr id="28676" name="Group 4"/>
          <p:cNvGrpSpPr>
            <a:grpSpLocks/>
          </p:cNvGrpSpPr>
          <p:nvPr/>
        </p:nvGrpSpPr>
        <p:grpSpPr bwMode="auto">
          <a:xfrm>
            <a:off x="381000" y="1190625"/>
            <a:ext cx="8218488" cy="180975"/>
            <a:chOff x="295" y="1311"/>
            <a:chExt cx="5177" cy="114"/>
          </a:xfrm>
        </p:grpSpPr>
        <p:sp>
          <p:nvSpPr>
            <p:cNvPr id="28679"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8680"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8677" name="TextBox 6"/>
          <p:cNvSpPr txBox="1">
            <a:spLocks noChangeArrowheads="1"/>
          </p:cNvSpPr>
          <p:nvPr/>
        </p:nvSpPr>
        <p:spPr bwMode="auto">
          <a:xfrm>
            <a:off x="5791200" y="304800"/>
            <a:ext cx="295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solidFill>
                  <a:srgbClr val="0000FF"/>
                </a:solidFill>
              </a:rPr>
              <a:t>aka </a:t>
            </a:r>
            <a:r>
              <a:rPr lang="ja-JP" altLang="en-US" sz="1800">
                <a:solidFill>
                  <a:srgbClr val="0000FF"/>
                </a:solidFill>
              </a:rPr>
              <a:t>“</a:t>
            </a:r>
            <a:r>
              <a:rPr lang="en-US" altLang="ja-JP" sz="1800">
                <a:solidFill>
                  <a:srgbClr val="0000FF"/>
                </a:solidFill>
              </a:rPr>
              <a:t>anonymous functions</a:t>
            </a:r>
            <a:r>
              <a:rPr lang="ja-JP" altLang="en-US" sz="1800">
                <a:solidFill>
                  <a:srgbClr val="0000FF"/>
                </a:solidFill>
              </a:rPr>
              <a:t>”</a:t>
            </a:r>
            <a:endParaRPr lang="en-US" altLang="en-US" sz="1800">
              <a:solidFill>
                <a:srgbClr val="0000FF"/>
              </a:solidFill>
            </a:endParaRPr>
          </a:p>
        </p:txBody>
      </p:sp>
      <p:pic>
        <p:nvPicPr>
          <p:cNvPr id="2867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762000"/>
            <a:ext cx="12954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152400"/>
            <a:ext cx="7772400" cy="1143000"/>
          </a:xfrm>
        </p:spPr>
        <p:txBody>
          <a:bodyPr/>
          <a:lstStyle/>
          <a:p>
            <a:r>
              <a:rPr lang="en-US" altLang="en-US" smtClean="0">
                <a:latin typeface="Courier New" pitchFamily="49" charset="0"/>
                <a:cs typeface="Courier New" pitchFamily="49" charset="0"/>
              </a:rPr>
              <a:t>Lambda</a:t>
            </a:r>
          </a:p>
        </p:txBody>
      </p:sp>
      <p:sp>
        <p:nvSpPr>
          <p:cNvPr id="29699" name="Rectangle 3"/>
          <p:cNvSpPr>
            <a:spLocks noGrp="1" noChangeArrowheads="1"/>
          </p:cNvSpPr>
          <p:nvPr>
            <p:ph type="body" idx="1"/>
          </p:nvPr>
        </p:nvSpPr>
        <p:spPr>
          <a:xfrm>
            <a:off x="381000" y="1600200"/>
            <a:ext cx="8534400" cy="4191000"/>
          </a:xfrm>
        </p:spPr>
        <p:txBody>
          <a:bodyPr/>
          <a:lstStyle/>
          <a:p>
            <a:pPr>
              <a:buFontTx/>
              <a:buNone/>
            </a:pPr>
            <a:r>
              <a:rPr lang="en-US" altLang="en-US" sz="2400" b="1" smtClean="0">
                <a:latin typeface="Courier New" pitchFamily="49" charset="0"/>
                <a:cs typeface="Courier New" pitchFamily="49" charset="0"/>
              </a:rPr>
              <a:t>even = lambda x: x%2 == 0</a:t>
            </a:r>
          </a:p>
          <a:p>
            <a:pPr>
              <a:buFontTx/>
              <a:buNone/>
            </a:pPr>
            <a:endParaRPr lang="en-US" altLang="en-US" sz="2400" b="1" smtClean="0">
              <a:latin typeface="Courier New" pitchFamily="49" charset="0"/>
              <a:cs typeface="Courier New" pitchFamily="49" charset="0"/>
            </a:endParaRPr>
          </a:p>
          <a:p>
            <a:pPr>
              <a:buFontTx/>
              <a:buNone/>
            </a:pPr>
            <a:r>
              <a:rPr lang="en-US" altLang="en-US" sz="2400" b="1" smtClean="0">
                <a:latin typeface="Courier New" pitchFamily="49" charset="0"/>
                <a:cs typeface="Courier New" pitchFamily="49" charset="0"/>
              </a:rPr>
              <a:t>def even(x):</a:t>
            </a:r>
          </a:p>
          <a:p>
            <a:pPr>
              <a:buFontTx/>
              <a:buNone/>
            </a:pPr>
            <a:r>
              <a:rPr lang="en-US" altLang="en-US" sz="2400" b="1" smtClean="0">
                <a:latin typeface="Courier New" pitchFamily="49" charset="0"/>
                <a:cs typeface="Courier New" pitchFamily="49" charset="0"/>
              </a:rPr>
              <a:t>   </a:t>
            </a:r>
            <a:r>
              <a:rPr lang="ja-JP" altLang="en-US" sz="2400" b="1" smtClean="0">
                <a:latin typeface="Courier New" pitchFamily="49" charset="0"/>
                <a:cs typeface="Courier New" pitchFamily="49" charset="0"/>
              </a:rPr>
              <a:t>'</a:t>
            </a:r>
            <a:r>
              <a:rPr lang="en-US" altLang="ja-JP" sz="2400" b="1" smtClean="0">
                <a:latin typeface="Courier New" pitchFamily="49" charset="0"/>
                <a:cs typeface="Courier New" pitchFamily="49" charset="0"/>
              </a:rPr>
              <a:t>''returns True iff x is even'''</a:t>
            </a:r>
          </a:p>
          <a:p>
            <a:pPr>
              <a:buFontTx/>
              <a:buNone/>
            </a:pPr>
            <a:r>
              <a:rPr lang="en-US" altLang="en-US" sz="2400" b="1" smtClean="0">
                <a:latin typeface="Courier New" pitchFamily="49" charset="0"/>
                <a:cs typeface="Courier New" pitchFamily="49" charset="0"/>
              </a:rPr>
              <a:t>   return x % 2 == 0</a:t>
            </a:r>
          </a:p>
          <a:p>
            <a:pPr>
              <a:buFontTx/>
              <a:buNone/>
            </a:pPr>
            <a:endParaRPr lang="en-US" altLang="en-US" sz="2400" b="1" smtClean="0">
              <a:latin typeface="Courier New" pitchFamily="49" charset="0"/>
              <a:cs typeface="Courier New" pitchFamily="49" charset="0"/>
            </a:endParaRPr>
          </a:p>
          <a:p>
            <a:pPr>
              <a:buFontTx/>
              <a:buNone/>
            </a:pPr>
            <a:r>
              <a:rPr lang="en-US" altLang="en-US" sz="2400" b="1" smtClean="0">
                <a:latin typeface="Courier New" pitchFamily="49" charset="0"/>
                <a:cs typeface="Courier New" pitchFamily="49" charset="0"/>
              </a:rPr>
              <a:t>short = lambda List: len(List) &lt;= 2</a:t>
            </a:r>
          </a:p>
          <a:p>
            <a:pPr>
              <a:buFontTx/>
              <a:buNone/>
            </a:pPr>
            <a:endParaRPr lang="en-US" altLang="en-US" sz="2400" b="1" smtClean="0">
              <a:latin typeface="Courier New" pitchFamily="49" charset="0"/>
              <a:cs typeface="Courier New" pitchFamily="49" charset="0"/>
            </a:endParaRPr>
          </a:p>
          <a:p>
            <a:pPr>
              <a:buFontTx/>
              <a:buNone/>
            </a:pPr>
            <a:r>
              <a:rPr lang="en-US" altLang="en-US" sz="2400" b="1" smtClean="0">
                <a:latin typeface="Courier New" pitchFamily="49" charset="0"/>
                <a:cs typeface="Courier New" pitchFamily="49" charset="0"/>
              </a:rPr>
              <a:t>def short(List):</a:t>
            </a:r>
          </a:p>
          <a:p>
            <a:pPr>
              <a:buFontTx/>
              <a:buNone/>
            </a:pPr>
            <a:r>
              <a:rPr lang="en-US" altLang="en-US" sz="2400" b="1" smtClean="0">
                <a:latin typeface="Courier New" pitchFamily="49" charset="0"/>
                <a:cs typeface="Courier New" pitchFamily="49" charset="0"/>
              </a:rPr>
              <a:t>	 </a:t>
            </a:r>
            <a:r>
              <a:rPr lang="en-US" altLang="ja-JP" sz="2400" b="1" smtClean="0">
                <a:latin typeface="Courier New" pitchFamily="49" charset="0"/>
                <a:cs typeface="Courier New" pitchFamily="49" charset="0"/>
              </a:rPr>
              <a:t>'''returns True iff List has len &lt;= 2'''</a:t>
            </a:r>
          </a:p>
          <a:p>
            <a:pPr>
              <a:buFontTx/>
              <a:buNone/>
            </a:pPr>
            <a:r>
              <a:rPr lang="en-US" altLang="en-US" sz="2400" b="1" smtClean="0">
                <a:latin typeface="Courier New" pitchFamily="49" charset="0"/>
                <a:cs typeface="Courier New" pitchFamily="49" charset="0"/>
              </a:rPr>
              <a:t>   return len(List) &lt;= 2</a:t>
            </a:r>
          </a:p>
          <a:p>
            <a:pPr>
              <a:buFontTx/>
              <a:buNone/>
            </a:pPr>
            <a:r>
              <a:rPr lang="en-US" altLang="en-US" sz="2400" b="1" smtClean="0">
                <a:latin typeface="Courier New" pitchFamily="49" charset="0"/>
                <a:cs typeface="Courier New" pitchFamily="49" charset="0"/>
              </a:rPr>
              <a:t> </a:t>
            </a:r>
            <a:endParaRPr lang="en-US" altLang="en-US" sz="2400" smtClean="0">
              <a:latin typeface="Courier New" pitchFamily="49" charset="0"/>
              <a:cs typeface="Courier New" pitchFamily="49" charset="0"/>
            </a:endParaRPr>
          </a:p>
          <a:p>
            <a:pPr>
              <a:buFontTx/>
              <a:buNone/>
            </a:pPr>
            <a:endParaRPr lang="en-US" altLang="en-US" sz="2400" b="1" smtClean="0">
              <a:latin typeface="Courier New" pitchFamily="49" charset="0"/>
              <a:cs typeface="Courier New" pitchFamily="49" charset="0"/>
            </a:endParaRPr>
          </a:p>
          <a:p>
            <a:pPr>
              <a:buFontTx/>
              <a:buNone/>
            </a:pPr>
            <a:endParaRPr lang="en-US" altLang="en-US" smtClean="0">
              <a:latin typeface="Courier New" pitchFamily="49" charset="0"/>
              <a:cs typeface="Courier New" pitchFamily="49" charset="0"/>
            </a:endParaRPr>
          </a:p>
        </p:txBody>
      </p:sp>
      <p:grpSp>
        <p:nvGrpSpPr>
          <p:cNvPr id="29700" name="Group 4"/>
          <p:cNvGrpSpPr>
            <a:grpSpLocks/>
          </p:cNvGrpSpPr>
          <p:nvPr/>
        </p:nvGrpSpPr>
        <p:grpSpPr bwMode="auto">
          <a:xfrm>
            <a:off x="381000" y="1190625"/>
            <a:ext cx="8218488" cy="180975"/>
            <a:chOff x="295" y="1311"/>
            <a:chExt cx="5177" cy="114"/>
          </a:xfrm>
        </p:grpSpPr>
        <p:sp>
          <p:nvSpPr>
            <p:cNvPr id="29702"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9703"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cxnSp>
        <p:nvCxnSpPr>
          <p:cNvPr id="29701" name="Straight Connector 7"/>
          <p:cNvCxnSpPr>
            <a:cxnSpLocks noChangeShapeType="1"/>
          </p:cNvCxnSpPr>
          <p:nvPr/>
        </p:nvCxnSpPr>
        <p:spPr bwMode="auto">
          <a:xfrm>
            <a:off x="152400" y="4038600"/>
            <a:ext cx="88392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152400"/>
            <a:ext cx="7772400" cy="1143000"/>
          </a:xfrm>
        </p:spPr>
        <p:txBody>
          <a:bodyPr/>
          <a:lstStyle/>
          <a:p>
            <a:r>
              <a:rPr lang="en-US" altLang="en-US" smtClean="0">
                <a:latin typeface="Courier New" pitchFamily="49" charset="0"/>
                <a:cs typeface="Courier New" pitchFamily="49" charset="0"/>
              </a:rPr>
              <a:t>Lambda</a:t>
            </a:r>
            <a:r>
              <a:rPr lang="en-US" altLang="en-US" smtClean="0">
                <a:cs typeface="Courier New" pitchFamily="49" charset="0"/>
              </a:rPr>
              <a:t> Evil</a:t>
            </a:r>
          </a:p>
        </p:txBody>
      </p:sp>
      <p:sp>
        <p:nvSpPr>
          <p:cNvPr id="30723" name="Rectangle 3"/>
          <p:cNvSpPr>
            <a:spLocks noGrp="1" noChangeArrowheads="1"/>
          </p:cNvSpPr>
          <p:nvPr>
            <p:ph type="body" idx="1"/>
          </p:nvPr>
        </p:nvSpPr>
        <p:spPr>
          <a:xfrm>
            <a:off x="381000" y="1981200"/>
            <a:ext cx="8458200" cy="2362200"/>
          </a:xfrm>
        </p:spPr>
        <p:txBody>
          <a:bodyPr/>
          <a:lstStyle/>
          <a:p>
            <a:pPr>
              <a:buFontTx/>
              <a:buNone/>
            </a:pPr>
            <a:endParaRPr lang="en-US" altLang="en-US" sz="2400" b="1" dirty="0" smtClean="0">
              <a:latin typeface="Courier New" pitchFamily="49" charset="0"/>
              <a:cs typeface="Courier New" pitchFamily="49" charset="0"/>
            </a:endParaRPr>
          </a:p>
          <a:p>
            <a:pPr>
              <a:buFontTx/>
              <a:buNone/>
            </a:pPr>
            <a:r>
              <a:rPr lang="en-US" altLang="en-US" sz="2400" b="1" dirty="0" err="1" smtClean="0">
                <a:latin typeface="Courier New" pitchFamily="49" charset="0"/>
                <a:cs typeface="Courier New" pitchFamily="49" charset="0"/>
              </a:rPr>
              <a:t>def</a:t>
            </a:r>
            <a:r>
              <a:rPr lang="en-US" altLang="en-US" sz="2400" b="1" dirty="0" smtClean="0">
                <a:latin typeface="Courier New" pitchFamily="49" charset="0"/>
                <a:cs typeface="Courier New" pitchFamily="49" charset="0"/>
              </a:rPr>
              <a:t> ugly(item, L):</a:t>
            </a:r>
          </a:p>
          <a:p>
            <a:pPr>
              <a:buFontTx/>
              <a:buNone/>
            </a:pPr>
            <a:r>
              <a:rPr lang="en-US" altLang="en-US" sz="2400" b="1" dirty="0" smtClean="0">
                <a:latin typeface="Courier New" pitchFamily="49" charset="0"/>
                <a:cs typeface="Courier New" pitchFamily="49" charset="0"/>
              </a:rPr>
              <a:t>	</a:t>
            </a:r>
            <a:r>
              <a:rPr lang="en-US" altLang="en-US" sz="2400" b="1" dirty="0" err="1" smtClean="0">
                <a:latin typeface="Courier New" pitchFamily="49" charset="0"/>
                <a:cs typeface="Courier New" pitchFamily="49" charset="0"/>
              </a:rPr>
              <a:t>newL</a:t>
            </a:r>
            <a:r>
              <a:rPr lang="en-US" altLang="en-US" sz="2400" b="1" dirty="0" smtClean="0">
                <a:latin typeface="Courier New" pitchFamily="49" charset="0"/>
                <a:cs typeface="Courier New" pitchFamily="49" charset="0"/>
              </a:rPr>
              <a:t> = list(map(lambda x: x == item, L))</a:t>
            </a:r>
          </a:p>
          <a:p>
            <a:pPr>
              <a:buFontTx/>
              <a:buNone/>
            </a:pPr>
            <a:r>
              <a:rPr lang="en-US" altLang="en-US" sz="2400" b="1" dirty="0" smtClean="0">
                <a:latin typeface="Courier New" pitchFamily="49" charset="0"/>
                <a:cs typeface="Courier New" pitchFamily="49" charset="0"/>
              </a:rPr>
              <a:t>	return sum(</a:t>
            </a:r>
            <a:r>
              <a:rPr lang="en-US" altLang="en-US" sz="2400" b="1" dirty="0" err="1" smtClean="0">
                <a:latin typeface="Courier New" pitchFamily="49" charset="0"/>
                <a:cs typeface="Courier New" pitchFamily="49" charset="0"/>
              </a:rPr>
              <a:t>newL</a:t>
            </a:r>
            <a:r>
              <a:rPr lang="en-US" altLang="en-US" sz="2400" b="1" dirty="0" smtClean="0">
                <a:latin typeface="Courier New" pitchFamily="49" charset="0"/>
                <a:cs typeface="Courier New" pitchFamily="49" charset="0"/>
              </a:rPr>
              <a:t>) &gt; 0</a:t>
            </a:r>
          </a:p>
          <a:p>
            <a:pPr>
              <a:buFontTx/>
              <a:buNone/>
            </a:pPr>
            <a:endParaRPr lang="en-US" altLang="en-US" sz="2400" b="1" dirty="0" smtClean="0">
              <a:latin typeface="Courier New" pitchFamily="49" charset="0"/>
              <a:cs typeface="Courier New" pitchFamily="49" charset="0"/>
            </a:endParaRPr>
          </a:p>
          <a:p>
            <a:pPr>
              <a:buFontTx/>
              <a:buNone/>
            </a:pPr>
            <a:endParaRPr lang="en-US" altLang="en-US" dirty="0" smtClean="0">
              <a:latin typeface="Courier New" pitchFamily="49" charset="0"/>
              <a:cs typeface="Courier New" pitchFamily="49" charset="0"/>
            </a:endParaRPr>
          </a:p>
        </p:txBody>
      </p:sp>
      <p:grpSp>
        <p:nvGrpSpPr>
          <p:cNvPr id="30724" name="Group 4"/>
          <p:cNvGrpSpPr>
            <a:grpSpLocks/>
          </p:cNvGrpSpPr>
          <p:nvPr/>
        </p:nvGrpSpPr>
        <p:grpSpPr bwMode="auto">
          <a:xfrm>
            <a:off x="381000" y="1190625"/>
            <a:ext cx="8218488" cy="180975"/>
            <a:chOff x="295" y="1311"/>
            <a:chExt cx="5177" cy="114"/>
          </a:xfrm>
        </p:grpSpPr>
        <p:sp>
          <p:nvSpPr>
            <p:cNvPr id="30728"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0729"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30725" name="Picture 8"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257800"/>
            <a:ext cx="836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AutoShape 9"/>
          <p:cNvSpPr>
            <a:spLocks noChangeArrowheads="1"/>
          </p:cNvSpPr>
          <p:nvPr/>
        </p:nvSpPr>
        <p:spPr bwMode="auto">
          <a:xfrm>
            <a:off x="6781800" y="4343400"/>
            <a:ext cx="2209800" cy="1066800"/>
          </a:xfrm>
          <a:prstGeom prst="wedgeRectCallout">
            <a:avLst>
              <a:gd name="adj1" fmla="val -46745"/>
              <a:gd name="adj2" fmla="val 72569"/>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400"/>
              <a:t>This is exploiting the fact that </a:t>
            </a:r>
            <a:r>
              <a:rPr lang="en-US" altLang="en-US" sz="2000">
                <a:latin typeface="Courier New" pitchFamily="49" charset="0"/>
                <a:cs typeface="Courier New" pitchFamily="49" charset="0"/>
              </a:rPr>
              <a:t>True==1</a:t>
            </a:r>
            <a:r>
              <a:rPr lang="en-US" altLang="en-US" sz="2000">
                <a:latin typeface="Courier" pitchFamily="49" charset="0"/>
              </a:rPr>
              <a:t> </a:t>
            </a:r>
            <a:r>
              <a:rPr lang="en-US" altLang="en-US" sz="1400"/>
              <a:t>and</a:t>
            </a:r>
            <a:r>
              <a:rPr lang="en-US" altLang="en-US" sz="2000">
                <a:latin typeface="Courier" pitchFamily="49" charset="0"/>
              </a:rPr>
              <a:t> </a:t>
            </a:r>
            <a:r>
              <a:rPr lang="en-US" altLang="en-US" sz="2000">
                <a:latin typeface="Courier New" pitchFamily="49" charset="0"/>
                <a:cs typeface="Courier New" pitchFamily="49" charset="0"/>
              </a:rPr>
              <a:t>False==0</a:t>
            </a:r>
            <a:r>
              <a:rPr lang="en-US" altLang="en-US" sz="2000">
                <a:latin typeface="Courier" pitchFamily="49" charset="0"/>
              </a:rPr>
              <a:t>. </a:t>
            </a:r>
            <a:endParaRPr lang="en-US" altLang="en-US" sz="2000">
              <a:latin typeface="Times New Roman" pitchFamily="18" charset="0"/>
            </a:endParaRPr>
          </a:p>
        </p:txBody>
      </p:sp>
      <p:pic>
        <p:nvPicPr>
          <p:cNvPr id="30727" name="Picture 11" descr="Drevil million dollar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4013" y="361950"/>
            <a:ext cx="19050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152400"/>
            <a:ext cx="7772400" cy="1143000"/>
          </a:xfrm>
        </p:spPr>
        <p:txBody>
          <a:bodyPr/>
          <a:lstStyle/>
          <a:p>
            <a:r>
              <a:rPr lang="en-US" altLang="en-US" smtClean="0">
                <a:latin typeface="Courier New" pitchFamily="49" charset="0"/>
                <a:cs typeface="Courier New" pitchFamily="49" charset="0"/>
              </a:rPr>
              <a:t>Lambda</a:t>
            </a:r>
          </a:p>
        </p:txBody>
      </p:sp>
      <p:sp>
        <p:nvSpPr>
          <p:cNvPr id="31747" name="Rectangle 3"/>
          <p:cNvSpPr>
            <a:spLocks noGrp="1" noChangeArrowheads="1"/>
          </p:cNvSpPr>
          <p:nvPr>
            <p:ph type="body" idx="1"/>
          </p:nvPr>
        </p:nvSpPr>
        <p:spPr>
          <a:xfrm>
            <a:off x="381000" y="1981200"/>
            <a:ext cx="8458200" cy="2362200"/>
          </a:xfrm>
        </p:spPr>
        <p:txBody>
          <a:bodyPr/>
          <a:lstStyle/>
          <a:p>
            <a:pPr>
              <a:buFontTx/>
              <a:buNone/>
            </a:pPr>
            <a:r>
              <a:rPr lang="en-US" altLang="en-US" sz="2400" b="1" dirty="0">
                <a:latin typeface="Courier New" pitchFamily="49" charset="0"/>
                <a:cs typeface="Courier New" pitchFamily="49" charset="0"/>
              </a:rPr>
              <a:t>f</a:t>
            </a:r>
            <a:r>
              <a:rPr lang="en-US" altLang="en-US" sz="2400" b="1" dirty="0" smtClean="0">
                <a:latin typeface="Courier New" pitchFamily="49" charset="0"/>
                <a:cs typeface="Courier New" pitchFamily="49" charset="0"/>
              </a:rPr>
              <a:t>rom </a:t>
            </a:r>
            <a:r>
              <a:rPr lang="en-US" altLang="en-US" sz="2400" b="1" dirty="0" err="1" smtClean="0">
                <a:latin typeface="Courier New" pitchFamily="49" charset="0"/>
                <a:cs typeface="Courier New" pitchFamily="49" charset="0"/>
              </a:rPr>
              <a:t>functools</a:t>
            </a:r>
            <a:r>
              <a:rPr lang="en-US" altLang="en-US" sz="2400" b="1" dirty="0" smtClean="0">
                <a:latin typeface="Courier New" pitchFamily="49" charset="0"/>
                <a:cs typeface="Courier New" pitchFamily="49" charset="0"/>
              </a:rPr>
              <a:t> import reduce</a:t>
            </a:r>
          </a:p>
          <a:p>
            <a:pPr>
              <a:buFontTx/>
              <a:buNone/>
            </a:pPr>
            <a:endParaRPr lang="en-US" altLang="en-US" sz="2400" b="1" dirty="0" smtClean="0">
              <a:latin typeface="Courier New" pitchFamily="49" charset="0"/>
              <a:cs typeface="Courier New" pitchFamily="49" charset="0"/>
            </a:endParaRPr>
          </a:p>
          <a:p>
            <a:pPr>
              <a:buFontTx/>
              <a:buNone/>
            </a:pPr>
            <a:r>
              <a:rPr lang="en-US" altLang="en-US" sz="2400" b="1" dirty="0" err="1" smtClean="0">
                <a:latin typeface="Courier New" pitchFamily="49" charset="0"/>
                <a:cs typeface="Courier New" pitchFamily="49" charset="0"/>
              </a:rPr>
              <a:t>def</a:t>
            </a:r>
            <a:r>
              <a:rPr lang="en-US" altLang="en-US" sz="2400" b="1" dirty="0" smtClean="0">
                <a:latin typeface="Courier New" pitchFamily="49" charset="0"/>
                <a:cs typeface="Courier New" pitchFamily="49" charset="0"/>
              </a:rPr>
              <a:t> mystery(item, L):</a:t>
            </a:r>
          </a:p>
          <a:p>
            <a:pPr>
              <a:buFontTx/>
              <a:buNone/>
            </a:pPr>
            <a:r>
              <a:rPr lang="en-US" altLang="en-US" sz="2400" b="1" dirty="0" smtClean="0">
                <a:latin typeface="Courier New" pitchFamily="49" charset="0"/>
                <a:cs typeface="Courier New" pitchFamily="49" charset="0"/>
              </a:rPr>
              <a:t>	</a:t>
            </a:r>
            <a:r>
              <a:rPr lang="en-US" altLang="en-US" sz="2400" b="1" dirty="0" err="1" smtClean="0">
                <a:latin typeface="Courier New" pitchFamily="49" charset="0"/>
                <a:cs typeface="Courier New" pitchFamily="49" charset="0"/>
              </a:rPr>
              <a:t>newL</a:t>
            </a:r>
            <a:r>
              <a:rPr lang="en-US" altLang="en-US" sz="2400" b="1" dirty="0" smtClean="0">
                <a:latin typeface="Courier New" pitchFamily="49" charset="0"/>
                <a:cs typeface="Courier New" pitchFamily="49" charset="0"/>
              </a:rPr>
              <a:t> = list(map(lambda x: x == item, L))</a:t>
            </a:r>
          </a:p>
          <a:p>
            <a:pPr>
              <a:buFontTx/>
              <a:buNone/>
            </a:pPr>
            <a:r>
              <a:rPr lang="en-US" altLang="en-US" sz="2400" b="1" dirty="0" smtClean="0">
                <a:latin typeface="Courier New" pitchFamily="49" charset="0"/>
                <a:cs typeface="Courier New" pitchFamily="49" charset="0"/>
              </a:rPr>
              <a:t>	return reduce(lambda x, y: x or y, </a:t>
            </a:r>
            <a:r>
              <a:rPr lang="en-US" altLang="en-US" sz="2400" b="1" dirty="0" err="1" smtClean="0">
                <a:latin typeface="Courier New" pitchFamily="49" charset="0"/>
                <a:cs typeface="Courier New" pitchFamily="49" charset="0"/>
              </a:rPr>
              <a:t>newL</a:t>
            </a:r>
            <a:r>
              <a:rPr lang="en-US" altLang="en-US" sz="2400" b="1" dirty="0" smtClean="0">
                <a:latin typeface="Courier New" pitchFamily="49" charset="0"/>
                <a:cs typeface="Courier New" pitchFamily="49" charset="0"/>
              </a:rPr>
              <a:t>)</a:t>
            </a:r>
          </a:p>
          <a:p>
            <a:pPr>
              <a:buFontTx/>
              <a:buNone/>
            </a:pPr>
            <a:endParaRPr lang="en-US" altLang="en-US" sz="2400" b="1" dirty="0" smtClean="0">
              <a:latin typeface="Courier New" pitchFamily="49" charset="0"/>
              <a:cs typeface="Courier New" pitchFamily="49" charset="0"/>
            </a:endParaRPr>
          </a:p>
          <a:p>
            <a:pPr>
              <a:buFontTx/>
              <a:buNone/>
            </a:pPr>
            <a:endParaRPr lang="en-US" altLang="en-US" dirty="0" smtClean="0">
              <a:latin typeface="Courier New" pitchFamily="49" charset="0"/>
              <a:cs typeface="Courier New" pitchFamily="49" charset="0"/>
            </a:endParaRPr>
          </a:p>
        </p:txBody>
      </p:sp>
      <p:grpSp>
        <p:nvGrpSpPr>
          <p:cNvPr id="31748" name="Group 4"/>
          <p:cNvGrpSpPr>
            <a:grpSpLocks/>
          </p:cNvGrpSpPr>
          <p:nvPr/>
        </p:nvGrpSpPr>
        <p:grpSpPr bwMode="auto">
          <a:xfrm>
            <a:off x="381000" y="1190625"/>
            <a:ext cx="8218488" cy="180975"/>
            <a:chOff x="295" y="1311"/>
            <a:chExt cx="5177" cy="114"/>
          </a:xfrm>
        </p:grpSpPr>
        <p:sp>
          <p:nvSpPr>
            <p:cNvPr id="31752"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1753"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3174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28600"/>
            <a:ext cx="2270125"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8"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5257800"/>
            <a:ext cx="836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AutoShape 9"/>
          <p:cNvSpPr>
            <a:spLocks noChangeArrowheads="1"/>
          </p:cNvSpPr>
          <p:nvPr/>
        </p:nvSpPr>
        <p:spPr bwMode="auto">
          <a:xfrm>
            <a:off x="6856413" y="4867275"/>
            <a:ext cx="1830387" cy="533400"/>
          </a:xfrm>
          <a:prstGeom prst="wedgeRectCallout">
            <a:avLst>
              <a:gd name="adj1" fmla="val -55435"/>
              <a:gd name="adj2" fmla="val 104245"/>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000"/>
              <a:t>MUCH better!</a:t>
            </a:r>
            <a:endParaRPr lang="en-US" altLang="en-US" sz="2000">
              <a:latin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52400"/>
            <a:ext cx="7772400" cy="1143000"/>
          </a:xfrm>
        </p:spPr>
        <p:txBody>
          <a:bodyPr/>
          <a:lstStyle/>
          <a:p>
            <a:pPr>
              <a:defRPr/>
            </a:pPr>
            <a:r>
              <a:rPr lang="en-US" dirty="0" smtClean="0">
                <a:latin typeface="+mn-lt"/>
                <a:ea typeface="Courier" pitchFamily="-109" charset="0"/>
                <a:cs typeface="Courier" pitchFamily="-109" charset="0"/>
              </a:rPr>
              <a:t>A Prime Example</a:t>
            </a:r>
          </a:p>
        </p:txBody>
      </p:sp>
      <p:grpSp>
        <p:nvGrpSpPr>
          <p:cNvPr id="32771" name="Group 4"/>
          <p:cNvGrpSpPr>
            <a:grpSpLocks/>
          </p:cNvGrpSpPr>
          <p:nvPr/>
        </p:nvGrpSpPr>
        <p:grpSpPr bwMode="auto">
          <a:xfrm>
            <a:off x="381000" y="1190625"/>
            <a:ext cx="8218488" cy="180975"/>
            <a:chOff x="295" y="1311"/>
            <a:chExt cx="5177" cy="114"/>
          </a:xfrm>
        </p:grpSpPr>
        <p:sp>
          <p:nvSpPr>
            <p:cNvPr id="32774"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2775"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9700" name="TextBox 7"/>
          <p:cNvSpPr txBox="1">
            <a:spLocks noChangeArrowheads="1"/>
          </p:cNvSpPr>
          <p:nvPr/>
        </p:nvSpPr>
        <p:spPr bwMode="auto">
          <a:xfrm>
            <a:off x="381000" y="1600200"/>
            <a:ext cx="84963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9pPr>
          </a:lstStyle>
          <a:p>
            <a:pPr>
              <a:defRPr/>
            </a:pPr>
            <a:r>
              <a:rPr lang="en-US" altLang="en-US" sz="2000" dirty="0" smtClean="0"/>
              <a:t>Write a function called </a:t>
            </a:r>
            <a:r>
              <a:rPr lang="en-US" altLang="en-US" sz="2000" dirty="0" smtClean="0">
                <a:latin typeface="Courier New" pitchFamily="49" charset="0"/>
                <a:cs typeface="Courier New" pitchFamily="49" charset="0"/>
              </a:rPr>
              <a:t>prime(n)</a:t>
            </a:r>
            <a:r>
              <a:rPr lang="en-US" altLang="en-US" sz="2000" dirty="0" smtClean="0">
                <a:latin typeface="+mn-lt"/>
              </a:rPr>
              <a:t> </a:t>
            </a:r>
            <a:r>
              <a:rPr lang="en-US" altLang="en-US" sz="2000" dirty="0" smtClean="0"/>
              <a:t>that returns </a:t>
            </a:r>
            <a:r>
              <a:rPr lang="en-US" altLang="en-US" sz="2000" dirty="0" smtClean="0">
                <a:latin typeface="Courier New" pitchFamily="49" charset="0"/>
                <a:cs typeface="Courier New" pitchFamily="49" charset="0"/>
              </a:rPr>
              <a:t>True</a:t>
            </a:r>
            <a:r>
              <a:rPr lang="en-US" altLang="en-US" sz="2000" dirty="0" smtClean="0">
                <a:latin typeface="+mn-lt"/>
                <a:cs typeface="Courier New" pitchFamily="49" charset="0"/>
              </a:rPr>
              <a:t> </a:t>
            </a:r>
            <a:r>
              <a:rPr lang="en-US" altLang="en-US" sz="2000" dirty="0" smtClean="0">
                <a:latin typeface="+mn-lt"/>
              </a:rPr>
              <a:t>if </a:t>
            </a:r>
            <a:r>
              <a:rPr lang="en-US" altLang="en-US" sz="2000" dirty="0" smtClean="0">
                <a:latin typeface="Courier New" pitchFamily="49" charset="0"/>
                <a:cs typeface="Courier New" pitchFamily="49" charset="0"/>
              </a:rPr>
              <a:t>n</a:t>
            </a:r>
            <a:r>
              <a:rPr lang="en-US" altLang="en-US" sz="2000" dirty="0" smtClean="0">
                <a:latin typeface="+mn-lt"/>
              </a:rPr>
              <a:t> i</a:t>
            </a:r>
            <a:r>
              <a:rPr lang="en-US" altLang="en-US" sz="2000" dirty="0" smtClean="0"/>
              <a:t>s</a:t>
            </a:r>
          </a:p>
          <a:p>
            <a:pPr>
              <a:defRPr/>
            </a:pPr>
            <a:r>
              <a:rPr lang="en-US" altLang="en-US" sz="2000" dirty="0" smtClean="0"/>
              <a:t>prime and </a:t>
            </a:r>
            <a:r>
              <a:rPr lang="en-US" altLang="en-US" sz="2000" dirty="0" smtClean="0">
                <a:latin typeface="Courier New" pitchFamily="49" charset="0"/>
                <a:cs typeface="Courier New" pitchFamily="49" charset="0"/>
              </a:rPr>
              <a:t>False</a:t>
            </a:r>
            <a:r>
              <a:rPr lang="en-US" altLang="en-US" sz="2000" dirty="0" smtClean="0">
                <a:latin typeface="+mn-lt"/>
                <a:cs typeface="Courier New" pitchFamily="49" charset="0"/>
              </a:rPr>
              <a:t> </a:t>
            </a:r>
            <a:r>
              <a:rPr lang="en-US" altLang="en-US" sz="2000" dirty="0" smtClean="0"/>
              <a:t>otherwise by testing all possible divisors</a:t>
            </a:r>
          </a:p>
          <a:p>
            <a:pPr>
              <a:defRPr/>
            </a:pPr>
            <a:r>
              <a:rPr lang="en-US" altLang="en-US" sz="2000" dirty="0" smtClean="0"/>
              <a:t>from </a:t>
            </a:r>
            <a:r>
              <a:rPr lang="en-US" altLang="en-US" sz="2000" dirty="0" smtClean="0">
                <a:latin typeface="Courier New" pitchFamily="49" charset="0"/>
                <a:cs typeface="Courier New" pitchFamily="49" charset="0"/>
              </a:rPr>
              <a:t>2</a:t>
            </a:r>
            <a:r>
              <a:rPr lang="en-US" altLang="en-US" sz="2000" dirty="0" smtClean="0"/>
              <a:t> to </a:t>
            </a:r>
            <a:r>
              <a:rPr lang="en-US" altLang="en-US" sz="2000" dirty="0" smtClean="0">
                <a:latin typeface="Courier New" pitchFamily="49" charset="0"/>
                <a:cs typeface="Courier New" pitchFamily="49" charset="0"/>
              </a:rPr>
              <a:t>n-1</a:t>
            </a:r>
            <a:r>
              <a:rPr lang="en-US" altLang="en-US" sz="2000" dirty="0" smtClean="0">
                <a:latin typeface="+mn-lt"/>
              </a:rPr>
              <a:t> </a:t>
            </a:r>
            <a:r>
              <a:rPr lang="en-US" altLang="en-US" sz="2000" dirty="0" smtClean="0"/>
              <a:t>(or </a:t>
            </a:r>
            <a:r>
              <a:rPr lang="en-US" altLang="en-US" sz="2000" dirty="0" err="1" smtClean="0"/>
              <a:t>sqrt</a:t>
            </a:r>
            <a:r>
              <a:rPr lang="en-US" altLang="en-US" sz="2000" dirty="0" smtClean="0"/>
              <a:t> of </a:t>
            </a:r>
            <a:r>
              <a:rPr lang="en-US" altLang="en-US" sz="2000" dirty="0" smtClean="0">
                <a:latin typeface="Courier New" pitchFamily="49" charset="0"/>
                <a:cs typeface="Courier New" pitchFamily="49" charset="0"/>
              </a:rPr>
              <a:t>n</a:t>
            </a:r>
            <a:r>
              <a:rPr lang="en-US" altLang="en-US" sz="2000" dirty="0" smtClean="0"/>
              <a:t>)</a:t>
            </a:r>
          </a:p>
          <a:p>
            <a:pPr>
              <a:defRPr/>
            </a:pPr>
            <a:endParaRPr lang="en-US" altLang="en-US" dirty="0" smtClean="0"/>
          </a:p>
          <a:p>
            <a:pPr>
              <a:defRPr/>
            </a:pPr>
            <a:r>
              <a:rPr lang="en-US" altLang="en-US" sz="1800" b="1" dirty="0" err="1" smtClean="0">
                <a:latin typeface="Courier New" pitchFamily="49" charset="0"/>
                <a:cs typeface="Courier New" pitchFamily="49" charset="0"/>
              </a:rPr>
              <a:t>def</a:t>
            </a:r>
            <a:r>
              <a:rPr lang="en-US" altLang="en-US" sz="1800" b="1" dirty="0" smtClean="0">
                <a:latin typeface="Courier New" pitchFamily="49" charset="0"/>
                <a:cs typeface="Courier New" pitchFamily="49" charset="0"/>
              </a:rPr>
              <a:t> prime(n):</a:t>
            </a:r>
          </a:p>
          <a:p>
            <a:pPr>
              <a:defRPr/>
            </a:pPr>
            <a:r>
              <a:rPr lang="en-US" altLang="en-US" sz="1800" b="1" dirty="0" smtClean="0">
                <a:latin typeface="Courier New" pitchFamily="49" charset="0"/>
                <a:cs typeface="Courier New" pitchFamily="49" charset="0"/>
              </a:rPr>
              <a:t>   </a:t>
            </a:r>
            <a:r>
              <a:rPr lang="en-US" altLang="en-US" sz="1800" b="1" dirty="0" err="1" smtClean="0">
                <a:latin typeface="Courier New" pitchFamily="49" charset="0"/>
                <a:cs typeface="Courier New" pitchFamily="49" charset="0"/>
              </a:rPr>
              <a:t>possibleDivisors</a:t>
            </a:r>
            <a:r>
              <a:rPr lang="en-US" altLang="en-US" sz="1800" b="1" dirty="0" smtClean="0">
                <a:latin typeface="Courier New" pitchFamily="49" charset="0"/>
                <a:cs typeface="Courier New" pitchFamily="49" charset="0"/>
              </a:rPr>
              <a:t> = range(2, n)</a:t>
            </a:r>
          </a:p>
          <a:p>
            <a:pPr>
              <a:defRPr/>
            </a:pPr>
            <a:r>
              <a:rPr lang="en-US" altLang="en-US" sz="1800" b="1" dirty="0" smtClean="0">
                <a:latin typeface="Courier New" pitchFamily="49" charset="0"/>
                <a:cs typeface="Courier New" pitchFamily="49" charset="0"/>
              </a:rPr>
              <a:t>   divisors = filter(</a:t>
            </a:r>
            <a:r>
              <a:rPr lang="en-US" altLang="en-US" sz="1800" b="1" dirty="0" smtClean="0">
                <a:solidFill>
                  <a:schemeClr val="bg1"/>
                </a:solidFill>
                <a:latin typeface="Courier New" pitchFamily="49" charset="0"/>
                <a:cs typeface="Courier New" pitchFamily="49" charset="0"/>
              </a:rPr>
              <a:t>lambda X: n % X == 0, </a:t>
            </a:r>
            <a:r>
              <a:rPr lang="en-US" altLang="en-US" sz="1800" b="1" dirty="0" err="1" smtClean="0">
                <a:solidFill>
                  <a:schemeClr val="bg1"/>
                </a:solidFill>
                <a:latin typeface="Courier New" pitchFamily="49" charset="0"/>
                <a:cs typeface="Courier New" pitchFamily="49" charset="0"/>
              </a:rPr>
              <a:t>possibleDivisors</a:t>
            </a:r>
            <a:r>
              <a:rPr lang="en-US" altLang="en-US" sz="1800" b="1" dirty="0" smtClean="0">
                <a:latin typeface="Courier New" pitchFamily="49" charset="0"/>
                <a:cs typeface="Courier New" pitchFamily="49" charset="0"/>
              </a:rPr>
              <a:t>)</a:t>
            </a:r>
          </a:p>
          <a:p>
            <a:pPr>
              <a:defRPr/>
            </a:pPr>
            <a:r>
              <a:rPr lang="en-US" altLang="en-US" sz="1800" b="1" dirty="0" smtClean="0">
                <a:latin typeface="Courier New" pitchFamily="49" charset="0"/>
                <a:cs typeface="Courier New" pitchFamily="49" charset="0"/>
              </a:rPr>
              <a:t>   return ???</a:t>
            </a:r>
          </a:p>
          <a:p>
            <a:pPr>
              <a:defRPr/>
            </a:pPr>
            <a:endParaRPr lang="en-US" altLang="en-US" sz="1800" b="1" dirty="0" smtClean="0">
              <a:latin typeface="Courier" pitchFamily="49" charset="0"/>
            </a:endParaRPr>
          </a:p>
          <a:p>
            <a:pPr>
              <a:defRPr/>
            </a:pPr>
            <a:endParaRPr lang="en-US" altLang="en-US" sz="1800" b="1" dirty="0" smtClean="0">
              <a:latin typeface="Courier" pitchFamily="49" charset="0"/>
            </a:endParaRPr>
          </a:p>
        </p:txBody>
      </p:sp>
      <p:pic>
        <p:nvPicPr>
          <p:cNvPr id="8" name="Picture 8"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437" y="4657725"/>
            <a:ext cx="836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9"/>
          <p:cNvSpPr>
            <a:spLocks noChangeArrowheads="1"/>
          </p:cNvSpPr>
          <p:nvPr/>
        </p:nvSpPr>
        <p:spPr bwMode="auto">
          <a:xfrm>
            <a:off x="4629150" y="3998912"/>
            <a:ext cx="1828800" cy="1563687"/>
          </a:xfrm>
          <a:prstGeom prst="wedgeRectCallout">
            <a:avLst>
              <a:gd name="adj1" fmla="val -116848"/>
              <a:gd name="adj2" fmla="val 17920"/>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000" dirty="0" smtClean="0"/>
              <a:t>A version of this was an extra-credit problem in Homework 0!</a:t>
            </a:r>
            <a:endParaRPr lang="en-US" altLang="en-US" sz="2000" dirty="0">
              <a:latin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52400"/>
            <a:ext cx="7772400" cy="1143000"/>
          </a:xfrm>
        </p:spPr>
        <p:txBody>
          <a:bodyPr/>
          <a:lstStyle/>
          <a:p>
            <a:pPr>
              <a:defRPr/>
            </a:pPr>
            <a:r>
              <a:rPr lang="en-US" dirty="0" smtClean="0">
                <a:latin typeface="+mn-lt"/>
                <a:ea typeface="Courier" pitchFamily="-109" charset="0"/>
                <a:cs typeface="Courier" pitchFamily="-109" charset="0"/>
              </a:rPr>
              <a:t>A Prime Example</a:t>
            </a:r>
          </a:p>
        </p:txBody>
      </p:sp>
      <p:grpSp>
        <p:nvGrpSpPr>
          <p:cNvPr id="33795" name="Group 4"/>
          <p:cNvGrpSpPr>
            <a:grpSpLocks/>
          </p:cNvGrpSpPr>
          <p:nvPr/>
        </p:nvGrpSpPr>
        <p:grpSpPr bwMode="auto">
          <a:xfrm>
            <a:off x="381000" y="1190625"/>
            <a:ext cx="8218488" cy="180975"/>
            <a:chOff x="295" y="1311"/>
            <a:chExt cx="5177" cy="114"/>
          </a:xfrm>
        </p:grpSpPr>
        <p:sp>
          <p:nvSpPr>
            <p:cNvPr id="33802"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3803"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30724" name="TextBox 7"/>
          <p:cNvSpPr txBox="1">
            <a:spLocks noChangeArrowheads="1"/>
          </p:cNvSpPr>
          <p:nvPr/>
        </p:nvSpPr>
        <p:spPr bwMode="auto">
          <a:xfrm>
            <a:off x="381000" y="1600200"/>
            <a:ext cx="8819204"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9pPr>
          </a:lstStyle>
          <a:p>
            <a:pPr>
              <a:defRPr/>
            </a:pPr>
            <a:r>
              <a:rPr lang="en-US" altLang="en-US" sz="2000" dirty="0" smtClean="0"/>
              <a:t>Write a function called </a:t>
            </a:r>
            <a:r>
              <a:rPr lang="en-US" altLang="en-US" sz="2000" dirty="0" smtClean="0">
                <a:latin typeface="Courier New" pitchFamily="49" charset="0"/>
                <a:cs typeface="Courier New" pitchFamily="49" charset="0"/>
              </a:rPr>
              <a:t>prime(n)</a:t>
            </a:r>
            <a:r>
              <a:rPr lang="en-US" altLang="en-US" sz="2000" dirty="0" smtClean="0">
                <a:latin typeface="+mn-lt"/>
              </a:rPr>
              <a:t> </a:t>
            </a:r>
            <a:r>
              <a:rPr lang="en-US" altLang="en-US" sz="2000" dirty="0" smtClean="0"/>
              <a:t>that returns </a:t>
            </a:r>
            <a:r>
              <a:rPr lang="en-US" altLang="en-US" sz="2000" dirty="0" smtClean="0">
                <a:latin typeface="Courier New" pitchFamily="49" charset="0"/>
                <a:cs typeface="Courier New" pitchFamily="49" charset="0"/>
              </a:rPr>
              <a:t>True</a:t>
            </a:r>
            <a:r>
              <a:rPr lang="en-US" altLang="en-US" sz="2000" dirty="0" smtClean="0">
                <a:latin typeface="+mn-lt"/>
                <a:cs typeface="Courier New" pitchFamily="49" charset="0"/>
              </a:rPr>
              <a:t> </a:t>
            </a:r>
            <a:r>
              <a:rPr lang="en-US" altLang="en-US" sz="2000" dirty="0" smtClean="0">
                <a:latin typeface="+mn-lt"/>
              </a:rPr>
              <a:t>if </a:t>
            </a:r>
            <a:r>
              <a:rPr lang="en-US" altLang="en-US" sz="2000" dirty="0" smtClean="0">
                <a:latin typeface="Courier New" pitchFamily="49" charset="0"/>
                <a:cs typeface="Courier New" pitchFamily="49" charset="0"/>
              </a:rPr>
              <a:t>n</a:t>
            </a:r>
            <a:r>
              <a:rPr lang="en-US" altLang="en-US" sz="2000" dirty="0" smtClean="0">
                <a:latin typeface="+mn-lt"/>
              </a:rPr>
              <a:t> </a:t>
            </a:r>
            <a:r>
              <a:rPr lang="en-US" altLang="en-US" sz="2000" dirty="0" smtClean="0"/>
              <a:t>is</a:t>
            </a:r>
          </a:p>
          <a:p>
            <a:pPr>
              <a:defRPr/>
            </a:pPr>
            <a:r>
              <a:rPr lang="en-US" altLang="en-US" sz="2000" dirty="0" smtClean="0"/>
              <a:t>prime and </a:t>
            </a:r>
            <a:r>
              <a:rPr lang="en-US" altLang="en-US" sz="2000" dirty="0" smtClean="0">
                <a:latin typeface="Courier New" pitchFamily="49" charset="0"/>
                <a:cs typeface="Courier New" pitchFamily="49" charset="0"/>
              </a:rPr>
              <a:t>False</a:t>
            </a:r>
            <a:r>
              <a:rPr lang="en-US" altLang="en-US" sz="2000" dirty="0" smtClean="0">
                <a:latin typeface="+mn-lt"/>
                <a:cs typeface="Courier New" pitchFamily="49" charset="0"/>
              </a:rPr>
              <a:t> </a:t>
            </a:r>
            <a:r>
              <a:rPr lang="en-US" altLang="en-US" sz="2000" dirty="0" smtClean="0"/>
              <a:t>otherwise by testing all possible divisors</a:t>
            </a:r>
          </a:p>
          <a:p>
            <a:pPr>
              <a:defRPr/>
            </a:pPr>
            <a:r>
              <a:rPr lang="en-US" altLang="en-US" sz="2000" dirty="0" smtClean="0"/>
              <a:t>from </a:t>
            </a:r>
            <a:r>
              <a:rPr lang="en-US" altLang="en-US" sz="2000" dirty="0" smtClean="0">
                <a:latin typeface="Courier New" pitchFamily="49" charset="0"/>
                <a:cs typeface="Courier New" pitchFamily="49" charset="0"/>
              </a:rPr>
              <a:t>2</a:t>
            </a:r>
            <a:r>
              <a:rPr lang="en-US" altLang="en-US" sz="2000" dirty="0" smtClean="0"/>
              <a:t> to </a:t>
            </a:r>
            <a:r>
              <a:rPr lang="en-US" altLang="en-US" sz="2000" dirty="0" smtClean="0">
                <a:latin typeface="Courier New" pitchFamily="49" charset="0"/>
                <a:cs typeface="Courier New" pitchFamily="49" charset="0"/>
              </a:rPr>
              <a:t>n-1</a:t>
            </a:r>
            <a:r>
              <a:rPr lang="en-US" altLang="en-US" sz="2000" dirty="0" smtClean="0">
                <a:latin typeface="+mn-lt"/>
              </a:rPr>
              <a:t> </a:t>
            </a:r>
            <a:r>
              <a:rPr lang="en-US" altLang="en-US" sz="2000" dirty="0" smtClean="0"/>
              <a:t>(or </a:t>
            </a:r>
            <a:r>
              <a:rPr lang="en-US" altLang="en-US" sz="2000" dirty="0" err="1" smtClean="0"/>
              <a:t>sqrt</a:t>
            </a:r>
            <a:r>
              <a:rPr lang="en-US" altLang="en-US" sz="2000" dirty="0" smtClean="0"/>
              <a:t> of </a:t>
            </a:r>
            <a:r>
              <a:rPr lang="en-US" altLang="en-US" sz="2000" dirty="0" smtClean="0">
                <a:latin typeface="Courier New" pitchFamily="49" charset="0"/>
                <a:cs typeface="Courier New" pitchFamily="49" charset="0"/>
              </a:rPr>
              <a:t>n</a:t>
            </a:r>
            <a:r>
              <a:rPr lang="en-US" altLang="en-US" sz="2000" dirty="0" smtClean="0"/>
              <a:t>)</a:t>
            </a:r>
          </a:p>
          <a:p>
            <a:pPr>
              <a:defRPr/>
            </a:pPr>
            <a:endParaRPr lang="en-US" altLang="en-US" dirty="0" smtClean="0"/>
          </a:p>
          <a:p>
            <a:pPr>
              <a:defRPr/>
            </a:pPr>
            <a:r>
              <a:rPr lang="en-US" altLang="en-US" sz="1700" b="1" dirty="0" err="1" smtClean="0">
                <a:latin typeface="Courier New" pitchFamily="49" charset="0"/>
                <a:cs typeface="Courier New" pitchFamily="49" charset="0"/>
              </a:rPr>
              <a:t>def</a:t>
            </a:r>
            <a:r>
              <a:rPr lang="en-US" altLang="en-US" sz="1700" b="1" dirty="0" smtClean="0">
                <a:latin typeface="Courier New" pitchFamily="49" charset="0"/>
                <a:cs typeface="Courier New" pitchFamily="49" charset="0"/>
              </a:rPr>
              <a:t> prime(n):</a:t>
            </a:r>
          </a:p>
          <a:p>
            <a:pPr>
              <a:defRPr/>
            </a:pPr>
            <a:r>
              <a:rPr lang="en-US" altLang="en-US" sz="1700" b="1" dirty="0" smtClean="0">
                <a:latin typeface="Courier New" pitchFamily="49" charset="0"/>
                <a:cs typeface="Courier New" pitchFamily="49" charset="0"/>
              </a:rPr>
              <a:t>   </a:t>
            </a:r>
            <a:r>
              <a:rPr lang="en-US" altLang="en-US" sz="1700" b="1" dirty="0" err="1" smtClean="0">
                <a:latin typeface="Courier New" pitchFamily="49" charset="0"/>
                <a:cs typeface="Courier New" pitchFamily="49" charset="0"/>
              </a:rPr>
              <a:t>possibleDivisors</a:t>
            </a:r>
            <a:r>
              <a:rPr lang="en-US" altLang="en-US" sz="1700" b="1" dirty="0" smtClean="0">
                <a:latin typeface="Courier New" pitchFamily="49" charset="0"/>
                <a:cs typeface="Courier New" pitchFamily="49" charset="0"/>
              </a:rPr>
              <a:t> = range(2, n)</a:t>
            </a:r>
          </a:p>
          <a:p>
            <a:pPr>
              <a:defRPr/>
            </a:pPr>
            <a:r>
              <a:rPr lang="en-US" altLang="en-US" sz="1700" b="1" dirty="0" smtClean="0">
                <a:latin typeface="Courier New" pitchFamily="49" charset="0"/>
                <a:cs typeface="Courier New" pitchFamily="49" charset="0"/>
              </a:rPr>
              <a:t>   divisors = list(filter(lambda x: n % x == 0, </a:t>
            </a:r>
            <a:r>
              <a:rPr lang="en-US" altLang="en-US" sz="1700" b="1" dirty="0" err="1" smtClean="0">
                <a:latin typeface="Courier New" pitchFamily="49" charset="0"/>
                <a:cs typeface="Courier New" pitchFamily="49" charset="0"/>
              </a:rPr>
              <a:t>possibleDivisors</a:t>
            </a:r>
            <a:r>
              <a:rPr lang="en-US" altLang="en-US" sz="1700" b="1" dirty="0" smtClean="0">
                <a:latin typeface="Courier New" pitchFamily="49" charset="0"/>
                <a:cs typeface="Courier New" pitchFamily="49" charset="0"/>
              </a:rPr>
              <a:t>))</a:t>
            </a:r>
          </a:p>
          <a:p>
            <a:pPr>
              <a:defRPr/>
            </a:pPr>
            <a:r>
              <a:rPr lang="en-US" altLang="en-US" sz="1700" b="1" dirty="0" smtClean="0">
                <a:latin typeface="Courier New" pitchFamily="49" charset="0"/>
                <a:cs typeface="Courier New" pitchFamily="49" charset="0"/>
              </a:rPr>
              <a:t>   return </a:t>
            </a:r>
            <a:r>
              <a:rPr lang="en-US" altLang="en-US" sz="1700" b="1" dirty="0" err="1" smtClean="0">
                <a:latin typeface="Courier New" pitchFamily="49" charset="0"/>
                <a:cs typeface="Courier New" pitchFamily="49" charset="0"/>
              </a:rPr>
              <a:t>len</a:t>
            </a:r>
            <a:r>
              <a:rPr lang="en-US" altLang="en-US" sz="1700" b="1" dirty="0" smtClean="0">
                <a:latin typeface="Courier New" pitchFamily="49" charset="0"/>
                <a:cs typeface="Courier New" pitchFamily="49" charset="0"/>
              </a:rPr>
              <a:t>(divisors) == 0</a:t>
            </a:r>
          </a:p>
          <a:p>
            <a:pPr>
              <a:defRPr/>
            </a:pPr>
            <a:endParaRPr lang="en-US" altLang="en-US" sz="1800" b="1" dirty="0" smtClean="0">
              <a:latin typeface="Courier" pitchFamily="49" charset="0"/>
            </a:endParaRPr>
          </a:p>
          <a:p>
            <a:pPr>
              <a:defRPr/>
            </a:pPr>
            <a:endParaRPr lang="en-US" altLang="en-US" sz="1800" b="1" dirty="0" smtClean="0">
              <a:latin typeface="Courier" pitchFamily="49" charset="0"/>
            </a:endParaRPr>
          </a:p>
        </p:txBody>
      </p:sp>
      <p:cxnSp>
        <p:nvCxnSpPr>
          <p:cNvPr id="33797" name="Straight Connector 8"/>
          <p:cNvCxnSpPr>
            <a:cxnSpLocks noChangeShapeType="1"/>
          </p:cNvCxnSpPr>
          <p:nvPr/>
        </p:nvCxnSpPr>
        <p:spPr bwMode="auto">
          <a:xfrm>
            <a:off x="228600" y="4267200"/>
            <a:ext cx="8763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3798" name="TextBox 9"/>
          <p:cNvSpPr txBox="1">
            <a:spLocks noChangeArrowheads="1"/>
          </p:cNvSpPr>
          <p:nvPr/>
        </p:nvSpPr>
        <p:spPr bwMode="auto">
          <a:xfrm>
            <a:off x="1905000" y="4267200"/>
            <a:ext cx="5357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1C7210"/>
                </a:solidFill>
              </a:rPr>
              <a:t>Alternatively, which of these works?…</a:t>
            </a:r>
          </a:p>
        </p:txBody>
      </p:sp>
      <p:sp>
        <p:nvSpPr>
          <p:cNvPr id="33799" name="TextBox 8"/>
          <p:cNvSpPr txBox="1">
            <a:spLocks noChangeArrowheads="1"/>
          </p:cNvSpPr>
          <p:nvPr/>
        </p:nvSpPr>
        <p:spPr bwMode="auto">
          <a:xfrm>
            <a:off x="4876800" y="4686300"/>
            <a:ext cx="427876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prime(n):</a:t>
            </a:r>
          </a:p>
          <a:p>
            <a:pPr>
              <a:spcBef>
                <a:spcPct val="0"/>
              </a:spcBef>
              <a:buFontTx/>
              <a:buNone/>
            </a:pPr>
            <a:endParaRPr lang="en-US" altLang="en-US" sz="1400" b="1" dirty="0">
              <a:latin typeface="Courier New" pitchFamily="49" charset="0"/>
              <a:cs typeface="Courier New" pitchFamily="49" charset="0"/>
            </a:endParaRP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divides(X):</a:t>
            </a:r>
          </a:p>
          <a:p>
            <a:pPr>
              <a:spcBef>
                <a:spcPct val="0"/>
              </a:spcBef>
              <a:buFontTx/>
              <a:buNone/>
            </a:pPr>
            <a:r>
              <a:rPr lang="en-US" altLang="en-US" sz="1400" b="1" dirty="0">
                <a:latin typeface="Courier New" pitchFamily="49" charset="0"/>
                <a:cs typeface="Courier New" pitchFamily="49" charset="0"/>
              </a:rPr>
              <a:t>     return n % X == 0</a:t>
            </a:r>
          </a:p>
          <a:p>
            <a:pPr>
              <a:spcBef>
                <a:spcPct val="0"/>
              </a:spcBef>
              <a:buFontTx/>
              <a:buNone/>
            </a:pPr>
            <a:r>
              <a:rPr lang="en-US" altLang="en-US" sz="1400" b="1" dirty="0">
                <a:latin typeface="Courier New" pitchFamily="49" charset="0"/>
                <a:cs typeface="Courier New" pitchFamily="49" charset="0"/>
              </a:rPr>
              <a:t>    </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possibleDivisors</a:t>
            </a:r>
            <a:r>
              <a:rPr lang="en-US" altLang="en-US" sz="1400" b="1" dirty="0">
                <a:latin typeface="Courier New" pitchFamily="49" charset="0"/>
                <a:cs typeface="Courier New" pitchFamily="49" charset="0"/>
              </a:rPr>
              <a:t> = range(2, n)</a:t>
            </a:r>
          </a:p>
          <a:p>
            <a:pPr>
              <a:spcBef>
                <a:spcPct val="0"/>
              </a:spcBef>
              <a:buFontTx/>
              <a:buNone/>
            </a:pPr>
            <a:r>
              <a:rPr lang="en-US" altLang="en-US" sz="1400" b="1" dirty="0">
                <a:latin typeface="Courier New" pitchFamily="49" charset="0"/>
                <a:cs typeface="Courier New" pitchFamily="49" charset="0"/>
              </a:rPr>
              <a:t>  divisors = </a:t>
            </a:r>
            <a:r>
              <a:rPr lang="en-US" altLang="en-US" sz="1400" b="1" dirty="0" smtClean="0">
                <a:latin typeface="Courier New" pitchFamily="49" charset="0"/>
                <a:cs typeface="Courier New" pitchFamily="49" charset="0"/>
              </a:rPr>
              <a:t>list(filter</a:t>
            </a:r>
            <a:r>
              <a:rPr lang="en-US" altLang="en-US" sz="1400" b="1" dirty="0">
                <a:latin typeface="Courier New" pitchFamily="49" charset="0"/>
                <a:cs typeface="Courier New" pitchFamily="49" charset="0"/>
              </a:rPr>
              <a:t>(divides, </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possibleDivisors</a:t>
            </a:r>
            <a:r>
              <a:rPr lang="en-US" altLang="en-US" sz="1400" b="1" dirty="0" smtClean="0">
                <a:latin typeface="Courier New" pitchFamily="49" charset="0"/>
                <a:cs typeface="Courier New" pitchFamily="49" charset="0"/>
              </a:rPr>
              <a:t>))</a:t>
            </a:r>
            <a:endParaRPr lang="en-US" altLang="en-US" sz="1400" b="1" dirty="0">
              <a:latin typeface="Courier New" pitchFamily="49" charset="0"/>
              <a:cs typeface="Courier New" pitchFamily="49" charset="0"/>
            </a:endParaRPr>
          </a:p>
          <a:p>
            <a:pPr>
              <a:spcBef>
                <a:spcPct val="0"/>
              </a:spcBef>
              <a:buFontTx/>
              <a:buNone/>
            </a:pPr>
            <a:r>
              <a:rPr lang="en-US" altLang="en-US" sz="1400" b="1" dirty="0">
                <a:latin typeface="Courier New" pitchFamily="49" charset="0"/>
                <a:cs typeface="Courier New" pitchFamily="49" charset="0"/>
              </a:rPr>
              <a:t>  return </a:t>
            </a:r>
            <a:r>
              <a:rPr lang="en-US" altLang="en-US" sz="1400" b="1" dirty="0" err="1">
                <a:latin typeface="Courier New" pitchFamily="49" charset="0"/>
                <a:cs typeface="Courier New" pitchFamily="49" charset="0"/>
              </a:rPr>
              <a:t>len</a:t>
            </a:r>
            <a:r>
              <a:rPr lang="en-US" altLang="en-US" sz="1400" b="1" dirty="0">
                <a:latin typeface="Courier New" pitchFamily="49" charset="0"/>
                <a:cs typeface="Courier New" pitchFamily="49" charset="0"/>
              </a:rPr>
              <a:t>(divisors) == 0</a:t>
            </a:r>
          </a:p>
        </p:txBody>
      </p:sp>
      <p:sp>
        <p:nvSpPr>
          <p:cNvPr id="33800" name="TextBox 9"/>
          <p:cNvSpPr txBox="1">
            <a:spLocks noChangeArrowheads="1"/>
          </p:cNvSpPr>
          <p:nvPr/>
        </p:nvSpPr>
        <p:spPr bwMode="auto">
          <a:xfrm>
            <a:off x="0" y="4762500"/>
            <a:ext cx="427876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divides(X):</a:t>
            </a:r>
          </a:p>
          <a:p>
            <a:pPr>
              <a:spcBef>
                <a:spcPct val="0"/>
              </a:spcBef>
              <a:buFontTx/>
              <a:buNone/>
            </a:pPr>
            <a:r>
              <a:rPr lang="en-US" altLang="en-US" sz="1400" b="1" dirty="0">
                <a:latin typeface="Courier New" pitchFamily="49" charset="0"/>
                <a:cs typeface="Courier New" pitchFamily="49" charset="0"/>
              </a:rPr>
              <a:t>     return n % X == 0</a:t>
            </a:r>
          </a:p>
          <a:p>
            <a:pPr>
              <a:spcBef>
                <a:spcPct val="0"/>
              </a:spcBef>
              <a:buFontTx/>
              <a:buNone/>
            </a:pPr>
            <a:endParaRPr lang="en-US" altLang="en-US" sz="1400" b="1" dirty="0">
              <a:latin typeface="Courier New" pitchFamily="49" charset="0"/>
              <a:cs typeface="Courier New" pitchFamily="49" charset="0"/>
            </a:endParaRPr>
          </a:p>
          <a:p>
            <a:pPr>
              <a:spcBef>
                <a:spcPct val="0"/>
              </a:spcBef>
              <a:buFontTx/>
              <a:buNone/>
            </a:pP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prime(n):    </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possibleDivisors</a:t>
            </a:r>
            <a:r>
              <a:rPr lang="en-US" altLang="en-US" sz="1400" b="1" dirty="0">
                <a:latin typeface="Courier New" pitchFamily="49" charset="0"/>
                <a:cs typeface="Courier New" pitchFamily="49" charset="0"/>
              </a:rPr>
              <a:t> = range(2, n)</a:t>
            </a:r>
          </a:p>
          <a:p>
            <a:pPr>
              <a:spcBef>
                <a:spcPct val="0"/>
              </a:spcBef>
              <a:buFontTx/>
              <a:buNone/>
            </a:pPr>
            <a:r>
              <a:rPr lang="en-US" altLang="en-US" sz="1400" b="1" dirty="0">
                <a:latin typeface="Courier New" pitchFamily="49" charset="0"/>
                <a:cs typeface="Courier New" pitchFamily="49" charset="0"/>
              </a:rPr>
              <a:t>  divisors = </a:t>
            </a:r>
            <a:r>
              <a:rPr lang="en-US" altLang="en-US" sz="1400" b="1" dirty="0" smtClean="0">
                <a:latin typeface="Courier New" pitchFamily="49" charset="0"/>
                <a:cs typeface="Courier New" pitchFamily="49" charset="0"/>
              </a:rPr>
              <a:t>list(filter</a:t>
            </a:r>
            <a:r>
              <a:rPr lang="en-US" altLang="en-US" sz="1400" b="1" dirty="0">
                <a:latin typeface="Courier New" pitchFamily="49" charset="0"/>
                <a:cs typeface="Courier New" pitchFamily="49" charset="0"/>
              </a:rPr>
              <a:t>(divides, </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possibleDivisors</a:t>
            </a:r>
            <a:r>
              <a:rPr lang="en-US" altLang="en-US" sz="1400" b="1" dirty="0" smtClean="0">
                <a:latin typeface="Courier New" pitchFamily="49" charset="0"/>
                <a:cs typeface="Courier New" pitchFamily="49" charset="0"/>
              </a:rPr>
              <a:t>))</a:t>
            </a:r>
            <a:endParaRPr lang="en-US" altLang="en-US" sz="1400" b="1" dirty="0">
              <a:latin typeface="Courier New" pitchFamily="49" charset="0"/>
              <a:cs typeface="Courier New" pitchFamily="49" charset="0"/>
            </a:endParaRPr>
          </a:p>
          <a:p>
            <a:pPr>
              <a:spcBef>
                <a:spcPct val="0"/>
              </a:spcBef>
              <a:buFontTx/>
              <a:buNone/>
            </a:pPr>
            <a:r>
              <a:rPr lang="en-US" altLang="en-US" sz="1400" b="1" dirty="0">
                <a:latin typeface="Courier New" pitchFamily="49" charset="0"/>
                <a:cs typeface="Courier New" pitchFamily="49" charset="0"/>
              </a:rPr>
              <a:t>  return </a:t>
            </a:r>
            <a:r>
              <a:rPr lang="en-US" altLang="en-US" sz="1400" b="1" dirty="0" err="1">
                <a:latin typeface="Courier New" pitchFamily="49" charset="0"/>
                <a:cs typeface="Courier New" pitchFamily="49" charset="0"/>
              </a:rPr>
              <a:t>len</a:t>
            </a:r>
            <a:r>
              <a:rPr lang="en-US" altLang="en-US" sz="1400" b="1" dirty="0">
                <a:latin typeface="Courier New" pitchFamily="49" charset="0"/>
                <a:cs typeface="Courier New" pitchFamily="49" charset="0"/>
              </a:rPr>
              <a:t>(divisors) == 0</a:t>
            </a:r>
          </a:p>
        </p:txBody>
      </p:sp>
      <p:cxnSp>
        <p:nvCxnSpPr>
          <p:cNvPr id="33801" name="Straight Connector 11"/>
          <p:cNvCxnSpPr>
            <a:cxnSpLocks noChangeShapeType="1"/>
          </p:cNvCxnSpPr>
          <p:nvPr/>
        </p:nvCxnSpPr>
        <p:spPr bwMode="auto">
          <a:xfrm rot="5400000">
            <a:off x="3390901" y="5753100"/>
            <a:ext cx="19050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52400"/>
            <a:ext cx="7772400" cy="1143000"/>
          </a:xfrm>
        </p:spPr>
        <p:txBody>
          <a:bodyPr/>
          <a:lstStyle/>
          <a:p>
            <a:r>
              <a:rPr lang="en-US" altLang="en-US" smtClean="0"/>
              <a:t>Listing Primes…</a:t>
            </a:r>
          </a:p>
        </p:txBody>
      </p:sp>
      <p:sp>
        <p:nvSpPr>
          <p:cNvPr id="34819" name="Rectangle 3"/>
          <p:cNvSpPr>
            <a:spLocks noGrp="1" noChangeArrowheads="1"/>
          </p:cNvSpPr>
          <p:nvPr>
            <p:ph type="body" idx="1"/>
          </p:nvPr>
        </p:nvSpPr>
        <p:spPr>
          <a:xfrm>
            <a:off x="381000" y="1981200"/>
            <a:ext cx="8458200" cy="4114800"/>
          </a:xfrm>
        </p:spPr>
        <p:txBody>
          <a:bodyPr/>
          <a:lstStyle/>
          <a:p>
            <a:pPr>
              <a:buFontTx/>
              <a:buNone/>
            </a:pPr>
            <a:r>
              <a:rPr lang="en-US" altLang="en-US" smtClean="0"/>
              <a:t>Objective:  Find all primes less than or equal to some given n.</a:t>
            </a:r>
          </a:p>
          <a:p>
            <a:pPr>
              <a:buFontTx/>
              <a:buNone/>
            </a:pPr>
            <a:r>
              <a:rPr lang="en-US" altLang="en-US" smtClean="0"/>
              <a:t>Approach 1:  Test 2, 3, …, n for primality</a:t>
            </a:r>
          </a:p>
          <a:p>
            <a:pPr>
              <a:buFontTx/>
              <a:buNone/>
            </a:pPr>
            <a:r>
              <a:rPr lang="en-US" altLang="en-US" smtClean="0"/>
              <a:t>Approach 2:  The Sieve of Eratosthenes…</a:t>
            </a:r>
          </a:p>
          <a:p>
            <a:pPr>
              <a:buFontTx/>
              <a:buNone/>
            </a:pPr>
            <a:r>
              <a:rPr lang="en-US" altLang="en-US" b="1" smtClean="0">
                <a:solidFill>
                  <a:srgbClr val="187D0C"/>
                </a:solidFill>
              </a:rPr>
              <a:t>2</a:t>
            </a:r>
            <a:r>
              <a:rPr lang="en-US" altLang="en-US" smtClean="0"/>
              <a:t>, 3, </a:t>
            </a:r>
            <a:r>
              <a:rPr lang="en-US" altLang="en-US" smtClean="0">
                <a:solidFill>
                  <a:schemeClr val="bg2"/>
                </a:solidFill>
              </a:rPr>
              <a:t>4</a:t>
            </a:r>
            <a:r>
              <a:rPr lang="en-US" altLang="en-US" smtClean="0"/>
              <a:t>, 5, </a:t>
            </a:r>
            <a:r>
              <a:rPr lang="en-US" altLang="en-US" smtClean="0">
                <a:solidFill>
                  <a:schemeClr val="bg2"/>
                </a:solidFill>
              </a:rPr>
              <a:t>6</a:t>
            </a:r>
            <a:r>
              <a:rPr lang="en-US" altLang="en-US" smtClean="0"/>
              <a:t>, 7, </a:t>
            </a:r>
            <a:r>
              <a:rPr lang="en-US" altLang="en-US" smtClean="0">
                <a:solidFill>
                  <a:schemeClr val="bg2"/>
                </a:solidFill>
              </a:rPr>
              <a:t>8</a:t>
            </a:r>
            <a:r>
              <a:rPr lang="en-US" altLang="en-US" smtClean="0"/>
              <a:t>, 9, </a:t>
            </a:r>
            <a:r>
              <a:rPr lang="en-US" altLang="en-US" smtClean="0">
                <a:solidFill>
                  <a:schemeClr val="bg2"/>
                </a:solidFill>
              </a:rPr>
              <a:t>10</a:t>
            </a:r>
            <a:r>
              <a:rPr lang="en-US" altLang="en-US" smtClean="0"/>
              <a:t>, 11, </a:t>
            </a:r>
            <a:r>
              <a:rPr lang="en-US" altLang="en-US" smtClean="0">
                <a:solidFill>
                  <a:schemeClr val="bg2"/>
                </a:solidFill>
              </a:rPr>
              <a:t>12</a:t>
            </a:r>
            <a:r>
              <a:rPr lang="en-US" altLang="en-US" smtClean="0"/>
              <a:t>, 13, </a:t>
            </a:r>
            <a:r>
              <a:rPr lang="en-US" altLang="en-US" smtClean="0">
                <a:solidFill>
                  <a:schemeClr val="bg2"/>
                </a:solidFill>
              </a:rPr>
              <a:t>14</a:t>
            </a:r>
            <a:r>
              <a:rPr lang="en-US" altLang="en-US" smtClean="0"/>
              <a:t>, 15,…</a:t>
            </a:r>
          </a:p>
          <a:p>
            <a:pPr>
              <a:buFontTx/>
              <a:buNone/>
            </a:pPr>
            <a:r>
              <a:rPr lang="en-US" altLang="en-US" b="1" smtClean="0">
                <a:solidFill>
                  <a:srgbClr val="187D0C"/>
                </a:solidFill>
              </a:rPr>
              <a:t>2</a:t>
            </a:r>
            <a:r>
              <a:rPr lang="en-US" altLang="en-US" smtClean="0"/>
              <a:t>, </a:t>
            </a:r>
            <a:r>
              <a:rPr lang="en-US" altLang="en-US" b="1" smtClean="0">
                <a:solidFill>
                  <a:srgbClr val="187D0C"/>
                </a:solidFill>
              </a:rPr>
              <a:t>3</a:t>
            </a:r>
            <a:r>
              <a:rPr lang="en-US" altLang="en-US" smtClean="0"/>
              <a:t>, </a:t>
            </a:r>
            <a:r>
              <a:rPr lang="en-US" altLang="en-US" smtClean="0">
                <a:solidFill>
                  <a:schemeClr val="bg2"/>
                </a:solidFill>
              </a:rPr>
              <a:t>4</a:t>
            </a:r>
            <a:r>
              <a:rPr lang="en-US" altLang="en-US" smtClean="0"/>
              <a:t>, 5, </a:t>
            </a:r>
            <a:r>
              <a:rPr lang="en-US" altLang="en-US" smtClean="0">
                <a:solidFill>
                  <a:schemeClr val="bg2"/>
                </a:solidFill>
              </a:rPr>
              <a:t>6</a:t>
            </a:r>
            <a:r>
              <a:rPr lang="en-US" altLang="en-US" smtClean="0"/>
              <a:t>, 7, </a:t>
            </a:r>
            <a:r>
              <a:rPr lang="en-US" altLang="en-US" smtClean="0">
                <a:solidFill>
                  <a:schemeClr val="bg2"/>
                </a:solidFill>
              </a:rPr>
              <a:t>8</a:t>
            </a:r>
            <a:r>
              <a:rPr lang="en-US" altLang="en-US" smtClean="0"/>
              <a:t>, </a:t>
            </a:r>
            <a:r>
              <a:rPr lang="en-US" altLang="en-US" smtClean="0">
                <a:solidFill>
                  <a:schemeClr val="bg2"/>
                </a:solidFill>
              </a:rPr>
              <a:t>9</a:t>
            </a:r>
            <a:r>
              <a:rPr lang="en-US" altLang="en-US" smtClean="0"/>
              <a:t>, </a:t>
            </a:r>
            <a:r>
              <a:rPr lang="en-US" altLang="en-US" smtClean="0">
                <a:solidFill>
                  <a:schemeClr val="bg2"/>
                </a:solidFill>
              </a:rPr>
              <a:t>10</a:t>
            </a:r>
            <a:r>
              <a:rPr lang="en-US" altLang="en-US" smtClean="0"/>
              <a:t>, 11, </a:t>
            </a:r>
            <a:r>
              <a:rPr lang="en-US" altLang="en-US" smtClean="0">
                <a:solidFill>
                  <a:schemeClr val="bg2"/>
                </a:solidFill>
              </a:rPr>
              <a:t>12</a:t>
            </a:r>
            <a:r>
              <a:rPr lang="en-US" altLang="en-US" smtClean="0"/>
              <a:t>, 13, </a:t>
            </a:r>
            <a:r>
              <a:rPr lang="en-US" altLang="en-US" smtClean="0">
                <a:solidFill>
                  <a:schemeClr val="bg2"/>
                </a:solidFill>
              </a:rPr>
              <a:t>14</a:t>
            </a:r>
            <a:r>
              <a:rPr lang="en-US" altLang="en-US" smtClean="0"/>
              <a:t>, </a:t>
            </a:r>
            <a:r>
              <a:rPr lang="en-US" altLang="en-US" smtClean="0">
                <a:solidFill>
                  <a:schemeClr val="bg2"/>
                </a:solidFill>
              </a:rPr>
              <a:t>15</a:t>
            </a:r>
            <a:r>
              <a:rPr lang="en-US" altLang="en-US" smtClean="0"/>
              <a:t>,…</a:t>
            </a:r>
          </a:p>
          <a:p>
            <a:pPr>
              <a:buFontTx/>
              <a:buNone/>
            </a:pPr>
            <a:r>
              <a:rPr lang="en-US" altLang="en-US" b="1" smtClean="0">
                <a:solidFill>
                  <a:srgbClr val="187D0C"/>
                </a:solidFill>
              </a:rPr>
              <a:t>2</a:t>
            </a:r>
            <a:r>
              <a:rPr lang="en-US" altLang="en-US" smtClean="0"/>
              <a:t>, </a:t>
            </a:r>
            <a:r>
              <a:rPr lang="en-US" altLang="en-US" b="1" smtClean="0">
                <a:solidFill>
                  <a:srgbClr val="187D0C"/>
                </a:solidFill>
              </a:rPr>
              <a:t>3</a:t>
            </a:r>
            <a:r>
              <a:rPr lang="en-US" altLang="en-US" smtClean="0"/>
              <a:t>, </a:t>
            </a:r>
            <a:r>
              <a:rPr lang="en-US" altLang="en-US" smtClean="0">
                <a:solidFill>
                  <a:schemeClr val="bg2"/>
                </a:solidFill>
              </a:rPr>
              <a:t>4</a:t>
            </a:r>
            <a:r>
              <a:rPr lang="en-US" altLang="en-US" smtClean="0"/>
              <a:t>, </a:t>
            </a:r>
            <a:r>
              <a:rPr lang="en-US" altLang="en-US" b="1" smtClean="0">
                <a:solidFill>
                  <a:srgbClr val="187D0C"/>
                </a:solidFill>
              </a:rPr>
              <a:t>5</a:t>
            </a:r>
            <a:r>
              <a:rPr lang="en-US" altLang="en-US" smtClean="0"/>
              <a:t>, </a:t>
            </a:r>
            <a:r>
              <a:rPr lang="en-US" altLang="en-US" smtClean="0">
                <a:solidFill>
                  <a:schemeClr val="bg2"/>
                </a:solidFill>
              </a:rPr>
              <a:t>6</a:t>
            </a:r>
            <a:r>
              <a:rPr lang="en-US" altLang="en-US" smtClean="0"/>
              <a:t>, 7, </a:t>
            </a:r>
            <a:r>
              <a:rPr lang="en-US" altLang="en-US" smtClean="0">
                <a:solidFill>
                  <a:schemeClr val="bg2"/>
                </a:solidFill>
              </a:rPr>
              <a:t>8</a:t>
            </a:r>
            <a:r>
              <a:rPr lang="en-US" altLang="en-US" smtClean="0"/>
              <a:t>, </a:t>
            </a:r>
            <a:r>
              <a:rPr lang="en-US" altLang="en-US" smtClean="0">
                <a:solidFill>
                  <a:schemeClr val="bg2"/>
                </a:solidFill>
              </a:rPr>
              <a:t>9</a:t>
            </a:r>
            <a:r>
              <a:rPr lang="en-US" altLang="en-US" smtClean="0"/>
              <a:t>, </a:t>
            </a:r>
            <a:r>
              <a:rPr lang="en-US" altLang="en-US" smtClean="0">
                <a:solidFill>
                  <a:schemeClr val="bg2"/>
                </a:solidFill>
              </a:rPr>
              <a:t>10</a:t>
            </a:r>
            <a:r>
              <a:rPr lang="en-US" altLang="en-US" smtClean="0"/>
              <a:t>, 11, </a:t>
            </a:r>
            <a:r>
              <a:rPr lang="en-US" altLang="en-US" smtClean="0">
                <a:solidFill>
                  <a:schemeClr val="bg2"/>
                </a:solidFill>
              </a:rPr>
              <a:t>12</a:t>
            </a:r>
            <a:r>
              <a:rPr lang="en-US" altLang="en-US" smtClean="0"/>
              <a:t>, 13, </a:t>
            </a:r>
            <a:r>
              <a:rPr lang="en-US" altLang="en-US" smtClean="0">
                <a:solidFill>
                  <a:schemeClr val="bg2"/>
                </a:solidFill>
              </a:rPr>
              <a:t>14</a:t>
            </a:r>
            <a:r>
              <a:rPr lang="en-US" altLang="en-US" smtClean="0"/>
              <a:t>, </a:t>
            </a:r>
            <a:r>
              <a:rPr lang="en-US" altLang="en-US" smtClean="0">
                <a:solidFill>
                  <a:schemeClr val="bg2"/>
                </a:solidFill>
              </a:rPr>
              <a:t>15</a:t>
            </a:r>
            <a:r>
              <a:rPr lang="en-US" altLang="en-US" smtClean="0"/>
              <a:t>,…</a:t>
            </a:r>
          </a:p>
        </p:txBody>
      </p:sp>
      <p:grpSp>
        <p:nvGrpSpPr>
          <p:cNvPr id="34820" name="Group 4"/>
          <p:cNvGrpSpPr>
            <a:grpSpLocks/>
          </p:cNvGrpSpPr>
          <p:nvPr/>
        </p:nvGrpSpPr>
        <p:grpSpPr bwMode="auto">
          <a:xfrm>
            <a:off x="381000" y="1190625"/>
            <a:ext cx="8218488" cy="180975"/>
            <a:chOff x="295" y="1311"/>
            <a:chExt cx="5177" cy="114"/>
          </a:xfrm>
        </p:grpSpPr>
        <p:sp>
          <p:nvSpPr>
            <p:cNvPr id="34823"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4824"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3482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4538" y="228600"/>
            <a:ext cx="1287462"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7"/>
          <p:cNvSpPr txBox="1">
            <a:spLocks noChangeArrowheads="1"/>
          </p:cNvSpPr>
          <p:nvPr/>
        </p:nvSpPr>
        <p:spPr bwMode="auto">
          <a:xfrm>
            <a:off x="7162800" y="1524000"/>
            <a:ext cx="1243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400">
                <a:solidFill>
                  <a:srgbClr val="0000FF"/>
                </a:solidFill>
              </a:rPr>
              <a:t>Eratosthenes</a:t>
            </a:r>
          </a:p>
          <a:p>
            <a:pPr>
              <a:spcBef>
                <a:spcPct val="0"/>
              </a:spcBef>
              <a:buFontTx/>
              <a:buNone/>
            </a:pPr>
            <a:r>
              <a:rPr lang="en-US" altLang="en-US" sz="1400">
                <a:solidFill>
                  <a:srgbClr val="0000FF"/>
                </a:solidFill>
              </a:rPr>
              <a:t>200 BCE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3400" y="0"/>
            <a:ext cx="7772400" cy="1143000"/>
          </a:xfrm>
        </p:spPr>
        <p:txBody>
          <a:bodyPr/>
          <a:lstStyle/>
          <a:p>
            <a:r>
              <a:rPr lang="en-US" altLang="en-US" smtClean="0"/>
              <a:t>Nifty Sifty…</a:t>
            </a:r>
          </a:p>
        </p:txBody>
      </p:sp>
      <p:sp>
        <p:nvSpPr>
          <p:cNvPr id="35843" name="Rectangle 3"/>
          <p:cNvSpPr>
            <a:spLocks noGrp="1" noChangeArrowheads="1"/>
          </p:cNvSpPr>
          <p:nvPr>
            <p:ph type="body" idx="1"/>
          </p:nvPr>
        </p:nvSpPr>
        <p:spPr>
          <a:xfrm>
            <a:off x="381000" y="1981200"/>
            <a:ext cx="8458200" cy="4114800"/>
          </a:xfrm>
        </p:spPr>
        <p:txBody>
          <a:bodyPr/>
          <a:lstStyle/>
          <a:p>
            <a:pPr>
              <a:buFontTx/>
              <a:buNone/>
            </a:pPr>
            <a:r>
              <a:rPr lang="en-US" altLang="en-US" sz="2400" b="1" smtClean="0">
                <a:latin typeface="Courier New Bold" pitchFamily="1" charset="0"/>
              </a:rPr>
              <a:t>&gt;&gt;&gt; sieve([2, 3, 4, 5, 6, 7, 8, 9])</a:t>
            </a:r>
          </a:p>
          <a:p>
            <a:pPr>
              <a:buFontTx/>
              <a:buNone/>
            </a:pPr>
            <a:r>
              <a:rPr lang="en-US" altLang="en-US" sz="2400" b="1" smtClean="0">
                <a:latin typeface="Courier New Bold" pitchFamily="1" charset="0"/>
              </a:rPr>
              <a:t>[2, 3, 5, 7]</a:t>
            </a:r>
          </a:p>
          <a:p>
            <a:pPr>
              <a:buFontTx/>
              <a:buNone/>
            </a:pPr>
            <a:endParaRPr lang="en-US" altLang="en-US" sz="2400" b="1" smtClean="0">
              <a:latin typeface="Courier New Bold" pitchFamily="1" charset="0"/>
            </a:endParaRPr>
          </a:p>
          <a:p>
            <a:pPr>
              <a:buFontTx/>
              <a:buNone/>
            </a:pPr>
            <a:r>
              <a:rPr lang="en-US" altLang="en-US" sz="2400" b="1" smtClean="0">
                <a:latin typeface="Courier New Bold" pitchFamily="1" charset="0"/>
              </a:rPr>
              <a:t>def primes(n):</a:t>
            </a:r>
          </a:p>
          <a:p>
            <a:pPr>
              <a:buFontTx/>
              <a:buNone/>
            </a:pPr>
            <a:r>
              <a:rPr lang="en-US" altLang="en-US" sz="2400" b="1" smtClean="0">
                <a:latin typeface="Courier New Bold" pitchFamily="1" charset="0"/>
              </a:rPr>
              <a:t>   </a:t>
            </a:r>
            <a:r>
              <a:rPr lang="ja-JP" altLang="en-US" sz="2400" b="1" smtClean="0">
                <a:latin typeface="Courier New Bold" pitchFamily="1" charset="0"/>
              </a:rPr>
              <a:t>'</a:t>
            </a:r>
            <a:r>
              <a:rPr lang="en-US" altLang="ja-JP" sz="2400" b="1" smtClean="0">
                <a:latin typeface="Courier New Bold" pitchFamily="1" charset="0"/>
              </a:rPr>
              <a:t>''Returns the list of primes &lt;= n'''</a:t>
            </a:r>
          </a:p>
          <a:p>
            <a:pPr>
              <a:buFontTx/>
              <a:buNone/>
            </a:pPr>
            <a:r>
              <a:rPr lang="en-US" altLang="en-US" sz="2400" b="1" smtClean="0">
                <a:latin typeface="Courier New Bold" pitchFamily="1" charset="0"/>
              </a:rPr>
              <a:t>   return sieve(range(2, n+1))</a:t>
            </a:r>
          </a:p>
          <a:p>
            <a:pPr>
              <a:buFontTx/>
              <a:buNone/>
            </a:pPr>
            <a:endParaRPr lang="en-US" altLang="en-US" sz="2400" b="1" smtClean="0">
              <a:latin typeface="Courier New Bold" pitchFamily="1" charset="0"/>
            </a:endParaRPr>
          </a:p>
          <a:p>
            <a:pPr>
              <a:buFontTx/>
              <a:buNone/>
            </a:pPr>
            <a:r>
              <a:rPr lang="en-US" altLang="en-US" sz="2400" b="1" smtClean="0">
                <a:latin typeface="Courier New Bold" pitchFamily="1" charset="0"/>
              </a:rPr>
              <a:t>def sieve(L):</a:t>
            </a:r>
          </a:p>
          <a:p>
            <a:pPr>
              <a:buFontTx/>
              <a:buNone/>
            </a:pPr>
            <a:r>
              <a:rPr lang="en-US" altLang="en-US" sz="2400" b="1" smtClean="0">
                <a:latin typeface="Courier New Bold" pitchFamily="1" charset="0"/>
              </a:rPr>
              <a:t>   if L == []: return []</a:t>
            </a:r>
          </a:p>
          <a:p>
            <a:pPr>
              <a:buFontTx/>
              <a:buNone/>
            </a:pPr>
            <a:r>
              <a:rPr lang="en-US" altLang="en-US" sz="2400" b="1" smtClean="0">
                <a:latin typeface="Courier New Bold" pitchFamily="1" charset="0"/>
              </a:rPr>
              <a:t>   else: return ???</a:t>
            </a:r>
            <a:endParaRPr lang="en-US" altLang="en-US" sz="2400" b="1" smtClean="0"/>
          </a:p>
        </p:txBody>
      </p:sp>
      <p:grpSp>
        <p:nvGrpSpPr>
          <p:cNvPr id="35844" name="Group 4"/>
          <p:cNvGrpSpPr>
            <a:grpSpLocks/>
          </p:cNvGrpSpPr>
          <p:nvPr/>
        </p:nvGrpSpPr>
        <p:grpSpPr bwMode="auto">
          <a:xfrm>
            <a:off x="381000" y="1190625"/>
            <a:ext cx="8218488" cy="180975"/>
            <a:chOff x="295" y="1311"/>
            <a:chExt cx="5177" cy="114"/>
          </a:xfrm>
        </p:grpSpPr>
        <p:sp>
          <p:nvSpPr>
            <p:cNvPr id="35848"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5849"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3584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638800"/>
            <a:ext cx="6064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ounded Rectangular Callout 7"/>
          <p:cNvSpPr>
            <a:spLocks noChangeArrowheads="1"/>
          </p:cNvSpPr>
          <p:nvPr/>
        </p:nvSpPr>
        <p:spPr bwMode="auto">
          <a:xfrm>
            <a:off x="6319838" y="4572000"/>
            <a:ext cx="2443162" cy="1074738"/>
          </a:xfrm>
          <a:prstGeom prst="wedgeRoundRectCallout">
            <a:avLst>
              <a:gd name="adj1" fmla="val -41278"/>
              <a:gd name="adj2" fmla="val 60926"/>
              <a:gd name="adj3" fmla="val 16667"/>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t>This is a fun challenge.  Try it in your notes!</a:t>
            </a:r>
          </a:p>
        </p:txBody>
      </p:sp>
      <p:pic>
        <p:nvPicPr>
          <p:cNvPr id="3584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5867400"/>
            <a:ext cx="6064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3400" y="0"/>
            <a:ext cx="7772400" cy="1143000"/>
          </a:xfrm>
        </p:spPr>
        <p:txBody>
          <a:bodyPr/>
          <a:lstStyle/>
          <a:p>
            <a:r>
              <a:rPr lang="en-US" altLang="en-US" smtClean="0"/>
              <a:t>Nifty Sifty…</a:t>
            </a:r>
          </a:p>
        </p:txBody>
      </p:sp>
      <p:sp>
        <p:nvSpPr>
          <p:cNvPr id="36867" name="Rectangle 3"/>
          <p:cNvSpPr>
            <a:spLocks noGrp="1" noChangeArrowheads="1"/>
          </p:cNvSpPr>
          <p:nvPr>
            <p:ph type="body" idx="1"/>
          </p:nvPr>
        </p:nvSpPr>
        <p:spPr>
          <a:xfrm>
            <a:off x="381000" y="1981200"/>
            <a:ext cx="8458200" cy="4114800"/>
          </a:xfrm>
        </p:spPr>
        <p:txBody>
          <a:bodyPr/>
          <a:lstStyle/>
          <a:p>
            <a:pPr>
              <a:buFontTx/>
              <a:buNone/>
            </a:pPr>
            <a:r>
              <a:rPr lang="en-US" altLang="en-US" sz="2400" b="1" smtClean="0">
                <a:latin typeface="Courier New Bold" pitchFamily="1" charset="0"/>
              </a:rPr>
              <a:t>&gt;&gt;&gt; sieve([2, 3, 4, 5, 6, 8, 9])</a:t>
            </a:r>
          </a:p>
          <a:p>
            <a:pPr>
              <a:buFontTx/>
              <a:buNone/>
            </a:pPr>
            <a:r>
              <a:rPr lang="en-US" altLang="en-US" sz="2400" b="1" smtClean="0">
                <a:latin typeface="Courier New Bold" pitchFamily="1" charset="0"/>
              </a:rPr>
              <a:t>[2, 3, 5, 7]</a:t>
            </a:r>
          </a:p>
          <a:p>
            <a:pPr>
              <a:buFontTx/>
              <a:buNone/>
            </a:pPr>
            <a:endParaRPr lang="en-US" altLang="en-US" sz="2400" b="1" smtClean="0">
              <a:latin typeface="Courier New Bold" pitchFamily="1" charset="0"/>
            </a:endParaRPr>
          </a:p>
          <a:p>
            <a:pPr>
              <a:buFontTx/>
              <a:buNone/>
            </a:pPr>
            <a:r>
              <a:rPr lang="en-US" altLang="en-US" sz="2400" b="1" smtClean="0">
                <a:latin typeface="Courier New Bold" pitchFamily="1" charset="0"/>
              </a:rPr>
              <a:t>def primes(n):</a:t>
            </a:r>
          </a:p>
          <a:p>
            <a:pPr>
              <a:buFontTx/>
              <a:buNone/>
            </a:pPr>
            <a:r>
              <a:rPr lang="en-US" altLang="en-US" sz="2400" b="1" smtClean="0">
                <a:latin typeface="Courier New Bold" pitchFamily="1" charset="0"/>
              </a:rPr>
              <a:t>   </a:t>
            </a:r>
            <a:r>
              <a:rPr lang="ja-JP" altLang="en-US" sz="2400" b="1" smtClean="0">
                <a:latin typeface="Courier New Bold" pitchFamily="1" charset="0"/>
              </a:rPr>
              <a:t>'</a:t>
            </a:r>
            <a:r>
              <a:rPr lang="en-US" altLang="ja-JP" sz="2400" b="1" smtClean="0">
                <a:latin typeface="Courier New Bold" pitchFamily="1" charset="0"/>
              </a:rPr>
              <a:t>''Returns the list of primes &lt;= n</a:t>
            </a:r>
            <a:r>
              <a:rPr lang="ja-JP" altLang="en-US" sz="2400" b="1" smtClean="0">
                <a:latin typeface="Courier New Bold" pitchFamily="1" charset="0"/>
              </a:rPr>
              <a:t>'</a:t>
            </a:r>
            <a:r>
              <a:rPr lang="en-US" altLang="ja-JP" sz="2400" b="1" smtClean="0">
                <a:latin typeface="Courier New Bold" pitchFamily="1" charset="0"/>
              </a:rPr>
              <a:t>''</a:t>
            </a:r>
          </a:p>
          <a:p>
            <a:pPr>
              <a:buFontTx/>
              <a:buNone/>
            </a:pPr>
            <a:r>
              <a:rPr lang="en-US" altLang="en-US" sz="2400" b="1" smtClean="0">
                <a:latin typeface="Courier New Bold" pitchFamily="1" charset="0"/>
              </a:rPr>
              <a:t>   return sieve(range(2, n+1))</a:t>
            </a:r>
          </a:p>
          <a:p>
            <a:pPr>
              <a:buFontTx/>
              <a:buNone/>
            </a:pPr>
            <a:endParaRPr lang="en-US" altLang="en-US" sz="2400" b="1" smtClean="0">
              <a:latin typeface="Courier New Bold" pitchFamily="1" charset="0"/>
            </a:endParaRPr>
          </a:p>
          <a:p>
            <a:pPr>
              <a:buFontTx/>
              <a:buNone/>
            </a:pPr>
            <a:r>
              <a:rPr lang="en-US" altLang="en-US" sz="2400" b="1" smtClean="0">
                <a:latin typeface="Courier New Bold" pitchFamily="1" charset="0"/>
              </a:rPr>
              <a:t>def sieve(L):</a:t>
            </a:r>
          </a:p>
          <a:p>
            <a:pPr>
              <a:buFontTx/>
              <a:buNone/>
            </a:pPr>
            <a:r>
              <a:rPr lang="en-US" altLang="en-US" sz="2400" b="1" smtClean="0">
                <a:latin typeface="Courier New Bold" pitchFamily="1" charset="0"/>
              </a:rPr>
              <a:t>   if L == []: return []</a:t>
            </a:r>
          </a:p>
          <a:p>
            <a:pPr>
              <a:buFontTx/>
              <a:buNone/>
            </a:pPr>
            <a:r>
              <a:rPr lang="en-US" altLang="en-US" sz="2400" b="1" smtClean="0">
                <a:latin typeface="Courier New Bold" pitchFamily="1" charset="0"/>
              </a:rPr>
              <a:t>   else: return </a:t>
            </a:r>
            <a:r>
              <a:rPr lang="en-US" altLang="en-US" sz="2400" b="1" smtClean="0">
                <a:solidFill>
                  <a:srgbClr val="FF0000"/>
                </a:solidFill>
                <a:latin typeface="Courier New Bold" pitchFamily="1" charset="0"/>
              </a:rPr>
              <a:t>[</a:t>
            </a:r>
            <a:r>
              <a:rPr lang="en-US" altLang="en-US" sz="2400" b="1" smtClean="0">
                <a:latin typeface="Courier New Bold" pitchFamily="1" charset="0"/>
              </a:rPr>
              <a:t>L[0]</a:t>
            </a:r>
            <a:r>
              <a:rPr lang="en-US" altLang="en-US" sz="2400" b="1" smtClean="0">
                <a:solidFill>
                  <a:srgbClr val="FF0000"/>
                </a:solidFill>
                <a:latin typeface="Courier New Bold" pitchFamily="1" charset="0"/>
              </a:rPr>
              <a:t>]</a:t>
            </a:r>
            <a:r>
              <a:rPr lang="en-US" altLang="en-US" sz="2400" b="1" smtClean="0">
                <a:latin typeface="Courier New Bold" pitchFamily="1" charset="0"/>
              </a:rPr>
              <a:t> + ???</a:t>
            </a:r>
            <a:endParaRPr lang="en-US" altLang="en-US" sz="2400" b="1" smtClean="0"/>
          </a:p>
        </p:txBody>
      </p:sp>
      <p:grpSp>
        <p:nvGrpSpPr>
          <p:cNvPr id="36868" name="Group 4"/>
          <p:cNvGrpSpPr>
            <a:grpSpLocks/>
          </p:cNvGrpSpPr>
          <p:nvPr/>
        </p:nvGrpSpPr>
        <p:grpSpPr bwMode="auto">
          <a:xfrm>
            <a:off x="381000" y="1190625"/>
            <a:ext cx="8218488" cy="180975"/>
            <a:chOff x="295" y="1311"/>
            <a:chExt cx="5177" cy="114"/>
          </a:xfrm>
        </p:grpSpPr>
        <p:sp>
          <p:nvSpPr>
            <p:cNvPr id="36869"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6870"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3400" y="0"/>
            <a:ext cx="7772400" cy="1143000"/>
          </a:xfrm>
        </p:spPr>
        <p:txBody>
          <a:bodyPr/>
          <a:lstStyle/>
          <a:p>
            <a:r>
              <a:rPr lang="en-US" altLang="en-US" smtClean="0"/>
              <a:t>Filter it, Baby!</a:t>
            </a:r>
          </a:p>
        </p:txBody>
      </p:sp>
      <p:sp>
        <p:nvSpPr>
          <p:cNvPr id="37891" name="Rectangle 3"/>
          <p:cNvSpPr>
            <a:spLocks noGrp="1" noChangeArrowheads="1"/>
          </p:cNvSpPr>
          <p:nvPr>
            <p:ph type="body" idx="1"/>
          </p:nvPr>
        </p:nvSpPr>
        <p:spPr>
          <a:xfrm>
            <a:off x="381000" y="1981200"/>
            <a:ext cx="8458200" cy="4114800"/>
          </a:xfrm>
        </p:spPr>
        <p:txBody>
          <a:bodyPr/>
          <a:lstStyle/>
          <a:p>
            <a:pPr>
              <a:buFontTx/>
              <a:buNone/>
            </a:pPr>
            <a:r>
              <a:rPr lang="en-US" altLang="en-US" sz="2400" b="1" dirty="0" smtClean="0">
                <a:latin typeface="Courier New Bold" pitchFamily="1" charset="0"/>
              </a:rPr>
              <a:t>&gt;&gt;&gt; sieve([2, 3, 4, 5, 6, 7, 8, 9])</a:t>
            </a:r>
          </a:p>
          <a:p>
            <a:pPr>
              <a:buFontTx/>
              <a:buNone/>
            </a:pPr>
            <a:r>
              <a:rPr lang="en-US" altLang="en-US" sz="2400" b="1" dirty="0" smtClean="0">
                <a:latin typeface="Courier New Bold" pitchFamily="1" charset="0"/>
              </a:rPr>
              <a:t>[2, 3, 5, 7]</a:t>
            </a:r>
          </a:p>
          <a:p>
            <a:pPr>
              <a:buFontTx/>
              <a:buNone/>
            </a:pPr>
            <a:endParaRPr lang="en-US" altLang="en-US" sz="2400" b="1" dirty="0" smtClean="0">
              <a:latin typeface="Courier New Bold" pitchFamily="1" charset="0"/>
            </a:endParaRPr>
          </a:p>
          <a:p>
            <a:pPr>
              <a:buFontTx/>
              <a:buNone/>
            </a:pPr>
            <a:r>
              <a:rPr lang="en-US" altLang="en-US" sz="2400" b="1" dirty="0" err="1" smtClean="0">
                <a:latin typeface="Courier New Bold" pitchFamily="1" charset="0"/>
              </a:rPr>
              <a:t>def</a:t>
            </a:r>
            <a:r>
              <a:rPr lang="en-US" altLang="en-US" sz="2400" b="1" dirty="0" smtClean="0">
                <a:latin typeface="Courier New Bold" pitchFamily="1" charset="0"/>
              </a:rPr>
              <a:t> sieve(L):</a:t>
            </a:r>
          </a:p>
          <a:p>
            <a:pPr>
              <a:buFontTx/>
              <a:buNone/>
            </a:pPr>
            <a:r>
              <a:rPr lang="en-US" altLang="en-US" sz="2400" b="1" dirty="0" smtClean="0">
                <a:latin typeface="Courier New Bold" pitchFamily="1" charset="0"/>
              </a:rPr>
              <a:t>   if L == []: return []</a:t>
            </a:r>
          </a:p>
          <a:p>
            <a:pPr>
              <a:buFontTx/>
              <a:buNone/>
            </a:pPr>
            <a:r>
              <a:rPr lang="en-US" altLang="en-US" sz="2400" b="1" dirty="0" smtClean="0">
                <a:latin typeface="Courier New Bold" pitchFamily="1" charset="0"/>
              </a:rPr>
              <a:t>   else: return [L[0]] + </a:t>
            </a:r>
            <a:r>
              <a:rPr lang="en-US" altLang="en-US" sz="2400" b="1" dirty="0" smtClean="0">
                <a:solidFill>
                  <a:schemeClr val="bg1"/>
                </a:solidFill>
                <a:latin typeface="Courier New Bold" pitchFamily="1" charset="0"/>
              </a:rPr>
              <a:t>primes</a:t>
            </a:r>
          </a:p>
          <a:p>
            <a:pPr>
              <a:buFontTx/>
              <a:buNone/>
            </a:pPr>
            <a:r>
              <a:rPr lang="en-US" altLang="en-US" sz="2400" b="1" dirty="0" smtClean="0">
                <a:solidFill>
                  <a:schemeClr val="bg1"/>
                </a:solidFill>
                <a:latin typeface="Courier New Bold" pitchFamily="1" charset="0"/>
              </a:rPr>
              <a:t>       </a:t>
            </a:r>
            <a:r>
              <a:rPr lang="en-US" altLang="en-US" sz="2400" b="1" dirty="0" smtClean="0">
                <a:solidFill>
                  <a:srgbClr val="FF0000"/>
                </a:solidFill>
                <a:latin typeface="Courier New Bold" pitchFamily="1" charset="0"/>
              </a:rPr>
              <a:t>filter(lambda x: x % L[0] != 0, L[1:])</a:t>
            </a:r>
            <a:endParaRPr lang="en-US" altLang="en-US" sz="2400" b="1" dirty="0" smtClean="0">
              <a:solidFill>
                <a:srgbClr val="FF0000"/>
              </a:solidFill>
            </a:endParaRPr>
          </a:p>
        </p:txBody>
      </p:sp>
      <p:grpSp>
        <p:nvGrpSpPr>
          <p:cNvPr id="37892" name="Group 4"/>
          <p:cNvGrpSpPr>
            <a:grpSpLocks/>
          </p:cNvGrpSpPr>
          <p:nvPr/>
        </p:nvGrpSpPr>
        <p:grpSpPr bwMode="auto">
          <a:xfrm>
            <a:off x="381000" y="1190625"/>
            <a:ext cx="8218488" cy="180975"/>
            <a:chOff x="295" y="1311"/>
            <a:chExt cx="5177" cy="114"/>
          </a:xfrm>
        </p:grpSpPr>
        <p:sp>
          <p:nvSpPr>
            <p:cNvPr id="37896"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7897"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3789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276600"/>
            <a:ext cx="6064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ounded Rectangular Callout 7"/>
          <p:cNvSpPr>
            <a:spLocks noChangeArrowheads="1"/>
          </p:cNvSpPr>
          <p:nvPr/>
        </p:nvSpPr>
        <p:spPr bwMode="auto">
          <a:xfrm>
            <a:off x="6243638" y="2506663"/>
            <a:ext cx="2443162" cy="1074737"/>
          </a:xfrm>
          <a:prstGeom prst="wedgeRoundRectCallout">
            <a:avLst>
              <a:gd name="adj1" fmla="val -41278"/>
              <a:gd name="adj2" fmla="val 60926"/>
              <a:gd name="adj3" fmla="val 16667"/>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t>This is a good start, but we</a:t>
            </a:r>
            <a:r>
              <a:rPr lang="ja-JP" altLang="en-US" sz="1800"/>
              <a:t>’</a:t>
            </a:r>
            <a:r>
              <a:rPr lang="en-US" altLang="ja-JP" sz="1800"/>
              <a:t>re not quite done!</a:t>
            </a:r>
            <a:endParaRPr lang="en-US" altLang="en-US" sz="1800"/>
          </a:p>
        </p:txBody>
      </p:sp>
      <p:pic>
        <p:nvPicPr>
          <p:cNvPr id="3789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505200"/>
            <a:ext cx="6064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685800" y="0"/>
            <a:ext cx="7772400" cy="1752600"/>
          </a:xfrm>
        </p:spPr>
        <p:txBody>
          <a:bodyPr rIns="132080"/>
          <a:lstStyle/>
          <a:p>
            <a:r>
              <a:rPr lang="en-US" altLang="en-US" smtClean="0"/>
              <a:t>Getting Help and Office Hours</a:t>
            </a:r>
          </a:p>
        </p:txBody>
      </p:sp>
      <p:grpSp>
        <p:nvGrpSpPr>
          <p:cNvPr id="15363" name="Group 2"/>
          <p:cNvGrpSpPr>
            <a:grpSpLocks/>
          </p:cNvGrpSpPr>
          <p:nvPr/>
        </p:nvGrpSpPr>
        <p:grpSpPr bwMode="auto">
          <a:xfrm>
            <a:off x="381000" y="1266825"/>
            <a:ext cx="8218488" cy="180975"/>
            <a:chOff x="0" y="0"/>
            <a:chExt cx="5177" cy="114"/>
          </a:xfrm>
        </p:grpSpPr>
        <p:sp>
          <p:nvSpPr>
            <p:cNvPr id="15369"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5370"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15364"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514600"/>
            <a:ext cx="11160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365" name="Group 6"/>
          <p:cNvGrpSpPr>
            <a:grpSpLocks/>
          </p:cNvGrpSpPr>
          <p:nvPr/>
        </p:nvGrpSpPr>
        <p:grpSpPr bwMode="auto">
          <a:xfrm>
            <a:off x="2895600" y="1676400"/>
            <a:ext cx="3962400" cy="1722438"/>
            <a:chOff x="0" y="0"/>
            <a:chExt cx="2496" cy="1085"/>
          </a:xfrm>
        </p:grpSpPr>
        <p:sp>
          <p:nvSpPr>
            <p:cNvPr id="15367" name="AutoShape 7"/>
            <p:cNvSpPr>
              <a:spLocks/>
            </p:cNvSpPr>
            <p:nvPr/>
          </p:nvSpPr>
          <p:spPr bwMode="auto">
            <a:xfrm>
              <a:off x="0" y="0"/>
              <a:ext cx="2496" cy="10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11706"/>
                  </a:lnTo>
                  <a:lnTo>
                    <a:pt x="0" y="16723"/>
                  </a:lnTo>
                  <a:lnTo>
                    <a:pt x="0" y="20067"/>
                  </a:lnTo>
                  <a:lnTo>
                    <a:pt x="3600" y="20067"/>
                  </a:lnTo>
                  <a:lnTo>
                    <a:pt x="312" y="21600"/>
                  </a:lnTo>
                  <a:lnTo>
                    <a:pt x="9000" y="20067"/>
                  </a:lnTo>
                  <a:lnTo>
                    <a:pt x="21600" y="20067"/>
                  </a:lnTo>
                  <a:lnTo>
                    <a:pt x="21600" y="16723"/>
                  </a:lnTo>
                  <a:lnTo>
                    <a:pt x="21600" y="11706"/>
                  </a:lnTo>
                  <a:lnTo>
                    <a:pt x="21600" y="0"/>
                  </a:lnTo>
                  <a:lnTo>
                    <a:pt x="9000" y="0"/>
                  </a:lnTo>
                  <a:lnTo>
                    <a:pt x="3600"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15368" name="Rectangle 8"/>
            <p:cNvSpPr>
              <a:spLocks/>
            </p:cNvSpPr>
            <p:nvPr/>
          </p:nvSpPr>
          <p:spPr bwMode="auto">
            <a:xfrm>
              <a:off x="0" y="0"/>
              <a:ext cx="2496" cy="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latin typeface="Times New Roman" pitchFamily="18" charset="0"/>
                  <a:cs typeface="Times New Roman" pitchFamily="18" charset="0"/>
                  <a:sym typeface="Times New Roman" pitchFamily="18" charset="0"/>
                </a:rPr>
                <a:t>Come to office hours </a:t>
              </a:r>
              <a:r>
                <a:rPr lang="en-US" altLang="en-US" sz="2400" dirty="0" smtClean="0">
                  <a:latin typeface="Times New Roman" pitchFamily="18" charset="0"/>
                  <a:cs typeface="Times New Roman" pitchFamily="18" charset="0"/>
                  <a:sym typeface="Times New Roman" pitchFamily="18" charset="0"/>
                </a:rPr>
                <a:t>or </a:t>
              </a:r>
              <a:r>
                <a:rPr lang="en-US" altLang="en-US" sz="2400" dirty="0">
                  <a:latin typeface="Times New Roman" pitchFamily="18" charset="0"/>
                  <a:cs typeface="Times New Roman" pitchFamily="18" charset="0"/>
                  <a:sym typeface="Times New Roman" pitchFamily="18" charset="0"/>
                </a:rPr>
                <a:t>set up times to come talk to Geoff and Zach!  Also, </a:t>
              </a:r>
              <a:r>
                <a:rPr lang="en-US" altLang="en-US" sz="2400" dirty="0" err="1">
                  <a:latin typeface="Times New Roman" pitchFamily="18" charset="0"/>
                  <a:cs typeface="Times New Roman" pitchFamily="18" charset="0"/>
                  <a:sym typeface="Times New Roman" pitchFamily="18" charset="0"/>
                </a:rPr>
                <a:t>grutoring</a:t>
              </a:r>
              <a:r>
                <a:rPr lang="en-US" altLang="en-US" sz="2400" dirty="0">
                  <a:latin typeface="Times New Roman" pitchFamily="18" charset="0"/>
                  <a:cs typeface="Times New Roman" pitchFamily="18" charset="0"/>
                  <a:sym typeface="Times New Roman" pitchFamily="18" charset="0"/>
                </a:rPr>
                <a:t> hours are great!</a:t>
              </a:r>
            </a:p>
          </p:txBody>
        </p:sp>
      </p:grpSp>
      <p:sp>
        <p:nvSpPr>
          <p:cNvPr id="15366" name="Rectangular Callout 1"/>
          <p:cNvSpPr>
            <a:spLocks noChangeArrowheads="1"/>
          </p:cNvSpPr>
          <p:nvPr/>
        </p:nvSpPr>
        <p:spPr bwMode="auto">
          <a:xfrm>
            <a:off x="4490244" y="3810000"/>
            <a:ext cx="3657600" cy="838200"/>
          </a:xfrm>
          <a:prstGeom prst="wedgeRectCallout">
            <a:avLst>
              <a:gd name="adj1" fmla="val -102494"/>
              <a:gd name="adj2" fmla="val -63929"/>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Times New Roman" pitchFamily="18" charset="0"/>
                <a:cs typeface="Times New Roman" pitchFamily="18" charset="0"/>
              </a:rPr>
              <a:t>Be sure to put "CS5" in your e-mail subject lines!</a:t>
            </a:r>
          </a:p>
        </p:txBody>
      </p:sp>
      <p:sp>
        <p:nvSpPr>
          <p:cNvPr id="11" name="Rectangular Callout 1"/>
          <p:cNvSpPr>
            <a:spLocks noChangeArrowheads="1"/>
          </p:cNvSpPr>
          <p:nvPr/>
        </p:nvSpPr>
        <p:spPr bwMode="auto">
          <a:xfrm flipH="1">
            <a:off x="2362200" y="5410200"/>
            <a:ext cx="2362200" cy="838200"/>
          </a:xfrm>
          <a:prstGeom prst="wedgeRectCallout">
            <a:avLst>
              <a:gd name="adj1" fmla="val 53866"/>
              <a:gd name="adj2" fmla="val -212243"/>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smtClean="0">
                <a:latin typeface="Times New Roman" pitchFamily="18" charset="0"/>
                <a:cs typeface="Times New Roman" pitchFamily="18" charset="0"/>
              </a:rPr>
              <a:t>Oh, and there’s candy!</a:t>
            </a:r>
            <a:endParaRPr lang="en-US" altLang="en-US" sz="2400" dirty="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400" y="0"/>
            <a:ext cx="7772400" cy="1143000"/>
          </a:xfrm>
        </p:spPr>
        <p:txBody>
          <a:bodyPr/>
          <a:lstStyle/>
          <a:p>
            <a:r>
              <a:rPr lang="en-US" altLang="en-US" smtClean="0"/>
              <a:t>Is This Sweet or What!?</a:t>
            </a:r>
          </a:p>
        </p:txBody>
      </p:sp>
      <p:sp>
        <p:nvSpPr>
          <p:cNvPr id="38915" name="Rectangle 3"/>
          <p:cNvSpPr>
            <a:spLocks noGrp="1" noChangeArrowheads="1"/>
          </p:cNvSpPr>
          <p:nvPr>
            <p:ph type="body" idx="1"/>
          </p:nvPr>
        </p:nvSpPr>
        <p:spPr>
          <a:xfrm>
            <a:off x="381000" y="1981200"/>
            <a:ext cx="8458200" cy="4114800"/>
          </a:xfrm>
        </p:spPr>
        <p:txBody>
          <a:bodyPr/>
          <a:lstStyle/>
          <a:p>
            <a:pPr>
              <a:buFontTx/>
              <a:buNone/>
            </a:pPr>
            <a:r>
              <a:rPr lang="en-US" altLang="en-US" sz="2400" b="1" dirty="0" smtClean="0">
                <a:latin typeface="Courier New Bold" pitchFamily="1" charset="0"/>
              </a:rPr>
              <a:t>&gt;&gt;&gt; sieve([2, 3, 4, 5, 6])</a:t>
            </a:r>
          </a:p>
          <a:p>
            <a:pPr>
              <a:buFontTx/>
              <a:buNone/>
            </a:pPr>
            <a:r>
              <a:rPr lang="en-US" altLang="en-US" sz="2400" b="1" dirty="0" smtClean="0">
                <a:latin typeface="Courier New Bold" pitchFamily="1" charset="0"/>
              </a:rPr>
              <a:t>[2, 3, 5]</a:t>
            </a:r>
          </a:p>
          <a:p>
            <a:pPr>
              <a:buFontTx/>
              <a:buNone/>
            </a:pPr>
            <a:endParaRPr lang="en-US" altLang="en-US" sz="2400" b="1" dirty="0" smtClean="0">
              <a:latin typeface="Courier New Bold" pitchFamily="1" charset="0"/>
            </a:endParaRPr>
          </a:p>
          <a:p>
            <a:pPr>
              <a:buFontTx/>
              <a:buNone/>
            </a:pPr>
            <a:r>
              <a:rPr lang="en-US" altLang="en-US" sz="2400" b="1" dirty="0" err="1" smtClean="0">
                <a:latin typeface="Courier New Bold" pitchFamily="1" charset="0"/>
              </a:rPr>
              <a:t>def</a:t>
            </a:r>
            <a:r>
              <a:rPr lang="en-US" altLang="en-US" sz="2400" b="1" dirty="0" smtClean="0">
                <a:latin typeface="Courier New Bold" pitchFamily="1" charset="0"/>
              </a:rPr>
              <a:t> sieve(L):</a:t>
            </a:r>
          </a:p>
          <a:p>
            <a:pPr>
              <a:buFontTx/>
              <a:buNone/>
            </a:pPr>
            <a:r>
              <a:rPr lang="en-US" altLang="en-US" sz="2400" b="1" dirty="0" smtClean="0">
                <a:latin typeface="Courier New Bold" pitchFamily="1" charset="0"/>
              </a:rPr>
              <a:t>   if L == []: return []</a:t>
            </a:r>
          </a:p>
          <a:p>
            <a:pPr>
              <a:buFontTx/>
              <a:buNone/>
            </a:pPr>
            <a:r>
              <a:rPr lang="en-US" altLang="en-US" sz="2400" b="1" dirty="0" smtClean="0">
                <a:latin typeface="Courier New Bold" pitchFamily="1" charset="0"/>
              </a:rPr>
              <a:t>   else: return [L[0]] </a:t>
            </a:r>
            <a:r>
              <a:rPr lang="en-US" altLang="en-US" sz="2400" b="1" dirty="0" smtClean="0">
                <a:latin typeface="Courier New Bold" pitchFamily="1" charset="0"/>
              </a:rPr>
              <a:t>+ siev</a:t>
            </a:r>
            <a:r>
              <a:rPr lang="en-US" altLang="en-US" sz="2400" b="1" dirty="0" smtClean="0">
                <a:latin typeface="Courier New Bold" pitchFamily="1" charset="0"/>
              </a:rPr>
              <a:t>e(</a:t>
            </a:r>
          </a:p>
          <a:p>
            <a:pPr>
              <a:buFontTx/>
              <a:buNone/>
            </a:pPr>
            <a:r>
              <a:rPr lang="en-US" altLang="en-US" sz="2400" b="1" dirty="0">
                <a:latin typeface="Courier New Bold" pitchFamily="1" charset="0"/>
              </a:rPr>
              <a:t> </a:t>
            </a:r>
            <a:r>
              <a:rPr lang="en-US" altLang="en-US" sz="2400" b="1" dirty="0" smtClean="0">
                <a:latin typeface="Courier New Bold" pitchFamily="1" charset="0"/>
              </a:rPr>
              <a:t>     list(filter(lambda x: x % L[0] != 0,</a:t>
            </a:r>
          </a:p>
          <a:p>
            <a:pPr>
              <a:buFontTx/>
              <a:buNone/>
            </a:pPr>
            <a:r>
              <a:rPr lang="en-US" altLang="en-US" sz="2400" b="1" dirty="0">
                <a:latin typeface="Courier New Bold" pitchFamily="1" charset="0"/>
              </a:rPr>
              <a:t> </a:t>
            </a:r>
            <a:r>
              <a:rPr lang="en-US" altLang="en-US" sz="2400" b="1" dirty="0" smtClean="0">
                <a:latin typeface="Courier New Bold" pitchFamily="1" charset="0"/>
              </a:rPr>
              <a:t>       </a:t>
            </a:r>
            <a:r>
              <a:rPr lang="en-US" altLang="en-US" sz="2400" b="1" dirty="0" smtClean="0">
                <a:latin typeface="Courier New Bold" pitchFamily="1" charset="0"/>
              </a:rPr>
              <a:t> L[1:])))</a:t>
            </a:r>
            <a:endParaRPr lang="en-US" altLang="en-US" sz="2000" b="1" dirty="0" smtClean="0"/>
          </a:p>
        </p:txBody>
      </p:sp>
      <p:grpSp>
        <p:nvGrpSpPr>
          <p:cNvPr id="38916" name="Group 4"/>
          <p:cNvGrpSpPr>
            <a:grpSpLocks/>
          </p:cNvGrpSpPr>
          <p:nvPr/>
        </p:nvGrpSpPr>
        <p:grpSpPr bwMode="auto">
          <a:xfrm>
            <a:off x="381000" y="1190625"/>
            <a:ext cx="8218488" cy="180975"/>
            <a:chOff x="295" y="1311"/>
            <a:chExt cx="5177" cy="114"/>
          </a:xfrm>
        </p:grpSpPr>
        <p:sp>
          <p:nvSpPr>
            <p:cNvPr id="38919"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8920"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38917" name="AutoShape 7"/>
          <p:cNvSpPr>
            <a:spLocks noChangeArrowheads="1"/>
          </p:cNvSpPr>
          <p:nvPr/>
        </p:nvSpPr>
        <p:spPr bwMode="auto">
          <a:xfrm>
            <a:off x="6400800" y="5443538"/>
            <a:ext cx="1447800" cy="914400"/>
          </a:xfrm>
          <a:prstGeom prst="roundRect">
            <a:avLst>
              <a:gd name="adj" fmla="val 16667"/>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t>demo!</a:t>
            </a:r>
          </a:p>
        </p:txBody>
      </p:sp>
      <p:sp>
        <p:nvSpPr>
          <p:cNvPr id="38918" name="TextBox 7"/>
          <p:cNvSpPr txBox="1">
            <a:spLocks noChangeArrowheads="1"/>
          </p:cNvSpPr>
          <p:nvPr/>
        </p:nvSpPr>
        <p:spPr bwMode="auto">
          <a:xfrm>
            <a:off x="457200" y="5562600"/>
            <a:ext cx="5715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dirty="0" err="1">
                <a:latin typeface="Courier New" pitchFamily="49" charset="0"/>
                <a:cs typeface="Courier New" pitchFamily="49" charset="0"/>
              </a:rPr>
              <a:t>def</a:t>
            </a:r>
            <a:r>
              <a:rPr lang="en-US" altLang="en-US" sz="2400" b="1" dirty="0">
                <a:latin typeface="Courier New" pitchFamily="49" charset="0"/>
                <a:cs typeface="Courier New" pitchFamily="49" charset="0"/>
              </a:rPr>
              <a:t> primes(n):</a:t>
            </a:r>
          </a:p>
          <a:p>
            <a:pPr>
              <a:spcBef>
                <a:spcPct val="0"/>
              </a:spcBef>
              <a:buFontTx/>
              <a:buNone/>
            </a:pPr>
            <a:r>
              <a:rPr lang="en-US" altLang="en-US" sz="2400" b="1" dirty="0">
                <a:latin typeface="Courier New" pitchFamily="49" charset="0"/>
                <a:cs typeface="Courier New" pitchFamily="49" charset="0"/>
              </a:rPr>
              <a:t>   return sieve(range(2, n+1))</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2"/>
          </p:nvPr>
        </p:nvSpPr>
        <p:spPr>
          <a:xfrm>
            <a:off x="6858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l">
              <a:spcBef>
                <a:spcPct val="0"/>
              </a:spcBef>
              <a:buFontTx/>
              <a:buNone/>
            </a:pPr>
            <a:fld id="{6A43A666-0B2B-43A4-9A87-904045C953B3}" type="slidenum">
              <a:rPr lang="en-US" altLang="en-US" sz="1400" smtClean="0"/>
              <a:pPr algn="l">
                <a:spcBef>
                  <a:spcPct val="0"/>
                </a:spcBef>
                <a:buFontTx/>
                <a:buNone/>
              </a:pPr>
              <a:t>21</a:t>
            </a:fld>
            <a:endParaRPr lang="en-US" altLang="en-US" sz="1400" smtClean="0"/>
          </a:p>
        </p:txBody>
      </p:sp>
      <p:grpSp>
        <p:nvGrpSpPr>
          <p:cNvPr id="16387" name="Group 2"/>
          <p:cNvGrpSpPr>
            <a:grpSpLocks/>
          </p:cNvGrpSpPr>
          <p:nvPr/>
        </p:nvGrpSpPr>
        <p:grpSpPr bwMode="auto">
          <a:xfrm>
            <a:off x="457200" y="914400"/>
            <a:ext cx="8218488" cy="180975"/>
            <a:chOff x="295" y="1311"/>
            <a:chExt cx="5177" cy="114"/>
          </a:xfrm>
        </p:grpSpPr>
        <p:sp>
          <p:nvSpPr>
            <p:cNvPr id="1639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639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16388" name="Text Box 5"/>
          <p:cNvSpPr txBox="1">
            <a:spLocks noChangeArrowheads="1"/>
          </p:cNvSpPr>
          <p:nvPr/>
        </p:nvSpPr>
        <p:spPr bwMode="auto">
          <a:xfrm>
            <a:off x="533400" y="200025"/>
            <a:ext cx="81534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3600"/>
              <a:t>The Alien's Life Advice</a:t>
            </a:r>
            <a:endParaRPr lang="en-US" altLang="en-US" sz="4000"/>
          </a:p>
        </p:txBody>
      </p:sp>
      <p:pic>
        <p:nvPicPr>
          <p:cNvPr id="16389" name="Picture 6"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819400"/>
            <a:ext cx="78105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90" name="AutoShape 7"/>
          <p:cNvSpPr>
            <a:spLocks noChangeArrowheads="1"/>
          </p:cNvSpPr>
          <p:nvPr/>
        </p:nvSpPr>
        <p:spPr bwMode="auto">
          <a:xfrm>
            <a:off x="5334000" y="1676400"/>
            <a:ext cx="1752600" cy="1295400"/>
          </a:xfrm>
          <a:prstGeom prst="wedgeRectCallout">
            <a:avLst>
              <a:gd name="adj1" fmla="val -79801"/>
              <a:gd name="adj2" fmla="val 70588"/>
            </a:avLst>
          </a:prstGeom>
          <a:solidFill>
            <a:srgbClr val="FFFFFF"/>
          </a:solidFill>
          <a:ln w="9525">
            <a:solidFill>
              <a:srgbClr val="000000"/>
            </a:solidFill>
            <a:miter lim="800000"/>
            <a:headEnd/>
            <a:tailEnd/>
          </a:ln>
        </p:spPr>
        <p:txBody>
          <a:bodyPr anchor="ctr" anchorCtr="1"/>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800"/>
              <a:t>Don't be Hermione Granger</a:t>
            </a:r>
          </a:p>
        </p:txBody>
      </p:sp>
      <p:sp>
        <p:nvSpPr>
          <p:cNvPr id="146440" name="AutoShape 8"/>
          <p:cNvSpPr>
            <a:spLocks/>
          </p:cNvSpPr>
          <p:nvPr/>
        </p:nvSpPr>
        <p:spPr bwMode="auto">
          <a:xfrm>
            <a:off x="5105400" y="4267200"/>
            <a:ext cx="1905000" cy="990600"/>
          </a:xfrm>
          <a:prstGeom prst="wedgeRectCallout">
            <a:avLst>
              <a:gd name="adj1" fmla="val -68417"/>
              <a:gd name="adj2" fmla="val -113782"/>
            </a:avLst>
          </a:prstGeom>
          <a:noFill/>
          <a:ln w="12700">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000"/>
              <a:t>Let somebody else answer for a change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0"/>
                                  </p:stCondLst>
                                  <p:childTnLst>
                                    <p:set>
                                      <p:cBhvr>
                                        <p:cTn id="6" dur="1" fill="hold">
                                          <p:stCondLst>
                                            <p:cond delay="0"/>
                                          </p:stCondLst>
                                        </p:cTn>
                                        <p:tgtEl>
                                          <p:spTgt spid="1464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Use-It-Or-Lose-It</a:t>
            </a:r>
            <a:br>
              <a:rPr lang="en-US" altLang="en-US" smtClean="0"/>
            </a:br>
            <a:endParaRPr lang="en-US" altLang="en-US" sz="2400" smtClean="0"/>
          </a:p>
        </p:txBody>
      </p:sp>
      <p:pic>
        <p:nvPicPr>
          <p:cNvPr id="43011" name="Content Placeholder 3" descr="UseItOrLoseIt.jpg"/>
          <p:cNvPicPr>
            <a:picLocks noGrp="1" noChangeAspect="1"/>
          </p:cNvPicPr>
          <p:nvPr>
            <p:ph idx="1"/>
          </p:nvPr>
        </p:nvPicPr>
        <p:blipFill>
          <a:blip r:embed="rId3">
            <a:extLst>
              <a:ext uri="{28A0092B-C50C-407E-A947-70E740481C1C}">
                <a14:useLocalDpi xmlns:a14="http://schemas.microsoft.com/office/drawing/2010/main" val="0"/>
              </a:ext>
            </a:extLst>
          </a:blip>
          <a:srcRect l="-20802" r="-20802"/>
          <a:stretch>
            <a:fillRect/>
          </a:stretch>
        </p:blip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152400"/>
            <a:ext cx="7772400" cy="1143000"/>
          </a:xfrm>
        </p:spPr>
        <p:txBody>
          <a:bodyPr/>
          <a:lstStyle/>
          <a:p>
            <a:r>
              <a:rPr lang="en-US" altLang="en-US" smtClean="0"/>
              <a:t>Power Set!</a:t>
            </a:r>
          </a:p>
        </p:txBody>
      </p:sp>
      <p:sp>
        <p:nvSpPr>
          <p:cNvPr id="39939" name="Rectangle 3"/>
          <p:cNvSpPr>
            <a:spLocks noGrp="1" noChangeArrowheads="1"/>
          </p:cNvSpPr>
          <p:nvPr>
            <p:ph type="body" idx="1"/>
          </p:nvPr>
        </p:nvSpPr>
        <p:spPr>
          <a:xfrm>
            <a:off x="685800" y="2819400"/>
            <a:ext cx="7772400" cy="3352800"/>
          </a:xfrm>
        </p:spPr>
        <p:txBody>
          <a:bodyPr/>
          <a:lstStyle/>
          <a:p>
            <a:pPr>
              <a:buFontTx/>
              <a:buNone/>
            </a:pPr>
            <a:r>
              <a:rPr lang="en-US" altLang="en-US" sz="2800" smtClean="0">
                <a:latin typeface="Courier New" pitchFamily="49" charset="0"/>
                <a:cs typeface="Courier New" pitchFamily="49" charset="0"/>
              </a:rPr>
              <a:t>&gt;&gt;&gt; powerset([1, 2, 3])</a:t>
            </a:r>
          </a:p>
          <a:p>
            <a:pPr>
              <a:buFontTx/>
              <a:buNone/>
            </a:pPr>
            <a:r>
              <a:rPr lang="en-US" altLang="en-US" sz="2800" smtClean="0">
                <a:latin typeface="Courier New" pitchFamily="49" charset="0"/>
                <a:cs typeface="Courier New" pitchFamily="49" charset="0"/>
              </a:rPr>
              <a:t>[[], [3], [2], [2, 3], [1], [1, 3], [1, 2], [1, 2, 3]]</a:t>
            </a:r>
          </a:p>
          <a:p>
            <a:pPr>
              <a:buFontTx/>
              <a:buNone/>
            </a:pPr>
            <a:r>
              <a:rPr lang="en-US" altLang="en-US" sz="2800" smtClean="0">
                <a:latin typeface="Courier New" pitchFamily="49" charset="0"/>
                <a:cs typeface="Courier New" pitchFamily="49" charset="0"/>
              </a:rPr>
              <a:t>&gt;&gt;&gt; powerset([1])</a:t>
            </a:r>
          </a:p>
          <a:p>
            <a:pPr>
              <a:buFontTx/>
              <a:buNone/>
            </a:pPr>
            <a:endParaRPr lang="en-US" altLang="en-US" sz="2800" smtClean="0">
              <a:latin typeface="Courier New" pitchFamily="49" charset="0"/>
              <a:cs typeface="Courier New" pitchFamily="49" charset="0"/>
            </a:endParaRPr>
          </a:p>
          <a:p>
            <a:pPr>
              <a:buFontTx/>
              <a:buNone/>
            </a:pPr>
            <a:r>
              <a:rPr lang="en-US" altLang="en-US" sz="2800" smtClean="0">
                <a:latin typeface="Courier New" pitchFamily="49" charset="0"/>
                <a:cs typeface="Courier New" pitchFamily="49" charset="0"/>
              </a:rPr>
              <a:t>&gt;&gt;&gt; powerset([])</a:t>
            </a:r>
          </a:p>
        </p:txBody>
      </p:sp>
      <p:grpSp>
        <p:nvGrpSpPr>
          <p:cNvPr id="39940" name="Group 4"/>
          <p:cNvGrpSpPr>
            <a:grpSpLocks/>
          </p:cNvGrpSpPr>
          <p:nvPr/>
        </p:nvGrpSpPr>
        <p:grpSpPr bwMode="auto">
          <a:xfrm>
            <a:off x="381000" y="1190625"/>
            <a:ext cx="8218488" cy="180975"/>
            <a:chOff x="295" y="1311"/>
            <a:chExt cx="5177" cy="114"/>
          </a:xfrm>
        </p:grpSpPr>
        <p:sp>
          <p:nvSpPr>
            <p:cNvPr id="39945"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9946"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39941" name="Text Box 7"/>
          <p:cNvSpPr txBox="1">
            <a:spLocks noChangeArrowheads="1"/>
          </p:cNvSpPr>
          <p:nvPr/>
        </p:nvSpPr>
        <p:spPr bwMode="auto">
          <a:xfrm>
            <a:off x="708025" y="1568450"/>
            <a:ext cx="87407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rPr>
              <a:t>&gt;&gt;&gt; powerset([1, 2])</a:t>
            </a:r>
          </a:p>
          <a:p>
            <a:pPr>
              <a:spcBef>
                <a:spcPct val="0"/>
              </a:spcBef>
              <a:buFontTx/>
              <a:buNone/>
            </a:pPr>
            <a:r>
              <a:rPr lang="en-US" altLang="en-US" sz="2800">
                <a:latin typeface="Courier New" pitchFamily="49" charset="0"/>
                <a:cs typeface="Courier New" pitchFamily="49" charset="0"/>
              </a:rPr>
              <a:t>[[], [2], [1], [1, 2]]</a:t>
            </a:r>
          </a:p>
        </p:txBody>
      </p:sp>
      <p:pic>
        <p:nvPicPr>
          <p:cNvPr id="39942" name="Picture 8"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209800"/>
            <a:ext cx="7810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AutoShape 9"/>
          <p:cNvSpPr>
            <a:spLocks noChangeArrowheads="1"/>
          </p:cNvSpPr>
          <p:nvPr/>
        </p:nvSpPr>
        <p:spPr bwMode="auto">
          <a:xfrm>
            <a:off x="7162800" y="1371600"/>
            <a:ext cx="1828800" cy="1524000"/>
          </a:xfrm>
          <a:prstGeom prst="wedgeRectCallout">
            <a:avLst>
              <a:gd name="adj1" fmla="val -64065"/>
              <a:gd name="adj2" fmla="val 36356"/>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latin typeface="Times New Roman" pitchFamily="18" charset="0"/>
              </a:rPr>
              <a:t>This really demonstrates the power of functional programming!</a:t>
            </a:r>
            <a:endParaRPr lang="en-US" altLang="en-US" sz="2400">
              <a:latin typeface="Times New Roman" pitchFamily="18" charset="0"/>
            </a:endParaRPr>
          </a:p>
        </p:txBody>
      </p:sp>
      <p:sp>
        <p:nvSpPr>
          <p:cNvPr id="39944" name="TextBox 9"/>
          <p:cNvSpPr txBox="1">
            <a:spLocks noChangeArrowheads="1"/>
          </p:cNvSpPr>
          <p:nvPr/>
        </p:nvSpPr>
        <p:spPr bwMode="auto">
          <a:xfrm>
            <a:off x="5410200" y="4343400"/>
            <a:ext cx="334168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solidFill>
                  <a:srgbClr val="1C7210"/>
                </a:solidFill>
              </a:rPr>
              <a:t>The order in which the subsets</a:t>
            </a:r>
          </a:p>
          <a:p>
            <a:pPr>
              <a:spcBef>
                <a:spcPct val="0"/>
              </a:spcBef>
              <a:buFontTx/>
              <a:buNone/>
            </a:pPr>
            <a:r>
              <a:rPr lang="en-US" altLang="en-US" sz="1800">
                <a:solidFill>
                  <a:srgbClr val="1C7210"/>
                </a:solidFill>
              </a:rPr>
              <a:t>are presented is unimportant</a:t>
            </a:r>
          </a:p>
          <a:p>
            <a:pPr>
              <a:spcBef>
                <a:spcPct val="0"/>
              </a:spcBef>
              <a:buFontTx/>
              <a:buNone/>
            </a:pPr>
            <a:r>
              <a:rPr lang="en-US" altLang="en-US" sz="1800">
                <a:solidFill>
                  <a:srgbClr val="1C7210"/>
                </a:solidFill>
              </a:rPr>
              <a:t>but within each subset, the </a:t>
            </a:r>
          </a:p>
          <a:p>
            <a:pPr>
              <a:spcBef>
                <a:spcPct val="0"/>
              </a:spcBef>
              <a:buFontTx/>
              <a:buNone/>
            </a:pPr>
            <a:r>
              <a:rPr lang="en-US" altLang="en-US" sz="1800">
                <a:solidFill>
                  <a:srgbClr val="1C7210"/>
                </a:solidFill>
              </a:rPr>
              <a:t>order should be consistent </a:t>
            </a:r>
          </a:p>
          <a:p>
            <a:pPr>
              <a:spcBef>
                <a:spcPct val="0"/>
              </a:spcBef>
              <a:buFontTx/>
              <a:buNone/>
            </a:pPr>
            <a:r>
              <a:rPr lang="en-US" altLang="en-US" sz="1800">
                <a:solidFill>
                  <a:srgbClr val="1C7210"/>
                </a:solidFill>
              </a:rPr>
              <a:t>with the input set.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152400"/>
            <a:ext cx="7772400" cy="1143000"/>
          </a:xfrm>
        </p:spPr>
        <p:txBody>
          <a:bodyPr/>
          <a:lstStyle/>
          <a:p>
            <a:r>
              <a:rPr lang="en-US" altLang="en-US" smtClean="0"/>
              <a:t>Power Set!</a:t>
            </a:r>
          </a:p>
        </p:txBody>
      </p:sp>
      <p:grpSp>
        <p:nvGrpSpPr>
          <p:cNvPr id="40963" name="Group 4"/>
          <p:cNvGrpSpPr>
            <a:grpSpLocks/>
          </p:cNvGrpSpPr>
          <p:nvPr/>
        </p:nvGrpSpPr>
        <p:grpSpPr bwMode="auto">
          <a:xfrm>
            <a:off x="381000" y="1190625"/>
            <a:ext cx="8218488" cy="180975"/>
            <a:chOff x="295" y="1311"/>
            <a:chExt cx="5177" cy="114"/>
          </a:xfrm>
        </p:grpSpPr>
        <p:sp>
          <p:nvSpPr>
            <p:cNvPr id="40966"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40967"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40964" name="Text Box 7"/>
          <p:cNvSpPr txBox="1">
            <a:spLocks noChangeArrowheads="1"/>
          </p:cNvSpPr>
          <p:nvPr/>
        </p:nvSpPr>
        <p:spPr bwMode="auto">
          <a:xfrm>
            <a:off x="708025" y="1568450"/>
            <a:ext cx="87407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rPr>
              <a:t>def powerset(L):</a:t>
            </a:r>
          </a:p>
          <a:p>
            <a:pPr>
              <a:spcBef>
                <a:spcPct val="0"/>
              </a:spcBef>
              <a:buFontTx/>
              <a:buNone/>
            </a:pPr>
            <a:endParaRPr lang="en-US" altLang="en-US" sz="2800">
              <a:latin typeface="Courier New" pitchFamily="49" charset="0"/>
              <a:cs typeface="Courier New" pitchFamily="49" charset="0"/>
            </a:endParaRPr>
          </a:p>
        </p:txBody>
      </p:sp>
      <p:sp>
        <p:nvSpPr>
          <p:cNvPr id="40965" name="TextBox 14"/>
          <p:cNvSpPr txBox="1">
            <a:spLocks noChangeArrowheads="1"/>
          </p:cNvSpPr>
          <p:nvPr/>
        </p:nvSpPr>
        <p:spPr bwMode="auto">
          <a:xfrm>
            <a:off x="6491288" y="6248400"/>
            <a:ext cx="2271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120DF3"/>
                </a:solidFill>
              </a:rPr>
              <a:t>In your notes…</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itle 1"/>
          <p:cNvSpPr txBox="1">
            <a:spLocks/>
          </p:cNvSpPr>
          <p:nvPr/>
        </p:nvSpPr>
        <p:spPr bwMode="auto">
          <a:xfrm>
            <a:off x="685800" y="152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eaLnBrk="1" hangingPunct="1">
              <a:spcBef>
                <a:spcPct val="0"/>
              </a:spcBef>
              <a:buFontTx/>
              <a:buNone/>
            </a:pPr>
            <a:r>
              <a:rPr lang="en-US" altLang="en-US" sz="4400">
                <a:solidFill>
                  <a:schemeClr val="tx2"/>
                </a:solidFill>
              </a:rPr>
              <a:t>The Packing Problem</a:t>
            </a:r>
          </a:p>
        </p:txBody>
      </p:sp>
      <p:grpSp>
        <p:nvGrpSpPr>
          <p:cNvPr id="41987" name="Group 4"/>
          <p:cNvGrpSpPr>
            <a:grpSpLocks/>
          </p:cNvGrpSpPr>
          <p:nvPr/>
        </p:nvGrpSpPr>
        <p:grpSpPr bwMode="auto">
          <a:xfrm>
            <a:off x="381000" y="809625"/>
            <a:ext cx="8218488" cy="180975"/>
            <a:chOff x="295" y="1311"/>
            <a:chExt cx="5177" cy="114"/>
          </a:xfrm>
        </p:grpSpPr>
        <p:sp>
          <p:nvSpPr>
            <p:cNvPr id="41991"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41992"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41988" name="TextBox 7"/>
          <p:cNvSpPr txBox="1">
            <a:spLocks noChangeArrowheads="1"/>
          </p:cNvSpPr>
          <p:nvPr/>
        </p:nvSpPr>
        <p:spPr bwMode="auto">
          <a:xfrm>
            <a:off x="685800" y="1143000"/>
            <a:ext cx="557212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000">
              <a:latin typeface="Courier New" pitchFamily="49" charset="0"/>
              <a:cs typeface="Courier New" pitchFamily="49" charset="0"/>
            </a:endParaRPr>
          </a:p>
          <a:p>
            <a:pPr>
              <a:spcBef>
                <a:spcPct val="0"/>
              </a:spcBef>
              <a:buFontTx/>
              <a:buNone/>
            </a:pPr>
            <a:r>
              <a:rPr lang="en-US" altLang="en-US" sz="2000" b="1">
                <a:latin typeface="Courier New" pitchFamily="49" charset="0"/>
                <a:cs typeface="Courier New" pitchFamily="49" charset="0"/>
              </a:rPr>
              <a:t>&gt;&gt; subset(12, [2, 3, 4, 7, 10, 42])</a:t>
            </a:r>
          </a:p>
          <a:p>
            <a:pPr>
              <a:spcBef>
                <a:spcPct val="0"/>
              </a:spcBef>
              <a:buFontTx/>
              <a:buNone/>
            </a:pPr>
            <a:r>
              <a:rPr lang="en-US" altLang="en-US" sz="2000" b="1">
                <a:latin typeface="Courier New" pitchFamily="49" charset="0"/>
                <a:cs typeface="Courier New" pitchFamily="49" charset="0"/>
              </a:rPr>
              <a:t>True</a:t>
            </a:r>
          </a:p>
          <a:p>
            <a:pPr>
              <a:spcBef>
                <a:spcPct val="0"/>
              </a:spcBef>
              <a:buFontTx/>
              <a:buNone/>
            </a:pPr>
            <a:r>
              <a:rPr lang="en-US" altLang="en-US" sz="2000" b="1">
                <a:latin typeface="Courier New" pitchFamily="49" charset="0"/>
                <a:cs typeface="Courier New" pitchFamily="49" charset="0"/>
              </a:rPr>
              <a:t>&gt;&gt;&gt; subset(8, [2, 3, 4, 7, 10, 42])</a:t>
            </a:r>
          </a:p>
          <a:p>
            <a:pPr>
              <a:spcBef>
                <a:spcPct val="0"/>
              </a:spcBef>
              <a:buFontTx/>
              <a:buNone/>
            </a:pPr>
            <a:r>
              <a:rPr lang="en-US" altLang="en-US" sz="2000" b="1">
                <a:latin typeface="Courier New" pitchFamily="49" charset="0"/>
                <a:cs typeface="Courier New" pitchFamily="49" charset="0"/>
              </a:rPr>
              <a:t>False</a:t>
            </a:r>
          </a:p>
          <a:p>
            <a:pPr>
              <a:spcBef>
                <a:spcPct val="0"/>
              </a:spcBef>
              <a:buFontTx/>
              <a:buNone/>
            </a:pPr>
            <a:endParaRPr lang="en-US" altLang="en-US" sz="2000">
              <a:latin typeface="Courier New" pitchFamily="49" charset="0"/>
              <a:cs typeface="Courier New" pitchFamily="49" charset="0"/>
            </a:endParaRPr>
          </a:p>
          <a:p>
            <a:pPr>
              <a:spcBef>
                <a:spcPct val="0"/>
              </a:spcBef>
              <a:buFontTx/>
              <a:buNone/>
            </a:pPr>
            <a:r>
              <a:rPr lang="en-US" altLang="en-US" sz="2000" b="1">
                <a:solidFill>
                  <a:srgbClr val="0000FF"/>
                </a:solidFill>
                <a:latin typeface="Courier New" pitchFamily="49" charset="0"/>
                <a:cs typeface="Courier New" pitchFamily="49" charset="0"/>
              </a:rPr>
              <a:t>def subset(target, L):</a:t>
            </a:r>
          </a:p>
        </p:txBody>
      </p:sp>
      <p:pic>
        <p:nvPicPr>
          <p:cNvPr id="41989" name="Picture 8"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7988" y="2362200"/>
            <a:ext cx="558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AutoShape 9"/>
          <p:cNvSpPr>
            <a:spLocks noChangeArrowheads="1"/>
          </p:cNvSpPr>
          <p:nvPr/>
        </p:nvSpPr>
        <p:spPr bwMode="auto">
          <a:xfrm>
            <a:off x="7391400" y="1828800"/>
            <a:ext cx="1373188" cy="685800"/>
          </a:xfrm>
          <a:prstGeom prst="wedgeRectCallout">
            <a:avLst>
              <a:gd name="adj1" fmla="val -52722"/>
              <a:gd name="adj2" fmla="val 59606"/>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400">
                <a:latin typeface="Times New Roman" pitchFamily="18" charset="0"/>
              </a:rPr>
              <a:t>Two inputs means two base cases!</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85800" y="76200"/>
            <a:ext cx="7772400" cy="685800"/>
          </a:xfrm>
        </p:spPr>
        <p:txBody>
          <a:bodyPr/>
          <a:lstStyle/>
          <a:p>
            <a:r>
              <a:rPr lang="en-US" altLang="en-US" smtClean="0"/>
              <a:t>The Knapsack Problem…</a:t>
            </a:r>
          </a:p>
        </p:txBody>
      </p:sp>
      <p:grpSp>
        <p:nvGrpSpPr>
          <p:cNvPr id="44035" name="Group 4"/>
          <p:cNvGrpSpPr>
            <a:grpSpLocks/>
          </p:cNvGrpSpPr>
          <p:nvPr/>
        </p:nvGrpSpPr>
        <p:grpSpPr bwMode="auto">
          <a:xfrm>
            <a:off x="381000" y="914400"/>
            <a:ext cx="8218488" cy="180975"/>
            <a:chOff x="295" y="1311"/>
            <a:chExt cx="5177" cy="114"/>
          </a:xfrm>
        </p:grpSpPr>
        <p:sp>
          <p:nvSpPr>
            <p:cNvPr id="44047"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44048"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4403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85800"/>
            <a:ext cx="1528763"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762000"/>
            <a:ext cx="24384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981200"/>
            <a:ext cx="8128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9" descr="AA028199.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319213"/>
            <a:ext cx="9144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10" descr="AA028199.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1395413"/>
            <a:ext cx="9144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TextBox 11"/>
          <p:cNvSpPr txBox="1">
            <a:spLocks noChangeArrowheads="1"/>
          </p:cNvSpPr>
          <p:nvPr/>
        </p:nvSpPr>
        <p:spPr bwMode="auto">
          <a:xfrm>
            <a:off x="457200" y="3048000"/>
            <a:ext cx="266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t>Kingdom of Shmorbodia</a:t>
            </a:r>
          </a:p>
        </p:txBody>
      </p:sp>
      <p:sp>
        <p:nvSpPr>
          <p:cNvPr id="44042" name="TextBox 13"/>
          <p:cNvSpPr txBox="1">
            <a:spLocks noChangeArrowheads="1"/>
          </p:cNvSpPr>
          <p:nvPr/>
        </p:nvSpPr>
        <p:spPr bwMode="auto">
          <a:xfrm>
            <a:off x="3352800" y="1219200"/>
            <a:ext cx="3657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u="sng"/>
              <a:t>Item		Weight	 Value</a:t>
            </a:r>
          </a:p>
          <a:p>
            <a:pPr>
              <a:spcBef>
                <a:spcPct val="0"/>
              </a:spcBef>
              <a:buFontTx/>
              <a:buNone/>
            </a:pPr>
            <a:endParaRPr lang="en-US" altLang="en-US" sz="1800"/>
          </a:p>
          <a:p>
            <a:pPr>
              <a:spcBef>
                <a:spcPct val="0"/>
              </a:spcBef>
              <a:buFontTx/>
              <a:buNone/>
            </a:pPr>
            <a:r>
              <a:rPr lang="en-US" altLang="en-US" sz="1800"/>
              <a:t>Spam		2	100</a:t>
            </a:r>
          </a:p>
          <a:p>
            <a:pPr>
              <a:spcBef>
                <a:spcPct val="0"/>
              </a:spcBef>
              <a:buFontTx/>
              <a:buNone/>
            </a:pPr>
            <a:r>
              <a:rPr lang="en-US" altLang="en-US" sz="1800"/>
              <a:t>Tofu		3	112</a:t>
            </a:r>
          </a:p>
          <a:p>
            <a:pPr>
              <a:spcBef>
                <a:spcPct val="0"/>
              </a:spcBef>
              <a:buFontTx/>
              <a:buNone/>
            </a:pPr>
            <a:r>
              <a:rPr lang="en-US" altLang="en-US" sz="1800"/>
              <a:t>Chocolate	4	125</a:t>
            </a:r>
          </a:p>
          <a:p>
            <a:pPr>
              <a:spcBef>
                <a:spcPct val="0"/>
              </a:spcBef>
              <a:buFontTx/>
              <a:buNone/>
            </a:pPr>
            <a:endParaRPr lang="en-US" altLang="en-US" sz="1800"/>
          </a:p>
          <a:p>
            <a:pPr>
              <a:spcBef>
                <a:spcPct val="0"/>
              </a:spcBef>
              <a:buFontTx/>
              <a:buNone/>
            </a:pPr>
            <a:r>
              <a:rPr lang="en-US" altLang="en-US" sz="1800"/>
              <a:t>Knapsack Capacity:  5?  6?  7?  </a:t>
            </a:r>
          </a:p>
        </p:txBody>
      </p:sp>
      <p:sp>
        <p:nvSpPr>
          <p:cNvPr id="44043" name="TextBox 14"/>
          <p:cNvSpPr txBox="1">
            <a:spLocks noChangeArrowheads="1"/>
          </p:cNvSpPr>
          <p:nvPr/>
        </p:nvSpPr>
        <p:spPr bwMode="auto">
          <a:xfrm>
            <a:off x="533400" y="3581400"/>
            <a:ext cx="77263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b="1">
                <a:latin typeface="Courier New" pitchFamily="49" charset="0"/>
                <a:cs typeface="Courier New" pitchFamily="49" charset="0"/>
              </a:rPr>
              <a:t>&gt;&gt;&gt; knapsack(7, [ [2, 100], [3, 112], [4, 125] ])</a:t>
            </a:r>
          </a:p>
          <a:p>
            <a:pPr>
              <a:spcBef>
                <a:spcPct val="0"/>
              </a:spcBef>
              <a:buFontTx/>
              <a:buNone/>
            </a:pPr>
            <a:r>
              <a:rPr lang="en-US" altLang="en-US" sz="2000" b="1">
                <a:latin typeface="Courier New" pitchFamily="49" charset="0"/>
                <a:cs typeface="Courier New" pitchFamily="49" charset="0"/>
              </a:rPr>
              <a:t>237</a:t>
            </a:r>
          </a:p>
          <a:p>
            <a:pPr>
              <a:spcBef>
                <a:spcPct val="0"/>
              </a:spcBef>
              <a:buFontTx/>
              <a:buNone/>
            </a:pPr>
            <a:endParaRPr lang="en-US" altLang="en-US" sz="2000" b="1">
              <a:latin typeface="Courier New" pitchFamily="49" charset="0"/>
              <a:cs typeface="Courier New" pitchFamily="49" charset="0"/>
            </a:endParaRPr>
          </a:p>
          <a:p>
            <a:pPr>
              <a:spcBef>
                <a:spcPct val="0"/>
              </a:spcBef>
              <a:buFontTx/>
              <a:buNone/>
            </a:pPr>
            <a:endParaRPr lang="en-US" altLang="en-US" sz="2000" b="1">
              <a:latin typeface="Courier New" pitchFamily="49" charset="0"/>
              <a:cs typeface="Courier New" pitchFamily="49" charset="0"/>
            </a:endParaRPr>
          </a:p>
        </p:txBody>
      </p:sp>
      <p:pic>
        <p:nvPicPr>
          <p:cNvPr id="44044" name="Picture 8" descr="alie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5181600"/>
            <a:ext cx="609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5" name="AutoShape 9"/>
          <p:cNvSpPr>
            <a:spLocks noChangeArrowheads="1"/>
          </p:cNvSpPr>
          <p:nvPr/>
        </p:nvSpPr>
        <p:spPr bwMode="auto">
          <a:xfrm>
            <a:off x="1524000" y="4648200"/>
            <a:ext cx="1830388" cy="762000"/>
          </a:xfrm>
          <a:prstGeom prst="wedgeRectCallout">
            <a:avLst>
              <a:gd name="adj1" fmla="val -52722"/>
              <a:gd name="adj2" fmla="val 59606"/>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400">
                <a:latin typeface="Times New Roman" pitchFamily="18" charset="0"/>
              </a:rPr>
              <a:t>Prof. I. Lai thinks that a </a:t>
            </a:r>
            <a:r>
              <a:rPr lang="ja-JP" altLang="en-US" sz="1400">
                <a:latin typeface="Times New Roman" pitchFamily="18" charset="0"/>
              </a:rPr>
              <a:t>“</a:t>
            </a:r>
            <a:r>
              <a:rPr lang="en-US" altLang="ja-JP" sz="1400">
                <a:latin typeface="Times New Roman" pitchFamily="18" charset="0"/>
              </a:rPr>
              <a:t>greedy solution</a:t>
            </a:r>
            <a:r>
              <a:rPr lang="ja-JP" altLang="en-US" sz="1400">
                <a:latin typeface="Times New Roman" pitchFamily="18" charset="0"/>
              </a:rPr>
              <a:t>”</a:t>
            </a:r>
            <a:r>
              <a:rPr lang="en-US" altLang="ja-JP" sz="1400">
                <a:latin typeface="Times New Roman" pitchFamily="18" charset="0"/>
              </a:rPr>
              <a:t> is the way to go!</a:t>
            </a:r>
            <a:endParaRPr lang="en-US" altLang="en-US" sz="1400">
              <a:latin typeface="Times New Roman" pitchFamily="18" charset="0"/>
            </a:endParaRPr>
          </a:p>
        </p:txBody>
      </p:sp>
      <p:sp>
        <p:nvSpPr>
          <p:cNvPr id="16" name="TextBox 14"/>
          <p:cNvSpPr txBox="1">
            <a:spLocks noChangeArrowheads="1"/>
          </p:cNvSpPr>
          <p:nvPr/>
        </p:nvSpPr>
        <p:spPr bwMode="auto">
          <a:xfrm>
            <a:off x="5791200" y="6248400"/>
            <a:ext cx="3155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120DF3"/>
                </a:solidFill>
              </a:rPr>
              <a:t>Worksheet and Demo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85800" y="76200"/>
            <a:ext cx="7772400" cy="685800"/>
          </a:xfrm>
        </p:spPr>
        <p:txBody>
          <a:bodyPr/>
          <a:lstStyle/>
          <a:p>
            <a:r>
              <a:rPr lang="en-US" altLang="en-US" smtClean="0"/>
              <a:t>The Knapsack Revisited…</a:t>
            </a:r>
          </a:p>
        </p:txBody>
      </p:sp>
      <p:grpSp>
        <p:nvGrpSpPr>
          <p:cNvPr id="45059" name="Group 4"/>
          <p:cNvGrpSpPr>
            <a:grpSpLocks/>
          </p:cNvGrpSpPr>
          <p:nvPr/>
        </p:nvGrpSpPr>
        <p:grpSpPr bwMode="auto">
          <a:xfrm>
            <a:off x="381000" y="914400"/>
            <a:ext cx="8218488" cy="180975"/>
            <a:chOff x="295" y="1311"/>
            <a:chExt cx="5177" cy="114"/>
          </a:xfrm>
        </p:grpSpPr>
        <p:sp>
          <p:nvSpPr>
            <p:cNvPr id="45068"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45069"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4506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85800"/>
            <a:ext cx="1528763"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762000"/>
            <a:ext cx="24384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981200"/>
            <a:ext cx="8128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9" descr="AA028199.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319213"/>
            <a:ext cx="9144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10" descr="AA028199.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1395413"/>
            <a:ext cx="9144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5" name="TextBox 11"/>
          <p:cNvSpPr txBox="1">
            <a:spLocks noChangeArrowheads="1"/>
          </p:cNvSpPr>
          <p:nvPr/>
        </p:nvSpPr>
        <p:spPr bwMode="auto">
          <a:xfrm>
            <a:off x="457200" y="3048000"/>
            <a:ext cx="266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t>Kingdom of Shmorbodia</a:t>
            </a:r>
          </a:p>
        </p:txBody>
      </p:sp>
      <p:sp>
        <p:nvSpPr>
          <p:cNvPr id="45066" name="TextBox 13"/>
          <p:cNvSpPr txBox="1">
            <a:spLocks noChangeArrowheads="1"/>
          </p:cNvSpPr>
          <p:nvPr/>
        </p:nvSpPr>
        <p:spPr bwMode="auto">
          <a:xfrm>
            <a:off x="3352800" y="1219200"/>
            <a:ext cx="3657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u="sng"/>
              <a:t>Item		Weight	 Value</a:t>
            </a:r>
          </a:p>
          <a:p>
            <a:pPr>
              <a:spcBef>
                <a:spcPct val="0"/>
              </a:spcBef>
              <a:buFontTx/>
              <a:buNone/>
            </a:pPr>
            <a:endParaRPr lang="en-US" altLang="en-US" sz="1800"/>
          </a:p>
          <a:p>
            <a:pPr>
              <a:spcBef>
                <a:spcPct val="0"/>
              </a:spcBef>
              <a:buFontTx/>
              <a:buNone/>
            </a:pPr>
            <a:r>
              <a:rPr lang="en-US" altLang="en-US" sz="1800"/>
              <a:t>Spam		2	100</a:t>
            </a:r>
          </a:p>
          <a:p>
            <a:pPr>
              <a:spcBef>
                <a:spcPct val="0"/>
              </a:spcBef>
              <a:buFontTx/>
              <a:buNone/>
            </a:pPr>
            <a:r>
              <a:rPr lang="en-US" altLang="en-US" sz="1800"/>
              <a:t>Tofu		3	112</a:t>
            </a:r>
          </a:p>
          <a:p>
            <a:pPr>
              <a:spcBef>
                <a:spcPct val="0"/>
              </a:spcBef>
              <a:buFontTx/>
              <a:buNone/>
            </a:pPr>
            <a:r>
              <a:rPr lang="en-US" altLang="en-US" sz="1800"/>
              <a:t>Chocolate	4	125</a:t>
            </a:r>
          </a:p>
          <a:p>
            <a:pPr>
              <a:spcBef>
                <a:spcPct val="0"/>
              </a:spcBef>
              <a:buFontTx/>
              <a:buNone/>
            </a:pPr>
            <a:endParaRPr lang="en-US" altLang="en-US" sz="1800"/>
          </a:p>
          <a:p>
            <a:pPr>
              <a:spcBef>
                <a:spcPct val="0"/>
              </a:spcBef>
              <a:buFontTx/>
              <a:buNone/>
            </a:pPr>
            <a:r>
              <a:rPr lang="en-US" altLang="en-US" sz="1800"/>
              <a:t>Knapsack Capacity:  5?  6?  7?  </a:t>
            </a:r>
          </a:p>
        </p:txBody>
      </p:sp>
      <p:sp>
        <p:nvSpPr>
          <p:cNvPr id="45067" name="TextBox 14"/>
          <p:cNvSpPr txBox="1">
            <a:spLocks noChangeArrowheads="1"/>
          </p:cNvSpPr>
          <p:nvPr/>
        </p:nvSpPr>
        <p:spPr bwMode="auto">
          <a:xfrm>
            <a:off x="533400" y="3581400"/>
            <a:ext cx="77263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b="1">
                <a:latin typeface="Courier New" pitchFamily="49" charset="0"/>
                <a:cs typeface="Courier New" pitchFamily="49" charset="0"/>
              </a:rPr>
              <a:t>&gt;&gt;&gt; knapsack(7, [ [2, 100], [3, 112], [4, 125] ])</a:t>
            </a:r>
          </a:p>
          <a:p>
            <a:pPr>
              <a:spcBef>
                <a:spcPct val="0"/>
              </a:spcBef>
              <a:buFontTx/>
              <a:buNone/>
            </a:pPr>
            <a:r>
              <a:rPr lang="en-US" altLang="en-US" sz="2000" b="1">
                <a:latin typeface="Courier New" pitchFamily="49" charset="0"/>
                <a:cs typeface="Courier New" pitchFamily="49" charset="0"/>
              </a:rPr>
              <a:t>[237, </a:t>
            </a:r>
            <a:r>
              <a:rPr lang="en-US" altLang="en-US" sz="2000" b="1">
                <a:solidFill>
                  <a:srgbClr val="0000FF"/>
                </a:solidFill>
                <a:latin typeface="Courier New" pitchFamily="49" charset="0"/>
                <a:cs typeface="Courier New" pitchFamily="49" charset="0"/>
              </a:rPr>
              <a:t>[ </a:t>
            </a:r>
            <a:r>
              <a:rPr lang="en-US" altLang="en-US" sz="2000" b="1">
                <a:solidFill>
                  <a:srgbClr val="008000"/>
                </a:solidFill>
                <a:latin typeface="Courier New" pitchFamily="49" charset="0"/>
                <a:cs typeface="Courier New" pitchFamily="49" charset="0"/>
              </a:rPr>
              <a:t>[3, 112]</a:t>
            </a:r>
            <a:r>
              <a:rPr lang="en-US" altLang="en-US" sz="2000" b="1">
                <a:solidFill>
                  <a:srgbClr val="0000FF"/>
                </a:solidFill>
                <a:latin typeface="Courier New" pitchFamily="49" charset="0"/>
                <a:cs typeface="Courier New" pitchFamily="49" charset="0"/>
              </a:rPr>
              <a:t>, </a:t>
            </a:r>
            <a:r>
              <a:rPr lang="en-US" altLang="en-US" sz="2000" b="1">
                <a:solidFill>
                  <a:srgbClr val="008000"/>
                </a:solidFill>
                <a:latin typeface="Courier New" pitchFamily="49" charset="0"/>
                <a:cs typeface="Courier New" pitchFamily="49" charset="0"/>
              </a:rPr>
              <a:t>[4, 125]</a:t>
            </a:r>
            <a:r>
              <a:rPr lang="en-US" altLang="en-US" sz="2000" b="1">
                <a:solidFill>
                  <a:srgbClr val="0000FF"/>
                </a:solidFill>
                <a:latin typeface="Courier New" pitchFamily="49" charset="0"/>
                <a:cs typeface="Courier New" pitchFamily="49" charset="0"/>
              </a:rPr>
              <a:t> ] </a:t>
            </a:r>
            <a:r>
              <a:rPr lang="en-US" altLang="en-US" sz="2000" b="1">
                <a:latin typeface="Courier New" pitchFamily="49" charset="0"/>
                <a:cs typeface="Courier New" pitchFamily="49" charset="0"/>
              </a:rPr>
              <a:t>]</a:t>
            </a:r>
          </a:p>
          <a:p>
            <a:pPr>
              <a:spcBef>
                <a:spcPct val="0"/>
              </a:spcBef>
              <a:buFontTx/>
              <a:buNone/>
            </a:pPr>
            <a:endParaRPr lang="en-US" altLang="en-US" sz="2000" b="1">
              <a:latin typeface="Courier New" pitchFamily="49" charset="0"/>
              <a:cs typeface="Courier New" pitchFamily="49" charset="0"/>
            </a:endParaRPr>
          </a:p>
          <a:p>
            <a:pPr>
              <a:spcBef>
                <a:spcPct val="0"/>
              </a:spcBef>
              <a:buFontTx/>
              <a:buNone/>
            </a:pPr>
            <a:endParaRPr lang="en-US" altLang="en-US" sz="2000" b="1">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85800" y="200025"/>
            <a:ext cx="7772400" cy="1143000"/>
          </a:xfrm>
        </p:spPr>
        <p:txBody>
          <a:bodyPr/>
          <a:lstStyle/>
          <a:p>
            <a:r>
              <a:rPr lang="en-US" altLang="en-US" smtClean="0"/>
              <a:t>Comparing DNA via Longest</a:t>
            </a:r>
            <a:br>
              <a:rPr lang="en-US" altLang="en-US" smtClean="0"/>
            </a:br>
            <a:r>
              <a:rPr lang="en-US" altLang="en-US" smtClean="0"/>
              <a:t>Common Subsequence (LCS)</a:t>
            </a:r>
          </a:p>
        </p:txBody>
      </p:sp>
      <p:grpSp>
        <p:nvGrpSpPr>
          <p:cNvPr id="46083" name="Group 4"/>
          <p:cNvGrpSpPr>
            <a:grpSpLocks/>
          </p:cNvGrpSpPr>
          <p:nvPr/>
        </p:nvGrpSpPr>
        <p:grpSpPr bwMode="auto">
          <a:xfrm>
            <a:off x="381000" y="1571625"/>
            <a:ext cx="8218488" cy="180975"/>
            <a:chOff x="295" y="1311"/>
            <a:chExt cx="5177" cy="114"/>
          </a:xfrm>
        </p:grpSpPr>
        <p:sp>
          <p:nvSpPr>
            <p:cNvPr id="46088"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46089"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46084" name="TextBox 5"/>
          <p:cNvSpPr txBox="1">
            <a:spLocks noChangeArrowheads="1"/>
          </p:cNvSpPr>
          <p:nvPr/>
        </p:nvSpPr>
        <p:spPr bwMode="auto">
          <a:xfrm>
            <a:off x="685800" y="1981200"/>
            <a:ext cx="7148513"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a:solidFill>
                  <a:srgbClr val="FF0000"/>
                </a:solidFill>
                <a:latin typeface="Courier New" pitchFamily="49" charset="0"/>
                <a:cs typeface="Courier New" pitchFamily="49" charset="0"/>
              </a:rPr>
              <a:t>A</a:t>
            </a:r>
            <a:r>
              <a:rPr lang="en-US" altLang="en-US">
                <a:latin typeface="Courier New" pitchFamily="49" charset="0"/>
                <a:cs typeface="Courier New" pitchFamily="49" charset="0"/>
              </a:rPr>
              <a:t>GG</a:t>
            </a:r>
            <a:r>
              <a:rPr lang="en-US" altLang="en-US">
                <a:solidFill>
                  <a:srgbClr val="FF0000"/>
                </a:solidFill>
                <a:latin typeface="Courier New" pitchFamily="49" charset="0"/>
                <a:cs typeface="Courier New" pitchFamily="49" charset="0"/>
              </a:rPr>
              <a:t>ACAT</a:t>
            </a:r>
          </a:p>
          <a:p>
            <a:pPr>
              <a:spcBef>
                <a:spcPct val="0"/>
              </a:spcBef>
              <a:buFontTx/>
              <a:buNone/>
            </a:pPr>
            <a:r>
              <a:rPr lang="en-US" altLang="en-US">
                <a:solidFill>
                  <a:srgbClr val="FF0000"/>
                </a:solidFill>
                <a:latin typeface="Courier New" pitchFamily="49" charset="0"/>
                <a:cs typeface="Courier New" pitchFamily="49" charset="0"/>
              </a:rPr>
              <a:t>A</a:t>
            </a:r>
            <a:r>
              <a:rPr lang="en-US" altLang="en-US">
                <a:latin typeface="Courier New" pitchFamily="49" charset="0"/>
                <a:cs typeface="Courier New" pitchFamily="49" charset="0"/>
              </a:rPr>
              <a:t>TT</a:t>
            </a:r>
            <a:r>
              <a:rPr lang="en-US" altLang="en-US">
                <a:solidFill>
                  <a:srgbClr val="FF0000"/>
                </a:solidFill>
                <a:latin typeface="Courier New" pitchFamily="49" charset="0"/>
                <a:cs typeface="Courier New" pitchFamily="49" charset="0"/>
              </a:rPr>
              <a:t>AC</a:t>
            </a:r>
            <a:r>
              <a:rPr lang="en-US" altLang="en-US">
                <a:latin typeface="Courier New" pitchFamily="49" charset="0"/>
                <a:cs typeface="Courier New" pitchFamily="49" charset="0"/>
              </a:rPr>
              <a:t>G</a:t>
            </a:r>
            <a:r>
              <a:rPr lang="en-US" altLang="en-US">
                <a:solidFill>
                  <a:srgbClr val="FF0000"/>
                </a:solidFill>
                <a:latin typeface="Courier New" pitchFamily="49" charset="0"/>
                <a:cs typeface="Courier New" pitchFamily="49" charset="0"/>
              </a:rPr>
              <a:t>AT</a:t>
            </a:r>
          </a:p>
          <a:p>
            <a:pPr>
              <a:spcBef>
                <a:spcPct val="0"/>
              </a:spcBef>
              <a:buFontTx/>
              <a:buNone/>
            </a:pPr>
            <a:endParaRPr lang="en-US" altLang="en-US">
              <a:solidFill>
                <a:srgbClr val="FF0000"/>
              </a:solidFill>
              <a:latin typeface="Courier New" pitchFamily="49" charset="0"/>
              <a:cs typeface="Courier New" pitchFamily="49" charset="0"/>
            </a:endParaRPr>
          </a:p>
          <a:p>
            <a:pPr>
              <a:spcBef>
                <a:spcPct val="0"/>
              </a:spcBef>
              <a:buFontTx/>
              <a:buNone/>
            </a:pPr>
            <a:r>
              <a:rPr lang="en-US" altLang="en-US">
                <a:latin typeface="Courier New" pitchFamily="49" charset="0"/>
                <a:cs typeface="Courier New" pitchFamily="49" charset="0"/>
              </a:rPr>
              <a:t>&gt;&gt;&gt; LCS(</a:t>
            </a:r>
            <a:r>
              <a:rPr lang="ja-JP" altLang="en-US">
                <a:latin typeface="Courier New" pitchFamily="49" charset="0"/>
                <a:cs typeface="Courier New" pitchFamily="49" charset="0"/>
              </a:rPr>
              <a:t>“</a:t>
            </a:r>
            <a:r>
              <a:rPr lang="en-US" altLang="ja-JP">
                <a:latin typeface="Courier New" pitchFamily="49" charset="0"/>
                <a:cs typeface="Courier New" pitchFamily="49" charset="0"/>
              </a:rPr>
              <a:t>AGGACAT</a:t>
            </a:r>
            <a:r>
              <a:rPr lang="ja-JP" altLang="en-US">
                <a:latin typeface="Courier New" pitchFamily="49" charset="0"/>
                <a:cs typeface="Courier New" pitchFamily="49" charset="0"/>
              </a:rPr>
              <a:t>”</a:t>
            </a:r>
            <a:r>
              <a:rPr lang="en-US" altLang="ja-JP">
                <a:latin typeface="Courier New" pitchFamily="49" charset="0"/>
                <a:cs typeface="Courier New" pitchFamily="49" charset="0"/>
              </a:rPr>
              <a:t>, </a:t>
            </a:r>
            <a:r>
              <a:rPr lang="ja-JP" altLang="en-US">
                <a:latin typeface="Courier New" pitchFamily="49" charset="0"/>
                <a:cs typeface="Courier New" pitchFamily="49" charset="0"/>
              </a:rPr>
              <a:t>“</a:t>
            </a:r>
            <a:r>
              <a:rPr lang="en-US" altLang="ja-JP">
                <a:latin typeface="Courier New" pitchFamily="49" charset="0"/>
                <a:cs typeface="Courier New" pitchFamily="49" charset="0"/>
              </a:rPr>
              <a:t>ATTACGAT</a:t>
            </a:r>
            <a:r>
              <a:rPr lang="ja-JP" altLang="en-US">
                <a:latin typeface="Courier New" pitchFamily="49" charset="0"/>
                <a:cs typeface="Courier New" pitchFamily="49" charset="0"/>
              </a:rPr>
              <a:t>”</a:t>
            </a:r>
            <a:r>
              <a:rPr lang="en-US" altLang="ja-JP">
                <a:latin typeface="Courier New" pitchFamily="49" charset="0"/>
                <a:cs typeface="Courier New" pitchFamily="49" charset="0"/>
              </a:rPr>
              <a:t>)</a:t>
            </a:r>
          </a:p>
          <a:p>
            <a:pPr>
              <a:spcBef>
                <a:spcPct val="0"/>
              </a:spcBef>
              <a:buFontTx/>
              <a:buNone/>
            </a:pPr>
            <a:r>
              <a:rPr lang="en-US" altLang="en-US">
                <a:latin typeface="Courier New" pitchFamily="49" charset="0"/>
                <a:cs typeface="Courier New" pitchFamily="49" charset="0"/>
              </a:rPr>
              <a:t>5</a:t>
            </a:r>
          </a:p>
          <a:p>
            <a:pPr>
              <a:spcBef>
                <a:spcPct val="0"/>
              </a:spcBef>
              <a:buFontTx/>
              <a:buNone/>
            </a:pPr>
            <a:endParaRPr lang="en-US" altLang="en-US">
              <a:latin typeface="Courier New" pitchFamily="49" charset="0"/>
              <a:cs typeface="Courier New" pitchFamily="49" charset="0"/>
            </a:endParaRPr>
          </a:p>
        </p:txBody>
      </p:sp>
      <p:sp>
        <p:nvSpPr>
          <p:cNvPr id="46085" name="TextBox 23"/>
          <p:cNvSpPr txBox="1">
            <a:spLocks noChangeArrowheads="1"/>
          </p:cNvSpPr>
          <p:nvPr/>
        </p:nvSpPr>
        <p:spPr bwMode="auto">
          <a:xfrm>
            <a:off x="685800" y="4495800"/>
            <a:ext cx="541972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a:latin typeface="Courier New" pitchFamily="49" charset="0"/>
                <a:cs typeface="Courier New" pitchFamily="49" charset="0"/>
              </a:rPr>
              <a:t>&gt;&gt;&gt; LCS(</a:t>
            </a:r>
            <a:r>
              <a:rPr lang="ja-JP" altLang="en-US">
                <a:latin typeface="Courier New" pitchFamily="49" charset="0"/>
                <a:cs typeface="Courier New" pitchFamily="49" charset="0"/>
              </a:rPr>
              <a:t>“</a:t>
            </a:r>
            <a:r>
              <a:rPr lang="en-US" altLang="ja-JP">
                <a:latin typeface="Courier New" pitchFamily="49" charset="0"/>
                <a:cs typeface="Courier New" pitchFamily="49" charset="0"/>
              </a:rPr>
              <a:t>spam</a:t>
            </a:r>
            <a:r>
              <a:rPr lang="ja-JP" altLang="en-US">
                <a:latin typeface="Courier New" pitchFamily="49" charset="0"/>
                <a:cs typeface="Courier New" pitchFamily="49" charset="0"/>
              </a:rPr>
              <a:t>”</a:t>
            </a:r>
            <a:r>
              <a:rPr lang="en-US" altLang="ja-JP">
                <a:latin typeface="Courier New" pitchFamily="49" charset="0"/>
                <a:cs typeface="Courier New" pitchFamily="49" charset="0"/>
              </a:rPr>
              <a:t>, </a:t>
            </a:r>
            <a:r>
              <a:rPr lang="ja-JP" altLang="en-US">
                <a:latin typeface="Courier New" pitchFamily="49" charset="0"/>
                <a:cs typeface="Courier New" pitchFamily="49" charset="0"/>
              </a:rPr>
              <a:t>“</a:t>
            </a:r>
            <a:r>
              <a:rPr lang="en-US" altLang="ja-JP">
                <a:latin typeface="Courier New" pitchFamily="49" charset="0"/>
                <a:cs typeface="Courier New" pitchFamily="49" charset="0"/>
              </a:rPr>
              <a:t>sam!</a:t>
            </a:r>
            <a:r>
              <a:rPr lang="ja-JP" altLang="en-US">
                <a:latin typeface="Courier New" pitchFamily="49" charset="0"/>
                <a:cs typeface="Courier New" pitchFamily="49" charset="0"/>
              </a:rPr>
              <a:t>”</a:t>
            </a:r>
            <a:r>
              <a:rPr lang="en-US" altLang="ja-JP">
                <a:latin typeface="Courier New" pitchFamily="49" charset="0"/>
                <a:cs typeface="Courier New" pitchFamily="49" charset="0"/>
              </a:rPr>
              <a:t>)</a:t>
            </a:r>
          </a:p>
          <a:p>
            <a:pPr>
              <a:spcBef>
                <a:spcPct val="0"/>
              </a:spcBef>
              <a:buFontTx/>
              <a:buNone/>
            </a:pPr>
            <a:r>
              <a:rPr lang="en-US" altLang="en-US">
                <a:latin typeface="Courier New" pitchFamily="49" charset="0"/>
                <a:cs typeface="Courier New" pitchFamily="49" charset="0"/>
              </a:rPr>
              <a:t>3</a:t>
            </a:r>
          </a:p>
          <a:p>
            <a:pPr>
              <a:spcBef>
                <a:spcPct val="0"/>
              </a:spcBef>
              <a:buFontTx/>
              <a:buNone/>
            </a:pPr>
            <a:r>
              <a:rPr lang="en-US" altLang="en-US">
                <a:latin typeface="Courier New" pitchFamily="49" charset="0"/>
                <a:cs typeface="Courier New" pitchFamily="49" charset="0"/>
              </a:rPr>
              <a:t>&gt;&gt;&gt; LCS(</a:t>
            </a:r>
            <a:r>
              <a:rPr lang="ja-JP" altLang="en-US">
                <a:latin typeface="Courier New" pitchFamily="49" charset="0"/>
                <a:cs typeface="Courier New" pitchFamily="49" charset="0"/>
              </a:rPr>
              <a:t>“</a:t>
            </a:r>
            <a:r>
              <a:rPr lang="en-US" altLang="ja-JP">
                <a:latin typeface="Courier New" pitchFamily="49" charset="0"/>
                <a:cs typeface="Courier New" pitchFamily="49" charset="0"/>
              </a:rPr>
              <a:t>spam</a:t>
            </a:r>
            <a:r>
              <a:rPr lang="ja-JP" altLang="en-US">
                <a:latin typeface="Courier New" pitchFamily="49" charset="0"/>
                <a:cs typeface="Courier New" pitchFamily="49" charset="0"/>
              </a:rPr>
              <a:t>”</a:t>
            </a:r>
            <a:r>
              <a:rPr lang="en-US" altLang="ja-JP">
                <a:latin typeface="Courier New" pitchFamily="49" charset="0"/>
                <a:cs typeface="Courier New" pitchFamily="49" charset="0"/>
              </a:rPr>
              <a:t>, </a:t>
            </a:r>
            <a:r>
              <a:rPr lang="ja-JP" altLang="en-US">
                <a:latin typeface="Courier New" pitchFamily="49" charset="0"/>
                <a:cs typeface="Courier New" pitchFamily="49" charset="0"/>
              </a:rPr>
              <a:t>“</a:t>
            </a:r>
            <a:r>
              <a:rPr lang="en-US" altLang="ja-JP">
                <a:latin typeface="Courier New" pitchFamily="49" charset="0"/>
                <a:cs typeface="Courier New" pitchFamily="49" charset="0"/>
              </a:rPr>
              <a:t>xsam</a:t>
            </a:r>
            <a:r>
              <a:rPr lang="ja-JP" altLang="en-US">
                <a:latin typeface="Courier New" pitchFamily="49" charset="0"/>
                <a:cs typeface="Courier New" pitchFamily="49" charset="0"/>
              </a:rPr>
              <a:t>”</a:t>
            </a:r>
            <a:r>
              <a:rPr lang="en-US" altLang="ja-JP">
                <a:latin typeface="Courier New" pitchFamily="49" charset="0"/>
                <a:cs typeface="Courier New" pitchFamily="49" charset="0"/>
              </a:rPr>
              <a:t>)</a:t>
            </a:r>
          </a:p>
          <a:p>
            <a:pPr>
              <a:spcBef>
                <a:spcPct val="0"/>
              </a:spcBef>
              <a:buFontTx/>
              <a:buNone/>
            </a:pPr>
            <a:r>
              <a:rPr lang="en-US" altLang="en-US">
                <a:latin typeface="Courier New" pitchFamily="49" charset="0"/>
                <a:cs typeface="Courier New" pitchFamily="49" charset="0"/>
              </a:rPr>
              <a:t>3</a:t>
            </a:r>
          </a:p>
        </p:txBody>
      </p:sp>
      <p:pic>
        <p:nvPicPr>
          <p:cNvPr id="46086" name="Picture 8"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867400"/>
            <a:ext cx="4572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AutoShape 9"/>
          <p:cNvSpPr>
            <a:spLocks noChangeArrowheads="1"/>
          </p:cNvSpPr>
          <p:nvPr/>
        </p:nvSpPr>
        <p:spPr bwMode="auto">
          <a:xfrm>
            <a:off x="7085013" y="4953000"/>
            <a:ext cx="1830387" cy="1066800"/>
          </a:xfrm>
          <a:prstGeom prst="wedgeRectCallout">
            <a:avLst>
              <a:gd name="adj1" fmla="val -52722"/>
              <a:gd name="adj2" fmla="val 59606"/>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a:latin typeface="Courier" pitchFamily="49" charset="0"/>
              </a:rPr>
              <a:t>I prefer spam to an xsam!</a:t>
            </a:r>
            <a:endParaRPr lang="en-US" altLang="en-US" sz="1400">
              <a:latin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381000"/>
            <a:ext cx="7772400" cy="1143000"/>
          </a:xfrm>
        </p:spPr>
        <p:txBody>
          <a:bodyPr/>
          <a:lstStyle/>
          <a:p>
            <a:r>
              <a:rPr lang="en-US" altLang="en-US" smtClean="0"/>
              <a:t>Recursive Approach…</a:t>
            </a:r>
          </a:p>
        </p:txBody>
      </p:sp>
      <p:sp>
        <p:nvSpPr>
          <p:cNvPr id="47107" name="TextBox 3"/>
          <p:cNvSpPr txBox="1">
            <a:spLocks noChangeArrowheads="1"/>
          </p:cNvSpPr>
          <p:nvPr/>
        </p:nvSpPr>
        <p:spPr bwMode="auto">
          <a:xfrm>
            <a:off x="304800" y="16764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b="1">
                <a:latin typeface="Courier New" pitchFamily="49" charset="0"/>
                <a:cs typeface="Courier New" pitchFamily="49" charset="0"/>
              </a:rPr>
              <a:t>def LCS(S1, S2):</a:t>
            </a:r>
          </a:p>
          <a:p>
            <a:pPr>
              <a:spcBef>
                <a:spcPct val="0"/>
              </a:spcBef>
              <a:buFontTx/>
              <a:buNone/>
            </a:pPr>
            <a:r>
              <a:rPr lang="en-US" altLang="en-US" sz="1800" b="1">
                <a:latin typeface="Courier New" pitchFamily="49" charset="0"/>
                <a:cs typeface="Courier New" pitchFamily="49" charset="0"/>
              </a:rPr>
              <a:t>    if BASE CASE</a:t>
            </a:r>
          </a:p>
          <a:p>
            <a:pPr>
              <a:spcBef>
                <a:spcPct val="0"/>
              </a:spcBef>
              <a:buFontTx/>
              <a:buNone/>
            </a:pPr>
            <a:r>
              <a:rPr lang="en-US" altLang="en-US" sz="1800" b="1">
                <a:latin typeface="Courier New" pitchFamily="49" charset="0"/>
                <a:cs typeface="Courier New" pitchFamily="49" charset="0"/>
              </a:rPr>
              <a:t>    else:</a:t>
            </a:r>
          </a:p>
          <a:p>
            <a:pPr>
              <a:spcBef>
                <a:spcPct val="0"/>
              </a:spcBef>
              <a:buFontTx/>
              <a:buNone/>
            </a:pPr>
            <a:r>
              <a:rPr lang="en-US" altLang="en-US" sz="1800" b="1">
                <a:latin typeface="Courier New" pitchFamily="49" charset="0"/>
                <a:cs typeface="Courier New" pitchFamily="49" charset="0"/>
              </a:rPr>
              <a:t>       </a:t>
            </a:r>
          </a:p>
        </p:txBody>
      </p:sp>
      <p:sp>
        <p:nvSpPr>
          <p:cNvPr id="47108" name="TextBox 23"/>
          <p:cNvSpPr txBox="1">
            <a:spLocks noChangeArrowheads="1"/>
          </p:cNvSpPr>
          <p:nvPr/>
        </p:nvSpPr>
        <p:spPr bwMode="auto">
          <a:xfrm>
            <a:off x="4267200" y="5029200"/>
            <a:ext cx="3360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solidFill>
                  <a:srgbClr val="0000FF"/>
                </a:solidFill>
                <a:latin typeface="Courier New" pitchFamily="49" charset="0"/>
                <a:cs typeface="Courier New" pitchFamily="49" charset="0"/>
              </a:rPr>
              <a:t>LCS(</a:t>
            </a:r>
            <a:r>
              <a:rPr lang="ja-JP" altLang="en-US" sz="2400" b="1">
                <a:solidFill>
                  <a:srgbClr val="0000FF"/>
                </a:solidFill>
                <a:latin typeface="Courier New" pitchFamily="49" charset="0"/>
                <a:cs typeface="Courier New" pitchFamily="49" charset="0"/>
              </a:rPr>
              <a:t>“</a:t>
            </a:r>
            <a:r>
              <a:rPr lang="en-US" altLang="ja-JP" sz="2400" b="1">
                <a:solidFill>
                  <a:srgbClr val="0000FF"/>
                </a:solidFill>
                <a:latin typeface="Courier New" pitchFamily="49" charset="0"/>
                <a:cs typeface="Courier New" pitchFamily="49" charset="0"/>
              </a:rPr>
              <a:t>spam</a:t>
            </a:r>
            <a:r>
              <a:rPr lang="ja-JP" altLang="en-US" sz="2400" b="1">
                <a:solidFill>
                  <a:srgbClr val="0000FF"/>
                </a:solidFill>
                <a:latin typeface="Courier New" pitchFamily="49" charset="0"/>
                <a:cs typeface="Courier New" pitchFamily="49" charset="0"/>
              </a:rPr>
              <a:t>”</a:t>
            </a:r>
            <a:r>
              <a:rPr lang="en-US" altLang="ja-JP" sz="2400" b="1">
                <a:solidFill>
                  <a:srgbClr val="0000FF"/>
                </a:solidFill>
                <a:latin typeface="Courier New" pitchFamily="49" charset="0"/>
                <a:cs typeface="Courier New" pitchFamily="49" charset="0"/>
              </a:rPr>
              <a:t>, </a:t>
            </a:r>
            <a:r>
              <a:rPr lang="ja-JP" altLang="en-US" sz="2400" b="1">
                <a:solidFill>
                  <a:srgbClr val="0000FF"/>
                </a:solidFill>
                <a:latin typeface="Courier New" pitchFamily="49" charset="0"/>
                <a:cs typeface="Courier New" pitchFamily="49" charset="0"/>
              </a:rPr>
              <a:t>“</a:t>
            </a:r>
            <a:r>
              <a:rPr lang="en-US" altLang="ja-JP" sz="2400" b="1">
                <a:solidFill>
                  <a:srgbClr val="0000FF"/>
                </a:solidFill>
                <a:latin typeface="Courier New" pitchFamily="49" charset="0"/>
                <a:cs typeface="Courier New" pitchFamily="49" charset="0"/>
              </a:rPr>
              <a:t>sam!</a:t>
            </a:r>
            <a:r>
              <a:rPr lang="ja-JP" altLang="en-US" sz="2400" b="1">
                <a:solidFill>
                  <a:srgbClr val="0000FF"/>
                </a:solidFill>
                <a:latin typeface="Courier New" pitchFamily="49" charset="0"/>
                <a:cs typeface="Courier New" pitchFamily="49" charset="0"/>
              </a:rPr>
              <a:t>”</a:t>
            </a:r>
            <a:r>
              <a:rPr lang="en-US" altLang="ja-JP" sz="2400" b="1">
                <a:solidFill>
                  <a:srgbClr val="0000FF"/>
                </a:solidFill>
                <a:latin typeface="Courier New" pitchFamily="49" charset="0"/>
                <a:cs typeface="Courier New" pitchFamily="49" charset="0"/>
              </a:rPr>
              <a:t>)</a:t>
            </a:r>
            <a:endParaRPr lang="en-US" altLang="en-US" sz="2400" b="1">
              <a:solidFill>
                <a:srgbClr val="0000FF"/>
              </a:solidFill>
              <a:latin typeface="Courier New" pitchFamily="49" charset="0"/>
              <a:cs typeface="Courier New" pitchFamily="49" charset="0"/>
            </a:endParaRPr>
          </a:p>
        </p:txBody>
      </p:sp>
      <p:sp>
        <p:nvSpPr>
          <p:cNvPr id="47109" name="TextBox 5"/>
          <p:cNvSpPr txBox="1">
            <a:spLocks noChangeArrowheads="1"/>
          </p:cNvSpPr>
          <p:nvPr/>
        </p:nvSpPr>
        <p:spPr bwMode="auto">
          <a:xfrm>
            <a:off x="6019800" y="6165850"/>
            <a:ext cx="31146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t>Try this in your notes!</a:t>
            </a:r>
          </a:p>
          <a:p>
            <a:pPr>
              <a:spcBef>
                <a:spcPct val="0"/>
              </a:spcBef>
              <a:buFontTx/>
              <a:buNone/>
            </a:pPr>
            <a:r>
              <a:rPr lang="en-US" altLang="en-US" sz="1000"/>
              <a:t>Solution follows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152400"/>
            <a:ext cx="7772400" cy="685800"/>
          </a:xfrm>
        </p:spPr>
        <p:txBody>
          <a:bodyPr/>
          <a:lstStyle/>
          <a:p>
            <a:r>
              <a:rPr lang="en-US" altLang="en-US" smtClean="0">
                <a:latin typeface="Courier New" pitchFamily="49" charset="0"/>
                <a:cs typeface="Courier New" pitchFamily="49" charset="0"/>
              </a:rPr>
              <a:t>Member</a:t>
            </a:r>
          </a:p>
        </p:txBody>
      </p:sp>
      <p:sp>
        <p:nvSpPr>
          <p:cNvPr id="20483" name="Content Placeholder 2"/>
          <p:cNvSpPr>
            <a:spLocks noGrp="1"/>
          </p:cNvSpPr>
          <p:nvPr>
            <p:ph idx="1"/>
          </p:nvPr>
        </p:nvSpPr>
        <p:spPr>
          <a:xfrm>
            <a:off x="609600" y="1371600"/>
            <a:ext cx="7772400" cy="4114800"/>
          </a:xfrm>
        </p:spPr>
        <p:txBody>
          <a:bodyPr/>
          <a:lstStyle/>
          <a:p>
            <a:pPr>
              <a:buFontTx/>
              <a:buNone/>
            </a:pPr>
            <a:r>
              <a:rPr lang="en-US" altLang="en-US" sz="2400" dirty="0" smtClean="0">
                <a:latin typeface="Courier New" pitchFamily="49" charset="0"/>
                <a:cs typeface="Courier New" pitchFamily="49" charset="0"/>
              </a:rPr>
              <a:t>&gt;&gt;&gt; member(42, [1, 3, 5, 42, 7])</a:t>
            </a:r>
          </a:p>
          <a:p>
            <a:pPr>
              <a:buFontTx/>
              <a:buNone/>
            </a:pPr>
            <a:r>
              <a:rPr lang="en-US" altLang="en-US" sz="2400" dirty="0" smtClean="0">
                <a:solidFill>
                  <a:srgbClr val="FF0000"/>
                </a:solidFill>
                <a:latin typeface="Courier New" pitchFamily="49" charset="0"/>
                <a:cs typeface="Courier New" pitchFamily="49" charset="0"/>
              </a:rPr>
              <a:t>True</a:t>
            </a:r>
          </a:p>
          <a:p>
            <a:pPr>
              <a:buFontTx/>
              <a:buNone/>
            </a:pPr>
            <a:r>
              <a:rPr lang="en-US" altLang="en-US" sz="2400" dirty="0" smtClean="0">
                <a:latin typeface="Courier New" pitchFamily="49" charset="0"/>
                <a:cs typeface="Courier New" pitchFamily="49" charset="0"/>
              </a:rPr>
              <a:t>&gt;&gt;&gt; member(42, </a:t>
            </a:r>
            <a:r>
              <a:rPr lang="en-US" altLang="en-US" sz="2400" dirty="0" smtClean="0">
                <a:latin typeface="Courier New" pitchFamily="49" charset="0"/>
                <a:cs typeface="Courier New" pitchFamily="49" charset="0"/>
              </a:rPr>
              <a:t>[</a:t>
            </a:r>
            <a:r>
              <a:rPr lang="en-US" altLang="en-US" sz="2400" dirty="0" smtClean="0">
                <a:latin typeface="Courier New" pitchFamily="49" charset="0"/>
                <a:cs typeface="Courier New" pitchFamily="49" charset="0"/>
              </a:rPr>
              <a:t>"</a:t>
            </a:r>
            <a:r>
              <a:rPr lang="en-US" altLang="ja-JP" sz="2400" dirty="0" smtClean="0">
                <a:latin typeface="Courier New" pitchFamily="49" charset="0"/>
                <a:cs typeface="Courier New" pitchFamily="49" charset="0"/>
              </a:rPr>
              <a:t>spam</a:t>
            </a:r>
            <a:r>
              <a:rPr lang="en-US" altLang="ja-JP" sz="2400" dirty="0" smtClean="0">
                <a:latin typeface="Courier New" pitchFamily="49" charset="0"/>
                <a:cs typeface="Courier New" pitchFamily="49" charset="0"/>
              </a:rPr>
              <a:t>"</a:t>
            </a:r>
            <a:r>
              <a:rPr lang="en-US" altLang="ja-JP" sz="2400" dirty="0" smtClean="0">
                <a:latin typeface="Courier New" pitchFamily="49" charset="0"/>
                <a:cs typeface="Courier New" pitchFamily="49" charset="0"/>
              </a:rPr>
              <a:t>, </a:t>
            </a:r>
            <a:r>
              <a:rPr lang="en-US" altLang="ja-JP" sz="2400" dirty="0" smtClean="0">
                <a:latin typeface="Courier New" pitchFamily="49" charset="0"/>
                <a:cs typeface="Courier New" pitchFamily="49" charset="0"/>
              </a:rPr>
              <a:t>"</a:t>
            </a:r>
            <a:r>
              <a:rPr lang="en-US" altLang="ja-JP" sz="2400" dirty="0" smtClean="0">
                <a:latin typeface="Courier New" pitchFamily="49" charset="0"/>
                <a:cs typeface="Courier New" pitchFamily="49" charset="0"/>
              </a:rPr>
              <a:t>is</a:t>
            </a:r>
            <a:r>
              <a:rPr lang="en-US" altLang="ja-JP" sz="2400" dirty="0" smtClean="0">
                <a:latin typeface="Courier New" pitchFamily="49" charset="0"/>
                <a:cs typeface="Courier New" pitchFamily="49" charset="0"/>
              </a:rPr>
              <a:t>"</a:t>
            </a:r>
            <a:r>
              <a:rPr lang="en-US" altLang="ja-JP" sz="2400" dirty="0" smtClean="0">
                <a:latin typeface="Courier New" pitchFamily="49" charset="0"/>
                <a:cs typeface="Courier New" pitchFamily="49" charset="0"/>
              </a:rPr>
              <a:t>, </a:t>
            </a:r>
            <a:r>
              <a:rPr lang="en-US" altLang="ja-JP" sz="2400" dirty="0" smtClean="0">
                <a:latin typeface="Courier New" pitchFamily="49" charset="0"/>
                <a:cs typeface="Courier New" pitchFamily="49" charset="0"/>
              </a:rPr>
              <a:t>"</a:t>
            </a:r>
            <a:r>
              <a:rPr lang="en-US" altLang="ja-JP" sz="2400" dirty="0" smtClean="0">
                <a:latin typeface="Courier New" pitchFamily="49" charset="0"/>
                <a:cs typeface="Courier New" pitchFamily="49" charset="0"/>
              </a:rPr>
              <a:t>yummy</a:t>
            </a:r>
            <a:r>
              <a:rPr lang="en-US" altLang="ja-JP" sz="2400" dirty="0" smtClean="0">
                <a:latin typeface="Courier New" pitchFamily="49" charset="0"/>
                <a:cs typeface="Courier New" pitchFamily="49" charset="0"/>
              </a:rPr>
              <a:t>"</a:t>
            </a:r>
            <a:r>
              <a:rPr lang="en-US" altLang="ja-JP" sz="2400" dirty="0" smtClean="0">
                <a:latin typeface="Courier New" pitchFamily="49" charset="0"/>
                <a:cs typeface="Courier New" pitchFamily="49" charset="0"/>
              </a:rPr>
              <a:t>])</a:t>
            </a:r>
            <a:endParaRPr lang="en-US" altLang="ja-JP" sz="2400" dirty="0" smtClean="0">
              <a:latin typeface="Courier New" pitchFamily="49" charset="0"/>
              <a:cs typeface="Courier New" pitchFamily="49" charset="0"/>
            </a:endParaRPr>
          </a:p>
          <a:p>
            <a:pPr>
              <a:buFontTx/>
              <a:buNone/>
            </a:pPr>
            <a:r>
              <a:rPr lang="en-US" altLang="en-US" sz="2400" dirty="0" smtClean="0">
                <a:solidFill>
                  <a:srgbClr val="FF0000"/>
                </a:solidFill>
                <a:latin typeface="Courier New" pitchFamily="49" charset="0"/>
                <a:cs typeface="Courier New" pitchFamily="49" charset="0"/>
              </a:rPr>
              <a:t>False</a:t>
            </a:r>
          </a:p>
          <a:p>
            <a:pPr>
              <a:buFontTx/>
              <a:buNone/>
            </a:pPr>
            <a:endParaRPr lang="en-US" altLang="en-US" sz="2400" dirty="0" smtClean="0">
              <a:latin typeface="Courier New" pitchFamily="49" charset="0"/>
              <a:cs typeface="Courier New" pitchFamily="49" charset="0"/>
            </a:endParaRPr>
          </a:p>
        </p:txBody>
      </p:sp>
      <p:grpSp>
        <p:nvGrpSpPr>
          <p:cNvPr id="20484" name="Group 3"/>
          <p:cNvGrpSpPr>
            <a:grpSpLocks/>
          </p:cNvGrpSpPr>
          <p:nvPr/>
        </p:nvGrpSpPr>
        <p:grpSpPr bwMode="auto">
          <a:xfrm>
            <a:off x="381000" y="990600"/>
            <a:ext cx="8218488" cy="180975"/>
            <a:chOff x="295" y="1311"/>
            <a:chExt cx="5177" cy="114"/>
          </a:xfrm>
        </p:grpSpPr>
        <p:sp>
          <p:nvSpPr>
            <p:cNvPr id="20487"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0488"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0485" name="TextBox 7"/>
          <p:cNvSpPr txBox="1">
            <a:spLocks noChangeArrowheads="1"/>
          </p:cNvSpPr>
          <p:nvPr/>
        </p:nvSpPr>
        <p:spPr bwMode="auto">
          <a:xfrm>
            <a:off x="609600" y="3581400"/>
            <a:ext cx="332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latin typeface="Courier New" pitchFamily="49" charset="0"/>
                <a:cs typeface="Courier New" pitchFamily="49" charset="0"/>
              </a:rPr>
              <a:t>def member(x, L):</a:t>
            </a:r>
          </a:p>
        </p:txBody>
      </p:sp>
      <p:sp>
        <p:nvSpPr>
          <p:cNvPr id="20486" name="TextBox 7"/>
          <p:cNvSpPr txBox="1">
            <a:spLocks noChangeArrowheads="1"/>
          </p:cNvSpPr>
          <p:nvPr/>
        </p:nvSpPr>
        <p:spPr bwMode="auto">
          <a:xfrm>
            <a:off x="6934200" y="6324600"/>
            <a:ext cx="2092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solidFill>
                  <a:srgbClr val="1C7210"/>
                </a:solidFill>
              </a:rPr>
              <a:t>Worksheet please!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85800" y="381000"/>
            <a:ext cx="7772400" cy="1143000"/>
          </a:xfrm>
        </p:spPr>
        <p:txBody>
          <a:bodyPr/>
          <a:lstStyle/>
          <a:p>
            <a:r>
              <a:rPr lang="en-US" altLang="en-US" smtClean="0"/>
              <a:t>Recursive Approach…</a:t>
            </a:r>
          </a:p>
        </p:txBody>
      </p:sp>
      <p:sp>
        <p:nvSpPr>
          <p:cNvPr id="48131" name="TextBox 3"/>
          <p:cNvSpPr txBox="1">
            <a:spLocks noChangeArrowheads="1"/>
          </p:cNvSpPr>
          <p:nvPr/>
        </p:nvSpPr>
        <p:spPr bwMode="auto">
          <a:xfrm>
            <a:off x="304800" y="16764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b="1">
                <a:latin typeface="Courier New" pitchFamily="49" charset="0"/>
                <a:cs typeface="Courier New" pitchFamily="49" charset="0"/>
              </a:rPr>
              <a:t>def LCS(S1, S2):</a:t>
            </a:r>
          </a:p>
          <a:p>
            <a:pPr>
              <a:spcBef>
                <a:spcPct val="0"/>
              </a:spcBef>
              <a:buFontTx/>
              <a:buNone/>
            </a:pPr>
            <a:r>
              <a:rPr lang="en-US" altLang="en-US" sz="1800" b="1">
                <a:latin typeface="Courier New" pitchFamily="49" charset="0"/>
                <a:cs typeface="Courier New" pitchFamily="49" charset="0"/>
              </a:rPr>
              <a:t>    if S1 == "" or S2 == "": return 0</a:t>
            </a:r>
          </a:p>
          <a:p>
            <a:pPr>
              <a:spcBef>
                <a:spcPct val="0"/>
              </a:spcBef>
              <a:buFontTx/>
              <a:buNone/>
            </a:pPr>
            <a:r>
              <a:rPr lang="en-US" altLang="en-US" sz="1800" b="1">
                <a:latin typeface="Courier New" pitchFamily="49" charset="0"/>
                <a:cs typeface="Courier New" pitchFamily="49" charset="0"/>
              </a:rPr>
              <a:t>    else:</a:t>
            </a:r>
          </a:p>
          <a:p>
            <a:pPr>
              <a:spcBef>
                <a:spcPct val="0"/>
              </a:spcBef>
              <a:buFontTx/>
              <a:buNone/>
            </a:pPr>
            <a:r>
              <a:rPr lang="en-US" altLang="en-US" sz="1800" b="1">
                <a:latin typeface="Courier New" pitchFamily="49" charset="0"/>
                <a:cs typeface="Courier New" pitchFamily="49" charset="0"/>
              </a:rPr>
              <a:t>            </a:t>
            </a:r>
          </a:p>
        </p:txBody>
      </p:sp>
      <p:sp>
        <p:nvSpPr>
          <p:cNvPr id="48132" name="TextBox 23"/>
          <p:cNvSpPr txBox="1">
            <a:spLocks noChangeArrowheads="1"/>
          </p:cNvSpPr>
          <p:nvPr/>
        </p:nvSpPr>
        <p:spPr bwMode="auto">
          <a:xfrm>
            <a:off x="4267200" y="5029200"/>
            <a:ext cx="3360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solidFill>
                  <a:srgbClr val="0000FF"/>
                </a:solidFill>
                <a:latin typeface="Courier New" pitchFamily="49" charset="0"/>
                <a:cs typeface="Courier New" pitchFamily="49" charset="0"/>
              </a:rPr>
              <a:t>LCS(</a:t>
            </a:r>
            <a:r>
              <a:rPr lang="ja-JP" altLang="en-US" sz="2400" b="1">
                <a:solidFill>
                  <a:srgbClr val="0000FF"/>
                </a:solidFill>
                <a:latin typeface="Courier New" pitchFamily="49" charset="0"/>
                <a:cs typeface="Courier New" pitchFamily="49" charset="0"/>
              </a:rPr>
              <a:t>“</a:t>
            </a:r>
            <a:r>
              <a:rPr lang="en-US" altLang="ja-JP" sz="2400" b="1">
                <a:solidFill>
                  <a:srgbClr val="0000FF"/>
                </a:solidFill>
                <a:latin typeface="Courier New" pitchFamily="49" charset="0"/>
                <a:cs typeface="Courier New" pitchFamily="49" charset="0"/>
              </a:rPr>
              <a:t>spam</a:t>
            </a:r>
            <a:r>
              <a:rPr lang="ja-JP" altLang="en-US" sz="2400" b="1">
                <a:solidFill>
                  <a:srgbClr val="0000FF"/>
                </a:solidFill>
                <a:latin typeface="Courier New" pitchFamily="49" charset="0"/>
                <a:cs typeface="Courier New" pitchFamily="49" charset="0"/>
              </a:rPr>
              <a:t>”</a:t>
            </a:r>
            <a:r>
              <a:rPr lang="en-US" altLang="ja-JP" sz="2400" b="1">
                <a:solidFill>
                  <a:srgbClr val="0000FF"/>
                </a:solidFill>
                <a:latin typeface="Courier New" pitchFamily="49" charset="0"/>
                <a:cs typeface="Courier New" pitchFamily="49" charset="0"/>
              </a:rPr>
              <a:t>, </a:t>
            </a:r>
            <a:r>
              <a:rPr lang="ja-JP" altLang="en-US" sz="2400" b="1">
                <a:solidFill>
                  <a:srgbClr val="0000FF"/>
                </a:solidFill>
                <a:latin typeface="Courier New" pitchFamily="49" charset="0"/>
                <a:cs typeface="Courier New" pitchFamily="49" charset="0"/>
              </a:rPr>
              <a:t>“</a:t>
            </a:r>
            <a:r>
              <a:rPr lang="en-US" altLang="ja-JP" sz="2400" b="1">
                <a:solidFill>
                  <a:srgbClr val="0000FF"/>
                </a:solidFill>
                <a:latin typeface="Courier New" pitchFamily="49" charset="0"/>
                <a:cs typeface="Courier New" pitchFamily="49" charset="0"/>
              </a:rPr>
              <a:t>sam!</a:t>
            </a:r>
            <a:r>
              <a:rPr lang="ja-JP" altLang="en-US" sz="2400" b="1">
                <a:solidFill>
                  <a:srgbClr val="0000FF"/>
                </a:solidFill>
                <a:latin typeface="Courier New" pitchFamily="49" charset="0"/>
                <a:cs typeface="Courier New" pitchFamily="49" charset="0"/>
              </a:rPr>
              <a:t>”</a:t>
            </a:r>
            <a:r>
              <a:rPr lang="en-US" altLang="ja-JP" sz="2400" b="1">
                <a:solidFill>
                  <a:srgbClr val="0000FF"/>
                </a:solidFill>
                <a:latin typeface="Courier New" pitchFamily="49" charset="0"/>
                <a:cs typeface="Courier New" pitchFamily="49" charset="0"/>
              </a:rPr>
              <a:t>)</a:t>
            </a:r>
            <a:endParaRPr lang="en-US" altLang="en-US" sz="2400" b="1">
              <a:solidFill>
                <a:srgbClr val="0000FF"/>
              </a:solidFill>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85800" y="381000"/>
            <a:ext cx="7772400" cy="1143000"/>
          </a:xfrm>
        </p:spPr>
        <p:txBody>
          <a:bodyPr/>
          <a:lstStyle/>
          <a:p>
            <a:r>
              <a:rPr lang="en-US" altLang="en-US" smtClean="0"/>
              <a:t>Recursive Approach…</a:t>
            </a:r>
          </a:p>
        </p:txBody>
      </p:sp>
      <p:sp>
        <p:nvSpPr>
          <p:cNvPr id="49155" name="TextBox 3"/>
          <p:cNvSpPr txBox="1">
            <a:spLocks noChangeArrowheads="1"/>
          </p:cNvSpPr>
          <p:nvPr/>
        </p:nvSpPr>
        <p:spPr bwMode="auto">
          <a:xfrm>
            <a:off x="304800" y="1676400"/>
            <a:ext cx="8686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b="1">
                <a:latin typeface="Courier New" pitchFamily="49" charset="0"/>
                <a:cs typeface="Courier New" pitchFamily="49" charset="0"/>
              </a:rPr>
              <a:t>def LCS(S1, S2):</a:t>
            </a:r>
          </a:p>
          <a:p>
            <a:pPr>
              <a:spcBef>
                <a:spcPct val="0"/>
              </a:spcBef>
              <a:buFontTx/>
              <a:buNone/>
            </a:pPr>
            <a:r>
              <a:rPr lang="en-US" altLang="en-US" sz="1800" b="1">
                <a:latin typeface="Courier New" pitchFamily="49" charset="0"/>
                <a:cs typeface="Courier New" pitchFamily="49" charset="0"/>
              </a:rPr>
              <a:t>    if S1 == "" or S2 == "": return 0</a:t>
            </a:r>
          </a:p>
          <a:p>
            <a:pPr>
              <a:spcBef>
                <a:spcPct val="0"/>
              </a:spcBef>
              <a:buFontTx/>
              <a:buNone/>
            </a:pPr>
            <a:r>
              <a:rPr lang="en-US" altLang="en-US" sz="1800" b="1">
                <a:latin typeface="Courier New" pitchFamily="49" charset="0"/>
                <a:cs typeface="Courier New" pitchFamily="49" charset="0"/>
              </a:rPr>
              <a:t>    else:</a:t>
            </a:r>
          </a:p>
          <a:p>
            <a:pPr>
              <a:spcBef>
                <a:spcPct val="0"/>
              </a:spcBef>
              <a:buFontTx/>
              <a:buNone/>
            </a:pPr>
            <a:r>
              <a:rPr lang="en-US" altLang="en-US" sz="1800" b="1">
                <a:latin typeface="Courier New" pitchFamily="49" charset="0"/>
                <a:cs typeface="Courier New" pitchFamily="49" charset="0"/>
              </a:rPr>
              <a:t>        if S1[0] == S2[0]:  </a:t>
            </a:r>
            <a:r>
              <a:rPr lang="en-US" altLang="en-US" sz="1800" b="1">
                <a:solidFill>
                  <a:srgbClr val="FF0000"/>
                </a:solidFill>
                <a:latin typeface="Courier New" pitchFamily="49" charset="0"/>
                <a:cs typeface="Courier New" pitchFamily="49" charset="0"/>
              </a:rPr>
              <a:t># DO THE FIRST SYMBOLS MATCH?</a:t>
            </a:r>
          </a:p>
          <a:p>
            <a:pPr>
              <a:spcBef>
                <a:spcPct val="0"/>
              </a:spcBef>
              <a:buFontTx/>
              <a:buNone/>
            </a:pPr>
            <a:r>
              <a:rPr lang="en-US" altLang="en-US" sz="1800" b="1">
                <a:latin typeface="Courier New" pitchFamily="49" charset="0"/>
                <a:cs typeface="Courier New" pitchFamily="49" charset="0"/>
              </a:rPr>
              <a:t>            return 1 + ???</a:t>
            </a:r>
          </a:p>
          <a:p>
            <a:pPr>
              <a:spcBef>
                <a:spcPct val="0"/>
              </a:spcBef>
              <a:buFontTx/>
              <a:buNone/>
            </a:pPr>
            <a:r>
              <a:rPr lang="en-US" altLang="en-US" sz="1800" b="1">
                <a:latin typeface="Courier New" pitchFamily="49" charset="0"/>
                <a:cs typeface="Courier New" pitchFamily="49" charset="0"/>
              </a:rPr>
              <a:t>        else:</a:t>
            </a:r>
          </a:p>
          <a:p>
            <a:pPr>
              <a:spcBef>
                <a:spcPct val="0"/>
              </a:spcBef>
              <a:buFontTx/>
              <a:buNone/>
            </a:pPr>
            <a:r>
              <a:rPr lang="en-US" altLang="en-US" sz="1800" b="1">
                <a:latin typeface="Courier New" pitchFamily="49" charset="0"/>
                <a:cs typeface="Courier New" pitchFamily="49" charset="0"/>
              </a:rPr>
              <a:t>            </a:t>
            </a:r>
          </a:p>
        </p:txBody>
      </p:sp>
      <p:sp>
        <p:nvSpPr>
          <p:cNvPr id="49156" name="TextBox 23"/>
          <p:cNvSpPr txBox="1">
            <a:spLocks noChangeArrowheads="1"/>
          </p:cNvSpPr>
          <p:nvPr/>
        </p:nvSpPr>
        <p:spPr bwMode="auto">
          <a:xfrm>
            <a:off x="4267200" y="5029200"/>
            <a:ext cx="3360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solidFill>
                  <a:srgbClr val="0000FF"/>
                </a:solidFill>
                <a:latin typeface="Courier New" pitchFamily="49" charset="0"/>
                <a:cs typeface="Courier New" pitchFamily="49" charset="0"/>
              </a:rPr>
              <a:t>LCS(</a:t>
            </a:r>
            <a:r>
              <a:rPr lang="ja-JP" altLang="en-US" sz="2400" b="1">
                <a:solidFill>
                  <a:srgbClr val="0000FF"/>
                </a:solidFill>
                <a:latin typeface="Courier New" pitchFamily="49" charset="0"/>
                <a:cs typeface="Courier New" pitchFamily="49" charset="0"/>
              </a:rPr>
              <a:t>“</a:t>
            </a:r>
            <a:r>
              <a:rPr lang="en-US" altLang="ja-JP" sz="2400" b="1">
                <a:solidFill>
                  <a:srgbClr val="0000FF"/>
                </a:solidFill>
                <a:latin typeface="Courier New" pitchFamily="49" charset="0"/>
                <a:cs typeface="Courier New" pitchFamily="49" charset="0"/>
              </a:rPr>
              <a:t>spam</a:t>
            </a:r>
            <a:r>
              <a:rPr lang="ja-JP" altLang="en-US" sz="2400" b="1">
                <a:solidFill>
                  <a:srgbClr val="0000FF"/>
                </a:solidFill>
                <a:latin typeface="Courier New" pitchFamily="49" charset="0"/>
                <a:cs typeface="Courier New" pitchFamily="49" charset="0"/>
              </a:rPr>
              <a:t>”</a:t>
            </a:r>
            <a:r>
              <a:rPr lang="en-US" altLang="ja-JP" sz="2400" b="1">
                <a:solidFill>
                  <a:srgbClr val="0000FF"/>
                </a:solidFill>
                <a:latin typeface="Courier New" pitchFamily="49" charset="0"/>
                <a:cs typeface="Courier New" pitchFamily="49" charset="0"/>
              </a:rPr>
              <a:t>, </a:t>
            </a:r>
            <a:r>
              <a:rPr lang="ja-JP" altLang="en-US" sz="2400" b="1">
                <a:solidFill>
                  <a:srgbClr val="0000FF"/>
                </a:solidFill>
                <a:latin typeface="Courier New" pitchFamily="49" charset="0"/>
                <a:cs typeface="Courier New" pitchFamily="49" charset="0"/>
              </a:rPr>
              <a:t>“</a:t>
            </a:r>
            <a:r>
              <a:rPr lang="en-US" altLang="ja-JP" sz="2400" b="1">
                <a:solidFill>
                  <a:srgbClr val="0000FF"/>
                </a:solidFill>
                <a:latin typeface="Courier New" pitchFamily="49" charset="0"/>
                <a:cs typeface="Courier New" pitchFamily="49" charset="0"/>
              </a:rPr>
              <a:t>sam!</a:t>
            </a:r>
            <a:r>
              <a:rPr lang="ja-JP" altLang="en-US" sz="2400" b="1">
                <a:solidFill>
                  <a:srgbClr val="0000FF"/>
                </a:solidFill>
                <a:latin typeface="Courier New" pitchFamily="49" charset="0"/>
                <a:cs typeface="Courier New" pitchFamily="49" charset="0"/>
              </a:rPr>
              <a:t>”</a:t>
            </a:r>
            <a:r>
              <a:rPr lang="en-US" altLang="ja-JP" sz="2400" b="1">
                <a:solidFill>
                  <a:srgbClr val="0000FF"/>
                </a:solidFill>
                <a:latin typeface="Courier New" pitchFamily="49" charset="0"/>
                <a:cs typeface="Courier New" pitchFamily="49" charset="0"/>
              </a:rPr>
              <a:t>)</a:t>
            </a:r>
            <a:endParaRPr lang="en-US" altLang="en-US" sz="2400" b="1">
              <a:solidFill>
                <a:srgbClr val="0000FF"/>
              </a:solidFill>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85800" y="381000"/>
            <a:ext cx="7772400" cy="1143000"/>
          </a:xfrm>
        </p:spPr>
        <p:txBody>
          <a:bodyPr/>
          <a:lstStyle/>
          <a:p>
            <a:r>
              <a:rPr lang="en-US" altLang="en-US" smtClean="0"/>
              <a:t>Recursive Approach…</a:t>
            </a:r>
          </a:p>
        </p:txBody>
      </p:sp>
      <p:sp>
        <p:nvSpPr>
          <p:cNvPr id="50179" name="TextBox 3"/>
          <p:cNvSpPr txBox="1">
            <a:spLocks noChangeArrowheads="1"/>
          </p:cNvSpPr>
          <p:nvPr/>
        </p:nvSpPr>
        <p:spPr bwMode="auto">
          <a:xfrm>
            <a:off x="304800" y="1676400"/>
            <a:ext cx="8686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b="1">
                <a:latin typeface="Courier New" pitchFamily="49" charset="0"/>
                <a:cs typeface="Courier New" pitchFamily="49" charset="0"/>
              </a:rPr>
              <a:t>def LCS(S1, S2):</a:t>
            </a:r>
          </a:p>
          <a:p>
            <a:pPr>
              <a:spcBef>
                <a:spcPct val="0"/>
              </a:spcBef>
              <a:buFontTx/>
              <a:buNone/>
            </a:pPr>
            <a:r>
              <a:rPr lang="en-US" altLang="en-US" sz="1800" b="1">
                <a:latin typeface="Courier New" pitchFamily="49" charset="0"/>
                <a:cs typeface="Courier New" pitchFamily="49" charset="0"/>
              </a:rPr>
              <a:t>    if S1 == "" or S2 == "": return 0</a:t>
            </a:r>
          </a:p>
          <a:p>
            <a:pPr>
              <a:spcBef>
                <a:spcPct val="0"/>
              </a:spcBef>
              <a:buFontTx/>
              <a:buNone/>
            </a:pPr>
            <a:r>
              <a:rPr lang="en-US" altLang="en-US" sz="1800" b="1">
                <a:latin typeface="Courier New" pitchFamily="49" charset="0"/>
                <a:cs typeface="Courier New" pitchFamily="49" charset="0"/>
              </a:rPr>
              <a:t>    else:</a:t>
            </a:r>
          </a:p>
          <a:p>
            <a:pPr>
              <a:spcBef>
                <a:spcPct val="0"/>
              </a:spcBef>
              <a:buFontTx/>
              <a:buNone/>
            </a:pPr>
            <a:r>
              <a:rPr lang="en-US" altLang="en-US" sz="1800" b="1">
                <a:latin typeface="Courier New" pitchFamily="49" charset="0"/>
                <a:cs typeface="Courier New" pitchFamily="49" charset="0"/>
              </a:rPr>
              <a:t>        if S1[0] == S2[0]:  </a:t>
            </a:r>
            <a:r>
              <a:rPr lang="en-US" altLang="en-US" sz="1800" b="1">
                <a:solidFill>
                  <a:srgbClr val="FF0000"/>
                </a:solidFill>
                <a:latin typeface="Courier New" pitchFamily="49" charset="0"/>
                <a:cs typeface="Courier New" pitchFamily="49" charset="0"/>
              </a:rPr>
              <a:t># DO THE FIRST SYMBOLS MATCH?</a:t>
            </a:r>
          </a:p>
          <a:p>
            <a:pPr>
              <a:spcBef>
                <a:spcPct val="0"/>
              </a:spcBef>
              <a:buFontTx/>
              <a:buNone/>
            </a:pPr>
            <a:r>
              <a:rPr lang="en-US" altLang="en-US" sz="1800" b="1">
                <a:latin typeface="Courier New" pitchFamily="49" charset="0"/>
                <a:cs typeface="Courier New" pitchFamily="49" charset="0"/>
              </a:rPr>
              <a:t>            return 1 + LCS(S1[1:], S2[1:])</a:t>
            </a:r>
          </a:p>
          <a:p>
            <a:pPr>
              <a:spcBef>
                <a:spcPct val="0"/>
              </a:spcBef>
              <a:buFontTx/>
              <a:buNone/>
            </a:pPr>
            <a:r>
              <a:rPr lang="en-US" altLang="en-US" sz="1800" b="1">
                <a:latin typeface="Courier New" pitchFamily="49" charset="0"/>
                <a:cs typeface="Courier New" pitchFamily="49" charset="0"/>
              </a:rPr>
              <a:t>        else:</a:t>
            </a:r>
          </a:p>
          <a:p>
            <a:pPr>
              <a:spcBef>
                <a:spcPct val="0"/>
              </a:spcBef>
              <a:buFontTx/>
              <a:buNone/>
            </a:pPr>
            <a:r>
              <a:rPr lang="en-US" altLang="en-US" sz="1800" b="1">
                <a:latin typeface="Courier New" pitchFamily="49" charset="0"/>
                <a:cs typeface="Courier New" pitchFamily="49" charset="0"/>
              </a:rPr>
              <a:t>            </a:t>
            </a:r>
          </a:p>
        </p:txBody>
      </p:sp>
      <p:sp>
        <p:nvSpPr>
          <p:cNvPr id="50180" name="TextBox 23"/>
          <p:cNvSpPr txBox="1">
            <a:spLocks noChangeArrowheads="1"/>
          </p:cNvSpPr>
          <p:nvPr/>
        </p:nvSpPr>
        <p:spPr bwMode="auto">
          <a:xfrm>
            <a:off x="4267200" y="5029200"/>
            <a:ext cx="3360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solidFill>
                  <a:srgbClr val="0000FF"/>
                </a:solidFill>
                <a:latin typeface="Courier New" pitchFamily="49" charset="0"/>
                <a:cs typeface="Courier New" pitchFamily="49" charset="0"/>
              </a:rPr>
              <a:t>LCS(</a:t>
            </a:r>
            <a:r>
              <a:rPr lang="ja-JP" altLang="en-US" sz="2400" b="1">
                <a:solidFill>
                  <a:srgbClr val="0000FF"/>
                </a:solidFill>
                <a:latin typeface="Courier New" pitchFamily="49" charset="0"/>
                <a:cs typeface="Courier New" pitchFamily="49" charset="0"/>
              </a:rPr>
              <a:t>“</a:t>
            </a:r>
            <a:r>
              <a:rPr lang="en-US" altLang="ja-JP" sz="2400" b="1">
                <a:solidFill>
                  <a:srgbClr val="0000FF"/>
                </a:solidFill>
                <a:latin typeface="Courier New" pitchFamily="49" charset="0"/>
                <a:cs typeface="Courier New" pitchFamily="49" charset="0"/>
              </a:rPr>
              <a:t>spam</a:t>
            </a:r>
            <a:r>
              <a:rPr lang="ja-JP" altLang="en-US" sz="2400" b="1">
                <a:solidFill>
                  <a:srgbClr val="0000FF"/>
                </a:solidFill>
                <a:latin typeface="Courier New" pitchFamily="49" charset="0"/>
                <a:cs typeface="Courier New" pitchFamily="49" charset="0"/>
              </a:rPr>
              <a:t>”</a:t>
            </a:r>
            <a:r>
              <a:rPr lang="en-US" altLang="ja-JP" sz="2400" b="1">
                <a:solidFill>
                  <a:srgbClr val="0000FF"/>
                </a:solidFill>
                <a:latin typeface="Courier New" pitchFamily="49" charset="0"/>
                <a:cs typeface="Courier New" pitchFamily="49" charset="0"/>
              </a:rPr>
              <a:t>, </a:t>
            </a:r>
            <a:r>
              <a:rPr lang="ja-JP" altLang="en-US" sz="2400" b="1">
                <a:solidFill>
                  <a:srgbClr val="0000FF"/>
                </a:solidFill>
                <a:latin typeface="Courier New" pitchFamily="49" charset="0"/>
                <a:cs typeface="Courier New" pitchFamily="49" charset="0"/>
              </a:rPr>
              <a:t>“</a:t>
            </a:r>
            <a:r>
              <a:rPr lang="en-US" altLang="ja-JP" sz="2400" b="1">
                <a:solidFill>
                  <a:srgbClr val="0000FF"/>
                </a:solidFill>
                <a:latin typeface="Courier New" pitchFamily="49" charset="0"/>
                <a:cs typeface="Courier New" pitchFamily="49" charset="0"/>
              </a:rPr>
              <a:t>sam!</a:t>
            </a:r>
            <a:r>
              <a:rPr lang="ja-JP" altLang="en-US" sz="2400" b="1">
                <a:solidFill>
                  <a:srgbClr val="0000FF"/>
                </a:solidFill>
                <a:latin typeface="Courier New" pitchFamily="49" charset="0"/>
                <a:cs typeface="Courier New" pitchFamily="49" charset="0"/>
              </a:rPr>
              <a:t>”</a:t>
            </a:r>
            <a:r>
              <a:rPr lang="en-US" altLang="ja-JP" sz="2400" b="1">
                <a:solidFill>
                  <a:srgbClr val="0000FF"/>
                </a:solidFill>
                <a:latin typeface="Courier New" pitchFamily="49" charset="0"/>
                <a:cs typeface="Courier New" pitchFamily="49" charset="0"/>
              </a:rPr>
              <a:t>)</a:t>
            </a:r>
            <a:endParaRPr lang="en-US" altLang="en-US" sz="2400" b="1">
              <a:solidFill>
                <a:srgbClr val="0000FF"/>
              </a:solidFill>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85800" y="381000"/>
            <a:ext cx="7772400" cy="1143000"/>
          </a:xfrm>
        </p:spPr>
        <p:txBody>
          <a:bodyPr/>
          <a:lstStyle/>
          <a:p>
            <a:r>
              <a:rPr lang="en-US" altLang="en-US" smtClean="0"/>
              <a:t>Recursive Approach…</a:t>
            </a:r>
          </a:p>
        </p:txBody>
      </p:sp>
      <p:sp>
        <p:nvSpPr>
          <p:cNvPr id="51203" name="TextBox 3"/>
          <p:cNvSpPr txBox="1">
            <a:spLocks noChangeArrowheads="1"/>
          </p:cNvSpPr>
          <p:nvPr/>
        </p:nvSpPr>
        <p:spPr bwMode="auto">
          <a:xfrm>
            <a:off x="304800" y="1676400"/>
            <a:ext cx="8686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b="1">
                <a:latin typeface="Courier New" pitchFamily="49" charset="0"/>
                <a:cs typeface="Courier New" pitchFamily="49" charset="0"/>
              </a:rPr>
              <a:t>def LCS(S1, S2):</a:t>
            </a:r>
          </a:p>
          <a:p>
            <a:pPr>
              <a:spcBef>
                <a:spcPct val="0"/>
              </a:spcBef>
              <a:buFontTx/>
              <a:buNone/>
            </a:pPr>
            <a:r>
              <a:rPr lang="en-US" altLang="en-US" sz="1800" b="1">
                <a:latin typeface="Courier New" pitchFamily="49" charset="0"/>
                <a:cs typeface="Courier New" pitchFamily="49" charset="0"/>
              </a:rPr>
              <a:t>    if S1 == "" or S2 == "": return 0</a:t>
            </a:r>
          </a:p>
          <a:p>
            <a:pPr>
              <a:spcBef>
                <a:spcPct val="0"/>
              </a:spcBef>
              <a:buFontTx/>
              <a:buNone/>
            </a:pPr>
            <a:r>
              <a:rPr lang="en-US" altLang="en-US" sz="1800" b="1">
                <a:latin typeface="Courier New" pitchFamily="49" charset="0"/>
                <a:cs typeface="Courier New" pitchFamily="49" charset="0"/>
              </a:rPr>
              <a:t>    else:</a:t>
            </a:r>
          </a:p>
          <a:p>
            <a:pPr>
              <a:spcBef>
                <a:spcPct val="0"/>
              </a:spcBef>
              <a:buFontTx/>
              <a:buNone/>
            </a:pPr>
            <a:r>
              <a:rPr lang="en-US" altLang="en-US" sz="1800" b="1">
                <a:latin typeface="Courier New" pitchFamily="49" charset="0"/>
                <a:cs typeface="Courier New" pitchFamily="49" charset="0"/>
              </a:rPr>
              <a:t>        if S1[0] == S2[0]:  </a:t>
            </a:r>
            <a:r>
              <a:rPr lang="en-US" altLang="en-US" sz="1800" b="1">
                <a:solidFill>
                  <a:srgbClr val="FF0000"/>
                </a:solidFill>
                <a:latin typeface="Courier New" pitchFamily="49" charset="0"/>
                <a:cs typeface="Courier New" pitchFamily="49" charset="0"/>
              </a:rPr>
              <a:t># DO THE FIRST SYMBOLS MATCH?</a:t>
            </a:r>
          </a:p>
          <a:p>
            <a:pPr>
              <a:spcBef>
                <a:spcPct val="0"/>
              </a:spcBef>
              <a:buFontTx/>
              <a:buNone/>
            </a:pPr>
            <a:r>
              <a:rPr lang="en-US" altLang="en-US" sz="1800" b="1">
                <a:latin typeface="Courier New" pitchFamily="49" charset="0"/>
                <a:cs typeface="Courier New" pitchFamily="49" charset="0"/>
              </a:rPr>
              <a:t>            return 1 + LCS(S1[1:], S2[1:])</a:t>
            </a:r>
          </a:p>
          <a:p>
            <a:pPr>
              <a:spcBef>
                <a:spcPct val="0"/>
              </a:spcBef>
              <a:buFontTx/>
              <a:buNone/>
            </a:pPr>
            <a:r>
              <a:rPr lang="en-US" altLang="en-US" sz="1800" b="1">
                <a:latin typeface="Courier New" pitchFamily="49" charset="0"/>
                <a:cs typeface="Courier New" pitchFamily="49" charset="0"/>
              </a:rPr>
              <a:t>        else:</a:t>
            </a:r>
          </a:p>
          <a:p>
            <a:pPr>
              <a:spcBef>
                <a:spcPct val="0"/>
              </a:spcBef>
              <a:buFontTx/>
              <a:buNone/>
            </a:pPr>
            <a:r>
              <a:rPr lang="en-US" altLang="en-US" sz="1800" b="1">
                <a:latin typeface="Courier New" pitchFamily="49" charset="0"/>
                <a:cs typeface="Courier New" pitchFamily="49" charset="0"/>
              </a:rPr>
              <a:t>            return max(LCS(S1, S2[1:]), LCS(S1[1:], S2))</a:t>
            </a:r>
          </a:p>
        </p:txBody>
      </p:sp>
      <p:sp>
        <p:nvSpPr>
          <p:cNvPr id="51204" name="TextBox 23"/>
          <p:cNvSpPr txBox="1">
            <a:spLocks noChangeArrowheads="1"/>
          </p:cNvSpPr>
          <p:nvPr/>
        </p:nvSpPr>
        <p:spPr bwMode="auto">
          <a:xfrm>
            <a:off x="2630488" y="3810000"/>
            <a:ext cx="3360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solidFill>
                  <a:srgbClr val="0000FF"/>
                </a:solidFill>
                <a:latin typeface="Courier New" pitchFamily="49" charset="0"/>
                <a:cs typeface="Courier New" pitchFamily="49" charset="0"/>
              </a:rPr>
              <a:t>LCS(</a:t>
            </a:r>
            <a:r>
              <a:rPr lang="ja-JP" altLang="en-US" sz="2400" b="1">
                <a:solidFill>
                  <a:srgbClr val="0000FF"/>
                </a:solidFill>
                <a:latin typeface="Courier New" pitchFamily="49" charset="0"/>
                <a:cs typeface="Courier New" pitchFamily="49" charset="0"/>
              </a:rPr>
              <a:t>“</a:t>
            </a:r>
            <a:r>
              <a:rPr lang="en-US" altLang="ja-JP" sz="2400" b="1">
                <a:solidFill>
                  <a:srgbClr val="0000FF"/>
                </a:solidFill>
                <a:latin typeface="Courier New" pitchFamily="49" charset="0"/>
                <a:cs typeface="Courier New" pitchFamily="49" charset="0"/>
              </a:rPr>
              <a:t>spam</a:t>
            </a:r>
            <a:r>
              <a:rPr lang="ja-JP" altLang="en-US" sz="2400" b="1">
                <a:solidFill>
                  <a:srgbClr val="0000FF"/>
                </a:solidFill>
                <a:latin typeface="Courier New" pitchFamily="49" charset="0"/>
                <a:cs typeface="Courier New" pitchFamily="49" charset="0"/>
              </a:rPr>
              <a:t>”</a:t>
            </a:r>
            <a:r>
              <a:rPr lang="en-US" altLang="ja-JP" sz="2400" b="1">
                <a:solidFill>
                  <a:srgbClr val="0000FF"/>
                </a:solidFill>
                <a:latin typeface="Courier New" pitchFamily="49" charset="0"/>
                <a:cs typeface="Courier New" pitchFamily="49" charset="0"/>
              </a:rPr>
              <a:t>, </a:t>
            </a:r>
            <a:r>
              <a:rPr lang="ja-JP" altLang="en-US" sz="2400" b="1">
                <a:solidFill>
                  <a:srgbClr val="0000FF"/>
                </a:solidFill>
                <a:latin typeface="Courier New" pitchFamily="49" charset="0"/>
                <a:cs typeface="Courier New" pitchFamily="49" charset="0"/>
              </a:rPr>
              <a:t>“</a:t>
            </a:r>
            <a:r>
              <a:rPr lang="en-US" altLang="ja-JP" sz="2400" b="1">
                <a:solidFill>
                  <a:srgbClr val="0000FF"/>
                </a:solidFill>
                <a:latin typeface="Courier New" pitchFamily="49" charset="0"/>
                <a:cs typeface="Courier New" pitchFamily="49" charset="0"/>
              </a:rPr>
              <a:t>sam!</a:t>
            </a:r>
            <a:r>
              <a:rPr lang="ja-JP" altLang="en-US" sz="2400" b="1">
                <a:solidFill>
                  <a:srgbClr val="0000FF"/>
                </a:solidFill>
                <a:latin typeface="Courier New" pitchFamily="49" charset="0"/>
                <a:cs typeface="Courier New" pitchFamily="49" charset="0"/>
              </a:rPr>
              <a:t>”</a:t>
            </a:r>
            <a:r>
              <a:rPr lang="en-US" altLang="ja-JP" sz="2400" b="1">
                <a:solidFill>
                  <a:srgbClr val="0000FF"/>
                </a:solidFill>
                <a:latin typeface="Courier New" pitchFamily="49" charset="0"/>
                <a:cs typeface="Courier New" pitchFamily="49" charset="0"/>
              </a:rPr>
              <a:t>)</a:t>
            </a:r>
            <a:endParaRPr lang="en-US" altLang="en-US" sz="2400" b="1">
              <a:solidFill>
                <a:srgbClr val="0000FF"/>
              </a:solidFill>
              <a:latin typeface="Courier New" pitchFamily="49" charset="0"/>
              <a:cs typeface="Courier New" pitchFamily="49" charset="0"/>
            </a:endParaRPr>
          </a:p>
        </p:txBody>
      </p:sp>
      <p:cxnSp>
        <p:nvCxnSpPr>
          <p:cNvPr id="51205" name="Straight Connector 5"/>
          <p:cNvCxnSpPr>
            <a:cxnSpLocks noChangeShapeType="1"/>
          </p:cNvCxnSpPr>
          <p:nvPr/>
        </p:nvCxnSpPr>
        <p:spPr bwMode="auto">
          <a:xfrm>
            <a:off x="304800" y="3733800"/>
            <a:ext cx="85344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52400"/>
            <a:ext cx="7772400" cy="1143000"/>
          </a:xfrm>
        </p:spPr>
        <p:txBody>
          <a:bodyPr/>
          <a:lstStyle/>
          <a:p>
            <a:r>
              <a:rPr lang="en-US" altLang="en-US" sz="3600" smtClean="0"/>
              <a:t>Writing </a:t>
            </a:r>
            <a:r>
              <a:rPr lang="en-US" altLang="en-US" sz="3600" smtClean="0">
                <a:latin typeface="Courier New" pitchFamily="49" charset="0"/>
                <a:cs typeface="Courier New" pitchFamily="49" charset="0"/>
              </a:rPr>
              <a:t>Map</a:t>
            </a:r>
            <a:r>
              <a:rPr lang="en-US" altLang="en-US" sz="3600" smtClean="0"/>
              <a:t> and </a:t>
            </a:r>
            <a:r>
              <a:rPr lang="en-US" altLang="en-US" sz="3600" smtClean="0">
                <a:latin typeface="Courier New" pitchFamily="49" charset="0"/>
                <a:cs typeface="Courier New" pitchFamily="49" charset="0"/>
              </a:rPr>
              <a:t>Reduce</a:t>
            </a:r>
          </a:p>
        </p:txBody>
      </p:sp>
      <p:grpSp>
        <p:nvGrpSpPr>
          <p:cNvPr id="22531" name="Group 4"/>
          <p:cNvGrpSpPr>
            <a:grpSpLocks/>
          </p:cNvGrpSpPr>
          <p:nvPr/>
        </p:nvGrpSpPr>
        <p:grpSpPr bwMode="auto">
          <a:xfrm>
            <a:off x="381000" y="1190625"/>
            <a:ext cx="8218488" cy="180975"/>
            <a:chOff x="295" y="1311"/>
            <a:chExt cx="5177" cy="114"/>
          </a:xfrm>
        </p:grpSpPr>
        <p:sp>
          <p:nvSpPr>
            <p:cNvPr id="22541"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2542"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2532" name="Content Placeholder 7"/>
          <p:cNvSpPr>
            <a:spLocks noGrp="1"/>
          </p:cNvSpPr>
          <p:nvPr>
            <p:ph idx="1"/>
          </p:nvPr>
        </p:nvSpPr>
        <p:spPr>
          <a:xfrm>
            <a:off x="381000" y="1828800"/>
            <a:ext cx="4267200" cy="3352800"/>
          </a:xfrm>
        </p:spPr>
        <p:txBody>
          <a:bodyPr/>
          <a:lstStyle/>
          <a:p>
            <a:pPr>
              <a:buFontTx/>
              <a:buNone/>
            </a:pPr>
            <a:r>
              <a:rPr lang="en-US" altLang="en-US" sz="1800" dirty="0" smtClean="0">
                <a:latin typeface="Courier New" pitchFamily="49" charset="0"/>
                <a:cs typeface="Courier New" pitchFamily="49" charset="0"/>
              </a:rPr>
              <a:t>&gt;&gt;&gt; list(map(</a:t>
            </a:r>
            <a:r>
              <a:rPr lang="en-US" altLang="en-US" sz="1800" dirty="0" err="1" smtClean="0">
                <a:latin typeface="Courier New" pitchFamily="49" charset="0"/>
                <a:cs typeface="Courier New" pitchFamily="49" charset="0"/>
              </a:rPr>
              <a:t>dbl</a:t>
            </a:r>
            <a:r>
              <a:rPr lang="en-US" altLang="en-US" sz="1800" dirty="0" smtClean="0">
                <a:latin typeface="Courier New" pitchFamily="49" charset="0"/>
                <a:cs typeface="Courier New" pitchFamily="49" charset="0"/>
              </a:rPr>
              <a:t>, [0, 1, 2, 3]))</a:t>
            </a:r>
          </a:p>
          <a:p>
            <a:pPr>
              <a:buFontTx/>
              <a:buNone/>
            </a:pPr>
            <a:r>
              <a:rPr lang="en-US" altLang="en-US" sz="1800" dirty="0" smtClean="0">
                <a:latin typeface="Courier New" pitchFamily="49" charset="0"/>
                <a:cs typeface="Courier New" pitchFamily="49" charset="0"/>
              </a:rPr>
              <a:t>[0, 2, 4, 6]</a:t>
            </a:r>
          </a:p>
          <a:p>
            <a:pPr>
              <a:buFontTx/>
              <a:buNone/>
            </a:pPr>
            <a:endParaRPr lang="en-US" altLang="en-US" dirty="0" smtClean="0">
              <a:latin typeface="Courier" pitchFamily="49" charset="0"/>
            </a:endParaRPr>
          </a:p>
        </p:txBody>
      </p:sp>
      <p:sp>
        <p:nvSpPr>
          <p:cNvPr id="22533" name="TextBox 6"/>
          <p:cNvSpPr txBox="1">
            <a:spLocks noChangeArrowheads="1"/>
          </p:cNvSpPr>
          <p:nvPr/>
        </p:nvSpPr>
        <p:spPr bwMode="auto">
          <a:xfrm>
            <a:off x="4724400" y="1828800"/>
            <a:ext cx="406328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dirty="0" smtClean="0">
                <a:latin typeface="Courier New" pitchFamily="49" charset="0"/>
                <a:cs typeface="Courier New" pitchFamily="49" charset="0"/>
              </a:rPr>
              <a:t>from </a:t>
            </a:r>
            <a:r>
              <a:rPr lang="en-US" altLang="en-US" sz="1800" dirty="0" err="1" smtClean="0">
                <a:latin typeface="Courier New" pitchFamily="49" charset="0"/>
                <a:cs typeface="Courier New" pitchFamily="49" charset="0"/>
              </a:rPr>
              <a:t>functools</a:t>
            </a:r>
            <a:r>
              <a:rPr lang="en-US" altLang="en-US" sz="1800" dirty="0" smtClean="0">
                <a:latin typeface="Courier New" pitchFamily="49" charset="0"/>
                <a:cs typeface="Courier New" pitchFamily="49" charset="0"/>
              </a:rPr>
              <a:t> import reduce</a:t>
            </a:r>
          </a:p>
          <a:p>
            <a:pPr>
              <a:spcBef>
                <a:spcPct val="0"/>
              </a:spcBef>
              <a:buFontTx/>
              <a:buNone/>
            </a:pPr>
            <a:endParaRPr lang="en-US" altLang="en-US" sz="1800" dirty="0" smtClean="0">
              <a:latin typeface="Courier New" pitchFamily="49" charset="0"/>
              <a:cs typeface="Courier New" pitchFamily="49" charset="0"/>
            </a:endParaRPr>
          </a:p>
          <a:p>
            <a:pPr>
              <a:spcBef>
                <a:spcPct val="0"/>
              </a:spcBef>
              <a:buFontTx/>
              <a:buNone/>
            </a:pPr>
            <a:r>
              <a:rPr lang="en-US" altLang="en-US" sz="1800" dirty="0" smtClean="0">
                <a:latin typeface="Courier New" pitchFamily="49" charset="0"/>
                <a:cs typeface="Courier New" pitchFamily="49" charset="0"/>
              </a:rPr>
              <a:t>&gt;</a:t>
            </a:r>
            <a:r>
              <a:rPr lang="en-US" altLang="en-US" sz="1800" dirty="0">
                <a:latin typeface="Courier New" pitchFamily="49" charset="0"/>
                <a:cs typeface="Courier New" pitchFamily="49" charset="0"/>
              </a:rPr>
              <a:t>&gt;&gt; reduce(add, [1, 2, 3])</a:t>
            </a:r>
          </a:p>
          <a:p>
            <a:pPr>
              <a:spcBef>
                <a:spcPct val="0"/>
              </a:spcBef>
              <a:buFontTx/>
              <a:buNone/>
            </a:pPr>
            <a:r>
              <a:rPr lang="en-US" altLang="en-US" sz="1800" dirty="0">
                <a:latin typeface="Courier New" pitchFamily="49" charset="0"/>
                <a:cs typeface="Courier New" pitchFamily="49" charset="0"/>
              </a:rPr>
              <a:t>6</a:t>
            </a:r>
          </a:p>
          <a:p>
            <a:pPr>
              <a:spcBef>
                <a:spcPct val="0"/>
              </a:spcBef>
              <a:buFontTx/>
              <a:buNone/>
            </a:pPr>
            <a:endParaRPr lang="en-US" altLang="en-US" sz="1800" dirty="0"/>
          </a:p>
        </p:txBody>
      </p:sp>
      <p:cxnSp>
        <p:nvCxnSpPr>
          <p:cNvPr id="22534" name="Straight Connector 8"/>
          <p:cNvCxnSpPr>
            <a:cxnSpLocks noChangeShapeType="1"/>
          </p:cNvCxnSpPr>
          <p:nvPr/>
        </p:nvCxnSpPr>
        <p:spPr bwMode="auto">
          <a:xfrm rot="5400000">
            <a:off x="1943101" y="4152900"/>
            <a:ext cx="49530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2535" name="TextBox 11"/>
          <p:cNvSpPr txBox="1">
            <a:spLocks noChangeArrowheads="1"/>
          </p:cNvSpPr>
          <p:nvPr/>
        </p:nvSpPr>
        <p:spPr bwMode="auto">
          <a:xfrm>
            <a:off x="457200" y="3048000"/>
            <a:ext cx="2770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err="1">
                <a:latin typeface="Courier New" pitchFamily="49" charset="0"/>
                <a:cs typeface="Courier New" pitchFamily="49" charset="0"/>
              </a:rPr>
              <a:t>def</a:t>
            </a:r>
            <a:r>
              <a:rPr lang="en-US" altLang="en-US" sz="2400" dirty="0">
                <a:latin typeface="Courier New" pitchFamily="49" charset="0"/>
                <a:cs typeface="Courier New" pitchFamily="49" charset="0"/>
              </a:rPr>
              <a:t> map(f, L):</a:t>
            </a:r>
          </a:p>
        </p:txBody>
      </p:sp>
      <p:sp>
        <p:nvSpPr>
          <p:cNvPr id="22536" name="TextBox 12"/>
          <p:cNvSpPr txBox="1">
            <a:spLocks noChangeArrowheads="1"/>
          </p:cNvSpPr>
          <p:nvPr/>
        </p:nvSpPr>
        <p:spPr bwMode="auto">
          <a:xfrm>
            <a:off x="4876800" y="3581400"/>
            <a:ext cx="3324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rPr>
              <a:t>def reduce(g, L):</a:t>
            </a:r>
          </a:p>
          <a:p>
            <a:pPr>
              <a:spcBef>
                <a:spcPct val="0"/>
              </a:spcBef>
              <a:buFontTx/>
              <a:buNone/>
            </a:pPr>
            <a:endParaRPr lang="en-US" altLang="en-US" sz="2400">
              <a:latin typeface="Courier New" pitchFamily="49" charset="0"/>
              <a:cs typeface="Courier New" pitchFamily="49" charset="0"/>
            </a:endParaRPr>
          </a:p>
        </p:txBody>
      </p:sp>
      <p:sp>
        <p:nvSpPr>
          <p:cNvPr id="22537" name="TextBox 13"/>
          <p:cNvSpPr txBox="1">
            <a:spLocks noChangeArrowheads="1"/>
          </p:cNvSpPr>
          <p:nvPr/>
        </p:nvSpPr>
        <p:spPr bwMode="auto">
          <a:xfrm>
            <a:off x="4876800" y="3200400"/>
            <a:ext cx="3657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200">
                <a:solidFill>
                  <a:srgbClr val="0000FF"/>
                </a:solidFill>
              </a:rPr>
              <a:t>The shortest possible list has length 1</a:t>
            </a:r>
          </a:p>
        </p:txBody>
      </p:sp>
      <p:sp>
        <p:nvSpPr>
          <p:cNvPr id="22538" name="TextBox 12"/>
          <p:cNvSpPr txBox="1">
            <a:spLocks noChangeArrowheads="1"/>
          </p:cNvSpPr>
          <p:nvPr/>
        </p:nvSpPr>
        <p:spPr bwMode="auto">
          <a:xfrm>
            <a:off x="6934200" y="6324600"/>
            <a:ext cx="2092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solidFill>
                  <a:srgbClr val="1C7210"/>
                </a:solidFill>
              </a:rPr>
              <a:t>Worksheet please!</a:t>
            </a:r>
          </a:p>
        </p:txBody>
      </p:sp>
      <p:sp>
        <p:nvSpPr>
          <p:cNvPr id="22539" name="TextBox 13"/>
          <p:cNvSpPr txBox="1">
            <a:spLocks noChangeArrowheads="1"/>
          </p:cNvSpPr>
          <p:nvPr/>
        </p:nvSpPr>
        <p:spPr bwMode="auto">
          <a:xfrm>
            <a:off x="457200" y="2819400"/>
            <a:ext cx="3657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200">
                <a:solidFill>
                  <a:srgbClr val="0000FF"/>
                </a:solidFill>
              </a:rPr>
              <a:t>The shortest possible list has length 0</a:t>
            </a:r>
          </a:p>
        </p:txBody>
      </p:sp>
      <p:sp>
        <p:nvSpPr>
          <p:cNvPr id="22540" name="Rectangle 14"/>
          <p:cNvSpPr>
            <a:spLocks noChangeArrowheads="1"/>
          </p:cNvSpPr>
          <p:nvPr/>
        </p:nvSpPr>
        <p:spPr bwMode="auto">
          <a:xfrm>
            <a:off x="152400" y="6305550"/>
            <a:ext cx="1666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a:solidFill>
                  <a:srgbClr val="1C7210"/>
                </a:solidFill>
              </a:rPr>
              <a:t>In your notes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152400"/>
            <a:ext cx="7772400" cy="1143000"/>
          </a:xfrm>
        </p:spPr>
        <p:txBody>
          <a:bodyPr/>
          <a:lstStyle/>
          <a:p>
            <a:r>
              <a:rPr lang="en-US" altLang="en-US" smtClean="0">
                <a:latin typeface="Courier New" pitchFamily="49" charset="0"/>
                <a:cs typeface="Courier New" pitchFamily="49" charset="0"/>
              </a:rPr>
              <a:t>Filter</a:t>
            </a:r>
          </a:p>
        </p:txBody>
      </p:sp>
      <p:sp>
        <p:nvSpPr>
          <p:cNvPr id="23555" name="Rectangle 3"/>
          <p:cNvSpPr>
            <a:spLocks noGrp="1" noChangeArrowheads="1"/>
          </p:cNvSpPr>
          <p:nvPr>
            <p:ph type="body" idx="1"/>
          </p:nvPr>
        </p:nvSpPr>
        <p:spPr>
          <a:xfrm>
            <a:off x="381000" y="1981200"/>
            <a:ext cx="8458200" cy="2362200"/>
          </a:xfrm>
        </p:spPr>
        <p:txBody>
          <a:bodyPr/>
          <a:lstStyle/>
          <a:p>
            <a:pPr>
              <a:buFontTx/>
              <a:buNone/>
            </a:pPr>
            <a:r>
              <a:rPr lang="en-US" altLang="en-US" sz="2400" b="1" dirty="0" err="1" smtClean="0">
                <a:latin typeface="Courier New Bold" pitchFamily="1" charset="0"/>
              </a:rPr>
              <a:t>def</a:t>
            </a:r>
            <a:r>
              <a:rPr lang="en-US" altLang="en-US" sz="2400" b="1" dirty="0" smtClean="0">
                <a:latin typeface="Courier New Bold" pitchFamily="1" charset="0"/>
              </a:rPr>
              <a:t> even(x):</a:t>
            </a:r>
          </a:p>
          <a:p>
            <a:pPr>
              <a:buFontTx/>
              <a:buNone/>
            </a:pPr>
            <a:r>
              <a:rPr lang="en-US" altLang="en-US" sz="2400" b="1" dirty="0" smtClean="0">
                <a:latin typeface="Courier New Bold" pitchFamily="1" charset="0"/>
              </a:rPr>
              <a:t>   </a:t>
            </a:r>
            <a:r>
              <a:rPr lang="en-US" altLang="en-US" sz="2400" b="1" dirty="0" smtClean="0">
                <a:latin typeface="Courier New Bold" pitchFamily="1" charset="0"/>
              </a:rPr>
              <a:t>'''</a:t>
            </a:r>
            <a:r>
              <a:rPr lang="en-US" altLang="ja-JP" sz="2400" b="1" dirty="0" smtClean="0">
                <a:latin typeface="Courier New Bold" pitchFamily="1" charset="0"/>
              </a:rPr>
              <a:t>Returns </a:t>
            </a:r>
            <a:r>
              <a:rPr lang="en-US" altLang="ja-JP" sz="2400" b="1" dirty="0" smtClean="0">
                <a:latin typeface="Courier New Bold" pitchFamily="1" charset="0"/>
              </a:rPr>
              <a:t>True </a:t>
            </a:r>
            <a:r>
              <a:rPr lang="en-US" altLang="ja-JP" sz="2400" b="1" dirty="0" err="1" smtClean="0">
                <a:latin typeface="Courier New Bold" pitchFamily="1" charset="0"/>
              </a:rPr>
              <a:t>iff</a:t>
            </a:r>
            <a:r>
              <a:rPr lang="en-US" altLang="ja-JP" sz="2400" b="1" dirty="0" smtClean="0">
                <a:latin typeface="Courier New Bold" pitchFamily="1" charset="0"/>
              </a:rPr>
              <a:t> x is </a:t>
            </a:r>
            <a:r>
              <a:rPr lang="en-US" altLang="ja-JP" sz="2400" b="1" dirty="0" smtClean="0">
                <a:latin typeface="Courier New Bold" pitchFamily="1" charset="0"/>
              </a:rPr>
              <a:t>even</a:t>
            </a:r>
            <a:r>
              <a:rPr lang="en-US" altLang="ja-JP" sz="2400" b="1" dirty="0" smtClean="0">
                <a:latin typeface="Courier New Bold" pitchFamily="1" charset="0"/>
              </a:rPr>
              <a:t>'''</a:t>
            </a:r>
            <a:endParaRPr lang="en-US" altLang="ja-JP" sz="2400" b="1" dirty="0" smtClean="0">
              <a:latin typeface="Courier New Bold" pitchFamily="1" charset="0"/>
            </a:endParaRPr>
          </a:p>
          <a:p>
            <a:pPr>
              <a:buFontTx/>
              <a:buNone/>
            </a:pPr>
            <a:r>
              <a:rPr lang="en-US" altLang="en-US" sz="2400" b="1" dirty="0" smtClean="0">
                <a:latin typeface="Courier New Bold" pitchFamily="1" charset="0"/>
              </a:rPr>
              <a:t>   return x % 2 == 0</a:t>
            </a:r>
          </a:p>
          <a:p>
            <a:pPr>
              <a:buFontTx/>
              <a:buNone/>
            </a:pPr>
            <a:endParaRPr lang="en-US" altLang="en-US" sz="2400" b="1" dirty="0" smtClean="0">
              <a:latin typeface="Courier New Bold" pitchFamily="1" charset="0"/>
            </a:endParaRPr>
          </a:p>
          <a:p>
            <a:pPr>
              <a:buFontTx/>
              <a:buNone/>
            </a:pPr>
            <a:r>
              <a:rPr lang="en-US" altLang="en-US" sz="2400" b="1" dirty="0" smtClean="0">
                <a:latin typeface="Courier New Bold" pitchFamily="1" charset="0"/>
              </a:rPr>
              <a:t>&gt;&gt;&gt; list(filter(even, range(100)))</a:t>
            </a:r>
          </a:p>
          <a:p>
            <a:pPr>
              <a:buFontTx/>
              <a:buNone/>
            </a:pPr>
            <a:r>
              <a:rPr lang="en-US" altLang="en-US" sz="2400" b="1" dirty="0" smtClean="0">
                <a:latin typeface="Courier New Bold" pitchFamily="1" charset="0"/>
              </a:rPr>
              <a:t>[0, 2, 4, 6, …, 98]</a:t>
            </a:r>
          </a:p>
          <a:p>
            <a:pPr>
              <a:buFontTx/>
              <a:buNone/>
            </a:pPr>
            <a:endParaRPr lang="en-US" altLang="en-US" sz="2400" dirty="0" smtClean="0">
              <a:latin typeface="Courier New Bold" pitchFamily="1" charset="0"/>
            </a:endParaRPr>
          </a:p>
          <a:p>
            <a:pPr>
              <a:buFontTx/>
              <a:buNone/>
            </a:pPr>
            <a:endParaRPr lang="en-US" altLang="en-US" dirty="0" smtClean="0"/>
          </a:p>
        </p:txBody>
      </p:sp>
      <p:grpSp>
        <p:nvGrpSpPr>
          <p:cNvPr id="23556" name="Group 4"/>
          <p:cNvGrpSpPr>
            <a:grpSpLocks/>
          </p:cNvGrpSpPr>
          <p:nvPr/>
        </p:nvGrpSpPr>
        <p:grpSpPr bwMode="auto">
          <a:xfrm>
            <a:off x="381000" y="1190625"/>
            <a:ext cx="8218488" cy="180975"/>
            <a:chOff x="295" y="1311"/>
            <a:chExt cx="5177" cy="114"/>
          </a:xfrm>
        </p:grpSpPr>
        <p:sp>
          <p:nvSpPr>
            <p:cNvPr id="23561"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3562"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2355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52400"/>
            <a:ext cx="17272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8"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1188" y="1371600"/>
            <a:ext cx="836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AutoShape 9"/>
          <p:cNvSpPr>
            <a:spLocks noChangeArrowheads="1"/>
          </p:cNvSpPr>
          <p:nvPr/>
        </p:nvSpPr>
        <p:spPr bwMode="auto">
          <a:xfrm>
            <a:off x="5257800" y="1066800"/>
            <a:ext cx="1677988" cy="762000"/>
          </a:xfrm>
          <a:prstGeom prst="wedgeRectCallout">
            <a:avLst>
              <a:gd name="adj1" fmla="val -52722"/>
              <a:gd name="adj2" fmla="val 59606"/>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a:latin typeface="Times New Roman" pitchFamily="18" charset="0"/>
              </a:rPr>
              <a:t>Java doesn</a:t>
            </a:r>
            <a:r>
              <a:rPr lang="ja-JP" altLang="en-US" sz="2000">
                <a:latin typeface="Times New Roman" pitchFamily="18" charset="0"/>
              </a:rPr>
              <a:t>’</a:t>
            </a:r>
            <a:r>
              <a:rPr lang="en-US" altLang="ja-JP" sz="2000">
                <a:latin typeface="Times New Roman" pitchFamily="18" charset="0"/>
              </a:rPr>
              <a:t>t have a </a:t>
            </a:r>
            <a:r>
              <a:rPr lang="en-US" altLang="ja-JP" sz="1400">
                <a:latin typeface="Courier New" pitchFamily="49" charset="0"/>
                <a:cs typeface="Courier New" pitchFamily="49" charset="0"/>
              </a:rPr>
              <a:t>filter!</a:t>
            </a:r>
            <a:endParaRPr lang="en-US" altLang="en-US" sz="1400">
              <a:latin typeface="Courier New" pitchFamily="49" charset="0"/>
              <a:cs typeface="Courier New" pitchFamily="49" charset="0"/>
            </a:endParaRPr>
          </a:p>
        </p:txBody>
      </p:sp>
      <p:sp>
        <p:nvSpPr>
          <p:cNvPr id="23560" name="TextBox 9"/>
          <p:cNvSpPr txBox="1">
            <a:spLocks noChangeArrowheads="1"/>
          </p:cNvSpPr>
          <p:nvPr/>
        </p:nvSpPr>
        <p:spPr bwMode="auto">
          <a:xfrm>
            <a:off x="6324600" y="2971800"/>
            <a:ext cx="19319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400">
                <a:solidFill>
                  <a:srgbClr val="0000FF"/>
                </a:solidFill>
              </a:rPr>
              <a:t>A function that returns</a:t>
            </a:r>
          </a:p>
          <a:p>
            <a:pPr>
              <a:spcBef>
                <a:spcPct val="0"/>
              </a:spcBef>
              <a:buFontTx/>
              <a:buNone/>
            </a:pPr>
            <a:r>
              <a:rPr lang="en-US" altLang="en-US" sz="1400">
                <a:solidFill>
                  <a:srgbClr val="0000FF"/>
                </a:solidFill>
              </a:rPr>
              <a:t>either </a:t>
            </a:r>
            <a:r>
              <a:rPr lang="en-US" altLang="en-US" sz="1400">
                <a:solidFill>
                  <a:srgbClr val="0000FF"/>
                </a:solidFill>
                <a:latin typeface="Courier New" pitchFamily="49" charset="0"/>
                <a:cs typeface="Courier New" pitchFamily="49" charset="0"/>
              </a:rPr>
              <a:t>True</a:t>
            </a:r>
            <a:r>
              <a:rPr lang="en-US" altLang="en-US" sz="1400">
                <a:solidFill>
                  <a:srgbClr val="0000FF"/>
                </a:solidFill>
              </a:rPr>
              <a:t> or </a:t>
            </a:r>
            <a:r>
              <a:rPr lang="en-US" altLang="en-US" sz="1400">
                <a:solidFill>
                  <a:srgbClr val="0000FF"/>
                </a:solidFill>
                <a:latin typeface="Courier New" pitchFamily="49" charset="0"/>
                <a:cs typeface="Courier New" pitchFamily="49" charset="0"/>
              </a:rPr>
              <a:t>False</a:t>
            </a:r>
          </a:p>
          <a:p>
            <a:pPr>
              <a:spcBef>
                <a:spcPct val="0"/>
              </a:spcBef>
              <a:buFontTx/>
              <a:buNone/>
            </a:pPr>
            <a:r>
              <a:rPr lang="en-US" altLang="en-US" sz="1400">
                <a:solidFill>
                  <a:srgbClr val="0000FF"/>
                </a:solidFill>
              </a:rPr>
              <a:t>Is called a</a:t>
            </a:r>
            <a:r>
              <a:rPr lang="en-US" altLang="en-US" sz="1400" i="1">
                <a:solidFill>
                  <a:srgbClr val="0000FF"/>
                </a:solidFill>
              </a:rPr>
              <a:t> predicate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152400"/>
            <a:ext cx="7772400" cy="1143000"/>
          </a:xfrm>
        </p:spPr>
        <p:txBody>
          <a:bodyPr/>
          <a:lstStyle/>
          <a:p>
            <a:r>
              <a:rPr lang="en-US" altLang="en-US" smtClean="0">
                <a:latin typeface="Courier New" pitchFamily="49" charset="0"/>
                <a:cs typeface="Courier New" pitchFamily="49" charset="0"/>
              </a:rPr>
              <a:t>Filter</a:t>
            </a:r>
          </a:p>
        </p:txBody>
      </p:sp>
      <p:sp>
        <p:nvSpPr>
          <p:cNvPr id="24579" name="Rectangle 3"/>
          <p:cNvSpPr>
            <a:spLocks noGrp="1" noChangeArrowheads="1"/>
          </p:cNvSpPr>
          <p:nvPr>
            <p:ph type="body" idx="1"/>
          </p:nvPr>
        </p:nvSpPr>
        <p:spPr>
          <a:xfrm>
            <a:off x="228600" y="1981200"/>
            <a:ext cx="8839200" cy="2362200"/>
          </a:xfrm>
        </p:spPr>
        <p:txBody>
          <a:bodyPr/>
          <a:lstStyle/>
          <a:p>
            <a:pPr>
              <a:buFontTx/>
              <a:buNone/>
            </a:pPr>
            <a:r>
              <a:rPr lang="en-US" altLang="en-US" sz="2400" b="1" dirty="0" err="1" smtClean="0">
                <a:latin typeface="Courier New Bold" pitchFamily="1" charset="0"/>
              </a:rPr>
              <a:t>def</a:t>
            </a:r>
            <a:r>
              <a:rPr lang="en-US" altLang="en-US" sz="2400" b="1" dirty="0" smtClean="0">
                <a:latin typeface="Courier New Bold" pitchFamily="1" charset="0"/>
              </a:rPr>
              <a:t> short (List):</a:t>
            </a:r>
          </a:p>
          <a:p>
            <a:pPr>
              <a:buFontTx/>
              <a:buNone/>
            </a:pPr>
            <a:r>
              <a:rPr lang="en-US" altLang="en-US" sz="2400" b="1" dirty="0" smtClean="0">
                <a:latin typeface="Courier New Bold" pitchFamily="1" charset="0"/>
              </a:rPr>
              <a:t>	 </a:t>
            </a:r>
            <a:r>
              <a:rPr lang="en-US" altLang="en-US" sz="2400" b="1" dirty="0" smtClean="0">
                <a:latin typeface="Courier New Bold" pitchFamily="1" charset="0"/>
              </a:rPr>
              <a:t>'''</a:t>
            </a:r>
            <a:r>
              <a:rPr lang="en-US" altLang="ja-JP" sz="2400" b="1" dirty="0" smtClean="0">
                <a:latin typeface="Courier New Bold" pitchFamily="1" charset="0"/>
              </a:rPr>
              <a:t>R</a:t>
            </a:r>
            <a:r>
              <a:rPr lang="en-US" altLang="ja-JP" sz="2400" b="1" dirty="0" smtClean="0">
                <a:latin typeface="Courier New Bold" pitchFamily="1" charset="0"/>
              </a:rPr>
              <a:t>eturns </a:t>
            </a:r>
            <a:r>
              <a:rPr lang="en-US" altLang="ja-JP" sz="2400" b="1" dirty="0" smtClean="0">
                <a:latin typeface="Courier New Bold" pitchFamily="1" charset="0"/>
              </a:rPr>
              <a:t>True </a:t>
            </a:r>
            <a:r>
              <a:rPr lang="en-US" altLang="ja-JP" sz="2400" b="1" dirty="0" err="1" smtClean="0">
                <a:latin typeface="Courier New Bold" pitchFamily="1" charset="0"/>
              </a:rPr>
              <a:t>iff</a:t>
            </a:r>
            <a:r>
              <a:rPr lang="en-US" altLang="ja-JP" sz="2400" b="1" dirty="0" smtClean="0">
                <a:latin typeface="Courier New Bold" pitchFamily="1" charset="0"/>
              </a:rPr>
              <a:t> List has </a:t>
            </a:r>
            <a:r>
              <a:rPr lang="en-US" altLang="ja-JP" sz="2400" b="1" dirty="0" err="1" smtClean="0">
                <a:latin typeface="Courier New Bold" pitchFamily="1" charset="0"/>
              </a:rPr>
              <a:t>len</a:t>
            </a:r>
            <a:r>
              <a:rPr lang="en-US" altLang="ja-JP" sz="2400" b="1" dirty="0" smtClean="0">
                <a:latin typeface="Courier New Bold" pitchFamily="1" charset="0"/>
              </a:rPr>
              <a:t> &lt;= </a:t>
            </a:r>
            <a:r>
              <a:rPr lang="en-US" altLang="ja-JP" sz="2400" b="1" dirty="0" smtClean="0">
                <a:latin typeface="Courier New Bold" pitchFamily="1" charset="0"/>
              </a:rPr>
              <a:t>2'''</a:t>
            </a:r>
            <a:endParaRPr lang="en-US" altLang="ja-JP" sz="2400" b="1" dirty="0" smtClean="0">
              <a:latin typeface="Courier New Bold" pitchFamily="1" charset="0"/>
            </a:endParaRPr>
          </a:p>
          <a:p>
            <a:pPr>
              <a:buFontTx/>
              <a:buNone/>
            </a:pPr>
            <a:r>
              <a:rPr lang="en-US" altLang="en-US" sz="2400" b="1" dirty="0" smtClean="0">
                <a:latin typeface="Courier New Bold" pitchFamily="1" charset="0"/>
              </a:rPr>
              <a:t>   return </a:t>
            </a:r>
            <a:r>
              <a:rPr lang="en-US" altLang="en-US" sz="2400" b="1" dirty="0" err="1" smtClean="0">
                <a:latin typeface="Courier New Bold" pitchFamily="1" charset="0"/>
              </a:rPr>
              <a:t>len</a:t>
            </a:r>
            <a:r>
              <a:rPr lang="en-US" altLang="en-US" sz="2400" b="1" dirty="0" smtClean="0">
                <a:latin typeface="Courier New Bold" pitchFamily="1" charset="0"/>
              </a:rPr>
              <a:t>(List) &lt;= 2</a:t>
            </a:r>
          </a:p>
          <a:p>
            <a:pPr>
              <a:buFontTx/>
              <a:buNone/>
            </a:pPr>
            <a:endParaRPr lang="en-US" altLang="en-US" sz="2400" b="1" dirty="0" smtClean="0">
              <a:latin typeface="Courier New Bold" pitchFamily="1" charset="0"/>
            </a:endParaRPr>
          </a:p>
          <a:p>
            <a:pPr>
              <a:buFontTx/>
              <a:buNone/>
            </a:pPr>
            <a:r>
              <a:rPr lang="en-US" altLang="en-US" sz="1900" b="1" dirty="0" smtClean="0">
                <a:latin typeface="Courier New Bold" pitchFamily="1" charset="0"/>
              </a:rPr>
              <a:t>&gt;&gt;&gt; list(filter(short, </a:t>
            </a:r>
            <a:r>
              <a:rPr lang="en-US" altLang="en-US" sz="1900" b="1" dirty="0" smtClean="0">
                <a:latin typeface="Courier New Bold" pitchFamily="1" charset="0"/>
              </a:rPr>
              <a:t>[[</a:t>
            </a:r>
            <a:r>
              <a:rPr lang="en-US" altLang="en-US" sz="1900" b="1" dirty="0" smtClean="0">
                <a:latin typeface="Courier New Bold" pitchFamily="1" charset="0"/>
              </a:rPr>
              <a:t>"</a:t>
            </a:r>
            <a:r>
              <a:rPr lang="en-US" altLang="ja-JP" sz="1900" b="1" dirty="0" smtClean="0">
                <a:latin typeface="Courier New Bold" pitchFamily="1" charset="0"/>
              </a:rPr>
              <a:t>spam</a:t>
            </a:r>
            <a:r>
              <a:rPr lang="en-US" altLang="ja-JP" sz="1900" b="1" dirty="0" smtClean="0">
                <a:latin typeface="Courier New Bold" pitchFamily="1" charset="0"/>
              </a:rPr>
              <a:t>"</a:t>
            </a:r>
            <a:r>
              <a:rPr lang="en-US" altLang="ja-JP" sz="1900" b="1" dirty="0" smtClean="0">
                <a:latin typeface="Courier New Bold" pitchFamily="1" charset="0"/>
              </a:rPr>
              <a:t>, </a:t>
            </a:r>
            <a:r>
              <a:rPr lang="en-US" altLang="ja-JP" sz="1900" b="1" dirty="0" smtClean="0">
                <a:latin typeface="Courier New Bold" pitchFamily="1" charset="0"/>
              </a:rPr>
              <a:t>"</a:t>
            </a:r>
            <a:r>
              <a:rPr lang="en-US" altLang="ja-JP" sz="1900" b="1" dirty="0" smtClean="0">
                <a:latin typeface="Courier New Bold" pitchFamily="1" charset="0"/>
              </a:rPr>
              <a:t>yum</a:t>
            </a:r>
            <a:r>
              <a:rPr lang="en-US" altLang="ja-JP" sz="1900" b="1" dirty="0" smtClean="0">
                <a:latin typeface="Courier New Bold" pitchFamily="1" charset="0"/>
              </a:rPr>
              <a:t>"</a:t>
            </a:r>
            <a:r>
              <a:rPr lang="en-US" altLang="ja-JP" sz="1900" b="1" dirty="0" smtClean="0">
                <a:latin typeface="Courier New Bold" pitchFamily="1" charset="0"/>
              </a:rPr>
              <a:t>], </a:t>
            </a:r>
            <a:r>
              <a:rPr lang="en-US" altLang="ja-JP" sz="1900" b="1" dirty="0" smtClean="0">
                <a:latin typeface="Courier New Bold" pitchFamily="1" charset="0"/>
              </a:rPr>
              <a:t>[42], [1, 2, 3]]))</a:t>
            </a:r>
          </a:p>
          <a:p>
            <a:pPr>
              <a:buFontTx/>
              <a:buNone/>
            </a:pPr>
            <a:endParaRPr lang="en-US" altLang="en-US" sz="2400" dirty="0" smtClean="0">
              <a:latin typeface="Courier New Bold" pitchFamily="1" charset="0"/>
            </a:endParaRPr>
          </a:p>
          <a:p>
            <a:pPr>
              <a:buFontTx/>
              <a:buNone/>
            </a:pPr>
            <a:endParaRPr lang="en-US" altLang="en-US" dirty="0" smtClean="0"/>
          </a:p>
        </p:txBody>
      </p:sp>
      <p:grpSp>
        <p:nvGrpSpPr>
          <p:cNvPr id="24580" name="Group 4"/>
          <p:cNvGrpSpPr>
            <a:grpSpLocks/>
          </p:cNvGrpSpPr>
          <p:nvPr/>
        </p:nvGrpSpPr>
        <p:grpSpPr bwMode="auto">
          <a:xfrm>
            <a:off x="381000" y="1190625"/>
            <a:ext cx="8218488" cy="180975"/>
            <a:chOff x="295" y="1311"/>
            <a:chExt cx="5177" cy="114"/>
          </a:xfrm>
        </p:grpSpPr>
        <p:sp>
          <p:nvSpPr>
            <p:cNvPr id="24584"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4585"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2458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28600"/>
            <a:ext cx="17272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8"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5562600"/>
            <a:ext cx="836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AutoShape 9"/>
          <p:cNvSpPr>
            <a:spLocks noChangeArrowheads="1"/>
          </p:cNvSpPr>
          <p:nvPr/>
        </p:nvSpPr>
        <p:spPr bwMode="auto">
          <a:xfrm>
            <a:off x="6856412" y="4419600"/>
            <a:ext cx="1982787" cy="1295400"/>
          </a:xfrm>
          <a:prstGeom prst="wedgeRectCallout">
            <a:avLst>
              <a:gd name="adj1" fmla="val -52722"/>
              <a:gd name="adj2" fmla="val 75719"/>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dirty="0">
                <a:latin typeface="Courier New" pitchFamily="49" charset="0"/>
                <a:cs typeface="Courier New" pitchFamily="49" charset="0"/>
              </a:rPr>
              <a:t>filter</a:t>
            </a:r>
            <a:r>
              <a:rPr lang="en-US" altLang="en-US" sz="2000" dirty="0">
                <a:latin typeface="Times New Roman" pitchFamily="18" charset="0"/>
              </a:rPr>
              <a:t> can be written from scratch using recursion</a:t>
            </a:r>
            <a:r>
              <a:rPr lang="en-US" altLang="en-US" sz="2000" dirty="0" smtClean="0">
                <a:latin typeface="Times New Roman" pitchFamily="18" charset="0"/>
              </a:rPr>
              <a:t>.</a:t>
            </a:r>
            <a:endParaRPr lang="en-US" altLang="en-US" sz="2000" dirty="0">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152400"/>
            <a:ext cx="7772400" cy="1143000"/>
          </a:xfrm>
        </p:spPr>
        <p:txBody>
          <a:bodyPr/>
          <a:lstStyle/>
          <a:p>
            <a:pPr>
              <a:defRPr/>
            </a:pPr>
            <a:r>
              <a:rPr lang="en-US" dirty="0" smtClean="0">
                <a:latin typeface="+mn-lt"/>
                <a:ea typeface="Courier" pitchFamily="-111" charset="0"/>
                <a:cs typeface="Courier"/>
              </a:rPr>
              <a:t>Functions are Data </a:t>
            </a:r>
          </a:p>
        </p:txBody>
      </p:sp>
      <p:sp>
        <p:nvSpPr>
          <p:cNvPr id="25603" name="Rectangle 3"/>
          <p:cNvSpPr>
            <a:spLocks noGrp="1" noChangeArrowheads="1"/>
          </p:cNvSpPr>
          <p:nvPr>
            <p:ph type="body" idx="1"/>
          </p:nvPr>
        </p:nvSpPr>
        <p:spPr>
          <a:xfrm>
            <a:off x="381000" y="1981200"/>
            <a:ext cx="8458200" cy="2362200"/>
          </a:xfrm>
        </p:spPr>
        <p:txBody>
          <a:bodyPr/>
          <a:lstStyle/>
          <a:p>
            <a:pPr>
              <a:buFontTx/>
              <a:buNone/>
            </a:pPr>
            <a:r>
              <a:rPr lang="en-US" altLang="en-US" sz="2000" smtClean="0">
                <a:latin typeface="Courier New" pitchFamily="49" charset="0"/>
                <a:cs typeface="Courier New" pitchFamily="49" charset="0"/>
              </a:rPr>
              <a:t>def divides(n): </a:t>
            </a:r>
          </a:p>
          <a:p>
            <a:pPr>
              <a:buFontTx/>
              <a:buNone/>
            </a:pPr>
            <a:r>
              <a:rPr lang="en-US" altLang="en-US" sz="2000" smtClean="0">
                <a:latin typeface="Courier New" pitchFamily="49" charset="0"/>
                <a:cs typeface="Courier New" pitchFamily="49" charset="0"/>
              </a:rPr>
              <a:t>	def div(k): </a:t>
            </a:r>
          </a:p>
          <a:p>
            <a:pPr>
              <a:buFontTx/>
              <a:buNone/>
            </a:pPr>
            <a:r>
              <a:rPr lang="en-US" altLang="en-US" sz="2000" smtClean="0">
                <a:latin typeface="Courier New" pitchFamily="49" charset="0"/>
                <a:cs typeface="Courier New" pitchFamily="49" charset="0"/>
              </a:rPr>
              <a:t>		return n % k == 0 </a:t>
            </a:r>
          </a:p>
          <a:p>
            <a:pPr>
              <a:buFontTx/>
              <a:buNone/>
            </a:pPr>
            <a:r>
              <a:rPr lang="en-US" altLang="en-US" sz="2000" smtClean="0">
                <a:latin typeface="Courier New" pitchFamily="49" charset="0"/>
                <a:cs typeface="Courier New" pitchFamily="49" charset="0"/>
              </a:rPr>
              <a:t>	return div</a:t>
            </a:r>
          </a:p>
          <a:p>
            <a:pPr>
              <a:buFontTx/>
              <a:buNone/>
            </a:pPr>
            <a:endParaRPr lang="en-US" altLang="en-US" sz="2000" smtClean="0">
              <a:latin typeface="Courier New" pitchFamily="49" charset="0"/>
              <a:cs typeface="Courier New" pitchFamily="49" charset="0"/>
            </a:endParaRPr>
          </a:p>
          <a:p>
            <a:pPr>
              <a:buFontTx/>
              <a:buNone/>
            </a:pPr>
            <a:r>
              <a:rPr lang="en-US" altLang="en-US" sz="2000" smtClean="0">
                <a:latin typeface="Courier New" pitchFamily="49" charset="0"/>
                <a:cs typeface="Courier New" pitchFamily="49" charset="0"/>
              </a:rPr>
              <a:t>&gt;&gt;&gt; f = divides(10)</a:t>
            </a:r>
          </a:p>
          <a:p>
            <a:pPr>
              <a:buFontTx/>
              <a:buNone/>
            </a:pPr>
            <a:r>
              <a:rPr lang="en-US" altLang="en-US" sz="2000" smtClean="0">
                <a:latin typeface="Courier New" pitchFamily="49" charset="0"/>
                <a:cs typeface="Courier New" pitchFamily="49" charset="0"/>
              </a:rPr>
              <a:t>&gt;&gt;&gt; f</a:t>
            </a:r>
          </a:p>
          <a:p>
            <a:pPr>
              <a:buFontTx/>
              <a:buNone/>
            </a:pPr>
            <a:r>
              <a:rPr lang="en-US" altLang="en-US" sz="2000" smtClean="0">
                <a:solidFill>
                  <a:srgbClr val="008000"/>
                </a:solidFill>
                <a:latin typeface="Courier New" pitchFamily="49" charset="0"/>
                <a:cs typeface="Courier New" pitchFamily="49" charset="0"/>
              </a:rPr>
              <a:t>&lt;function f at 0x661f0&gt;</a:t>
            </a:r>
          </a:p>
          <a:p>
            <a:pPr>
              <a:buFontTx/>
              <a:buNone/>
            </a:pPr>
            <a:r>
              <a:rPr lang="en-US" altLang="en-US" sz="2000" smtClean="0">
                <a:latin typeface="Courier New" pitchFamily="49" charset="0"/>
                <a:cs typeface="Courier New" pitchFamily="49" charset="0"/>
              </a:rPr>
              <a:t>&gt;&gt;&gt; f(2)</a:t>
            </a:r>
          </a:p>
          <a:p>
            <a:pPr>
              <a:buFontTx/>
              <a:buNone/>
            </a:pPr>
            <a:endParaRPr lang="en-US" altLang="en-US" sz="2000" smtClean="0">
              <a:latin typeface="Courier New" pitchFamily="49" charset="0"/>
              <a:cs typeface="Courier New" pitchFamily="49" charset="0"/>
            </a:endParaRPr>
          </a:p>
          <a:p>
            <a:pPr>
              <a:buFontTx/>
              <a:buNone/>
            </a:pPr>
            <a:r>
              <a:rPr lang="en-US" altLang="en-US" sz="2000" smtClean="0">
                <a:latin typeface="Courier New" pitchFamily="49" charset="0"/>
                <a:cs typeface="Courier New" pitchFamily="49" charset="0"/>
              </a:rPr>
              <a:t>&gt;&gt;&gt; listOfFunctions = [divides(10), divides(20)]</a:t>
            </a:r>
          </a:p>
          <a:p>
            <a:pPr>
              <a:buFontTx/>
              <a:buNone/>
            </a:pPr>
            <a:r>
              <a:rPr lang="en-US" altLang="en-US" sz="2000" smtClean="0">
                <a:latin typeface="Courier New" pitchFamily="49" charset="0"/>
                <a:cs typeface="Courier New" pitchFamily="49" charset="0"/>
              </a:rPr>
              <a:t>&gt;&gt;&gt; listOfFunctions[0](2)</a:t>
            </a:r>
          </a:p>
        </p:txBody>
      </p:sp>
      <p:grpSp>
        <p:nvGrpSpPr>
          <p:cNvPr id="25604" name="Group 4"/>
          <p:cNvGrpSpPr>
            <a:grpSpLocks/>
          </p:cNvGrpSpPr>
          <p:nvPr/>
        </p:nvGrpSpPr>
        <p:grpSpPr bwMode="auto">
          <a:xfrm>
            <a:off x="381000" y="1190625"/>
            <a:ext cx="8218488" cy="180975"/>
            <a:chOff x="295" y="1311"/>
            <a:chExt cx="5177" cy="114"/>
          </a:xfrm>
        </p:grpSpPr>
        <p:sp>
          <p:nvSpPr>
            <p:cNvPr id="25605"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5606"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0"/>
            <a:ext cx="8305800" cy="1143000"/>
          </a:xfrm>
        </p:spPr>
        <p:txBody>
          <a:bodyPr/>
          <a:lstStyle/>
          <a:p>
            <a:r>
              <a:rPr lang="en-US" altLang="en-US" sz="3600" i="1" smtClean="0"/>
              <a:t>my</a:t>
            </a:r>
            <a:r>
              <a:rPr lang="en-US" altLang="en-US" sz="3600" smtClean="0"/>
              <a:t>thon (a “pure” functional language)</a:t>
            </a:r>
          </a:p>
        </p:txBody>
      </p:sp>
      <p:sp>
        <p:nvSpPr>
          <p:cNvPr id="26627" name="Rectangle 3"/>
          <p:cNvSpPr>
            <a:spLocks noGrp="1" noChangeArrowheads="1"/>
          </p:cNvSpPr>
          <p:nvPr>
            <p:ph type="body" idx="1"/>
          </p:nvPr>
        </p:nvSpPr>
        <p:spPr>
          <a:xfrm>
            <a:off x="381000" y="1447800"/>
            <a:ext cx="8458200" cy="2362200"/>
          </a:xfrm>
        </p:spPr>
        <p:txBody>
          <a:bodyPr/>
          <a:lstStyle/>
          <a:p>
            <a:pPr>
              <a:buFontTx/>
              <a:buNone/>
            </a:pPr>
            <a:r>
              <a:rPr lang="en-US" altLang="en-US" sz="2000" dirty="0" err="1" smtClean="0">
                <a:latin typeface="Courier New" pitchFamily="49" charset="0"/>
                <a:cs typeface="Courier New" pitchFamily="49" charset="0"/>
              </a:rPr>
              <a:t>myNumber</a:t>
            </a:r>
            <a:r>
              <a:rPr lang="en-US" altLang="en-US" sz="2000" dirty="0" smtClean="0">
                <a:latin typeface="Courier New" pitchFamily="49" charset="0"/>
                <a:cs typeface="Courier New" pitchFamily="49" charset="0"/>
              </a:rPr>
              <a:t> = 42</a:t>
            </a:r>
          </a:p>
          <a:p>
            <a:pPr>
              <a:buFontTx/>
              <a:buNone/>
            </a:pPr>
            <a:r>
              <a:rPr lang="en-US" altLang="en-US" sz="2000" dirty="0" err="1" smtClean="0">
                <a:latin typeface="Courier New" pitchFamily="49" charset="0"/>
                <a:cs typeface="Courier New" pitchFamily="49" charset="0"/>
              </a:rPr>
              <a:t>myFood</a:t>
            </a:r>
            <a:r>
              <a:rPr lang="en-US" altLang="en-US" sz="2000" dirty="0" smtClean="0">
                <a:latin typeface="Courier New" pitchFamily="49" charset="0"/>
                <a:cs typeface="Courier New" pitchFamily="49" charset="0"/>
              </a:rPr>
              <a:t> = </a:t>
            </a:r>
            <a:r>
              <a:rPr lang="en-US" altLang="en-US" sz="2000" dirty="0" smtClean="0">
                <a:latin typeface="Courier New" pitchFamily="49" charset="0"/>
                <a:cs typeface="Courier New" pitchFamily="49" charset="0"/>
              </a:rPr>
              <a:t>"</a:t>
            </a:r>
            <a:r>
              <a:rPr lang="en-US" altLang="ja-JP" sz="2000" dirty="0" smtClean="0">
                <a:latin typeface="Courier New" pitchFamily="49" charset="0"/>
                <a:cs typeface="Courier New" pitchFamily="49" charset="0"/>
              </a:rPr>
              <a:t>spam</a:t>
            </a:r>
            <a:r>
              <a:rPr lang="en-US" altLang="ja-JP" sz="2000" dirty="0" smtClean="0">
                <a:latin typeface="Courier New" pitchFamily="49" charset="0"/>
                <a:cs typeface="Courier New" pitchFamily="49" charset="0"/>
              </a:rPr>
              <a:t>"</a:t>
            </a:r>
            <a:endParaRPr lang="en-US" altLang="ja-JP" sz="2000" dirty="0" smtClean="0">
              <a:latin typeface="Courier New" pitchFamily="49" charset="0"/>
              <a:cs typeface="Courier New" pitchFamily="49" charset="0"/>
            </a:endParaRPr>
          </a:p>
          <a:p>
            <a:pPr>
              <a:buFontTx/>
              <a:buNone/>
            </a:pPr>
            <a:endParaRPr lang="en-US" altLang="en-US" sz="2000" dirty="0" smtClean="0">
              <a:latin typeface="Courier New" pitchFamily="49" charset="0"/>
              <a:cs typeface="Courier New" pitchFamily="49" charset="0"/>
            </a:endParaRPr>
          </a:p>
          <a:p>
            <a:pPr>
              <a:buFontTx/>
              <a:buNone/>
            </a:pPr>
            <a:r>
              <a:rPr lang="en-US" altLang="en-US" sz="2000" dirty="0" err="1" smtClean="0">
                <a:latin typeface="Courier New" pitchFamily="49" charset="0"/>
                <a:cs typeface="Courier New" pitchFamily="49" charset="0"/>
              </a:rPr>
              <a:t>def</a:t>
            </a:r>
            <a:r>
              <a:rPr lang="en-US" altLang="en-US" sz="2000" dirty="0" smtClean="0">
                <a:latin typeface="Courier New" pitchFamily="49" charset="0"/>
                <a:cs typeface="Courier New" pitchFamily="49" charset="0"/>
              </a:rPr>
              <a:t> dbl1(x):</a:t>
            </a:r>
          </a:p>
          <a:p>
            <a:pPr>
              <a:buFontTx/>
              <a:buNone/>
            </a:pPr>
            <a:r>
              <a:rPr lang="en-US" altLang="en-US" sz="2000" dirty="0" smtClean="0">
                <a:latin typeface="Courier New" pitchFamily="49" charset="0"/>
                <a:cs typeface="Courier New" pitchFamily="49" charset="0"/>
              </a:rPr>
              <a:t>  return 2 * x</a:t>
            </a:r>
          </a:p>
          <a:p>
            <a:pPr>
              <a:buFontTx/>
              <a:buNone/>
            </a:pPr>
            <a:endParaRPr lang="en-US" altLang="en-US" sz="2000" dirty="0" smtClean="0">
              <a:latin typeface="Courier New" pitchFamily="49" charset="0"/>
              <a:cs typeface="Courier New" pitchFamily="49" charset="0"/>
            </a:endParaRPr>
          </a:p>
          <a:p>
            <a:pPr>
              <a:buFontTx/>
              <a:buNone/>
            </a:pPr>
            <a:r>
              <a:rPr lang="en-US" altLang="en-US" sz="2000" dirty="0" smtClean="0">
                <a:latin typeface="Courier New" pitchFamily="49" charset="0"/>
                <a:cs typeface="Courier New" pitchFamily="49" charset="0"/>
              </a:rPr>
              <a:t>dbl2 =  (x): </a:t>
            </a:r>
          </a:p>
          <a:p>
            <a:pPr>
              <a:buFontTx/>
              <a:buNone/>
            </a:pPr>
            <a:r>
              <a:rPr lang="en-US" altLang="en-US" sz="2000" dirty="0" smtClean="0">
                <a:latin typeface="Courier New" pitchFamily="49" charset="0"/>
                <a:cs typeface="Courier New" pitchFamily="49" charset="0"/>
              </a:rPr>
              <a:t>	return 2 * x</a:t>
            </a:r>
          </a:p>
          <a:p>
            <a:pPr>
              <a:buFontTx/>
              <a:buNone/>
            </a:pPr>
            <a:endParaRPr lang="en-US" altLang="en-US" sz="2000" dirty="0" smtClean="0">
              <a:latin typeface="Courier New" pitchFamily="49" charset="0"/>
              <a:cs typeface="Courier New" pitchFamily="49" charset="0"/>
            </a:endParaRPr>
          </a:p>
          <a:p>
            <a:pPr>
              <a:buFontTx/>
              <a:buNone/>
            </a:pPr>
            <a:r>
              <a:rPr lang="en-US" altLang="en-US" sz="2000" dirty="0" smtClean="0">
                <a:latin typeface="Courier New" pitchFamily="49" charset="0"/>
                <a:cs typeface="Courier New" pitchFamily="49" charset="0"/>
              </a:rPr>
              <a:t>dbl3 = lambda(x): </a:t>
            </a:r>
          </a:p>
          <a:p>
            <a:pPr>
              <a:buFontTx/>
              <a:buNone/>
            </a:pPr>
            <a:r>
              <a:rPr lang="en-US" altLang="en-US" sz="2000" dirty="0" smtClean="0">
                <a:latin typeface="Courier New" pitchFamily="49" charset="0"/>
                <a:cs typeface="Courier New" pitchFamily="49" charset="0"/>
              </a:rPr>
              <a:t>	return 2 * x</a:t>
            </a:r>
          </a:p>
          <a:p>
            <a:pPr>
              <a:buFontTx/>
              <a:buNone/>
            </a:pPr>
            <a:endParaRPr lang="en-US" altLang="en-US" sz="2000" dirty="0" smtClean="0">
              <a:latin typeface="Courier New" pitchFamily="49" charset="0"/>
              <a:cs typeface="Courier New" pitchFamily="49" charset="0"/>
            </a:endParaRPr>
          </a:p>
          <a:p>
            <a:pPr>
              <a:buFontTx/>
              <a:buNone/>
            </a:pPr>
            <a:r>
              <a:rPr lang="en-US" altLang="en-US" sz="2000" dirty="0" smtClean="0">
                <a:latin typeface="Courier New" pitchFamily="49" charset="0"/>
                <a:cs typeface="Courier New" pitchFamily="49" charset="0"/>
              </a:rPr>
              <a:t>&gt;&gt;&gt; dbl3(21)</a:t>
            </a:r>
          </a:p>
          <a:p>
            <a:pPr>
              <a:buFontTx/>
              <a:buNone/>
            </a:pPr>
            <a:r>
              <a:rPr lang="en-US" altLang="en-US" sz="2000" dirty="0" smtClean="0">
                <a:solidFill>
                  <a:srgbClr val="1C7210"/>
                </a:solidFill>
                <a:latin typeface="Courier New" pitchFamily="49" charset="0"/>
                <a:cs typeface="Courier New" pitchFamily="49" charset="0"/>
              </a:rPr>
              <a:t>42</a:t>
            </a:r>
          </a:p>
        </p:txBody>
      </p:sp>
      <p:grpSp>
        <p:nvGrpSpPr>
          <p:cNvPr id="26628" name="Group 4"/>
          <p:cNvGrpSpPr>
            <a:grpSpLocks/>
          </p:cNvGrpSpPr>
          <p:nvPr/>
        </p:nvGrpSpPr>
        <p:grpSpPr bwMode="auto">
          <a:xfrm>
            <a:off x="304800" y="1066800"/>
            <a:ext cx="8218488" cy="180975"/>
            <a:chOff x="295" y="1311"/>
            <a:chExt cx="5177" cy="114"/>
          </a:xfrm>
        </p:grpSpPr>
        <p:sp>
          <p:nvSpPr>
            <p:cNvPr id="26631"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6632"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2662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371600"/>
            <a:ext cx="13335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Box 7"/>
          <p:cNvSpPr txBox="1">
            <a:spLocks noChangeArrowheads="1"/>
          </p:cNvSpPr>
          <p:nvPr/>
        </p:nvSpPr>
        <p:spPr bwMode="auto">
          <a:xfrm>
            <a:off x="7086600" y="3200400"/>
            <a:ext cx="1530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dirty="0"/>
              <a:t>Alonzo Church</a:t>
            </a:r>
          </a:p>
          <a:p>
            <a:pPr>
              <a:spcBef>
                <a:spcPct val="0"/>
              </a:spcBef>
              <a:buFontTx/>
              <a:buNone/>
            </a:pPr>
            <a:r>
              <a:rPr lang="en-US" altLang="en-US" sz="1600" dirty="0" smtClean="0"/>
              <a:t>1903-1955</a:t>
            </a:r>
            <a:endParaRPr lang="en-US" altLang="en-US" sz="1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0"/>
            <a:ext cx="8763000" cy="1143000"/>
          </a:xfrm>
        </p:spPr>
        <p:txBody>
          <a:bodyPr/>
          <a:lstStyle/>
          <a:p>
            <a:r>
              <a:rPr lang="en-US" altLang="en-US" sz="3600" smtClean="0"/>
              <a:t>Python (an “impure” functional language)</a:t>
            </a:r>
          </a:p>
        </p:txBody>
      </p:sp>
      <p:sp>
        <p:nvSpPr>
          <p:cNvPr id="24579" name="Rectangle 3"/>
          <p:cNvSpPr>
            <a:spLocks noGrp="1" noChangeArrowheads="1"/>
          </p:cNvSpPr>
          <p:nvPr>
            <p:ph type="body" idx="1"/>
          </p:nvPr>
        </p:nvSpPr>
        <p:spPr>
          <a:xfrm>
            <a:off x="381000" y="1447800"/>
            <a:ext cx="8458200" cy="2362200"/>
          </a:xfrm>
        </p:spPr>
        <p:txBody>
          <a:bodyPr/>
          <a:lstStyle/>
          <a:p>
            <a:pPr>
              <a:buFontTx/>
              <a:buNone/>
            </a:pPr>
            <a:r>
              <a:rPr lang="en-US" altLang="en-US" sz="2000" dirty="0" err="1" smtClean="0">
                <a:latin typeface="Courier New" pitchFamily="49" charset="0"/>
                <a:cs typeface="Courier New" pitchFamily="49" charset="0"/>
              </a:rPr>
              <a:t>myNumber</a:t>
            </a:r>
            <a:r>
              <a:rPr lang="en-US" altLang="en-US" sz="2000" dirty="0" smtClean="0">
                <a:latin typeface="Courier New" pitchFamily="49" charset="0"/>
                <a:cs typeface="Courier New" pitchFamily="49" charset="0"/>
              </a:rPr>
              <a:t> = 42</a:t>
            </a:r>
          </a:p>
          <a:p>
            <a:pPr>
              <a:buFontTx/>
              <a:buNone/>
            </a:pPr>
            <a:r>
              <a:rPr lang="en-US" altLang="en-US" sz="2000" dirty="0" err="1" smtClean="0">
                <a:latin typeface="Courier New" pitchFamily="49" charset="0"/>
                <a:cs typeface="Courier New" pitchFamily="49" charset="0"/>
              </a:rPr>
              <a:t>myFood</a:t>
            </a:r>
            <a:r>
              <a:rPr lang="en-US" altLang="en-US" sz="2000" dirty="0" smtClean="0">
                <a:latin typeface="Courier New" pitchFamily="49" charset="0"/>
                <a:cs typeface="Courier New" pitchFamily="49" charset="0"/>
              </a:rPr>
              <a:t> = </a:t>
            </a:r>
            <a:r>
              <a:rPr lang="en-US" altLang="en-US" sz="2000" dirty="0" smtClean="0">
                <a:latin typeface="Courier New" pitchFamily="49" charset="0"/>
                <a:cs typeface="Courier New" pitchFamily="49" charset="0"/>
              </a:rPr>
              <a:t>"</a:t>
            </a:r>
            <a:r>
              <a:rPr lang="en-US" altLang="ja-JP" sz="2000" dirty="0" smtClean="0">
                <a:latin typeface="Courier New" pitchFamily="49" charset="0"/>
                <a:cs typeface="Courier New" pitchFamily="49" charset="0"/>
              </a:rPr>
              <a:t>spam</a:t>
            </a:r>
            <a:r>
              <a:rPr lang="en-US" altLang="ja-JP" sz="2000" dirty="0" smtClean="0">
                <a:latin typeface="Courier New" pitchFamily="49" charset="0"/>
                <a:cs typeface="Courier New" pitchFamily="49" charset="0"/>
              </a:rPr>
              <a:t>"</a:t>
            </a:r>
            <a:endParaRPr lang="en-US" altLang="ja-JP" sz="2000" dirty="0" smtClean="0">
              <a:latin typeface="Courier New" pitchFamily="49" charset="0"/>
              <a:cs typeface="Courier New" pitchFamily="49" charset="0"/>
            </a:endParaRPr>
          </a:p>
          <a:p>
            <a:pPr>
              <a:buFontTx/>
              <a:buNone/>
            </a:pPr>
            <a:endParaRPr lang="en-US" altLang="en-US" sz="2000" dirty="0" smtClean="0">
              <a:latin typeface="Courier New" pitchFamily="49" charset="0"/>
              <a:cs typeface="Courier New" pitchFamily="49" charset="0"/>
            </a:endParaRPr>
          </a:p>
          <a:p>
            <a:pPr>
              <a:buFontTx/>
              <a:buNone/>
            </a:pPr>
            <a:r>
              <a:rPr lang="en-US" altLang="en-US" sz="2000" dirty="0" err="1" smtClean="0">
                <a:latin typeface="Courier New" pitchFamily="49" charset="0"/>
                <a:cs typeface="Courier New" pitchFamily="49" charset="0"/>
              </a:rPr>
              <a:t>def</a:t>
            </a:r>
            <a:r>
              <a:rPr lang="en-US" altLang="en-US" sz="2000" dirty="0" smtClean="0">
                <a:latin typeface="Courier New" pitchFamily="49" charset="0"/>
                <a:cs typeface="Courier New" pitchFamily="49" charset="0"/>
              </a:rPr>
              <a:t> dbl1(x):</a:t>
            </a:r>
          </a:p>
          <a:p>
            <a:pPr>
              <a:buFontTx/>
              <a:buNone/>
            </a:pPr>
            <a:r>
              <a:rPr lang="en-US" altLang="en-US" sz="2000" dirty="0" smtClean="0">
                <a:latin typeface="Courier New" pitchFamily="49" charset="0"/>
                <a:cs typeface="Courier New" pitchFamily="49" charset="0"/>
              </a:rPr>
              <a:t>  return 2 * x</a:t>
            </a:r>
          </a:p>
          <a:p>
            <a:pPr>
              <a:buFontTx/>
              <a:buNone/>
            </a:pPr>
            <a:endParaRPr lang="en-US" altLang="en-US" sz="2000" dirty="0" smtClean="0">
              <a:latin typeface="Courier New" pitchFamily="49" charset="0"/>
              <a:cs typeface="Courier New" pitchFamily="49" charset="0"/>
            </a:endParaRPr>
          </a:p>
          <a:p>
            <a:pPr>
              <a:buFontTx/>
              <a:buNone/>
            </a:pPr>
            <a:r>
              <a:rPr lang="en-US" altLang="en-US" sz="2000" dirty="0" smtClean="0">
                <a:latin typeface="Courier New" pitchFamily="49" charset="0"/>
                <a:cs typeface="Courier New" pitchFamily="49" charset="0"/>
              </a:rPr>
              <a:t>dbl2 = lambda(x): </a:t>
            </a:r>
          </a:p>
          <a:p>
            <a:pPr>
              <a:buFontTx/>
              <a:buNone/>
            </a:pPr>
            <a:r>
              <a:rPr lang="en-US" altLang="en-US" sz="2000" dirty="0" smtClean="0">
                <a:latin typeface="Courier New" pitchFamily="49" charset="0"/>
                <a:cs typeface="Courier New" pitchFamily="49" charset="0"/>
              </a:rPr>
              <a:t>	return 2 * x</a:t>
            </a:r>
          </a:p>
          <a:p>
            <a:pPr>
              <a:buFontTx/>
              <a:buNone/>
            </a:pPr>
            <a:endParaRPr lang="en-US" altLang="en-US" sz="2000" dirty="0" smtClean="0">
              <a:latin typeface="Courier New" pitchFamily="49" charset="0"/>
              <a:cs typeface="Courier New" pitchFamily="49" charset="0"/>
            </a:endParaRPr>
          </a:p>
          <a:p>
            <a:pPr>
              <a:buFontTx/>
              <a:buNone/>
            </a:pPr>
            <a:r>
              <a:rPr lang="en-US" altLang="en-US" sz="2000" dirty="0" smtClean="0">
                <a:latin typeface="Courier New" pitchFamily="49" charset="0"/>
                <a:cs typeface="Courier New" pitchFamily="49" charset="0"/>
              </a:rPr>
              <a:t>dbl3 = lambda x: 2 * x</a:t>
            </a:r>
          </a:p>
          <a:p>
            <a:pPr>
              <a:buFontTx/>
              <a:buNone/>
            </a:pPr>
            <a:endParaRPr lang="en-US" altLang="en-US" sz="2000" dirty="0" smtClean="0">
              <a:latin typeface="Courier New" pitchFamily="49" charset="0"/>
              <a:cs typeface="Courier New" pitchFamily="49" charset="0"/>
            </a:endParaRPr>
          </a:p>
          <a:p>
            <a:pPr>
              <a:buFontTx/>
              <a:buNone/>
            </a:pPr>
            <a:r>
              <a:rPr lang="en-US" altLang="en-US" sz="2000" dirty="0" smtClean="0">
                <a:latin typeface="Courier New" pitchFamily="49" charset="0"/>
                <a:cs typeface="Courier New" pitchFamily="49" charset="0"/>
              </a:rPr>
              <a:t>&gt;&gt;&gt; dbl3(21)</a:t>
            </a:r>
          </a:p>
          <a:p>
            <a:pPr>
              <a:buFontTx/>
              <a:buNone/>
            </a:pPr>
            <a:r>
              <a:rPr lang="en-US" altLang="en-US" sz="2000" dirty="0" smtClean="0">
                <a:solidFill>
                  <a:srgbClr val="1C7210"/>
                </a:solidFill>
                <a:latin typeface="Courier New" pitchFamily="49" charset="0"/>
                <a:cs typeface="Courier New" pitchFamily="49" charset="0"/>
              </a:rPr>
              <a:t>42</a:t>
            </a:r>
          </a:p>
        </p:txBody>
      </p:sp>
      <p:grpSp>
        <p:nvGrpSpPr>
          <p:cNvPr id="27652" name="Group 4"/>
          <p:cNvGrpSpPr>
            <a:grpSpLocks/>
          </p:cNvGrpSpPr>
          <p:nvPr/>
        </p:nvGrpSpPr>
        <p:grpSpPr bwMode="auto">
          <a:xfrm>
            <a:off x="304800" y="1066800"/>
            <a:ext cx="8218488" cy="180975"/>
            <a:chOff x="295" y="1311"/>
            <a:chExt cx="5177" cy="114"/>
          </a:xfrm>
        </p:grpSpPr>
        <p:sp>
          <p:nvSpPr>
            <p:cNvPr id="2765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765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2765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371600"/>
            <a:ext cx="13335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Box 7"/>
          <p:cNvSpPr txBox="1">
            <a:spLocks noChangeArrowheads="1"/>
          </p:cNvSpPr>
          <p:nvPr/>
        </p:nvSpPr>
        <p:spPr bwMode="auto">
          <a:xfrm>
            <a:off x="7086600" y="3200400"/>
            <a:ext cx="1530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dirty="0"/>
              <a:t>Alonzo Church</a:t>
            </a:r>
          </a:p>
          <a:p>
            <a:pPr>
              <a:spcBef>
                <a:spcPct val="0"/>
              </a:spcBef>
              <a:buFontTx/>
              <a:buNone/>
            </a:pPr>
            <a:r>
              <a:rPr lang="en-US" altLang="en-US" sz="1600" dirty="0" smtClean="0"/>
              <a:t>1903-1955</a:t>
            </a:r>
            <a:endParaRPr lang="en-US" altLang="en-US" sz="1600" dirty="0"/>
          </a:p>
        </p:txBody>
      </p:sp>
      <p:sp>
        <p:nvSpPr>
          <p:cNvPr id="9" name="&quot;No&quot; Symbol 8"/>
          <p:cNvSpPr/>
          <p:nvPr/>
        </p:nvSpPr>
        <p:spPr bwMode="auto">
          <a:xfrm>
            <a:off x="941388" y="3422650"/>
            <a:ext cx="1295400" cy="1231900"/>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05" charset="0"/>
              <a:ea typeface="ＭＳ Ｐゴシック" pitchFamily="-105" charset="-128"/>
            </a:endParaRPr>
          </a:p>
        </p:txBody>
      </p:sp>
      <p:sp>
        <p:nvSpPr>
          <p:cNvPr id="10" name="TextBox 8"/>
          <p:cNvSpPr txBox="1">
            <a:spLocks noChangeArrowheads="1"/>
          </p:cNvSpPr>
          <p:nvPr/>
        </p:nvSpPr>
        <p:spPr bwMode="auto">
          <a:xfrm>
            <a:off x="4191000" y="4572000"/>
            <a:ext cx="3733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400">
                <a:solidFill>
                  <a:srgbClr val="1C7210"/>
                </a:solidFill>
              </a:rPr>
              <a:t>One line </a:t>
            </a:r>
          </a:p>
          <a:p>
            <a:pPr>
              <a:spcBef>
                <a:spcPct val="0"/>
              </a:spcBef>
              <a:buFontTx/>
              <a:buNone/>
            </a:pPr>
            <a:r>
              <a:rPr lang="en-US" altLang="en-US" sz="1400">
                <a:solidFill>
                  <a:srgbClr val="1C7210"/>
                </a:solidFill>
              </a:rPr>
              <a:t>no parentheses on the input variable</a:t>
            </a:r>
          </a:p>
          <a:p>
            <a:pPr>
              <a:spcBef>
                <a:spcPct val="0"/>
              </a:spcBef>
              <a:buFontTx/>
              <a:buNone/>
            </a:pPr>
            <a:r>
              <a:rPr lang="en-US" altLang="en-US" sz="1400">
                <a:solidFill>
                  <a:srgbClr val="1C7210"/>
                </a:solidFill>
                <a:latin typeface="Courier" pitchFamily="49" charset="0"/>
              </a:rPr>
              <a:t>return</a:t>
            </a:r>
            <a:r>
              <a:rPr lang="en-US" altLang="en-US" sz="1400">
                <a:solidFill>
                  <a:srgbClr val="1C7210"/>
                </a:solidFill>
              </a:rPr>
              <a:t> is implicit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9" end="9"/>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9675</TotalTime>
  <Words>1890</Words>
  <Application>Microsoft Office PowerPoint</Application>
  <PresentationFormat>On-screen Show (4:3)</PresentationFormat>
  <Paragraphs>363</Paragraphs>
  <Slides>33</Slides>
  <Notes>33</Notes>
  <HiddenSlides>3</HiddenSlides>
  <MMClips>0</MMClips>
  <ScaleCrop>false</ScaleCrop>
  <HeadingPairs>
    <vt:vector size="6" baseType="variant">
      <vt:variant>
        <vt:lpstr>Theme</vt:lpstr>
      </vt:variant>
      <vt:variant>
        <vt:i4>1</vt:i4>
      </vt:variant>
      <vt:variant>
        <vt:lpstr>Slide Titles</vt:lpstr>
      </vt:variant>
      <vt:variant>
        <vt:i4>33</vt:i4>
      </vt:variant>
      <vt:variant>
        <vt:lpstr>Custom Shows</vt:lpstr>
      </vt:variant>
      <vt:variant>
        <vt:i4>2</vt:i4>
      </vt:variant>
    </vt:vector>
  </HeadingPairs>
  <TitlesOfParts>
    <vt:vector size="36" baseType="lpstr">
      <vt:lpstr>Blank Presentation</vt:lpstr>
      <vt:lpstr>The CS 5 Black Times</vt:lpstr>
      <vt:lpstr>Getting Help and Office Hours</vt:lpstr>
      <vt:lpstr>Member</vt:lpstr>
      <vt:lpstr>Writing Map and Reduce</vt:lpstr>
      <vt:lpstr>Filter</vt:lpstr>
      <vt:lpstr>Filter</vt:lpstr>
      <vt:lpstr>Functions are Data </vt:lpstr>
      <vt:lpstr>mython (a “pure” functional language)</vt:lpstr>
      <vt:lpstr>Python (an “impure” functional language)</vt:lpstr>
      <vt:lpstr>Lambda</vt:lpstr>
      <vt:lpstr>Lambda</vt:lpstr>
      <vt:lpstr>Lambda Evil</vt:lpstr>
      <vt:lpstr>Lambda</vt:lpstr>
      <vt:lpstr>A Prime Example</vt:lpstr>
      <vt:lpstr>A Prime Example</vt:lpstr>
      <vt:lpstr>Listing Primes…</vt:lpstr>
      <vt:lpstr>Nifty Sifty…</vt:lpstr>
      <vt:lpstr>Nifty Sifty…</vt:lpstr>
      <vt:lpstr>Filter it, Baby!</vt:lpstr>
      <vt:lpstr>Is This Sweet or What!?</vt:lpstr>
      <vt:lpstr>PowerPoint Presentation</vt:lpstr>
      <vt:lpstr>Use-It-Or-Lose-It </vt:lpstr>
      <vt:lpstr>Power Set!</vt:lpstr>
      <vt:lpstr>Power Set!</vt:lpstr>
      <vt:lpstr>PowerPoint Presentation</vt:lpstr>
      <vt:lpstr>The Knapsack Problem…</vt:lpstr>
      <vt:lpstr>The Knapsack Revisited…</vt:lpstr>
      <vt:lpstr>Comparing DNA via Longest Common Subsequence (LCS)</vt:lpstr>
      <vt:lpstr>Recursive Approach…</vt:lpstr>
      <vt:lpstr>Recursive Approach…</vt:lpstr>
      <vt:lpstr>Recursive Approach…</vt:lpstr>
      <vt:lpstr>Recursive Approach…</vt:lpstr>
      <vt:lpstr>Recursive Approach…</vt:lpstr>
      <vt:lpstr>For screen</vt:lpstr>
      <vt:lpstr>For printing</vt:lpstr>
    </vt:vector>
  </TitlesOfParts>
  <Company>Harvey Mudd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Geoff Kuenning</cp:lastModifiedBy>
  <cp:revision>239</cp:revision>
  <cp:lastPrinted>2016-09-05T06:52:52Z</cp:lastPrinted>
  <dcterms:created xsi:type="dcterms:W3CDTF">2011-09-07T21:46:43Z</dcterms:created>
  <dcterms:modified xsi:type="dcterms:W3CDTF">2016-09-05T06:53:20Z</dcterms:modified>
</cp:coreProperties>
</file>