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handoutMasterIdLst>
    <p:handoutMasterId r:id="rId35"/>
  </p:handoutMasterIdLst>
  <p:sldIdLst>
    <p:sldId id="536" r:id="rId2"/>
    <p:sldId id="600" r:id="rId3"/>
    <p:sldId id="541" r:id="rId4"/>
    <p:sldId id="513" r:id="rId5"/>
    <p:sldId id="495" r:id="rId6"/>
    <p:sldId id="510" r:id="rId7"/>
    <p:sldId id="583" r:id="rId8"/>
    <p:sldId id="602" r:id="rId9"/>
    <p:sldId id="511" r:id="rId10"/>
    <p:sldId id="542" r:id="rId11"/>
    <p:sldId id="539" r:id="rId12"/>
    <p:sldId id="604" r:id="rId13"/>
    <p:sldId id="547" r:id="rId14"/>
    <p:sldId id="555" r:id="rId15"/>
    <p:sldId id="540" r:id="rId16"/>
    <p:sldId id="512" r:id="rId17"/>
    <p:sldId id="556" r:id="rId18"/>
    <p:sldId id="518" r:id="rId19"/>
    <p:sldId id="522" r:id="rId20"/>
    <p:sldId id="601" r:id="rId21"/>
    <p:sldId id="569" r:id="rId22"/>
    <p:sldId id="581" r:id="rId23"/>
    <p:sldId id="582" r:id="rId24"/>
    <p:sldId id="566" r:id="rId25"/>
    <p:sldId id="567" r:id="rId26"/>
    <p:sldId id="576" r:id="rId27"/>
    <p:sldId id="570" r:id="rId28"/>
    <p:sldId id="571" r:id="rId29"/>
    <p:sldId id="572" r:id="rId30"/>
    <p:sldId id="573" r:id="rId31"/>
    <p:sldId id="574" r:id="rId32"/>
    <p:sldId id="575" r:id="rId33"/>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6"/>
        <p:sld r:id="rId27"/>
        <p:sld r:id="rId28"/>
        <p:sld r:id="rId29"/>
        <p:sld r:id="rId30"/>
        <p:sld r:id="rId31"/>
        <p:sld r:id="rId32"/>
        <p:sld r:id="rId33"/>
      </p:sldLst>
    </p:custShow>
    <p:custShow name="For printing" id="1">
      <p:sldLst>
        <p:sld r:id="rId2"/>
        <p:sld r:id="rId3"/>
        <p:sld r:id="rId4"/>
        <p:sld r:id="rId5"/>
        <p:sld r:id="rId6"/>
        <p:sld r:id="rId7"/>
        <p:sld r:id="rId8"/>
        <p:sld r:id="rId9"/>
        <p:sld r:id="rId10"/>
        <p:sld r:id="rId11"/>
        <p:sld r:id="rId12"/>
        <p:sld r:id="rId13"/>
        <p:sld r:id="rId14"/>
        <p:sld r:id="rId16"/>
        <p:sld r:id="rId17"/>
        <p:sld r:id="rId22"/>
        <p:sld r:id="rId23"/>
        <p:sld r:id="rId24"/>
        <p:sld r:id="rId26"/>
        <p:sld r:id="rId27"/>
        <p:sld r:id="rId28"/>
        <p:sld r:id="rId29"/>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ea typeface="ＭＳ Ｐゴシック" pitchFamily="-65" charset="-128"/>
              </a:defRPr>
            </a:lvl1pPr>
          </a:lstStyle>
          <a:p>
            <a:pPr>
              <a:defRPr/>
            </a:pPr>
            <a:fld id="{7BC4B69C-E27F-406F-A29B-E415BEC8D4F7}" type="slidenum">
              <a:rPr lang="en-US"/>
              <a:pPr>
                <a:defRPr/>
              </a:pPr>
              <a:t>‹#›</a:t>
            </a:fld>
            <a:endParaRPr lang="en-US"/>
          </a:p>
        </p:txBody>
      </p:sp>
    </p:spTree>
    <p:extLst>
      <p:ext uri="{BB962C8B-B14F-4D97-AF65-F5344CB8AC3E}">
        <p14:creationId xmlns:p14="http://schemas.microsoft.com/office/powerpoint/2010/main" val="1558453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ea typeface="ＭＳ Ｐゴシック" pitchFamily="-65" charset="-128"/>
              </a:defRPr>
            </a:lvl1pPr>
          </a:lstStyle>
          <a:p>
            <a:pPr>
              <a:defRPr/>
            </a:pPr>
            <a:fld id="{F043BFEF-5A89-4B38-B8AA-DFD7D85A3847}" type="slidenum">
              <a:rPr lang="en-US"/>
              <a:pPr>
                <a:defRPr/>
              </a:pPr>
              <a:t>‹#›</a:t>
            </a:fld>
            <a:endParaRPr lang="en-US"/>
          </a:p>
        </p:txBody>
      </p:sp>
    </p:spTree>
    <p:extLst>
      <p:ext uri="{BB962C8B-B14F-4D97-AF65-F5344CB8AC3E}">
        <p14:creationId xmlns:p14="http://schemas.microsoft.com/office/powerpoint/2010/main" val="2494890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7BD3EE9-D633-422F-B015-C37F6B8BA234}" type="slidenum">
              <a:rPr lang="en-US" altLang="en-US" sz="1200"/>
              <a:pPr/>
              <a:t>1</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Class 04 functional2</a:t>
            </a:r>
          </a:p>
          <a:p>
            <a:r>
              <a:rPr lang="en-US" altLang="en-US" dirty="0">
                <a:latin typeface="Arial" pitchFamily="34" charset="0"/>
                <a:ea typeface="ＭＳ Ｐゴシック" pitchFamily="-65" charset="-128"/>
              </a:rPr>
              <a:t>Setup: be ready to run Python on lec04prog*.py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D283EEC-6F8E-465A-A27F-5D208B284DF6}" type="slidenum">
              <a:rPr lang="en-US" altLang="en-US" sz="1200"/>
              <a:pPr/>
              <a:t>10</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3C18A4E-1788-48E3-AE74-22003B3AB4E1}" type="slidenum">
              <a:rPr lang="en-US" altLang="en-US" sz="1200"/>
              <a:pPr/>
              <a:t>11</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bad style.  You can do it, but the next slide is better.  BTW, “list” isn’t necessary here.  But what does it do?  Think, pair, share.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2E4E454-7C7F-4A4B-B493-714415B9AACD}" type="slidenum">
              <a:rPr lang="en-US" altLang="en-US" sz="1200"/>
              <a:pPr/>
              <a:t>12</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Is this the same?  TPS.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16E1CE2-8761-4446-9F9D-7DA9DC4C5751}" type="slidenum">
              <a:rPr lang="en-US" altLang="en-US" sz="1200"/>
              <a:pPr/>
              <a:t>13</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Worksheet problem.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09F922F-E2FF-4587-8B7B-95B6652ACC8A}" type="slidenum">
              <a:rPr lang="en-US" altLang="en-US" sz="1200"/>
              <a:pPr/>
              <a:t>14</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Here, the list typecast is necessary.  TPS on the bottom two.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7CBBDC-58CA-4380-B7F0-2503630D640C}" type="slidenum">
              <a:rPr lang="en-US" altLang="en-US" sz="1200"/>
              <a:pPr/>
              <a:t>15</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3B80F65-0273-41A1-BB08-58390CEE9FF6}" type="slidenum">
              <a:rPr lang="en-US" altLang="en-US" sz="1200"/>
              <a:pPr/>
              <a:t>16</a:t>
            </a:fld>
            <a:endParaRPr lang="en-US"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Do this in notes, not on worksheet.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4254E0-42AA-4F0D-ABD1-58118DEED8F7}" type="slidenum">
              <a:rPr lang="en-US" altLang="en-US" sz="1200"/>
              <a:pPr/>
              <a:t>17</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E2E06DC-1C1C-4097-BD96-AF3D1BC19AFA}" type="slidenum">
              <a:rPr lang="en-US" altLang="en-US" sz="1200"/>
              <a:pPr/>
              <a:t>18</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Note that this really isn’t the sieve;</a:t>
            </a:r>
            <a:r>
              <a:rPr lang="en-US" altLang="en-US" baseline="0" dirty="0">
                <a:latin typeface="Arial" pitchFamily="34" charset="0"/>
                <a:ea typeface="ＭＳ Ｐゴシック" pitchFamily="-65" charset="-128"/>
              </a:rPr>
              <a:t> see Prof. O’Neill’s paper on the subject (using the Haskell language).  Google “O’Neill sieve” to find it.  Her approach is faster but also a few lines longer.</a:t>
            </a:r>
            <a:endParaRPr lang="en-US" altLang="en-US" dirty="0">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98EFD04-C75B-41CF-889E-F5F895871C95}" type="slidenum">
              <a:rPr lang="en-US" altLang="en-US" sz="1200"/>
              <a:pPr/>
              <a:t>19</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First demo primes(n).  Then run </a:t>
            </a:r>
            <a:r>
              <a:rPr lang="en-US" altLang="en-US" dirty="0" err="1">
                <a:latin typeface="Arial" pitchFamily="34" charset="0"/>
                <a:ea typeface="ＭＳ Ｐゴシック" pitchFamily="-65" charset="-128"/>
              </a:rPr>
              <a:t>noisy_primes</a:t>
            </a:r>
            <a:r>
              <a:rPr lang="en-US" altLang="en-US" dirty="0">
                <a:latin typeface="Arial" pitchFamily="34" charset="0"/>
                <a:ea typeface="ＭＳ Ｐゴシック" pitchFamily="-65" charset="-128"/>
              </a:rPr>
              <a:t>(30) to show how it works.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1AB283-122D-45C1-AE1F-7968421621B0}"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F7BAB6-8A61-4FDD-9294-354AE06B0D06}" type="slidenum">
              <a:rPr lang="en-US" altLang="en-US" sz="1200"/>
              <a:pPr/>
              <a:t>20</a:t>
            </a:fld>
            <a:endParaRPr lang="en-US" alt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1650" y="4404359"/>
            <a:ext cx="5121701"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6863E8D-7526-4B63-BA88-0FA20AA9878C}"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1F871C1-4A5C-486E-8FB9-F8D38E201B6B}" type="slidenum">
              <a:rPr lang="en-US" altLang="en-US" sz="1200"/>
              <a:pPr/>
              <a:t>22</a:t>
            </a:fld>
            <a:endParaRPr lang="en-US" alt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65" charset="-128"/>
              </a:rPr>
              <a:t>Demo is in lec04prog02-powerset.py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3F5447-AA38-4B93-AE56-746FA463DDB9}" type="slidenum">
              <a:rPr lang="en-US" altLang="en-US" sz="1200"/>
              <a:pPr/>
              <a:t>23</a:t>
            </a:fld>
            <a:endParaRPr lang="en-US" altLang="en-US" sz="120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65" charset="-128"/>
              </a:rPr>
              <a:t>Let them work on it first, then develop answer:</a:t>
            </a:r>
          </a:p>
          <a:p>
            <a:r>
              <a:rPr lang="en-US" altLang="en-US" dirty="0">
                <a:latin typeface="Arial" pitchFamily="34" charset="0"/>
                <a:ea typeface="ＭＳ Ｐゴシック" pitchFamily="-65" charset="-128"/>
              </a:rPr>
              <a:t>def</a:t>
            </a:r>
            <a:r>
              <a:rPr lang="en-US" altLang="en-US" baseline="0" dirty="0">
                <a:latin typeface="Arial" pitchFamily="34" charset="0"/>
                <a:ea typeface="ＭＳ Ｐゴシック" pitchFamily="-65" charset="-128"/>
              </a:rPr>
              <a:t> powerset(L):</a:t>
            </a:r>
          </a:p>
          <a:p>
            <a:r>
              <a:rPr lang="en-US" altLang="en-US" baseline="0" dirty="0">
                <a:latin typeface="Arial" pitchFamily="34" charset="0"/>
                <a:ea typeface="ＭＳ Ｐゴシック" pitchFamily="-65" charset="-128"/>
              </a:rPr>
              <a:t>    if L == []: return [[]]</a:t>
            </a:r>
          </a:p>
          <a:p>
            <a:r>
              <a:rPr lang="en-US" altLang="en-US" baseline="0" dirty="0">
                <a:latin typeface="Arial" pitchFamily="34" charset="0"/>
                <a:ea typeface="ＭＳ Ｐゴシック" pitchFamily="-65" charset="-128"/>
              </a:rPr>
              <a:t>    else:</a:t>
            </a:r>
          </a:p>
          <a:p>
            <a:r>
              <a:rPr lang="en-US" altLang="en-US" baseline="0" dirty="0">
                <a:latin typeface="Arial" pitchFamily="34" charset="0"/>
                <a:ea typeface="ＭＳ Ｐゴシック" pitchFamily="-65" charset="-128"/>
              </a:rPr>
              <a:t>        </a:t>
            </a:r>
            <a:r>
              <a:rPr lang="en-US" altLang="en-US" baseline="0" dirty="0" err="1">
                <a:latin typeface="Arial" pitchFamily="34" charset="0"/>
                <a:ea typeface="ＭＳ Ｐゴシック" pitchFamily="-65" charset="-128"/>
              </a:rPr>
              <a:t>loseIt</a:t>
            </a:r>
            <a:r>
              <a:rPr lang="en-US" altLang="en-US" baseline="0" dirty="0">
                <a:latin typeface="Arial" pitchFamily="34" charset="0"/>
                <a:ea typeface="ＭＳ Ｐゴシック" pitchFamily="-65" charset="-128"/>
              </a:rPr>
              <a:t> = </a:t>
            </a:r>
            <a:r>
              <a:rPr lang="en-US" altLang="en-US" baseline="0" dirty="0" err="1">
                <a:latin typeface="Arial" pitchFamily="34" charset="0"/>
                <a:ea typeface="ＭＳ Ｐゴシック" pitchFamily="-65" charset="-128"/>
              </a:rPr>
              <a:t>powerset</a:t>
            </a:r>
            <a:r>
              <a:rPr lang="en-US" altLang="en-US" baseline="0" dirty="0">
                <a:latin typeface="Arial" pitchFamily="34" charset="0"/>
                <a:ea typeface="ＭＳ Ｐゴシック" pitchFamily="-65" charset="-128"/>
              </a:rPr>
              <a:t>(L[1:])</a:t>
            </a:r>
          </a:p>
          <a:p>
            <a:r>
              <a:rPr lang="en-US" altLang="en-US" baseline="0" dirty="0">
                <a:latin typeface="Arial" pitchFamily="34" charset="0"/>
                <a:ea typeface="ＭＳ Ｐゴシック" pitchFamily="-65" charset="-128"/>
              </a:rPr>
              <a:t>        </a:t>
            </a:r>
            <a:r>
              <a:rPr lang="en-US" altLang="en-US" baseline="0" dirty="0" err="1">
                <a:latin typeface="Arial" pitchFamily="34" charset="0"/>
                <a:ea typeface="ＭＳ Ｐゴシック" pitchFamily="-65" charset="-128"/>
              </a:rPr>
              <a:t>useIt</a:t>
            </a:r>
            <a:r>
              <a:rPr lang="en-US" altLang="en-US" baseline="0" dirty="0">
                <a:latin typeface="Arial" pitchFamily="34" charset="0"/>
                <a:ea typeface="ＭＳ Ｐゴシック" pitchFamily="-65" charset="-128"/>
              </a:rPr>
              <a:t> = list(map(lambda x: [L[0]] + x, </a:t>
            </a:r>
            <a:r>
              <a:rPr lang="en-US" altLang="en-US" baseline="0" dirty="0" err="1">
                <a:latin typeface="Arial" pitchFamily="34" charset="0"/>
                <a:ea typeface="ＭＳ Ｐゴシック" pitchFamily="-65" charset="-128"/>
              </a:rPr>
              <a:t>loseIt</a:t>
            </a:r>
            <a:r>
              <a:rPr lang="en-US" altLang="en-US" baseline="0" dirty="0">
                <a:latin typeface="Arial" pitchFamily="34" charset="0"/>
                <a:ea typeface="ＭＳ Ｐゴシック" pitchFamily="-65" charset="-128"/>
              </a:rPr>
              <a:t>))</a:t>
            </a:r>
          </a:p>
          <a:p>
            <a:r>
              <a:rPr lang="en-US" altLang="en-US" baseline="0" dirty="0">
                <a:latin typeface="Arial" pitchFamily="34" charset="0"/>
                <a:ea typeface="ＭＳ Ｐゴシック" pitchFamily="-65" charset="-128"/>
              </a:rPr>
              <a:t>        return </a:t>
            </a:r>
            <a:r>
              <a:rPr lang="en-US" altLang="en-US" baseline="0" dirty="0" err="1">
                <a:latin typeface="Arial" pitchFamily="34" charset="0"/>
                <a:ea typeface="ＭＳ Ｐゴシック" pitchFamily="-65" charset="-128"/>
              </a:rPr>
              <a:t>loseIt</a:t>
            </a:r>
            <a:r>
              <a:rPr lang="en-US" altLang="en-US" baseline="0" dirty="0">
                <a:latin typeface="Arial" pitchFamily="34" charset="0"/>
                <a:ea typeface="ＭＳ Ｐゴシック" pitchFamily="-65" charset="-128"/>
              </a:rPr>
              <a:t> + </a:t>
            </a:r>
            <a:r>
              <a:rPr lang="en-US" altLang="en-US" baseline="0" dirty="0" err="1">
                <a:latin typeface="Arial" pitchFamily="34" charset="0"/>
                <a:ea typeface="ＭＳ Ｐゴシック" pitchFamily="-65" charset="-128"/>
              </a:rPr>
              <a:t>useIt</a:t>
            </a:r>
            <a:endParaRPr lang="en-US" altLang="en-US" baseline="0" dirty="0">
              <a:latin typeface="Arial" pitchFamily="34" charset="0"/>
              <a:ea typeface="ＭＳ Ｐゴシック" pitchFamily="-65" charset="-128"/>
            </a:endParaRPr>
          </a:p>
          <a:p>
            <a:endParaRPr lang="en-US" altLang="en-US" dirty="0">
              <a:latin typeface="Arial" pitchFamily="34"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Subset(x, L): can we make exactly x by adding up elements of L?</a:t>
            </a:r>
          </a:p>
          <a:p>
            <a:endParaRPr lang="en-US" altLang="en-US" dirty="0">
              <a:latin typeface="Arial" pitchFamily="34" charset="0"/>
              <a:ea typeface="ＭＳ Ｐゴシック" pitchFamily="-65"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7D9877C-6BCD-4A33-AF32-C3E8E45AEF54}"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knapsack1 in lec04prog03-knapsack.py</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8F19F52-1BFC-41E4-9A61-EE7EAB00370C}"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is knapsack2 in lec04prog03-knapsack.py</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1719411-2C7C-4D1E-B45F-73ED66DEB773}"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F0E0E35-C960-46B3-B0FA-4E89480FE8F0}"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5A6E993-E5F1-46CA-B362-09DEC315DA3E}"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7C151B-3200-4361-BC2D-E2F27289AB7D}"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has already been done in lab.</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A9B05C-B83C-4A91-B3F9-B6C20E8AE993}"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55C1C1F-0F01-4D3A-A780-D509981270DF}"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A47BF3-04BE-4977-862A-841D76D1AAE2}"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58F3C39-7EB2-4BC6-9EF5-86C5B71ADBF9}" type="slidenum">
              <a:rPr lang="en-US" altLang="en-US" sz="1200"/>
              <a:pPr/>
              <a:t>32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C4D9EF6-4C9A-494D-9D71-EE22436169D8}" type="slidenum">
              <a:rPr lang="en-US" altLang="en-US" sz="1200"/>
              <a:pPr/>
              <a:t>4</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CAFE010-3FFB-46AC-9DAF-F9F1C89F6959}" type="slidenum">
              <a:rPr lang="en-US" altLang="en-US" sz="1200"/>
              <a:pPr/>
              <a:t>5</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62B3A2F-642B-4931-B9CE-CFFF1969F6C2}" type="slidenum">
              <a:rPr lang="en-US" altLang="en-US" sz="1200"/>
              <a:pPr/>
              <a:t>6</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ABA23FE-7A4B-4458-AA09-61D7F350F4BA}" type="slidenum">
              <a:rPr lang="en-US" altLang="en-US" sz="1200"/>
              <a:pPr/>
              <a:t>7</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06BF4FE-F052-406A-9276-FBD27DC81342}" type="slidenum">
              <a:rPr lang="en-US" altLang="en-US" sz="1200"/>
              <a:pPr/>
              <a:t>8</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This slide has 5 clicks of animation: 1: cancel first idea; 2: second idea; 3: cancel that; 4: lambda; 5: defining a function with </a:t>
            </a:r>
            <a:r>
              <a:rPr lang="en-US" altLang="en-US" dirty="0" err="1">
                <a:latin typeface="Arial" pitchFamily="34" charset="0"/>
                <a:ea typeface="ＭＳ Ｐゴシック" pitchFamily="-65" charset="-128"/>
              </a:rPr>
              <a:t>lamba</a:t>
            </a:r>
            <a:r>
              <a:rPr lang="en-US" altLang="en-US" dirty="0">
                <a:latin typeface="Arial" pitchFamily="34" charset="0"/>
                <a:ea typeface="ＭＳ Ｐゴシック" pitchFamily="-65" charset="-128"/>
              </a:rPr>
              <a:t>.</a:t>
            </a:r>
          </a:p>
          <a:p>
            <a:r>
              <a:rPr lang="en-US" altLang="en-US" dirty="0">
                <a:latin typeface="Arial" pitchFamily="34" charset="0"/>
                <a:ea typeface="ＭＳ Ｐゴシック" pitchFamily="-65" charset="-128"/>
              </a:rPr>
              <a:t>American</a:t>
            </a:r>
            <a:r>
              <a:rPr lang="en-US" altLang="en-US" baseline="0" dirty="0">
                <a:latin typeface="Arial" pitchFamily="34" charset="0"/>
                <a:ea typeface="ＭＳ Ｐゴシック" pitchFamily="-65" charset="-128"/>
              </a:rPr>
              <a:t> mathematician, invented the lambda calculus and the Church-Turing thesis (basically, says that a human can calculate on pencil and paper if and only if a Turing machine can do it).</a:t>
            </a:r>
            <a:endParaRPr lang="en-US" altLang="en-US" dirty="0">
              <a:latin typeface="Arial" pitchFamily="34" charset="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5609D8-BE4B-470E-83D2-18120BA5045A}" type="slidenum">
              <a:rPr lang="en-US" altLang="en-US" sz="1200"/>
              <a:pPr/>
              <a:t>9</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E9F72-30B7-43C9-ACFE-D5DB32A1601A}" type="slidenum">
              <a:rPr lang="en-US"/>
              <a:pPr>
                <a:defRPr/>
              </a:pPr>
              <a:t>‹#›</a:t>
            </a:fld>
            <a:endParaRPr lang="en-US"/>
          </a:p>
        </p:txBody>
      </p:sp>
    </p:spTree>
    <p:extLst>
      <p:ext uri="{BB962C8B-B14F-4D97-AF65-F5344CB8AC3E}">
        <p14:creationId xmlns:p14="http://schemas.microsoft.com/office/powerpoint/2010/main" val="518804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3DDC8F-B046-45A6-8C37-45C772ECF350}" type="slidenum">
              <a:rPr lang="en-US"/>
              <a:pPr>
                <a:defRPr/>
              </a:pPr>
              <a:t>‹#›</a:t>
            </a:fld>
            <a:endParaRPr lang="en-US"/>
          </a:p>
        </p:txBody>
      </p:sp>
    </p:spTree>
    <p:extLst>
      <p:ext uri="{BB962C8B-B14F-4D97-AF65-F5344CB8AC3E}">
        <p14:creationId xmlns:p14="http://schemas.microsoft.com/office/powerpoint/2010/main" val="1079557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504248-9C82-4A11-859C-B28DC8E74736}" type="slidenum">
              <a:rPr lang="en-US"/>
              <a:pPr>
                <a:defRPr/>
              </a:pPr>
              <a:t>‹#›</a:t>
            </a:fld>
            <a:endParaRPr lang="en-US"/>
          </a:p>
        </p:txBody>
      </p:sp>
    </p:spTree>
    <p:extLst>
      <p:ext uri="{BB962C8B-B14F-4D97-AF65-F5344CB8AC3E}">
        <p14:creationId xmlns:p14="http://schemas.microsoft.com/office/powerpoint/2010/main" val="190018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386B5C-7FF6-43DD-820B-045B7513EA50}" type="slidenum">
              <a:rPr lang="en-US"/>
              <a:pPr>
                <a:defRPr/>
              </a:pPr>
              <a:t>‹#›</a:t>
            </a:fld>
            <a:endParaRPr lang="en-US"/>
          </a:p>
        </p:txBody>
      </p:sp>
    </p:spTree>
    <p:extLst>
      <p:ext uri="{BB962C8B-B14F-4D97-AF65-F5344CB8AC3E}">
        <p14:creationId xmlns:p14="http://schemas.microsoft.com/office/powerpoint/2010/main" val="4127809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FE1B03-C43F-4974-8F23-49BFA5C57EA3}" type="slidenum">
              <a:rPr lang="en-US"/>
              <a:pPr>
                <a:defRPr/>
              </a:pPr>
              <a:t>‹#›</a:t>
            </a:fld>
            <a:endParaRPr lang="en-US"/>
          </a:p>
        </p:txBody>
      </p:sp>
    </p:spTree>
    <p:extLst>
      <p:ext uri="{BB962C8B-B14F-4D97-AF65-F5344CB8AC3E}">
        <p14:creationId xmlns:p14="http://schemas.microsoft.com/office/powerpoint/2010/main" val="20903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5CDC10-2369-453F-9E06-6F2AE6E654F9}" type="slidenum">
              <a:rPr lang="en-US"/>
              <a:pPr>
                <a:defRPr/>
              </a:pPr>
              <a:t>‹#›</a:t>
            </a:fld>
            <a:endParaRPr lang="en-US"/>
          </a:p>
        </p:txBody>
      </p:sp>
    </p:spTree>
    <p:extLst>
      <p:ext uri="{BB962C8B-B14F-4D97-AF65-F5344CB8AC3E}">
        <p14:creationId xmlns:p14="http://schemas.microsoft.com/office/powerpoint/2010/main" val="190484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2825F-E42D-4E43-8AC6-E67C8A3D0CC9}" type="slidenum">
              <a:rPr lang="en-US"/>
              <a:pPr>
                <a:defRPr/>
              </a:pPr>
              <a:t>‹#›</a:t>
            </a:fld>
            <a:endParaRPr lang="en-US"/>
          </a:p>
        </p:txBody>
      </p:sp>
    </p:spTree>
    <p:extLst>
      <p:ext uri="{BB962C8B-B14F-4D97-AF65-F5344CB8AC3E}">
        <p14:creationId xmlns:p14="http://schemas.microsoft.com/office/powerpoint/2010/main" val="324435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CF70CE-5299-4426-9E1E-74627994D8AB}" type="slidenum">
              <a:rPr lang="en-US"/>
              <a:pPr>
                <a:defRPr/>
              </a:pPr>
              <a:t>‹#›</a:t>
            </a:fld>
            <a:endParaRPr lang="en-US"/>
          </a:p>
        </p:txBody>
      </p:sp>
    </p:spTree>
    <p:extLst>
      <p:ext uri="{BB962C8B-B14F-4D97-AF65-F5344CB8AC3E}">
        <p14:creationId xmlns:p14="http://schemas.microsoft.com/office/powerpoint/2010/main" val="377975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55DEED-DF9C-4555-9C61-D346360A81F8}" type="slidenum">
              <a:rPr lang="en-US"/>
              <a:pPr>
                <a:defRPr/>
              </a:pPr>
              <a:t>‹#›</a:t>
            </a:fld>
            <a:endParaRPr lang="en-US"/>
          </a:p>
        </p:txBody>
      </p:sp>
    </p:spTree>
    <p:extLst>
      <p:ext uri="{BB962C8B-B14F-4D97-AF65-F5344CB8AC3E}">
        <p14:creationId xmlns:p14="http://schemas.microsoft.com/office/powerpoint/2010/main" val="308417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41A75-6C0C-4939-8F0B-9FA0F74931CA}" type="slidenum">
              <a:rPr lang="en-US"/>
              <a:pPr>
                <a:defRPr/>
              </a:pPr>
              <a:t>‹#›</a:t>
            </a:fld>
            <a:endParaRPr lang="en-US"/>
          </a:p>
        </p:txBody>
      </p:sp>
    </p:spTree>
    <p:extLst>
      <p:ext uri="{BB962C8B-B14F-4D97-AF65-F5344CB8AC3E}">
        <p14:creationId xmlns:p14="http://schemas.microsoft.com/office/powerpoint/2010/main" val="112040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A7C414-2479-466F-8DC0-413904B056A1}" type="slidenum">
              <a:rPr lang="en-US"/>
              <a:pPr>
                <a:defRPr/>
              </a:pPr>
              <a:t>‹#›</a:t>
            </a:fld>
            <a:endParaRPr lang="en-US"/>
          </a:p>
        </p:txBody>
      </p:sp>
    </p:spTree>
    <p:extLst>
      <p:ext uri="{BB962C8B-B14F-4D97-AF65-F5344CB8AC3E}">
        <p14:creationId xmlns:p14="http://schemas.microsoft.com/office/powerpoint/2010/main" val="15417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1D0630-F6DE-4F7B-82F8-B40CED169B98}" type="slidenum">
              <a:rPr lang="en-US"/>
              <a:pPr>
                <a:defRPr/>
              </a:pPr>
              <a:t>‹#›</a:t>
            </a:fld>
            <a:endParaRPr lang="en-US"/>
          </a:p>
        </p:txBody>
      </p:sp>
    </p:spTree>
    <p:extLst>
      <p:ext uri="{BB962C8B-B14F-4D97-AF65-F5344CB8AC3E}">
        <p14:creationId xmlns:p14="http://schemas.microsoft.com/office/powerpoint/2010/main" val="414432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5974FD-8875-4E55-AC30-33DA202A61CB}" type="slidenum">
              <a:rPr lang="en-US"/>
              <a:pPr>
                <a:defRPr/>
              </a:pPr>
              <a:t>‹#›</a:t>
            </a:fld>
            <a:endParaRPr lang="en-US"/>
          </a:p>
        </p:txBody>
      </p:sp>
    </p:spTree>
    <p:extLst>
      <p:ext uri="{BB962C8B-B14F-4D97-AF65-F5344CB8AC3E}">
        <p14:creationId xmlns:p14="http://schemas.microsoft.com/office/powerpoint/2010/main" val="159868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ＭＳ Ｐゴシック" pitchFamily="-65" charset="-128"/>
              </a:defRPr>
            </a:lvl1pPr>
          </a:lstStyle>
          <a:p>
            <a:pPr>
              <a:defRPr/>
            </a:pPr>
            <a:fld id="{A33A57D1-BF98-4D6E-81C1-03B719C571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en.wikipedia.org/wiki/File:Drevil_million_dollars.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071813"/>
            <a:ext cx="3447151" cy="3024187"/>
          </a:xfrm>
          <a:prstGeom prst="rect">
            <a:avLst/>
          </a:prstGeom>
        </p:spPr>
      </p:pic>
      <p:sp>
        <p:nvSpPr>
          <p:cNvPr id="33" name="Rectangle 4"/>
          <p:cNvSpPr>
            <a:spLocks noGrp="1" noChangeArrowheads="1"/>
          </p:cNvSpPr>
          <p:nvPr>
            <p:ph type="title"/>
          </p:nvPr>
        </p:nvSpPr>
        <p:spPr>
          <a:xfrm>
            <a:off x="609600" y="0"/>
            <a:ext cx="7772400" cy="1295400"/>
          </a:xfrm>
        </p:spPr>
        <p:txBody>
          <a:bodyPr rIns="132080"/>
          <a:lstStyle/>
          <a:p>
            <a:r>
              <a:rPr lang="en-US" altLang="en-US" dirty="0">
                <a:latin typeface="Algerian" panose="04020705040A02060702" pitchFamily="82" charset="0"/>
              </a:rPr>
              <a:t>The CS 5 Black Times</a:t>
            </a:r>
          </a:p>
        </p:txBody>
      </p:sp>
      <p:grpSp>
        <p:nvGrpSpPr>
          <p:cNvPr id="34" name="Group 5"/>
          <p:cNvGrpSpPr>
            <a:grpSpLocks/>
          </p:cNvGrpSpPr>
          <p:nvPr/>
        </p:nvGrpSpPr>
        <p:grpSpPr bwMode="auto">
          <a:xfrm>
            <a:off x="381000" y="1143000"/>
            <a:ext cx="8218488" cy="180975"/>
            <a:chOff x="0" y="0"/>
            <a:chExt cx="5177" cy="114"/>
          </a:xfrm>
        </p:grpSpPr>
        <p:sp>
          <p:nvSpPr>
            <p:cNvPr id="35" name="Rectangle 6"/>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sp>
          <p:nvSpPr>
            <p:cNvPr id="36" name="Rectangle 7"/>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charset="0"/>
                  <a:ea typeface="ＭＳ Ｐゴシック" pitchFamily="80" charset="-128"/>
                </a:defRPr>
              </a:lvl1pPr>
              <a:lvl2pPr marL="742950" indent="-285750">
                <a:spcBef>
                  <a:spcPct val="20000"/>
                </a:spcBef>
                <a:buChar char="–"/>
                <a:defRPr sz="2800">
                  <a:solidFill>
                    <a:schemeClr val="tx1"/>
                  </a:solidFill>
                  <a:latin typeface="Arial" charset="0"/>
                  <a:ea typeface="ＭＳ Ｐゴシック" pitchFamily="80" charset="-128"/>
                </a:defRPr>
              </a:lvl2pPr>
              <a:lvl3pPr marL="1143000" indent="-228600">
                <a:spcBef>
                  <a:spcPct val="20000"/>
                </a:spcBef>
                <a:buChar char="•"/>
                <a:defRPr sz="2400">
                  <a:solidFill>
                    <a:schemeClr val="tx1"/>
                  </a:solidFill>
                  <a:latin typeface="Arial" charset="0"/>
                  <a:ea typeface="ＭＳ Ｐゴシック" pitchFamily="80" charset="-128"/>
                </a:defRPr>
              </a:lvl3pPr>
              <a:lvl4pPr marL="1600200" indent="-228600">
                <a:spcBef>
                  <a:spcPct val="20000"/>
                </a:spcBef>
                <a:buChar char="–"/>
                <a:defRPr sz="2000">
                  <a:solidFill>
                    <a:schemeClr val="tx1"/>
                  </a:solidFill>
                  <a:latin typeface="Arial" charset="0"/>
                  <a:ea typeface="ＭＳ Ｐゴシック" pitchFamily="80" charset="-128"/>
                </a:defRPr>
              </a:lvl4pPr>
              <a:lvl5pPr marL="2057400" indent="-228600">
                <a:spcBef>
                  <a:spcPct val="20000"/>
                </a:spcBef>
                <a:buChar char="»"/>
                <a:defRPr sz="2000">
                  <a:solidFill>
                    <a:schemeClr val="tx1"/>
                  </a:solidFill>
                  <a:latin typeface="Arial" charset="0"/>
                  <a:ea typeface="ＭＳ Ｐゴシック" pitchFamily="80"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80" charset="-128"/>
                </a:defRPr>
              </a:lvl9pPr>
            </a:lstStyle>
            <a:p>
              <a:pPr>
                <a:spcBef>
                  <a:spcPct val="0"/>
                </a:spcBef>
                <a:buFontTx/>
                <a:buNone/>
              </a:pPr>
              <a:endParaRPr lang="en-US" altLang="en-US" sz="2400"/>
            </a:p>
          </p:txBody>
        </p:sp>
      </p:grpSp>
      <p:sp>
        <p:nvSpPr>
          <p:cNvPr id="37" name="TextBox 36"/>
          <p:cNvSpPr txBox="1"/>
          <p:nvPr/>
        </p:nvSpPr>
        <p:spPr>
          <a:xfrm>
            <a:off x="457200" y="1981200"/>
            <a:ext cx="5486400" cy="4495800"/>
          </a:xfrm>
          <a:prstGeom prst="rect">
            <a:avLst/>
          </a:prstGeom>
          <a:noFill/>
        </p:spPr>
        <p:txBody>
          <a:bodyPr wrap="square" rtlCol="0">
            <a:noAutofit/>
          </a:bodyPr>
          <a:lstStyle/>
          <a:p>
            <a:r>
              <a:rPr lang="en-US" dirty="0">
                <a:latin typeface="Perpetua" panose="02020502060401020303" pitchFamily="18" charset="0"/>
                <a:cs typeface="Times New Roman" panose="02020603050405020304" pitchFamily="18" charset="0"/>
              </a:rPr>
              <a:t>Oceanside (UPI)—In an attempt to make up for the damage caused to a Harvey Mudd College dormitory by her ill-behaved colleagues, a well-tanned penguin took a group of first-year students on a beach outing in which they learned to surf.  “It was </a:t>
            </a:r>
            <a:r>
              <a:rPr lang="en-US" i="1" dirty="0">
                <a:latin typeface="Perpetua" panose="02020502060401020303" pitchFamily="18" charset="0"/>
                <a:cs typeface="Times New Roman" panose="02020603050405020304" pitchFamily="18" charset="0"/>
              </a:rPr>
              <a:t>awesome,</a:t>
            </a:r>
            <a:r>
              <a:rPr lang="en-US" dirty="0">
                <a:latin typeface="Perpetua" panose="02020502060401020303" pitchFamily="18" charset="0"/>
                <a:cs typeface="Times New Roman" panose="02020603050405020304" pitchFamily="18" charset="0"/>
              </a:rPr>
              <a:t>” gushed one surfer.  I stood up the very first time and I would have made it all the way in except that I slipped on some fish oil.”</a:t>
            </a:r>
          </a:p>
          <a:p>
            <a:r>
              <a:rPr lang="en-US" dirty="0">
                <a:latin typeface="Perpetua" panose="02020502060401020303" pitchFamily="18" charset="0"/>
                <a:cs typeface="Times New Roman" panose="02020603050405020304" pitchFamily="18" charset="0"/>
              </a:rPr>
              <a:t>    Another beginner lauded the  experience even though he returned with gashes on his chin.  “I got to see the ocean from underneath!” he exclaimed.  “I had no idea there were fish under there!”</a:t>
            </a:r>
          </a:p>
        </p:txBody>
      </p:sp>
      <p:sp>
        <p:nvSpPr>
          <p:cNvPr id="38" name="TextBox 37"/>
          <p:cNvSpPr txBox="1"/>
          <p:nvPr/>
        </p:nvSpPr>
        <p:spPr>
          <a:xfrm>
            <a:off x="457201" y="1411069"/>
            <a:ext cx="5892960" cy="646331"/>
          </a:xfrm>
          <a:prstGeom prst="rect">
            <a:avLst/>
          </a:prstGeom>
          <a:noFill/>
        </p:spPr>
        <p:txBody>
          <a:bodyPr wrap="none" rtlCol="0">
            <a:spAutoFit/>
          </a:bodyPr>
          <a:lstStyle/>
          <a:p>
            <a:r>
              <a:rPr lang="en-US" sz="3600" b="1" dirty="0">
                <a:latin typeface="Papyrus" panose="03070502060502030205" pitchFamily="66" charset="0"/>
                <a:cs typeface="Times New Roman" panose="02020603050405020304" pitchFamily="18" charset="0"/>
              </a:rPr>
              <a:t>Penguin Leads Surfing Trip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Lambda</a:t>
            </a:r>
          </a:p>
        </p:txBody>
      </p:sp>
      <p:sp>
        <p:nvSpPr>
          <p:cNvPr id="29699" name="Rectangle 3"/>
          <p:cNvSpPr>
            <a:spLocks noGrp="1" noChangeArrowheads="1"/>
          </p:cNvSpPr>
          <p:nvPr>
            <p:ph type="body" idx="1"/>
          </p:nvPr>
        </p:nvSpPr>
        <p:spPr>
          <a:xfrm>
            <a:off x="381000" y="1600200"/>
            <a:ext cx="8534400" cy="4191000"/>
          </a:xfrm>
        </p:spPr>
        <p:txBody>
          <a:bodyPr/>
          <a:lstStyle/>
          <a:p>
            <a:pPr>
              <a:buFontTx/>
              <a:buNone/>
            </a:pPr>
            <a:r>
              <a:rPr lang="en-US" altLang="en-US" sz="2400" b="1" dirty="0">
                <a:latin typeface="Courier New" pitchFamily="49" charset="0"/>
                <a:cs typeface="Courier New" pitchFamily="49" charset="0"/>
              </a:rPr>
              <a:t>even = lambda x: x%2 == 0</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def even(x):</a:t>
            </a:r>
          </a:p>
          <a:p>
            <a:pPr>
              <a:buFontTx/>
              <a:buNone/>
            </a:pPr>
            <a:r>
              <a:rPr lang="en-US" altLang="en-US" sz="2400" b="1" dirty="0">
                <a:latin typeface="Courier New" pitchFamily="49" charset="0"/>
                <a:cs typeface="Courier New" pitchFamily="49" charset="0"/>
              </a:rPr>
              <a:t>   </a:t>
            </a:r>
            <a:r>
              <a:rPr lang="ja-JP" altLang="en-US" sz="2400" b="1" dirty="0">
                <a:latin typeface="Courier New" pitchFamily="49" charset="0"/>
                <a:cs typeface="Courier New" pitchFamily="49" charset="0"/>
              </a:rPr>
              <a:t>'</a:t>
            </a:r>
            <a:r>
              <a:rPr lang="en-US" altLang="ja-JP" sz="2400" b="1" dirty="0">
                <a:latin typeface="Courier New" pitchFamily="49" charset="0"/>
                <a:cs typeface="Courier New" pitchFamily="49" charset="0"/>
              </a:rPr>
              <a:t>''Returns True </a:t>
            </a:r>
            <a:r>
              <a:rPr lang="en-US" altLang="ja-JP" sz="2400" b="1" dirty="0" err="1">
                <a:latin typeface="Courier New" pitchFamily="49" charset="0"/>
                <a:cs typeface="Courier New" pitchFamily="49" charset="0"/>
              </a:rPr>
              <a:t>iff</a:t>
            </a:r>
            <a:r>
              <a:rPr lang="en-US" altLang="ja-JP" sz="2400" b="1" dirty="0">
                <a:latin typeface="Courier New" pitchFamily="49" charset="0"/>
                <a:cs typeface="Courier New" pitchFamily="49" charset="0"/>
              </a:rPr>
              <a:t> x is even'''</a:t>
            </a:r>
          </a:p>
          <a:p>
            <a:pPr>
              <a:buFontTx/>
              <a:buNone/>
            </a:pPr>
            <a:r>
              <a:rPr lang="en-US" altLang="en-US" sz="2400" b="1" dirty="0">
                <a:latin typeface="Courier New" pitchFamily="49" charset="0"/>
                <a:cs typeface="Courier New" pitchFamily="49" charset="0"/>
              </a:rPr>
              <a:t>   return x % 2 == 0</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short = lambda List: </a:t>
            </a:r>
            <a:r>
              <a:rPr lang="en-US" altLang="en-US" sz="2400" b="1" dirty="0" err="1">
                <a:latin typeface="Courier New" pitchFamily="49" charset="0"/>
                <a:cs typeface="Courier New" pitchFamily="49" charset="0"/>
              </a:rPr>
              <a:t>len</a:t>
            </a:r>
            <a:r>
              <a:rPr lang="en-US" altLang="en-US" sz="2400" b="1" dirty="0">
                <a:latin typeface="Courier New" pitchFamily="49" charset="0"/>
                <a:cs typeface="Courier New" pitchFamily="49" charset="0"/>
              </a:rPr>
              <a:t>(List) &lt;= 2</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def short(List):</a:t>
            </a:r>
          </a:p>
          <a:p>
            <a:pPr>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'''Returns True </a:t>
            </a:r>
            <a:r>
              <a:rPr lang="en-US" altLang="ja-JP" sz="2400" b="1" dirty="0" err="1">
                <a:latin typeface="Courier New" pitchFamily="49" charset="0"/>
                <a:cs typeface="Courier New" pitchFamily="49" charset="0"/>
              </a:rPr>
              <a:t>iff</a:t>
            </a:r>
            <a:r>
              <a:rPr lang="en-US" altLang="ja-JP" sz="2400" b="1" dirty="0">
                <a:latin typeface="Courier New" pitchFamily="49" charset="0"/>
                <a:cs typeface="Courier New" pitchFamily="49" charset="0"/>
              </a:rPr>
              <a:t> List has </a:t>
            </a:r>
            <a:r>
              <a:rPr lang="en-US" altLang="ja-JP" sz="2400" b="1" dirty="0" err="1">
                <a:latin typeface="Courier New" pitchFamily="49" charset="0"/>
                <a:cs typeface="Courier New" pitchFamily="49" charset="0"/>
              </a:rPr>
              <a:t>len</a:t>
            </a:r>
            <a:r>
              <a:rPr lang="en-US" altLang="ja-JP" sz="2400" b="1" dirty="0">
                <a:latin typeface="Courier New" pitchFamily="49" charset="0"/>
                <a:cs typeface="Courier New" pitchFamily="49" charset="0"/>
              </a:rPr>
              <a:t> &lt;= 2'''</a:t>
            </a:r>
          </a:p>
          <a:p>
            <a:pPr>
              <a:buFontTx/>
              <a:buNone/>
            </a:pPr>
            <a:r>
              <a:rPr lang="en-US" altLang="en-US" sz="2400" b="1" dirty="0">
                <a:latin typeface="Courier New" pitchFamily="49" charset="0"/>
                <a:cs typeface="Courier New" pitchFamily="49" charset="0"/>
              </a:rPr>
              <a:t>   return </a:t>
            </a:r>
            <a:r>
              <a:rPr lang="en-US" altLang="en-US" sz="2400" b="1" dirty="0" err="1">
                <a:latin typeface="Courier New" pitchFamily="49" charset="0"/>
                <a:cs typeface="Courier New" pitchFamily="49" charset="0"/>
              </a:rPr>
              <a:t>len</a:t>
            </a:r>
            <a:r>
              <a:rPr lang="en-US" altLang="en-US" sz="2400" b="1" dirty="0">
                <a:latin typeface="Courier New" pitchFamily="49" charset="0"/>
                <a:cs typeface="Courier New" pitchFamily="49" charset="0"/>
              </a:rPr>
              <a:t>(List) &lt;= 2</a:t>
            </a:r>
          </a:p>
          <a:p>
            <a:pPr>
              <a:buFontTx/>
              <a:buNone/>
            </a:pPr>
            <a:r>
              <a:rPr lang="en-US" altLang="en-US" sz="2400" b="1" dirty="0">
                <a:latin typeface="Courier New" pitchFamily="49" charset="0"/>
                <a:cs typeface="Courier New" pitchFamily="49" charset="0"/>
              </a:rPr>
              <a:t> </a:t>
            </a:r>
            <a:endParaRPr lang="en-US" altLang="en-US" sz="2400" dirty="0">
              <a:latin typeface="Courier New" pitchFamily="49" charset="0"/>
              <a:cs typeface="Courier New" pitchFamily="49" charset="0"/>
            </a:endParaRP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29700" name="Group 4"/>
          <p:cNvGrpSpPr>
            <a:grpSpLocks/>
          </p:cNvGrpSpPr>
          <p:nvPr/>
        </p:nvGrpSpPr>
        <p:grpSpPr bwMode="auto">
          <a:xfrm>
            <a:off x="381000" y="1190625"/>
            <a:ext cx="8218488" cy="180975"/>
            <a:chOff x="295" y="1311"/>
            <a:chExt cx="5177" cy="114"/>
          </a:xfrm>
        </p:grpSpPr>
        <p:sp>
          <p:nvSpPr>
            <p:cNvPr id="297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97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cxnSp>
        <p:nvCxnSpPr>
          <p:cNvPr id="29701" name="Straight Connector 7"/>
          <p:cNvCxnSpPr>
            <a:cxnSpLocks noChangeShapeType="1"/>
          </p:cNvCxnSpPr>
          <p:nvPr/>
        </p:nvCxnSpPr>
        <p:spPr bwMode="auto">
          <a:xfrm>
            <a:off x="152400" y="4038600"/>
            <a:ext cx="8839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Lambda</a:t>
            </a:r>
            <a:r>
              <a:rPr lang="en-US" altLang="en-US">
                <a:cs typeface="Courier New" pitchFamily="49" charset="0"/>
              </a:rPr>
              <a:t> Evil</a:t>
            </a:r>
          </a:p>
        </p:txBody>
      </p:sp>
      <p:sp>
        <p:nvSpPr>
          <p:cNvPr id="30723" name="Rectangle 3"/>
          <p:cNvSpPr>
            <a:spLocks noGrp="1" noChangeArrowheads="1"/>
          </p:cNvSpPr>
          <p:nvPr>
            <p:ph type="body" idx="1"/>
          </p:nvPr>
        </p:nvSpPr>
        <p:spPr>
          <a:xfrm>
            <a:off x="381000" y="1981200"/>
            <a:ext cx="8458200" cy="2362200"/>
          </a:xfrm>
        </p:spPr>
        <p:txBody>
          <a:bodyPr/>
          <a:lstStyle/>
          <a:p>
            <a:pPr>
              <a:buFontTx/>
              <a:buNone/>
            </a:pPr>
            <a:endParaRPr lang="en-US" altLang="en-US" sz="2400" b="1" dirty="0">
              <a:latin typeface="Courier New" pitchFamily="49" charset="0"/>
              <a:cs typeface="Courier New" pitchFamily="49" charset="0"/>
            </a:endParaRPr>
          </a:p>
          <a:p>
            <a:pPr>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ugly(item, L):</a:t>
            </a:r>
          </a:p>
          <a:p>
            <a:pPr>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 = list(map(lambda x: x == item, L))</a:t>
            </a:r>
          </a:p>
          <a:p>
            <a:pPr>
              <a:buFontTx/>
              <a:buNone/>
            </a:pPr>
            <a:r>
              <a:rPr lang="en-US" altLang="en-US" sz="2400" b="1" dirty="0">
                <a:latin typeface="Courier New" pitchFamily="49" charset="0"/>
                <a:cs typeface="Courier New" pitchFamily="49" charset="0"/>
              </a:rPr>
              <a:t>	return sum(</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 &gt; 0</a:t>
            </a: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30724" name="Group 4"/>
          <p:cNvGrpSpPr>
            <a:grpSpLocks/>
          </p:cNvGrpSpPr>
          <p:nvPr/>
        </p:nvGrpSpPr>
        <p:grpSpPr bwMode="auto">
          <a:xfrm>
            <a:off x="381000" y="1190625"/>
            <a:ext cx="8218488" cy="180975"/>
            <a:chOff x="295" y="1311"/>
            <a:chExt cx="5177" cy="114"/>
          </a:xfrm>
        </p:grpSpPr>
        <p:sp>
          <p:nvSpPr>
            <p:cNvPr id="3072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072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0725"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578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9"/>
          <p:cNvSpPr>
            <a:spLocks noChangeArrowheads="1"/>
          </p:cNvSpPr>
          <p:nvPr/>
        </p:nvSpPr>
        <p:spPr bwMode="auto">
          <a:xfrm>
            <a:off x="6781800" y="4343400"/>
            <a:ext cx="2209800" cy="1066800"/>
          </a:xfrm>
          <a:prstGeom prst="wedgeRectCallout">
            <a:avLst>
              <a:gd name="adj1" fmla="val -46745"/>
              <a:gd name="adj2" fmla="val 725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t>This is exploiting the fact that </a:t>
            </a:r>
            <a:r>
              <a:rPr lang="en-US" altLang="en-US" sz="2000">
                <a:latin typeface="Courier New" pitchFamily="49" charset="0"/>
                <a:cs typeface="Courier New" pitchFamily="49" charset="0"/>
              </a:rPr>
              <a:t>True==1</a:t>
            </a:r>
            <a:r>
              <a:rPr lang="en-US" altLang="en-US" sz="2000">
                <a:latin typeface="Courier" pitchFamily="49" charset="0"/>
              </a:rPr>
              <a:t> </a:t>
            </a:r>
            <a:r>
              <a:rPr lang="en-US" altLang="en-US" sz="1400"/>
              <a:t>and</a:t>
            </a:r>
            <a:r>
              <a:rPr lang="en-US" altLang="en-US" sz="2000">
                <a:latin typeface="Courier" pitchFamily="49" charset="0"/>
              </a:rPr>
              <a:t> </a:t>
            </a:r>
            <a:r>
              <a:rPr lang="en-US" altLang="en-US" sz="2000">
                <a:latin typeface="Courier New" pitchFamily="49" charset="0"/>
                <a:cs typeface="Courier New" pitchFamily="49" charset="0"/>
              </a:rPr>
              <a:t>False==0</a:t>
            </a:r>
            <a:r>
              <a:rPr lang="en-US" altLang="en-US" sz="2000">
                <a:latin typeface="Courier" pitchFamily="49" charset="0"/>
              </a:rPr>
              <a:t>. </a:t>
            </a:r>
            <a:endParaRPr lang="en-US" altLang="en-US" sz="2000">
              <a:latin typeface="Times New Roman" pitchFamily="18" charset="0"/>
            </a:endParaRPr>
          </a:p>
        </p:txBody>
      </p:sp>
      <p:pic>
        <p:nvPicPr>
          <p:cNvPr id="30727" name="Picture 11" descr="Drevil million dolla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361950"/>
            <a:ext cx="1905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Lambda</a:t>
            </a:r>
          </a:p>
        </p:txBody>
      </p:sp>
      <p:sp>
        <p:nvSpPr>
          <p:cNvPr id="31747" name="Rectangle 3"/>
          <p:cNvSpPr>
            <a:spLocks noGrp="1" noChangeArrowheads="1"/>
          </p:cNvSpPr>
          <p:nvPr>
            <p:ph type="body" idx="1"/>
          </p:nvPr>
        </p:nvSpPr>
        <p:spPr>
          <a:xfrm>
            <a:off x="381000" y="1981200"/>
            <a:ext cx="8458200" cy="2362200"/>
          </a:xfrm>
        </p:spPr>
        <p:txBody>
          <a:bodyPr/>
          <a:lstStyle/>
          <a:p>
            <a:pPr>
              <a:buFontTx/>
              <a:buNone/>
            </a:pPr>
            <a:r>
              <a:rPr lang="en-US" altLang="en-US" sz="2400" b="1" dirty="0">
                <a:latin typeface="Courier New" pitchFamily="49" charset="0"/>
                <a:cs typeface="Courier New" pitchFamily="49" charset="0"/>
              </a:rPr>
              <a:t>from </a:t>
            </a:r>
            <a:r>
              <a:rPr lang="en-US" altLang="en-US" sz="2400" b="1" dirty="0" err="1">
                <a:latin typeface="Courier New" pitchFamily="49" charset="0"/>
                <a:cs typeface="Courier New" pitchFamily="49" charset="0"/>
              </a:rPr>
              <a:t>functools</a:t>
            </a:r>
            <a:r>
              <a:rPr lang="en-US" altLang="en-US" sz="2400" b="1" dirty="0">
                <a:latin typeface="Courier New" pitchFamily="49" charset="0"/>
                <a:cs typeface="Courier New" pitchFamily="49" charset="0"/>
              </a:rPr>
              <a:t> import reduce</a:t>
            </a:r>
          </a:p>
          <a:p>
            <a:pPr>
              <a:buFontTx/>
              <a:buNone/>
            </a:pPr>
            <a:endParaRPr lang="en-US" altLang="en-US" sz="2400" b="1" dirty="0">
              <a:latin typeface="Courier New" pitchFamily="49" charset="0"/>
              <a:cs typeface="Courier New" pitchFamily="49" charset="0"/>
            </a:endParaRPr>
          </a:p>
          <a:p>
            <a:pPr>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mystery(item, L):</a:t>
            </a:r>
          </a:p>
          <a:p>
            <a:pPr>
              <a:buFontTx/>
              <a:buNone/>
            </a:pPr>
            <a:r>
              <a:rPr lang="en-US" altLang="en-US" sz="2400" b="1" dirty="0">
                <a:latin typeface="Courier New" pitchFamily="49" charset="0"/>
                <a:cs typeface="Courier New" pitchFamily="49" charset="0"/>
              </a:rPr>
              <a:t>	</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 = list(map(lambda x: x == item, L))</a:t>
            </a:r>
          </a:p>
          <a:p>
            <a:pPr>
              <a:buFontTx/>
              <a:buNone/>
            </a:pPr>
            <a:r>
              <a:rPr lang="en-US" altLang="en-US" sz="2400" b="1" dirty="0">
                <a:latin typeface="Courier New" pitchFamily="49" charset="0"/>
                <a:cs typeface="Courier New" pitchFamily="49" charset="0"/>
              </a:rPr>
              <a:t>	return reduce(lambda x, y: x or y, </a:t>
            </a:r>
            <a:r>
              <a:rPr lang="en-US" altLang="en-US" sz="2400" b="1" dirty="0" err="1">
                <a:latin typeface="Courier New" pitchFamily="49" charset="0"/>
                <a:cs typeface="Courier New" pitchFamily="49" charset="0"/>
              </a:rPr>
              <a:t>newL</a:t>
            </a:r>
            <a:r>
              <a:rPr lang="en-US" altLang="en-US" sz="2400" b="1" dirty="0">
                <a:latin typeface="Courier New" pitchFamily="49" charset="0"/>
                <a:cs typeface="Courier New" pitchFamily="49" charset="0"/>
              </a:rPr>
              <a:t>)</a:t>
            </a: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31748" name="Group 4"/>
          <p:cNvGrpSpPr>
            <a:grpSpLocks/>
          </p:cNvGrpSpPr>
          <p:nvPr/>
        </p:nvGrpSpPr>
        <p:grpSpPr bwMode="auto">
          <a:xfrm>
            <a:off x="381000" y="1190625"/>
            <a:ext cx="8218488" cy="180975"/>
            <a:chOff x="295" y="1311"/>
            <a:chExt cx="5177" cy="114"/>
          </a:xfrm>
        </p:grpSpPr>
        <p:sp>
          <p:nvSpPr>
            <p:cNvPr id="3175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175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17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
            <a:ext cx="227012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2578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9"/>
          <p:cNvSpPr>
            <a:spLocks noChangeArrowheads="1"/>
          </p:cNvSpPr>
          <p:nvPr/>
        </p:nvSpPr>
        <p:spPr bwMode="auto">
          <a:xfrm>
            <a:off x="6856413" y="4867275"/>
            <a:ext cx="1830387" cy="533400"/>
          </a:xfrm>
          <a:prstGeom prst="wedgeRectCallout">
            <a:avLst>
              <a:gd name="adj1" fmla="val -55435"/>
              <a:gd name="adj2" fmla="val 104245"/>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MUCH better!</a:t>
            </a:r>
            <a:endParaRPr lang="en-US" altLang="en-US" sz="2000">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a:defRPr/>
            </a:pPr>
            <a:r>
              <a:rPr lang="en-US" dirty="0">
                <a:latin typeface="+mn-lt"/>
                <a:ea typeface="Courier" pitchFamily="-109" charset="0"/>
                <a:cs typeface="Courier" pitchFamily="-109" charset="0"/>
              </a:rPr>
              <a:t>A Prime Example</a:t>
            </a:r>
          </a:p>
        </p:txBody>
      </p:sp>
      <p:grpSp>
        <p:nvGrpSpPr>
          <p:cNvPr id="32771" name="Group 4"/>
          <p:cNvGrpSpPr>
            <a:grpSpLocks/>
          </p:cNvGrpSpPr>
          <p:nvPr/>
        </p:nvGrpSpPr>
        <p:grpSpPr bwMode="auto">
          <a:xfrm>
            <a:off x="381000" y="1190625"/>
            <a:ext cx="8218488" cy="180975"/>
            <a:chOff x="295" y="1311"/>
            <a:chExt cx="5177" cy="114"/>
          </a:xfrm>
        </p:grpSpPr>
        <p:sp>
          <p:nvSpPr>
            <p:cNvPr id="3277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277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9700" name="TextBox 7"/>
          <p:cNvSpPr txBox="1">
            <a:spLocks noChangeArrowheads="1"/>
          </p:cNvSpPr>
          <p:nvPr/>
        </p:nvSpPr>
        <p:spPr bwMode="auto">
          <a:xfrm>
            <a:off x="381000" y="1600200"/>
            <a:ext cx="84963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defRPr/>
            </a:pPr>
            <a:r>
              <a:rPr lang="en-US" altLang="en-US" sz="2000" dirty="0"/>
              <a:t>Write a function called </a:t>
            </a:r>
            <a:r>
              <a:rPr lang="en-US" altLang="en-US" sz="2000" dirty="0">
                <a:latin typeface="Courier New" pitchFamily="49" charset="0"/>
                <a:cs typeface="Courier New" pitchFamily="49" charset="0"/>
              </a:rPr>
              <a:t>prime(n)</a:t>
            </a:r>
            <a:r>
              <a:rPr lang="en-US" altLang="en-US" sz="2000" dirty="0">
                <a:latin typeface="+mn-lt"/>
              </a:rPr>
              <a:t> </a:t>
            </a:r>
            <a:r>
              <a:rPr lang="en-US" altLang="en-US" sz="2000" dirty="0"/>
              <a:t>that returns </a:t>
            </a:r>
            <a:r>
              <a:rPr lang="en-US" altLang="en-US" sz="2000" dirty="0">
                <a:latin typeface="Courier New" pitchFamily="49" charset="0"/>
                <a:cs typeface="Courier New" pitchFamily="49" charset="0"/>
              </a:rPr>
              <a:t>True</a:t>
            </a:r>
            <a:r>
              <a:rPr lang="en-US" altLang="en-US" sz="2000" dirty="0">
                <a:latin typeface="+mn-lt"/>
                <a:cs typeface="Courier New" pitchFamily="49" charset="0"/>
              </a:rPr>
              <a:t> </a:t>
            </a:r>
            <a:r>
              <a:rPr lang="en-US" altLang="en-US" sz="2000" dirty="0">
                <a:latin typeface="+mn-lt"/>
              </a:rPr>
              <a:t>if </a:t>
            </a:r>
            <a:r>
              <a:rPr lang="en-US" altLang="en-US" sz="2000" dirty="0">
                <a:latin typeface="Courier New" pitchFamily="49" charset="0"/>
                <a:cs typeface="Courier New" pitchFamily="49" charset="0"/>
              </a:rPr>
              <a:t>n</a:t>
            </a:r>
            <a:r>
              <a:rPr lang="en-US" altLang="en-US" sz="2000" dirty="0">
                <a:latin typeface="+mn-lt"/>
              </a:rPr>
              <a:t> i</a:t>
            </a:r>
            <a:r>
              <a:rPr lang="en-US" altLang="en-US" sz="2000" dirty="0"/>
              <a:t>s</a:t>
            </a:r>
          </a:p>
          <a:p>
            <a:pPr>
              <a:defRPr/>
            </a:pPr>
            <a:r>
              <a:rPr lang="en-US" altLang="en-US" sz="2000" dirty="0"/>
              <a:t>prime and </a:t>
            </a:r>
            <a:r>
              <a:rPr lang="en-US" altLang="en-US" sz="2000" dirty="0">
                <a:latin typeface="Courier New" pitchFamily="49" charset="0"/>
                <a:cs typeface="Courier New" pitchFamily="49" charset="0"/>
              </a:rPr>
              <a:t>False</a:t>
            </a:r>
            <a:r>
              <a:rPr lang="en-US" altLang="en-US" sz="2000" dirty="0">
                <a:latin typeface="+mn-lt"/>
                <a:cs typeface="Courier New" pitchFamily="49" charset="0"/>
              </a:rPr>
              <a:t> </a:t>
            </a:r>
            <a:r>
              <a:rPr lang="en-US" altLang="en-US" sz="2000" dirty="0"/>
              <a:t>otherwise by testing all possible divisors</a:t>
            </a:r>
          </a:p>
          <a:p>
            <a:pPr>
              <a:defRPr/>
            </a:pPr>
            <a:r>
              <a:rPr lang="en-US" altLang="en-US" sz="2000" dirty="0"/>
              <a:t>from </a:t>
            </a:r>
            <a:r>
              <a:rPr lang="en-US" altLang="en-US" sz="2000" dirty="0">
                <a:latin typeface="Courier New" pitchFamily="49" charset="0"/>
                <a:cs typeface="Courier New" pitchFamily="49" charset="0"/>
              </a:rPr>
              <a:t>2</a:t>
            </a:r>
            <a:r>
              <a:rPr lang="en-US" altLang="en-US" sz="2000" dirty="0"/>
              <a:t> to </a:t>
            </a:r>
            <a:r>
              <a:rPr lang="en-US" altLang="en-US" sz="2000" dirty="0">
                <a:latin typeface="Courier New" pitchFamily="49" charset="0"/>
                <a:cs typeface="Courier New" pitchFamily="49" charset="0"/>
              </a:rPr>
              <a:t>n-1</a:t>
            </a:r>
            <a:r>
              <a:rPr lang="en-US" altLang="en-US" sz="2000" dirty="0">
                <a:latin typeface="+mn-lt"/>
              </a:rPr>
              <a:t> </a:t>
            </a:r>
            <a:r>
              <a:rPr lang="en-US" altLang="en-US" sz="2000" dirty="0"/>
              <a:t>(or </a:t>
            </a:r>
            <a:r>
              <a:rPr lang="en-US" altLang="en-US" sz="2000" dirty="0" err="1"/>
              <a:t>sqrt</a:t>
            </a:r>
            <a:r>
              <a:rPr lang="en-US" altLang="en-US" sz="2000" dirty="0"/>
              <a:t> of </a:t>
            </a:r>
            <a:r>
              <a:rPr lang="en-US" altLang="en-US" sz="2000" dirty="0">
                <a:latin typeface="Courier New" pitchFamily="49" charset="0"/>
                <a:cs typeface="Courier New" pitchFamily="49" charset="0"/>
              </a:rPr>
              <a:t>n</a:t>
            </a:r>
            <a:r>
              <a:rPr lang="en-US" altLang="en-US" sz="2000" dirty="0"/>
              <a:t>)</a:t>
            </a:r>
          </a:p>
          <a:p>
            <a:pPr>
              <a:defRPr/>
            </a:pPr>
            <a:endParaRPr lang="en-US" altLang="en-US" dirty="0"/>
          </a:p>
          <a:p>
            <a:pPr>
              <a:defRPr/>
            </a:pP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prime(n):</a:t>
            </a:r>
          </a:p>
          <a:p>
            <a:pPr>
              <a:defRPr/>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possibleDivisors</a:t>
            </a:r>
            <a:r>
              <a:rPr lang="en-US" altLang="en-US" sz="1800" b="1" dirty="0">
                <a:latin typeface="Courier New" pitchFamily="49" charset="0"/>
                <a:cs typeface="Courier New" pitchFamily="49" charset="0"/>
              </a:rPr>
              <a:t> = range(2, n)</a:t>
            </a:r>
          </a:p>
          <a:p>
            <a:pPr>
              <a:defRPr/>
            </a:pPr>
            <a:r>
              <a:rPr lang="en-US" altLang="en-US" sz="1800" b="1" dirty="0">
                <a:latin typeface="Courier New" pitchFamily="49" charset="0"/>
                <a:cs typeface="Courier New" pitchFamily="49" charset="0"/>
              </a:rPr>
              <a:t>   divisors = filter(</a:t>
            </a:r>
            <a:r>
              <a:rPr lang="en-US" altLang="en-US" sz="1800" b="1" dirty="0">
                <a:solidFill>
                  <a:schemeClr val="bg1"/>
                </a:solidFill>
                <a:latin typeface="Courier New" pitchFamily="49" charset="0"/>
                <a:cs typeface="Courier New" pitchFamily="49" charset="0"/>
              </a:rPr>
              <a:t>lambda X: n % X == 0, </a:t>
            </a:r>
            <a:r>
              <a:rPr lang="en-US" altLang="en-US" sz="1800" b="1" dirty="0" err="1">
                <a:solidFill>
                  <a:schemeClr val="bg1"/>
                </a:solidFill>
                <a:latin typeface="Courier New" pitchFamily="49" charset="0"/>
                <a:cs typeface="Courier New" pitchFamily="49" charset="0"/>
              </a:rPr>
              <a:t>possibleDivisors</a:t>
            </a:r>
            <a:r>
              <a:rPr lang="en-US" altLang="en-US" sz="1800" b="1" dirty="0">
                <a:latin typeface="Courier New" pitchFamily="49" charset="0"/>
                <a:cs typeface="Courier New" pitchFamily="49" charset="0"/>
              </a:rPr>
              <a:t>)</a:t>
            </a:r>
          </a:p>
          <a:p>
            <a:pPr>
              <a:defRPr/>
            </a:pPr>
            <a:r>
              <a:rPr lang="en-US" altLang="en-US" sz="1800" b="1" dirty="0">
                <a:latin typeface="Courier New" pitchFamily="49" charset="0"/>
                <a:cs typeface="Courier New" pitchFamily="49" charset="0"/>
              </a:rPr>
              <a:t>   return ???</a:t>
            </a:r>
          </a:p>
          <a:p>
            <a:pPr>
              <a:defRPr/>
            </a:pPr>
            <a:endParaRPr lang="en-US" altLang="en-US" sz="1800" b="1" dirty="0">
              <a:latin typeface="Courier" pitchFamily="49" charset="0"/>
            </a:endParaRPr>
          </a:p>
          <a:p>
            <a:pPr>
              <a:defRPr/>
            </a:pPr>
            <a:endParaRPr lang="en-US" altLang="en-US" sz="1800" b="1" dirty="0">
              <a:latin typeface="Courier" pitchFamily="49" charset="0"/>
            </a:endParaRPr>
          </a:p>
        </p:txBody>
      </p:sp>
      <p:pic>
        <p:nvPicPr>
          <p:cNvPr id="8"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7" y="4657725"/>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p:cNvSpPr>
            <a:spLocks noChangeArrowheads="1"/>
          </p:cNvSpPr>
          <p:nvPr/>
        </p:nvSpPr>
        <p:spPr bwMode="auto">
          <a:xfrm>
            <a:off x="4629150" y="3998912"/>
            <a:ext cx="1828800" cy="1563687"/>
          </a:xfrm>
          <a:prstGeom prst="wedgeRectCallout">
            <a:avLst>
              <a:gd name="adj1" fmla="val -116848"/>
              <a:gd name="adj2" fmla="val 17920"/>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dirty="0"/>
              <a:t>A version of this was an extra-credit problem in Homework 0!</a:t>
            </a:r>
            <a:endParaRPr lang="en-US" altLang="en-US" sz="2000" dirty="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pPr>
              <a:defRPr/>
            </a:pPr>
            <a:r>
              <a:rPr lang="en-US" dirty="0">
                <a:latin typeface="+mn-lt"/>
                <a:ea typeface="Courier" pitchFamily="-109" charset="0"/>
                <a:cs typeface="Courier" pitchFamily="-109" charset="0"/>
              </a:rPr>
              <a:t>A Prime Example</a:t>
            </a:r>
          </a:p>
        </p:txBody>
      </p:sp>
      <p:grpSp>
        <p:nvGrpSpPr>
          <p:cNvPr id="33795" name="Group 4"/>
          <p:cNvGrpSpPr>
            <a:grpSpLocks/>
          </p:cNvGrpSpPr>
          <p:nvPr/>
        </p:nvGrpSpPr>
        <p:grpSpPr bwMode="auto">
          <a:xfrm>
            <a:off x="381000" y="1190625"/>
            <a:ext cx="8218488" cy="180975"/>
            <a:chOff x="295" y="1311"/>
            <a:chExt cx="5177" cy="114"/>
          </a:xfrm>
        </p:grpSpPr>
        <p:sp>
          <p:nvSpPr>
            <p:cNvPr id="3380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380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0724" name="TextBox 7"/>
          <p:cNvSpPr txBox="1">
            <a:spLocks noChangeArrowheads="1"/>
          </p:cNvSpPr>
          <p:nvPr/>
        </p:nvSpPr>
        <p:spPr bwMode="auto">
          <a:xfrm>
            <a:off x="381000" y="1600200"/>
            <a:ext cx="8819204"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0" charset="-128"/>
              </a:defRPr>
            </a:lvl1pPr>
            <a:lvl2pPr marL="742950" indent="-285750">
              <a:defRPr sz="2400">
                <a:solidFill>
                  <a:schemeClr val="tx1"/>
                </a:solidFill>
                <a:latin typeface="Arial" pitchFamily="34" charset="0"/>
                <a:ea typeface="ＭＳ Ｐゴシック" pitchFamily="80" charset="-128"/>
              </a:defRPr>
            </a:lvl2pPr>
            <a:lvl3pPr marL="1143000" indent="-228600">
              <a:defRPr sz="2400">
                <a:solidFill>
                  <a:schemeClr val="tx1"/>
                </a:solidFill>
                <a:latin typeface="Arial" pitchFamily="34" charset="0"/>
                <a:ea typeface="ＭＳ Ｐゴシック" pitchFamily="80" charset="-128"/>
              </a:defRPr>
            </a:lvl3pPr>
            <a:lvl4pPr marL="1600200" indent="-228600">
              <a:defRPr sz="2400">
                <a:solidFill>
                  <a:schemeClr val="tx1"/>
                </a:solidFill>
                <a:latin typeface="Arial" pitchFamily="34" charset="0"/>
                <a:ea typeface="ＭＳ Ｐゴシック" pitchFamily="80" charset="-128"/>
              </a:defRPr>
            </a:lvl4pPr>
            <a:lvl5pPr marL="2057400" indent="-228600">
              <a:defRPr sz="2400">
                <a:solidFill>
                  <a:schemeClr val="tx1"/>
                </a:solidFill>
                <a:latin typeface="Arial" pitchFamily="34"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0" charset="-128"/>
              </a:defRPr>
            </a:lvl9pPr>
          </a:lstStyle>
          <a:p>
            <a:pPr>
              <a:defRPr/>
            </a:pPr>
            <a:r>
              <a:rPr lang="en-US" altLang="en-US" sz="2000" dirty="0"/>
              <a:t>Write a function called </a:t>
            </a:r>
            <a:r>
              <a:rPr lang="en-US" altLang="en-US" sz="2000" dirty="0">
                <a:latin typeface="Courier New" pitchFamily="49" charset="0"/>
                <a:cs typeface="Courier New" pitchFamily="49" charset="0"/>
              </a:rPr>
              <a:t>prime(n)</a:t>
            </a:r>
            <a:r>
              <a:rPr lang="en-US" altLang="en-US" sz="2000" dirty="0">
                <a:latin typeface="+mn-lt"/>
              </a:rPr>
              <a:t> </a:t>
            </a:r>
            <a:r>
              <a:rPr lang="en-US" altLang="en-US" sz="2000" dirty="0"/>
              <a:t>that returns </a:t>
            </a:r>
            <a:r>
              <a:rPr lang="en-US" altLang="en-US" sz="2000" dirty="0">
                <a:latin typeface="Courier New" pitchFamily="49" charset="0"/>
                <a:cs typeface="Courier New" pitchFamily="49" charset="0"/>
              </a:rPr>
              <a:t>True</a:t>
            </a:r>
            <a:r>
              <a:rPr lang="en-US" altLang="en-US" sz="2000" dirty="0">
                <a:latin typeface="+mn-lt"/>
                <a:cs typeface="Courier New" pitchFamily="49" charset="0"/>
              </a:rPr>
              <a:t> </a:t>
            </a:r>
            <a:r>
              <a:rPr lang="en-US" altLang="en-US" sz="2000" dirty="0">
                <a:latin typeface="+mn-lt"/>
              </a:rPr>
              <a:t>if </a:t>
            </a:r>
            <a:r>
              <a:rPr lang="en-US" altLang="en-US" sz="2000" dirty="0">
                <a:latin typeface="Courier New" pitchFamily="49" charset="0"/>
                <a:cs typeface="Courier New" pitchFamily="49" charset="0"/>
              </a:rPr>
              <a:t>n</a:t>
            </a:r>
            <a:r>
              <a:rPr lang="en-US" altLang="en-US" sz="2000" dirty="0">
                <a:latin typeface="+mn-lt"/>
              </a:rPr>
              <a:t> </a:t>
            </a:r>
            <a:r>
              <a:rPr lang="en-US" altLang="en-US" sz="2000" dirty="0"/>
              <a:t>is</a:t>
            </a:r>
          </a:p>
          <a:p>
            <a:pPr>
              <a:defRPr/>
            </a:pPr>
            <a:r>
              <a:rPr lang="en-US" altLang="en-US" sz="2000" dirty="0"/>
              <a:t>prime and </a:t>
            </a:r>
            <a:r>
              <a:rPr lang="en-US" altLang="en-US" sz="2000" dirty="0">
                <a:latin typeface="Courier New" pitchFamily="49" charset="0"/>
                <a:cs typeface="Courier New" pitchFamily="49" charset="0"/>
              </a:rPr>
              <a:t>False</a:t>
            </a:r>
            <a:r>
              <a:rPr lang="en-US" altLang="en-US" sz="2000" dirty="0">
                <a:latin typeface="+mn-lt"/>
                <a:cs typeface="Courier New" pitchFamily="49" charset="0"/>
              </a:rPr>
              <a:t> </a:t>
            </a:r>
            <a:r>
              <a:rPr lang="en-US" altLang="en-US" sz="2000" dirty="0"/>
              <a:t>otherwise by testing all possible divisors</a:t>
            </a:r>
          </a:p>
          <a:p>
            <a:pPr>
              <a:defRPr/>
            </a:pPr>
            <a:r>
              <a:rPr lang="en-US" altLang="en-US" sz="2000" dirty="0"/>
              <a:t>from </a:t>
            </a:r>
            <a:r>
              <a:rPr lang="en-US" altLang="en-US" sz="2000" dirty="0">
                <a:latin typeface="Courier New" pitchFamily="49" charset="0"/>
                <a:cs typeface="Courier New" pitchFamily="49" charset="0"/>
              </a:rPr>
              <a:t>2</a:t>
            </a:r>
            <a:r>
              <a:rPr lang="en-US" altLang="en-US" sz="2000" dirty="0"/>
              <a:t> to </a:t>
            </a:r>
            <a:r>
              <a:rPr lang="en-US" altLang="en-US" sz="2000" dirty="0">
                <a:latin typeface="Courier New" pitchFamily="49" charset="0"/>
                <a:cs typeface="Courier New" pitchFamily="49" charset="0"/>
              </a:rPr>
              <a:t>n-1</a:t>
            </a:r>
            <a:r>
              <a:rPr lang="en-US" altLang="en-US" sz="2000" dirty="0">
                <a:latin typeface="+mn-lt"/>
              </a:rPr>
              <a:t> </a:t>
            </a:r>
            <a:r>
              <a:rPr lang="en-US" altLang="en-US" sz="2000" dirty="0"/>
              <a:t>(or </a:t>
            </a:r>
            <a:r>
              <a:rPr lang="en-US" altLang="en-US" sz="2000" dirty="0" err="1"/>
              <a:t>sqrt</a:t>
            </a:r>
            <a:r>
              <a:rPr lang="en-US" altLang="en-US" sz="2000" dirty="0"/>
              <a:t> of </a:t>
            </a:r>
            <a:r>
              <a:rPr lang="en-US" altLang="en-US" sz="2000" dirty="0">
                <a:latin typeface="Courier New" pitchFamily="49" charset="0"/>
                <a:cs typeface="Courier New" pitchFamily="49" charset="0"/>
              </a:rPr>
              <a:t>n</a:t>
            </a:r>
            <a:r>
              <a:rPr lang="en-US" altLang="en-US" sz="2000" dirty="0"/>
              <a:t>)</a:t>
            </a:r>
          </a:p>
          <a:p>
            <a:pPr>
              <a:defRPr/>
            </a:pPr>
            <a:endParaRPr lang="en-US" altLang="en-US" dirty="0"/>
          </a:p>
          <a:p>
            <a:pPr>
              <a:defRPr/>
            </a:pPr>
            <a:r>
              <a:rPr lang="en-US" altLang="en-US" sz="1700" b="1" dirty="0" err="1">
                <a:latin typeface="Courier New" pitchFamily="49" charset="0"/>
                <a:cs typeface="Courier New" pitchFamily="49" charset="0"/>
              </a:rPr>
              <a:t>def</a:t>
            </a:r>
            <a:r>
              <a:rPr lang="en-US" altLang="en-US" sz="1700" b="1" dirty="0">
                <a:latin typeface="Courier New" pitchFamily="49" charset="0"/>
                <a:cs typeface="Courier New" pitchFamily="49" charset="0"/>
              </a:rPr>
              <a:t> prime(n):</a:t>
            </a:r>
          </a:p>
          <a:p>
            <a:pPr>
              <a:defRPr/>
            </a:pPr>
            <a:r>
              <a:rPr lang="en-US" altLang="en-US" sz="1700" b="1" dirty="0">
                <a:latin typeface="Courier New" pitchFamily="49" charset="0"/>
                <a:cs typeface="Courier New" pitchFamily="49" charset="0"/>
              </a:rPr>
              <a:t>   </a:t>
            </a:r>
            <a:r>
              <a:rPr lang="en-US" altLang="en-US" sz="1700" b="1" dirty="0" err="1">
                <a:latin typeface="Courier New" pitchFamily="49" charset="0"/>
                <a:cs typeface="Courier New" pitchFamily="49" charset="0"/>
              </a:rPr>
              <a:t>possibleDivisors</a:t>
            </a:r>
            <a:r>
              <a:rPr lang="en-US" altLang="en-US" sz="1700" b="1" dirty="0">
                <a:latin typeface="Courier New" pitchFamily="49" charset="0"/>
                <a:cs typeface="Courier New" pitchFamily="49" charset="0"/>
              </a:rPr>
              <a:t> = range(2, n)</a:t>
            </a:r>
          </a:p>
          <a:p>
            <a:pPr>
              <a:defRPr/>
            </a:pPr>
            <a:r>
              <a:rPr lang="en-US" altLang="en-US" sz="1700" b="1" dirty="0">
                <a:latin typeface="Courier New" pitchFamily="49" charset="0"/>
                <a:cs typeface="Courier New" pitchFamily="49" charset="0"/>
              </a:rPr>
              <a:t>   divisors = list(filter(lambda x: n % x == 0, </a:t>
            </a:r>
            <a:r>
              <a:rPr lang="en-US" altLang="en-US" sz="1700" b="1" dirty="0" err="1">
                <a:latin typeface="Courier New" pitchFamily="49" charset="0"/>
                <a:cs typeface="Courier New" pitchFamily="49" charset="0"/>
              </a:rPr>
              <a:t>possibleDivisors</a:t>
            </a:r>
            <a:r>
              <a:rPr lang="en-US" altLang="en-US" sz="1700" b="1" dirty="0">
                <a:latin typeface="Courier New" pitchFamily="49" charset="0"/>
                <a:cs typeface="Courier New" pitchFamily="49" charset="0"/>
              </a:rPr>
              <a:t>))</a:t>
            </a:r>
          </a:p>
          <a:p>
            <a:pPr>
              <a:defRPr/>
            </a:pPr>
            <a:r>
              <a:rPr lang="en-US" altLang="en-US" sz="1700" b="1" dirty="0">
                <a:latin typeface="Courier New" pitchFamily="49" charset="0"/>
                <a:cs typeface="Courier New" pitchFamily="49" charset="0"/>
              </a:rPr>
              <a:t>   return </a:t>
            </a:r>
            <a:r>
              <a:rPr lang="en-US" altLang="en-US" sz="1700" b="1" dirty="0" err="1">
                <a:latin typeface="Courier New" pitchFamily="49" charset="0"/>
                <a:cs typeface="Courier New" pitchFamily="49" charset="0"/>
              </a:rPr>
              <a:t>len</a:t>
            </a:r>
            <a:r>
              <a:rPr lang="en-US" altLang="en-US" sz="1700" b="1" dirty="0">
                <a:latin typeface="Courier New" pitchFamily="49" charset="0"/>
                <a:cs typeface="Courier New" pitchFamily="49" charset="0"/>
              </a:rPr>
              <a:t>(divisors) == 0</a:t>
            </a:r>
          </a:p>
          <a:p>
            <a:pPr>
              <a:defRPr/>
            </a:pPr>
            <a:endParaRPr lang="en-US" altLang="en-US" sz="1800" b="1" dirty="0">
              <a:latin typeface="Courier" pitchFamily="49" charset="0"/>
            </a:endParaRPr>
          </a:p>
          <a:p>
            <a:pPr>
              <a:defRPr/>
            </a:pPr>
            <a:endParaRPr lang="en-US" altLang="en-US" sz="1800" b="1" dirty="0">
              <a:latin typeface="Courier" pitchFamily="49" charset="0"/>
            </a:endParaRPr>
          </a:p>
        </p:txBody>
      </p:sp>
      <p:cxnSp>
        <p:nvCxnSpPr>
          <p:cNvPr id="33797" name="Straight Connector 8"/>
          <p:cNvCxnSpPr>
            <a:cxnSpLocks noChangeShapeType="1"/>
          </p:cNvCxnSpPr>
          <p:nvPr/>
        </p:nvCxnSpPr>
        <p:spPr bwMode="auto">
          <a:xfrm>
            <a:off x="228600" y="4267200"/>
            <a:ext cx="8763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798" name="TextBox 9"/>
          <p:cNvSpPr txBox="1">
            <a:spLocks noChangeArrowheads="1"/>
          </p:cNvSpPr>
          <p:nvPr/>
        </p:nvSpPr>
        <p:spPr bwMode="auto">
          <a:xfrm>
            <a:off x="1905000" y="4267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C7210"/>
                </a:solidFill>
              </a:rPr>
              <a:t>Alternatively, which of these works?…</a:t>
            </a:r>
          </a:p>
        </p:txBody>
      </p:sp>
      <p:sp>
        <p:nvSpPr>
          <p:cNvPr id="33799" name="TextBox 8"/>
          <p:cNvSpPr txBox="1">
            <a:spLocks noChangeArrowheads="1"/>
          </p:cNvSpPr>
          <p:nvPr/>
        </p:nvSpPr>
        <p:spPr bwMode="auto">
          <a:xfrm>
            <a:off x="4876800" y="4686300"/>
            <a:ext cx="42787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prime(n):</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divides(X):</a:t>
            </a:r>
          </a:p>
          <a:p>
            <a:pPr>
              <a:spcBef>
                <a:spcPct val="0"/>
              </a:spcBef>
              <a:buFontTx/>
              <a:buNone/>
            </a:pPr>
            <a:r>
              <a:rPr lang="en-US" altLang="en-US" sz="1400" b="1" dirty="0">
                <a:latin typeface="Courier New" pitchFamily="49" charset="0"/>
                <a:cs typeface="Courier New" pitchFamily="49" charset="0"/>
              </a:rPr>
              <a:t>     return n % X == 0</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 = range(2, n)</a:t>
            </a:r>
          </a:p>
          <a:p>
            <a:pPr>
              <a:spcBef>
                <a:spcPct val="0"/>
              </a:spcBef>
              <a:buFontTx/>
              <a:buNone/>
            </a:pPr>
            <a:r>
              <a:rPr lang="en-US" altLang="en-US" sz="1400" b="1" dirty="0">
                <a:latin typeface="Courier New" pitchFamily="49" charset="0"/>
                <a:cs typeface="Courier New" pitchFamily="49" charset="0"/>
              </a:rPr>
              <a:t>  divisors = list(filter(divides,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len</a:t>
            </a:r>
            <a:r>
              <a:rPr lang="en-US" altLang="en-US" sz="1400" b="1" dirty="0">
                <a:latin typeface="Courier New" pitchFamily="49" charset="0"/>
                <a:cs typeface="Courier New" pitchFamily="49" charset="0"/>
              </a:rPr>
              <a:t>(divisors) == 0</a:t>
            </a:r>
          </a:p>
        </p:txBody>
      </p:sp>
      <p:sp>
        <p:nvSpPr>
          <p:cNvPr id="33800" name="TextBox 9"/>
          <p:cNvSpPr txBox="1">
            <a:spLocks noChangeArrowheads="1"/>
          </p:cNvSpPr>
          <p:nvPr/>
        </p:nvSpPr>
        <p:spPr bwMode="auto">
          <a:xfrm>
            <a:off x="0" y="4762500"/>
            <a:ext cx="42787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dirty="0">
                <a:latin typeface="Courier New" pitchFamily="49" charset="0"/>
                <a:cs typeface="Courier New" pitchFamily="49" charset="0"/>
              </a:rPr>
              <a:t>def divides(x):</a:t>
            </a:r>
          </a:p>
          <a:p>
            <a:pPr>
              <a:spcBef>
                <a:spcPct val="0"/>
              </a:spcBef>
              <a:buFontTx/>
              <a:buNone/>
            </a:pPr>
            <a:r>
              <a:rPr lang="en-US" altLang="en-US" sz="1400" b="1" dirty="0">
                <a:latin typeface="Courier New" pitchFamily="49" charset="0"/>
                <a:cs typeface="Courier New" pitchFamily="49" charset="0"/>
              </a:rPr>
              <a:t>     return n % x == 0</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prime(n):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 = range(2, n)</a:t>
            </a:r>
          </a:p>
          <a:p>
            <a:pPr>
              <a:spcBef>
                <a:spcPct val="0"/>
              </a:spcBef>
              <a:buFontTx/>
              <a:buNone/>
            </a:pPr>
            <a:r>
              <a:rPr lang="en-US" altLang="en-US" sz="1400" b="1" dirty="0">
                <a:latin typeface="Courier New" pitchFamily="49" charset="0"/>
                <a:cs typeface="Courier New" pitchFamily="49" charset="0"/>
              </a:rPr>
              <a:t>  divisors = list(filter(divides,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possibleDivisors</a:t>
            </a:r>
            <a:r>
              <a:rPr lang="en-US" altLang="en-US" sz="1400" b="1" dirty="0">
                <a:latin typeface="Courier New" pitchFamily="49" charset="0"/>
                <a:cs typeface="Courier New" pitchFamily="49" charset="0"/>
              </a:rPr>
              <a:t>))</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len</a:t>
            </a:r>
            <a:r>
              <a:rPr lang="en-US" altLang="en-US" sz="1400" b="1" dirty="0">
                <a:latin typeface="Courier New" pitchFamily="49" charset="0"/>
                <a:cs typeface="Courier New" pitchFamily="49" charset="0"/>
              </a:rPr>
              <a:t>(divisors) == 0</a:t>
            </a:r>
          </a:p>
        </p:txBody>
      </p:sp>
      <p:cxnSp>
        <p:nvCxnSpPr>
          <p:cNvPr id="33801" name="Straight Connector 11"/>
          <p:cNvCxnSpPr>
            <a:cxnSpLocks noChangeShapeType="1"/>
          </p:cNvCxnSpPr>
          <p:nvPr/>
        </p:nvCxnSpPr>
        <p:spPr bwMode="auto">
          <a:xfrm rot="5400000">
            <a:off x="3390901" y="5753100"/>
            <a:ext cx="1905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r>
              <a:rPr lang="en-US" altLang="en-US"/>
              <a:t>Listing Primes…</a:t>
            </a:r>
          </a:p>
        </p:txBody>
      </p:sp>
      <p:sp>
        <p:nvSpPr>
          <p:cNvPr id="34819" name="Rectangle 3"/>
          <p:cNvSpPr>
            <a:spLocks noGrp="1" noChangeArrowheads="1"/>
          </p:cNvSpPr>
          <p:nvPr>
            <p:ph type="body" idx="1"/>
          </p:nvPr>
        </p:nvSpPr>
        <p:spPr>
          <a:xfrm>
            <a:off x="381000" y="1981200"/>
            <a:ext cx="8458200" cy="4114800"/>
          </a:xfrm>
        </p:spPr>
        <p:txBody>
          <a:bodyPr/>
          <a:lstStyle/>
          <a:p>
            <a:pPr>
              <a:buFontTx/>
              <a:buNone/>
            </a:pPr>
            <a:r>
              <a:rPr lang="en-US" altLang="en-US"/>
              <a:t>Objective:  Find all primes less than or equal to some given n.</a:t>
            </a:r>
          </a:p>
          <a:p>
            <a:pPr>
              <a:buFontTx/>
              <a:buNone/>
            </a:pPr>
            <a:r>
              <a:rPr lang="en-US" altLang="en-US"/>
              <a:t>Approach 1:  Test 2, 3, …, n for primality</a:t>
            </a:r>
          </a:p>
          <a:p>
            <a:pPr>
              <a:buFontTx/>
              <a:buNone/>
            </a:pPr>
            <a:r>
              <a:rPr lang="en-US" altLang="en-US"/>
              <a:t>Approach 2:  The Sieve of Eratosthenes…</a:t>
            </a:r>
          </a:p>
          <a:p>
            <a:pPr>
              <a:buFontTx/>
              <a:buNone/>
            </a:pPr>
            <a:r>
              <a:rPr lang="en-US" altLang="en-US" b="1">
                <a:solidFill>
                  <a:srgbClr val="187D0C"/>
                </a:solidFill>
              </a:rPr>
              <a:t>2</a:t>
            </a:r>
            <a:r>
              <a:rPr lang="en-US" altLang="en-US"/>
              <a:t>, 3, </a:t>
            </a:r>
            <a:r>
              <a:rPr lang="en-US" altLang="en-US">
                <a:solidFill>
                  <a:schemeClr val="bg2"/>
                </a:solidFill>
              </a:rPr>
              <a:t>4</a:t>
            </a:r>
            <a:r>
              <a:rPr lang="en-US" altLang="en-US"/>
              <a:t>, 5, </a:t>
            </a:r>
            <a:r>
              <a:rPr lang="en-US" altLang="en-US">
                <a:solidFill>
                  <a:schemeClr val="bg2"/>
                </a:solidFill>
              </a:rPr>
              <a:t>6</a:t>
            </a:r>
            <a:r>
              <a:rPr lang="en-US" altLang="en-US"/>
              <a:t>, 7, </a:t>
            </a:r>
            <a:r>
              <a:rPr lang="en-US" altLang="en-US">
                <a:solidFill>
                  <a:schemeClr val="bg2"/>
                </a:solidFill>
              </a:rPr>
              <a:t>8</a:t>
            </a:r>
            <a:r>
              <a:rPr lang="en-US" altLang="en-US"/>
              <a:t>, 9, </a:t>
            </a:r>
            <a:r>
              <a:rPr lang="en-US" altLang="en-US">
                <a:solidFill>
                  <a:schemeClr val="bg2"/>
                </a:solidFill>
              </a:rPr>
              <a:t>10</a:t>
            </a:r>
            <a:r>
              <a:rPr lang="en-US" altLang="en-US"/>
              <a:t>, 11, </a:t>
            </a:r>
            <a:r>
              <a:rPr lang="en-US" altLang="en-US">
                <a:solidFill>
                  <a:schemeClr val="bg2"/>
                </a:solidFill>
              </a:rPr>
              <a:t>12</a:t>
            </a:r>
            <a:r>
              <a:rPr lang="en-US" altLang="en-US"/>
              <a:t>, 13, </a:t>
            </a:r>
            <a:r>
              <a:rPr lang="en-US" altLang="en-US">
                <a:solidFill>
                  <a:schemeClr val="bg2"/>
                </a:solidFill>
              </a:rPr>
              <a:t>14</a:t>
            </a:r>
            <a:r>
              <a:rPr lang="en-US" altLang="en-US"/>
              <a:t>, 15,…</a:t>
            </a:r>
          </a:p>
          <a:p>
            <a:pPr>
              <a:buFontTx/>
              <a:buNone/>
            </a:pPr>
            <a:r>
              <a:rPr lang="en-US" altLang="en-US" b="1">
                <a:solidFill>
                  <a:srgbClr val="187D0C"/>
                </a:solidFill>
              </a:rPr>
              <a:t>2</a:t>
            </a:r>
            <a:r>
              <a:rPr lang="en-US" altLang="en-US"/>
              <a:t>, </a:t>
            </a:r>
            <a:r>
              <a:rPr lang="en-US" altLang="en-US" b="1">
                <a:solidFill>
                  <a:srgbClr val="187D0C"/>
                </a:solidFill>
              </a:rPr>
              <a:t>3</a:t>
            </a:r>
            <a:r>
              <a:rPr lang="en-US" altLang="en-US"/>
              <a:t>, </a:t>
            </a:r>
            <a:r>
              <a:rPr lang="en-US" altLang="en-US">
                <a:solidFill>
                  <a:schemeClr val="bg2"/>
                </a:solidFill>
              </a:rPr>
              <a:t>4</a:t>
            </a:r>
            <a:r>
              <a:rPr lang="en-US" altLang="en-US"/>
              <a:t>, 5, </a:t>
            </a:r>
            <a:r>
              <a:rPr lang="en-US" altLang="en-US">
                <a:solidFill>
                  <a:schemeClr val="bg2"/>
                </a:solidFill>
              </a:rPr>
              <a:t>6</a:t>
            </a:r>
            <a:r>
              <a:rPr lang="en-US" altLang="en-US"/>
              <a:t>, 7, </a:t>
            </a:r>
            <a:r>
              <a:rPr lang="en-US" altLang="en-US">
                <a:solidFill>
                  <a:schemeClr val="bg2"/>
                </a:solidFill>
              </a:rPr>
              <a:t>8</a:t>
            </a:r>
            <a:r>
              <a:rPr lang="en-US" altLang="en-US"/>
              <a:t>, </a:t>
            </a:r>
            <a:r>
              <a:rPr lang="en-US" altLang="en-US">
                <a:solidFill>
                  <a:schemeClr val="bg2"/>
                </a:solidFill>
              </a:rPr>
              <a:t>9</a:t>
            </a:r>
            <a:r>
              <a:rPr lang="en-US" altLang="en-US"/>
              <a:t>, </a:t>
            </a:r>
            <a:r>
              <a:rPr lang="en-US" altLang="en-US">
                <a:solidFill>
                  <a:schemeClr val="bg2"/>
                </a:solidFill>
              </a:rPr>
              <a:t>10</a:t>
            </a:r>
            <a:r>
              <a:rPr lang="en-US" altLang="en-US"/>
              <a:t>, 11, </a:t>
            </a:r>
            <a:r>
              <a:rPr lang="en-US" altLang="en-US">
                <a:solidFill>
                  <a:schemeClr val="bg2"/>
                </a:solidFill>
              </a:rPr>
              <a:t>12</a:t>
            </a:r>
            <a:r>
              <a:rPr lang="en-US" altLang="en-US"/>
              <a:t>, 13, </a:t>
            </a:r>
            <a:r>
              <a:rPr lang="en-US" altLang="en-US">
                <a:solidFill>
                  <a:schemeClr val="bg2"/>
                </a:solidFill>
              </a:rPr>
              <a:t>14</a:t>
            </a:r>
            <a:r>
              <a:rPr lang="en-US" altLang="en-US"/>
              <a:t>, </a:t>
            </a:r>
            <a:r>
              <a:rPr lang="en-US" altLang="en-US">
                <a:solidFill>
                  <a:schemeClr val="bg2"/>
                </a:solidFill>
              </a:rPr>
              <a:t>15</a:t>
            </a:r>
            <a:r>
              <a:rPr lang="en-US" altLang="en-US"/>
              <a:t>,…</a:t>
            </a:r>
          </a:p>
          <a:p>
            <a:pPr>
              <a:buFontTx/>
              <a:buNone/>
            </a:pPr>
            <a:r>
              <a:rPr lang="en-US" altLang="en-US" b="1">
                <a:solidFill>
                  <a:srgbClr val="187D0C"/>
                </a:solidFill>
              </a:rPr>
              <a:t>2</a:t>
            </a:r>
            <a:r>
              <a:rPr lang="en-US" altLang="en-US"/>
              <a:t>, </a:t>
            </a:r>
            <a:r>
              <a:rPr lang="en-US" altLang="en-US" b="1">
                <a:solidFill>
                  <a:srgbClr val="187D0C"/>
                </a:solidFill>
              </a:rPr>
              <a:t>3</a:t>
            </a:r>
            <a:r>
              <a:rPr lang="en-US" altLang="en-US"/>
              <a:t>, </a:t>
            </a:r>
            <a:r>
              <a:rPr lang="en-US" altLang="en-US">
                <a:solidFill>
                  <a:schemeClr val="bg2"/>
                </a:solidFill>
              </a:rPr>
              <a:t>4</a:t>
            </a:r>
            <a:r>
              <a:rPr lang="en-US" altLang="en-US"/>
              <a:t>, </a:t>
            </a:r>
            <a:r>
              <a:rPr lang="en-US" altLang="en-US" b="1">
                <a:solidFill>
                  <a:srgbClr val="187D0C"/>
                </a:solidFill>
              </a:rPr>
              <a:t>5</a:t>
            </a:r>
            <a:r>
              <a:rPr lang="en-US" altLang="en-US"/>
              <a:t>, </a:t>
            </a:r>
            <a:r>
              <a:rPr lang="en-US" altLang="en-US">
                <a:solidFill>
                  <a:schemeClr val="bg2"/>
                </a:solidFill>
              </a:rPr>
              <a:t>6</a:t>
            </a:r>
            <a:r>
              <a:rPr lang="en-US" altLang="en-US"/>
              <a:t>, 7, </a:t>
            </a:r>
            <a:r>
              <a:rPr lang="en-US" altLang="en-US">
                <a:solidFill>
                  <a:schemeClr val="bg2"/>
                </a:solidFill>
              </a:rPr>
              <a:t>8</a:t>
            </a:r>
            <a:r>
              <a:rPr lang="en-US" altLang="en-US"/>
              <a:t>, </a:t>
            </a:r>
            <a:r>
              <a:rPr lang="en-US" altLang="en-US">
                <a:solidFill>
                  <a:schemeClr val="bg2"/>
                </a:solidFill>
              </a:rPr>
              <a:t>9</a:t>
            </a:r>
            <a:r>
              <a:rPr lang="en-US" altLang="en-US"/>
              <a:t>, </a:t>
            </a:r>
            <a:r>
              <a:rPr lang="en-US" altLang="en-US">
                <a:solidFill>
                  <a:schemeClr val="bg2"/>
                </a:solidFill>
              </a:rPr>
              <a:t>10</a:t>
            </a:r>
            <a:r>
              <a:rPr lang="en-US" altLang="en-US"/>
              <a:t>, 11, </a:t>
            </a:r>
            <a:r>
              <a:rPr lang="en-US" altLang="en-US">
                <a:solidFill>
                  <a:schemeClr val="bg2"/>
                </a:solidFill>
              </a:rPr>
              <a:t>12</a:t>
            </a:r>
            <a:r>
              <a:rPr lang="en-US" altLang="en-US"/>
              <a:t>, 13, </a:t>
            </a:r>
            <a:r>
              <a:rPr lang="en-US" altLang="en-US">
                <a:solidFill>
                  <a:schemeClr val="bg2"/>
                </a:solidFill>
              </a:rPr>
              <a:t>14</a:t>
            </a:r>
            <a:r>
              <a:rPr lang="en-US" altLang="en-US"/>
              <a:t>, </a:t>
            </a:r>
            <a:r>
              <a:rPr lang="en-US" altLang="en-US">
                <a:solidFill>
                  <a:schemeClr val="bg2"/>
                </a:solidFill>
              </a:rPr>
              <a:t>15</a:t>
            </a:r>
            <a:r>
              <a:rPr lang="en-US" altLang="en-US"/>
              <a:t>,…</a:t>
            </a:r>
          </a:p>
        </p:txBody>
      </p:sp>
      <p:grpSp>
        <p:nvGrpSpPr>
          <p:cNvPr id="34820" name="Group 4"/>
          <p:cNvGrpSpPr>
            <a:grpSpLocks/>
          </p:cNvGrpSpPr>
          <p:nvPr/>
        </p:nvGrpSpPr>
        <p:grpSpPr bwMode="auto">
          <a:xfrm>
            <a:off x="381000" y="1190625"/>
            <a:ext cx="8218488" cy="180975"/>
            <a:chOff x="295" y="1311"/>
            <a:chExt cx="5177" cy="114"/>
          </a:xfrm>
        </p:grpSpPr>
        <p:sp>
          <p:nvSpPr>
            <p:cNvPr id="3482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482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482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228600"/>
            <a:ext cx="12874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7"/>
          <p:cNvSpPr txBox="1">
            <a:spLocks noChangeArrowheads="1"/>
          </p:cNvSpPr>
          <p:nvPr/>
        </p:nvSpPr>
        <p:spPr bwMode="auto">
          <a:xfrm>
            <a:off x="7162800" y="1524000"/>
            <a:ext cx="1243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0000FF"/>
                </a:solidFill>
              </a:rPr>
              <a:t>Eratosthenes</a:t>
            </a:r>
          </a:p>
          <a:p>
            <a:pPr>
              <a:spcBef>
                <a:spcPct val="0"/>
              </a:spcBef>
              <a:buFontTx/>
              <a:buNone/>
            </a:pPr>
            <a:r>
              <a:rPr lang="en-US" altLang="en-US" sz="1400">
                <a:solidFill>
                  <a:srgbClr val="0000FF"/>
                </a:solidFill>
              </a:rPr>
              <a:t>200 BCE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0"/>
            <a:ext cx="7772400" cy="1143000"/>
          </a:xfrm>
        </p:spPr>
        <p:txBody>
          <a:bodyPr/>
          <a:lstStyle/>
          <a:p>
            <a:r>
              <a:rPr lang="en-US" altLang="en-US"/>
              <a:t>Nifty Sifty…</a:t>
            </a:r>
          </a:p>
        </p:txBody>
      </p:sp>
      <p:sp>
        <p:nvSpPr>
          <p:cNvPr id="35843" name="Rectangle 3"/>
          <p:cNvSpPr>
            <a:spLocks noGrp="1" noChangeArrowheads="1"/>
          </p:cNvSpPr>
          <p:nvPr>
            <p:ph type="body" idx="1"/>
          </p:nvPr>
        </p:nvSpPr>
        <p:spPr>
          <a:xfrm>
            <a:off x="381000" y="1981200"/>
            <a:ext cx="8458200" cy="4114800"/>
          </a:xfrm>
        </p:spPr>
        <p:txBody>
          <a:bodyPr/>
          <a:lstStyle/>
          <a:p>
            <a:pPr>
              <a:buFontTx/>
              <a:buNone/>
            </a:pPr>
            <a:r>
              <a:rPr lang="en-US" altLang="en-US" sz="2400" b="1">
                <a:latin typeface="Courier New Bold" pitchFamily="1" charset="0"/>
              </a:rPr>
              <a:t>&gt;&gt;&gt; sieve([2, 3, 4, 5, 6, 7, 8, 9])</a:t>
            </a:r>
          </a:p>
          <a:p>
            <a:pPr>
              <a:buFontTx/>
              <a:buNone/>
            </a:pPr>
            <a:r>
              <a:rPr lang="en-US" altLang="en-US" sz="2400" b="1">
                <a:latin typeface="Courier New Bold" pitchFamily="1" charset="0"/>
              </a:rPr>
              <a:t>[2, 3, 5, 7]</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primes(n):</a:t>
            </a:r>
          </a:p>
          <a:p>
            <a:pPr>
              <a:buFontTx/>
              <a:buNone/>
            </a:pPr>
            <a:r>
              <a:rPr lang="en-US" altLang="en-US" sz="2400" b="1">
                <a:latin typeface="Courier New Bold" pitchFamily="1" charset="0"/>
              </a:rPr>
              <a:t>   </a:t>
            </a:r>
            <a:r>
              <a:rPr lang="ja-JP" altLang="en-US" sz="2400" b="1">
                <a:latin typeface="Courier New Bold" pitchFamily="1" charset="0"/>
              </a:rPr>
              <a:t>'</a:t>
            </a:r>
            <a:r>
              <a:rPr lang="en-US" altLang="ja-JP" sz="2400" b="1">
                <a:latin typeface="Courier New Bold" pitchFamily="1" charset="0"/>
              </a:rPr>
              <a:t>''Returns the list of primes &lt;= n'''</a:t>
            </a:r>
          </a:p>
          <a:p>
            <a:pPr>
              <a:buFontTx/>
              <a:buNone/>
            </a:pPr>
            <a:r>
              <a:rPr lang="en-US" altLang="en-US" sz="2400" b="1">
                <a:latin typeface="Courier New Bold" pitchFamily="1" charset="0"/>
              </a:rPr>
              <a:t>   return sieve(range(2, n+1))</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sieve(L):</a:t>
            </a:r>
          </a:p>
          <a:p>
            <a:pPr>
              <a:buFontTx/>
              <a:buNone/>
            </a:pPr>
            <a:r>
              <a:rPr lang="en-US" altLang="en-US" sz="2400" b="1">
                <a:latin typeface="Courier New Bold" pitchFamily="1" charset="0"/>
              </a:rPr>
              <a:t>   if L == []: return []</a:t>
            </a:r>
          </a:p>
          <a:p>
            <a:pPr>
              <a:buFontTx/>
              <a:buNone/>
            </a:pPr>
            <a:r>
              <a:rPr lang="en-US" altLang="en-US" sz="2400" b="1">
                <a:latin typeface="Courier New Bold" pitchFamily="1" charset="0"/>
              </a:rPr>
              <a:t>   else: return ???</a:t>
            </a:r>
            <a:endParaRPr lang="en-US" altLang="en-US" sz="2400" b="1"/>
          </a:p>
        </p:txBody>
      </p:sp>
      <p:grpSp>
        <p:nvGrpSpPr>
          <p:cNvPr id="35844" name="Group 4"/>
          <p:cNvGrpSpPr>
            <a:grpSpLocks/>
          </p:cNvGrpSpPr>
          <p:nvPr/>
        </p:nvGrpSpPr>
        <p:grpSpPr bwMode="auto">
          <a:xfrm>
            <a:off x="381000" y="1190625"/>
            <a:ext cx="8218488" cy="180975"/>
            <a:chOff x="295" y="1311"/>
            <a:chExt cx="5177" cy="114"/>
          </a:xfrm>
        </p:grpSpPr>
        <p:sp>
          <p:nvSpPr>
            <p:cNvPr id="3584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584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58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6388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ounded Rectangular Callout 7"/>
          <p:cNvSpPr>
            <a:spLocks noChangeArrowheads="1"/>
          </p:cNvSpPr>
          <p:nvPr/>
        </p:nvSpPr>
        <p:spPr bwMode="auto">
          <a:xfrm>
            <a:off x="6319838" y="4572000"/>
            <a:ext cx="2443162" cy="1074738"/>
          </a:xfrm>
          <a:prstGeom prst="wedgeRoundRectCallout">
            <a:avLst>
              <a:gd name="adj1" fmla="val -41278"/>
              <a:gd name="adj2" fmla="val 6092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a fun challenge.  Try it in your notes!</a:t>
            </a:r>
          </a:p>
        </p:txBody>
      </p:sp>
      <p:pic>
        <p:nvPicPr>
          <p:cNvPr id="3584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8674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1143000"/>
          </a:xfrm>
        </p:spPr>
        <p:txBody>
          <a:bodyPr/>
          <a:lstStyle/>
          <a:p>
            <a:r>
              <a:rPr lang="en-US" altLang="en-US"/>
              <a:t>Nifty Sifty…</a:t>
            </a:r>
          </a:p>
        </p:txBody>
      </p:sp>
      <p:sp>
        <p:nvSpPr>
          <p:cNvPr id="36867" name="Rectangle 3"/>
          <p:cNvSpPr>
            <a:spLocks noGrp="1" noChangeArrowheads="1"/>
          </p:cNvSpPr>
          <p:nvPr>
            <p:ph type="body" idx="1"/>
          </p:nvPr>
        </p:nvSpPr>
        <p:spPr>
          <a:xfrm>
            <a:off x="381000" y="1981200"/>
            <a:ext cx="8458200" cy="4114800"/>
          </a:xfrm>
        </p:spPr>
        <p:txBody>
          <a:bodyPr/>
          <a:lstStyle/>
          <a:p>
            <a:pPr>
              <a:buFontTx/>
              <a:buNone/>
            </a:pPr>
            <a:r>
              <a:rPr lang="en-US" altLang="en-US" sz="2400" b="1">
                <a:latin typeface="Courier New Bold" pitchFamily="1" charset="0"/>
              </a:rPr>
              <a:t>&gt;&gt;&gt; sieve([2, 3, 4, 5, 6, 8, 9])</a:t>
            </a:r>
          </a:p>
          <a:p>
            <a:pPr>
              <a:buFontTx/>
              <a:buNone/>
            </a:pPr>
            <a:r>
              <a:rPr lang="en-US" altLang="en-US" sz="2400" b="1">
                <a:latin typeface="Courier New Bold" pitchFamily="1" charset="0"/>
              </a:rPr>
              <a:t>[2, 3, 5, 7]</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primes(n):</a:t>
            </a:r>
          </a:p>
          <a:p>
            <a:pPr>
              <a:buFontTx/>
              <a:buNone/>
            </a:pPr>
            <a:r>
              <a:rPr lang="en-US" altLang="en-US" sz="2400" b="1">
                <a:latin typeface="Courier New Bold" pitchFamily="1" charset="0"/>
              </a:rPr>
              <a:t>   </a:t>
            </a:r>
            <a:r>
              <a:rPr lang="ja-JP" altLang="en-US" sz="2400" b="1">
                <a:latin typeface="Courier New Bold" pitchFamily="1" charset="0"/>
              </a:rPr>
              <a:t>'</a:t>
            </a:r>
            <a:r>
              <a:rPr lang="en-US" altLang="ja-JP" sz="2400" b="1">
                <a:latin typeface="Courier New Bold" pitchFamily="1" charset="0"/>
              </a:rPr>
              <a:t>''Returns the list of primes &lt;= n</a:t>
            </a:r>
            <a:r>
              <a:rPr lang="ja-JP" altLang="en-US" sz="2400" b="1">
                <a:latin typeface="Courier New Bold" pitchFamily="1" charset="0"/>
              </a:rPr>
              <a:t>'</a:t>
            </a:r>
            <a:r>
              <a:rPr lang="en-US" altLang="ja-JP" sz="2400" b="1">
                <a:latin typeface="Courier New Bold" pitchFamily="1" charset="0"/>
              </a:rPr>
              <a:t>''</a:t>
            </a:r>
          </a:p>
          <a:p>
            <a:pPr>
              <a:buFontTx/>
              <a:buNone/>
            </a:pPr>
            <a:r>
              <a:rPr lang="en-US" altLang="en-US" sz="2400" b="1">
                <a:latin typeface="Courier New Bold" pitchFamily="1" charset="0"/>
              </a:rPr>
              <a:t>   return sieve(range(2, n+1))</a:t>
            </a:r>
          </a:p>
          <a:p>
            <a:pPr>
              <a:buFontTx/>
              <a:buNone/>
            </a:pPr>
            <a:endParaRPr lang="en-US" altLang="en-US" sz="2400" b="1">
              <a:latin typeface="Courier New Bold" pitchFamily="1" charset="0"/>
            </a:endParaRPr>
          </a:p>
          <a:p>
            <a:pPr>
              <a:buFontTx/>
              <a:buNone/>
            </a:pPr>
            <a:r>
              <a:rPr lang="en-US" altLang="en-US" sz="2400" b="1">
                <a:latin typeface="Courier New Bold" pitchFamily="1" charset="0"/>
              </a:rPr>
              <a:t>def sieve(L):</a:t>
            </a:r>
          </a:p>
          <a:p>
            <a:pPr>
              <a:buFontTx/>
              <a:buNone/>
            </a:pPr>
            <a:r>
              <a:rPr lang="en-US" altLang="en-US" sz="2400" b="1">
                <a:latin typeface="Courier New Bold" pitchFamily="1" charset="0"/>
              </a:rPr>
              <a:t>   if L == []: return []</a:t>
            </a:r>
          </a:p>
          <a:p>
            <a:pPr>
              <a:buFontTx/>
              <a:buNone/>
            </a:pPr>
            <a:r>
              <a:rPr lang="en-US" altLang="en-US" sz="2400" b="1">
                <a:latin typeface="Courier New Bold" pitchFamily="1" charset="0"/>
              </a:rPr>
              <a:t>   else: return </a:t>
            </a:r>
            <a:r>
              <a:rPr lang="en-US" altLang="en-US" sz="2400" b="1">
                <a:solidFill>
                  <a:srgbClr val="FF0000"/>
                </a:solidFill>
                <a:latin typeface="Courier New Bold" pitchFamily="1" charset="0"/>
              </a:rPr>
              <a:t>[</a:t>
            </a:r>
            <a:r>
              <a:rPr lang="en-US" altLang="en-US" sz="2400" b="1">
                <a:latin typeface="Courier New Bold" pitchFamily="1" charset="0"/>
              </a:rPr>
              <a:t>L[0]</a:t>
            </a:r>
            <a:r>
              <a:rPr lang="en-US" altLang="en-US" sz="2400" b="1">
                <a:solidFill>
                  <a:srgbClr val="FF0000"/>
                </a:solidFill>
                <a:latin typeface="Courier New Bold" pitchFamily="1" charset="0"/>
              </a:rPr>
              <a:t>]</a:t>
            </a:r>
            <a:r>
              <a:rPr lang="en-US" altLang="en-US" sz="2400" b="1">
                <a:latin typeface="Courier New Bold" pitchFamily="1" charset="0"/>
              </a:rPr>
              <a:t> + ???</a:t>
            </a:r>
            <a:endParaRPr lang="en-US" altLang="en-US" sz="2400" b="1"/>
          </a:p>
        </p:txBody>
      </p:sp>
      <p:grpSp>
        <p:nvGrpSpPr>
          <p:cNvPr id="36868" name="Group 4"/>
          <p:cNvGrpSpPr>
            <a:grpSpLocks/>
          </p:cNvGrpSpPr>
          <p:nvPr/>
        </p:nvGrpSpPr>
        <p:grpSpPr bwMode="auto">
          <a:xfrm>
            <a:off x="381000" y="1190625"/>
            <a:ext cx="8218488" cy="180975"/>
            <a:chOff x="295" y="1311"/>
            <a:chExt cx="5177" cy="114"/>
          </a:xfrm>
        </p:grpSpPr>
        <p:sp>
          <p:nvSpPr>
            <p:cNvPr id="3686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687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0"/>
            <a:ext cx="7772400" cy="1143000"/>
          </a:xfrm>
        </p:spPr>
        <p:txBody>
          <a:bodyPr/>
          <a:lstStyle/>
          <a:p>
            <a:r>
              <a:rPr lang="en-US" altLang="en-US"/>
              <a:t>Filter it, Baby!</a:t>
            </a:r>
          </a:p>
        </p:txBody>
      </p:sp>
      <p:sp>
        <p:nvSpPr>
          <p:cNvPr id="37891" name="Rectangle 3"/>
          <p:cNvSpPr>
            <a:spLocks noGrp="1" noChangeArrowheads="1"/>
          </p:cNvSpPr>
          <p:nvPr>
            <p:ph type="body" idx="1"/>
          </p:nvPr>
        </p:nvSpPr>
        <p:spPr>
          <a:xfrm>
            <a:off x="381000" y="1981200"/>
            <a:ext cx="8458200" cy="4114800"/>
          </a:xfrm>
        </p:spPr>
        <p:txBody>
          <a:bodyPr/>
          <a:lstStyle/>
          <a:p>
            <a:pPr>
              <a:buFontTx/>
              <a:buNone/>
            </a:pPr>
            <a:r>
              <a:rPr lang="en-US" altLang="en-US" sz="2400" b="1" dirty="0">
                <a:latin typeface="Courier New Bold" pitchFamily="1" charset="0"/>
              </a:rPr>
              <a:t>&gt;&gt;&gt; sieve([2, 3, 4, 5, 6, 7, 8, 9])</a:t>
            </a:r>
          </a:p>
          <a:p>
            <a:pPr>
              <a:buFontTx/>
              <a:buNone/>
            </a:pPr>
            <a:r>
              <a:rPr lang="en-US" altLang="en-US" sz="2400" b="1" dirty="0">
                <a:latin typeface="Courier New Bold" pitchFamily="1" charset="0"/>
              </a:rPr>
              <a:t>[2, 3, 5, 7]</a:t>
            </a:r>
          </a:p>
          <a:p>
            <a:pPr>
              <a:buFontTx/>
              <a:buNone/>
            </a:pPr>
            <a:endParaRPr lang="en-US" altLang="en-US" sz="2400" b="1" dirty="0">
              <a:latin typeface="Courier New Bold" pitchFamily="1" charset="0"/>
            </a:endParaRPr>
          </a:p>
          <a:p>
            <a:pPr>
              <a:buFontTx/>
              <a:buNone/>
            </a:pPr>
            <a:r>
              <a:rPr lang="en-US" altLang="en-US" sz="2400" b="1" dirty="0" err="1">
                <a:latin typeface="Courier New Bold" pitchFamily="1" charset="0"/>
              </a:rPr>
              <a:t>def</a:t>
            </a:r>
            <a:r>
              <a:rPr lang="en-US" altLang="en-US" sz="2400" b="1" dirty="0">
                <a:latin typeface="Courier New Bold" pitchFamily="1" charset="0"/>
              </a:rPr>
              <a:t> sieve(L):</a:t>
            </a:r>
          </a:p>
          <a:p>
            <a:pPr>
              <a:buFontTx/>
              <a:buNone/>
            </a:pPr>
            <a:r>
              <a:rPr lang="en-US" altLang="en-US" sz="2400" b="1" dirty="0">
                <a:latin typeface="Courier New Bold" pitchFamily="1" charset="0"/>
              </a:rPr>
              <a:t>   if L == []: return []</a:t>
            </a:r>
          </a:p>
          <a:p>
            <a:pPr>
              <a:buFontTx/>
              <a:buNone/>
            </a:pPr>
            <a:r>
              <a:rPr lang="en-US" altLang="en-US" sz="2400" b="1" dirty="0">
                <a:latin typeface="Courier New Bold" pitchFamily="1" charset="0"/>
              </a:rPr>
              <a:t>   else: return [L[0]] + </a:t>
            </a:r>
            <a:r>
              <a:rPr lang="en-US" altLang="en-US" sz="2400" b="1" dirty="0">
                <a:solidFill>
                  <a:schemeClr val="bg1"/>
                </a:solidFill>
                <a:latin typeface="Courier New Bold" pitchFamily="1" charset="0"/>
              </a:rPr>
              <a:t>primes</a:t>
            </a:r>
          </a:p>
          <a:p>
            <a:pPr>
              <a:buFontTx/>
              <a:buNone/>
            </a:pPr>
            <a:r>
              <a:rPr lang="en-US" altLang="en-US" sz="2400" b="1" dirty="0">
                <a:solidFill>
                  <a:schemeClr val="bg1"/>
                </a:solidFill>
                <a:latin typeface="Courier New Bold" pitchFamily="1" charset="0"/>
              </a:rPr>
              <a:t>       </a:t>
            </a:r>
            <a:r>
              <a:rPr lang="en-US" altLang="en-US" sz="2400" b="1" dirty="0">
                <a:solidFill>
                  <a:srgbClr val="FF0000"/>
                </a:solidFill>
                <a:latin typeface="Courier New Bold" pitchFamily="1" charset="0"/>
              </a:rPr>
              <a:t>filter(lambda x: x % L[0] != 0, L[1:])</a:t>
            </a:r>
            <a:endParaRPr lang="en-US" altLang="en-US" sz="2400" b="1" dirty="0">
              <a:solidFill>
                <a:srgbClr val="FF0000"/>
              </a:solidFill>
            </a:endParaRPr>
          </a:p>
        </p:txBody>
      </p:sp>
      <p:grpSp>
        <p:nvGrpSpPr>
          <p:cNvPr id="37892" name="Group 4"/>
          <p:cNvGrpSpPr>
            <a:grpSpLocks/>
          </p:cNvGrpSpPr>
          <p:nvPr/>
        </p:nvGrpSpPr>
        <p:grpSpPr bwMode="auto">
          <a:xfrm>
            <a:off x="381000" y="1190625"/>
            <a:ext cx="8218488" cy="180975"/>
            <a:chOff x="295" y="1311"/>
            <a:chExt cx="5177" cy="114"/>
          </a:xfrm>
        </p:grpSpPr>
        <p:sp>
          <p:nvSpPr>
            <p:cNvPr id="3789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789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3789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766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ounded Rectangular Callout 7"/>
          <p:cNvSpPr>
            <a:spLocks noChangeArrowheads="1"/>
          </p:cNvSpPr>
          <p:nvPr/>
        </p:nvSpPr>
        <p:spPr bwMode="auto">
          <a:xfrm>
            <a:off x="6243638" y="2506663"/>
            <a:ext cx="2443162" cy="1074737"/>
          </a:xfrm>
          <a:prstGeom prst="wedgeRoundRectCallout">
            <a:avLst>
              <a:gd name="adj1" fmla="val -41278"/>
              <a:gd name="adj2" fmla="val 60926"/>
              <a:gd name="adj3"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This is a good start, but we</a:t>
            </a:r>
            <a:r>
              <a:rPr lang="ja-JP" altLang="en-US" sz="1800"/>
              <a:t>’</a:t>
            </a:r>
            <a:r>
              <a:rPr lang="en-US" altLang="ja-JP" sz="1800"/>
              <a:t>re not quite done!</a:t>
            </a:r>
            <a:endParaRPr lang="en-US" altLang="en-US" sz="1800"/>
          </a:p>
        </p:txBody>
      </p:sp>
      <p:pic>
        <p:nvPicPr>
          <p:cNvPr id="378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6064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0"/>
            <a:ext cx="7772400" cy="1143000"/>
          </a:xfrm>
        </p:spPr>
        <p:txBody>
          <a:bodyPr/>
          <a:lstStyle/>
          <a:p>
            <a:r>
              <a:rPr lang="en-US" altLang="en-US"/>
              <a:t>Is This Sweet or What!?</a:t>
            </a:r>
          </a:p>
        </p:txBody>
      </p:sp>
      <p:sp>
        <p:nvSpPr>
          <p:cNvPr id="38915" name="Rectangle 3"/>
          <p:cNvSpPr>
            <a:spLocks noGrp="1" noChangeArrowheads="1"/>
          </p:cNvSpPr>
          <p:nvPr>
            <p:ph type="body" idx="1"/>
          </p:nvPr>
        </p:nvSpPr>
        <p:spPr>
          <a:xfrm>
            <a:off x="381000" y="1981200"/>
            <a:ext cx="8458200" cy="4114800"/>
          </a:xfrm>
        </p:spPr>
        <p:txBody>
          <a:bodyPr/>
          <a:lstStyle/>
          <a:p>
            <a:pPr>
              <a:buFontTx/>
              <a:buNone/>
            </a:pPr>
            <a:r>
              <a:rPr lang="en-US" altLang="en-US" sz="2400" b="1" dirty="0">
                <a:latin typeface="Courier New Bold" pitchFamily="1" charset="0"/>
              </a:rPr>
              <a:t>&gt;&gt;&gt; sieve([2, 3, 4, 5, 6])</a:t>
            </a:r>
          </a:p>
          <a:p>
            <a:pPr>
              <a:buFontTx/>
              <a:buNone/>
            </a:pPr>
            <a:r>
              <a:rPr lang="en-US" altLang="en-US" sz="2400" b="1" dirty="0">
                <a:latin typeface="Courier New Bold" pitchFamily="1" charset="0"/>
              </a:rPr>
              <a:t>[2, 3, 5]</a:t>
            </a:r>
          </a:p>
          <a:p>
            <a:pPr>
              <a:buFontTx/>
              <a:buNone/>
            </a:pPr>
            <a:endParaRPr lang="en-US" altLang="en-US" sz="2400" b="1" dirty="0">
              <a:latin typeface="Courier New Bold" pitchFamily="1" charset="0"/>
            </a:endParaRPr>
          </a:p>
          <a:p>
            <a:pPr>
              <a:buFontTx/>
              <a:buNone/>
            </a:pPr>
            <a:r>
              <a:rPr lang="en-US" altLang="en-US" sz="2400" b="1" dirty="0" err="1">
                <a:latin typeface="Courier New Bold" pitchFamily="1" charset="0"/>
              </a:rPr>
              <a:t>def</a:t>
            </a:r>
            <a:r>
              <a:rPr lang="en-US" altLang="en-US" sz="2400" b="1" dirty="0">
                <a:latin typeface="Courier New Bold" pitchFamily="1" charset="0"/>
              </a:rPr>
              <a:t> sieve(L):</a:t>
            </a:r>
          </a:p>
          <a:p>
            <a:pPr>
              <a:buFontTx/>
              <a:buNone/>
            </a:pPr>
            <a:r>
              <a:rPr lang="en-US" altLang="en-US" sz="2400" b="1" dirty="0">
                <a:latin typeface="Courier New Bold" pitchFamily="1" charset="0"/>
              </a:rPr>
              <a:t>   if L == []: return []</a:t>
            </a:r>
          </a:p>
          <a:p>
            <a:pPr>
              <a:buFontTx/>
              <a:buNone/>
            </a:pPr>
            <a:r>
              <a:rPr lang="en-US" altLang="en-US" sz="2400" b="1" dirty="0">
                <a:latin typeface="Courier New Bold" pitchFamily="1" charset="0"/>
              </a:rPr>
              <a:t>   else: return [L[0]] + sieve(</a:t>
            </a:r>
          </a:p>
          <a:p>
            <a:pPr>
              <a:buFontTx/>
              <a:buNone/>
            </a:pPr>
            <a:r>
              <a:rPr lang="en-US" altLang="en-US" sz="2400" b="1" dirty="0">
                <a:latin typeface="Courier New Bold" pitchFamily="1" charset="0"/>
              </a:rPr>
              <a:t>      list(filter(lambda x: x % L[0] != 0,</a:t>
            </a:r>
          </a:p>
          <a:p>
            <a:pPr>
              <a:buFontTx/>
              <a:buNone/>
            </a:pPr>
            <a:r>
              <a:rPr lang="en-US" altLang="en-US" sz="2400" b="1" dirty="0">
                <a:latin typeface="Courier New Bold" pitchFamily="1" charset="0"/>
              </a:rPr>
              <a:t>         L[1:])))</a:t>
            </a:r>
            <a:endParaRPr lang="en-US" altLang="en-US" sz="2000" b="1" dirty="0"/>
          </a:p>
        </p:txBody>
      </p:sp>
      <p:grpSp>
        <p:nvGrpSpPr>
          <p:cNvPr id="38916" name="Group 4"/>
          <p:cNvGrpSpPr>
            <a:grpSpLocks/>
          </p:cNvGrpSpPr>
          <p:nvPr/>
        </p:nvGrpSpPr>
        <p:grpSpPr bwMode="auto">
          <a:xfrm>
            <a:off x="381000" y="1190625"/>
            <a:ext cx="8218488" cy="180975"/>
            <a:chOff x="295" y="1311"/>
            <a:chExt cx="5177" cy="114"/>
          </a:xfrm>
        </p:grpSpPr>
        <p:sp>
          <p:nvSpPr>
            <p:cNvPr id="389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89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8917" name="AutoShape 7"/>
          <p:cNvSpPr>
            <a:spLocks noChangeArrowheads="1"/>
          </p:cNvSpPr>
          <p:nvPr/>
        </p:nvSpPr>
        <p:spPr bwMode="auto">
          <a:xfrm>
            <a:off x="6400800" y="5443538"/>
            <a:ext cx="1447800" cy="914400"/>
          </a:xfrm>
          <a:prstGeom prst="roundRect">
            <a:avLst>
              <a:gd name="adj" fmla="val 1666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t>Demo!</a:t>
            </a:r>
          </a:p>
        </p:txBody>
      </p:sp>
      <p:sp>
        <p:nvSpPr>
          <p:cNvPr id="38918" name="TextBox 7"/>
          <p:cNvSpPr txBox="1">
            <a:spLocks noChangeArrowheads="1"/>
          </p:cNvSpPr>
          <p:nvPr/>
        </p:nvSpPr>
        <p:spPr bwMode="auto">
          <a:xfrm>
            <a:off x="457200" y="5562600"/>
            <a:ext cx="571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err="1">
                <a:latin typeface="Courier New" pitchFamily="49" charset="0"/>
                <a:cs typeface="Courier New" pitchFamily="49" charset="0"/>
              </a:rPr>
              <a:t>def</a:t>
            </a:r>
            <a:r>
              <a:rPr lang="en-US" altLang="en-US" sz="2400" b="1" dirty="0">
                <a:latin typeface="Courier New" pitchFamily="49" charset="0"/>
                <a:cs typeface="Courier New" pitchFamily="49" charset="0"/>
              </a:rPr>
              <a:t> primes(n):</a:t>
            </a:r>
          </a:p>
          <a:p>
            <a:pPr>
              <a:spcBef>
                <a:spcPct val="0"/>
              </a:spcBef>
              <a:buFontTx/>
              <a:buNone/>
            </a:pPr>
            <a:r>
              <a:rPr lang="en-US" altLang="en-US" sz="2400" b="1" dirty="0">
                <a:latin typeface="Courier New" pitchFamily="49" charset="0"/>
                <a:cs typeface="Courier New" pitchFamily="49" charset="0"/>
              </a:rPr>
              <a:t>   return sieve(range(2, n+1))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85800" y="0"/>
            <a:ext cx="7772400" cy="1752600"/>
          </a:xfrm>
        </p:spPr>
        <p:txBody>
          <a:bodyPr rIns="132080"/>
          <a:lstStyle/>
          <a:p>
            <a:r>
              <a:rPr lang="en-US" altLang="en-US"/>
              <a:t>Getting Help and Office Hours</a:t>
            </a:r>
          </a:p>
        </p:txBody>
      </p:sp>
      <p:grpSp>
        <p:nvGrpSpPr>
          <p:cNvPr id="15363" name="Group 2"/>
          <p:cNvGrpSpPr>
            <a:grpSpLocks/>
          </p:cNvGrpSpPr>
          <p:nvPr/>
        </p:nvGrpSpPr>
        <p:grpSpPr bwMode="auto">
          <a:xfrm>
            <a:off x="381000" y="1266825"/>
            <a:ext cx="8218488" cy="180975"/>
            <a:chOff x="0" y="0"/>
            <a:chExt cx="5177" cy="114"/>
          </a:xfrm>
        </p:grpSpPr>
        <p:sp>
          <p:nvSpPr>
            <p:cNvPr id="1536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537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1536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14600"/>
            <a:ext cx="11160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365" name="Group 6"/>
          <p:cNvGrpSpPr>
            <a:grpSpLocks/>
          </p:cNvGrpSpPr>
          <p:nvPr/>
        </p:nvGrpSpPr>
        <p:grpSpPr bwMode="auto">
          <a:xfrm>
            <a:off x="2895600" y="1676400"/>
            <a:ext cx="3962400" cy="1722438"/>
            <a:chOff x="0" y="0"/>
            <a:chExt cx="2496" cy="1085"/>
          </a:xfrm>
        </p:grpSpPr>
        <p:sp>
          <p:nvSpPr>
            <p:cNvPr id="15367" name="AutoShape 7"/>
            <p:cNvSpPr>
              <a:spLocks/>
            </p:cNvSpPr>
            <p:nvPr/>
          </p:nvSpPr>
          <p:spPr bwMode="auto">
            <a:xfrm>
              <a:off x="0" y="0"/>
              <a:ext cx="2496" cy="108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11706"/>
                  </a:lnTo>
                  <a:lnTo>
                    <a:pt x="0" y="16723"/>
                  </a:lnTo>
                  <a:lnTo>
                    <a:pt x="0" y="20067"/>
                  </a:lnTo>
                  <a:lnTo>
                    <a:pt x="3600" y="20067"/>
                  </a:lnTo>
                  <a:lnTo>
                    <a:pt x="312" y="21600"/>
                  </a:lnTo>
                  <a:lnTo>
                    <a:pt x="9000" y="20067"/>
                  </a:lnTo>
                  <a:lnTo>
                    <a:pt x="21600" y="20067"/>
                  </a:lnTo>
                  <a:lnTo>
                    <a:pt x="21600" y="16723"/>
                  </a:lnTo>
                  <a:lnTo>
                    <a:pt x="21600" y="11706"/>
                  </a:lnTo>
                  <a:lnTo>
                    <a:pt x="21600" y="0"/>
                  </a:lnTo>
                  <a:lnTo>
                    <a:pt x="9000" y="0"/>
                  </a:lnTo>
                  <a:lnTo>
                    <a:pt x="3600" y="0"/>
                  </a:lnTo>
                  <a:lnTo>
                    <a:pt x="0" y="0"/>
                  </a:lnTo>
                  <a:close/>
                  <a:moveTo>
                    <a:pt x="0" y="0"/>
                  </a:moveTo>
                </a:path>
              </a:pathLst>
            </a:custGeom>
            <a:solidFill>
              <a:srgbClr val="FFFFFF"/>
            </a:solidFill>
            <a:ln w="9525">
              <a:solidFill>
                <a:schemeClr val="tx1"/>
              </a:solidFill>
              <a:miter lim="800000"/>
              <a:headEnd/>
              <a:tailEnd/>
            </a:ln>
          </p:spPr>
          <p:txBody>
            <a:bodyPr/>
            <a:lstStyle/>
            <a:p>
              <a:endParaRPr lang="en-US"/>
            </a:p>
          </p:txBody>
        </p:sp>
        <p:sp>
          <p:nvSpPr>
            <p:cNvPr id="15368" name="Rectangle 8"/>
            <p:cNvSpPr>
              <a:spLocks/>
            </p:cNvSpPr>
            <p:nvPr/>
          </p:nvSpPr>
          <p:spPr bwMode="auto">
            <a:xfrm>
              <a:off x="0" y="0"/>
              <a:ext cx="2496"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cs typeface="Times New Roman" pitchFamily="18" charset="0"/>
                  <a:sym typeface="Times New Roman" pitchFamily="18" charset="0"/>
                </a:rPr>
                <a:t>Come to office hours or set up times to come talk to Geoff and Zach!  Also, </a:t>
              </a:r>
              <a:r>
                <a:rPr lang="en-US" altLang="en-US" sz="2400" dirty="0" err="1">
                  <a:latin typeface="Times New Roman" pitchFamily="18" charset="0"/>
                  <a:cs typeface="Times New Roman" pitchFamily="18" charset="0"/>
                  <a:sym typeface="Times New Roman" pitchFamily="18" charset="0"/>
                </a:rPr>
                <a:t>grutoring</a:t>
              </a:r>
              <a:r>
                <a:rPr lang="en-US" altLang="en-US" sz="2400" dirty="0">
                  <a:latin typeface="Times New Roman" pitchFamily="18" charset="0"/>
                  <a:cs typeface="Times New Roman" pitchFamily="18" charset="0"/>
                  <a:sym typeface="Times New Roman" pitchFamily="18" charset="0"/>
                </a:rPr>
                <a:t> hours are great!</a:t>
              </a:r>
            </a:p>
          </p:txBody>
        </p:sp>
      </p:grpSp>
      <p:sp>
        <p:nvSpPr>
          <p:cNvPr id="15366" name="Rectangular Callout 1"/>
          <p:cNvSpPr>
            <a:spLocks noChangeArrowheads="1"/>
          </p:cNvSpPr>
          <p:nvPr/>
        </p:nvSpPr>
        <p:spPr bwMode="auto">
          <a:xfrm>
            <a:off x="4490244" y="3810000"/>
            <a:ext cx="3657600" cy="838200"/>
          </a:xfrm>
          <a:prstGeom prst="wedgeRectCallout">
            <a:avLst>
              <a:gd name="adj1" fmla="val -102494"/>
              <a:gd name="adj2" fmla="val -6392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Times New Roman" pitchFamily="18" charset="0"/>
                <a:cs typeface="Times New Roman" pitchFamily="18" charset="0"/>
              </a:rPr>
              <a:t>Be sure to put "CS5" in your e-mail subject lines!</a:t>
            </a:r>
          </a:p>
        </p:txBody>
      </p:sp>
      <p:sp>
        <p:nvSpPr>
          <p:cNvPr id="11" name="Rectangular Callout 1"/>
          <p:cNvSpPr>
            <a:spLocks noChangeArrowheads="1"/>
          </p:cNvSpPr>
          <p:nvPr/>
        </p:nvSpPr>
        <p:spPr bwMode="auto">
          <a:xfrm flipH="1">
            <a:off x="2362200" y="5410200"/>
            <a:ext cx="2362200" cy="838200"/>
          </a:xfrm>
          <a:prstGeom prst="wedgeRectCallout">
            <a:avLst>
              <a:gd name="adj1" fmla="val 53866"/>
              <a:gd name="adj2" fmla="val -212243"/>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cs typeface="Times New Roman" pitchFamily="18" charset="0"/>
              </a:rPr>
              <a:t>Oh, and there’s candy!</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l">
              <a:spcBef>
                <a:spcPct val="0"/>
              </a:spcBef>
              <a:buFontTx/>
              <a:buNone/>
            </a:pPr>
            <a:fld id="{6A43A666-0B2B-43A4-9A87-904045C953B3}" type="slidenum">
              <a:rPr lang="en-US" altLang="en-US" sz="1400" smtClean="0"/>
              <a:pPr algn="l">
                <a:spcBef>
                  <a:spcPct val="0"/>
                </a:spcBef>
                <a:buFontTx/>
                <a:buNone/>
              </a:pPr>
              <a:t>20</a:t>
            </a:fld>
            <a:endParaRPr lang="en-US" altLang="en-US" sz="1400"/>
          </a:p>
        </p:txBody>
      </p:sp>
      <p:grpSp>
        <p:nvGrpSpPr>
          <p:cNvPr id="16387" name="Group 2"/>
          <p:cNvGrpSpPr>
            <a:grpSpLocks/>
          </p:cNvGrpSpPr>
          <p:nvPr/>
        </p:nvGrpSpPr>
        <p:grpSpPr bwMode="auto">
          <a:xfrm>
            <a:off x="457200" y="914400"/>
            <a:ext cx="8218488" cy="180975"/>
            <a:chOff x="295" y="1311"/>
            <a:chExt cx="5177" cy="114"/>
          </a:xfrm>
        </p:grpSpPr>
        <p:sp>
          <p:nvSpPr>
            <p:cNvPr id="1639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1639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16388"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3600"/>
              <a:t>The Alien's Life Advice</a:t>
            </a:r>
            <a:endParaRPr lang="en-US" altLang="en-US" sz="4000"/>
          </a:p>
        </p:txBody>
      </p:sp>
      <p:pic>
        <p:nvPicPr>
          <p:cNvPr id="16389"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AutoShape 7"/>
          <p:cNvSpPr>
            <a:spLocks noChangeArrowheads="1"/>
          </p:cNvSpPr>
          <p:nvPr/>
        </p:nvSpPr>
        <p:spPr bwMode="auto">
          <a:xfrm>
            <a:off x="5334000" y="1676400"/>
            <a:ext cx="1752600" cy="1295400"/>
          </a:xfrm>
          <a:prstGeom prst="wedgeRectCallout">
            <a:avLst>
              <a:gd name="adj1" fmla="val -79801"/>
              <a:gd name="adj2" fmla="val 70588"/>
            </a:avLst>
          </a:prstGeom>
          <a:solidFill>
            <a:srgbClr val="FFFFFF"/>
          </a:solidFill>
          <a:ln w="9525">
            <a:solidFill>
              <a:srgbClr val="000000"/>
            </a:solidFill>
            <a:miter lim="800000"/>
            <a:headEnd/>
            <a:tailEnd/>
          </a:ln>
        </p:spPr>
        <p:txBody>
          <a:bodyPr anchor="ctr" anchorCtr="1"/>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800"/>
              <a:t>Don't be Hermione Granger</a:t>
            </a:r>
          </a:p>
        </p:txBody>
      </p:sp>
      <p:sp>
        <p:nvSpPr>
          <p:cNvPr id="146440" name="AutoShape 8"/>
          <p:cNvSpPr>
            <a:spLocks/>
          </p:cNvSpPr>
          <p:nvPr/>
        </p:nvSpPr>
        <p:spPr bwMode="auto">
          <a:xfrm>
            <a:off x="5105400" y="4267200"/>
            <a:ext cx="1905000" cy="9906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r>
              <a:rPr lang="en-US" altLang="en-US" sz="2000"/>
              <a:t>Let somebody else answer for a change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46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Use-It-Or-Lose-It</a:t>
            </a:r>
            <a:br>
              <a:rPr lang="en-US" altLang="en-US"/>
            </a:br>
            <a:endParaRPr lang="en-US" altLang="en-US" sz="2400"/>
          </a:p>
        </p:txBody>
      </p:sp>
      <p:pic>
        <p:nvPicPr>
          <p:cNvPr id="43011" name="Content Placeholder 3" descr="UseItOrLoseIt.jpg"/>
          <p:cNvPicPr>
            <a:picLocks noGrp="1" noChangeAspect="1"/>
          </p:cNvPicPr>
          <p:nvPr>
            <p:ph idx="1"/>
          </p:nvPr>
        </p:nvPicPr>
        <p:blipFill>
          <a:blip r:embed="rId3">
            <a:extLst>
              <a:ext uri="{28A0092B-C50C-407E-A947-70E740481C1C}">
                <a14:useLocalDpi xmlns:a14="http://schemas.microsoft.com/office/drawing/2010/main" val="0"/>
              </a:ext>
            </a:extLst>
          </a:blip>
          <a:srcRect l="-20802" r="-20802"/>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a:t>Power Set!</a:t>
            </a:r>
          </a:p>
        </p:txBody>
      </p:sp>
      <p:sp>
        <p:nvSpPr>
          <p:cNvPr id="39939" name="Rectangle 3"/>
          <p:cNvSpPr>
            <a:spLocks noGrp="1" noChangeArrowheads="1"/>
          </p:cNvSpPr>
          <p:nvPr>
            <p:ph type="body" idx="1"/>
          </p:nvPr>
        </p:nvSpPr>
        <p:spPr>
          <a:xfrm>
            <a:off x="685800" y="2819400"/>
            <a:ext cx="7772400" cy="3352800"/>
          </a:xfrm>
        </p:spPr>
        <p:txBody>
          <a:bodyPr/>
          <a:lstStyle/>
          <a:p>
            <a:pPr>
              <a:buFontTx/>
              <a:buNone/>
            </a:pPr>
            <a:r>
              <a:rPr lang="en-US" altLang="en-US" sz="2800">
                <a:latin typeface="Courier New" pitchFamily="49" charset="0"/>
                <a:cs typeface="Courier New" pitchFamily="49" charset="0"/>
              </a:rPr>
              <a:t>&gt;&gt;&gt; powerset([1, 2, 3])</a:t>
            </a:r>
          </a:p>
          <a:p>
            <a:pPr>
              <a:buFontTx/>
              <a:buNone/>
            </a:pPr>
            <a:r>
              <a:rPr lang="en-US" altLang="en-US" sz="2800">
                <a:latin typeface="Courier New" pitchFamily="49" charset="0"/>
                <a:cs typeface="Courier New" pitchFamily="49" charset="0"/>
              </a:rPr>
              <a:t>[[], [3], [2], [2, 3], [1], [1, 3], [1, 2], [1, 2, 3]]</a:t>
            </a:r>
          </a:p>
          <a:p>
            <a:pPr>
              <a:buFontTx/>
              <a:buNone/>
            </a:pPr>
            <a:r>
              <a:rPr lang="en-US" altLang="en-US" sz="2800">
                <a:latin typeface="Courier New" pitchFamily="49" charset="0"/>
                <a:cs typeface="Courier New" pitchFamily="49" charset="0"/>
              </a:rPr>
              <a:t>&gt;&gt;&gt; powerset([1])</a:t>
            </a:r>
          </a:p>
          <a:p>
            <a:pPr>
              <a:buFontTx/>
              <a:buNone/>
            </a:pPr>
            <a:endParaRPr lang="en-US" altLang="en-US" sz="2800">
              <a:latin typeface="Courier New" pitchFamily="49" charset="0"/>
              <a:cs typeface="Courier New" pitchFamily="49" charset="0"/>
            </a:endParaRPr>
          </a:p>
          <a:p>
            <a:pPr>
              <a:buFontTx/>
              <a:buNone/>
            </a:pPr>
            <a:r>
              <a:rPr lang="en-US" altLang="en-US" sz="2800">
                <a:latin typeface="Courier New" pitchFamily="49" charset="0"/>
                <a:cs typeface="Courier New" pitchFamily="49" charset="0"/>
              </a:rPr>
              <a:t>&gt;&gt;&gt; powerset([])</a:t>
            </a:r>
          </a:p>
        </p:txBody>
      </p:sp>
      <p:grpSp>
        <p:nvGrpSpPr>
          <p:cNvPr id="39940" name="Group 4"/>
          <p:cNvGrpSpPr>
            <a:grpSpLocks/>
          </p:cNvGrpSpPr>
          <p:nvPr/>
        </p:nvGrpSpPr>
        <p:grpSpPr bwMode="auto">
          <a:xfrm>
            <a:off x="381000" y="1190625"/>
            <a:ext cx="8218488" cy="180975"/>
            <a:chOff x="295" y="1311"/>
            <a:chExt cx="5177" cy="114"/>
          </a:xfrm>
        </p:grpSpPr>
        <p:sp>
          <p:nvSpPr>
            <p:cNvPr id="3994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3994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39941" name="Text Box 7"/>
          <p:cNvSpPr txBox="1">
            <a:spLocks noChangeArrowheads="1"/>
          </p:cNvSpPr>
          <p:nvPr/>
        </p:nvSpPr>
        <p:spPr bwMode="auto">
          <a:xfrm>
            <a:off x="708025" y="1568450"/>
            <a:ext cx="87407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rPr>
              <a:t>&gt;&gt;&gt; powerset([1, 2])</a:t>
            </a:r>
          </a:p>
          <a:p>
            <a:pPr>
              <a:spcBef>
                <a:spcPct val="0"/>
              </a:spcBef>
              <a:buFontTx/>
              <a:buNone/>
            </a:pPr>
            <a:r>
              <a:rPr lang="en-US" altLang="en-US" sz="2800">
                <a:latin typeface="Courier New" pitchFamily="49" charset="0"/>
                <a:cs typeface="Courier New" pitchFamily="49" charset="0"/>
              </a:rPr>
              <a:t>[[], [2], [1], [1, 2]]</a:t>
            </a:r>
          </a:p>
        </p:txBody>
      </p:sp>
      <p:pic>
        <p:nvPicPr>
          <p:cNvPr id="39942"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800"/>
            <a:ext cx="781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9"/>
          <p:cNvSpPr>
            <a:spLocks noChangeArrowheads="1"/>
          </p:cNvSpPr>
          <p:nvPr/>
        </p:nvSpPr>
        <p:spPr bwMode="auto">
          <a:xfrm>
            <a:off x="7162800" y="1371600"/>
            <a:ext cx="1828800" cy="1524000"/>
          </a:xfrm>
          <a:prstGeom prst="wedgeRectCallout">
            <a:avLst>
              <a:gd name="adj1" fmla="val -64065"/>
              <a:gd name="adj2" fmla="val 3635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latin typeface="Times New Roman" pitchFamily="18" charset="0"/>
              </a:rPr>
              <a:t>This really demonstrates the power of functional programming!</a:t>
            </a:r>
            <a:endParaRPr lang="en-US" altLang="en-US" sz="2400">
              <a:latin typeface="Times New Roman" pitchFamily="18" charset="0"/>
            </a:endParaRPr>
          </a:p>
        </p:txBody>
      </p:sp>
      <p:sp>
        <p:nvSpPr>
          <p:cNvPr id="39944" name="TextBox 9"/>
          <p:cNvSpPr txBox="1">
            <a:spLocks noChangeArrowheads="1"/>
          </p:cNvSpPr>
          <p:nvPr/>
        </p:nvSpPr>
        <p:spPr bwMode="auto">
          <a:xfrm>
            <a:off x="5410200" y="4343400"/>
            <a:ext cx="33416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The order in which the subsets</a:t>
            </a:r>
          </a:p>
          <a:p>
            <a:pPr>
              <a:spcBef>
                <a:spcPct val="0"/>
              </a:spcBef>
              <a:buFontTx/>
              <a:buNone/>
            </a:pPr>
            <a:r>
              <a:rPr lang="en-US" altLang="en-US" sz="1800">
                <a:solidFill>
                  <a:srgbClr val="1C7210"/>
                </a:solidFill>
              </a:rPr>
              <a:t>are presented is unimportant</a:t>
            </a:r>
          </a:p>
          <a:p>
            <a:pPr>
              <a:spcBef>
                <a:spcPct val="0"/>
              </a:spcBef>
              <a:buFontTx/>
              <a:buNone/>
            </a:pPr>
            <a:r>
              <a:rPr lang="en-US" altLang="en-US" sz="1800">
                <a:solidFill>
                  <a:srgbClr val="1C7210"/>
                </a:solidFill>
              </a:rPr>
              <a:t>but within each subset, the </a:t>
            </a:r>
          </a:p>
          <a:p>
            <a:pPr>
              <a:spcBef>
                <a:spcPct val="0"/>
              </a:spcBef>
              <a:buFontTx/>
              <a:buNone/>
            </a:pPr>
            <a:r>
              <a:rPr lang="en-US" altLang="en-US" sz="1800">
                <a:solidFill>
                  <a:srgbClr val="1C7210"/>
                </a:solidFill>
              </a:rPr>
              <a:t>order should be consistent </a:t>
            </a:r>
          </a:p>
          <a:p>
            <a:pPr>
              <a:spcBef>
                <a:spcPct val="0"/>
              </a:spcBef>
              <a:buFontTx/>
              <a:buNone/>
            </a:pPr>
            <a:r>
              <a:rPr lang="en-US" altLang="en-US" sz="1800">
                <a:solidFill>
                  <a:srgbClr val="1C7210"/>
                </a:solidFill>
              </a:rPr>
              <a:t>with the input set.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152400"/>
            <a:ext cx="7772400" cy="1143000"/>
          </a:xfrm>
        </p:spPr>
        <p:txBody>
          <a:bodyPr/>
          <a:lstStyle/>
          <a:p>
            <a:r>
              <a:rPr lang="en-US" altLang="en-US"/>
              <a:t>Power Set!</a:t>
            </a:r>
          </a:p>
        </p:txBody>
      </p:sp>
      <p:grpSp>
        <p:nvGrpSpPr>
          <p:cNvPr id="40963" name="Group 4"/>
          <p:cNvGrpSpPr>
            <a:grpSpLocks/>
          </p:cNvGrpSpPr>
          <p:nvPr/>
        </p:nvGrpSpPr>
        <p:grpSpPr bwMode="auto">
          <a:xfrm>
            <a:off x="381000" y="1190625"/>
            <a:ext cx="8218488" cy="180975"/>
            <a:chOff x="295" y="1311"/>
            <a:chExt cx="5177" cy="114"/>
          </a:xfrm>
        </p:grpSpPr>
        <p:sp>
          <p:nvSpPr>
            <p:cNvPr id="4096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096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0964" name="Text Box 7"/>
          <p:cNvSpPr txBox="1">
            <a:spLocks noChangeArrowheads="1"/>
          </p:cNvSpPr>
          <p:nvPr/>
        </p:nvSpPr>
        <p:spPr bwMode="auto">
          <a:xfrm>
            <a:off x="708025" y="1568450"/>
            <a:ext cx="8740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rPr>
              <a:t>def powerset(L):</a:t>
            </a:r>
          </a:p>
          <a:p>
            <a:pPr>
              <a:spcBef>
                <a:spcPct val="0"/>
              </a:spcBef>
              <a:buFontTx/>
              <a:buNone/>
            </a:pPr>
            <a:endParaRPr lang="en-US" altLang="en-US" sz="2800">
              <a:latin typeface="Courier New" pitchFamily="49" charset="0"/>
              <a:cs typeface="Courier New" pitchFamily="49" charset="0"/>
            </a:endParaRPr>
          </a:p>
        </p:txBody>
      </p:sp>
      <p:sp>
        <p:nvSpPr>
          <p:cNvPr id="40965" name="TextBox 14"/>
          <p:cNvSpPr txBox="1">
            <a:spLocks noChangeArrowheads="1"/>
          </p:cNvSpPr>
          <p:nvPr/>
        </p:nvSpPr>
        <p:spPr bwMode="auto">
          <a:xfrm>
            <a:off x="6491288" y="6248400"/>
            <a:ext cx="2271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20DF3"/>
                </a:solidFill>
              </a:rPr>
              <a:t>In your notes…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p:cNvSpPr txBox="1">
            <a:spLocks/>
          </p:cNvSpPr>
          <p:nvPr/>
        </p:nvSpPr>
        <p:spPr bwMode="auto">
          <a:xfrm>
            <a:off x="6858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eaLnBrk="1" hangingPunct="1">
              <a:spcBef>
                <a:spcPct val="0"/>
              </a:spcBef>
              <a:buFontTx/>
              <a:buNone/>
            </a:pPr>
            <a:r>
              <a:rPr lang="en-US" altLang="en-US" sz="4400">
                <a:solidFill>
                  <a:schemeClr val="tx2"/>
                </a:solidFill>
              </a:rPr>
              <a:t>The Packing Problem</a:t>
            </a:r>
          </a:p>
        </p:txBody>
      </p:sp>
      <p:grpSp>
        <p:nvGrpSpPr>
          <p:cNvPr id="41987" name="Group 4"/>
          <p:cNvGrpSpPr>
            <a:grpSpLocks/>
          </p:cNvGrpSpPr>
          <p:nvPr/>
        </p:nvGrpSpPr>
        <p:grpSpPr bwMode="auto">
          <a:xfrm>
            <a:off x="381000" y="809625"/>
            <a:ext cx="8218488" cy="180975"/>
            <a:chOff x="295" y="1311"/>
            <a:chExt cx="5177" cy="114"/>
          </a:xfrm>
        </p:grpSpPr>
        <p:sp>
          <p:nvSpPr>
            <p:cNvPr id="4199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199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1988" name="TextBox 7"/>
          <p:cNvSpPr txBox="1">
            <a:spLocks noChangeArrowheads="1"/>
          </p:cNvSpPr>
          <p:nvPr/>
        </p:nvSpPr>
        <p:spPr bwMode="auto">
          <a:xfrm>
            <a:off x="685800" y="1143000"/>
            <a:ext cx="55721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b="1">
                <a:latin typeface="Courier New" pitchFamily="49" charset="0"/>
                <a:cs typeface="Courier New" pitchFamily="49" charset="0"/>
              </a:rPr>
              <a:t>&gt;&gt; subset(12, [2, 3, 4, 7, 10, 42])</a:t>
            </a:r>
          </a:p>
          <a:p>
            <a:pPr>
              <a:spcBef>
                <a:spcPct val="0"/>
              </a:spcBef>
              <a:buFontTx/>
              <a:buNone/>
            </a:pPr>
            <a:r>
              <a:rPr lang="en-US" altLang="en-US" sz="2000" b="1">
                <a:latin typeface="Courier New" pitchFamily="49" charset="0"/>
                <a:cs typeface="Courier New" pitchFamily="49" charset="0"/>
              </a:rPr>
              <a:t>True</a:t>
            </a:r>
          </a:p>
          <a:p>
            <a:pPr>
              <a:spcBef>
                <a:spcPct val="0"/>
              </a:spcBef>
              <a:buFontTx/>
              <a:buNone/>
            </a:pPr>
            <a:r>
              <a:rPr lang="en-US" altLang="en-US" sz="2000" b="1">
                <a:latin typeface="Courier New" pitchFamily="49" charset="0"/>
                <a:cs typeface="Courier New" pitchFamily="49" charset="0"/>
              </a:rPr>
              <a:t>&gt;&gt;&gt; subset(8, [2, 3, 4, 7, 10, 42])</a:t>
            </a:r>
          </a:p>
          <a:p>
            <a:pPr>
              <a:spcBef>
                <a:spcPct val="0"/>
              </a:spcBef>
              <a:buFontTx/>
              <a:buNone/>
            </a:pPr>
            <a:r>
              <a:rPr lang="en-US" altLang="en-US" sz="2000" b="1">
                <a:latin typeface="Courier New" pitchFamily="49" charset="0"/>
                <a:cs typeface="Courier New" pitchFamily="49" charset="0"/>
              </a:rPr>
              <a:t>False</a:t>
            </a:r>
          </a:p>
          <a:p>
            <a:pPr>
              <a:spcBef>
                <a:spcPct val="0"/>
              </a:spcBef>
              <a:buFontTx/>
              <a:buNone/>
            </a:pPr>
            <a:endParaRPr lang="en-US" altLang="en-US" sz="2000">
              <a:latin typeface="Courier New" pitchFamily="49" charset="0"/>
              <a:cs typeface="Courier New" pitchFamily="49" charset="0"/>
            </a:endParaRPr>
          </a:p>
          <a:p>
            <a:pPr>
              <a:spcBef>
                <a:spcPct val="0"/>
              </a:spcBef>
              <a:buFontTx/>
              <a:buNone/>
            </a:pPr>
            <a:r>
              <a:rPr lang="en-US" altLang="en-US" sz="2000" b="1">
                <a:solidFill>
                  <a:srgbClr val="0000FF"/>
                </a:solidFill>
                <a:latin typeface="Courier New" pitchFamily="49" charset="0"/>
                <a:cs typeface="Courier New" pitchFamily="49" charset="0"/>
              </a:rPr>
              <a:t>def subset(target, L):</a:t>
            </a:r>
          </a:p>
        </p:txBody>
      </p:sp>
      <p:pic>
        <p:nvPicPr>
          <p:cNvPr id="41989"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2362200"/>
            <a:ext cx="55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AutoShape 9"/>
          <p:cNvSpPr>
            <a:spLocks noChangeArrowheads="1"/>
          </p:cNvSpPr>
          <p:nvPr/>
        </p:nvSpPr>
        <p:spPr bwMode="auto">
          <a:xfrm>
            <a:off x="7391400" y="1828800"/>
            <a:ext cx="1373188" cy="6858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latin typeface="Times New Roman" pitchFamily="18" charset="0"/>
              </a:rPr>
              <a:t>Two inputs means two base cases!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76200"/>
            <a:ext cx="7772400" cy="685800"/>
          </a:xfrm>
        </p:spPr>
        <p:txBody>
          <a:bodyPr/>
          <a:lstStyle/>
          <a:p>
            <a:r>
              <a:rPr lang="en-US" altLang="en-US"/>
              <a:t>The Knapsack Problem…</a:t>
            </a:r>
          </a:p>
        </p:txBody>
      </p:sp>
      <p:grpSp>
        <p:nvGrpSpPr>
          <p:cNvPr id="44035" name="Group 4"/>
          <p:cNvGrpSpPr>
            <a:grpSpLocks/>
          </p:cNvGrpSpPr>
          <p:nvPr/>
        </p:nvGrpSpPr>
        <p:grpSpPr bwMode="auto">
          <a:xfrm>
            <a:off x="381000" y="914400"/>
            <a:ext cx="8218488" cy="180975"/>
            <a:chOff x="295" y="1311"/>
            <a:chExt cx="5177" cy="114"/>
          </a:xfrm>
        </p:grpSpPr>
        <p:sp>
          <p:nvSpPr>
            <p:cNvPr id="4404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404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40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4042"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4043" name="TextBox 14"/>
          <p:cNvSpPr txBox="1">
            <a:spLocks noChangeArrowheads="1"/>
          </p:cNvSpPr>
          <p:nvPr/>
        </p:nvSpPr>
        <p:spPr bwMode="auto">
          <a:xfrm>
            <a:off x="533400" y="3581400"/>
            <a:ext cx="74174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dirty="0">
                <a:latin typeface="Courier New" pitchFamily="49" charset="0"/>
                <a:cs typeface="Courier New" pitchFamily="49" charset="0"/>
              </a:rPr>
              <a:t>&gt;&gt;&gt; knapsack(7, [[2, 100], [3, 112], [4, 125]])</a:t>
            </a:r>
          </a:p>
          <a:p>
            <a:pPr>
              <a:spcBef>
                <a:spcPct val="0"/>
              </a:spcBef>
              <a:buFontTx/>
              <a:buNone/>
            </a:pPr>
            <a:r>
              <a:rPr lang="en-US" altLang="en-US" sz="2000" b="1" dirty="0">
                <a:latin typeface="Courier New" pitchFamily="49" charset="0"/>
                <a:cs typeface="Courier New" pitchFamily="49" charset="0"/>
              </a:rPr>
              <a:t>237</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endParaRPr lang="en-US" altLang="en-US" sz="2000" b="1" dirty="0">
              <a:latin typeface="Courier New" pitchFamily="49" charset="0"/>
              <a:cs typeface="Courier New" pitchFamily="49" charset="0"/>
            </a:endParaRPr>
          </a:p>
        </p:txBody>
      </p:sp>
      <p:pic>
        <p:nvPicPr>
          <p:cNvPr id="44044" name="Picture 8" descr="ali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81600"/>
            <a:ext cx="609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AutoShape 9"/>
          <p:cNvSpPr>
            <a:spLocks noChangeArrowheads="1"/>
          </p:cNvSpPr>
          <p:nvPr/>
        </p:nvSpPr>
        <p:spPr bwMode="auto">
          <a:xfrm>
            <a:off x="1524000" y="4648200"/>
            <a:ext cx="1830388" cy="7620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latin typeface="Times New Roman" pitchFamily="18" charset="0"/>
              </a:rPr>
              <a:t>Prof. I. Lai thinks that a </a:t>
            </a:r>
            <a:r>
              <a:rPr lang="ja-JP" altLang="en-US" sz="1400">
                <a:latin typeface="Times New Roman" pitchFamily="18" charset="0"/>
              </a:rPr>
              <a:t>“</a:t>
            </a:r>
            <a:r>
              <a:rPr lang="en-US" altLang="ja-JP" sz="1400">
                <a:latin typeface="Times New Roman" pitchFamily="18" charset="0"/>
              </a:rPr>
              <a:t>greedy solution</a:t>
            </a:r>
            <a:r>
              <a:rPr lang="ja-JP" altLang="en-US" sz="1400">
                <a:latin typeface="Times New Roman" pitchFamily="18" charset="0"/>
              </a:rPr>
              <a:t>”</a:t>
            </a:r>
            <a:r>
              <a:rPr lang="en-US" altLang="ja-JP" sz="1400">
                <a:latin typeface="Times New Roman" pitchFamily="18" charset="0"/>
              </a:rPr>
              <a:t> is the way to go!</a:t>
            </a:r>
            <a:endParaRPr lang="en-US" altLang="en-US" sz="1400">
              <a:latin typeface="Times New Roman" pitchFamily="18" charset="0"/>
            </a:endParaRPr>
          </a:p>
        </p:txBody>
      </p:sp>
      <p:sp>
        <p:nvSpPr>
          <p:cNvPr id="16" name="TextBox 14"/>
          <p:cNvSpPr txBox="1">
            <a:spLocks noChangeArrowheads="1"/>
          </p:cNvSpPr>
          <p:nvPr/>
        </p:nvSpPr>
        <p:spPr bwMode="auto">
          <a:xfrm>
            <a:off x="5791200" y="6248400"/>
            <a:ext cx="3155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120DF3"/>
                </a:solidFill>
              </a:rPr>
              <a:t>Worksheet and Demo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76200"/>
            <a:ext cx="7772400" cy="685800"/>
          </a:xfrm>
        </p:spPr>
        <p:txBody>
          <a:bodyPr/>
          <a:lstStyle/>
          <a:p>
            <a:r>
              <a:rPr lang="en-US" altLang="en-US"/>
              <a:t>The Knapsack Revisited…</a:t>
            </a:r>
          </a:p>
        </p:txBody>
      </p:sp>
      <p:grpSp>
        <p:nvGrpSpPr>
          <p:cNvPr id="45059" name="Group 4"/>
          <p:cNvGrpSpPr>
            <a:grpSpLocks/>
          </p:cNvGrpSpPr>
          <p:nvPr/>
        </p:nvGrpSpPr>
        <p:grpSpPr bwMode="auto">
          <a:xfrm>
            <a:off x="381000" y="914400"/>
            <a:ext cx="8218488" cy="180975"/>
            <a:chOff x="295" y="1311"/>
            <a:chExt cx="5177" cy="114"/>
          </a:xfrm>
        </p:grpSpPr>
        <p:sp>
          <p:nvSpPr>
            <p:cNvPr id="4506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506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4506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85800"/>
            <a:ext cx="15287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762000"/>
            <a:ext cx="24384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AA028199.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192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0" descr="AA028199.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395413"/>
            <a:ext cx="9144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Box 11"/>
          <p:cNvSpPr txBox="1">
            <a:spLocks noChangeArrowheads="1"/>
          </p:cNvSpPr>
          <p:nvPr/>
        </p:nvSpPr>
        <p:spPr bwMode="auto">
          <a:xfrm>
            <a:off x="457200" y="3048000"/>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Kingdom of Shmorbodia</a:t>
            </a:r>
          </a:p>
        </p:txBody>
      </p:sp>
      <p:sp>
        <p:nvSpPr>
          <p:cNvPr id="45066" name="TextBox 13"/>
          <p:cNvSpPr txBox="1">
            <a:spLocks noChangeArrowheads="1"/>
          </p:cNvSpPr>
          <p:nvPr/>
        </p:nvSpPr>
        <p:spPr bwMode="auto">
          <a:xfrm>
            <a:off x="3352800" y="1219200"/>
            <a:ext cx="365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u="sng"/>
              <a:t>Item		Weight	 Value</a:t>
            </a:r>
          </a:p>
          <a:p>
            <a:pPr>
              <a:spcBef>
                <a:spcPct val="0"/>
              </a:spcBef>
              <a:buFontTx/>
              <a:buNone/>
            </a:pPr>
            <a:endParaRPr lang="en-US" altLang="en-US" sz="1800"/>
          </a:p>
          <a:p>
            <a:pPr>
              <a:spcBef>
                <a:spcPct val="0"/>
              </a:spcBef>
              <a:buFontTx/>
              <a:buNone/>
            </a:pPr>
            <a:r>
              <a:rPr lang="en-US" altLang="en-US" sz="1800"/>
              <a:t>Spam		2	100</a:t>
            </a:r>
          </a:p>
          <a:p>
            <a:pPr>
              <a:spcBef>
                <a:spcPct val="0"/>
              </a:spcBef>
              <a:buFontTx/>
              <a:buNone/>
            </a:pPr>
            <a:r>
              <a:rPr lang="en-US" altLang="en-US" sz="1800"/>
              <a:t>Tofu		3	112</a:t>
            </a:r>
          </a:p>
          <a:p>
            <a:pPr>
              <a:spcBef>
                <a:spcPct val="0"/>
              </a:spcBef>
              <a:buFontTx/>
              <a:buNone/>
            </a:pPr>
            <a:r>
              <a:rPr lang="en-US" altLang="en-US" sz="1800"/>
              <a:t>Chocolate	4	125</a:t>
            </a:r>
          </a:p>
          <a:p>
            <a:pPr>
              <a:spcBef>
                <a:spcPct val="0"/>
              </a:spcBef>
              <a:buFontTx/>
              <a:buNone/>
            </a:pPr>
            <a:endParaRPr lang="en-US" altLang="en-US" sz="1800"/>
          </a:p>
          <a:p>
            <a:pPr>
              <a:spcBef>
                <a:spcPct val="0"/>
              </a:spcBef>
              <a:buFontTx/>
              <a:buNone/>
            </a:pPr>
            <a:r>
              <a:rPr lang="en-US" altLang="en-US" sz="1800"/>
              <a:t>Knapsack Capacity:  5?  6?  7?  </a:t>
            </a:r>
          </a:p>
        </p:txBody>
      </p:sp>
      <p:sp>
        <p:nvSpPr>
          <p:cNvPr id="45067" name="TextBox 14"/>
          <p:cNvSpPr txBox="1">
            <a:spLocks noChangeArrowheads="1"/>
          </p:cNvSpPr>
          <p:nvPr/>
        </p:nvSpPr>
        <p:spPr bwMode="auto">
          <a:xfrm>
            <a:off x="533400" y="3581400"/>
            <a:ext cx="74174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b="1" dirty="0">
                <a:latin typeface="Courier New" pitchFamily="49" charset="0"/>
                <a:cs typeface="Courier New" pitchFamily="49" charset="0"/>
              </a:rPr>
              <a:t>&gt;&gt;&gt; knapsack(7, [[2, 100], [3, 112], [4, 125]])</a:t>
            </a:r>
          </a:p>
          <a:p>
            <a:pPr>
              <a:spcBef>
                <a:spcPct val="0"/>
              </a:spcBef>
              <a:buFontTx/>
              <a:buNone/>
            </a:pPr>
            <a:r>
              <a:rPr lang="en-US" altLang="en-US" sz="2000" b="1" dirty="0">
                <a:latin typeface="Courier New" pitchFamily="49" charset="0"/>
                <a:cs typeface="Courier New" pitchFamily="49" charset="0"/>
              </a:rPr>
              <a:t>[237, </a:t>
            </a:r>
            <a:r>
              <a:rPr lang="en-US" altLang="en-US" sz="2000" b="1" dirty="0">
                <a:solidFill>
                  <a:srgbClr val="0000FF"/>
                </a:solidFill>
                <a:latin typeface="Courier New" pitchFamily="49" charset="0"/>
                <a:cs typeface="Courier New" pitchFamily="49" charset="0"/>
              </a:rPr>
              <a:t>[</a:t>
            </a:r>
            <a:r>
              <a:rPr lang="en-US" altLang="en-US" sz="2000" b="1" dirty="0">
                <a:solidFill>
                  <a:srgbClr val="008000"/>
                </a:solidFill>
                <a:latin typeface="Courier New" pitchFamily="49" charset="0"/>
                <a:cs typeface="Courier New" pitchFamily="49" charset="0"/>
              </a:rPr>
              <a:t>[3, 112]</a:t>
            </a:r>
            <a:r>
              <a:rPr lang="en-US" altLang="en-US" sz="2000" b="1" dirty="0">
                <a:solidFill>
                  <a:srgbClr val="0000FF"/>
                </a:solidFill>
                <a:latin typeface="Courier New" pitchFamily="49" charset="0"/>
                <a:cs typeface="Courier New" pitchFamily="49" charset="0"/>
              </a:rPr>
              <a:t>, </a:t>
            </a:r>
            <a:r>
              <a:rPr lang="en-US" altLang="en-US" sz="2000" b="1" dirty="0">
                <a:solidFill>
                  <a:srgbClr val="008000"/>
                </a:solidFill>
                <a:latin typeface="Courier New" pitchFamily="49" charset="0"/>
                <a:cs typeface="Courier New" pitchFamily="49" charset="0"/>
              </a:rPr>
              <a:t>[4, 125]</a:t>
            </a:r>
            <a:r>
              <a:rPr lang="en-US" altLang="en-US" sz="2000" b="1" dirty="0">
                <a:solidFill>
                  <a:srgbClr val="0000FF"/>
                </a:solidFill>
                <a:latin typeface="Courier New" pitchFamily="49" charset="0"/>
                <a:cs typeface="Courier New" pitchFamily="49" charset="0"/>
              </a:rPr>
              <a:t>]</a:t>
            </a:r>
            <a:r>
              <a:rPr lang="en-US" altLang="en-US" sz="2000" b="1" dirty="0">
                <a:latin typeface="Courier New" pitchFamily="49" charset="0"/>
                <a:cs typeface="Courier New" pitchFamily="49" charset="0"/>
              </a:rPr>
              <a:t>]</a:t>
            </a:r>
          </a:p>
          <a:p>
            <a:pPr>
              <a:spcBef>
                <a:spcPct val="0"/>
              </a:spcBef>
              <a:buFontTx/>
              <a:buNone/>
            </a:pPr>
            <a:endParaRPr lang="en-US" altLang="en-US" sz="2000" b="1" dirty="0">
              <a:latin typeface="Courier New" pitchFamily="49" charset="0"/>
              <a:cs typeface="Courier New" pitchFamily="49" charset="0"/>
            </a:endParaRPr>
          </a:p>
          <a:p>
            <a:pPr>
              <a:spcBef>
                <a:spcPct val="0"/>
              </a:spcBef>
              <a:buFontTx/>
              <a:buNone/>
            </a:pPr>
            <a:endParaRPr lang="en-US" altLang="en-US" sz="2000" b="1" dirty="0">
              <a:latin typeface="Courier New" pitchFamily="49" charset="0"/>
              <a:cs typeface="Courier New" pitchFamily="49"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200025"/>
            <a:ext cx="7772400" cy="1143000"/>
          </a:xfrm>
        </p:spPr>
        <p:txBody>
          <a:bodyPr/>
          <a:lstStyle/>
          <a:p>
            <a:r>
              <a:rPr lang="en-US" altLang="en-US"/>
              <a:t>Comparing DNA via Longest</a:t>
            </a:r>
            <a:br>
              <a:rPr lang="en-US" altLang="en-US"/>
            </a:br>
            <a:r>
              <a:rPr lang="en-US" altLang="en-US"/>
              <a:t>Common Subsequence (LCS)</a:t>
            </a:r>
          </a:p>
        </p:txBody>
      </p:sp>
      <p:grpSp>
        <p:nvGrpSpPr>
          <p:cNvPr id="46083" name="Group 4"/>
          <p:cNvGrpSpPr>
            <a:grpSpLocks/>
          </p:cNvGrpSpPr>
          <p:nvPr/>
        </p:nvGrpSpPr>
        <p:grpSpPr bwMode="auto">
          <a:xfrm>
            <a:off x="381000" y="1571625"/>
            <a:ext cx="8218488" cy="180975"/>
            <a:chOff x="295" y="1311"/>
            <a:chExt cx="5177" cy="114"/>
          </a:xfrm>
        </p:grpSpPr>
        <p:sp>
          <p:nvSpPr>
            <p:cNvPr id="460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460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46084" name="TextBox 5"/>
          <p:cNvSpPr txBox="1">
            <a:spLocks noChangeArrowheads="1"/>
          </p:cNvSpPr>
          <p:nvPr/>
        </p:nvSpPr>
        <p:spPr bwMode="auto">
          <a:xfrm>
            <a:off x="685800" y="1981200"/>
            <a:ext cx="754886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dirty="0">
                <a:solidFill>
                  <a:srgbClr val="FF0000"/>
                </a:solidFill>
                <a:latin typeface="Courier New" pitchFamily="49" charset="0"/>
                <a:cs typeface="Courier New" pitchFamily="49" charset="0"/>
              </a:rPr>
              <a:t>A</a:t>
            </a:r>
            <a:r>
              <a:rPr lang="en-US" altLang="en-US" dirty="0">
                <a:latin typeface="Courier New" pitchFamily="49" charset="0"/>
                <a:cs typeface="Courier New" pitchFamily="49" charset="0"/>
              </a:rPr>
              <a:t>GG</a:t>
            </a:r>
            <a:r>
              <a:rPr lang="en-US" altLang="en-US" dirty="0">
                <a:solidFill>
                  <a:srgbClr val="FF0000"/>
                </a:solidFill>
                <a:latin typeface="Courier New" pitchFamily="49" charset="0"/>
                <a:cs typeface="Courier New" pitchFamily="49" charset="0"/>
              </a:rPr>
              <a:t>ACAT</a:t>
            </a:r>
          </a:p>
          <a:p>
            <a:pPr>
              <a:spcBef>
                <a:spcPct val="0"/>
              </a:spcBef>
              <a:buFontTx/>
              <a:buNone/>
            </a:pPr>
            <a:r>
              <a:rPr lang="en-US" altLang="en-US" dirty="0">
                <a:solidFill>
                  <a:srgbClr val="FF0000"/>
                </a:solidFill>
                <a:latin typeface="Courier New" pitchFamily="49" charset="0"/>
                <a:cs typeface="Courier New" pitchFamily="49" charset="0"/>
              </a:rPr>
              <a:t>A</a:t>
            </a:r>
            <a:r>
              <a:rPr lang="en-US" altLang="en-US" dirty="0">
                <a:latin typeface="Courier New" pitchFamily="49" charset="0"/>
                <a:cs typeface="Courier New" pitchFamily="49" charset="0"/>
              </a:rPr>
              <a:t>TT</a:t>
            </a:r>
            <a:r>
              <a:rPr lang="en-US" altLang="en-US" dirty="0">
                <a:solidFill>
                  <a:srgbClr val="FF0000"/>
                </a:solidFill>
                <a:latin typeface="Courier New" pitchFamily="49" charset="0"/>
                <a:cs typeface="Courier New" pitchFamily="49" charset="0"/>
              </a:rPr>
              <a:t>AC</a:t>
            </a:r>
            <a:r>
              <a:rPr lang="en-US" altLang="en-US" dirty="0">
                <a:latin typeface="Courier New" pitchFamily="49" charset="0"/>
                <a:cs typeface="Courier New" pitchFamily="49" charset="0"/>
              </a:rPr>
              <a:t>G</a:t>
            </a:r>
            <a:r>
              <a:rPr lang="en-US" altLang="en-US" dirty="0">
                <a:solidFill>
                  <a:srgbClr val="FF0000"/>
                </a:solidFill>
                <a:latin typeface="Courier New" pitchFamily="49" charset="0"/>
                <a:cs typeface="Courier New" pitchFamily="49" charset="0"/>
              </a:rPr>
              <a:t>AT</a:t>
            </a:r>
          </a:p>
          <a:p>
            <a:pPr>
              <a:spcBef>
                <a:spcPct val="0"/>
              </a:spcBef>
              <a:buFontTx/>
              <a:buNone/>
            </a:pPr>
            <a:endParaRPr lang="en-US" altLang="en-US" dirty="0">
              <a:solidFill>
                <a:srgbClr val="FF0000"/>
              </a:solidFill>
              <a:latin typeface="Courier New" pitchFamily="49" charset="0"/>
              <a:cs typeface="Courier New" pitchFamily="49" charset="0"/>
            </a:endParaRPr>
          </a:p>
          <a:p>
            <a:pPr>
              <a:spcBef>
                <a:spcPct val="0"/>
              </a:spcBef>
              <a:buFontTx/>
              <a:buNone/>
            </a:pPr>
            <a:r>
              <a:rPr lang="en-US" altLang="en-US" dirty="0">
                <a:latin typeface="Courier New" pitchFamily="49" charset="0"/>
                <a:cs typeface="Courier New" pitchFamily="49" charset="0"/>
              </a:rPr>
              <a:t>&gt;&gt;&gt; LCS("</a:t>
            </a:r>
            <a:r>
              <a:rPr lang="en-US" altLang="ja-JP" dirty="0">
                <a:latin typeface="Courier New" pitchFamily="49" charset="0"/>
                <a:cs typeface="Courier New" pitchFamily="49" charset="0"/>
              </a:rPr>
              <a:t>AGGACAT", "ATTACGAT")</a:t>
            </a:r>
          </a:p>
          <a:p>
            <a:pPr>
              <a:spcBef>
                <a:spcPct val="0"/>
              </a:spcBef>
              <a:buFontTx/>
              <a:buNone/>
            </a:pPr>
            <a:r>
              <a:rPr lang="en-US" altLang="en-US" dirty="0">
                <a:latin typeface="Courier New" pitchFamily="49" charset="0"/>
                <a:cs typeface="Courier New" pitchFamily="49" charset="0"/>
              </a:rPr>
              <a:t>5</a:t>
            </a:r>
          </a:p>
          <a:p>
            <a:pPr>
              <a:spcBef>
                <a:spcPct val="0"/>
              </a:spcBef>
              <a:buFontTx/>
              <a:buNone/>
            </a:pPr>
            <a:endParaRPr lang="en-US" altLang="en-US" dirty="0">
              <a:latin typeface="Courier New" pitchFamily="49" charset="0"/>
              <a:cs typeface="Courier New" pitchFamily="49" charset="0"/>
            </a:endParaRPr>
          </a:p>
        </p:txBody>
      </p:sp>
      <p:sp>
        <p:nvSpPr>
          <p:cNvPr id="46085" name="TextBox 23"/>
          <p:cNvSpPr txBox="1">
            <a:spLocks noChangeArrowheads="1"/>
          </p:cNvSpPr>
          <p:nvPr/>
        </p:nvSpPr>
        <p:spPr bwMode="auto">
          <a:xfrm>
            <a:off x="685800" y="4495800"/>
            <a:ext cx="586250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dirty="0">
                <a:latin typeface="Courier New" pitchFamily="49" charset="0"/>
                <a:cs typeface="Courier New" pitchFamily="49" charset="0"/>
              </a:rPr>
              <a:t>&gt;&gt;&gt; LCS("</a:t>
            </a:r>
            <a:r>
              <a:rPr lang="en-US" altLang="ja-JP" dirty="0">
                <a:latin typeface="Courier New" pitchFamily="49" charset="0"/>
                <a:cs typeface="Courier New" pitchFamily="49" charset="0"/>
              </a:rPr>
              <a:t>spam", "</a:t>
            </a:r>
            <a:r>
              <a:rPr lang="en-US" altLang="ja-JP" dirty="0" err="1">
                <a:latin typeface="Courier New" pitchFamily="49" charset="0"/>
                <a:cs typeface="Courier New" pitchFamily="49" charset="0"/>
              </a:rPr>
              <a:t>sam</a:t>
            </a:r>
            <a:r>
              <a:rPr lang="en-US" altLang="ja-JP" dirty="0">
                <a:latin typeface="Courier New" pitchFamily="49" charset="0"/>
                <a:cs typeface="Courier New" pitchFamily="49" charset="0"/>
              </a:rPr>
              <a:t>!")</a:t>
            </a:r>
          </a:p>
          <a:p>
            <a:pPr>
              <a:spcBef>
                <a:spcPct val="0"/>
              </a:spcBef>
              <a:buFontTx/>
              <a:buNone/>
            </a:pPr>
            <a:r>
              <a:rPr lang="en-US" altLang="en-US" dirty="0">
                <a:latin typeface="Courier New" pitchFamily="49" charset="0"/>
                <a:cs typeface="Courier New" pitchFamily="49" charset="0"/>
              </a:rPr>
              <a:t>3</a:t>
            </a:r>
          </a:p>
          <a:p>
            <a:pPr>
              <a:spcBef>
                <a:spcPct val="0"/>
              </a:spcBef>
              <a:buFontTx/>
              <a:buNone/>
            </a:pPr>
            <a:r>
              <a:rPr lang="en-US" altLang="en-US" dirty="0">
                <a:latin typeface="Courier New" pitchFamily="49" charset="0"/>
                <a:cs typeface="Courier New" pitchFamily="49" charset="0"/>
              </a:rPr>
              <a:t>&gt;&gt;&gt; LCS("</a:t>
            </a:r>
            <a:r>
              <a:rPr lang="en-US" altLang="ja-JP" dirty="0">
                <a:latin typeface="Courier New" pitchFamily="49" charset="0"/>
                <a:cs typeface="Courier New" pitchFamily="49" charset="0"/>
              </a:rPr>
              <a:t>spam", "</a:t>
            </a:r>
            <a:r>
              <a:rPr lang="en-US" altLang="ja-JP" dirty="0" err="1">
                <a:latin typeface="Courier New" pitchFamily="49" charset="0"/>
                <a:cs typeface="Courier New" pitchFamily="49" charset="0"/>
              </a:rPr>
              <a:t>xsam</a:t>
            </a:r>
            <a:r>
              <a:rPr lang="en-US" altLang="ja-JP" dirty="0">
                <a:latin typeface="Courier New" pitchFamily="49" charset="0"/>
                <a:cs typeface="Courier New" pitchFamily="49" charset="0"/>
              </a:rPr>
              <a:t>")</a:t>
            </a:r>
          </a:p>
          <a:p>
            <a:pPr>
              <a:spcBef>
                <a:spcPct val="0"/>
              </a:spcBef>
              <a:buFontTx/>
              <a:buNone/>
            </a:pPr>
            <a:r>
              <a:rPr lang="en-US" altLang="en-US" dirty="0">
                <a:latin typeface="Courier New" pitchFamily="49" charset="0"/>
                <a:cs typeface="Courier New" pitchFamily="49" charset="0"/>
              </a:rPr>
              <a:t>3</a:t>
            </a:r>
          </a:p>
        </p:txBody>
      </p:sp>
      <p:pic>
        <p:nvPicPr>
          <p:cNvPr id="46086"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867400"/>
            <a:ext cx="457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AutoShape 9"/>
          <p:cNvSpPr>
            <a:spLocks noChangeArrowheads="1"/>
          </p:cNvSpPr>
          <p:nvPr/>
        </p:nvSpPr>
        <p:spPr bwMode="auto">
          <a:xfrm>
            <a:off x="7085013" y="4953000"/>
            <a:ext cx="1830387" cy="10668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ourier" pitchFamily="49" charset="0"/>
              </a:rPr>
              <a:t>I prefer spam to an xsam!</a:t>
            </a:r>
            <a:endParaRPr lang="en-US" altLang="en-US" sz="1400">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381000"/>
            <a:ext cx="7772400" cy="1143000"/>
          </a:xfrm>
        </p:spPr>
        <p:txBody>
          <a:bodyPr/>
          <a:lstStyle/>
          <a:p>
            <a:r>
              <a:rPr lang="en-US" altLang="en-US"/>
              <a:t>Recursive Approach…</a:t>
            </a:r>
          </a:p>
        </p:txBody>
      </p:sp>
      <p:sp>
        <p:nvSpPr>
          <p:cNvPr id="47107" name="TextBox 3"/>
          <p:cNvSpPr txBox="1">
            <a:spLocks noChangeArrowheads="1"/>
          </p:cNvSpPr>
          <p:nvPr/>
        </p:nvSpPr>
        <p:spPr bwMode="auto">
          <a:xfrm>
            <a:off x="304800" y="167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BASE CASE</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7108"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
        <p:nvSpPr>
          <p:cNvPr id="47109" name="TextBox 5"/>
          <p:cNvSpPr txBox="1">
            <a:spLocks noChangeArrowheads="1"/>
          </p:cNvSpPr>
          <p:nvPr/>
        </p:nvSpPr>
        <p:spPr bwMode="auto">
          <a:xfrm>
            <a:off x="6019800" y="6165850"/>
            <a:ext cx="3114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t>Try this in your notes!</a:t>
            </a:r>
          </a:p>
          <a:p>
            <a:pPr>
              <a:spcBef>
                <a:spcPct val="0"/>
              </a:spcBef>
              <a:buFontTx/>
              <a:buNone/>
            </a:pPr>
            <a:r>
              <a:rPr lang="en-US" altLang="en-US" sz="1000"/>
              <a:t>Solution follows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381000"/>
            <a:ext cx="7772400" cy="1143000"/>
          </a:xfrm>
        </p:spPr>
        <p:txBody>
          <a:bodyPr/>
          <a:lstStyle/>
          <a:p>
            <a:r>
              <a:rPr lang="en-US" altLang="en-US"/>
              <a:t>Recursive Approach…</a:t>
            </a:r>
          </a:p>
        </p:txBody>
      </p:sp>
      <p:sp>
        <p:nvSpPr>
          <p:cNvPr id="48131" name="TextBox 3"/>
          <p:cNvSpPr txBox="1">
            <a:spLocks noChangeArrowheads="1"/>
          </p:cNvSpPr>
          <p:nvPr/>
        </p:nvSpPr>
        <p:spPr bwMode="auto">
          <a:xfrm>
            <a:off x="304800" y="1676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8132"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152400"/>
            <a:ext cx="7772400" cy="685800"/>
          </a:xfrm>
        </p:spPr>
        <p:txBody>
          <a:bodyPr/>
          <a:lstStyle/>
          <a:p>
            <a:r>
              <a:rPr lang="en-US" altLang="en-US">
                <a:latin typeface="Courier New" pitchFamily="49" charset="0"/>
                <a:cs typeface="Courier New" pitchFamily="49" charset="0"/>
              </a:rPr>
              <a:t>Member</a:t>
            </a:r>
          </a:p>
        </p:txBody>
      </p:sp>
      <p:sp>
        <p:nvSpPr>
          <p:cNvPr id="20483" name="Content Placeholder 2"/>
          <p:cNvSpPr>
            <a:spLocks noGrp="1"/>
          </p:cNvSpPr>
          <p:nvPr>
            <p:ph idx="1"/>
          </p:nvPr>
        </p:nvSpPr>
        <p:spPr>
          <a:xfrm>
            <a:off x="609600" y="1371600"/>
            <a:ext cx="7772400" cy="4114800"/>
          </a:xfrm>
        </p:spPr>
        <p:txBody>
          <a:bodyPr/>
          <a:lstStyle/>
          <a:p>
            <a:pPr>
              <a:buFontTx/>
              <a:buNone/>
            </a:pPr>
            <a:r>
              <a:rPr lang="en-US" altLang="en-US" sz="2400" dirty="0">
                <a:latin typeface="Courier New" pitchFamily="49" charset="0"/>
                <a:cs typeface="Courier New" pitchFamily="49" charset="0"/>
              </a:rPr>
              <a:t>&gt;&gt;&gt; member(42, [1, 3, 5, 42, 7])</a:t>
            </a:r>
          </a:p>
          <a:p>
            <a:pPr>
              <a:buFontTx/>
              <a:buNone/>
            </a:pPr>
            <a:r>
              <a:rPr lang="en-US" altLang="en-US" sz="2400" dirty="0">
                <a:solidFill>
                  <a:srgbClr val="FF0000"/>
                </a:solidFill>
                <a:latin typeface="Courier New" pitchFamily="49" charset="0"/>
                <a:cs typeface="Courier New" pitchFamily="49" charset="0"/>
              </a:rPr>
              <a:t>True</a:t>
            </a:r>
          </a:p>
          <a:p>
            <a:pPr>
              <a:buFontTx/>
              <a:buNone/>
            </a:pPr>
            <a:r>
              <a:rPr lang="en-US" altLang="en-US" sz="2400" dirty="0">
                <a:latin typeface="Courier New" pitchFamily="49" charset="0"/>
                <a:cs typeface="Courier New" pitchFamily="49" charset="0"/>
              </a:rPr>
              <a:t>&gt;&gt;&gt; member(42, ["</a:t>
            </a:r>
            <a:r>
              <a:rPr lang="en-US" altLang="ja-JP" sz="2400" dirty="0">
                <a:latin typeface="Courier New" pitchFamily="49" charset="0"/>
                <a:cs typeface="Courier New" pitchFamily="49" charset="0"/>
              </a:rPr>
              <a:t>spam", "is", "yummy"])</a:t>
            </a:r>
          </a:p>
          <a:p>
            <a:pPr>
              <a:buFontTx/>
              <a:buNone/>
            </a:pPr>
            <a:r>
              <a:rPr lang="en-US" altLang="en-US" sz="2400" dirty="0">
                <a:solidFill>
                  <a:srgbClr val="FF0000"/>
                </a:solidFill>
                <a:latin typeface="Courier New" pitchFamily="49" charset="0"/>
                <a:cs typeface="Courier New" pitchFamily="49" charset="0"/>
              </a:rPr>
              <a:t>False</a:t>
            </a:r>
          </a:p>
          <a:p>
            <a:pPr>
              <a:buFontTx/>
              <a:buNone/>
            </a:pPr>
            <a:endParaRPr lang="en-US" altLang="en-US" sz="2400" dirty="0">
              <a:latin typeface="Courier New" pitchFamily="49" charset="0"/>
              <a:cs typeface="Courier New" pitchFamily="49" charset="0"/>
            </a:endParaRPr>
          </a:p>
        </p:txBody>
      </p:sp>
      <p:grpSp>
        <p:nvGrpSpPr>
          <p:cNvPr id="20484" name="Group 3"/>
          <p:cNvGrpSpPr>
            <a:grpSpLocks/>
          </p:cNvGrpSpPr>
          <p:nvPr/>
        </p:nvGrpSpPr>
        <p:grpSpPr bwMode="auto">
          <a:xfrm>
            <a:off x="381000" y="990600"/>
            <a:ext cx="8218488" cy="180975"/>
            <a:chOff x="295" y="1311"/>
            <a:chExt cx="5177" cy="114"/>
          </a:xfrm>
        </p:grpSpPr>
        <p:sp>
          <p:nvSpPr>
            <p:cNvPr id="204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04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0485" name="TextBox 7"/>
          <p:cNvSpPr txBox="1">
            <a:spLocks noChangeArrowheads="1"/>
          </p:cNvSpPr>
          <p:nvPr/>
        </p:nvSpPr>
        <p:spPr bwMode="auto">
          <a:xfrm>
            <a:off x="609600" y="3581400"/>
            <a:ext cx="332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a:latin typeface="Courier New" pitchFamily="49" charset="0"/>
                <a:cs typeface="Courier New" pitchFamily="49" charset="0"/>
              </a:rPr>
              <a:t>def member(x, L):</a:t>
            </a:r>
          </a:p>
        </p:txBody>
      </p:sp>
      <p:sp>
        <p:nvSpPr>
          <p:cNvPr id="20486" name="TextBox 7"/>
          <p:cNvSpPr txBox="1">
            <a:spLocks noChangeArrowheads="1"/>
          </p:cNvSpPr>
          <p:nvPr/>
        </p:nvSpPr>
        <p:spPr bwMode="auto">
          <a:xfrm>
            <a:off x="6934200" y="63246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Worksheet please!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381000"/>
            <a:ext cx="7772400" cy="1143000"/>
          </a:xfrm>
        </p:spPr>
        <p:txBody>
          <a:bodyPr/>
          <a:lstStyle/>
          <a:p>
            <a:r>
              <a:rPr lang="en-US" altLang="en-US"/>
              <a:t>Recursive Approach…</a:t>
            </a:r>
          </a:p>
        </p:txBody>
      </p:sp>
      <p:sp>
        <p:nvSpPr>
          <p:cNvPr id="49155"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49156"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381000"/>
            <a:ext cx="7772400" cy="1143000"/>
          </a:xfrm>
        </p:spPr>
        <p:txBody>
          <a:bodyPr/>
          <a:lstStyle/>
          <a:p>
            <a:r>
              <a:rPr lang="en-US" altLang="en-US"/>
              <a:t>Recursive Approach…</a:t>
            </a:r>
          </a:p>
        </p:txBody>
      </p:sp>
      <p:sp>
        <p:nvSpPr>
          <p:cNvPr id="50179"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LCS(S1[1:], S2[1:])</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a:t>
            </a:r>
          </a:p>
        </p:txBody>
      </p:sp>
      <p:sp>
        <p:nvSpPr>
          <p:cNvPr id="50180" name="TextBox 23"/>
          <p:cNvSpPr txBox="1">
            <a:spLocks noChangeArrowheads="1"/>
          </p:cNvSpPr>
          <p:nvPr/>
        </p:nvSpPr>
        <p:spPr bwMode="auto">
          <a:xfrm>
            <a:off x="4267200" y="50292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81000"/>
            <a:ext cx="7772400" cy="1143000"/>
          </a:xfrm>
        </p:spPr>
        <p:txBody>
          <a:bodyPr/>
          <a:lstStyle/>
          <a:p>
            <a:r>
              <a:rPr lang="en-US" altLang="en-US"/>
              <a:t>Recursive Approach…</a:t>
            </a:r>
          </a:p>
        </p:txBody>
      </p:sp>
      <p:sp>
        <p:nvSpPr>
          <p:cNvPr id="51203" name="TextBox 3"/>
          <p:cNvSpPr txBox="1">
            <a:spLocks noChangeArrowheads="1"/>
          </p:cNvSpPr>
          <p:nvPr/>
        </p:nvSpPr>
        <p:spPr bwMode="auto">
          <a:xfrm>
            <a:off x="304800" y="16764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b="1">
                <a:latin typeface="Courier New" pitchFamily="49" charset="0"/>
                <a:cs typeface="Courier New" pitchFamily="49" charset="0"/>
              </a:rPr>
              <a:t>def LCS(S1, S2):</a:t>
            </a:r>
          </a:p>
          <a:p>
            <a:pPr>
              <a:spcBef>
                <a:spcPct val="0"/>
              </a:spcBef>
              <a:buFontTx/>
              <a:buNone/>
            </a:pPr>
            <a:r>
              <a:rPr lang="en-US" altLang="en-US" sz="1800" b="1">
                <a:latin typeface="Courier New" pitchFamily="49" charset="0"/>
                <a:cs typeface="Courier New" pitchFamily="49" charset="0"/>
              </a:rPr>
              <a:t>    if S1 == "" or S2 == "": return 0</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if S1[0] == S2[0]:  </a:t>
            </a:r>
            <a:r>
              <a:rPr lang="en-US" altLang="en-US" sz="1800" b="1">
                <a:solidFill>
                  <a:srgbClr val="FF0000"/>
                </a:solidFill>
                <a:latin typeface="Courier New" pitchFamily="49" charset="0"/>
                <a:cs typeface="Courier New" pitchFamily="49" charset="0"/>
              </a:rPr>
              <a:t># DO THE FIRST SYMBOLS MATCH?</a:t>
            </a:r>
          </a:p>
          <a:p>
            <a:pPr>
              <a:spcBef>
                <a:spcPct val="0"/>
              </a:spcBef>
              <a:buFontTx/>
              <a:buNone/>
            </a:pPr>
            <a:r>
              <a:rPr lang="en-US" altLang="en-US" sz="1800" b="1">
                <a:latin typeface="Courier New" pitchFamily="49" charset="0"/>
                <a:cs typeface="Courier New" pitchFamily="49" charset="0"/>
              </a:rPr>
              <a:t>            return 1 + LCS(S1[1:], S2[1:])</a:t>
            </a:r>
          </a:p>
          <a:p>
            <a:pPr>
              <a:spcBef>
                <a:spcPct val="0"/>
              </a:spcBef>
              <a:buFontTx/>
              <a:buNone/>
            </a:pPr>
            <a:r>
              <a:rPr lang="en-US" altLang="en-US" sz="1800" b="1">
                <a:latin typeface="Courier New" pitchFamily="49" charset="0"/>
                <a:cs typeface="Courier New" pitchFamily="49" charset="0"/>
              </a:rPr>
              <a:t>        else:</a:t>
            </a:r>
          </a:p>
          <a:p>
            <a:pPr>
              <a:spcBef>
                <a:spcPct val="0"/>
              </a:spcBef>
              <a:buFontTx/>
              <a:buNone/>
            </a:pPr>
            <a:r>
              <a:rPr lang="en-US" altLang="en-US" sz="1800" b="1">
                <a:latin typeface="Courier New" pitchFamily="49" charset="0"/>
                <a:cs typeface="Courier New" pitchFamily="49" charset="0"/>
              </a:rPr>
              <a:t>            return max(LCS(S1, S2[1:]), LCS(S1[1:], S2))</a:t>
            </a:r>
          </a:p>
        </p:txBody>
      </p:sp>
      <p:sp>
        <p:nvSpPr>
          <p:cNvPr id="51204" name="TextBox 23"/>
          <p:cNvSpPr txBox="1">
            <a:spLocks noChangeArrowheads="1"/>
          </p:cNvSpPr>
          <p:nvPr/>
        </p:nvSpPr>
        <p:spPr bwMode="auto">
          <a:xfrm>
            <a:off x="2630488" y="3810000"/>
            <a:ext cx="3687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LCS("</a:t>
            </a:r>
            <a:r>
              <a:rPr lang="en-US" altLang="ja-JP" sz="2400" b="1" dirty="0">
                <a:solidFill>
                  <a:srgbClr val="0000FF"/>
                </a:solidFill>
                <a:latin typeface="Courier New" pitchFamily="49" charset="0"/>
                <a:cs typeface="Courier New" pitchFamily="49" charset="0"/>
              </a:rPr>
              <a:t>spam", "</a:t>
            </a:r>
            <a:r>
              <a:rPr lang="en-US" altLang="ja-JP" sz="2400" b="1" dirty="0" err="1">
                <a:solidFill>
                  <a:srgbClr val="0000FF"/>
                </a:solidFill>
                <a:latin typeface="Courier New" pitchFamily="49" charset="0"/>
                <a:cs typeface="Courier New" pitchFamily="49" charset="0"/>
              </a:rPr>
              <a:t>sam</a:t>
            </a:r>
            <a:r>
              <a:rPr lang="en-US" altLang="ja-JP" sz="2400" b="1" dirty="0">
                <a:solidFill>
                  <a:srgbClr val="0000FF"/>
                </a:solidFill>
                <a:latin typeface="Courier New" pitchFamily="49" charset="0"/>
                <a:cs typeface="Courier New" pitchFamily="49" charset="0"/>
              </a:rPr>
              <a:t>!")</a:t>
            </a:r>
            <a:endParaRPr lang="en-US" altLang="en-US" sz="2400" b="1" dirty="0">
              <a:solidFill>
                <a:srgbClr val="0000FF"/>
              </a:solidFill>
              <a:latin typeface="Courier New" pitchFamily="49" charset="0"/>
              <a:cs typeface="Courier New" pitchFamily="49" charset="0"/>
            </a:endParaRPr>
          </a:p>
        </p:txBody>
      </p:sp>
      <p:cxnSp>
        <p:nvCxnSpPr>
          <p:cNvPr id="51205"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altLang="en-US" sz="3600"/>
              <a:t>Writing </a:t>
            </a:r>
            <a:r>
              <a:rPr lang="en-US" altLang="en-US" sz="3600">
                <a:latin typeface="Courier New" pitchFamily="49" charset="0"/>
                <a:cs typeface="Courier New" pitchFamily="49" charset="0"/>
              </a:rPr>
              <a:t>Map</a:t>
            </a:r>
            <a:r>
              <a:rPr lang="en-US" altLang="en-US" sz="3600"/>
              <a:t> and </a:t>
            </a:r>
            <a:r>
              <a:rPr lang="en-US" altLang="en-US" sz="3600">
                <a:latin typeface="Courier New" pitchFamily="49" charset="0"/>
                <a:cs typeface="Courier New" pitchFamily="49" charset="0"/>
              </a:rPr>
              <a:t>Reduce</a:t>
            </a:r>
          </a:p>
        </p:txBody>
      </p:sp>
      <p:grpSp>
        <p:nvGrpSpPr>
          <p:cNvPr id="22531" name="Group 4"/>
          <p:cNvGrpSpPr>
            <a:grpSpLocks/>
          </p:cNvGrpSpPr>
          <p:nvPr/>
        </p:nvGrpSpPr>
        <p:grpSpPr bwMode="auto">
          <a:xfrm>
            <a:off x="381000" y="1190625"/>
            <a:ext cx="8218488" cy="180975"/>
            <a:chOff x="295" y="1311"/>
            <a:chExt cx="5177" cy="114"/>
          </a:xfrm>
        </p:grpSpPr>
        <p:sp>
          <p:nvSpPr>
            <p:cNvPr id="2254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254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2532" name="Content Placeholder 7"/>
          <p:cNvSpPr>
            <a:spLocks noGrp="1"/>
          </p:cNvSpPr>
          <p:nvPr>
            <p:ph idx="1"/>
          </p:nvPr>
        </p:nvSpPr>
        <p:spPr>
          <a:xfrm>
            <a:off x="381000" y="1828800"/>
            <a:ext cx="4267200" cy="3352800"/>
          </a:xfrm>
        </p:spPr>
        <p:txBody>
          <a:bodyPr/>
          <a:lstStyle/>
          <a:p>
            <a:pPr>
              <a:buFontTx/>
              <a:buNone/>
            </a:pPr>
            <a:r>
              <a:rPr lang="en-US" altLang="en-US" sz="1800" dirty="0">
                <a:latin typeface="Courier New" pitchFamily="49" charset="0"/>
                <a:cs typeface="Courier New" pitchFamily="49" charset="0"/>
              </a:rPr>
              <a:t>&gt;&gt;&gt; list(map(</a:t>
            </a:r>
            <a:r>
              <a:rPr lang="en-US" altLang="en-US" sz="1800" dirty="0" err="1">
                <a:latin typeface="Courier New" pitchFamily="49" charset="0"/>
                <a:cs typeface="Courier New" pitchFamily="49" charset="0"/>
              </a:rPr>
              <a:t>dbl</a:t>
            </a:r>
            <a:r>
              <a:rPr lang="en-US" altLang="en-US" sz="1800" dirty="0">
                <a:latin typeface="Courier New" pitchFamily="49" charset="0"/>
                <a:cs typeface="Courier New" pitchFamily="49" charset="0"/>
              </a:rPr>
              <a:t>, [0, 1, 2, 3]))</a:t>
            </a:r>
          </a:p>
          <a:p>
            <a:pPr>
              <a:buFontTx/>
              <a:buNone/>
            </a:pPr>
            <a:r>
              <a:rPr lang="en-US" altLang="en-US" sz="1800" dirty="0">
                <a:latin typeface="Courier New" pitchFamily="49" charset="0"/>
                <a:cs typeface="Courier New" pitchFamily="49" charset="0"/>
              </a:rPr>
              <a:t>[0, 2, 4, 6]</a:t>
            </a:r>
          </a:p>
          <a:p>
            <a:pPr>
              <a:buFontTx/>
              <a:buNone/>
            </a:pPr>
            <a:endParaRPr lang="en-US" altLang="en-US" dirty="0">
              <a:latin typeface="Courier" pitchFamily="49" charset="0"/>
            </a:endParaRPr>
          </a:p>
        </p:txBody>
      </p:sp>
      <p:sp>
        <p:nvSpPr>
          <p:cNvPr id="22533" name="TextBox 6"/>
          <p:cNvSpPr txBox="1">
            <a:spLocks noChangeArrowheads="1"/>
          </p:cNvSpPr>
          <p:nvPr/>
        </p:nvSpPr>
        <p:spPr bwMode="auto">
          <a:xfrm>
            <a:off x="4724400" y="1828800"/>
            <a:ext cx="40632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from </a:t>
            </a:r>
            <a:r>
              <a:rPr lang="en-US" altLang="en-US" sz="1800" dirty="0" err="1">
                <a:latin typeface="Courier New" pitchFamily="49" charset="0"/>
                <a:cs typeface="Courier New" pitchFamily="49" charset="0"/>
              </a:rPr>
              <a:t>functools</a:t>
            </a:r>
            <a:r>
              <a:rPr lang="en-US" altLang="en-US" sz="1800" dirty="0">
                <a:latin typeface="Courier New" pitchFamily="49" charset="0"/>
                <a:cs typeface="Courier New" pitchFamily="49" charset="0"/>
              </a:rPr>
              <a:t> import reduce</a:t>
            </a:r>
          </a:p>
          <a:p>
            <a:pPr>
              <a:spcBef>
                <a:spcPct val="0"/>
              </a:spcBef>
              <a:buFontTx/>
              <a:buNone/>
            </a:pP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&gt;&gt;&gt; reduce(add, [1, 2, 3])</a:t>
            </a:r>
          </a:p>
          <a:p>
            <a:pPr>
              <a:spcBef>
                <a:spcPct val="0"/>
              </a:spcBef>
              <a:buFontTx/>
              <a:buNone/>
            </a:pPr>
            <a:r>
              <a:rPr lang="en-US" altLang="en-US" sz="1800" dirty="0">
                <a:latin typeface="Courier New" pitchFamily="49" charset="0"/>
                <a:cs typeface="Courier New" pitchFamily="49" charset="0"/>
              </a:rPr>
              <a:t>6</a:t>
            </a:r>
          </a:p>
          <a:p>
            <a:pPr>
              <a:spcBef>
                <a:spcPct val="0"/>
              </a:spcBef>
              <a:buFontTx/>
              <a:buNone/>
            </a:pPr>
            <a:endParaRPr lang="en-US" altLang="en-US" sz="1800" dirty="0"/>
          </a:p>
        </p:txBody>
      </p:sp>
      <p:cxnSp>
        <p:nvCxnSpPr>
          <p:cNvPr id="22534" name="Straight Connector 8"/>
          <p:cNvCxnSpPr>
            <a:cxnSpLocks noChangeShapeType="1"/>
          </p:cNvCxnSpPr>
          <p:nvPr/>
        </p:nvCxnSpPr>
        <p:spPr bwMode="auto">
          <a:xfrm rot="5400000">
            <a:off x="1943101" y="4152900"/>
            <a:ext cx="4953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5" name="TextBox 11"/>
          <p:cNvSpPr txBox="1">
            <a:spLocks noChangeArrowheads="1"/>
          </p:cNvSpPr>
          <p:nvPr/>
        </p:nvSpPr>
        <p:spPr bwMode="auto">
          <a:xfrm>
            <a:off x="457200" y="3048000"/>
            <a:ext cx="2770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def</a:t>
            </a:r>
            <a:r>
              <a:rPr lang="en-US" altLang="en-US" sz="2400" dirty="0">
                <a:latin typeface="Courier New" pitchFamily="49" charset="0"/>
                <a:cs typeface="Courier New" pitchFamily="49" charset="0"/>
              </a:rPr>
              <a:t> map(f, L):</a:t>
            </a:r>
          </a:p>
        </p:txBody>
      </p:sp>
      <p:sp>
        <p:nvSpPr>
          <p:cNvPr id="22536" name="TextBox 12"/>
          <p:cNvSpPr txBox="1">
            <a:spLocks noChangeArrowheads="1"/>
          </p:cNvSpPr>
          <p:nvPr/>
        </p:nvSpPr>
        <p:spPr bwMode="auto">
          <a:xfrm>
            <a:off x="4876800" y="3581400"/>
            <a:ext cx="332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reduce(g, L):</a:t>
            </a:r>
          </a:p>
          <a:p>
            <a:pPr>
              <a:spcBef>
                <a:spcPct val="0"/>
              </a:spcBef>
              <a:buFontTx/>
              <a:buNone/>
            </a:pPr>
            <a:endParaRPr lang="en-US" altLang="en-US" sz="2400">
              <a:latin typeface="Courier New" pitchFamily="49" charset="0"/>
              <a:cs typeface="Courier New" pitchFamily="49" charset="0"/>
            </a:endParaRPr>
          </a:p>
        </p:txBody>
      </p:sp>
      <p:sp>
        <p:nvSpPr>
          <p:cNvPr id="22537" name="TextBox 13"/>
          <p:cNvSpPr txBox="1">
            <a:spLocks noChangeArrowheads="1"/>
          </p:cNvSpPr>
          <p:nvPr/>
        </p:nvSpPr>
        <p:spPr bwMode="auto">
          <a:xfrm>
            <a:off x="4876800" y="3200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0000FF"/>
                </a:solidFill>
              </a:rPr>
              <a:t>The shortest possible list has length 1</a:t>
            </a:r>
          </a:p>
        </p:txBody>
      </p:sp>
      <p:sp>
        <p:nvSpPr>
          <p:cNvPr id="22538" name="TextBox 12"/>
          <p:cNvSpPr txBox="1">
            <a:spLocks noChangeArrowheads="1"/>
          </p:cNvSpPr>
          <p:nvPr/>
        </p:nvSpPr>
        <p:spPr bwMode="auto">
          <a:xfrm>
            <a:off x="6934200" y="63246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1C7210"/>
                </a:solidFill>
              </a:rPr>
              <a:t>Worksheet please!</a:t>
            </a:r>
          </a:p>
        </p:txBody>
      </p:sp>
      <p:sp>
        <p:nvSpPr>
          <p:cNvPr id="22539" name="TextBox 13"/>
          <p:cNvSpPr txBox="1">
            <a:spLocks noChangeArrowheads="1"/>
          </p:cNvSpPr>
          <p:nvPr/>
        </p:nvSpPr>
        <p:spPr bwMode="auto">
          <a:xfrm>
            <a:off x="457200" y="28194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200">
                <a:solidFill>
                  <a:srgbClr val="0000FF"/>
                </a:solidFill>
              </a:rPr>
              <a:t>The shortest possible list has length 0</a:t>
            </a:r>
          </a:p>
        </p:txBody>
      </p:sp>
      <p:sp>
        <p:nvSpPr>
          <p:cNvPr id="22540" name="Rectangle 14"/>
          <p:cNvSpPr>
            <a:spLocks noChangeArrowheads="1"/>
          </p:cNvSpPr>
          <p:nvPr/>
        </p:nvSpPr>
        <p:spPr bwMode="auto">
          <a:xfrm>
            <a:off x="152400" y="6305550"/>
            <a:ext cx="166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solidFill>
                  <a:srgbClr val="1C7210"/>
                </a:solidFill>
              </a:rPr>
              <a:t>In your notes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Filter</a:t>
            </a:r>
          </a:p>
        </p:txBody>
      </p:sp>
      <p:sp>
        <p:nvSpPr>
          <p:cNvPr id="23555" name="Rectangle 3"/>
          <p:cNvSpPr>
            <a:spLocks noGrp="1" noChangeArrowheads="1"/>
          </p:cNvSpPr>
          <p:nvPr>
            <p:ph type="body" idx="1"/>
          </p:nvPr>
        </p:nvSpPr>
        <p:spPr>
          <a:xfrm>
            <a:off x="381000" y="1981200"/>
            <a:ext cx="8458200" cy="2362200"/>
          </a:xfrm>
        </p:spPr>
        <p:txBody>
          <a:bodyPr/>
          <a:lstStyle/>
          <a:p>
            <a:pPr>
              <a:buFontTx/>
              <a:buNone/>
            </a:pPr>
            <a:r>
              <a:rPr lang="en-US" altLang="en-US" sz="2400" b="1" dirty="0" err="1">
                <a:latin typeface="Courier New Bold" pitchFamily="1" charset="0"/>
              </a:rPr>
              <a:t>def</a:t>
            </a:r>
            <a:r>
              <a:rPr lang="en-US" altLang="en-US" sz="2400" b="1" dirty="0">
                <a:latin typeface="Courier New Bold" pitchFamily="1" charset="0"/>
              </a:rPr>
              <a:t> even(x):</a:t>
            </a:r>
          </a:p>
          <a:p>
            <a:pPr>
              <a:buFontTx/>
              <a:buNone/>
            </a:pPr>
            <a:r>
              <a:rPr lang="en-US" altLang="en-US" sz="2400" b="1" dirty="0">
                <a:latin typeface="Courier New Bold" pitchFamily="1" charset="0"/>
              </a:rPr>
              <a:t>   '''</a:t>
            </a:r>
            <a:r>
              <a:rPr lang="en-US" altLang="ja-JP" sz="2400" b="1" dirty="0">
                <a:latin typeface="Courier New Bold" pitchFamily="1" charset="0"/>
              </a:rPr>
              <a:t>Returns True </a:t>
            </a:r>
            <a:r>
              <a:rPr lang="en-US" altLang="ja-JP" sz="2400" b="1" dirty="0" err="1">
                <a:latin typeface="Courier New Bold" pitchFamily="1" charset="0"/>
              </a:rPr>
              <a:t>iff</a:t>
            </a:r>
            <a:r>
              <a:rPr lang="en-US" altLang="ja-JP" sz="2400" b="1" dirty="0">
                <a:latin typeface="Courier New Bold" pitchFamily="1" charset="0"/>
              </a:rPr>
              <a:t> x is even'''</a:t>
            </a:r>
          </a:p>
          <a:p>
            <a:pPr>
              <a:buFontTx/>
              <a:buNone/>
            </a:pPr>
            <a:r>
              <a:rPr lang="en-US" altLang="en-US" sz="2400" b="1" dirty="0">
                <a:latin typeface="Courier New Bold" pitchFamily="1" charset="0"/>
              </a:rPr>
              <a:t>   return x % 2 == 0</a:t>
            </a:r>
          </a:p>
          <a:p>
            <a:pPr>
              <a:buFontTx/>
              <a:buNone/>
            </a:pPr>
            <a:endParaRPr lang="en-US" altLang="en-US" sz="2400" b="1" dirty="0">
              <a:latin typeface="Courier New Bold" pitchFamily="1" charset="0"/>
            </a:endParaRPr>
          </a:p>
          <a:p>
            <a:pPr>
              <a:buFontTx/>
              <a:buNone/>
            </a:pPr>
            <a:r>
              <a:rPr lang="en-US" altLang="en-US" sz="2400" b="1" dirty="0">
                <a:latin typeface="Courier New Bold" pitchFamily="1" charset="0"/>
              </a:rPr>
              <a:t>&gt;&gt;&gt; list(filter(even, range(100)))</a:t>
            </a:r>
          </a:p>
          <a:p>
            <a:pPr>
              <a:buFontTx/>
              <a:buNone/>
            </a:pPr>
            <a:r>
              <a:rPr lang="en-US" altLang="en-US" sz="2400" b="1" dirty="0">
                <a:latin typeface="Courier New Bold" pitchFamily="1" charset="0"/>
              </a:rPr>
              <a:t>[0, 2, 4, 6, …, 98]</a:t>
            </a:r>
          </a:p>
          <a:p>
            <a:pPr>
              <a:buFontTx/>
              <a:buNone/>
            </a:pPr>
            <a:endParaRPr lang="en-US" altLang="en-US" sz="2400" dirty="0">
              <a:latin typeface="Courier New Bold" pitchFamily="1" charset="0"/>
            </a:endParaRPr>
          </a:p>
          <a:p>
            <a:pPr>
              <a:buFontTx/>
              <a:buNone/>
            </a:pPr>
            <a:endParaRPr lang="en-US" altLang="en-US" dirty="0"/>
          </a:p>
        </p:txBody>
      </p:sp>
      <p:grpSp>
        <p:nvGrpSpPr>
          <p:cNvPr id="23556" name="Group 4"/>
          <p:cNvGrpSpPr>
            <a:grpSpLocks/>
          </p:cNvGrpSpPr>
          <p:nvPr/>
        </p:nvGrpSpPr>
        <p:grpSpPr bwMode="auto">
          <a:xfrm>
            <a:off x="381000" y="1190625"/>
            <a:ext cx="8218488" cy="180975"/>
            <a:chOff x="295" y="1311"/>
            <a:chExt cx="5177" cy="114"/>
          </a:xfrm>
        </p:grpSpPr>
        <p:sp>
          <p:nvSpPr>
            <p:cNvPr id="235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35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355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524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1371600"/>
            <a:ext cx="836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AutoShape 9"/>
          <p:cNvSpPr>
            <a:spLocks noChangeArrowheads="1"/>
          </p:cNvSpPr>
          <p:nvPr/>
        </p:nvSpPr>
        <p:spPr bwMode="auto">
          <a:xfrm>
            <a:off x="5257800" y="1066800"/>
            <a:ext cx="1677988" cy="762000"/>
          </a:xfrm>
          <a:prstGeom prst="wedgeRectCallout">
            <a:avLst>
              <a:gd name="adj1" fmla="val -52722"/>
              <a:gd name="adj2" fmla="val 59606"/>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Times New Roman" pitchFamily="18" charset="0"/>
              </a:rPr>
              <a:t>Java doesn</a:t>
            </a:r>
            <a:r>
              <a:rPr lang="ja-JP" altLang="en-US" sz="2000">
                <a:latin typeface="Times New Roman" pitchFamily="18" charset="0"/>
              </a:rPr>
              <a:t>’</a:t>
            </a:r>
            <a:r>
              <a:rPr lang="en-US" altLang="ja-JP" sz="2000">
                <a:latin typeface="Times New Roman" pitchFamily="18" charset="0"/>
              </a:rPr>
              <a:t>t have a </a:t>
            </a:r>
            <a:r>
              <a:rPr lang="en-US" altLang="ja-JP" sz="1400">
                <a:latin typeface="Courier New" pitchFamily="49" charset="0"/>
                <a:cs typeface="Courier New" pitchFamily="49" charset="0"/>
              </a:rPr>
              <a:t>filter!</a:t>
            </a:r>
            <a:endParaRPr lang="en-US" altLang="en-US" sz="1400">
              <a:latin typeface="Courier New" pitchFamily="49" charset="0"/>
              <a:cs typeface="Courier New" pitchFamily="49" charset="0"/>
            </a:endParaRPr>
          </a:p>
        </p:txBody>
      </p:sp>
      <p:sp>
        <p:nvSpPr>
          <p:cNvPr id="23560" name="TextBox 9"/>
          <p:cNvSpPr txBox="1">
            <a:spLocks noChangeArrowheads="1"/>
          </p:cNvSpPr>
          <p:nvPr/>
        </p:nvSpPr>
        <p:spPr bwMode="auto">
          <a:xfrm>
            <a:off x="6324600" y="2971800"/>
            <a:ext cx="19319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a:solidFill>
                  <a:srgbClr val="0000FF"/>
                </a:solidFill>
              </a:rPr>
              <a:t>A function that returns</a:t>
            </a:r>
          </a:p>
          <a:p>
            <a:pPr>
              <a:spcBef>
                <a:spcPct val="0"/>
              </a:spcBef>
              <a:buFontTx/>
              <a:buNone/>
            </a:pPr>
            <a:r>
              <a:rPr lang="en-US" altLang="en-US" sz="1400">
                <a:solidFill>
                  <a:srgbClr val="0000FF"/>
                </a:solidFill>
              </a:rPr>
              <a:t>either </a:t>
            </a:r>
            <a:r>
              <a:rPr lang="en-US" altLang="en-US" sz="1400">
                <a:solidFill>
                  <a:srgbClr val="0000FF"/>
                </a:solidFill>
                <a:latin typeface="Courier New" pitchFamily="49" charset="0"/>
                <a:cs typeface="Courier New" pitchFamily="49" charset="0"/>
              </a:rPr>
              <a:t>True</a:t>
            </a:r>
            <a:r>
              <a:rPr lang="en-US" altLang="en-US" sz="1400">
                <a:solidFill>
                  <a:srgbClr val="0000FF"/>
                </a:solidFill>
              </a:rPr>
              <a:t> or </a:t>
            </a:r>
            <a:r>
              <a:rPr lang="en-US" altLang="en-US" sz="1400">
                <a:solidFill>
                  <a:srgbClr val="0000FF"/>
                </a:solidFill>
                <a:latin typeface="Courier New" pitchFamily="49" charset="0"/>
                <a:cs typeface="Courier New" pitchFamily="49" charset="0"/>
              </a:rPr>
              <a:t>False</a:t>
            </a:r>
          </a:p>
          <a:p>
            <a:pPr>
              <a:spcBef>
                <a:spcPct val="0"/>
              </a:spcBef>
              <a:buFontTx/>
              <a:buNone/>
            </a:pPr>
            <a:r>
              <a:rPr lang="en-US" altLang="en-US" sz="1400">
                <a:solidFill>
                  <a:srgbClr val="0000FF"/>
                </a:solidFill>
              </a:rPr>
              <a:t>Is called a</a:t>
            </a:r>
            <a:r>
              <a:rPr lang="en-US" altLang="en-US" sz="1400" i="1">
                <a:solidFill>
                  <a:srgbClr val="0000FF"/>
                </a:solidFill>
              </a:rPr>
              <a:t> predicate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Filter</a:t>
            </a:r>
          </a:p>
        </p:txBody>
      </p:sp>
      <p:sp>
        <p:nvSpPr>
          <p:cNvPr id="24579" name="Rectangle 3"/>
          <p:cNvSpPr>
            <a:spLocks noGrp="1" noChangeArrowheads="1"/>
          </p:cNvSpPr>
          <p:nvPr>
            <p:ph type="body" idx="1"/>
          </p:nvPr>
        </p:nvSpPr>
        <p:spPr>
          <a:xfrm>
            <a:off x="228600" y="1981200"/>
            <a:ext cx="8839200" cy="2362200"/>
          </a:xfrm>
        </p:spPr>
        <p:txBody>
          <a:bodyPr/>
          <a:lstStyle/>
          <a:p>
            <a:pPr>
              <a:buFontTx/>
              <a:buNone/>
            </a:pPr>
            <a:r>
              <a:rPr lang="en-US" altLang="en-US" sz="2400" b="1" dirty="0">
                <a:latin typeface="Courier New Bold" pitchFamily="1" charset="0"/>
              </a:rPr>
              <a:t>def short(List):</a:t>
            </a:r>
          </a:p>
          <a:p>
            <a:pPr>
              <a:buFontTx/>
              <a:buNone/>
            </a:pPr>
            <a:r>
              <a:rPr lang="en-US" altLang="en-US" sz="2400" b="1" dirty="0">
                <a:latin typeface="Courier New Bold" pitchFamily="1" charset="0"/>
              </a:rPr>
              <a:t>	 '''</a:t>
            </a:r>
            <a:r>
              <a:rPr lang="en-US" altLang="ja-JP" sz="2400" b="1" dirty="0">
                <a:latin typeface="Courier New Bold" pitchFamily="1" charset="0"/>
              </a:rPr>
              <a:t>Returns True </a:t>
            </a:r>
            <a:r>
              <a:rPr lang="en-US" altLang="ja-JP" sz="2400" b="1" dirty="0" err="1">
                <a:latin typeface="Courier New Bold" pitchFamily="1" charset="0"/>
              </a:rPr>
              <a:t>iff</a:t>
            </a:r>
            <a:r>
              <a:rPr lang="en-US" altLang="ja-JP" sz="2400" b="1" dirty="0">
                <a:latin typeface="Courier New Bold" pitchFamily="1" charset="0"/>
              </a:rPr>
              <a:t> List has </a:t>
            </a:r>
            <a:r>
              <a:rPr lang="en-US" altLang="ja-JP" sz="2400" b="1" dirty="0" err="1">
                <a:latin typeface="Courier New Bold" pitchFamily="1" charset="0"/>
              </a:rPr>
              <a:t>len</a:t>
            </a:r>
            <a:r>
              <a:rPr lang="en-US" altLang="ja-JP" sz="2400" b="1" dirty="0">
                <a:latin typeface="Courier New Bold" pitchFamily="1" charset="0"/>
              </a:rPr>
              <a:t> &lt;= 2'''</a:t>
            </a:r>
          </a:p>
          <a:p>
            <a:pPr>
              <a:buFontTx/>
              <a:buNone/>
            </a:pPr>
            <a:r>
              <a:rPr lang="en-US" altLang="en-US" sz="2400" b="1" dirty="0">
                <a:latin typeface="Courier New Bold" pitchFamily="1" charset="0"/>
              </a:rPr>
              <a:t>   return </a:t>
            </a:r>
            <a:r>
              <a:rPr lang="en-US" altLang="en-US" sz="2400" b="1" dirty="0" err="1">
                <a:latin typeface="Courier New Bold" pitchFamily="1" charset="0"/>
              </a:rPr>
              <a:t>len</a:t>
            </a:r>
            <a:r>
              <a:rPr lang="en-US" altLang="en-US" sz="2400" b="1" dirty="0">
                <a:latin typeface="Courier New Bold" pitchFamily="1" charset="0"/>
              </a:rPr>
              <a:t>(List) &lt;= 2</a:t>
            </a:r>
          </a:p>
          <a:p>
            <a:pPr>
              <a:buFontTx/>
              <a:buNone/>
            </a:pPr>
            <a:endParaRPr lang="en-US" altLang="en-US" sz="2400" b="1" dirty="0">
              <a:latin typeface="Courier New Bold" pitchFamily="1" charset="0"/>
            </a:endParaRPr>
          </a:p>
          <a:p>
            <a:pPr>
              <a:buFontTx/>
              <a:buNone/>
            </a:pPr>
            <a:r>
              <a:rPr lang="en-US" altLang="en-US" sz="1900" b="1" dirty="0">
                <a:latin typeface="Courier New Bold" pitchFamily="1" charset="0"/>
              </a:rPr>
              <a:t>&gt;&gt;&gt; list(filter(short, [["</a:t>
            </a:r>
            <a:r>
              <a:rPr lang="en-US" altLang="ja-JP" sz="1900" b="1" dirty="0">
                <a:latin typeface="Courier New Bold" pitchFamily="1" charset="0"/>
              </a:rPr>
              <a:t>spam", "yum"], [42], [1, 2, 3]]))</a:t>
            </a:r>
          </a:p>
          <a:p>
            <a:pPr>
              <a:buFontTx/>
              <a:buNone/>
            </a:pPr>
            <a:endParaRPr lang="en-US" altLang="en-US" sz="2400" dirty="0">
              <a:latin typeface="Courier New Bold" pitchFamily="1" charset="0"/>
            </a:endParaRPr>
          </a:p>
          <a:p>
            <a:pPr>
              <a:buFontTx/>
              <a:buNone/>
            </a:pPr>
            <a:endParaRPr lang="en-US" altLang="en-US" dirty="0"/>
          </a:p>
        </p:txBody>
      </p:sp>
      <p:grpSp>
        <p:nvGrpSpPr>
          <p:cNvPr id="24580" name="Group 4"/>
          <p:cNvGrpSpPr>
            <a:grpSpLocks/>
          </p:cNvGrpSpPr>
          <p:nvPr/>
        </p:nvGrpSpPr>
        <p:grpSpPr bwMode="auto">
          <a:xfrm>
            <a:off x="381000" y="1190625"/>
            <a:ext cx="8218488" cy="180975"/>
            <a:chOff x="295" y="1311"/>
            <a:chExt cx="5177" cy="114"/>
          </a:xfrm>
        </p:grpSpPr>
        <p:sp>
          <p:nvSpPr>
            <p:cNvPr id="2458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458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1727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5626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AutoShape 9"/>
          <p:cNvSpPr>
            <a:spLocks noChangeArrowheads="1"/>
          </p:cNvSpPr>
          <p:nvPr/>
        </p:nvSpPr>
        <p:spPr bwMode="auto">
          <a:xfrm>
            <a:off x="6856412" y="4419600"/>
            <a:ext cx="1982787" cy="1295400"/>
          </a:xfrm>
          <a:prstGeom prst="wedgeRectCallout">
            <a:avLst>
              <a:gd name="adj1" fmla="val -52722"/>
              <a:gd name="adj2" fmla="val 7571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Courier New" pitchFamily="49" charset="0"/>
                <a:cs typeface="Courier New" pitchFamily="49" charset="0"/>
              </a:rPr>
              <a:t>filter</a:t>
            </a:r>
            <a:r>
              <a:rPr lang="en-US" altLang="en-US" sz="2000" dirty="0">
                <a:latin typeface="Times New Roman" pitchFamily="18" charset="0"/>
              </a:rPr>
              <a:t> can be written from scratch using recursion.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pPr>
              <a:defRPr/>
            </a:pPr>
            <a:r>
              <a:rPr lang="en-US" dirty="0">
                <a:latin typeface="+mn-lt"/>
                <a:ea typeface="Courier" pitchFamily="-111" charset="0"/>
                <a:cs typeface="Courier"/>
              </a:rPr>
              <a:t>Functions are Data </a:t>
            </a:r>
          </a:p>
        </p:txBody>
      </p:sp>
      <p:sp>
        <p:nvSpPr>
          <p:cNvPr id="25603" name="Rectangle 3"/>
          <p:cNvSpPr>
            <a:spLocks noGrp="1" noChangeArrowheads="1"/>
          </p:cNvSpPr>
          <p:nvPr>
            <p:ph type="body" idx="1"/>
          </p:nvPr>
        </p:nvSpPr>
        <p:spPr>
          <a:xfrm>
            <a:off x="381000" y="1981200"/>
            <a:ext cx="8458200" cy="2362200"/>
          </a:xfrm>
        </p:spPr>
        <p:txBody>
          <a:bodyPr/>
          <a:lstStyle/>
          <a:p>
            <a:pPr>
              <a:buFontTx/>
              <a:buNone/>
            </a:pPr>
            <a:r>
              <a:rPr lang="en-US" altLang="en-US" sz="2000" dirty="0">
                <a:latin typeface="Courier New" pitchFamily="49" charset="0"/>
                <a:cs typeface="Courier New" pitchFamily="49" charset="0"/>
              </a:rPr>
              <a:t>def divides(n): </a:t>
            </a:r>
          </a:p>
          <a:p>
            <a:pPr>
              <a:buFontTx/>
              <a:buNone/>
            </a:pPr>
            <a:r>
              <a:rPr lang="en-US" altLang="en-US" sz="2000" dirty="0">
                <a:latin typeface="Courier New" pitchFamily="49" charset="0"/>
                <a:cs typeface="Courier New" pitchFamily="49" charset="0"/>
              </a:rPr>
              <a:t>	def div(k): </a:t>
            </a:r>
          </a:p>
          <a:p>
            <a:pPr>
              <a:buFontTx/>
              <a:buNone/>
            </a:pPr>
            <a:r>
              <a:rPr lang="en-US" altLang="en-US" sz="2000" dirty="0">
                <a:latin typeface="Courier New" pitchFamily="49" charset="0"/>
                <a:cs typeface="Courier New" pitchFamily="49" charset="0"/>
              </a:rPr>
              <a:t>		return n % k == 0 </a:t>
            </a:r>
          </a:p>
          <a:p>
            <a:pPr>
              <a:buFontTx/>
              <a:buNone/>
            </a:pPr>
            <a:r>
              <a:rPr lang="en-US" altLang="en-US" sz="2000" dirty="0">
                <a:latin typeface="Courier New" pitchFamily="49" charset="0"/>
                <a:cs typeface="Courier New" pitchFamily="49" charset="0"/>
              </a:rPr>
              <a:t>	return div</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&gt;&gt;&gt; div10 = divides(10)</a:t>
            </a:r>
          </a:p>
          <a:p>
            <a:pPr>
              <a:buFontTx/>
              <a:buNone/>
            </a:pPr>
            <a:r>
              <a:rPr lang="en-US" altLang="en-US" sz="2000" dirty="0">
                <a:latin typeface="Courier New" pitchFamily="49" charset="0"/>
                <a:cs typeface="Courier New" pitchFamily="49" charset="0"/>
              </a:rPr>
              <a:t>&gt;&gt;&gt; div10</a:t>
            </a:r>
          </a:p>
          <a:p>
            <a:pPr>
              <a:buFontTx/>
              <a:buNone/>
            </a:pPr>
            <a:r>
              <a:rPr lang="en-US" altLang="en-US" sz="2000" dirty="0">
                <a:solidFill>
                  <a:srgbClr val="008000"/>
                </a:solidFill>
                <a:latin typeface="Courier New" pitchFamily="49" charset="0"/>
                <a:cs typeface="Courier New" pitchFamily="49" charset="0"/>
              </a:rPr>
              <a:t>&lt;function div10 at 0x661f0&gt;</a:t>
            </a:r>
          </a:p>
          <a:p>
            <a:pPr>
              <a:buFontTx/>
              <a:buNone/>
            </a:pPr>
            <a:r>
              <a:rPr lang="en-US" altLang="en-US" sz="2000" dirty="0">
                <a:latin typeface="Courier New" pitchFamily="49" charset="0"/>
                <a:cs typeface="Courier New" pitchFamily="49" charset="0"/>
              </a:rPr>
              <a:t>&gt;&gt;&gt; div10(2)</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listOfFunctions</a:t>
            </a:r>
            <a:r>
              <a:rPr lang="en-US" altLang="en-US" sz="2000" dirty="0">
                <a:latin typeface="Courier New" pitchFamily="49" charset="0"/>
                <a:cs typeface="Courier New" pitchFamily="49" charset="0"/>
              </a:rPr>
              <a:t> = [divides(10), divides(20)]</a:t>
            </a: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listOfFunctions</a:t>
            </a:r>
            <a:r>
              <a:rPr lang="en-US" altLang="en-US" sz="2000" dirty="0">
                <a:latin typeface="Courier New" pitchFamily="49" charset="0"/>
                <a:cs typeface="Courier New" pitchFamily="49" charset="0"/>
              </a:rPr>
              <a:t>[0](2)</a:t>
            </a:r>
          </a:p>
        </p:txBody>
      </p:sp>
      <p:grpSp>
        <p:nvGrpSpPr>
          <p:cNvPr id="25604" name="Group 4"/>
          <p:cNvGrpSpPr>
            <a:grpSpLocks/>
          </p:cNvGrpSpPr>
          <p:nvPr/>
        </p:nvGrpSpPr>
        <p:grpSpPr bwMode="auto">
          <a:xfrm>
            <a:off x="381000" y="1190625"/>
            <a:ext cx="8218488" cy="180975"/>
            <a:chOff x="295" y="1311"/>
            <a:chExt cx="5177" cy="114"/>
          </a:xfrm>
        </p:grpSpPr>
        <p:sp>
          <p:nvSpPr>
            <p:cNvPr id="2560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560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763000" cy="1143000"/>
          </a:xfrm>
        </p:spPr>
        <p:txBody>
          <a:bodyPr/>
          <a:lstStyle/>
          <a:p>
            <a:r>
              <a:rPr lang="en-US" altLang="en-US" sz="3600" dirty="0"/>
              <a:t>Anonymous Functions</a:t>
            </a:r>
          </a:p>
        </p:txBody>
      </p:sp>
      <p:sp>
        <p:nvSpPr>
          <p:cNvPr id="24579" name="Rectangle 3"/>
          <p:cNvSpPr>
            <a:spLocks noGrp="1" noChangeArrowheads="1"/>
          </p:cNvSpPr>
          <p:nvPr>
            <p:ph type="body" idx="1"/>
          </p:nvPr>
        </p:nvSpPr>
        <p:spPr>
          <a:xfrm>
            <a:off x="381000" y="1447800"/>
            <a:ext cx="8458200" cy="4953000"/>
          </a:xfrm>
        </p:spPr>
        <p:txBody>
          <a:bodyPr/>
          <a:lstStyle/>
          <a:p>
            <a:pPr>
              <a:buFontTx/>
              <a:buNone/>
            </a:pPr>
            <a:r>
              <a:rPr lang="en-US" altLang="en-US" sz="2000" dirty="0">
                <a:latin typeface="Courier New" pitchFamily="49" charset="0"/>
                <a:cs typeface="Courier New" pitchFamily="49" charset="0"/>
              </a:rPr>
              <a:t>filter(def even(x): return x%2 == 0,</a:t>
            </a:r>
          </a:p>
          <a:p>
            <a:pPr>
              <a:buFontTx/>
              <a:buNone/>
            </a:pPr>
            <a:r>
              <a:rPr lang="en-US" altLang="en-US" sz="2000" dirty="0">
                <a:latin typeface="Courier New" pitchFamily="49" charset="0"/>
                <a:cs typeface="Courier New" pitchFamily="49" charset="0"/>
              </a:rPr>
              <a:t>  range(100))</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filter(def (x): return x%2 == 0,</a:t>
            </a:r>
          </a:p>
          <a:p>
            <a:pPr>
              <a:buFontTx/>
              <a:buNone/>
            </a:pPr>
            <a:r>
              <a:rPr lang="en-US" altLang="en-US" sz="2000" dirty="0">
                <a:latin typeface="Courier New" pitchFamily="49" charset="0"/>
                <a:cs typeface="Courier New" pitchFamily="49" charset="0"/>
              </a:rPr>
              <a:t>  range(100))</a:t>
            </a: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filter(lambda x: x%2 == 0, range(100))</a:t>
            </a:r>
          </a:p>
          <a:p>
            <a:pPr>
              <a:buFontTx/>
              <a:buNone/>
            </a:pPr>
            <a:endParaRPr lang="en-US" altLang="en-US" sz="2000" dirty="0">
              <a:latin typeface="Courier New" pitchFamily="49" charset="0"/>
              <a:cs typeface="Courier New" pitchFamily="49" charset="0"/>
            </a:endParaRPr>
          </a:p>
          <a:p>
            <a:pPr>
              <a:buFontTx/>
              <a:buNone/>
            </a:pPr>
            <a:endParaRPr lang="en-US" altLang="en-US" sz="2000" dirty="0">
              <a:latin typeface="Courier New" pitchFamily="49" charset="0"/>
              <a:cs typeface="Courier New" pitchFamily="49" charset="0"/>
            </a:endParaRPr>
          </a:p>
          <a:p>
            <a:pPr>
              <a:buFontTx/>
              <a:buNone/>
            </a:pPr>
            <a:endParaRPr lang="en-US" altLang="en-US" sz="2000" dirty="0">
              <a:latin typeface="Courier New" pitchFamily="49" charset="0"/>
              <a:cs typeface="Courier New" pitchFamily="49" charset="0"/>
            </a:endParaRP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lambda_dbl</a:t>
            </a:r>
            <a:r>
              <a:rPr lang="en-US" altLang="en-US" sz="2000" dirty="0">
                <a:latin typeface="Courier New" pitchFamily="49" charset="0"/>
                <a:cs typeface="Courier New" pitchFamily="49" charset="0"/>
              </a:rPr>
              <a:t> = lambda x: 2 * x</a:t>
            </a:r>
          </a:p>
          <a:p>
            <a:pPr>
              <a:buFontTx/>
              <a:buNone/>
            </a:pPr>
            <a:r>
              <a:rPr lang="en-US" altLang="en-US" sz="2000" dirty="0">
                <a:latin typeface="Courier New" pitchFamily="49" charset="0"/>
                <a:cs typeface="Courier New" pitchFamily="49" charset="0"/>
              </a:rPr>
              <a:t>&gt;&gt;&gt; </a:t>
            </a:r>
            <a:r>
              <a:rPr lang="en-US" altLang="en-US" sz="2000" dirty="0" err="1">
                <a:latin typeface="Courier New" pitchFamily="49" charset="0"/>
                <a:cs typeface="Courier New" pitchFamily="49" charset="0"/>
              </a:rPr>
              <a:t>lambda_dbl</a:t>
            </a:r>
            <a:r>
              <a:rPr lang="en-US" altLang="en-US" sz="2000" dirty="0">
                <a:latin typeface="Courier New" pitchFamily="49" charset="0"/>
                <a:cs typeface="Courier New" pitchFamily="49" charset="0"/>
              </a:rPr>
              <a:t>(21)</a:t>
            </a:r>
          </a:p>
          <a:p>
            <a:pPr>
              <a:buFontTx/>
              <a:buNone/>
            </a:pPr>
            <a:r>
              <a:rPr lang="en-US" altLang="en-US" sz="2000" dirty="0">
                <a:solidFill>
                  <a:srgbClr val="1C7210"/>
                </a:solidFill>
                <a:latin typeface="Courier New" pitchFamily="49" charset="0"/>
                <a:cs typeface="Courier New" pitchFamily="49" charset="0"/>
              </a:rPr>
              <a:t>42</a:t>
            </a:r>
          </a:p>
        </p:txBody>
      </p:sp>
      <p:grpSp>
        <p:nvGrpSpPr>
          <p:cNvPr id="27652" name="Group 4"/>
          <p:cNvGrpSpPr>
            <a:grpSpLocks/>
          </p:cNvGrpSpPr>
          <p:nvPr/>
        </p:nvGrpSpPr>
        <p:grpSpPr bwMode="auto">
          <a:xfrm>
            <a:off x="304800" y="1066800"/>
            <a:ext cx="8218488" cy="180975"/>
            <a:chOff x="295" y="1311"/>
            <a:chExt cx="5177" cy="114"/>
          </a:xfrm>
        </p:grpSpPr>
        <p:sp>
          <p:nvSpPr>
            <p:cNvPr id="2765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765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2765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71600"/>
            <a:ext cx="13335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7"/>
          <p:cNvSpPr txBox="1">
            <a:spLocks noChangeArrowheads="1"/>
          </p:cNvSpPr>
          <p:nvPr/>
        </p:nvSpPr>
        <p:spPr bwMode="auto">
          <a:xfrm>
            <a:off x="7086600" y="3200400"/>
            <a:ext cx="153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600" dirty="0"/>
              <a:t>Alonzo Church</a:t>
            </a:r>
          </a:p>
          <a:p>
            <a:pPr>
              <a:spcBef>
                <a:spcPct val="0"/>
              </a:spcBef>
              <a:buFontTx/>
              <a:buNone/>
            </a:pPr>
            <a:r>
              <a:rPr lang="en-US" altLang="en-US" sz="1600" dirty="0"/>
              <a:t>1903-1955</a:t>
            </a:r>
          </a:p>
        </p:txBody>
      </p:sp>
      <p:sp>
        <p:nvSpPr>
          <p:cNvPr id="9" name="&quot;No&quot; Symbol 8"/>
          <p:cNvSpPr/>
          <p:nvPr/>
        </p:nvSpPr>
        <p:spPr bwMode="auto">
          <a:xfrm>
            <a:off x="1524000" y="1287394"/>
            <a:ext cx="1066800" cy="101450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5" charset="0"/>
              <a:ea typeface="ＭＳ Ｐゴシック" pitchFamily="-105" charset="-128"/>
            </a:endParaRPr>
          </a:p>
        </p:txBody>
      </p:sp>
      <p:sp>
        <p:nvSpPr>
          <p:cNvPr id="10" name="TextBox 8"/>
          <p:cNvSpPr txBox="1">
            <a:spLocks noChangeArrowheads="1"/>
          </p:cNvSpPr>
          <p:nvPr/>
        </p:nvSpPr>
        <p:spPr bwMode="auto">
          <a:xfrm>
            <a:off x="4191000" y="4038600"/>
            <a:ext cx="373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dirty="0">
                <a:solidFill>
                  <a:srgbClr val="1C7210"/>
                </a:solidFill>
              </a:rPr>
              <a:t>One line </a:t>
            </a:r>
          </a:p>
          <a:p>
            <a:pPr>
              <a:spcBef>
                <a:spcPct val="0"/>
              </a:spcBef>
              <a:buFontTx/>
              <a:buNone/>
            </a:pPr>
            <a:r>
              <a:rPr lang="en-US" altLang="en-US" sz="1400" dirty="0">
                <a:solidFill>
                  <a:srgbClr val="1C7210"/>
                </a:solidFill>
              </a:rPr>
              <a:t>no parentheses on the input variable</a:t>
            </a:r>
          </a:p>
          <a:p>
            <a:pPr>
              <a:spcBef>
                <a:spcPct val="0"/>
              </a:spcBef>
              <a:buFontTx/>
              <a:buNone/>
            </a:pPr>
            <a:r>
              <a:rPr lang="en-US" altLang="en-US" sz="1400" dirty="0">
                <a:solidFill>
                  <a:srgbClr val="1C7210"/>
                </a:solidFill>
                <a:latin typeface="Courier" pitchFamily="49" charset="0"/>
              </a:rPr>
              <a:t>return</a:t>
            </a:r>
            <a:r>
              <a:rPr lang="en-US" altLang="en-US" sz="1400" dirty="0">
                <a:solidFill>
                  <a:srgbClr val="1C7210"/>
                </a:solidFill>
              </a:rPr>
              <a:t> is implicit</a:t>
            </a:r>
          </a:p>
        </p:txBody>
      </p:sp>
      <p:sp>
        <p:nvSpPr>
          <p:cNvPr id="11" name="&quot;No&quot; Symbol 8">
            <a:extLst>
              <a:ext uri="{FF2B5EF4-FFF2-40B4-BE49-F238E27FC236}">
                <a16:creationId xmlns:a16="http://schemas.microsoft.com/office/drawing/2014/main" id="{7BCAA8A6-5AB6-4916-A2C6-C8C8B9C6C5C3}"/>
              </a:ext>
            </a:extLst>
          </p:cNvPr>
          <p:cNvSpPr/>
          <p:nvPr/>
        </p:nvSpPr>
        <p:spPr bwMode="auto">
          <a:xfrm>
            <a:off x="1524000" y="2414494"/>
            <a:ext cx="1066800" cy="1014506"/>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pitchFamily="-105" charset="0"/>
              <a:ea typeface="ＭＳ Ｐゴシック" pitchFamily="-105" charset="-128"/>
            </a:endParaRPr>
          </a:p>
        </p:txBody>
      </p:sp>
      <p:pic>
        <p:nvPicPr>
          <p:cNvPr id="12" name="Picture 8" descr="alien">
            <a:extLst>
              <a:ext uri="{FF2B5EF4-FFF2-40B4-BE49-F238E27FC236}">
                <a16:creationId xmlns:a16="http://schemas.microsoft.com/office/drawing/2014/main" id="{711DF847-F49C-4BC0-ABE6-A32FBEB48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562600"/>
            <a:ext cx="836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9">
            <a:extLst>
              <a:ext uri="{FF2B5EF4-FFF2-40B4-BE49-F238E27FC236}">
                <a16:creationId xmlns:a16="http://schemas.microsoft.com/office/drawing/2014/main" id="{49B44099-E4D3-4340-BD81-D5D22B1E2ADE}"/>
              </a:ext>
            </a:extLst>
          </p:cNvPr>
          <p:cNvSpPr>
            <a:spLocks noChangeArrowheads="1"/>
          </p:cNvSpPr>
          <p:nvPr/>
        </p:nvSpPr>
        <p:spPr bwMode="auto">
          <a:xfrm>
            <a:off x="6856412" y="4570412"/>
            <a:ext cx="1982787" cy="1144588"/>
          </a:xfrm>
          <a:prstGeom prst="wedgeRectCallout">
            <a:avLst>
              <a:gd name="adj1" fmla="val -52722"/>
              <a:gd name="adj2" fmla="val 7571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dirty="0">
                <a:latin typeface="Times New Roman" panose="02020603050405020304" pitchFamily="18" charset="0"/>
                <a:cs typeface="Times New Roman" panose="02020603050405020304" pitchFamily="18" charset="0"/>
              </a:rPr>
              <a:t>Can </a:t>
            </a:r>
            <a:r>
              <a:rPr lang="en-US" altLang="en-US" sz="2000" dirty="0">
                <a:latin typeface="Courier New" pitchFamily="49" charset="0"/>
                <a:cs typeface="Courier New" pitchFamily="49" charset="0"/>
              </a:rPr>
              <a:t>filter</a:t>
            </a:r>
            <a:r>
              <a:rPr lang="en-US" altLang="en-US" sz="2000" dirty="0">
                <a:latin typeface="Times New Roman" pitchFamily="18" charset="0"/>
              </a:rPr>
              <a:t> </a:t>
            </a:r>
            <a:r>
              <a:rPr lang="en-US" altLang="en-US" sz="2000" dirty="0" err="1">
                <a:latin typeface="Times New Roman" pitchFamily="18" charset="0"/>
              </a:rPr>
              <a:t>filter</a:t>
            </a:r>
            <a:r>
              <a:rPr lang="en-US" altLang="en-US" sz="2000" dirty="0">
                <a:latin typeface="Times New Roman" pitchFamily="18" charset="0"/>
              </a:rPr>
              <a:t> out the bugs from my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r>
              <a:rPr lang="en-US" altLang="en-US">
                <a:latin typeface="Courier New" pitchFamily="49" charset="0"/>
                <a:cs typeface="Courier New" pitchFamily="49" charset="0"/>
              </a:rPr>
              <a:t>Lambda</a:t>
            </a:r>
          </a:p>
        </p:txBody>
      </p:sp>
      <p:sp>
        <p:nvSpPr>
          <p:cNvPr id="28675" name="Rectangle 3"/>
          <p:cNvSpPr>
            <a:spLocks noGrp="1" noChangeArrowheads="1"/>
          </p:cNvSpPr>
          <p:nvPr>
            <p:ph type="body" idx="1"/>
          </p:nvPr>
        </p:nvSpPr>
        <p:spPr>
          <a:xfrm>
            <a:off x="381000" y="1981200"/>
            <a:ext cx="8458200" cy="2362200"/>
          </a:xfrm>
        </p:spPr>
        <p:txBody>
          <a:bodyPr/>
          <a:lstStyle/>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&gt;&gt;&gt; list(filter(</a:t>
            </a:r>
            <a:r>
              <a:rPr lang="en-US" altLang="en-US" sz="2400" b="1" dirty="0">
                <a:solidFill>
                  <a:srgbClr val="0000FF"/>
                </a:solidFill>
                <a:latin typeface="Courier New" pitchFamily="49" charset="0"/>
                <a:cs typeface="Courier New" pitchFamily="49" charset="0"/>
              </a:rPr>
              <a:t>lambda x: x%2 == 0</a:t>
            </a:r>
            <a:r>
              <a:rPr lang="en-US" altLang="en-US" sz="2400" b="1" dirty="0">
                <a:latin typeface="Courier New" pitchFamily="49" charset="0"/>
                <a:cs typeface="Courier New" pitchFamily="49" charset="0"/>
              </a:rPr>
              <a:t>,</a:t>
            </a:r>
          </a:p>
          <a:p>
            <a:pPr>
              <a:buFontTx/>
              <a:buNone/>
            </a:pPr>
            <a:r>
              <a:rPr lang="en-US" altLang="en-US" sz="2400" b="1" dirty="0">
                <a:latin typeface="Courier New" pitchFamily="49" charset="0"/>
                <a:cs typeface="Courier New" pitchFamily="49" charset="0"/>
              </a:rPr>
              <a:t>		  range(100)))</a:t>
            </a:r>
          </a:p>
          <a:p>
            <a:pPr>
              <a:buFontTx/>
              <a:buNone/>
            </a:pPr>
            <a:endParaRPr lang="en-US" altLang="en-US" sz="2400" b="1" dirty="0">
              <a:latin typeface="Courier New" pitchFamily="49" charset="0"/>
              <a:cs typeface="Courier New" pitchFamily="49" charset="0"/>
            </a:endParaRPr>
          </a:p>
          <a:p>
            <a:pPr>
              <a:buFontTx/>
              <a:buNone/>
            </a:pPr>
            <a:r>
              <a:rPr lang="en-US" altLang="en-US" sz="2400" b="1" dirty="0">
                <a:latin typeface="Courier New" pitchFamily="49" charset="0"/>
                <a:cs typeface="Courier New" pitchFamily="49" charset="0"/>
              </a:rPr>
              <a:t>&gt;&gt;&gt; list(filter(</a:t>
            </a:r>
            <a:r>
              <a:rPr lang="en-US" altLang="en-US" sz="2400" b="1" dirty="0">
                <a:solidFill>
                  <a:srgbClr val="0000FF"/>
                </a:solidFill>
                <a:latin typeface="Courier New" pitchFamily="49" charset="0"/>
                <a:cs typeface="Courier New" pitchFamily="49" charset="0"/>
              </a:rPr>
              <a:t>lambda List: </a:t>
            </a:r>
            <a:r>
              <a:rPr lang="en-US" altLang="en-US" sz="2400" b="1" dirty="0" err="1">
                <a:solidFill>
                  <a:srgbClr val="0000FF"/>
                </a:solidFill>
                <a:latin typeface="Courier New" pitchFamily="49" charset="0"/>
                <a:cs typeface="Courier New" pitchFamily="49" charset="0"/>
              </a:rPr>
              <a:t>len</a:t>
            </a:r>
            <a:r>
              <a:rPr lang="en-US" altLang="en-US" sz="2400" b="1" dirty="0">
                <a:solidFill>
                  <a:srgbClr val="0000FF"/>
                </a:solidFill>
                <a:latin typeface="Courier New" pitchFamily="49" charset="0"/>
                <a:cs typeface="Courier New" pitchFamily="49" charset="0"/>
              </a:rPr>
              <a:t>(List) &lt;= 2</a:t>
            </a:r>
            <a:r>
              <a:rPr lang="en-US" altLang="en-US" sz="2400" b="1" dirty="0">
                <a:latin typeface="Courier New" pitchFamily="49" charset="0"/>
                <a:cs typeface="Courier New" pitchFamily="49" charset="0"/>
              </a:rPr>
              <a:t>,</a:t>
            </a:r>
          </a:p>
          <a:p>
            <a:pPr>
              <a:buFontTx/>
              <a:buNone/>
            </a:pPr>
            <a:r>
              <a:rPr lang="en-US" altLang="en-US" sz="2400" b="1" dirty="0">
                <a:latin typeface="Courier New" pitchFamily="49" charset="0"/>
                <a:cs typeface="Courier New" pitchFamily="49" charset="0"/>
              </a:rPr>
              <a:t>       [["</a:t>
            </a:r>
            <a:r>
              <a:rPr lang="en-US" altLang="ja-JP" sz="2400" b="1" dirty="0">
                <a:latin typeface="Courier New" pitchFamily="49" charset="0"/>
                <a:cs typeface="Courier New" pitchFamily="49" charset="0"/>
              </a:rPr>
              <a:t>spam", "yum"], [42], [1, 2, 3]]))</a:t>
            </a:r>
          </a:p>
          <a:p>
            <a:pPr>
              <a:buFontTx/>
              <a:buNone/>
            </a:pPr>
            <a:endParaRPr lang="en-US" altLang="en-US" sz="2400" b="1" dirty="0">
              <a:latin typeface="Courier New" pitchFamily="49" charset="0"/>
              <a:cs typeface="Courier New" pitchFamily="49" charset="0"/>
            </a:endParaRPr>
          </a:p>
          <a:p>
            <a:pPr>
              <a:buFontTx/>
              <a:buNone/>
            </a:pPr>
            <a:endParaRPr lang="en-US" altLang="en-US" dirty="0">
              <a:latin typeface="Courier New" pitchFamily="49" charset="0"/>
              <a:cs typeface="Courier New" pitchFamily="49" charset="0"/>
            </a:endParaRPr>
          </a:p>
        </p:txBody>
      </p:sp>
      <p:grpSp>
        <p:nvGrpSpPr>
          <p:cNvPr id="28676" name="Group 4"/>
          <p:cNvGrpSpPr>
            <a:grpSpLocks/>
          </p:cNvGrpSpPr>
          <p:nvPr/>
        </p:nvGrpSpPr>
        <p:grpSpPr bwMode="auto">
          <a:xfrm>
            <a:off x="381000" y="1190625"/>
            <a:ext cx="8218488" cy="180975"/>
            <a:chOff x="295" y="1311"/>
            <a:chExt cx="5177" cy="114"/>
          </a:xfrm>
        </p:grpSpPr>
        <p:sp>
          <p:nvSpPr>
            <p:cNvPr id="2867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2868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28677" name="TextBox 6"/>
          <p:cNvSpPr txBox="1">
            <a:spLocks noChangeArrowheads="1"/>
          </p:cNvSpPr>
          <p:nvPr/>
        </p:nvSpPr>
        <p:spPr bwMode="auto">
          <a:xfrm>
            <a:off x="5791200" y="304800"/>
            <a:ext cx="295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solidFill>
                  <a:srgbClr val="0000FF"/>
                </a:solidFill>
              </a:rPr>
              <a:t>aka </a:t>
            </a:r>
            <a:r>
              <a:rPr lang="ja-JP" altLang="en-US" sz="1800">
                <a:solidFill>
                  <a:srgbClr val="0000FF"/>
                </a:solidFill>
              </a:rPr>
              <a:t>“</a:t>
            </a:r>
            <a:r>
              <a:rPr lang="en-US" altLang="ja-JP" sz="1800">
                <a:solidFill>
                  <a:srgbClr val="0000FF"/>
                </a:solidFill>
              </a:rPr>
              <a:t>anonymous functions</a:t>
            </a:r>
            <a:r>
              <a:rPr lang="ja-JP" altLang="en-US" sz="1800">
                <a:solidFill>
                  <a:srgbClr val="0000FF"/>
                </a:solidFill>
              </a:rPr>
              <a:t>”</a:t>
            </a:r>
            <a:endParaRPr lang="en-US" altLang="en-US" sz="1800">
              <a:solidFill>
                <a:srgbClr val="0000FF"/>
              </a:solidFill>
            </a:endParaRPr>
          </a:p>
        </p:txBody>
      </p:sp>
      <p:pic>
        <p:nvPicPr>
          <p:cNvPr id="286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762000"/>
            <a:ext cx="12954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10236</TotalTime>
  <Words>2250</Words>
  <Application>Microsoft Office PowerPoint</Application>
  <PresentationFormat>On-screen Show (4:3)</PresentationFormat>
  <Paragraphs>365</Paragraphs>
  <Slides>32</Slides>
  <Notes>32</Notes>
  <HiddenSlides>3</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32</vt:i4>
      </vt:variant>
      <vt:variant>
        <vt:lpstr>Custom Shows</vt:lpstr>
      </vt:variant>
      <vt:variant>
        <vt:i4>2</vt:i4>
      </vt:variant>
    </vt:vector>
  </HeadingPairs>
  <TitlesOfParts>
    <vt:vector size="43" baseType="lpstr">
      <vt:lpstr>Algerian</vt:lpstr>
      <vt:lpstr>Arial</vt:lpstr>
      <vt:lpstr>Courier</vt:lpstr>
      <vt:lpstr>Courier New</vt:lpstr>
      <vt:lpstr>Courier New Bold</vt:lpstr>
      <vt:lpstr>Papyrus</vt:lpstr>
      <vt:lpstr>Perpetua</vt:lpstr>
      <vt:lpstr>Times New Roman</vt:lpstr>
      <vt:lpstr>Blank Presentation</vt:lpstr>
      <vt:lpstr>The CS 5 Black Times</vt:lpstr>
      <vt:lpstr>Getting Help and Office Hours</vt:lpstr>
      <vt:lpstr>Member</vt:lpstr>
      <vt:lpstr>Writing Map and Reduce</vt:lpstr>
      <vt:lpstr>Filter</vt:lpstr>
      <vt:lpstr>Filter</vt:lpstr>
      <vt:lpstr>Functions are Data </vt:lpstr>
      <vt:lpstr>Anonymous Functions</vt:lpstr>
      <vt:lpstr>Lambda</vt:lpstr>
      <vt:lpstr>Lambda</vt:lpstr>
      <vt:lpstr>Lambda Evil</vt:lpstr>
      <vt:lpstr>Lambda</vt:lpstr>
      <vt:lpstr>A Prime Example</vt:lpstr>
      <vt:lpstr>A Prime Example</vt:lpstr>
      <vt:lpstr>Listing Primes…</vt:lpstr>
      <vt:lpstr>Nifty Sifty…</vt:lpstr>
      <vt:lpstr>Nifty Sifty…</vt:lpstr>
      <vt:lpstr>Filter it, Baby!</vt:lpstr>
      <vt:lpstr>Is This Sweet or What!?</vt:lpstr>
      <vt:lpstr>PowerPoint Presentation</vt:lpstr>
      <vt:lpstr>Use-It-Or-Lose-It </vt:lpstr>
      <vt:lpstr>Power Set!</vt:lpstr>
      <vt:lpstr>Power Set!</vt:lpstr>
      <vt:lpstr>PowerPoint Presentation</vt:lpstr>
      <vt:lpstr>The Knapsack Problem…</vt:lpstr>
      <vt:lpstr>The Knapsack Revisited…</vt:lpstr>
      <vt:lpstr>Comparing DNA via Longest Common Subsequence (LCS)</vt:lpstr>
      <vt:lpstr>Recursive Approach…</vt:lpstr>
      <vt:lpstr>Recursive Approach…</vt:lpstr>
      <vt:lpstr>Recursive Approach…</vt:lpstr>
      <vt:lpstr>Recursive Approach…</vt:lpstr>
      <vt:lpstr>Recursive Approach…</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Kuenning</cp:lastModifiedBy>
  <cp:revision>251</cp:revision>
  <cp:lastPrinted>2019-09-10T07:15:56Z</cp:lastPrinted>
  <dcterms:created xsi:type="dcterms:W3CDTF">2011-09-07T21:46:43Z</dcterms:created>
  <dcterms:modified xsi:type="dcterms:W3CDTF">2019-09-13T05:46:28Z</dcterms:modified>
</cp:coreProperties>
</file>