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ink/ink1.xml" ContentType="application/inkml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9" r:id="rId2"/>
    <p:sldId id="746" r:id="rId3"/>
    <p:sldId id="645" r:id="rId4"/>
    <p:sldId id="529" r:id="rId5"/>
    <p:sldId id="541" r:id="rId6"/>
    <p:sldId id="487" r:id="rId7"/>
    <p:sldId id="753" r:id="rId8"/>
    <p:sldId id="379" r:id="rId9"/>
    <p:sldId id="555" r:id="rId10"/>
    <p:sldId id="556" r:id="rId11"/>
    <p:sldId id="521" r:id="rId12"/>
    <p:sldId id="466" r:id="rId13"/>
    <p:sldId id="523" r:id="rId14"/>
    <p:sldId id="557" r:id="rId15"/>
    <p:sldId id="696" r:id="rId16"/>
    <p:sldId id="553" r:id="rId17"/>
    <p:sldId id="554" r:id="rId18"/>
    <p:sldId id="549" r:id="rId19"/>
    <p:sldId id="550" r:id="rId20"/>
    <p:sldId id="551" r:id="rId21"/>
    <p:sldId id="591" r:id="rId22"/>
    <p:sldId id="592" r:id="rId23"/>
    <p:sldId id="593" r:id="rId24"/>
    <p:sldId id="594" r:id="rId25"/>
    <p:sldId id="595" r:id="rId26"/>
    <p:sldId id="552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7" r:id="rId37"/>
    <p:sldId id="611" r:id="rId38"/>
    <p:sldId id="449" r:id="rId39"/>
    <p:sldId id="559" r:id="rId40"/>
    <p:sldId id="560" r:id="rId41"/>
    <p:sldId id="561" r:id="rId42"/>
    <p:sldId id="697" r:id="rId43"/>
    <p:sldId id="698" r:id="rId44"/>
    <p:sldId id="699" r:id="rId45"/>
    <p:sldId id="707" r:id="rId46"/>
    <p:sldId id="708" r:id="rId47"/>
    <p:sldId id="331" r:id="rId48"/>
    <p:sldId id="270" r:id="rId49"/>
    <p:sldId id="332" r:id="rId50"/>
    <p:sldId id="631" r:id="rId51"/>
    <p:sldId id="700" r:id="rId52"/>
    <p:sldId id="635" r:id="rId53"/>
    <p:sldId id="722" r:id="rId54"/>
    <p:sldId id="723" r:id="rId55"/>
    <p:sldId id="724" r:id="rId56"/>
    <p:sldId id="725" r:id="rId57"/>
    <p:sldId id="726" r:id="rId58"/>
    <p:sldId id="727" r:id="rId59"/>
    <p:sldId id="728" r:id="rId60"/>
    <p:sldId id="729" r:id="rId61"/>
    <p:sldId id="762" r:id="rId62"/>
    <p:sldId id="702" r:id="rId63"/>
    <p:sldId id="730" r:id="rId64"/>
    <p:sldId id="677" r:id="rId65"/>
    <p:sldId id="670" r:id="rId66"/>
    <p:sldId id="673" r:id="rId67"/>
    <p:sldId id="731" r:id="rId68"/>
    <p:sldId id="732" r:id="rId69"/>
    <p:sldId id="733" r:id="rId70"/>
    <p:sldId id="734" r:id="rId71"/>
    <p:sldId id="711" r:id="rId72"/>
    <p:sldId id="718" r:id="rId73"/>
    <p:sldId id="719" r:id="rId74"/>
    <p:sldId id="720" r:id="rId75"/>
    <p:sldId id="721" r:id="rId76"/>
    <p:sldId id="717" r:id="rId77"/>
    <p:sldId id="735" r:id="rId78"/>
    <p:sldId id="736" r:id="rId79"/>
    <p:sldId id="737" r:id="rId80"/>
    <p:sldId id="738" r:id="rId81"/>
    <p:sldId id="739" r:id="rId82"/>
    <p:sldId id="740" r:id="rId83"/>
    <p:sldId id="741" r:id="rId84"/>
    <p:sldId id="742" r:id="rId85"/>
    <p:sldId id="743" r:id="rId86"/>
    <p:sldId id="744" r:id="rId87"/>
    <p:sldId id="748" r:id="rId88"/>
    <p:sldId id="750" r:id="rId89"/>
    <p:sldId id="749" r:id="rId90"/>
    <p:sldId id="751" r:id="rId91"/>
    <p:sldId id="752" r:id="rId92"/>
    <p:sldId id="754" r:id="rId93"/>
    <p:sldId id="755" r:id="rId94"/>
    <p:sldId id="756" r:id="rId95"/>
    <p:sldId id="757" r:id="rId96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B9520"/>
    <a:srgbClr val="CC3300"/>
    <a:srgbClr val="FFCC99"/>
    <a:srgbClr val="0000FF"/>
    <a:srgbClr val="FF9900"/>
    <a:srgbClr val="E1E1FF"/>
    <a:srgbClr val="CCCCFF"/>
    <a:srgbClr val="E7FFE7"/>
    <a:srgbClr val="E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4" autoAdjust="0"/>
    <p:restoredTop sz="92308" autoAdjust="0"/>
  </p:normalViewPr>
  <p:slideViewPr>
    <p:cSldViewPr>
      <p:cViewPr varScale="1">
        <p:scale>
          <a:sx n="90" d="100"/>
          <a:sy n="90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06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12472EE-EB84-459C-A8C8-F26D4121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9-10T16:12:33.680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15825 14312,'0'25,"0"-25,0 0,0 25,0-25,0 0,-24 0,24 0,0-50,0 25,0-24,24-1,-24-49,0 0,0-25,0-25,0-25,25-24,-25-1,0 1,25 24,0-24,0 24,-25 26,49 23,-49 1,25 50,0 24,-25 1,25-1,-25 50,0 0,0 0,0 0,0 0,0 0,0 0,0 0,0 0,0 0,0 0,0 0,0 0,0 0,0 0,0 0,0 0,0 0,0 0,0 0,0 0,0 0,0 0,0 0,0 0,0 0,0 0,0 0,0 0,0 0,0-25,0 25,0 0,0-24,0 24,24-25,-24 0,0 0,0 0,0 1,0 24,25-25,-25-25,0 25,0-24,0-1,0 1,0-26,25 1,-25-1,0-24,0 0,0-25,-25 0,25 25,-25-25,1-25,24 25,-25-25,-25 25,25-25,-24 0,24 0,-25 1,26-1,-26 25,25-25,0 50,1-25,24 24,-25 26,0 24,25-24,0 49,0 0,0 1,0-1,0 25,-25 0,25 0,0 0,0 0,0 0,0 25,25-1,-25 1,0 25,25 24,0 1,-1 24,26 0</inkml:trace>
  <inkml:trace contextRef="#ctx0" brushRef="#br0" timeOffset="401.0229">16148 10319,'0'74,"49"1,-24-1,-25-49,25 24,0-24,0-25,-1 0,1-25,25-24,-25-1,24 1,26-26,-26 1,26-25,-1 24,25-24,1 0,-26-25,25 24,25 1,-49 0,24 25,0-1,-24 26,-1-26,-24 26,-1 24,-24 0,0 25,0-25,-25 25,0 0,0 0,0 25,0-25,-25 0,25 25,0-25,-25 25,25-25,0 24,0-24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5DE36FC-D8AE-4F71-8032-E433FCF7A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If’s and</a:t>
            </a:r>
            <a:r>
              <a:rPr lang="en-US" baseline="0" dirty="0" smtClean="0"/>
              <a:t> recursion suffice to solve all problems (i.e., Turing-complete).</a:t>
            </a:r>
          </a:p>
          <a:p>
            <a:pPr eaLnBrk="1" hangingPunct="1">
              <a:spcBef>
                <a:spcPct val="50000"/>
              </a:spcBef>
            </a:pPr>
            <a:endParaRPr lang="en-US" baseline="0" dirty="0" smtClean="0"/>
          </a:p>
          <a:p>
            <a:pPr eaLnBrk="1" hangingPunct="1">
              <a:spcBef>
                <a:spcPct val="50000"/>
              </a:spcBef>
            </a:pPr>
            <a:r>
              <a:rPr lang="en-US" baseline="0" smtClean="0"/>
              <a:t>Have </a:t>
            </a:r>
            <a:r>
              <a:rPr lang="en-US" baseline="0" smtClean="0"/>
              <a:t>lec04prog01-funcs.py </a:t>
            </a:r>
            <a:r>
              <a:rPr lang="en-US" baseline="0" dirty="0" smtClean="0"/>
              <a:t>ready live in an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window and also in Code.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43A4CE-A03E-402B-A20A-DC0835ECE24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smtClean="0"/>
              <a:t>was a lab problem.  Here’s the answer.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889527-C616-41A7-93C2-BBF6D5DF11E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top version is clearer as well as being more efficient.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Show how to uncomment in Code with control-slash, then show how running lec3fun.py now runs print tests.  The comment out again, break the code by </a:t>
            </a:r>
            <a:r>
              <a:rPr lang="en-US" baseline="0" dirty="0" err="1" smtClean="0"/>
              <a:t>chnaging</a:t>
            </a:r>
            <a:r>
              <a:rPr lang="en-US" baseline="0" dirty="0" smtClean="0"/>
              <a:t> // to -, and show how the assertions fail.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889527-C616-41A7-93C2-BBF6D5DF11E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253094-5DD0-46FD-9930-1E07428DB329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253094-5DD0-46FD-9930-1E07428DB329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Show help(flipside) and help(demo).</a:t>
            </a:r>
          </a:p>
        </p:txBody>
      </p:sp>
    </p:spTree>
    <p:extLst>
      <p:ext uri="{BB962C8B-B14F-4D97-AF65-F5344CB8AC3E}">
        <p14:creationId xmlns:p14="http://schemas.microsoft.com/office/powerpoint/2010/main" val="309253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briefly, then to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is nothing at all (“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” at Python prompt gives no result) and that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+ 2 breaks.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QUIZSLIDE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4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Funcall</a:t>
            </a:r>
            <a:r>
              <a:rPr lang="en-US" baseline="0" dirty="0" smtClean="0"/>
              <a:t> g(x) “renames” 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53C00BE-9EEA-4C7B-8CC5-D2DED8958DB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DNA</a:t>
            </a:r>
            <a:r>
              <a:rPr lang="en-US" baseline="0" dirty="0" smtClean="0"/>
              <a:t> transcription is in problem 3 on </a:t>
            </a:r>
            <a:r>
              <a:rPr lang="en-US" baseline="0" dirty="0" err="1" smtClean="0"/>
              <a:t>HW</a:t>
            </a:r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1B03C9-4EFA-4A32-95D5-455B6DC2B29B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This</a:t>
            </a:r>
            <a:r>
              <a:rPr lang="en-US" baseline="0" dirty="0" smtClean="0"/>
              <a:t> slide has a popup.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BAC22C-73AE-42F1-A5FA-1C4CB47F364A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A54808-A970-4E89-A489-E71E1353E207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This slide has a popup.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A54808-A970-4E89-A489-E71E1353E207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Note</a:t>
            </a:r>
            <a:r>
              <a:rPr lang="en-US" baseline="0" dirty="0" smtClean="0"/>
              <a:t> that 4*3*2*1 is 4!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08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A54808-A970-4E89-A489-E71E1353E20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F97A982E-F328-47C3-AA1E-2B027C386C8E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recursion—seems </a:t>
            </a:r>
            <a:r>
              <a:rPr lang="en-US" dirty="0" smtClean="0"/>
              <a:t>like magic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Gilderoy</a:t>
            </a:r>
            <a:r>
              <a:rPr lang="en-US" dirty="0" smtClean="0"/>
              <a:t> </a:t>
            </a:r>
            <a:r>
              <a:rPr lang="en-US" dirty="0" smtClean="0"/>
              <a:t>Lockhart [why?]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077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F97A982E-F328-47C3-AA1E-2B027C386C8E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The key conceptual leap:</a:t>
            </a:r>
            <a:r>
              <a:rPr lang="en-US" baseline="0" dirty="0" smtClean="0"/>
              <a:t> the small </a:t>
            </a:r>
            <a:r>
              <a:rPr lang="en-US" baseline="0" dirty="0" smtClean="0"/>
              <a:t>green </a:t>
            </a:r>
            <a:r>
              <a:rPr lang="en-US" baseline="0" dirty="0" smtClean="0"/>
              <a:t>box is the same as the large one—but seeing the levels can be tricky.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600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F97A982E-F328-47C3-AA1E-2B027C386C8E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461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0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F97A982E-F328-47C3-AA1E-2B027C386C8E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725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EB3034-6164-4805-8317-B433DF127D17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Was </a:t>
            </a:r>
            <a:r>
              <a:rPr lang="en-US" dirty="0" smtClean="0"/>
              <a:t>that Gandalf or Dumbledore that "fell forever" 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Run </a:t>
            </a:r>
            <a:r>
              <a:rPr lang="en-US" dirty="0" err="1" smtClean="0"/>
              <a:t>facBad</a:t>
            </a:r>
            <a:r>
              <a:rPr lang="en-US" dirty="0" smtClean="0"/>
              <a:t> (note that</a:t>
            </a:r>
            <a:r>
              <a:rPr lang="en-US" baseline="0" dirty="0" smtClean="0"/>
              <a:t> it has print and sleep) and show infinite recursion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2C59B8-F639-4073-9556-412A6E2F4F53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For fun, Google “recursion” and then click on “did you mean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recurision</a:t>
            </a:r>
            <a:r>
              <a:rPr lang="en-US" baseline="0" dirty="0" smtClean="0"/>
              <a:t>”.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B33EE7-7E92-4FEB-B78E-D77867406478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On</a:t>
            </a:r>
            <a:r>
              <a:rPr lang="en-US" baseline="0" dirty="0" smtClean="0"/>
              <a:t> the left is an animated SWF of infinite recursion</a:t>
            </a:r>
            <a:r>
              <a:rPr lang="en-US" baseline="0" dirty="0" smtClean="0"/>
              <a:t>.  However, it doesn’t open as of 1/2018.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21C876-D18B-4483-8505-7A0E23E1A44A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Demo that clicking “recursion” takes you to the same page.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article</a:t>
            </a:r>
            <a:r>
              <a:rPr lang="en-US" baseline="0" dirty="0" smtClean="0"/>
              <a:t> questions whether we need to build models or can we just use big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71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4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68C4F4-C6E7-4ED4-B100-9F6917BCB5CC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base case is an “escape </a:t>
            </a:r>
            <a:r>
              <a:rPr lang="en-US" dirty="0" smtClean="0"/>
              <a:t>hatch.”  Always put the</a:t>
            </a:r>
            <a:r>
              <a:rPr lang="en-US" baseline="0" dirty="0" smtClean="0"/>
              <a:t> base case first.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0468C4F4-C6E7-4ED4-B100-9F6917BCB5CC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right side is a better explanation of what happens.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577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8706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8650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92355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19216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1483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59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28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03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22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DDB8A0B1-5ABB-4895-8883-3BC5894D8FB7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5800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41461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1383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When generating</a:t>
            </a:r>
            <a:r>
              <a:rPr lang="en-US" baseline="0" dirty="0" smtClean="0"/>
              <a:t> examples, try concrete data.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4750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142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1915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68C4F4-C6E7-4ED4-B100-9F6917BCB5CC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80197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Note: It’s best to put the base case first.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3367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4003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77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83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8660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273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6887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7A982E-F328-47C3-AA1E-2B027C386C8E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124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9817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12299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</a:t>
            </a:r>
            <a:r>
              <a:rPr lang="en-US" dirty="0" smtClean="0"/>
              <a:t>them ID the relationships between lists.  Then introduce faith.</a:t>
            </a:r>
          </a:p>
        </p:txBody>
      </p:sp>
    </p:spTree>
    <p:extLst>
      <p:ext uri="{BB962C8B-B14F-4D97-AF65-F5344CB8AC3E}">
        <p14:creationId xmlns:p14="http://schemas.microsoft.com/office/powerpoint/2010/main" val="14742658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7FFC01B-AA9D-4F35-8B7C-7BA0D2F507DA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0333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79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Faith-based programming!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4050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B733FF8C-C70E-49BB-A08D-A64DC759935E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80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pitchFamily="-106" charset="0"/>
              </a:rPr>
              <a:t>The Dr. Strange movie had recursion.  Also “Inception”—dreams can have dreams; top-right image is </a:t>
            </a:r>
            <a:r>
              <a:rPr lang="en-US" dirty="0" err="1" smtClean="0">
                <a:latin typeface="Times" pitchFamily="-106" charset="0"/>
              </a:rPr>
              <a:t>youtube</a:t>
            </a:r>
            <a:r>
              <a:rPr lang="en-US" dirty="0" smtClean="0">
                <a:latin typeface="Times" pitchFamily="-106" charset="0"/>
              </a:rPr>
              <a:t> “hallway fight”.  Also a link giving how the fight scenes were filmed.  Class loves it.</a:t>
            </a:r>
          </a:p>
        </p:txBody>
      </p:sp>
    </p:spTree>
    <p:extLst>
      <p:ext uri="{BB962C8B-B14F-4D97-AF65-F5344CB8AC3E}">
        <p14:creationId xmlns:p14="http://schemas.microsoft.com/office/powerpoint/2010/main" val="380174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is of Carly Rae Jepsen, who has a single named “Call Me Maybe”—cf. </a:t>
            </a:r>
            <a:r>
              <a:rPr lang="en-US" dirty="0" err="1" smtClean="0"/>
              <a:t>me_maybe</a:t>
            </a:r>
            <a:r>
              <a:rPr lang="en-US" dirty="0" smtClean="0"/>
              <a:t> as a demo function.</a:t>
            </a:r>
          </a:p>
          <a:p>
            <a:endParaRPr lang="en-US" dirty="0" smtClean="0"/>
          </a:p>
          <a:p>
            <a:r>
              <a:rPr lang="en-US" dirty="0" smtClean="0"/>
              <a:t>Demo functions.  Start with </a:t>
            </a:r>
            <a:r>
              <a:rPr lang="en-US" dirty="0" err="1" smtClean="0"/>
              <a:t>me</a:t>
            </a:r>
            <a:r>
              <a:rPr lang="en-US" baseline="0" dirty="0" err="1" smtClean="0"/>
              <a:t>_</a:t>
            </a:r>
            <a:r>
              <a:rPr lang="en-US" dirty="0" err="1" smtClean="0"/>
              <a:t>maybe</a:t>
            </a:r>
            <a:r>
              <a:rPr lang="en-US" dirty="0" smtClean="0"/>
              <a:t>, show</a:t>
            </a:r>
            <a:r>
              <a:rPr lang="en-US" baseline="0" dirty="0" smtClean="0"/>
              <a:t> that it generates two outputs.  Run x=42; </a:t>
            </a:r>
            <a:r>
              <a:rPr lang="en-US" baseline="0" dirty="0" err="1" smtClean="0"/>
              <a:t>me_maybe</a:t>
            </a:r>
            <a:r>
              <a:rPr lang="en-US" baseline="0" dirty="0" smtClean="0"/>
              <a:t>(x).  This shows two ways information gets passed around (really 3: assignment, function call, print).  Show that </a:t>
            </a:r>
            <a:r>
              <a:rPr lang="en-US" baseline="0" dirty="0" err="1" smtClean="0"/>
              <a:t>noargs</a:t>
            </a:r>
            <a:r>
              <a:rPr lang="en-US" baseline="0" dirty="0" smtClean="0"/>
              <a:t> doesn’t need an argument.  Show that demo calls f, which ignores its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16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36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87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25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05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65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student found these finger tips.</a:t>
            </a:r>
            <a:r>
              <a:rPr lang="en-US" baseline="0" dirty="0" smtClean="0"/>
              <a:t>  There’s some evidence that the same evolutionary/biological process that produces five fingers produces the five “fingers” of arms, legs, and 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E36FC-D8AE-4F71-8032-E433FCF7A6D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96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87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Show</a:t>
            </a:r>
            <a:r>
              <a:rPr lang="en-US" baseline="0" dirty="0" smtClean="0"/>
              <a:t> </a:t>
            </a:r>
            <a:r>
              <a:rPr lang="en-US" baseline="0" dirty="0" smtClean="0"/>
              <a:t>pow; </a:t>
            </a:r>
            <a:r>
              <a:rPr lang="en-US" baseline="0" dirty="0" err="1" smtClean="0"/>
              <a:t>vwl</a:t>
            </a:r>
            <a:r>
              <a:rPr lang="en-US" baseline="0" dirty="0" smtClean="0"/>
              <a:t>('</a:t>
            </a:r>
            <a:r>
              <a:rPr lang="en-US" baseline="0" dirty="0" err="1" smtClean="0"/>
              <a:t>computerscience</a:t>
            </a:r>
            <a:r>
              <a:rPr lang="en-US" baseline="0" dirty="0" smtClean="0"/>
              <a:t>'); </a:t>
            </a:r>
            <a:r>
              <a:rPr lang="en-US" baseline="0" dirty="0" err="1" smtClean="0"/>
              <a:t>mymax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zeroest</a:t>
            </a:r>
            <a:r>
              <a:rPr lang="en-US" baseline="0" dirty="0" smtClean="0"/>
              <a:t>([4, -3, 42])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0686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88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Answer to extra: there are a lot:  </a:t>
            </a:r>
            <a:r>
              <a:rPr lang="en-US" dirty="0" err="1" smtClean="0"/>
              <a:t>aeolian</a:t>
            </a:r>
            <a:r>
              <a:rPr lang="en-US" dirty="0" smtClean="0"/>
              <a:t> </a:t>
            </a:r>
            <a:r>
              <a:rPr lang="en-US" dirty="0" err="1" smtClean="0"/>
              <a:t>alienee</a:t>
            </a:r>
            <a:r>
              <a:rPr lang="en-US" dirty="0" smtClean="0"/>
              <a:t> amoebae aquaria aqueous aureate </a:t>
            </a:r>
            <a:r>
              <a:rPr lang="en-US" dirty="0" err="1" smtClean="0"/>
              <a:t>aureola</a:t>
            </a:r>
            <a:r>
              <a:rPr lang="en-US" dirty="0" smtClean="0"/>
              <a:t> aureole aurorae Boeotia </a:t>
            </a:r>
            <a:r>
              <a:rPr lang="en-US" dirty="0" err="1" smtClean="0"/>
              <a:t>dequeue</a:t>
            </a:r>
            <a:r>
              <a:rPr lang="en-US" dirty="0" smtClean="0"/>
              <a:t> </a:t>
            </a:r>
            <a:r>
              <a:rPr lang="en-US" dirty="0" err="1" smtClean="0"/>
              <a:t>enqueue</a:t>
            </a:r>
            <a:r>
              <a:rPr lang="en-US" dirty="0" smtClean="0"/>
              <a:t> Eugenia Eurasia evacuee nouveau Oceania </a:t>
            </a:r>
            <a:r>
              <a:rPr lang="en-US" dirty="0" err="1" smtClean="0"/>
              <a:t>ouabain</a:t>
            </a:r>
            <a:r>
              <a:rPr lang="en-US" dirty="0" smtClean="0"/>
              <a:t> queue's </a:t>
            </a:r>
            <a:r>
              <a:rPr lang="en-US" dirty="0" err="1" smtClean="0"/>
              <a:t>rouleau</a:t>
            </a:r>
            <a:r>
              <a:rPr lang="en-US" dirty="0" smtClean="0"/>
              <a:t> sequoia </a:t>
            </a:r>
            <a:r>
              <a:rPr lang="en-US" dirty="0" err="1" smtClean="0"/>
              <a:t>uraemia</a:t>
            </a:r>
            <a:r>
              <a:rPr lang="en-US" dirty="0" smtClean="0"/>
              <a:t>.</a:t>
            </a:r>
            <a:r>
              <a:rPr lang="en-US" baseline="0" dirty="0" smtClean="0"/>
              <a:t>  If you include the obscure words from english.3, there are 40.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86549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89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49508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90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028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8115CF-6B9A-4764-9A57-A47034AE5CE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Math is about relationships; CS is procedural.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91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18169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92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INHANDOUT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23275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80FBA088-CE54-40BF-B597-B1E50B5F9670}" type="slidenum">
              <a:rPr lang="en-US" sz="1200">
                <a:solidFill>
                  <a:prstClr val="black"/>
                </a:solidFill>
              </a:rPr>
              <a:pPr defTabSz="878647">
                <a:defRPr/>
              </a:pPr>
              <a:t>93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49821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94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77835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37FFC01B-AA9D-4F35-8B7C-7BA0D2F507DA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95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127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6042-7F7D-4307-AFF4-0C6462A1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3A73-7BEE-494E-94FA-6D52BB63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D826-CEA5-4BF9-9151-0A4DDF8D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976CD-8AEF-4379-89D3-7137A097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8D00-1A20-4A92-9726-90E2FFDF6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99A1-F66E-4EFE-97A1-F5CC069B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8B44-DEAC-4FCB-A43C-8EBB1891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DD74-924D-4026-8580-5FC9B92F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68B6-2A51-4703-BA02-799DE5C7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6852-60F7-451C-8D96-564375C09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004D-ADD3-4835-A8C1-4D09C3B44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A371BD8-53C2-4209-87F5-2FC58DF1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recursive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emf"/><Relationship Id="rId5" Type="http://schemas.openxmlformats.org/officeDocument/2006/relationships/customXml" Target="../ink/ink1.xml"/><Relationship Id="rId4" Type="http://schemas.openxmlformats.org/officeDocument/2006/relationships/image" Target="../media/image2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7175" y="1676400"/>
            <a:ext cx="8658225" cy="211458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0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5" y="53622"/>
            <a:ext cx="5555255" cy="14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514526" y="1921582"/>
            <a:ext cx="4011613" cy="15970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52" name="Line 34"/>
          <p:cNvSpPr>
            <a:spLocks noChangeShapeType="1"/>
          </p:cNvSpPr>
          <p:nvPr/>
        </p:nvSpPr>
        <p:spPr bwMode="auto">
          <a:xfrm>
            <a:off x="457200" y="5616575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53" name="Rounded Rectangle 1"/>
          <p:cNvSpPr>
            <a:spLocks noChangeArrowheads="1"/>
          </p:cNvSpPr>
          <p:nvPr/>
        </p:nvSpPr>
        <p:spPr bwMode="auto">
          <a:xfrm>
            <a:off x="2235200" y="4260712"/>
            <a:ext cx="5799138" cy="5175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0" y="5421313"/>
            <a:ext cx="4851400" cy="3698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This is the </a:t>
            </a:r>
            <a:r>
              <a:rPr lang="en-US" sz="1800" b="1" i="1" dirty="0">
                <a:latin typeface="Cambria" pitchFamily="18" charset="0"/>
              </a:rPr>
              <a:t>last</a:t>
            </a:r>
            <a:r>
              <a:rPr lang="en-US" sz="1800" dirty="0">
                <a:latin typeface="Cambria" pitchFamily="18" charset="0"/>
              </a:rPr>
              <a:t> CS 5 lecture you’ll ever </a:t>
            </a:r>
            <a:r>
              <a:rPr lang="en-US" sz="1800" dirty="0" smtClean="0">
                <a:latin typeface="Cambria" pitchFamily="18" charset="0"/>
              </a:rPr>
              <a:t>"need"!</a:t>
            </a:r>
            <a:r>
              <a:rPr lang="en-US" sz="1800" b="1" dirty="0" smtClean="0">
                <a:latin typeface="Cambria" pitchFamily="18" charset="0"/>
                <a:cs typeface="Courier New" pitchFamily="49" charset="0"/>
              </a:rPr>
              <a:t>*</a:t>
            </a:r>
            <a:endParaRPr lang="en-US" sz="1800" b="1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733425" y="6189663"/>
            <a:ext cx="807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mbria" pitchFamily="18" charset="0"/>
              </a:rPr>
              <a:t>On </a:t>
            </a:r>
            <a:r>
              <a:rPr lang="en-US" sz="1200" b="1">
                <a:latin typeface="Cambria" pitchFamily="18" charset="0"/>
              </a:rPr>
              <a:t>Warner Brothers</a:t>
            </a:r>
            <a:r>
              <a:rPr lang="en-US" sz="1200">
                <a:latin typeface="Cambria" pitchFamily="18" charset="0"/>
              </a:rPr>
              <a:t>' insistence, we affirm that this 'C' does not stand for 'Chamber' and 'S'  does not stand for 'Secrets.'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733425" y="6434138"/>
            <a:ext cx="807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Caution</a:t>
            </a:r>
            <a:r>
              <a:rPr lang="en-US" sz="1200" dirty="0">
                <a:latin typeface="Cambria" pitchFamily="18" charset="0"/>
              </a:rPr>
              <a:t>: do not take this statement too literally or </a:t>
            </a:r>
            <a:r>
              <a:rPr lang="en-US" sz="1200" dirty="0" smtClean="0">
                <a:latin typeface="Cambria" pitchFamily="18" charset="0"/>
              </a:rPr>
              <a:t>you might find </a:t>
            </a:r>
            <a:r>
              <a:rPr lang="en-US" sz="1200" dirty="0">
                <a:latin typeface="Cambria" pitchFamily="18" charset="0"/>
              </a:rPr>
              <a:t>yourself in </a:t>
            </a:r>
            <a:r>
              <a:rPr lang="en-US" sz="1200" b="1" i="1" dirty="0">
                <a:latin typeface="Cambria" pitchFamily="18" charset="0"/>
              </a:rPr>
              <a:t>twice </a:t>
            </a:r>
            <a:r>
              <a:rPr lang="en-US" sz="1200" dirty="0">
                <a:latin typeface="Cambria" pitchFamily="18" charset="0"/>
              </a:rPr>
              <a:t>as many CS 5 lectures as you need! </a:t>
            </a:r>
          </a:p>
        </p:txBody>
      </p:sp>
      <p:pic>
        <p:nvPicPr>
          <p:cNvPr id="20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6161088"/>
            <a:ext cx="1778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35"/>
          <p:cNvSpPr txBox="1">
            <a:spLocks noChangeArrowheads="1"/>
          </p:cNvSpPr>
          <p:nvPr/>
        </p:nvSpPr>
        <p:spPr bwMode="auto">
          <a:xfrm>
            <a:off x="381000" y="5872163"/>
            <a:ext cx="487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i="1">
                <a:latin typeface="Cambria" pitchFamily="18" charset="0"/>
              </a:rPr>
              <a:t>HMC's legal counsel requires us to include these footnotes…</a:t>
            </a:r>
          </a:p>
        </p:txBody>
      </p:sp>
      <p:sp>
        <p:nvSpPr>
          <p:cNvPr id="2060" name="Text Box 36"/>
          <p:cNvSpPr txBox="1">
            <a:spLocks noChangeArrowheads="1"/>
          </p:cNvSpPr>
          <p:nvPr/>
        </p:nvSpPr>
        <p:spPr bwMode="auto">
          <a:xfrm>
            <a:off x="1981200" y="4315685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Cambria" pitchFamily="18" charset="0"/>
              </a:rPr>
              <a:t>Hw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#2</a:t>
            </a:r>
            <a:r>
              <a:rPr lang="en-US" sz="2000" b="1" dirty="0" smtClean="0">
                <a:latin typeface="Cambria" pitchFamily="18" charset="0"/>
              </a:rPr>
              <a:t>  </a:t>
            </a:r>
            <a:r>
              <a:rPr lang="en-US" sz="2000" dirty="0">
                <a:latin typeface="Cambria" pitchFamily="18" charset="0"/>
              </a:rPr>
              <a:t>due this </a:t>
            </a:r>
            <a:r>
              <a:rPr lang="en-US" sz="2000" dirty="0" smtClean="0">
                <a:latin typeface="Cambria" pitchFamily="18" charset="0"/>
              </a:rPr>
              <a:t>Monday,  1/29,  </a:t>
            </a:r>
            <a:r>
              <a:rPr lang="en-US" sz="2000" dirty="0">
                <a:latin typeface="Cambria" pitchFamily="18" charset="0"/>
              </a:rPr>
              <a:t>at 11:59 pm</a:t>
            </a:r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560388" y="63531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*</a:t>
            </a:r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 rot="21031648">
            <a:off x="1109734" y="4102031"/>
            <a:ext cx="1438275" cy="58420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Tutoring hours: LOTS!</a:t>
            </a:r>
          </a:p>
        </p:txBody>
      </p:sp>
      <p:sp>
        <p:nvSpPr>
          <p:cNvPr id="2067" name="Text Box 41"/>
          <p:cNvSpPr txBox="1">
            <a:spLocks noChangeArrowheads="1"/>
          </p:cNvSpPr>
          <p:nvPr/>
        </p:nvSpPr>
        <p:spPr bwMode="auto">
          <a:xfrm>
            <a:off x="944739" y="3381375"/>
            <a:ext cx="3184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a.k.a.,  CS's version of mathematical induction</a:t>
            </a:r>
          </a:p>
        </p:txBody>
      </p:sp>
      <p:sp>
        <p:nvSpPr>
          <p:cNvPr id="2070" name="Text Box 37"/>
          <p:cNvSpPr txBox="1">
            <a:spLocks noChangeArrowheads="1"/>
          </p:cNvSpPr>
          <p:nvPr/>
        </p:nvSpPr>
        <p:spPr bwMode="auto">
          <a:xfrm>
            <a:off x="5410200" y="2132360"/>
            <a:ext cx="3087687" cy="1077218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latin typeface="Cambria" pitchFamily="18" charset="0"/>
              </a:rPr>
              <a:t>As close as CS gets to magic</a:t>
            </a:r>
            <a:endParaRPr lang="en-US" sz="3200" b="1" dirty="0">
              <a:latin typeface="Cambria" pitchFamily="18" charset="0"/>
            </a:endParaRPr>
          </a:p>
        </p:txBody>
      </p:sp>
      <p:pic>
        <p:nvPicPr>
          <p:cNvPr id="2073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5" t="37932" r="33150" b="47105"/>
          <a:stretch>
            <a:fillRect/>
          </a:stretch>
        </p:blipFill>
        <p:spPr bwMode="auto">
          <a:xfrm>
            <a:off x="955851" y="2062163"/>
            <a:ext cx="334962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20945936">
            <a:off x="6276066" y="388178"/>
            <a:ext cx="2362200" cy="738664"/>
          </a:xfrm>
          <a:prstGeom prst="rect">
            <a:avLst/>
          </a:prstGeom>
          <a:solidFill>
            <a:srgbClr val="0B95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MAGIC!?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4724400" y="1447800"/>
            <a:ext cx="4152900" cy="23622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1447800"/>
            <a:ext cx="4152900" cy="23622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334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Functioning across disciplines</a:t>
            </a:r>
          </a:p>
        </p:txBody>
      </p:sp>
      <p:sp>
        <p:nvSpPr>
          <p:cNvPr id="12291" name="Text Box 27"/>
          <p:cNvSpPr txBox="1">
            <a:spLocks noChangeArrowheads="1"/>
          </p:cNvSpPr>
          <p:nvPr/>
        </p:nvSpPr>
        <p:spPr bwMode="auto">
          <a:xfrm>
            <a:off x="838200" y="2886075"/>
            <a:ext cx="36004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g(x):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EA30F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x**100</a:t>
            </a:r>
          </a:p>
        </p:txBody>
      </p:sp>
      <p:sp>
        <p:nvSpPr>
          <p:cNvPr id="12292" name="Text Box 28"/>
          <p:cNvSpPr txBox="1">
            <a:spLocks noChangeArrowheads="1"/>
          </p:cNvSpPr>
          <p:nvPr/>
        </p:nvSpPr>
        <p:spPr bwMode="auto">
          <a:xfrm>
            <a:off x="5562600" y="2886075"/>
            <a:ext cx="2438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" pitchFamily="-106" charset="0"/>
              </a:rPr>
              <a:t>g(x)  =  x</a:t>
            </a:r>
            <a:r>
              <a:rPr lang="en-US" sz="3200" b="1" i="1" baseline="64000" dirty="0">
                <a:solidFill>
                  <a:schemeClr val="accent2"/>
                </a:solidFill>
                <a:latin typeface="Times" pitchFamily="-106" charset="0"/>
              </a:rPr>
              <a:t>100</a:t>
            </a:r>
            <a:endParaRPr lang="en-US" sz="3200" b="1" i="1" dirty="0">
              <a:solidFill>
                <a:schemeClr val="accent2"/>
              </a:solidFill>
              <a:latin typeface="Times" pitchFamily="-106" charset="0"/>
            </a:endParaRPr>
          </a:p>
        </p:txBody>
      </p:sp>
      <p:sp>
        <p:nvSpPr>
          <p:cNvPr id="12293" name="Text Box 29"/>
          <p:cNvSpPr txBox="1">
            <a:spLocks noChangeArrowheads="1"/>
          </p:cNvSpPr>
          <p:nvPr/>
        </p:nvSpPr>
        <p:spPr bwMode="auto">
          <a:xfrm>
            <a:off x="838200" y="4046538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ambria" pitchFamily="18" charset="0"/>
              </a:rPr>
              <a:t>CS</a:t>
            </a:r>
            <a:r>
              <a:rPr lang="en-US" sz="2800" dirty="0" smtClean="0">
                <a:latin typeface="Cambria" pitchFamily="18" charset="0"/>
              </a:rPr>
              <a:t>'s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googolizer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4953000" y="4046538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ambria" pitchFamily="18" charset="0"/>
              </a:rPr>
              <a:t>Math</a:t>
            </a:r>
            <a:r>
              <a:rPr lang="en-US" sz="2800" dirty="0" smtClean="0">
                <a:latin typeface="Cambria" pitchFamily="18" charset="0"/>
              </a:rPr>
              <a:t>'s </a:t>
            </a:r>
            <a:r>
              <a:rPr lang="en-US" sz="2800" dirty="0" err="1">
                <a:latin typeface="Cambria" pitchFamily="18" charset="0"/>
              </a:rPr>
              <a:t>googolizer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5707512" y="4848650"/>
            <a:ext cx="2224776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defined by </a:t>
            </a:r>
            <a:r>
              <a:rPr lang="en-US" sz="1800" b="1" i="1" dirty="0">
                <a:latin typeface="Cambria" pitchFamily="18" charset="0"/>
              </a:rPr>
              <a:t>what it is</a:t>
            </a:r>
          </a:p>
        </p:txBody>
      </p:sp>
      <p:sp>
        <p:nvSpPr>
          <p:cNvPr id="12297" name="Text Box 33"/>
          <p:cNvSpPr txBox="1">
            <a:spLocks noChangeArrowheads="1"/>
          </p:cNvSpPr>
          <p:nvPr/>
        </p:nvSpPr>
        <p:spPr bwMode="auto">
          <a:xfrm>
            <a:off x="1600200" y="5374112"/>
            <a:ext cx="25908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+ what follows </a:t>
            </a:r>
            <a:r>
              <a:rPr lang="en-US" sz="1400" b="1" i="1" dirty="0" smtClean="0">
                <a:latin typeface="Cambria" pitchFamily="18" charset="0"/>
              </a:rPr>
              <a:t>behaviorally</a:t>
            </a:r>
            <a:endParaRPr lang="en-US" sz="1400" b="1" i="1" dirty="0">
              <a:latin typeface="Cambria" pitchFamily="18" charset="0"/>
            </a:endParaRPr>
          </a:p>
        </p:txBody>
      </p:sp>
      <p:sp>
        <p:nvSpPr>
          <p:cNvPr id="12298" name="Text Box 34"/>
          <p:cNvSpPr txBox="1">
            <a:spLocks noChangeArrowheads="1"/>
          </p:cNvSpPr>
          <p:nvPr/>
        </p:nvSpPr>
        <p:spPr bwMode="auto">
          <a:xfrm>
            <a:off x="1295400" y="1600200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0C0BC6"/>
                </a:solidFill>
                <a:latin typeface="Cambria" pitchFamily="18" charset="0"/>
              </a:rPr>
              <a:t>procedure</a:t>
            </a:r>
          </a:p>
        </p:txBody>
      </p:sp>
      <p:sp>
        <p:nvSpPr>
          <p:cNvPr id="12299" name="Text Box 35"/>
          <p:cNvSpPr txBox="1">
            <a:spLocks noChangeArrowheads="1"/>
          </p:cNvSpPr>
          <p:nvPr/>
        </p:nvSpPr>
        <p:spPr bwMode="auto">
          <a:xfrm>
            <a:off x="5753100" y="1600200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0C0BC6"/>
                </a:solidFill>
                <a:latin typeface="Cambria" pitchFamily="18" charset="0"/>
              </a:rPr>
              <a:t>structure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286500" y="5374112"/>
            <a:ext cx="22479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+ what follows </a:t>
            </a:r>
            <a:r>
              <a:rPr lang="en-US" sz="1400" b="1" i="1" dirty="0" smtClean="0">
                <a:latin typeface="Cambria" pitchFamily="18" charset="0"/>
              </a:rPr>
              <a:t>logically</a:t>
            </a:r>
            <a:endParaRPr lang="en-US" sz="1400" b="1" i="1" dirty="0">
              <a:latin typeface="Cambria" pitchFamily="18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1007862" y="4848650"/>
            <a:ext cx="2556277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defined by </a:t>
            </a:r>
            <a:r>
              <a:rPr lang="en-US" sz="1800" b="1" i="1" dirty="0">
                <a:latin typeface="Cambria" pitchFamily="18" charset="0"/>
              </a:rPr>
              <a:t>what it does</a:t>
            </a:r>
          </a:p>
        </p:txBody>
      </p:sp>
    </p:spTree>
    <p:extLst>
      <p:ext uri="{BB962C8B-B14F-4D97-AF65-F5344CB8AC3E}">
        <p14:creationId xmlns:p14="http://schemas.microsoft.com/office/powerpoint/2010/main" val="407535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28"/>
          <p:cNvSpPr>
            <a:spLocks noChangeArrowheads="1"/>
          </p:cNvSpPr>
          <p:nvPr/>
        </p:nvSpPr>
        <p:spPr bwMode="auto">
          <a:xfrm>
            <a:off x="1143000" y="3400425"/>
            <a:ext cx="3048000" cy="457200"/>
          </a:xfrm>
          <a:prstGeom prst="roundRect">
            <a:avLst>
              <a:gd name="adj" fmla="val 16667"/>
            </a:avLst>
          </a:prstGeom>
          <a:solidFill>
            <a:srgbClr val="FE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Giving names to data </a:t>
            </a:r>
            <a:r>
              <a:rPr lang="en-US" sz="4000" i="1" u="sng" dirty="0" smtClean="0">
                <a:latin typeface="Cambria" pitchFamily="18" charset="0"/>
              </a:rPr>
              <a:t>helps functions</a:t>
            </a:r>
            <a:endParaRPr lang="en-US" sz="4000" u="sng" dirty="0">
              <a:latin typeface="Cambria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533400" y="1958975"/>
            <a:ext cx="70054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flipside(s):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FB126"/>
                </a:solidFill>
                <a:latin typeface="Courier New" pitchFamily="49" charset="0"/>
              </a:rPr>
              <a:t>"""flipside(s</a:t>
            </a:r>
            <a:r>
              <a:rPr lang="en-US" b="1" dirty="0">
                <a:solidFill>
                  <a:srgbClr val="0FB126"/>
                </a:solidFill>
                <a:latin typeface="Courier New" pitchFamily="49" charset="0"/>
              </a:rPr>
              <a:t>): swaps s's sides!</a:t>
            </a:r>
          </a:p>
          <a:p>
            <a:r>
              <a:rPr lang="en-US" b="1" dirty="0">
                <a:solidFill>
                  <a:srgbClr val="0FB126"/>
                </a:solidFill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FB126"/>
                </a:solidFill>
                <a:latin typeface="Courier New" pitchFamily="49" charset="0"/>
              </a:rPr>
              <a:t>Argument </a:t>
            </a:r>
            <a:r>
              <a:rPr lang="en-US" b="1" dirty="0">
                <a:solidFill>
                  <a:srgbClr val="0FB126"/>
                </a:solidFill>
                <a:latin typeface="Courier New" pitchFamily="49" charset="0"/>
              </a:rPr>
              <a:t>s: a string</a:t>
            </a:r>
          </a:p>
          <a:p>
            <a:r>
              <a:rPr lang="en-US" b="1" dirty="0">
                <a:solidFill>
                  <a:srgbClr val="0FB126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x =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(s</a:t>
            </a:r>
            <a:r>
              <a:rPr lang="en-US" b="1" dirty="0" smtClean="0">
                <a:latin typeface="Courier New" pitchFamily="49" charset="0"/>
              </a:rPr>
              <a:t>) // 2</a:t>
            </a:r>
          </a:p>
          <a:p>
            <a:r>
              <a:rPr lang="en-US" b="1" dirty="0">
                <a:solidFill>
                  <a:srgbClr val="FEA30F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EA30F"/>
                </a:solidFill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b="1" dirty="0">
                <a:latin typeface="Courier New" pitchFamily="49" charset="0"/>
              </a:rPr>
              <a:t>s[x:] + s[:x]</a:t>
            </a:r>
          </a:p>
        </p:txBody>
      </p:sp>
      <p:cxnSp>
        <p:nvCxnSpPr>
          <p:cNvPr id="6149" name="Straight Arrow Connector 29"/>
          <p:cNvCxnSpPr>
            <a:cxnSpLocks noChangeShapeType="1"/>
            <a:stCxn id="6150" idx="1"/>
          </p:cNvCxnSpPr>
          <p:nvPr/>
        </p:nvCxnSpPr>
        <p:spPr bwMode="auto">
          <a:xfrm flipH="1">
            <a:off x="4343400" y="3601254"/>
            <a:ext cx="1371600" cy="1666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0" name="TextBox 30"/>
          <p:cNvSpPr txBox="1">
            <a:spLocks noChangeArrowheads="1"/>
          </p:cNvSpPr>
          <p:nvPr/>
        </p:nvSpPr>
        <p:spPr bwMode="auto">
          <a:xfrm>
            <a:off x="5715000" y="3124200"/>
            <a:ext cx="312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This idea is the key to 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your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 happiness!</a:t>
            </a:r>
          </a:p>
        </p:txBody>
      </p:sp>
    </p:spTree>
    <p:extLst>
      <p:ext uri="{BB962C8B-B14F-4D97-AF65-F5344CB8AC3E}">
        <p14:creationId xmlns:p14="http://schemas.microsoft.com/office/powerpoint/2010/main" val="17559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8"/>
          <p:cNvSpPr>
            <a:spLocks noChangeArrowheads="1"/>
          </p:cNvSpPr>
          <p:nvPr/>
        </p:nvSpPr>
        <p:spPr bwMode="auto">
          <a:xfrm>
            <a:off x="1219200" y="1828800"/>
            <a:ext cx="3276600" cy="457200"/>
          </a:xfrm>
          <a:prstGeom prst="roundRect">
            <a:avLst>
              <a:gd name="adj" fmla="val 16667"/>
            </a:avLst>
          </a:prstGeom>
          <a:solidFill>
            <a:srgbClr val="FE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560322" y="128585"/>
            <a:ext cx="2419350" cy="1143000"/>
          </a:xfrm>
          <a:prstGeom prst="cloudCallout">
            <a:avLst>
              <a:gd name="adj1" fmla="val -58125"/>
              <a:gd name="adj2" fmla="val 15567"/>
            </a:avLst>
          </a:prstGeom>
          <a:solidFill>
            <a:srgbClr val="CCE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171" name="Picture 2" descr="http://decaturjewelry.com/wp/wp-content/uploads/2011/03/compute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1" y="662343"/>
            <a:ext cx="983508" cy="82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1"/>
          <p:cNvSpPr>
            <a:spLocks noChangeArrowheads="1"/>
          </p:cNvSpPr>
          <p:nvPr/>
        </p:nvSpPr>
        <p:spPr bwMode="auto">
          <a:xfrm>
            <a:off x="6855597" y="427173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I'm </a:t>
            </a:r>
            <a:r>
              <a:rPr lang="en-US" sz="1800" dirty="0">
                <a:latin typeface="Cambria" pitchFamily="18" charset="0"/>
              </a:rPr>
              <a:t>happy about this, too!</a:t>
            </a:r>
          </a:p>
        </p:txBody>
      </p:sp>
      <p:sp>
        <p:nvSpPr>
          <p:cNvPr id="7174" name="TextBox 27"/>
          <p:cNvSpPr txBox="1">
            <a:spLocks noChangeArrowheads="1"/>
          </p:cNvSpPr>
          <p:nvPr/>
        </p:nvSpPr>
        <p:spPr bwMode="auto">
          <a:xfrm>
            <a:off x="845256" y="6019800"/>
            <a:ext cx="7619999" cy="461665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i="1" dirty="0" smtClean="0">
                <a:latin typeface="Cambria" pitchFamily="18" charset="0"/>
              </a:rPr>
              <a:t>Why would computers "prefer" the top version, too?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533400" y="1466850"/>
            <a:ext cx="53463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flipside(s):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mid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(s</a:t>
            </a:r>
            <a:r>
              <a:rPr lang="en-US" b="1" dirty="0" smtClean="0">
                <a:latin typeface="Courier New" pitchFamily="49" charset="0"/>
              </a:rPr>
              <a:t>) // 2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b="1" dirty="0" smtClean="0">
                <a:latin typeface="Courier New" pitchFamily="49" charset="0"/>
              </a:rPr>
              <a:t>s[mid:] </a:t>
            </a:r>
            <a:r>
              <a:rPr lang="en-US" b="1" dirty="0">
                <a:latin typeface="Courier New" pitchFamily="49" charset="0"/>
              </a:rPr>
              <a:t>+ s</a:t>
            </a:r>
            <a:r>
              <a:rPr lang="en-US" b="1" dirty="0" smtClean="0">
                <a:latin typeface="Courier New" pitchFamily="49" charset="0"/>
              </a:rPr>
              <a:t>[:mid]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3400" y="3894138"/>
            <a:ext cx="8295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flipside(s):</a:t>
            </a:r>
          </a:p>
          <a:p>
            <a:r>
              <a:rPr lang="en-US" b="1" dirty="0">
                <a:solidFill>
                  <a:srgbClr val="FEA30F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b="1" dirty="0">
                <a:latin typeface="Courier New" pitchFamily="49" charset="0"/>
              </a:rPr>
              <a:t>s[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(s</a:t>
            </a:r>
            <a:r>
              <a:rPr lang="en-US" b="1" dirty="0" smtClean="0">
                <a:latin typeface="Courier New" pitchFamily="49" charset="0"/>
              </a:rPr>
              <a:t>) // 2</a:t>
            </a:r>
            <a:r>
              <a:rPr lang="en-US" b="1" dirty="0">
                <a:latin typeface="Courier New" pitchFamily="49" charset="0"/>
              </a:rPr>
              <a:t>:] + s[: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(s</a:t>
            </a:r>
            <a:r>
              <a:rPr lang="en-US" b="1" dirty="0" smtClean="0">
                <a:latin typeface="Courier New" pitchFamily="49" charset="0"/>
              </a:rPr>
              <a:t>) // 2</a:t>
            </a:r>
            <a:r>
              <a:rPr lang="en-US" b="1" dirty="0">
                <a:latin typeface="Courier New" pitchFamily="49" charset="0"/>
              </a:rPr>
              <a:t>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288925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Use </a:t>
            </a:r>
            <a:r>
              <a:rPr lang="en-US" sz="4000" i="1" dirty="0" smtClean="0">
                <a:latin typeface="Cambria" pitchFamily="18" charset="0"/>
              </a:rPr>
              <a:t>variables</a:t>
            </a:r>
            <a:r>
              <a:rPr lang="en-US" sz="4000" i="1" dirty="0" smtClean="0">
                <a:latin typeface="Cambria" pitchFamily="18" charset="0"/>
              </a:rPr>
              <a:t>!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024735"/>
            <a:ext cx="359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Aargh!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4000" y="4724400"/>
            <a:ext cx="762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7176" idx="2"/>
          </p:cNvCxnSpPr>
          <p:nvPr/>
        </p:nvCxnSpPr>
        <p:spPr bwMode="auto">
          <a:xfrm flipH="1" flipV="1">
            <a:off x="4681331" y="4725135"/>
            <a:ext cx="652671" cy="304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4495800" y="1527048"/>
            <a:ext cx="865632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62000" y="1219200"/>
            <a:ext cx="56388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6511" y="1524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Test!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295400"/>
            <a:ext cx="7239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flipside(s):</a:t>
            </a:r>
          </a:p>
          <a:p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"""flipside(s</a:t>
            </a:r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): swaps s's sides!</a:t>
            </a:r>
          </a:p>
          <a:p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input </a:t>
            </a:r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s: a string</a:t>
            </a:r>
          </a:p>
          <a:p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    """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mid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(s)/</a:t>
            </a:r>
            <a:r>
              <a:rPr lang="en-US" sz="1800" b="1" dirty="0" smtClean="0">
                <a:latin typeface="Courier New" pitchFamily="49" charset="0"/>
              </a:rPr>
              <a:t>2</a:t>
            </a:r>
          </a:p>
          <a:p>
            <a:r>
              <a:rPr lang="en-US" sz="1800" b="1" dirty="0">
                <a:solidFill>
                  <a:srgbClr val="FEA30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EA30F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800" b="1" dirty="0" smtClean="0">
                <a:solidFill>
                  <a:srgbClr val="F2B8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s[mid:] </a:t>
            </a:r>
            <a:r>
              <a:rPr lang="en-US" sz="1800" b="1" dirty="0">
                <a:latin typeface="Courier New" pitchFamily="49" charset="0"/>
              </a:rPr>
              <a:t>+ s</a:t>
            </a:r>
            <a:r>
              <a:rPr lang="en-US" sz="1800" b="1" dirty="0" smtClean="0">
                <a:latin typeface="Courier New" pitchFamily="49" charset="0"/>
              </a:rPr>
              <a:t>[:mid]</a:t>
            </a:r>
          </a:p>
          <a:p>
            <a:endParaRPr lang="en-US" sz="1800" b="1" dirty="0" smtClean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CC3300"/>
                </a:solidFill>
                <a:latin typeface="Courier New" pitchFamily="49" charset="0"/>
              </a:rPr>
              <a:t>#</a:t>
            </a:r>
          </a:p>
          <a:p>
            <a:r>
              <a:rPr lang="en-US" sz="1800" b="1" dirty="0" smtClean="0">
                <a:solidFill>
                  <a:srgbClr val="CC3300"/>
                </a:solidFill>
                <a:latin typeface="Courier New" pitchFamily="49" charset="0"/>
              </a:rPr>
              <a:t># Tests!</a:t>
            </a:r>
          </a:p>
          <a:p>
            <a:r>
              <a:rPr lang="en-US" sz="1800" b="1" dirty="0">
                <a:solidFill>
                  <a:srgbClr val="CC3300"/>
                </a:solidFill>
                <a:latin typeface="Courier New" pitchFamily="49" charset="0"/>
              </a:rPr>
              <a:t>#</a:t>
            </a:r>
          </a:p>
          <a:p>
            <a:r>
              <a:rPr lang="en-US" sz="1800" b="1" dirty="0" smtClean="0">
                <a:solidFill>
                  <a:srgbClr val="FF9900"/>
                </a:solidFill>
                <a:latin typeface="Courier New" pitchFamily="49" charset="0"/>
              </a:rPr>
              <a:t>assert </a:t>
            </a:r>
            <a:r>
              <a:rPr lang="en-US" sz="1800" b="1" dirty="0" smtClean="0">
                <a:latin typeface="Courier New" pitchFamily="49" charset="0"/>
              </a:rPr>
              <a:t>flipside(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'homework'</a:t>
            </a:r>
            <a:r>
              <a:rPr lang="en-US" sz="1800" b="1" dirty="0" smtClean="0">
                <a:latin typeface="Courier New" pitchFamily="49" charset="0"/>
              </a:rPr>
              <a:t>) == </a:t>
            </a:r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"</a:t>
            </a:r>
            <a:r>
              <a:rPr lang="en-US" sz="1800" b="1" dirty="0" err="1" smtClean="0">
                <a:solidFill>
                  <a:srgbClr val="0B9520"/>
                </a:solidFill>
                <a:latin typeface="Courier New" pitchFamily="49" charset="0"/>
              </a:rPr>
              <a:t>workhome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"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FF9900"/>
                </a:solidFill>
                <a:latin typeface="Courier New" pitchFamily="49" charset="0"/>
              </a:rPr>
              <a:t>assert </a:t>
            </a:r>
            <a:r>
              <a:rPr lang="en-US" sz="1800" b="1" dirty="0" smtClean="0">
                <a:latin typeface="Courier New" pitchFamily="49" charset="0"/>
              </a:rPr>
              <a:t>flipside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B9520"/>
                </a:solidFill>
                <a:latin typeface="Courier New" pitchFamily="49" charset="0"/>
              </a:rPr>
              <a:t>'carpets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  == 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"</a:t>
            </a:r>
            <a:r>
              <a:rPr lang="en-US" sz="1800" b="1" dirty="0" err="1" smtClean="0">
                <a:solidFill>
                  <a:srgbClr val="0B9520"/>
                </a:solidFill>
                <a:latin typeface="Courier New" pitchFamily="49" charset="0"/>
              </a:rPr>
              <a:t>petscar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FF9900"/>
                </a:solidFill>
                <a:latin typeface="Courier New" pitchFamily="49" charset="0"/>
              </a:rPr>
              <a:t>assert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flipside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'5!cs'</a:t>
            </a:r>
            <a:r>
              <a:rPr lang="en-US" sz="1800" b="1" dirty="0" smtClean="0">
                <a:latin typeface="Courier New" pitchFamily="49" charset="0"/>
              </a:rPr>
              <a:t>)     == </a:t>
            </a:r>
            <a:r>
              <a:rPr lang="en-US" sz="1800" b="1" dirty="0" smtClean="0">
                <a:solidFill>
                  <a:srgbClr val="0B9520"/>
                </a:solidFill>
                <a:latin typeface="Courier New" pitchFamily="49" charset="0"/>
              </a:rPr>
              <a:t>"cs5!"</a:t>
            </a:r>
            <a:endParaRPr lang="en-US" sz="1800" b="1" dirty="0" smtClean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756201"/>
            <a:ext cx="19812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(1) function </a:t>
            </a:r>
            <a:r>
              <a:rPr lang="en-US" i="1" dirty="0" smtClean="0">
                <a:latin typeface="Cambria" panose="02040503050406030204" pitchFamily="18" charset="0"/>
              </a:rPr>
              <a:t>definition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572000"/>
            <a:ext cx="198120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(2) function </a:t>
            </a:r>
            <a:r>
              <a:rPr lang="en-US" b="1" i="1" dirty="0" smtClean="0">
                <a:latin typeface="Cambria" panose="02040503050406030204" pitchFamily="18" charset="0"/>
              </a:rPr>
              <a:t>tests</a:t>
            </a:r>
            <a:endParaRPr lang="en-US" b="1" dirty="0" smtClean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28780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We provide tests </a:t>
            </a:r>
            <a:r>
              <a:rPr lang="en-US" i="1" dirty="0" smtClean="0">
                <a:latin typeface="Cambria" panose="02040503050406030204" pitchFamily="18" charset="0"/>
              </a:rPr>
              <a:t>(for now…)</a:t>
            </a:r>
          </a:p>
        </p:txBody>
      </p:sp>
    </p:spTree>
    <p:extLst>
      <p:ext uri="{BB962C8B-B14F-4D97-AF65-F5344CB8AC3E}">
        <p14:creationId xmlns:p14="http://schemas.microsoft.com/office/powerpoint/2010/main" val="7109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304800" y="1524000"/>
            <a:ext cx="866455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C0BC6"/>
                </a:solidFill>
                <a:latin typeface="Courier New" pitchFamily="49" charset="0"/>
              </a:rPr>
              <a:t>convertFromSeconds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(s):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total seconds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convertFromSeconds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(s</a:t>
            </a:r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): Converts an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   integer # of seconds into a list of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   [days, hours, minutes, seconds]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Argument </a:t>
            </a:r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s: an </a:t>
            </a:r>
            <a:r>
              <a:rPr lang="en-US" b="1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int</a:t>
            </a:r>
            <a:endParaRPr lang="en-US" b="1" dirty="0">
              <a:solidFill>
                <a:srgbClr val="FFFFFF">
                  <a:lumMod val="75000"/>
                </a:srgbClr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days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s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// (24*60*60)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total days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(24*60*60)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remainder 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hours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// (60*60)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total hours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% (60*60)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remainder s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minutes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// 60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total minutes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= s % 60        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remainder s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A30F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[days, hours, minutes,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s]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9220" name="Group 47"/>
          <p:cNvGrpSpPr>
            <a:grpSpLocks/>
          </p:cNvGrpSpPr>
          <p:nvPr/>
        </p:nvGrpSpPr>
        <p:grpSpPr bwMode="auto">
          <a:xfrm>
            <a:off x="8149045" y="365400"/>
            <a:ext cx="609600" cy="762000"/>
            <a:chOff x="2928" y="1051"/>
            <a:chExt cx="840" cy="957"/>
          </a:xfrm>
        </p:grpSpPr>
        <p:sp>
          <p:nvSpPr>
            <p:cNvPr id="9223" name="Freeform 4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4" name="Oval 4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5" name="Oval 5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6" name="Oval 5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Oval 5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Oval 5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Oval 5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0" name="Oval 5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1" name="AutoShape 5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2" name="Freeform 5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3" name="Freeform 5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4" name="Freeform 5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Freeform 6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1" name="Rectangle 61"/>
          <p:cNvSpPr>
            <a:spLocks noChangeArrowheads="1"/>
          </p:cNvSpPr>
          <p:nvPr/>
        </p:nvSpPr>
        <p:spPr bwMode="auto">
          <a:xfrm>
            <a:off x="6553200" y="152400"/>
            <a:ext cx="186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0B9520"/>
                </a:solidFill>
                <a:latin typeface="Cambria" pitchFamily="18" charset="0"/>
              </a:rPr>
              <a:t>This program uses variables </a:t>
            </a:r>
            <a:r>
              <a:rPr lang="en-US" sz="1500" b="1" i="1" dirty="0">
                <a:solidFill>
                  <a:srgbClr val="0B9520"/>
                </a:solidFill>
                <a:latin typeface="Cambria" pitchFamily="18" charset="0"/>
              </a:rPr>
              <a:t>constantly</a:t>
            </a:r>
            <a:r>
              <a:rPr lang="en-US" sz="1500" dirty="0">
                <a:solidFill>
                  <a:srgbClr val="0B952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3" name="Left Brace 2"/>
          <p:cNvSpPr/>
          <p:nvPr/>
        </p:nvSpPr>
        <p:spPr bwMode="auto">
          <a:xfrm>
            <a:off x="609600" y="3843867"/>
            <a:ext cx="304800" cy="2057400"/>
          </a:xfrm>
          <a:prstGeom prst="leftBrace">
            <a:avLst>
              <a:gd name="adj1" fmla="val 63889"/>
              <a:gd name="adj2" fmla="val 50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57200" y="288925"/>
            <a:ext cx="58065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Using variables…</a:t>
            </a:r>
            <a:endParaRPr lang="en-US" sz="4000" i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304800" y="1524000"/>
            <a:ext cx="866455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EA30F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C0BC6"/>
                </a:solidFill>
                <a:latin typeface="Courier New" pitchFamily="49" charset="0"/>
              </a:rPr>
              <a:t>convertFromSeconds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(s):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total seconds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convertFromSeconds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(s</a:t>
            </a:r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): Converts an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   integer # of seconds into a list of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   [days, hours, minutes, seconds]</a:t>
            </a: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input </a:t>
            </a:r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s: an </a:t>
            </a:r>
            <a:r>
              <a:rPr lang="en-US" b="1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int</a:t>
            </a:r>
            <a:endParaRPr lang="en-US" b="1" dirty="0">
              <a:solidFill>
                <a:srgbClr val="FFFFFF">
                  <a:lumMod val="75000"/>
                </a:srgbClr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days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s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// (24*60*60)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total days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(24*60*60)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remainder 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hours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// (60*60)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total hours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% (60*60)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remainder s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minutes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// 60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# total minutes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 = s % 60        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remainder s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A30F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[days, hours, minutes,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s]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9220" name="Group 47"/>
          <p:cNvGrpSpPr>
            <a:grpSpLocks/>
          </p:cNvGrpSpPr>
          <p:nvPr/>
        </p:nvGrpSpPr>
        <p:grpSpPr bwMode="auto">
          <a:xfrm>
            <a:off x="8149045" y="365400"/>
            <a:ext cx="609600" cy="762000"/>
            <a:chOff x="2928" y="1051"/>
            <a:chExt cx="840" cy="957"/>
          </a:xfrm>
        </p:grpSpPr>
        <p:sp>
          <p:nvSpPr>
            <p:cNvPr id="9223" name="Freeform 4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4" name="Oval 4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5" name="Oval 5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6" name="Oval 5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Oval 5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Oval 5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Oval 5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0" name="Oval 5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1" name="AutoShape 5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2" name="Freeform 5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3" name="Freeform 5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4" name="Freeform 5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Freeform 6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1" name="Rectangle 61"/>
          <p:cNvSpPr>
            <a:spLocks noChangeArrowheads="1"/>
          </p:cNvSpPr>
          <p:nvPr/>
        </p:nvSpPr>
        <p:spPr bwMode="auto">
          <a:xfrm>
            <a:off x="6553200" y="152400"/>
            <a:ext cx="186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rgbClr val="0B9520"/>
                </a:solidFill>
                <a:latin typeface="Cambria" pitchFamily="18" charset="0"/>
              </a:rPr>
              <a:t>This program uses variables </a:t>
            </a:r>
            <a:r>
              <a:rPr lang="en-US" sz="1500" b="1" i="1" dirty="0">
                <a:solidFill>
                  <a:srgbClr val="0B9520"/>
                </a:solidFill>
                <a:latin typeface="Cambria" pitchFamily="18" charset="0"/>
              </a:rPr>
              <a:t>constantly</a:t>
            </a:r>
            <a:r>
              <a:rPr lang="en-US" sz="1500" dirty="0">
                <a:solidFill>
                  <a:srgbClr val="0B952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3" name="Left Brace 2"/>
          <p:cNvSpPr/>
          <p:nvPr/>
        </p:nvSpPr>
        <p:spPr bwMode="auto">
          <a:xfrm>
            <a:off x="609600" y="3843867"/>
            <a:ext cx="304800" cy="2057400"/>
          </a:xfrm>
          <a:prstGeom prst="leftBrace">
            <a:avLst>
              <a:gd name="adj1" fmla="val 63889"/>
              <a:gd name="adj2" fmla="val 50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57200" y="288925"/>
            <a:ext cx="58065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Using variables…</a:t>
            </a:r>
            <a:endParaRPr lang="en-US" sz="40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3238" y="2211387"/>
            <a:ext cx="3200400" cy="73183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err="1">
                <a:solidFill>
                  <a:srgbClr val="000000"/>
                </a:solidFill>
                <a:latin typeface="Cambria" pitchFamily="18" charset="0"/>
              </a:rPr>
              <a:t>docstring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383338" y="4246472"/>
            <a:ext cx="2400300" cy="120032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comments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–these are mostly optional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in CS 5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59183" y="4389437"/>
            <a:ext cx="2243138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code block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847856" y="6172199"/>
            <a:ext cx="3662363" cy="57943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return statement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20693013">
            <a:off x="3514127" y="803653"/>
            <a:ext cx="1619250" cy="7078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name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355868" y="1196251"/>
            <a:ext cx="3427769" cy="707886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signature line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28600" y="1917192"/>
            <a:ext cx="823105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10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08845" y="4572000"/>
            <a:ext cx="8763000" cy="2057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7305" y="228600"/>
            <a:ext cx="82692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return  </a:t>
            </a:r>
            <a:r>
              <a:rPr lang="en-US" sz="4200" dirty="0">
                <a:solidFill>
                  <a:srgbClr val="000000"/>
                </a:solidFill>
                <a:latin typeface="Times" pitchFamily="-106" charset="0"/>
              </a:rPr>
              <a:t> </a:t>
            </a:r>
            <a:r>
              <a:rPr lang="en-US" sz="4200" b="1" dirty="0" smtClean="0">
                <a:solidFill>
                  <a:srgbClr val="000000"/>
                </a:solidFill>
                <a:latin typeface="Cambria" pitchFamily="18" charset="0"/>
              </a:rPr>
              <a:t>vs.</a:t>
            </a:r>
            <a:r>
              <a:rPr lang="en-US" sz="4200" dirty="0" smtClean="0">
                <a:solidFill>
                  <a:srgbClr val="000000"/>
                </a:solidFill>
                <a:latin typeface="Times" pitchFamily="-106" charset="0"/>
              </a:rPr>
              <a:t>        </a:t>
            </a: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print</a:t>
            </a:r>
            <a:endParaRPr lang="en-US" sz="4200" dirty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04800" y="1646238"/>
            <a:ext cx="4114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dbl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009600"/>
                </a:solidFill>
                <a:latin typeface="Courier New" pitchFamily="49" charset="0"/>
              </a:rPr>
              <a:t>dbls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?"""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2*x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800600" y="1646238"/>
            <a:ext cx="4114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dblPR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009600"/>
                </a:solidFill>
                <a:latin typeface="Courier New" pitchFamily="49" charset="0"/>
              </a:rPr>
              <a:t>dbls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?"""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2*x)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6634" name="Straight Connector 2"/>
          <p:cNvCxnSpPr>
            <a:cxnSpLocks noChangeShapeType="1"/>
          </p:cNvCxnSpPr>
          <p:nvPr/>
        </p:nvCxnSpPr>
        <p:spPr bwMode="auto">
          <a:xfrm>
            <a:off x="4419600" y="1371600"/>
            <a:ext cx="0" cy="2971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2425" y="3500735"/>
            <a:ext cx="444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In[1]: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ans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dbl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(20)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27563" y="3500735"/>
            <a:ext cx="428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In[1]: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ans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dblPR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(20)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875862" y="5181600"/>
            <a:ext cx="7353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000000"/>
                </a:solidFill>
                <a:latin typeface="Cambria" pitchFamily="18" charset="0"/>
              </a:rPr>
              <a:t>What's the difference ?!</a:t>
            </a:r>
            <a:endParaRPr lang="en-US" sz="5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08845" y="4572000"/>
            <a:ext cx="8763000" cy="2057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28600" y="3290888"/>
            <a:ext cx="444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In[1]: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ans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dbl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(20)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+2</a:t>
            </a:r>
            <a:endParaRPr lang="en-US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04800" y="1646238"/>
            <a:ext cx="4114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dbl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009600"/>
                </a:solidFill>
                <a:latin typeface="Courier New" pitchFamily="49" charset="0"/>
              </a:rPr>
              <a:t>dbls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?"""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2*x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800600" y="1646238"/>
            <a:ext cx="4114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dblPR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</a:t>
            </a:r>
            <a:r>
              <a:rPr lang="en-US" b="1" dirty="0" err="1" smtClean="0">
                <a:solidFill>
                  <a:srgbClr val="009600"/>
                </a:solidFill>
                <a:latin typeface="Courier New" pitchFamily="49" charset="0"/>
              </a:rPr>
              <a:t>dbls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?"""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(2*x)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4467504" y="3290888"/>
            <a:ext cx="4585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In[1]: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ans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dblPR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(20)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6631" name="Text Box 22"/>
          <p:cNvSpPr txBox="1">
            <a:spLocks noChangeArrowheads="1"/>
          </p:cNvSpPr>
          <p:nvPr/>
        </p:nvSpPr>
        <p:spPr bwMode="auto">
          <a:xfrm>
            <a:off x="313120" y="5683956"/>
            <a:ext cx="8308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3200" dirty="0">
                <a:solidFill>
                  <a:srgbClr val="FF9900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yields the function call's </a:t>
            </a:r>
            <a:r>
              <a:rPr lang="en-US" sz="3200" b="1" i="1" dirty="0">
                <a:solidFill>
                  <a:srgbClr val="000000"/>
                </a:solidFill>
                <a:latin typeface="Cambria" pitchFamily="18" charset="0"/>
              </a:rPr>
              <a:t>value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313120" y="4921956"/>
            <a:ext cx="735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  <a:latin typeface="Courier New" pitchFamily="49" charset="0"/>
              </a:rPr>
              <a:t>print</a:t>
            </a:r>
            <a:r>
              <a:rPr lang="en-US" sz="3200" dirty="0">
                <a:solidFill>
                  <a:srgbClr val="9103B9"/>
                </a:solidFill>
                <a:latin typeface="Times New Roman" pitchFamily="18" charset="0"/>
              </a:rPr>
              <a:t>    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changes pixels on the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screen...</a:t>
            </a:r>
          </a:p>
        </p:txBody>
      </p:sp>
      <p:sp>
        <p:nvSpPr>
          <p:cNvPr id="26633" name="Rectangle 1"/>
          <p:cNvSpPr>
            <a:spLocks noChangeArrowheads="1"/>
          </p:cNvSpPr>
          <p:nvPr/>
        </p:nvSpPr>
        <p:spPr bwMode="auto">
          <a:xfrm>
            <a:off x="8057445" y="5638800"/>
            <a:ext cx="995773" cy="646331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Cambria" pitchFamily="18" charset="0"/>
              </a:rPr>
              <a:t>… which the shell </a:t>
            </a:r>
            <a:r>
              <a:rPr lang="en-US" sz="1200" i="1" dirty="0" smtClean="0">
                <a:solidFill>
                  <a:srgbClr val="000000"/>
                </a:solidFill>
                <a:latin typeface="Cambria" pitchFamily="18" charset="0"/>
              </a:rPr>
              <a:t>then prints!</a:t>
            </a:r>
            <a:endParaRPr lang="en-US" sz="1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26634" name="Straight Connector 2"/>
          <p:cNvCxnSpPr>
            <a:cxnSpLocks noChangeShapeType="1"/>
          </p:cNvCxnSpPr>
          <p:nvPr/>
        </p:nvCxnSpPr>
        <p:spPr bwMode="auto">
          <a:xfrm>
            <a:off x="4419600" y="1371600"/>
            <a:ext cx="0" cy="2971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/>
          <p:cNvSpPr/>
          <p:nvPr/>
        </p:nvSpPr>
        <p:spPr bwMode="auto">
          <a:xfrm>
            <a:off x="7807969" y="5715000"/>
            <a:ext cx="257942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7305" y="228600"/>
            <a:ext cx="82692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return  </a:t>
            </a:r>
            <a:r>
              <a:rPr lang="en-US" sz="4200" dirty="0">
                <a:solidFill>
                  <a:srgbClr val="000000"/>
                </a:solidFill>
                <a:latin typeface="Times" pitchFamily="-106" charset="0"/>
              </a:rPr>
              <a:t> </a:t>
            </a:r>
            <a:r>
              <a:rPr lang="en-US" sz="4200" b="1" dirty="0">
                <a:solidFill>
                  <a:srgbClr val="000000"/>
                </a:solidFill>
                <a:latin typeface="Cambria" pitchFamily="18" charset="0"/>
              </a:rPr>
              <a:t>&gt;</a:t>
            </a:r>
            <a:r>
              <a:rPr lang="en-US" sz="4200" dirty="0" smtClean="0">
                <a:solidFill>
                  <a:srgbClr val="000000"/>
                </a:solidFill>
                <a:latin typeface="Times" pitchFamily="-106" charset="0"/>
              </a:rPr>
              <a:t>        </a:t>
            </a:r>
            <a:r>
              <a:rPr lang="en-US" sz="4200" dirty="0">
                <a:solidFill>
                  <a:srgbClr val="000000"/>
                </a:solidFill>
                <a:latin typeface="Courier New" pitchFamily="49" charset="0"/>
              </a:rPr>
              <a:t>print</a:t>
            </a:r>
            <a:endParaRPr lang="en-US" sz="4200" dirty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6200000">
            <a:off x="8340518" y="3805621"/>
            <a:ext cx="562742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3480018" y="3805324"/>
            <a:ext cx="562742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4630" y="3957935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ouch!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2372" y="3940251"/>
            <a:ext cx="74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yes!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456830" y="780706"/>
            <a:ext cx="1598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libri" panose="020F0502020204030204" pitchFamily="34" charset="0"/>
              </a:rPr>
              <a:t>How </a:t>
            </a:r>
            <a:r>
              <a:rPr lang="en-US" sz="1500" dirty="0" err="1" smtClean="0">
                <a:latin typeface="Calibri" panose="020F0502020204030204" pitchFamily="34" charset="0"/>
              </a:rPr>
              <a:t>f‘uns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r>
              <a:rPr lang="en-US" sz="1500" b="1" i="1" dirty="0">
                <a:latin typeface="Calibri" panose="020F0502020204030204" pitchFamily="34" charset="0"/>
              </a:rPr>
              <a:t>work</a:t>
            </a:r>
            <a:r>
              <a:rPr lang="en-US" sz="15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165402" y="1005244"/>
            <a:ext cx="4073598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is  </a:t>
            </a:r>
            <a:r>
              <a:rPr lang="en-US" b="1" dirty="0">
                <a:latin typeface="Cambria" pitchFamily="18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demo(15)</a:t>
            </a:r>
            <a:r>
              <a:rPr lang="en-US" b="1" dirty="0" smtClean="0">
                <a:latin typeface="Cambria" pitchFamily="18" charset="0"/>
              </a:rPr>
              <a:t>    </a:t>
            </a:r>
            <a:r>
              <a:rPr lang="en-US" dirty="0" smtClean="0">
                <a:latin typeface="Cambria" pitchFamily="18" charset="0"/>
              </a:rPr>
              <a:t>here?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x // 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28600" y="4876800"/>
            <a:ext cx="56387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f(x - 1) + 10 * x 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7620000" y="60325"/>
            <a:ext cx="1144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i="1" dirty="0">
                <a:latin typeface="Cambria" pitchFamily="18" charset="0"/>
              </a:rPr>
              <a:t>Quiz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3325" name="Rectangle 29"/>
          <p:cNvSpPr>
            <a:spLocks noChangeArrowheads="1"/>
          </p:cNvSpPr>
          <p:nvPr/>
        </p:nvSpPr>
        <p:spPr bwMode="auto">
          <a:xfrm>
            <a:off x="2430162" y="177969"/>
            <a:ext cx="480883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Name(s):</a:t>
            </a:r>
            <a:endParaRPr lang="en-US" sz="1800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28599" y="4114800"/>
            <a:ext cx="8606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572199" y="4258962"/>
            <a:ext cx="3666801" cy="4572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</a:t>
            </a:r>
            <a:r>
              <a:rPr lang="en-US" dirty="0" smtClean="0">
                <a:latin typeface="Cambria" pitchFamily="18" charset="0"/>
              </a:rPr>
              <a:t>is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f(2)</a:t>
            </a:r>
            <a:r>
              <a:rPr lang="en-US" b="1" dirty="0" smtClean="0">
                <a:latin typeface="Cambria" pitchFamily="18" charset="0"/>
              </a:rPr>
              <a:t>   </a:t>
            </a:r>
            <a:r>
              <a:rPr lang="en-US" dirty="0" smtClean="0">
                <a:latin typeface="Cambria" pitchFamily="18" charset="0"/>
              </a:rPr>
              <a:t>here?</a:t>
            </a:r>
            <a:endParaRPr lang="en-US" b="1" dirty="0">
              <a:latin typeface="Cambria" pitchFamily="18" charset="0"/>
            </a:endParaRPr>
          </a:p>
        </p:txBody>
      </p:sp>
      <p:grpSp>
        <p:nvGrpSpPr>
          <p:cNvPr id="13321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7819" y="3647059"/>
            <a:ext cx="427038" cy="492125"/>
            <a:chOff x="2928" y="1051"/>
            <a:chExt cx="840" cy="957"/>
          </a:xfrm>
        </p:grpSpPr>
        <p:sp>
          <p:nvSpPr>
            <p:cNvPr id="13328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7456830" y="3413697"/>
            <a:ext cx="1137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B9520"/>
                </a:solidFill>
                <a:latin typeface="Cambria" pitchFamily="18" charset="0"/>
              </a:rPr>
              <a:t>I might have a </a:t>
            </a:r>
            <a:r>
              <a:rPr lang="en-US" sz="1200" dirty="0" smtClean="0">
                <a:solidFill>
                  <a:srgbClr val="0B9520"/>
                </a:solidFill>
                <a:latin typeface="Cambria" pitchFamily="18" charset="0"/>
              </a:rPr>
              <a:t>guess at both of these…</a:t>
            </a:r>
            <a:endParaRPr lang="en-US" sz="1200" dirty="0">
              <a:solidFill>
                <a:srgbClr val="0B9520"/>
              </a:solidFill>
              <a:latin typeface="Cambria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319784" y="4547616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4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226437"/>
            <a:ext cx="6477000" cy="66992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x // 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505896" y="134375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505200" y="304800"/>
            <a:ext cx="1295400" cy="8925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1537" y="304800"/>
            <a:ext cx="53172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Python  is…      </a:t>
            </a:r>
            <a:r>
              <a:rPr lang="en-US" sz="5200" b="1" dirty="0" smtClean="0">
                <a:latin typeface="Courier New" pitchFamily="49" charset="0"/>
              </a:rPr>
              <a:t>in</a:t>
            </a:r>
            <a:endParaRPr lang="en-US" sz="5200" dirty="0">
              <a:latin typeface="Times" pitchFamily="-106" charset="0"/>
            </a:endParaRP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01537" y="1899076"/>
            <a:ext cx="3319463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B952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b="1" dirty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in</a:t>
            </a:r>
            <a:r>
              <a:rPr lang="en-US" b="1" dirty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B9520"/>
                </a:solidFill>
                <a:latin typeface="Courier New" pitchFamily="49" charset="0"/>
              </a:rPr>
              <a:t>'team'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301537" y="3135739"/>
            <a:ext cx="4881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B9520"/>
                </a:solidFill>
                <a:latin typeface="Courier New" pitchFamily="49" charset="0"/>
              </a:rPr>
              <a:t>'cs'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in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B9520"/>
                </a:solidFill>
                <a:latin typeface="Courier New" pitchFamily="49" charset="0"/>
              </a:rPr>
              <a:t>'physics'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True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301537" y="5632876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42 </a:t>
            </a:r>
            <a:r>
              <a:rPr lang="en-US" b="1">
                <a:latin typeface="Courier New" pitchFamily="49" charset="0"/>
              </a:rPr>
              <a:t>in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[41,42,43]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True</a:t>
            </a:r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5235538" y="5781675"/>
            <a:ext cx="36260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&gt;&gt;&gt; </a:t>
            </a:r>
            <a:r>
              <a:rPr lang="en-US" sz="2000" b="1" dirty="0">
                <a:solidFill>
                  <a:srgbClr val="1E16E4"/>
                </a:solidFill>
                <a:latin typeface="Courier New" pitchFamily="49" charset="0"/>
              </a:rPr>
              <a:t>42 </a:t>
            </a:r>
            <a:r>
              <a:rPr lang="en-US" sz="2000" b="1" dirty="0">
                <a:latin typeface="Courier New" pitchFamily="49" charset="0"/>
              </a:rPr>
              <a:t>in</a:t>
            </a:r>
            <a:r>
              <a:rPr lang="en-US" sz="2000" b="1" dirty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E16E4"/>
                </a:solidFill>
                <a:latin typeface="Courier New" pitchFamily="49" charset="0"/>
              </a:rPr>
              <a:t>[[</a:t>
            </a:r>
            <a:r>
              <a:rPr lang="en-US" sz="2000" b="1" dirty="0">
                <a:solidFill>
                  <a:srgbClr val="1E16E4"/>
                </a:solidFill>
                <a:latin typeface="Courier New" pitchFamily="49" charset="0"/>
              </a:rPr>
              <a:t>42], </a:t>
            </a:r>
            <a:r>
              <a:rPr lang="en-US" sz="2000" b="1" dirty="0">
                <a:solidFill>
                  <a:srgbClr val="0B9520"/>
                </a:solidFill>
                <a:latin typeface="Courier New" pitchFamily="49" charset="0"/>
              </a:rPr>
              <a:t>'42</a:t>
            </a:r>
            <a:r>
              <a:rPr lang="en-US" sz="2000" b="1" dirty="0" smtClean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sz="2000" b="1" dirty="0" smtClean="0">
                <a:solidFill>
                  <a:srgbClr val="1E16E4"/>
                </a:solidFill>
                <a:latin typeface="Courier New" pitchFamily="49" charset="0"/>
              </a:rPr>
              <a:t>]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False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872278" y="3135739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67B0E"/>
                </a:solidFill>
                <a:latin typeface="Cambria" pitchFamily="18" charset="0"/>
              </a:rPr>
              <a:t>I guess Python's the </a:t>
            </a:r>
            <a:r>
              <a:rPr lang="en-US" sz="1500" b="1" dirty="0">
                <a:latin typeface="Cambria" pitchFamily="18" charset="0"/>
              </a:rPr>
              <a:t>in</a:t>
            </a:r>
            <a:r>
              <a:rPr lang="en-US" sz="1500" dirty="0">
                <a:solidFill>
                  <a:srgbClr val="067B0E"/>
                </a:solidFill>
                <a:latin typeface="Cambria" pitchFamily="18" charset="0"/>
              </a:rPr>
              <a:t> thing</a:t>
            </a:r>
          </a:p>
        </p:txBody>
      </p:sp>
      <p:grpSp>
        <p:nvGrpSpPr>
          <p:cNvPr id="72712" name="Group 11"/>
          <p:cNvGrpSpPr>
            <a:grpSpLocks/>
          </p:cNvGrpSpPr>
          <p:nvPr/>
        </p:nvGrpSpPr>
        <p:grpSpPr bwMode="auto">
          <a:xfrm>
            <a:off x="8227203" y="3420474"/>
            <a:ext cx="638175" cy="711200"/>
            <a:chOff x="2928" y="1051"/>
            <a:chExt cx="840" cy="957"/>
          </a:xfrm>
        </p:grpSpPr>
        <p:sp>
          <p:nvSpPr>
            <p:cNvPr id="72715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3" name="Text Box 42"/>
          <p:cNvSpPr txBox="1">
            <a:spLocks noChangeArrowheads="1"/>
          </p:cNvSpPr>
          <p:nvPr/>
        </p:nvSpPr>
        <p:spPr bwMode="auto">
          <a:xfrm>
            <a:off x="301537" y="4370814"/>
            <a:ext cx="48815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B9520"/>
                </a:solidFill>
                <a:latin typeface="Courier New" pitchFamily="49" charset="0"/>
              </a:rPr>
              <a:t>'i'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in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B9520"/>
                </a:solidFill>
                <a:latin typeface="Courier New" pitchFamily="49" charset="0"/>
              </a:rPr>
              <a:t>'alien'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True</a:t>
            </a:r>
          </a:p>
        </p:txBody>
      </p:sp>
      <p:sp>
        <p:nvSpPr>
          <p:cNvPr id="72714" name="Text Box 43"/>
          <p:cNvSpPr txBox="1">
            <a:spLocks noChangeArrowheads="1"/>
          </p:cNvSpPr>
          <p:nvPr/>
        </p:nvSpPr>
        <p:spPr bwMode="auto">
          <a:xfrm>
            <a:off x="5240100" y="4648200"/>
            <a:ext cx="338477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&gt;&gt;&gt; 3*</a:t>
            </a:r>
            <a:r>
              <a:rPr lang="en-US" sz="2000" b="1" dirty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sz="2000" b="1" dirty="0" err="1">
                <a:solidFill>
                  <a:srgbClr val="0B952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B9520"/>
                </a:solidFill>
                <a:latin typeface="Courier New" pitchFamily="49" charset="0"/>
              </a:rPr>
              <a:t>'</a:t>
            </a:r>
            <a:r>
              <a:rPr lang="en-US" sz="2000" b="1" dirty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in</a:t>
            </a:r>
            <a:r>
              <a:rPr lang="en-US" sz="2000" b="1" dirty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B9520"/>
                </a:solidFill>
                <a:latin typeface="Courier New" pitchFamily="49" charset="0"/>
              </a:rPr>
              <a:t>'alien'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False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45936">
            <a:off x="4728315" y="852404"/>
            <a:ext cx="2362200" cy="738664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MAGIC!</a:t>
            </a:r>
          </a:p>
        </p:txBody>
      </p:sp>
    </p:spTree>
    <p:extLst>
      <p:ext uri="{BB962C8B-B14F-4D97-AF65-F5344CB8AC3E}">
        <p14:creationId xmlns:p14="http://schemas.microsoft.com/office/powerpoint/2010/main" val="318053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y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z =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?????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demo(15)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y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z =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?????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demo(15)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5052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5656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4191000"/>
            <a:ext cx="193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result = 22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returns</a:t>
            </a:r>
            <a:r>
              <a:rPr lang="en-US" sz="2000" b="1" dirty="0" smtClean="0">
                <a:latin typeface="Courier New" pitchFamily="49" charset="0"/>
              </a:rPr>
              <a:t> 22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6014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g(5)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9813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y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z =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?????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demo(15)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5052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5656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4191000"/>
            <a:ext cx="193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result = 22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returns</a:t>
            </a:r>
            <a:r>
              <a:rPr lang="en-US" sz="2000" b="1" dirty="0" smtClean="0">
                <a:latin typeface="Courier New" pitchFamily="49" charset="0"/>
              </a:rPr>
              <a:t> 22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6014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g(5)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9813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297176">
            <a:off x="7332468" y="2989666"/>
            <a:ext cx="698356" cy="18200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2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y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z =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22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demo(15)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9840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y = 5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z = 22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return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42 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demo(15)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6023628">
            <a:off x="4715949" y="1279425"/>
            <a:ext cx="698356" cy="304380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1312277"/>
            <a:ext cx="502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demo(x):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y = </a:t>
            </a:r>
            <a:r>
              <a:rPr lang="en-US" sz="2000" b="1" dirty="0" smtClean="0">
                <a:latin typeface="Courier New" pitchFamily="49" charset="0"/>
              </a:rPr>
              <a:t>x // 3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z = g(y)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z + y + 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2600" y="778877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1562100" y="430428"/>
            <a:ext cx="428322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15</a:t>
            </a:r>
            <a:endParaRPr lang="en-US" sz="1600" dirty="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638800" y="6211669"/>
            <a:ext cx="22868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they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1" y="2971800"/>
            <a:ext cx="3577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g(x):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result = </a:t>
            </a:r>
            <a:r>
              <a:rPr lang="en-US" sz="2000" b="1" dirty="0" smtClean="0">
                <a:latin typeface="Courier New" pitchFamily="49" charset="0"/>
              </a:rPr>
              <a:t>4*x </a:t>
            </a:r>
            <a:r>
              <a:rPr lang="en-US" sz="2000" b="1" dirty="0" smtClean="0">
                <a:latin typeface="Courier New" pitchFamily="49" charset="0"/>
              </a:rPr>
              <a:t>+ 2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2156" y="1007477"/>
            <a:ext cx="9906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2089" y="170744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output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 rot="21014770">
            <a:off x="4521533" y="1353501"/>
            <a:ext cx="295266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Cambria" pitchFamily="18" charset="0"/>
              </a:rPr>
              <a:t>afterwards, the stack is empty…, but ready if another function is called </a:t>
            </a:r>
            <a:endParaRPr lang="en-US" sz="2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981200" y="543524"/>
            <a:ext cx="20244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itchFamily="18" charset="0"/>
              </a:rPr>
              <a:t>what's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f(2)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10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1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9"/>
            <a:ext cx="3924300" cy="14992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f(0)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0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9"/>
            <a:ext cx="3924300" cy="14992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f(0)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87329" y="4672914"/>
            <a:ext cx="3924300" cy="14992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27304" y="4733360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680052" y="5348415"/>
            <a:ext cx="1932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0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returns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1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5554" y="4769133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f(0)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87214" y="5149104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 smtClean="0">
                <a:latin typeface="Cambria" pitchFamily="18" charset="0"/>
              </a:rPr>
              <a:t>Picobot</a:t>
            </a:r>
            <a:r>
              <a:rPr lang="en-US" sz="3600" dirty="0" smtClean="0">
                <a:latin typeface="Cambria" pitchFamily="18" charset="0"/>
              </a:rPr>
              <a:t>, </a:t>
            </a:r>
            <a:r>
              <a:rPr lang="en-US" sz="3600" b="1" i="1" dirty="0" err="1" smtClean="0">
                <a:latin typeface="Cambria" pitchFamily="18" charset="0"/>
              </a:rPr>
              <a:t>Aargh</a:t>
            </a:r>
            <a:r>
              <a:rPr lang="en-US" sz="3600" b="1" i="1" dirty="0" smtClean="0">
                <a:latin typeface="Cambria" pitchFamily="18" charset="0"/>
              </a:rPr>
              <a:t>!</a:t>
            </a:r>
            <a:endParaRPr lang="en-US" sz="3600" b="1" i="1" dirty="0">
              <a:solidFill>
                <a:srgbClr val="0000DF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1219200"/>
            <a:ext cx="8077200" cy="40222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5867400"/>
            <a:ext cx="213360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+ "universal" solution…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899379" y="3733800"/>
            <a:ext cx="457200" cy="533400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748793" y="835377"/>
            <a:ext cx="457200" cy="5334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75871"/>
            <a:ext cx="107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9"/>
            <a:ext cx="3924300" cy="14992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f(0)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87329" y="4672914"/>
            <a:ext cx="3924300" cy="14992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27304" y="4733360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680052" y="5348415"/>
            <a:ext cx="1932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0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returns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1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5554" y="4769133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f(0)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787214" y="5149104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120607">
            <a:off x="7265355" y="4456981"/>
            <a:ext cx="762000" cy="1247649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89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1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8"/>
            <a:ext cx="3924300" cy="17642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f(0)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2563" y="4980057"/>
            <a:ext cx="183703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How do we compute the result?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1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8"/>
            <a:ext cx="3924300" cy="17642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f(0)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2563" y="4980057"/>
            <a:ext cx="183703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Where does that result go?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4313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f(1)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1</a:t>
            </a:r>
            <a:endParaRPr lang="en-US" sz="1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85271" y="3010928"/>
            <a:ext cx="3924300" cy="17642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246" y="3071375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77994" y="3686430"/>
            <a:ext cx="193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ourier New" pitchFamily="49" charset="0"/>
              </a:rPr>
              <a:t>x = 1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f(0)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12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2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783496" y="3107148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f(1)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85156" y="34871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0120607">
            <a:off x="7388967" y="2736385"/>
            <a:ext cx="762000" cy="1577825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0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f(1) 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22</a:t>
            </a:r>
            <a:endParaRPr lang="en-US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itchFamily="49" charset="0"/>
              </a:rPr>
              <a:t>=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890" y="3429000"/>
            <a:ext cx="183703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What's </a:t>
            </a:r>
            <a:r>
              <a:rPr lang="en-US" sz="2000" b="1" i="1" dirty="0" smtClean="0">
                <a:latin typeface="Calibri" panose="020F0502020204030204" pitchFamily="34" charset="0"/>
              </a:rPr>
              <a:t>this</a:t>
            </a:r>
            <a:r>
              <a:rPr lang="en-US" sz="2000" b="1" dirty="0" smtClean="0">
                <a:latin typeface="Calibri" panose="020F0502020204030204" pitchFamily="34" charset="0"/>
              </a:rPr>
              <a:t> return value?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f(1) 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22</a:t>
            </a:r>
            <a:endParaRPr lang="en-US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42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890" y="3429000"/>
            <a:ext cx="183703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which then gets returned…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1447800"/>
            <a:ext cx="39243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6275" y="1508246"/>
            <a:ext cx="14897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stack frame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9023" y="2059109"/>
            <a:ext cx="1604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Courier New" pitchFamily="49" charset="0"/>
              </a:rPr>
              <a:t>x = </a:t>
            </a: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f(1) 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22</a:t>
            </a:r>
            <a:endParaRPr lang="en-US" sz="2000" b="1" dirty="0">
              <a:latin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42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4525" y="1544019"/>
            <a:ext cx="289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call:</a:t>
            </a:r>
            <a:r>
              <a:rPr lang="en-US" sz="2000" b="1" dirty="0" smtClean="0">
                <a:latin typeface="Calibri" panose="020F0502020204030204" pitchFamily="34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f(2)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86185" y="1923990"/>
            <a:ext cx="199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local variables: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890" y="3429000"/>
            <a:ext cx="183703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the result then gets returned…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6377185">
            <a:off x="5346160" y="22476"/>
            <a:ext cx="762000" cy="4256535"/>
          </a:xfrm>
          <a:prstGeom prst="downArrow">
            <a:avLst/>
          </a:prstGeom>
          <a:solidFill>
            <a:srgbClr val="CCE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30129" y="844876"/>
            <a:ext cx="4800600" cy="5733038"/>
          </a:xfrm>
          <a:prstGeom prst="roundRect">
            <a:avLst>
              <a:gd name="adj" fmla="val 9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24" name="Rectangle 28"/>
          <p:cNvSpPr>
            <a:spLocks noChangeArrowheads="1"/>
          </p:cNvSpPr>
          <p:nvPr/>
        </p:nvSpPr>
        <p:spPr bwMode="auto">
          <a:xfrm>
            <a:off x="4456468" y="128026"/>
            <a:ext cx="4346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How functions work…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892" y="850557"/>
            <a:ext cx="148977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"the stack"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200" y="1188184"/>
            <a:ext cx="47079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0: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f(x - 1</a:t>
            </a:r>
            <a:r>
              <a:rPr lang="en-US" sz="2000" b="1" dirty="0" smtClean="0">
                <a:latin typeface="Courier New" pitchFamily="49" charset="0"/>
              </a:rPr>
              <a:t>) + </a:t>
            </a:r>
            <a:r>
              <a:rPr lang="en-US" sz="2000" b="1" dirty="0" smtClean="0">
                <a:latin typeface="Courier New" pitchFamily="49" charset="0"/>
              </a:rPr>
              <a:t>10*x </a:t>
            </a:r>
            <a:endParaRPr lang="en-US" sz="2000" b="1" dirty="0">
              <a:latin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248834" y="644783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3490" y="296334"/>
            <a:ext cx="306494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4667" y="685800"/>
            <a:ext cx="9906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13857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output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 rot="21014770">
            <a:off x="4521533" y="1353501"/>
            <a:ext cx="295266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Cambria" pitchFamily="18" charset="0"/>
              </a:rPr>
              <a:t>again, the stack is empty, but ready if another function is called… 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126421" y="6090313"/>
            <a:ext cx="323300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600" i="1" dirty="0" smtClean="0">
                <a:latin typeface="Cambria" pitchFamily="18" charset="0"/>
              </a:rPr>
              <a:t>functions </a:t>
            </a:r>
            <a:r>
              <a:rPr lang="en-US" sz="3600" b="1" i="1" dirty="0" smtClean="0">
                <a:latin typeface="Cambria" pitchFamily="18" charset="0"/>
              </a:rPr>
              <a:t>stack</a:t>
            </a:r>
            <a:r>
              <a:rPr lang="en-US" sz="3600" i="1" dirty="0" smtClean="0">
                <a:latin typeface="Cambria" pitchFamily="18" charset="0"/>
              </a:rPr>
              <a:t>.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21219945">
            <a:off x="1376955" y="3139276"/>
            <a:ext cx="6513123" cy="286232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</a:t>
            </a:r>
            <a:r>
              <a:rPr lang="en-US" sz="4000" dirty="0" smtClean="0">
                <a:latin typeface="Cambria" pitchFamily="18" charset="0"/>
              </a:rPr>
              <a:t>unctions are like cells: software's building blocks…</a:t>
            </a:r>
          </a:p>
          <a:p>
            <a:pPr algn="ctr">
              <a:spcBef>
                <a:spcPct val="50000"/>
              </a:spcBef>
            </a:pPr>
            <a:r>
              <a:rPr lang="en-US" sz="4000" i="1" dirty="0" smtClean="0">
                <a:solidFill>
                  <a:srgbClr val="0B9520"/>
                </a:solidFill>
                <a:latin typeface="Cambria" pitchFamily="18" charset="0"/>
              </a:rPr>
              <a:t>… each one, a </a:t>
            </a:r>
            <a:r>
              <a:rPr lang="en-US" sz="4000" b="1" i="1" dirty="0" smtClean="0">
                <a:solidFill>
                  <a:srgbClr val="0B9520"/>
                </a:solidFill>
                <a:latin typeface="Cambria" pitchFamily="18" charset="0"/>
              </a:rPr>
              <a:t>self-contained</a:t>
            </a:r>
            <a:r>
              <a:rPr lang="en-US" sz="4000" i="1" dirty="0" smtClean="0">
                <a:solidFill>
                  <a:srgbClr val="0B9520"/>
                </a:solidFill>
                <a:latin typeface="Cambria" pitchFamily="18" charset="0"/>
              </a:rPr>
              <a:t> computational unit!</a:t>
            </a:r>
            <a:endParaRPr lang="en-US" sz="4000" i="1" dirty="0">
              <a:solidFill>
                <a:srgbClr val="0B952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295400" y="5410200"/>
            <a:ext cx="739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0" dirty="0" smtClean="0">
                <a:latin typeface="Cambria" pitchFamily="18" charset="0"/>
              </a:rPr>
              <a:t>function </a:t>
            </a:r>
            <a:r>
              <a:rPr lang="en-US" sz="6000" b="1" i="1" dirty="0">
                <a:solidFill>
                  <a:srgbClr val="CC3300"/>
                </a:solidFill>
                <a:latin typeface="Cambria" pitchFamily="18" charset="0"/>
              </a:rPr>
              <a:t>design</a:t>
            </a:r>
            <a:endParaRPr lang="en-US" sz="6000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93738" y="230188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Thinking 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b="1" i="1" dirty="0" smtClean="0">
                <a:latin typeface="Cambria" pitchFamily="18" charset="0"/>
              </a:rPr>
              <a:t>sequentially</a:t>
            </a:r>
            <a:endParaRPr lang="en-US" sz="3600" b="1" i="1" dirty="0">
              <a:latin typeface="Cambria" pitchFamily="18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90600" y="3048000"/>
            <a:ext cx="7323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(5) = 5 * 4 * 3 * 2 *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990600" y="51054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(N)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latin typeface="Courier New" pitchFamily="49" charset="0"/>
              </a:rPr>
              <a:t>N * (N-1) * … * 3 * 2 *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20574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factorial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990600" y="205740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!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</a:rPr>
              <a:t>=  120</a:t>
            </a:r>
          </a:p>
        </p:txBody>
      </p:sp>
      <p:sp>
        <p:nvSpPr>
          <p:cNvPr id="3" name="TextBox 2"/>
          <p:cNvSpPr txBox="1"/>
          <p:nvPr/>
        </p:nvSpPr>
        <p:spPr>
          <a:xfrm rot="20749692">
            <a:off x="183188" y="2201818"/>
            <a:ext cx="70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math</a:t>
            </a:r>
          </a:p>
        </p:txBody>
      </p:sp>
      <p:sp>
        <p:nvSpPr>
          <p:cNvPr id="9" name="TextBox 8"/>
          <p:cNvSpPr txBox="1"/>
          <p:nvPr/>
        </p:nvSpPr>
        <p:spPr>
          <a:xfrm rot="20749692">
            <a:off x="157876" y="3211089"/>
            <a:ext cx="60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mbria" panose="02040503050406030204" pitchFamily="18" charset="0"/>
              </a:rPr>
              <a:t>CS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131803">
            <a:off x="4241360" y="2721779"/>
            <a:ext cx="4495800" cy="2308324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7200" dirty="0" smtClean="0">
                <a:solidFill>
                  <a:schemeClr val="bg1"/>
                </a:solidFill>
                <a:latin typeface="Cambria" pitchFamily="18" charset="0"/>
              </a:rPr>
              <a:t>March &amp; beyond</a:t>
            </a:r>
            <a:r>
              <a:rPr lang="en-US" sz="7200" dirty="0">
                <a:solidFill>
                  <a:schemeClr val="bg1"/>
                </a:solidFill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5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886372" y="3025422"/>
            <a:ext cx="1251214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105400" y="76200"/>
            <a:ext cx="38465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800" b="1" dirty="0" smtClean="0">
                <a:latin typeface="Cambria" pitchFamily="18" charset="0"/>
              </a:rPr>
              <a:t>hw2</a:t>
            </a:r>
            <a:endParaRPr lang="en-US" sz="4800" dirty="0">
              <a:latin typeface="Cambria" pitchFamily="18" charset="0"/>
            </a:endParaRPr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457200" y="381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Cambria" pitchFamily="18" charset="0"/>
              </a:rPr>
              <a:t>  you attended </a:t>
            </a:r>
            <a:r>
              <a:rPr lang="en-US" dirty="0" smtClean="0">
                <a:latin typeface="Cambria" pitchFamily="18" charset="0"/>
              </a:rPr>
              <a:t>lab and submit pr1+pr2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101" name="Text Box 28"/>
          <p:cNvSpPr txBox="1">
            <a:spLocks noChangeArrowheads="1"/>
          </p:cNvSpPr>
          <p:nvPr/>
        </p:nvSpPr>
        <p:spPr bwMode="auto">
          <a:xfrm>
            <a:off x="956733" y="739422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you get full credit </a:t>
            </a:r>
            <a:r>
              <a:rPr lang="en-US" dirty="0">
                <a:latin typeface="Cambria" pitchFamily="18" charset="0"/>
              </a:rPr>
              <a:t>for </a:t>
            </a:r>
            <a:r>
              <a:rPr lang="en-US" dirty="0" smtClean="0">
                <a:latin typeface="Cambria" pitchFamily="18" charset="0"/>
              </a:rPr>
              <a:t>hw2pr1 and hw2pr2</a:t>
            </a:r>
            <a:endParaRPr lang="en-US" sz="1800" b="1" i="1" dirty="0">
              <a:solidFill>
                <a:srgbClr val="0C0BC6"/>
              </a:solidFill>
              <a:latin typeface="Cambria" pitchFamily="18" charset="0"/>
            </a:endParaRPr>
          </a:p>
        </p:txBody>
      </p:sp>
      <p:sp>
        <p:nvSpPr>
          <p:cNvPr id="4102" name="Text Box 29"/>
          <p:cNvSpPr txBox="1">
            <a:spLocks noChangeArrowheads="1"/>
          </p:cNvSpPr>
          <p:nvPr/>
        </p:nvSpPr>
        <p:spPr bwMode="auto">
          <a:xfrm>
            <a:off x="457200" y="1371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791200" y="369711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:</a:t>
            </a:r>
          </a:p>
        </p:txBody>
      </p:sp>
      <p:sp>
        <p:nvSpPr>
          <p:cNvPr id="4104" name="Text Box 31"/>
          <p:cNvSpPr txBox="1">
            <a:spLocks noChangeArrowheads="1"/>
          </p:cNvSpPr>
          <p:nvPr/>
        </p:nvSpPr>
        <p:spPr bwMode="auto">
          <a:xfrm>
            <a:off x="956733" y="1684866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you </a:t>
            </a:r>
            <a:r>
              <a:rPr lang="en-US" dirty="0">
                <a:latin typeface="Cambria" pitchFamily="18" charset="0"/>
              </a:rPr>
              <a:t>should complete the two lab </a:t>
            </a:r>
            <a:r>
              <a:rPr lang="en-US" dirty="0" smtClean="0">
                <a:latin typeface="Cambria" pitchFamily="18" charset="0"/>
              </a:rPr>
              <a:t>problems, pr1 + pr2</a:t>
            </a:r>
            <a:endParaRPr lang="en-US" sz="1800" b="1" i="1" dirty="0">
              <a:solidFill>
                <a:srgbClr val="0C0BC6"/>
              </a:solidFill>
              <a:latin typeface="Cambria" pitchFamily="18" charset="0"/>
            </a:endParaRPr>
          </a:p>
        </p:txBody>
      </p:sp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1143000" y="2528887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ambria" pitchFamily="18" charset="0"/>
              </a:rPr>
              <a:t>either way</a:t>
            </a:r>
            <a:r>
              <a:rPr lang="en-US" b="1" dirty="0">
                <a:latin typeface="Cambria" pitchFamily="18" charset="0"/>
              </a:rPr>
              <a:t>:</a:t>
            </a:r>
            <a:r>
              <a:rPr lang="en-US" dirty="0" smtClean="0">
                <a:latin typeface="Cambria" pitchFamily="18" charset="0"/>
              </a:rPr>
              <a:t>    submit pr1 + pr2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110" name="Rectangle 46"/>
          <p:cNvSpPr>
            <a:spLocks noChangeArrowheads="1"/>
          </p:cNvSpPr>
          <p:nvPr/>
        </p:nvSpPr>
        <p:spPr bwMode="auto">
          <a:xfrm>
            <a:off x="1798638" y="146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111" name="Group 47"/>
          <p:cNvGrpSpPr>
            <a:grpSpLocks/>
          </p:cNvGrpSpPr>
          <p:nvPr/>
        </p:nvGrpSpPr>
        <p:grpSpPr bwMode="auto">
          <a:xfrm>
            <a:off x="87256" y="2516779"/>
            <a:ext cx="371475" cy="468312"/>
            <a:chOff x="2928" y="1051"/>
            <a:chExt cx="840" cy="957"/>
          </a:xfrm>
        </p:grpSpPr>
        <p:sp>
          <p:nvSpPr>
            <p:cNvPr id="4114" name="Freeform 4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4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5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5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5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5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5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5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AutoShape 5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Freeform 5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5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5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6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Rectangle 61"/>
          <p:cNvSpPr>
            <a:spLocks noChangeArrowheads="1"/>
          </p:cNvSpPr>
          <p:nvPr/>
        </p:nvSpPr>
        <p:spPr bwMode="auto">
          <a:xfrm>
            <a:off x="465051" y="2456035"/>
            <a:ext cx="8723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0B9520"/>
                </a:solidFill>
                <a:latin typeface="Cambria" pitchFamily="18" charset="0"/>
              </a:rPr>
              <a:t>Is this Python??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6480935" y="3465865"/>
            <a:ext cx="609600" cy="62983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2521135">
            <a:off x="5409416" y="3290135"/>
            <a:ext cx="609600" cy="8810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1247094" y="13716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: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950632" y="2985912"/>
            <a:ext cx="4951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complete and submit   hw2pr3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48200" y="5761473"/>
            <a:ext cx="3810000" cy="3698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Extra </a:t>
            </a:r>
            <a:r>
              <a:rPr lang="en-US" sz="1800" b="1" dirty="0" smtClean="0">
                <a:latin typeface="Cambria" pitchFamily="18" charset="0"/>
              </a:rPr>
              <a:t>Credit:  </a:t>
            </a:r>
            <a:r>
              <a:rPr lang="en-US" sz="1800" i="1" dirty="0" smtClean="0">
                <a:latin typeface="Cambria" pitchFamily="18" charset="0"/>
              </a:rPr>
              <a:t>Pig Latin / </a:t>
            </a:r>
            <a:r>
              <a:rPr lang="en-US" sz="1800" i="1" dirty="0" err="1" smtClean="0">
                <a:latin typeface="Cambria" pitchFamily="18" charset="0"/>
              </a:rPr>
              <a:t>CodingBat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31" name="Picture 4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842014" cy="1570473"/>
          </a:xfrm>
          <a:prstGeom prst="rect">
            <a:avLst/>
          </a:prstGeom>
          <a:noFill/>
          <a:ln w="12700">
            <a:solidFill>
              <a:srgbClr val="464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b="13750"/>
          <a:stretch/>
        </p:blipFill>
        <p:spPr bwMode="auto">
          <a:xfrm>
            <a:off x="762000" y="3810000"/>
            <a:ext cx="3173413" cy="28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051772" y="6319277"/>
            <a:ext cx="2209800" cy="3698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latin typeface="Cambria" pitchFamily="18" charset="0"/>
              </a:rPr>
              <a:t>DNA transcription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2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0" y="3569043"/>
            <a:ext cx="5791200" cy="724929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600" y="5624325"/>
            <a:ext cx="7543799" cy="724929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93738" y="230188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Thinking 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b="1" i="1" dirty="0" smtClean="0">
                <a:latin typeface="Cambria" pitchFamily="18" charset="0"/>
              </a:rPr>
              <a:t>recursively</a:t>
            </a:r>
            <a:endParaRPr lang="en-US" sz="3600" b="1" i="1" dirty="0">
              <a:latin typeface="Cambria" pitchFamily="18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90600" y="30480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fac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(5) = 5 * 4 * 3 * 2 * 1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990599" y="5105400"/>
            <a:ext cx="754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fac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(N)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N * (N-1) * … * 3 * 2 * 1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20574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factorial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990600" y="205740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!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</a:rPr>
              <a:t>=  120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600" y="366778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(5) =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90600" y="572518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(N) =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551" y="3810000"/>
            <a:ext cx="2590800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can we express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i="1" dirty="0" smtClean="0">
                <a:latin typeface="Cambria" panose="02040503050406030204" pitchFamily="18" charset="0"/>
              </a:rPr>
              <a:t>w/ a smaller version of itself?</a:t>
            </a: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0" y="3569043"/>
            <a:ext cx="5791200" cy="724929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600" y="5624325"/>
            <a:ext cx="7543799" cy="724929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93738" y="230188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Thinking 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b="1" i="1" dirty="0" smtClean="0">
                <a:latin typeface="Cambria" pitchFamily="18" charset="0"/>
              </a:rPr>
              <a:t>recursively</a:t>
            </a:r>
            <a:endParaRPr lang="en-US" sz="3600" b="1" i="1" dirty="0">
              <a:latin typeface="Cambria" pitchFamily="18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90600" y="304800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fac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(5) = 5 * 4 * 3 * 2 * 1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990600" y="51054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fac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(N)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N * (N-1)* … * 3 * 2 * 1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20574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factorial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990600" y="205740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!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</a:rPr>
              <a:t>=  120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600" y="366778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(5) = 5 * </a:t>
            </a: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(4)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90600" y="572518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(N) = N * </a:t>
            </a:r>
            <a:r>
              <a:rPr lang="en-US" sz="2800" b="1" dirty="0" err="1" smtClean="0">
                <a:latin typeface="Courier New" pitchFamily="49" charset="0"/>
              </a:rPr>
              <a:t>fac</a:t>
            </a:r>
            <a:r>
              <a:rPr lang="en-US" sz="2800" b="1" dirty="0" smtClean="0">
                <a:latin typeface="Courier New" pitchFamily="49" charset="0"/>
              </a:rPr>
              <a:t>(N-1)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551" y="3810000"/>
            <a:ext cx="2590800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can we express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i="1" dirty="0" smtClean="0">
                <a:latin typeface="Cambria" panose="02040503050406030204" pitchFamily="18" charset="0"/>
              </a:rPr>
              <a:t>w/ a smaller version of itself?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55082">
            <a:off x="275547" y="618829"/>
            <a:ext cx="6172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Recursion ~ </a:t>
            </a:r>
            <a:r>
              <a:rPr lang="en-US" sz="72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self-similarity</a:t>
            </a:r>
          </a:p>
        </p:txBody>
      </p:sp>
    </p:spTree>
    <p:extLst>
      <p:ext uri="{BB962C8B-B14F-4D97-AF65-F5344CB8AC3E}">
        <p14:creationId xmlns:p14="http://schemas.microsoft.com/office/powerpoint/2010/main" val="42545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135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value of 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5*4*3*2*1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7312" y="21779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911" y="1824335"/>
            <a:ext cx="905889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2217" y="5702808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(5)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4038600" y="2971800"/>
            <a:ext cx="838200" cy="4495800"/>
          </a:xfrm>
          <a:prstGeom prst="rightBrace">
            <a:avLst>
              <a:gd name="adj1" fmla="val 50515"/>
              <a:gd name="adj2" fmla="val 50000"/>
            </a:avLst>
          </a:prstGeom>
          <a:noFill/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2070" y="3345739"/>
            <a:ext cx="56893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5 * 4 * 3 * 2 * 1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958" y="4191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integers from 5 down to 1, multiplied together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5943600" y="28194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678169" y="2438400"/>
            <a:ext cx="3227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starting from 5, decreasing to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00" y="187012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(5)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20951383">
            <a:off x="4264097" y="980491"/>
            <a:ext cx="3308314" cy="138499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Recursion, </a:t>
            </a:r>
            <a:r>
              <a:rPr lang="en-US" sz="4200" b="1" i="1" dirty="0" smtClean="0">
                <a:latin typeface="Cambria" panose="02040503050406030204" pitchFamily="18" charset="0"/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1816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92" y="42976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value of 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5*4*3*2*1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value of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5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680" y="2601071"/>
            <a:ext cx="362712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value of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4*3*2*1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006" y="614433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is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8486" y="4027309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one, small piece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7620" y="4027309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self-similar "rest"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combined with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89504" y="7620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99843" y="1705463"/>
            <a:ext cx="905890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92453" y="3867026"/>
            <a:ext cx="905890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600" y="187012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(5)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0886" y="5791200"/>
            <a:ext cx="6019800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Recursion, </a:t>
            </a:r>
            <a:r>
              <a:rPr lang="en-US" sz="4200" b="1" i="1" dirty="0" smtClean="0">
                <a:latin typeface="Cambria" panose="02040503050406030204" pitchFamily="18" charset="0"/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22562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" y="506849"/>
            <a:ext cx="3721608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value of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N*(N-1)*...*2*1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value of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N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8680" y="2703576"/>
            <a:ext cx="355092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value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(N-1)*...*2*1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6806" y="489465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is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combined with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9504" y="113096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8623" y="1595735"/>
            <a:ext cx="952377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1815" y="3867026"/>
            <a:ext cx="1202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(N-1)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3497" y="396240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one, small piece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64689" y="3962400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self-similar "rest"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26723" y="187012"/>
            <a:ext cx="15289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(N)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0886" y="5791200"/>
            <a:ext cx="6019800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Recursion, </a:t>
            </a:r>
            <a:r>
              <a:rPr lang="en-US" sz="4200" b="1" i="1" dirty="0" smtClean="0">
                <a:latin typeface="Cambria" panose="02040503050406030204" pitchFamily="18" charset="0"/>
              </a:rPr>
              <a:t>the process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8001000" y="5833872"/>
            <a:ext cx="838200" cy="586264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rn.jpg"/>
          <p:cNvPicPr>
            <a:picLocks noChangeAspect="1"/>
          </p:cNvPicPr>
          <p:nvPr/>
        </p:nvPicPr>
        <p:blipFill rotWithShape="1">
          <a:blip r:embed="rId3"/>
          <a:srcRect l="4266" r="3421" b="5548"/>
          <a:stretch/>
        </p:blipFill>
        <p:spPr>
          <a:xfrm>
            <a:off x="152400" y="1263372"/>
            <a:ext cx="8610600" cy="5049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820" y="5928155"/>
            <a:ext cx="2457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Calibri"/>
                <a:ea typeface="ＭＳ Ｐゴシック"/>
              </a:rPr>
              <a:t>Nature loves recursion!</a:t>
            </a:r>
            <a:endParaRPr lang="en-US" sz="1400" i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76212"/>
            <a:ext cx="830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Recursion's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conceptual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 challenge?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02877" y="1143000"/>
            <a:ext cx="363784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You need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to see BOTH the </a:t>
            </a:r>
            <a:r>
              <a:rPr lang="en-US" sz="2100" b="1" i="1" dirty="0">
                <a:solidFill>
                  <a:srgbClr val="008000"/>
                </a:solidFill>
                <a:latin typeface="Cambria" pitchFamily="18" charset="0"/>
              </a:rPr>
              <a:t>self-similar </a:t>
            </a:r>
            <a:r>
              <a:rPr lang="en-US" sz="2100" b="1" i="1" dirty="0" smtClean="0">
                <a:solidFill>
                  <a:srgbClr val="008000"/>
                </a:solidFill>
                <a:latin typeface="Cambria" pitchFamily="18" charset="0"/>
              </a:rPr>
              <a:t>pieces 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sz="2100" b="1" i="1" dirty="0" smtClean="0">
                <a:solidFill>
                  <a:srgbClr val="008000"/>
                </a:solidFill>
                <a:latin typeface="Cambria" pitchFamily="18" charset="0"/>
              </a:rPr>
              <a:t>whole thing 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simultaneously!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40605" y="6005207"/>
            <a:ext cx="638175" cy="711200"/>
            <a:chOff x="2928" y="1051"/>
            <a:chExt cx="840" cy="957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0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" y="506849"/>
            <a:ext cx="3721608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value of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N*(N-1)*...*2*1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value of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N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8680" y="2703576"/>
            <a:ext cx="355092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output value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(N-1)*...*2*1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6806" y="489465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is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combined with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9504" y="113096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overall goal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8623" y="1595735"/>
            <a:ext cx="952377" cy="461665"/>
          </a:xfrm>
          <a:prstGeom prst="rect">
            <a:avLst/>
          </a:prstGeom>
          <a:solidFill>
            <a:srgbClr val="FFCC99"/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1815" y="3867026"/>
            <a:ext cx="1202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(N-1)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23497" y="396240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one, small piece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64689" y="3962400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self-similar "rest"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26723" y="187012"/>
            <a:ext cx="15289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(N)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0886" y="5791200"/>
            <a:ext cx="6019800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Recursion, </a:t>
            </a:r>
            <a:r>
              <a:rPr lang="en-US" sz="4200" b="1" i="1" dirty="0" smtClean="0">
                <a:latin typeface="Cambria" panose="02040503050406030204" pitchFamily="18" charset="0"/>
              </a:rPr>
              <a:t>the </a:t>
            </a:r>
            <a:r>
              <a:rPr lang="en-US" sz="42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code</a:t>
            </a:r>
            <a:r>
              <a:rPr lang="en-US" sz="4200" b="1" i="1" dirty="0" smtClean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8001000" y="5833872"/>
            <a:ext cx="838200" cy="586264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4528" y="4445111"/>
            <a:ext cx="952377" cy="461665"/>
          </a:xfrm>
          <a:prstGeom prst="rect">
            <a:avLst/>
          </a:prstGeom>
          <a:solidFill>
            <a:srgbClr val="FFCC99"/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  <a:cs typeface="Times New Roman" pitchFamily="18" charset="0"/>
              </a:rPr>
              <a:t>Warning:  </a:t>
            </a:r>
            <a:r>
              <a:rPr lang="en-US" sz="4000" b="1" i="1" dirty="0">
                <a:latin typeface="Cambria" pitchFamily="18" charset="0"/>
                <a:cs typeface="Times New Roman" pitchFamily="18" charset="0"/>
              </a:rPr>
              <a:t>this is legal!</a:t>
            </a:r>
            <a:endParaRPr lang="en-US" sz="40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facBad</a:t>
            </a:r>
            <a:r>
              <a:rPr lang="en-US" sz="3200" b="1" dirty="0" smtClean="0">
                <a:latin typeface="Courier New" pitchFamily="49" charset="0"/>
              </a:rPr>
              <a:t>(N</a:t>
            </a:r>
            <a:r>
              <a:rPr lang="en-US" sz="3200" b="1" dirty="0">
                <a:latin typeface="Courier New" pitchFamily="49" charset="0"/>
              </a:rPr>
              <a:t>):</a:t>
            </a:r>
          </a:p>
          <a:p>
            <a:pPr eaLnBrk="1" hangingPunct="1"/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3200" b="1" dirty="0">
                <a:latin typeface="Courier New" pitchFamily="49" charset="0"/>
              </a:rPr>
              <a:t>N *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facBad</a:t>
            </a:r>
            <a:r>
              <a:rPr lang="en-US" sz="3200" b="1" dirty="0" smtClean="0">
                <a:latin typeface="Courier New" pitchFamily="49" charset="0"/>
              </a:rPr>
              <a:t>(N - 1</a:t>
            </a:r>
            <a:r>
              <a:rPr lang="en-US" sz="32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31748" name="Group 13"/>
          <p:cNvGrpSpPr>
            <a:grpSpLocks/>
          </p:cNvGrpSpPr>
          <p:nvPr/>
        </p:nvGrpSpPr>
        <p:grpSpPr bwMode="auto">
          <a:xfrm>
            <a:off x="7885289" y="4053538"/>
            <a:ext cx="685800" cy="696913"/>
            <a:chOff x="2928" y="1051"/>
            <a:chExt cx="840" cy="957"/>
          </a:xfrm>
        </p:grpSpPr>
        <p:sp>
          <p:nvSpPr>
            <p:cNvPr id="31750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27"/>
          <p:cNvSpPr>
            <a:spLocks noChangeArrowheads="1"/>
          </p:cNvSpPr>
          <p:nvPr/>
        </p:nvSpPr>
        <p:spPr bwMode="auto">
          <a:xfrm>
            <a:off x="5521325" y="3733800"/>
            <a:ext cx="286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B9520"/>
                </a:solidFill>
                <a:latin typeface="Cambria" pitchFamily="18" charset="0"/>
              </a:rPr>
              <a:t>I wonder how this code will </a:t>
            </a:r>
            <a:r>
              <a:rPr lang="en-US" sz="2000" b="1" dirty="0">
                <a:solidFill>
                  <a:srgbClr val="0B9520"/>
                </a:solidFill>
                <a:latin typeface="Cambria" pitchFamily="18" charset="0"/>
              </a:rPr>
              <a:t>STACK</a:t>
            </a:r>
            <a:r>
              <a:rPr lang="en-US" sz="2000" dirty="0">
                <a:solidFill>
                  <a:srgbClr val="0B9520"/>
                </a:solidFill>
                <a:latin typeface="Cambria" pitchFamily="18" charset="0"/>
              </a:rPr>
              <a:t> up!?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facBad</a:t>
            </a:r>
            <a:r>
              <a:rPr lang="en-US" sz="3200" b="1" dirty="0" smtClean="0">
                <a:latin typeface="Courier New" pitchFamily="49" charset="0"/>
              </a:rPr>
              <a:t>(N</a:t>
            </a:r>
            <a:r>
              <a:rPr lang="en-US" sz="3200" b="1" dirty="0">
                <a:latin typeface="Courier New" pitchFamily="49" charset="0"/>
              </a:rPr>
              <a:t>):</a:t>
            </a:r>
          </a:p>
          <a:p>
            <a:pPr eaLnBrk="1" hangingPunct="1"/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return </a:t>
            </a:r>
            <a:r>
              <a:rPr lang="en-US" sz="3200" b="1" dirty="0">
                <a:latin typeface="Courier New" pitchFamily="49" charset="0"/>
              </a:rPr>
              <a:t>N *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facBad</a:t>
            </a:r>
            <a:r>
              <a:rPr lang="en-US" sz="3200" b="1" dirty="0" smtClean="0">
                <a:latin typeface="Courier New" pitchFamily="49" charset="0"/>
              </a:rPr>
              <a:t>(N - 1</a:t>
            </a:r>
            <a:r>
              <a:rPr lang="en-US" sz="3200" b="1" dirty="0">
                <a:latin typeface="Courier New" pitchFamily="49" charset="0"/>
              </a:rPr>
              <a:t>)</a:t>
            </a: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533400" y="3230562"/>
            <a:ext cx="8153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calls </a:t>
            </a:r>
            <a:r>
              <a:rPr lang="en-US" dirty="0">
                <a:latin typeface="Cambria" pitchFamily="18" charset="0"/>
              </a:rPr>
              <a:t>to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facBad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will never </a:t>
            </a:r>
            <a:r>
              <a:rPr lang="en-US" dirty="0" smtClean="0">
                <a:latin typeface="Cambria" pitchFamily="18" charset="0"/>
              </a:rPr>
              <a:t>stop: there's no </a:t>
            </a:r>
            <a:r>
              <a:rPr lang="en-US" b="1" dirty="0" smtClean="0">
                <a:latin typeface="Cambria" pitchFamily="18" charset="0"/>
              </a:rPr>
              <a:t>BASE CASE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1295400" y="4267200"/>
            <a:ext cx="6400800" cy="144655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latin typeface="Cambria" pitchFamily="18" charset="0"/>
              </a:rPr>
              <a:t>Make sure you </a:t>
            </a:r>
            <a:r>
              <a:rPr lang="en-US" sz="4400" dirty="0" smtClean="0">
                <a:latin typeface="Cambria" pitchFamily="18" charset="0"/>
              </a:rPr>
              <a:t>have a </a:t>
            </a:r>
            <a:r>
              <a:rPr lang="en-US" sz="4400" b="1" dirty="0" smtClean="0">
                <a:latin typeface="Cambria" pitchFamily="18" charset="0"/>
              </a:rPr>
              <a:t>base case</a:t>
            </a:r>
            <a:endParaRPr lang="en-US" sz="4400" dirty="0">
              <a:latin typeface="Cambria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legal</a:t>
            </a:r>
            <a:r>
              <a:rPr lang="en-US" sz="4000" dirty="0" smtClean="0">
                <a:latin typeface="Cambria" pitchFamily="18" charset="0"/>
              </a:rPr>
              <a:t>    </a:t>
            </a:r>
            <a:r>
              <a:rPr lang="en-US" sz="4000" dirty="0">
                <a:latin typeface="Cambria" pitchFamily="18" charset="0"/>
                <a:cs typeface="Courier New" pitchFamily="49" charset="0"/>
              </a:rPr>
              <a:t>!=</a:t>
            </a:r>
            <a:r>
              <a:rPr lang="en-US" sz="4000" dirty="0">
                <a:latin typeface="Cambria" pitchFamily="18" charset="0"/>
              </a:rPr>
              <a:t>  </a:t>
            </a:r>
            <a:r>
              <a:rPr lang="en-US" sz="4000" dirty="0" smtClean="0">
                <a:latin typeface="Cambria" pitchFamily="18" charset="0"/>
              </a:rPr>
              <a:t>  </a:t>
            </a:r>
            <a:r>
              <a:rPr lang="en-US" sz="4000" i="1" dirty="0">
                <a:latin typeface="Cambria" pitchFamily="18" charset="0"/>
              </a:rPr>
              <a:t>recommended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5786065"/>
            <a:ext cx="2850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a.k.a. </a:t>
            </a:r>
            <a:r>
              <a:rPr lang="en-US" i="1" dirty="0" smtClean="0">
                <a:latin typeface="Cambria" pitchFamily="18" charset="0"/>
              </a:rPr>
              <a:t>"escape hatch"</a:t>
            </a:r>
            <a:endParaRPr lang="en-US" i="1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49701" y="6328387"/>
            <a:ext cx="375266" cy="395263"/>
            <a:chOff x="2928" y="1051"/>
            <a:chExt cx="840" cy="957"/>
          </a:xfrm>
        </p:grpSpPr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34219" y="6096592"/>
            <a:ext cx="1430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srgbClr val="0B9520"/>
                </a:solidFill>
                <a:latin typeface="Cambria" pitchFamily="18" charset="0"/>
              </a:rPr>
              <a:t>How about an escape from recursion itself!?!</a:t>
            </a:r>
            <a:endParaRPr lang="en-US" sz="900" dirty="0">
              <a:solidFill>
                <a:srgbClr val="0B952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5064801" y="842080"/>
            <a:ext cx="34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pPr eaLnBrk="1" hangingPunct="1"/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    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(N)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23900" y="4841896"/>
            <a:ext cx="3352800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latin typeface="Cambria" pitchFamily="18" charset="0"/>
              </a:rPr>
              <a:t>R</a:t>
            </a:r>
            <a:r>
              <a:rPr lang="en-US" sz="3200" b="1" dirty="0" smtClean="0">
                <a:latin typeface="Cambria" pitchFamily="18" charset="0"/>
              </a:rPr>
              <a:t>ecursion</a:t>
            </a:r>
            <a:endParaRPr lang="en-US" sz="3200" b="1" dirty="0"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the dizzying dangers of having no base case!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439" y="476955"/>
            <a:ext cx="35010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This "works"  ~  </a:t>
            </a:r>
            <a:r>
              <a:rPr lang="en-US" sz="1800" i="1" dirty="0" smtClean="0">
                <a:latin typeface="Cambria" pitchFamily="18" charset="0"/>
              </a:rPr>
              <a:t>but doesn't work!</a:t>
            </a:r>
            <a:endParaRPr lang="en-US" sz="1800" i="1" dirty="0"/>
          </a:p>
        </p:txBody>
      </p:sp>
      <p:pic>
        <p:nvPicPr>
          <p:cNvPr id="9" name="Picture 13" descr="infiniteRecursion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44455"/>
            <a:ext cx="3616274" cy="42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9535" r="18077" b="2216"/>
          <a:stretch>
            <a:fillRect/>
          </a:stretch>
        </p:blipFill>
        <p:spPr bwMode="auto">
          <a:xfrm>
            <a:off x="381000" y="433051"/>
            <a:ext cx="4038600" cy="395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9261"/>
            <a:ext cx="8229600" cy="3139339"/>
          </a:xfrm>
          <a:prstGeom prst="rect">
            <a:avLst/>
          </a:prstGeom>
        </p:spPr>
      </p:pic>
      <p:sp>
        <p:nvSpPr>
          <p:cNvPr id="5125" name="TextBox 72"/>
          <p:cNvSpPr txBox="1">
            <a:spLocks noChangeArrowheads="1"/>
          </p:cNvSpPr>
          <p:nvPr/>
        </p:nvSpPr>
        <p:spPr bwMode="auto">
          <a:xfrm>
            <a:off x="152400" y="76200"/>
            <a:ext cx="3160712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200" dirty="0" smtClean="0">
                <a:latin typeface="Cambria" pitchFamily="18" charset="0"/>
              </a:rPr>
              <a:t>Piazza!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67328">
            <a:off x="5099847" y="374159"/>
            <a:ext cx="3344867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</a:rPr>
              <a:t>Questions?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9" b="33980"/>
          <a:stretch/>
        </p:blipFill>
        <p:spPr bwMode="auto">
          <a:xfrm>
            <a:off x="533400" y="4495800"/>
            <a:ext cx="8191500" cy="20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5105400" y="4061447"/>
            <a:ext cx="384386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3600" dirty="0" smtClean="0">
                <a:latin typeface="Cambria" pitchFamily="18" charset="0"/>
              </a:rPr>
              <a:t>+ </a:t>
            </a:r>
            <a:r>
              <a:rPr lang="en-US" sz="3600" dirty="0" err="1" smtClean="0">
                <a:latin typeface="Cambria" pitchFamily="18" charset="0"/>
              </a:rPr>
              <a:t>add'l</a:t>
            </a:r>
            <a:r>
              <a:rPr lang="en-US" sz="3600" dirty="0" smtClean="0">
                <a:latin typeface="Cambria" pitchFamily="18" charset="0"/>
              </a:rPr>
              <a:t> 4C grading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99138">
            <a:off x="-13934" y="5770545"/>
            <a:ext cx="2156385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see online hours!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44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5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79704" y="5334000"/>
            <a:ext cx="7854696" cy="9144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5841" y="5502424"/>
            <a:ext cx="19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base case:</a:t>
            </a:r>
            <a:endParaRPr lang="en-US" sz="3200" i="1" dirty="0">
              <a:solidFill>
                <a:srgbClr val="FF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8104" y="5425668"/>
            <a:ext cx="5105400" cy="738664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for </a:t>
            </a:r>
            <a:r>
              <a:rPr lang="en-US" sz="4200" dirty="0" err="1" smtClean="0">
                <a:latin typeface="Calibri" panose="020F0502020204030204" pitchFamily="34" charset="0"/>
              </a:rPr>
              <a:t>fac</a:t>
            </a:r>
            <a:r>
              <a:rPr lang="en-US" sz="4200" dirty="0" smtClean="0">
                <a:latin typeface="Calibri" panose="020F0502020204030204" pitchFamily="34" charset="0"/>
              </a:rPr>
              <a:t>(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4200" dirty="0" smtClean="0">
                <a:latin typeface="Calibri" panose="020F0502020204030204" pitchFamily="34" charset="0"/>
              </a:rPr>
              <a:t>) is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7828" y="6304996"/>
            <a:ext cx="2452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smallest possible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argument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9432" y="6304996"/>
            <a:ext cx="901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its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result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592824" y="6075007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831381" y="6060445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" y="506849"/>
            <a:ext cx="4718014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Result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  <a:r>
              <a:rPr lang="en-US" sz="4200" dirty="0" smtClean="0">
                <a:latin typeface="Calibri" panose="020F0502020204030204" pitchFamily="34" charset="0"/>
              </a:rPr>
              <a:t>of </a:t>
            </a:r>
            <a:endParaRPr lang="en-US" sz="42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8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28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N-1)*...*</a:t>
            </a:r>
            <a:r>
              <a:rPr lang="en-US" sz="28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8680" y="2703576"/>
            <a:ext cx="355092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Result of</a:t>
            </a:r>
          </a:p>
          <a:p>
            <a:pPr algn="ctr"/>
            <a:r>
              <a:rPr lang="en-US" sz="3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(N-1</a:t>
            </a:r>
            <a:r>
              <a:rPr lang="en-US" sz="3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)*...*2*1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63606" y="489465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is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combined with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9504" y="113096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8623" y="1595735"/>
            <a:ext cx="952377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(N)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7281815" y="3867026"/>
            <a:ext cx="1202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(N-1)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1123497" y="396240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one, small piece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64689" y="3962400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self-similar "rest"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26723" y="187012"/>
            <a:ext cx="15289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fac</a:t>
            </a:r>
            <a:r>
              <a:rPr lang="en-US" sz="4200" b="1" dirty="0" smtClean="0">
                <a:latin typeface="Calibri" panose="020F0502020204030204" pitchFamily="34" charset="0"/>
              </a:rPr>
              <a:t>(N)</a:t>
            </a:r>
            <a:endParaRPr lang="en-US" sz="4200" b="1" dirty="0"/>
          </a:p>
        </p:txBody>
      </p:sp>
      <p:sp>
        <p:nvSpPr>
          <p:cNvPr id="29" name="Rectangle 28"/>
          <p:cNvSpPr/>
          <p:nvPr/>
        </p:nvSpPr>
        <p:spPr>
          <a:xfrm>
            <a:off x="7953301" y="4560933"/>
            <a:ext cx="952377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94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692275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3200" b="1" dirty="0">
                <a:latin typeface="Courier New" pitchFamily="49" charset="0"/>
              </a:rPr>
              <a:t>(N</a:t>
            </a:r>
            <a:r>
              <a:rPr lang="en-US" sz="3200" b="1" dirty="0" smtClean="0">
                <a:latin typeface="Courier New" pitchFamily="49" charset="0"/>
              </a:rPr>
              <a:t>):</a:t>
            </a:r>
            <a:endParaRPr lang="en-US" sz="3200" b="1" dirty="0">
              <a:latin typeface="Courier New" pitchFamily="49" charset="0"/>
            </a:endParaRPr>
          </a:p>
          <a:p>
            <a:pPr eaLnBrk="1" hangingPunct="1"/>
            <a:r>
              <a:rPr lang="en-US" sz="3200" b="1" dirty="0"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3200" b="1" dirty="0">
                <a:latin typeface="Courier New" pitchFamily="49" charset="0"/>
              </a:rPr>
              <a:t> N </a:t>
            </a:r>
            <a:r>
              <a:rPr lang="en-US" sz="3200" b="1" dirty="0" smtClean="0">
                <a:latin typeface="Courier New" pitchFamily="49" charset="0"/>
              </a:rPr>
              <a:t>== </a:t>
            </a:r>
            <a:r>
              <a:rPr lang="en-US" sz="3200" b="1" dirty="0">
                <a:latin typeface="Courier New" pitchFamily="49" charset="0"/>
              </a:rPr>
              <a:t>0</a:t>
            </a:r>
            <a:r>
              <a:rPr lang="en-US" sz="3200" b="1" dirty="0" smtClean="0">
                <a:latin typeface="Courier New" pitchFamily="49" charset="0"/>
              </a:rPr>
              <a:t>:</a:t>
            </a:r>
            <a:endParaRPr lang="en-US" sz="3200" b="1" dirty="0">
              <a:latin typeface="Courier New" pitchFamily="49" charset="0"/>
            </a:endParaRPr>
          </a:p>
          <a:p>
            <a:pPr eaLnBrk="1" hangingPunct="1"/>
            <a:r>
              <a:rPr lang="en-US" sz="3200" b="1" dirty="0">
                <a:latin typeface="Courier New" pitchFamily="49" charset="0"/>
              </a:rPr>
              <a:t>    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smtClean="0">
                <a:latin typeface="Courier New" pitchFamily="49" charset="0"/>
              </a:rPr>
              <a:t>1</a:t>
            </a:r>
            <a:endParaRPr lang="en-US" sz="3200" b="1" dirty="0">
              <a:latin typeface="Courier New" pitchFamily="49" charset="0"/>
            </a:endParaRPr>
          </a:p>
          <a:p>
            <a:pPr eaLnBrk="1" hangingPunct="1"/>
            <a:r>
              <a:rPr lang="en-US" sz="3200" b="1" dirty="0"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3200" b="1" dirty="0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     return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smtClean="0">
                <a:latin typeface="Courier New" pitchFamily="49" charset="0"/>
              </a:rPr>
              <a:t>N *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3200" b="1" dirty="0" smtClean="0">
                <a:latin typeface="Courier New" pitchFamily="49" charset="0"/>
              </a:rPr>
              <a:t>(N-1</a:t>
            </a:r>
            <a:r>
              <a:rPr lang="en-US" sz="3200" b="1" dirty="0">
                <a:latin typeface="Courier New" pitchFamily="49" charset="0"/>
              </a:rPr>
              <a:t>)</a:t>
            </a:r>
          </a:p>
        </p:txBody>
      </p:sp>
      <p:sp>
        <p:nvSpPr>
          <p:cNvPr id="37894" name="AutoShape 9"/>
          <p:cNvSpPr>
            <a:spLocks/>
          </p:cNvSpPr>
          <p:nvPr/>
        </p:nvSpPr>
        <p:spPr bwMode="auto">
          <a:xfrm>
            <a:off x="7111078" y="3276600"/>
            <a:ext cx="166688" cy="990600"/>
          </a:xfrm>
          <a:prstGeom prst="rightBrace">
            <a:avLst>
              <a:gd name="adj1" fmla="val 4952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7430166" y="3347862"/>
            <a:ext cx="143351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Recursive case </a:t>
            </a:r>
            <a:endParaRPr lang="en-US" sz="2000" b="1" dirty="0" smtClean="0"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(</a:t>
            </a:r>
            <a:r>
              <a:rPr lang="en-US" sz="1400" i="1" dirty="0" smtClean="0">
                <a:latin typeface="Cambria" pitchFamily="18" charset="0"/>
              </a:rPr>
              <a:t>too</a:t>
            </a:r>
            <a:r>
              <a:rPr lang="en-US" sz="1400" dirty="0" smtClean="0">
                <a:latin typeface="Cambria" pitchFamily="18" charset="0"/>
              </a:rPr>
              <a:t> short?)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6018878" y="2133600"/>
            <a:ext cx="254000" cy="990600"/>
          </a:xfrm>
          <a:prstGeom prst="rightBrace">
            <a:avLst>
              <a:gd name="adj1" fmla="val 32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52216" y="2430463"/>
            <a:ext cx="2125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Base case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Thinking </a:t>
            </a:r>
            <a:r>
              <a:rPr lang="en-US" sz="4000" dirty="0" smtClean="0">
                <a:latin typeface="Cambria" pitchFamily="18" charset="0"/>
              </a:rPr>
              <a:t>recursively...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800600" y="1676400"/>
            <a:ext cx="441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def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N &lt;=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return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else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=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(N-1)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return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N*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7200" y="6172200"/>
            <a:ext cx="3657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Conceptual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257800" y="6172200"/>
            <a:ext cx="3505200" cy="415498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Actual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Acting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recursively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2400" y="1676400"/>
            <a:ext cx="47731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def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N &lt;=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return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else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: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2800" b="1" baseline="0" dirty="0" smtClean="0">
                <a:solidFill>
                  <a:srgbClr val="FF6600"/>
                </a:solidFill>
                <a:latin typeface="Courier New" pitchFamily="49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return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N*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(N-1)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4528" y="4311453"/>
            <a:ext cx="15760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mbria" pitchFamily="18" charset="0"/>
              </a:rPr>
              <a:t>this recursion happens first!</a:t>
            </a:r>
            <a:endParaRPr lang="en-US" sz="900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4925568" y="3470970"/>
            <a:ext cx="179832" cy="872430"/>
          </a:xfrm>
          <a:prstGeom prst="leftBrace">
            <a:avLst>
              <a:gd name="adj1" fmla="val 66248"/>
              <a:gd name="adj2" fmla="val 67468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5609" y="4722168"/>
            <a:ext cx="1212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mbria" pitchFamily="18" charset="0"/>
              </a:rPr>
              <a:t>hooray for variables!</a:t>
            </a:r>
            <a:endParaRPr lang="en-US" sz="9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3352800" y="3962400"/>
            <a:ext cx="304800" cy="405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8309305" y="4311453"/>
            <a:ext cx="152400" cy="410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0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43090" y="32467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4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43090" y="41230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3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43090" y="49993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    2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5400000">
            <a:off x="1898473" y="2169759"/>
            <a:ext cx="457201" cy="1759303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Left Brace 30"/>
          <p:cNvSpPr/>
          <p:nvPr/>
        </p:nvSpPr>
        <p:spPr bwMode="auto">
          <a:xfrm rot="5400000">
            <a:off x="2685403" y="2983851"/>
            <a:ext cx="457201" cy="1844208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Left Brace 31"/>
          <p:cNvSpPr/>
          <p:nvPr/>
        </p:nvSpPr>
        <p:spPr bwMode="auto">
          <a:xfrm rot="5400000">
            <a:off x="3375379" y="3856568"/>
            <a:ext cx="457200" cy="1902178"/>
          </a:xfrm>
          <a:prstGeom prst="leftBrace">
            <a:avLst>
              <a:gd name="adj1" fmla="val 46193"/>
              <a:gd name="adj2" fmla="val 808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2615144" y="2522241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3353858" y="3380199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5400000">
            <a:off x="4880681" y="5879866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4063293" y="4275666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43090" y="586293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          1.0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5400000">
            <a:off x="3762024" y="5185835"/>
            <a:ext cx="457200" cy="970845"/>
          </a:xfrm>
          <a:prstGeom prst="leftBrace">
            <a:avLst>
              <a:gd name="adj1" fmla="val 46193"/>
              <a:gd name="adj2" fmla="val 4997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1128889" y="3225799"/>
            <a:ext cx="7557911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817511" y="4068991"/>
            <a:ext cx="6869289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472267" y="4971516"/>
            <a:ext cx="6214533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364089" y="5853459"/>
            <a:ext cx="5322711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2533" y="2345266"/>
            <a:ext cx="8314267" cy="47554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090" y="32467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4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3090" y="41230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3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3090" y="49993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    2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(1)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1898473" y="2169759"/>
            <a:ext cx="457201" cy="1759303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2685403" y="2983851"/>
            <a:ext cx="457201" cy="1844208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5400000">
            <a:off x="3375379" y="3856568"/>
            <a:ext cx="457200" cy="1902178"/>
          </a:xfrm>
          <a:prstGeom prst="leftBrace">
            <a:avLst>
              <a:gd name="adj1" fmla="val 46193"/>
              <a:gd name="adj2" fmla="val 808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615144" y="2522241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353858" y="3380199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5400000">
            <a:off x="4880681" y="5879866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4063293" y="4275666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3090" y="586293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          1.0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3762024" y="5185835"/>
            <a:ext cx="457200" cy="970845"/>
          </a:xfrm>
          <a:prstGeom prst="leftBrace">
            <a:avLst>
              <a:gd name="adj1" fmla="val 46193"/>
              <a:gd name="adj2" fmla="val 4997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6824" y="236902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6824" y="32495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6824" y="40877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6824" y="4982402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6824" y="585893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1</a:t>
            </a:r>
          </a:p>
        </p:txBody>
      </p:sp>
    </p:spTree>
    <p:extLst>
      <p:ext uri="{BB962C8B-B14F-4D97-AF65-F5344CB8AC3E}">
        <p14:creationId xmlns:p14="http://schemas.microsoft.com/office/powerpoint/2010/main" val="38725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1128889" y="3225799"/>
            <a:ext cx="7557911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817511" y="4068991"/>
            <a:ext cx="6869289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472267" y="4971516"/>
            <a:ext cx="6214533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2533" y="2345266"/>
            <a:ext cx="8314267" cy="47554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090" y="32467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4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3090" y="41230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3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3090" y="49993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    2 * 1.0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1898473" y="2169759"/>
            <a:ext cx="457201" cy="1759303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2685403" y="2983851"/>
            <a:ext cx="457201" cy="1844208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5400000">
            <a:off x="3375379" y="3856568"/>
            <a:ext cx="457200" cy="1902178"/>
          </a:xfrm>
          <a:prstGeom prst="leftBrace">
            <a:avLst>
              <a:gd name="adj1" fmla="val 46193"/>
              <a:gd name="adj2" fmla="val 808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615144" y="2522241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353858" y="3380199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4063293" y="4275666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6824" y="236902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6824" y="32495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6824" y="40877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6824" y="4982402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2</a:t>
            </a:r>
          </a:p>
        </p:txBody>
      </p:sp>
    </p:spTree>
    <p:extLst>
      <p:ext uri="{BB962C8B-B14F-4D97-AF65-F5344CB8AC3E}">
        <p14:creationId xmlns:p14="http://schemas.microsoft.com/office/powerpoint/2010/main" val="2585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1128889" y="3225799"/>
            <a:ext cx="7557911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817511" y="4068991"/>
            <a:ext cx="6869289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2533" y="2345266"/>
            <a:ext cx="8314267" cy="47554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090" y="32467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4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3090" y="4123034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    3 * 2.0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1898473" y="2169759"/>
            <a:ext cx="457201" cy="1759303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2685403" y="2983851"/>
            <a:ext cx="457201" cy="1844208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615144" y="2522241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353858" y="3380199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6824" y="236902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6824" y="32495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6824" y="40877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3</a:t>
            </a:r>
          </a:p>
        </p:txBody>
      </p:sp>
    </p:spTree>
    <p:extLst>
      <p:ext uri="{BB962C8B-B14F-4D97-AF65-F5344CB8AC3E}">
        <p14:creationId xmlns:p14="http://schemas.microsoft.com/office/powerpoint/2010/main" val="597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1128889" y="3225799"/>
            <a:ext cx="7557911" cy="471141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2533" y="2345266"/>
            <a:ext cx="8314267" cy="47554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090" y="32467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  4 * 6.0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5400000">
            <a:off x="1898473" y="2169759"/>
            <a:ext cx="457201" cy="1759303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615144" y="2522241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6824" y="236902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6824" y="3249557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4</a:t>
            </a:r>
          </a:p>
        </p:txBody>
      </p:sp>
    </p:spTree>
    <p:extLst>
      <p:ext uri="{BB962C8B-B14F-4D97-AF65-F5344CB8AC3E}">
        <p14:creationId xmlns:p14="http://schemas.microsoft.com/office/powerpoint/2010/main" val="18906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72533" y="2345266"/>
            <a:ext cx="8314267" cy="47554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 24.0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001423" y="1657465"/>
            <a:ext cx="398640" cy="43862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6824" y="2369024"/>
            <a:ext cx="446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stack frame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with N = 5</a:t>
            </a:r>
          </a:p>
        </p:txBody>
      </p:sp>
    </p:spTree>
    <p:extLst>
      <p:ext uri="{BB962C8B-B14F-4D97-AF65-F5344CB8AC3E}">
        <p14:creationId xmlns:p14="http://schemas.microsoft.com/office/powerpoint/2010/main" val="12861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357512" y="228600"/>
            <a:ext cx="2057400" cy="64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10989" r="39165" b="17111"/>
          <a:stretch/>
        </p:blipFill>
        <p:spPr bwMode="auto">
          <a:xfrm>
            <a:off x="1669075" y="1143000"/>
            <a:ext cx="5950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72156" y="2286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This week's </a:t>
            </a:r>
            <a:r>
              <a:rPr lang="en-US" sz="3600" dirty="0" smtClean="0">
                <a:latin typeface="Cambria" pitchFamily="18" charset="0"/>
              </a:rPr>
              <a:t>reading   </a:t>
            </a:r>
            <a:r>
              <a:rPr lang="en-US" sz="3600" b="1" i="1" dirty="0" smtClean="0">
                <a:latin typeface="Cambria" pitchFamily="18" charset="0"/>
              </a:rPr>
              <a:t>on data</a:t>
            </a:r>
            <a:r>
              <a:rPr lang="en-US" sz="3600" dirty="0" smtClean="0">
                <a:latin typeface="Cambria" pitchFamily="18" charset="0"/>
              </a:rPr>
              <a:t>…</a:t>
            </a:r>
            <a:endParaRPr lang="en-US" sz="3600" i="1" dirty="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0800000">
            <a:off x="7315200" y="4297284"/>
            <a:ext cx="762000" cy="533400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51296"/>
            <a:ext cx="130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B9520"/>
                </a:solidFill>
                <a:latin typeface="Cambria" panose="02040503050406030204" pitchFamily="18" charset="0"/>
              </a:rPr>
              <a:t>P</a:t>
            </a:r>
            <a:r>
              <a:rPr lang="en-US" sz="1200" i="1" dirty="0" smtClean="0">
                <a:solidFill>
                  <a:srgbClr val="0B9520"/>
                </a:solidFill>
                <a:latin typeface="Cambria" panose="02040503050406030204" pitchFamily="18" charset="0"/>
              </a:rPr>
              <a:t>etabytes? This article is old-school!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560874" y="5689600"/>
            <a:ext cx="638175" cy="711200"/>
            <a:chOff x="2928" y="1051"/>
            <a:chExt cx="840" cy="957"/>
          </a:xfrm>
        </p:grpSpPr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 bwMode="auto">
          <a:xfrm>
            <a:off x="884899" y="4376280"/>
            <a:ext cx="762000" cy="533400"/>
          </a:xfrm>
          <a:prstGeom prst="rightArrow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47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120.0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5" name="TextBox 4"/>
          <p:cNvSpPr txBox="1"/>
          <p:nvPr/>
        </p:nvSpPr>
        <p:spPr>
          <a:xfrm rot="21030511">
            <a:off x="2227526" y="2352206"/>
            <a:ext cx="164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complete!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8032805" y="5638800"/>
            <a:ext cx="838200" cy="499195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43090" y="149859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(5)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6683" y="228600"/>
            <a:ext cx="3276600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Behind the curtain: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how recursion 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090" y="2370434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120.0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215378" y="1287344"/>
            <a:ext cx="457201" cy="1732022"/>
          </a:xfrm>
          <a:prstGeom prst="leftBrace">
            <a:avLst>
              <a:gd name="adj1" fmla="val 46193"/>
              <a:gd name="adj2" fmla="val 81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293" y="152400"/>
            <a:ext cx="457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&lt;=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N *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fac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(N-1)</a:t>
            </a:r>
          </a:p>
        </p:txBody>
      </p:sp>
      <p:sp>
        <p:nvSpPr>
          <p:cNvPr id="5" name="TextBox 4"/>
          <p:cNvSpPr txBox="1"/>
          <p:nvPr/>
        </p:nvSpPr>
        <p:spPr>
          <a:xfrm rot="21030511">
            <a:off x="2227526" y="2352206"/>
            <a:ext cx="164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complete!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967" y="4800600"/>
            <a:ext cx="7722303" cy="73866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Recursion, </a:t>
            </a:r>
            <a:r>
              <a:rPr lang="en-US" sz="4200" b="1" i="1" dirty="0" smtClean="0">
                <a:latin typeface="Cambria" panose="02040503050406030204" pitchFamily="18" charset="0"/>
              </a:rPr>
              <a:t>the </a:t>
            </a:r>
            <a:r>
              <a:rPr lang="en-US" sz="4200" b="1" i="1" u="sng" dirty="0" smtClean="0">
                <a:latin typeface="Cambria" panose="02040503050406030204" pitchFamily="18" charset="0"/>
              </a:rPr>
              <a:t>design</a:t>
            </a:r>
            <a:r>
              <a:rPr lang="en-US" sz="4200" b="1" i="1" dirty="0" smtClean="0">
                <a:latin typeface="Cambria" panose="02040503050406030204" pitchFamily="18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9814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dentify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438445" y="214011"/>
            <a:ext cx="523254" cy="559278"/>
            <a:chOff x="2928" y="1051"/>
            <a:chExt cx="840" cy="95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61400" y="15016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rgbClr val="0B9520"/>
                </a:solidFill>
                <a:latin typeface="Cambria" panose="02040503050406030204" pitchFamily="18" charset="0"/>
              </a:rPr>
              <a:t>Eye  approve!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745" y="6390691"/>
            <a:ext cx="13356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ntuition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mplement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dentify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438445" y="214011"/>
            <a:ext cx="523254" cy="559278"/>
            <a:chOff x="2928" y="1051"/>
            <a:chExt cx="840" cy="95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61400" y="15016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rgbClr val="0B9520"/>
                </a:solidFill>
                <a:latin typeface="Cambria" panose="02040503050406030204" pitchFamily="18" charset="0"/>
              </a:rPr>
              <a:t>Eye  approve!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745" y="6390691"/>
            <a:ext cx="13356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ntuition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mplement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20635722">
            <a:off x="354507" y="2938020"/>
            <a:ext cx="2742097" cy="738664"/>
          </a:xfrm>
          <a:prstGeom prst="rect">
            <a:avLst/>
          </a:prstGeom>
          <a:solidFill>
            <a:srgbClr val="0B9520"/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Examples!</a:t>
            </a:r>
            <a:endParaRPr lang="en-US" sz="42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0635722">
            <a:off x="4111331" y="2428318"/>
            <a:ext cx="3881191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What's the self-similarity?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0635722">
            <a:off x="5467017" y="5299020"/>
            <a:ext cx="2324675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Python...</a:t>
            </a:r>
            <a:endParaRPr lang="en-US" sz="42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135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5*4*3*2*1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7312" y="21779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911" y="1824335"/>
            <a:ext cx="905889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(5)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3722217" y="5702808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fac</a:t>
            </a:r>
            <a:r>
              <a:rPr lang="en-US" sz="4200" b="1" dirty="0" smtClean="0">
                <a:latin typeface="Calibri" panose="020F0502020204030204" pitchFamily="34" charset="0"/>
              </a:rPr>
              <a:t>(5)</a:t>
            </a:r>
            <a:endParaRPr lang="en-US" sz="4200" b="1" dirty="0"/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4038600" y="2971800"/>
            <a:ext cx="838200" cy="4495800"/>
          </a:xfrm>
          <a:prstGeom prst="rightBrace">
            <a:avLst>
              <a:gd name="adj1" fmla="val 50515"/>
              <a:gd name="adj2" fmla="val 50000"/>
            </a:avLst>
          </a:prstGeom>
          <a:noFill/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7295" y="3345739"/>
            <a:ext cx="3098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5*4*3*2*1</a:t>
            </a:r>
            <a:endParaRPr lang="en-US" sz="4200" b="1" dirty="0">
              <a:solidFill>
                <a:srgbClr val="0B952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958" y="4191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integers from 5 down to 1, multiplied together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5943600" y="2819400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678169" y="2438400"/>
            <a:ext cx="3227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starting from 5, decreasing to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7600" y="187012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fac</a:t>
            </a:r>
            <a:r>
              <a:rPr lang="en-US" sz="4200" b="1" dirty="0" smtClean="0">
                <a:latin typeface="Calibri" panose="020F0502020204030204" pitchFamily="34" charset="0"/>
              </a:rPr>
              <a:t>(5)</a:t>
            </a:r>
            <a:endParaRPr lang="en-US" sz="4200" b="1" dirty="0"/>
          </a:p>
        </p:txBody>
      </p:sp>
      <p:sp>
        <p:nvSpPr>
          <p:cNvPr id="14" name="Rectangle 13"/>
          <p:cNvSpPr/>
          <p:nvPr/>
        </p:nvSpPr>
        <p:spPr>
          <a:xfrm rot="20635722">
            <a:off x="354507" y="2938020"/>
            <a:ext cx="2742097" cy="738664"/>
          </a:xfrm>
          <a:prstGeom prst="rect">
            <a:avLst/>
          </a:prstGeom>
          <a:solidFill>
            <a:srgbClr val="0B9520"/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Examples!</a:t>
            </a:r>
            <a:endParaRPr lang="en-US" sz="42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92" y="42976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5*4*3*2*1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value of </a:t>
            </a:r>
            <a:r>
              <a:rPr lang="en-US" sz="42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680" y="2601071"/>
            <a:ext cx="362712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4*3*2*1</a:t>
            </a:r>
            <a:endParaRPr lang="en-US" sz="4200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006" y="614433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is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8486" y="4027309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one, small piece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7620" y="4027309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self-similar "rest"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combined with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89504" y="7620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99843" y="1705463"/>
            <a:ext cx="905890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(5)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7492453" y="3867026"/>
            <a:ext cx="905890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(4)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7467600" y="187012"/>
            <a:ext cx="144719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fac</a:t>
            </a:r>
            <a:r>
              <a:rPr lang="en-US" sz="4200" b="1" dirty="0" smtClean="0">
                <a:latin typeface="Calibri" panose="020F0502020204030204" pitchFamily="34" charset="0"/>
              </a:rPr>
              <a:t>(5)</a:t>
            </a:r>
            <a:endParaRPr lang="en-US" sz="4200" b="1" dirty="0"/>
          </a:p>
        </p:txBody>
      </p:sp>
      <p:sp>
        <p:nvSpPr>
          <p:cNvPr id="30" name="Rectangle 29"/>
          <p:cNvSpPr/>
          <p:nvPr/>
        </p:nvSpPr>
        <p:spPr>
          <a:xfrm rot="20635722">
            <a:off x="889394" y="5209742"/>
            <a:ext cx="2742097" cy="738664"/>
          </a:xfrm>
          <a:prstGeom prst="rect">
            <a:avLst/>
          </a:prstGeom>
          <a:solidFill>
            <a:srgbClr val="0B9520"/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Examples!</a:t>
            </a:r>
            <a:endParaRPr lang="en-US" sz="42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635722">
            <a:off x="3991375" y="5555034"/>
            <a:ext cx="3881191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What's the self-similarity?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79704" y="5334000"/>
            <a:ext cx="7854696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5841" y="5502424"/>
            <a:ext cx="19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base case:</a:t>
            </a:r>
            <a:endParaRPr lang="en-US" sz="32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8104" y="5425668"/>
            <a:ext cx="5105400" cy="738664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for </a:t>
            </a:r>
            <a:r>
              <a:rPr lang="en-US" sz="4200" dirty="0" err="1" smtClean="0">
                <a:latin typeface="Calibri" panose="020F0502020204030204" pitchFamily="34" charset="0"/>
              </a:rPr>
              <a:t>fac</a:t>
            </a:r>
            <a:r>
              <a:rPr lang="en-US" sz="4200" dirty="0" smtClean="0">
                <a:latin typeface="Calibri" panose="020F0502020204030204" pitchFamily="34" charset="0"/>
              </a:rPr>
              <a:t>(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4200" dirty="0" smtClean="0">
                <a:latin typeface="Calibri" panose="020F0502020204030204" pitchFamily="34" charset="0"/>
              </a:rPr>
              <a:t>) is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7828" y="6304996"/>
            <a:ext cx="2452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smallest possible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argument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9432" y="6304996"/>
            <a:ext cx="901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its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result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592824" y="6075007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831381" y="6060445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15696" y="2296271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0151" y="2983274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792" y="506849"/>
            <a:ext cx="3721608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smtClean="0">
                <a:latin typeface="Calibri" panose="020F0502020204030204" pitchFamily="34" charset="0"/>
              </a:rPr>
              <a:t>output </a:t>
            </a:r>
            <a:r>
              <a:rPr lang="en-US" sz="4200" dirty="0" smtClean="0">
                <a:latin typeface="Calibri" panose="020F0502020204030204" pitchFamily="34" charset="0"/>
              </a:rPr>
              <a:t>value of  </a:t>
            </a:r>
            <a:r>
              <a:rPr lang="en-US" sz="28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N*(N-1)*...*2*1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5296" y="2611923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8680" y="2703576"/>
            <a:ext cx="355092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</a:t>
            </a:r>
            <a:r>
              <a:rPr lang="en-US" sz="3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(N-1)*...*2*1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96806" y="489465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is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7288" y="3805472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combined with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80151" y="2995466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9504" y="113096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9586" y="1957717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8623" y="1595735"/>
            <a:ext cx="952377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(N)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7281815" y="3867026"/>
            <a:ext cx="1202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fac</a:t>
            </a:r>
            <a:r>
              <a:rPr lang="en-US" b="1" dirty="0" smtClean="0">
                <a:latin typeface="Calibri" panose="020F0502020204030204" pitchFamily="34" charset="0"/>
              </a:rPr>
              <a:t>(N-1)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1123497" y="396240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one, small piece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64689" y="3962400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self-similar "rest"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26723" y="187012"/>
            <a:ext cx="15289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fac</a:t>
            </a:r>
            <a:r>
              <a:rPr lang="en-US" sz="4200" b="1" dirty="0" smtClean="0">
                <a:latin typeface="Calibri" panose="020F0502020204030204" pitchFamily="34" charset="0"/>
              </a:rPr>
              <a:t>(N)</a:t>
            </a:r>
            <a:endParaRPr lang="en-US" sz="4200" b="1" dirty="0"/>
          </a:p>
        </p:txBody>
      </p:sp>
      <p:sp>
        <p:nvSpPr>
          <p:cNvPr id="42" name="Rectangle 41"/>
          <p:cNvSpPr/>
          <p:nvPr/>
        </p:nvSpPr>
        <p:spPr>
          <a:xfrm rot="20635722">
            <a:off x="3730208" y="1764928"/>
            <a:ext cx="3881191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What's the self-similarity?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20635722">
            <a:off x="129317" y="4956989"/>
            <a:ext cx="3228769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What's the base case?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692275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3200" b="1" dirty="0">
                <a:latin typeface="Courier New" pitchFamily="49" charset="0"/>
              </a:rPr>
              <a:t>(N):</a:t>
            </a:r>
          </a:p>
          <a:p>
            <a:pPr eaLnBrk="1" hangingPunct="1"/>
            <a:r>
              <a:rPr lang="en-US" sz="3200" b="1" dirty="0" smtClean="0"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3200" b="1" dirty="0">
                <a:latin typeface="Courier New" pitchFamily="49" charset="0"/>
              </a:rPr>
              <a:t> N </a:t>
            </a:r>
            <a:r>
              <a:rPr lang="en-US" sz="3200" b="1" dirty="0">
                <a:latin typeface="Courier New" pitchFamily="49" charset="0"/>
              </a:rPr>
              <a:t>&lt;</a:t>
            </a:r>
            <a:r>
              <a:rPr lang="en-US" sz="3200" b="1" dirty="0" smtClean="0">
                <a:latin typeface="Courier New" pitchFamily="49" charset="0"/>
              </a:rPr>
              <a:t>= 1:</a:t>
            </a:r>
            <a:endParaRPr lang="en-US" sz="3200" b="1" dirty="0">
              <a:latin typeface="Courier New" pitchFamily="49" charset="0"/>
            </a:endParaRPr>
          </a:p>
          <a:p>
            <a:pPr eaLnBrk="1" hangingPunct="1"/>
            <a:r>
              <a:rPr lang="en-US" sz="3200" b="1" dirty="0">
                <a:latin typeface="Courier New" pitchFamily="49" charset="0"/>
              </a:rPr>
              <a:t>    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smtClean="0">
                <a:latin typeface="Courier New" pitchFamily="49" charset="0"/>
              </a:rPr>
              <a:t>1</a:t>
            </a:r>
            <a:endParaRPr lang="en-US" sz="3200" b="1" dirty="0">
              <a:latin typeface="Courier New" pitchFamily="49" charset="0"/>
            </a:endParaRPr>
          </a:p>
          <a:p>
            <a:pPr eaLnBrk="1" hangingPunct="1"/>
            <a:r>
              <a:rPr lang="en-US" sz="3200" b="1" dirty="0">
                <a:latin typeface="Courier New" pitchFamily="49" charset="0"/>
              </a:rPr>
              <a:t>    </a:t>
            </a: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3200" b="1" dirty="0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     return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smtClean="0">
                <a:latin typeface="Courier New" pitchFamily="49" charset="0"/>
              </a:rPr>
              <a:t>N * </a:t>
            </a:r>
            <a:r>
              <a:rPr lang="en-US" sz="3200" b="1" dirty="0" err="1" smtClean="0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3200" b="1" dirty="0" smtClean="0">
                <a:latin typeface="Courier New" pitchFamily="49" charset="0"/>
              </a:rPr>
              <a:t>(N-1</a:t>
            </a:r>
            <a:r>
              <a:rPr lang="en-US" sz="3200" b="1" dirty="0">
                <a:latin typeface="Courier New" pitchFamily="49" charset="0"/>
              </a:rPr>
              <a:t>)</a:t>
            </a:r>
          </a:p>
        </p:txBody>
      </p:sp>
      <p:sp>
        <p:nvSpPr>
          <p:cNvPr id="37894" name="AutoShape 9"/>
          <p:cNvSpPr>
            <a:spLocks/>
          </p:cNvSpPr>
          <p:nvPr/>
        </p:nvSpPr>
        <p:spPr bwMode="auto">
          <a:xfrm>
            <a:off x="7086600" y="3657600"/>
            <a:ext cx="166688" cy="990600"/>
          </a:xfrm>
          <a:prstGeom prst="rightBrace">
            <a:avLst>
              <a:gd name="adj1" fmla="val 4952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7405688" y="3728862"/>
            <a:ext cx="143351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Recursive case </a:t>
            </a:r>
            <a:endParaRPr lang="en-US" sz="2000" b="1" dirty="0" smtClean="0"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(</a:t>
            </a:r>
            <a:r>
              <a:rPr lang="en-US" sz="1400" i="1" dirty="0" smtClean="0">
                <a:latin typeface="Cambria" pitchFamily="18" charset="0"/>
              </a:rPr>
              <a:t>too</a:t>
            </a:r>
            <a:r>
              <a:rPr lang="en-US" sz="1400" dirty="0" smtClean="0">
                <a:latin typeface="Cambria" pitchFamily="18" charset="0"/>
              </a:rPr>
              <a:t> short?)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5994400" y="2133600"/>
            <a:ext cx="254000" cy="990600"/>
          </a:xfrm>
          <a:prstGeom prst="rightBrace">
            <a:avLst>
              <a:gd name="adj1" fmla="val 32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27738" y="2430463"/>
            <a:ext cx="2125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mbria" pitchFamily="18" charset="0"/>
              </a:rPr>
              <a:t>Base case</a:t>
            </a:r>
          </a:p>
        </p:txBody>
      </p:sp>
      <p:sp>
        <p:nvSpPr>
          <p:cNvPr id="15" name="Rectangle 14"/>
          <p:cNvSpPr/>
          <p:nvPr/>
        </p:nvSpPr>
        <p:spPr>
          <a:xfrm rot="20635722">
            <a:off x="4400218" y="456963"/>
            <a:ext cx="2324675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Python...</a:t>
            </a:r>
            <a:endParaRPr lang="en-US" sz="4200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fac</a:t>
            </a:r>
            <a:r>
              <a:rPr lang="en-US" sz="3600" dirty="0" smtClean="0">
                <a:latin typeface="Calibri" panose="020F0502020204030204" pitchFamily="34" charset="0"/>
              </a:rPr>
              <a:t>(N) </a:t>
            </a:r>
            <a:r>
              <a:rPr lang="en-US" sz="3600" dirty="0" smtClean="0">
                <a:latin typeface="Calibri" panose="020F0502020204030204" pitchFamily="34" charset="0"/>
              </a:rPr>
              <a:t>is 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N*</a:t>
            </a:r>
            <a:r>
              <a:rPr lang="en-US" sz="3600" dirty="0" err="1">
                <a:solidFill>
                  <a:srgbClr val="0000FF"/>
                </a:solidFill>
                <a:latin typeface="Calibri" panose="020F0502020204030204" pitchFamily="34" charset="0"/>
              </a:rPr>
              <a:t>fac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(N-1)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&lt;= 1: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6677030" y="476266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20343" y="5385820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4639269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84707" y="5240201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6568" y="3385740"/>
            <a:ext cx="1994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(3) is 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01258" y="3999805"/>
            <a:ext cx="168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(2) is 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55948" y="4639270"/>
            <a:ext cx="13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(1)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709833" y="1589098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14479228">
            <a:off x="331386" y="5065406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431" y="5800536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 bwMode="auto">
          <a:xfrm rot="17353320">
            <a:off x="683700" y="2095420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2024" y="1985162"/>
            <a:ext cx="6562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109" y="1290935"/>
            <a:ext cx="2613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(5) is 5*4*3*2*1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791" y="2776140"/>
            <a:ext cx="2304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(4) is 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5948" y="5253335"/>
            <a:ext cx="13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(0) is 1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8438445" y="214011"/>
            <a:ext cx="523254" cy="559278"/>
            <a:chOff x="2928" y="1051"/>
            <a:chExt cx="840" cy="957"/>
          </a:xfrm>
        </p:grpSpPr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61400" y="15016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1" dirty="0" smtClean="0">
                <a:solidFill>
                  <a:srgbClr val="0B9520"/>
                </a:solidFill>
                <a:latin typeface="Cambria" panose="02040503050406030204" pitchFamily="18" charset="0"/>
              </a:rPr>
              <a:t>Aye, aye, eye!</a:t>
            </a:r>
          </a:p>
        </p:txBody>
      </p:sp>
    </p:spTree>
    <p:extLst>
      <p:ext uri="{BB962C8B-B14F-4D97-AF65-F5344CB8AC3E}">
        <p14:creationId xmlns:p14="http://schemas.microsoft.com/office/powerpoint/2010/main" val="738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fac</a:t>
            </a:r>
            <a:r>
              <a:rPr lang="en-US" sz="3600" dirty="0" smtClean="0">
                <a:latin typeface="Calibri" panose="020F0502020204030204" pitchFamily="34" charset="0"/>
              </a:rPr>
              <a:t>(N) is  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N*</a:t>
            </a:r>
            <a:r>
              <a:rPr lang="en-US" sz="36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fac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(N-1)</a:t>
            </a:r>
            <a:endParaRPr lang="en-US" sz="3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4604445">
            <a:off x="6649108" y="560722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870966" y="47624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5782021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35330" y="46168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6568" y="3385740"/>
            <a:ext cx="195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(3) = 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01258" y="3999805"/>
            <a:ext cx="16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(2) = 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55948" y="4639270"/>
            <a:ext cx="1339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(1) =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709833" y="1589098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14479228">
            <a:off x="331386" y="5065406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431" y="5800536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 bwMode="auto">
          <a:xfrm rot="17353320">
            <a:off x="683700" y="2095420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2024" y="1985162"/>
            <a:ext cx="6562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3109" y="1290935"/>
            <a:ext cx="2613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(5) is 5*4*3*2*1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791" y="2776140"/>
            <a:ext cx="2304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(4) is 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5948" y="5253335"/>
            <a:ext cx="13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(0)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200825">
            <a:off x="1632630" y="2909877"/>
            <a:ext cx="5611008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It’s best to put the base case first</a:t>
            </a:r>
          </a:p>
        </p:txBody>
      </p:sp>
    </p:spTree>
    <p:extLst>
      <p:ext uri="{BB962C8B-B14F-4D97-AF65-F5344CB8AC3E}">
        <p14:creationId xmlns:p14="http://schemas.microsoft.com/office/powerpoint/2010/main" val="13841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505200" y="304800"/>
            <a:ext cx="1295400" cy="8925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1537" y="304800"/>
            <a:ext cx="53172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Python  is…      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01537" y="1899076"/>
            <a:ext cx="3319463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'team'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False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301537" y="3135739"/>
            <a:ext cx="4881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'cs'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'physics'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True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301537" y="5632876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42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[41,42,43]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True</a:t>
            </a:r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5235538" y="5781675"/>
            <a:ext cx="36260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42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[[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42],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]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False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7016201" y="253405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 guess Python's the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thing</a:t>
            </a:r>
          </a:p>
        </p:txBody>
      </p:sp>
      <p:grpSp>
        <p:nvGrpSpPr>
          <p:cNvPr id="72712" name="Group 11"/>
          <p:cNvGrpSpPr>
            <a:grpSpLocks/>
          </p:cNvGrpSpPr>
          <p:nvPr/>
        </p:nvGrpSpPr>
        <p:grpSpPr bwMode="auto">
          <a:xfrm>
            <a:off x="8371126" y="538140"/>
            <a:ext cx="638175" cy="711200"/>
            <a:chOff x="2928" y="1051"/>
            <a:chExt cx="840" cy="957"/>
          </a:xfrm>
        </p:grpSpPr>
        <p:sp>
          <p:nvSpPr>
            <p:cNvPr id="72715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16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17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18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19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0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1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2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3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4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5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6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727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72713" name="Text Box 42"/>
          <p:cNvSpPr txBox="1">
            <a:spLocks noChangeArrowheads="1"/>
          </p:cNvSpPr>
          <p:nvPr/>
        </p:nvSpPr>
        <p:spPr bwMode="auto">
          <a:xfrm>
            <a:off x="301537" y="4370814"/>
            <a:ext cx="48815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'i'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'alien'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True</a:t>
            </a:r>
          </a:p>
        </p:txBody>
      </p:sp>
      <p:sp>
        <p:nvSpPr>
          <p:cNvPr id="72714" name="Text Box 43"/>
          <p:cNvSpPr txBox="1">
            <a:spLocks noChangeArrowheads="1"/>
          </p:cNvSpPr>
          <p:nvPr/>
        </p:nvSpPr>
        <p:spPr bwMode="auto">
          <a:xfrm>
            <a:off x="5240100" y="4648200"/>
            <a:ext cx="338477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&gt;&gt;&gt; 3*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16E4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'alien'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False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fac</a:t>
            </a:r>
            <a:r>
              <a:rPr lang="en-US" sz="3600" dirty="0" smtClean="0">
                <a:latin typeface="Calibri" panose="020F0502020204030204" pitchFamily="34" charset="0"/>
              </a:rPr>
              <a:t>(N) is  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N*</a:t>
            </a:r>
            <a:r>
              <a:rPr lang="en-US" sz="36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fac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(N-1)</a:t>
            </a:r>
            <a:endParaRPr lang="en-US" sz="3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1.0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4604445">
            <a:off x="6649108" y="560722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870966" y="47624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5782021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35330" y="46168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09" y="1290935"/>
            <a:ext cx="2613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(5) is 5*4*3*2*1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3791" y="2776140"/>
            <a:ext cx="2304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(4) is 4*3*2*1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6568" y="3385740"/>
            <a:ext cx="195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(3) = 3*2*1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01258" y="3999805"/>
            <a:ext cx="16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(2) = 2*1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55948" y="4639270"/>
            <a:ext cx="1339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(1) =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5948" y="5253335"/>
            <a:ext cx="13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fac</a:t>
            </a:r>
            <a:r>
              <a:rPr lang="en-US" dirty="0" smtClean="0">
                <a:latin typeface="Calibri" panose="020F0502020204030204" pitchFamily="34" charset="0"/>
              </a:rPr>
              <a:t>(0)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709833" y="1589098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14479228">
            <a:off x="331386" y="5065406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431" y="5800536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 bwMode="auto">
          <a:xfrm rot="17353320">
            <a:off x="683700" y="2095420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2024" y="1985162"/>
            <a:ext cx="6562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200825">
            <a:off x="1630484" y="2549789"/>
            <a:ext cx="6248404" cy="2031325"/>
          </a:xfrm>
          <a:prstGeom prst="rect">
            <a:avLst/>
          </a:prstGeom>
          <a:solidFill>
            <a:srgbClr val="CCC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Let's try two more examples together – and then try 2-3 on your own...</a:t>
            </a:r>
          </a:p>
        </p:txBody>
      </p:sp>
    </p:spTree>
    <p:extLst>
      <p:ext uri="{BB962C8B-B14F-4D97-AF65-F5344CB8AC3E}">
        <p14:creationId xmlns:p14="http://schemas.microsoft.com/office/powerpoint/2010/main" val="31292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plusone</a:t>
            </a:r>
            <a:r>
              <a:rPr lang="en-US" sz="3600" dirty="0" smtClean="0">
                <a:latin typeface="Calibri" panose="020F0502020204030204" pitchFamily="34" charset="0"/>
              </a:rPr>
              <a:t>(N) 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plusone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</a:t>
            </a: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______________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6677030" y="476266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32535" y="52510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4639269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96899" y="51054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1352460" y="1637001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8781470">
            <a:off x="2158797" y="4983712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0600" y="5791200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7196575">
            <a:off x="1235800" y="2128429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404" y="2054462"/>
            <a:ext cx="1573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recursion?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109" y="1290935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(4) is 1+1+1+1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3109" y="277614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(3) is 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109" y="3385740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(2) is 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109" y="3999805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(1)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109" y="463927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(0) is 0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7135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1+1+1+1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7312" y="21779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323" y="1824335"/>
            <a:ext cx="1547218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(4)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3212592" y="5702808"/>
            <a:ext cx="2568332" cy="738664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plusone</a:t>
            </a:r>
            <a:r>
              <a:rPr lang="en-US" sz="4200" b="1" dirty="0" smtClean="0">
                <a:latin typeface="Calibri" panose="020F0502020204030204" pitchFamily="34" charset="0"/>
              </a:rPr>
              <a:t>(4)</a:t>
            </a:r>
            <a:endParaRPr lang="en-US" sz="4200" b="1" dirty="0"/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4038600" y="2971800"/>
            <a:ext cx="838200" cy="4495800"/>
          </a:xfrm>
          <a:prstGeom prst="rightBrace">
            <a:avLst>
              <a:gd name="adj1" fmla="val 50515"/>
              <a:gd name="adj2" fmla="val 50000"/>
            </a:avLst>
          </a:prstGeom>
          <a:noFill/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1102" y="3345739"/>
            <a:ext cx="24513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1+1+1+1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7958" y="436031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+1 added together, 4 times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5722414" y="2819400"/>
            <a:ext cx="906986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678168" y="24384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4 times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25558" y="202026"/>
            <a:ext cx="256833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200" b="1" dirty="0" err="1" smtClean="0">
                <a:latin typeface="Calibri" panose="020F0502020204030204" pitchFamily="34" charset="0"/>
              </a:rPr>
              <a:t>plusone</a:t>
            </a:r>
            <a:r>
              <a:rPr lang="en-US" sz="4200" b="1" dirty="0" smtClean="0">
                <a:latin typeface="Calibri" panose="020F0502020204030204" pitchFamily="34" charset="0"/>
              </a:rPr>
              <a:t>(4)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348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81537" y="2616236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45992" y="3303239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135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1+1+1+1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1137" y="2931888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521" y="2921036"/>
            <a:ext cx="362712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1+1+1</a:t>
            </a:r>
            <a:endParaRPr lang="en-US" sz="4200" dirty="0" smtClean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813137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is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4457" y="4306749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one, small piece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5649" y="4306749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self-similar "rest"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3129" y="4125437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combined with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5992" y="3261360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sz="6000" b="1" dirty="0">
              <a:solidFill>
                <a:srgbClr val="0B952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7312" y="21779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5427" y="2277682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323" y="1824335"/>
            <a:ext cx="1547218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(4)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989015" y="4186991"/>
            <a:ext cx="1547218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(3)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2143810" y="5792685"/>
            <a:ext cx="507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example with concrete values</a:t>
            </a:r>
            <a:endParaRPr lang="en-US" sz="32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51590" y="109693"/>
            <a:ext cx="15472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18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5334000"/>
            <a:ext cx="819912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1537" y="2616236"/>
            <a:ext cx="8001000" cy="22098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B9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45992" y="3303239"/>
            <a:ext cx="646331" cy="8221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1358"/>
            <a:ext cx="3721608" cy="1384995"/>
          </a:xfrm>
          <a:prstGeom prst="rect">
            <a:avLst/>
          </a:prstGeom>
          <a:solidFill>
            <a:srgbClr val="CCFFCC"/>
          </a:solidFill>
          <a:ln w="28575">
            <a:solidFill>
              <a:srgbClr val="0B9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1+1+...+1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1137" y="2931888"/>
            <a:ext cx="21336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4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521" y="2921036"/>
            <a:ext cx="362712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value of 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1+...+1</a:t>
            </a:r>
            <a:endParaRPr lang="en-US" sz="4200" dirty="0" smtClean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813137"/>
            <a:ext cx="679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is</a:t>
            </a:r>
            <a:endParaRPr lang="en-US" sz="60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4457" y="4306749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one, small piece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5649" y="4306749"/>
            <a:ext cx="1669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self-similar "rest"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3129" y="4125437"/>
            <a:ext cx="111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combined with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5992" y="3261360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sz="6000" b="1" dirty="0">
              <a:solidFill>
                <a:srgbClr val="0B952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9537" y="5502424"/>
            <a:ext cx="1903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base case:</a:t>
            </a:r>
            <a:endParaRPr lang="en-US" sz="32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5425668"/>
            <a:ext cx="5659870" cy="738664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output of </a:t>
            </a:r>
            <a:r>
              <a:rPr lang="en-US" sz="4200" dirty="0" err="1" smtClean="0">
                <a:latin typeface="Calibri" panose="020F0502020204030204" pitchFamily="34" charset="0"/>
              </a:rPr>
              <a:t>plusone</a:t>
            </a:r>
            <a:r>
              <a:rPr lang="en-US" sz="4200" dirty="0" smtClean="0">
                <a:latin typeface="Calibri" panose="020F0502020204030204" pitchFamily="34" charset="0"/>
              </a:rPr>
              <a:t>(</a:t>
            </a:r>
            <a:r>
              <a:rPr lang="en-US" sz="4200" b="1" dirty="0" smtClean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4200" dirty="0" smtClean="0">
                <a:latin typeface="Calibri" panose="020F0502020204030204" pitchFamily="34" charset="0"/>
              </a:rPr>
              <a:t>) is </a:t>
            </a:r>
            <a:r>
              <a:rPr lang="en-US" sz="4200" b="1" dirty="0">
                <a:solidFill>
                  <a:srgbClr val="0B9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4200" b="1" dirty="0" smtClean="0">
              <a:solidFill>
                <a:srgbClr val="0B952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4231" y="6317188"/>
            <a:ext cx="2452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smallest possible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argument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9046" y="6325311"/>
            <a:ext cx="901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its </a:t>
            </a:r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result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939227" y="6087199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8130995" y="6080760"/>
            <a:ext cx="76200" cy="22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952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2877312" y="217790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5427" y="2277682"/>
            <a:ext cx="11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B9520"/>
                </a:solidFill>
                <a:latin typeface="Calibri" panose="020F0502020204030204" pitchFamily="34" charset="0"/>
              </a:rPr>
              <a:t>overall goal</a:t>
            </a:r>
            <a:endParaRPr lang="en-US" sz="1600" dirty="0">
              <a:solidFill>
                <a:srgbClr val="0B952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3079" y="1824335"/>
            <a:ext cx="15937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(N)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705600" y="4186991"/>
            <a:ext cx="1843774" cy="461665"/>
          </a:xfrm>
          <a:prstGeom prst="rect">
            <a:avLst/>
          </a:prstGeom>
          <a:solidFill>
            <a:schemeClr val="bg1"/>
          </a:solidFill>
          <a:ln>
            <a:solidFill>
              <a:srgbClr val="0B952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(N-1)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7328346" y="109693"/>
            <a:ext cx="15937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</a:rPr>
              <a:t>plusone</a:t>
            </a:r>
            <a:r>
              <a:rPr lang="en-US" b="1" dirty="0" smtClean="0">
                <a:latin typeface="Calibri" panose="020F0502020204030204" pitchFamily="34" charset="0"/>
              </a:rPr>
              <a:t>(N)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plusone</a:t>
            </a:r>
            <a:r>
              <a:rPr lang="en-US" sz="3600" dirty="0" smtClean="0">
                <a:latin typeface="Calibri" panose="020F0502020204030204" pitchFamily="34" charset="0"/>
              </a:rPr>
              <a:t>(N) 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plusone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</a:t>
            </a: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______________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6677030" y="476266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32535" y="52510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4639269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96899" y="51054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1352460" y="1637001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8781470">
            <a:off x="2158797" y="4983712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0600" y="5791200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7196575">
            <a:off x="1235800" y="2128429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404" y="2054462"/>
            <a:ext cx="1573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recursion?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109" y="1290935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(4) is 1+1+1+1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3109" y="277614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(3) is 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109" y="3385740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(2) is 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109" y="3999805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(1)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109" y="463927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(0) is 0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875567" y="1639669"/>
            <a:ext cx="488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plusone</a:t>
            </a:r>
            <a:r>
              <a:rPr lang="en-US" sz="3600" dirty="0" smtClean="0">
                <a:latin typeface="Calibri" panose="020F0502020204030204" pitchFamily="34" charset="0"/>
              </a:rPr>
              <a:t>(N) is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1 +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plusone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(N-1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the 3 </a:t>
            </a:r>
            <a:r>
              <a:rPr lang="en-US" sz="3200" b="1" dirty="0" smtClean="0">
                <a:latin typeface="Cambria" pitchFamily="18" charset="0"/>
              </a:rPr>
              <a:t>i</a:t>
            </a:r>
            <a:r>
              <a:rPr lang="en-US" sz="3200" dirty="0" smtClean="0">
                <a:latin typeface="Cambria" pitchFamily="18" charset="0"/>
              </a:rPr>
              <a:t>'s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plusone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+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plusone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6677030" y="4762667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32535" y="52510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00" y="4639269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96899" y="51054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09" y="1290935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(4) is 1+1+1+1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1352460" y="1637001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8781470">
            <a:off x="2158797" y="4983712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0600" y="5791200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7196575">
            <a:off x="1235800" y="2128429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404" y="2054462"/>
            <a:ext cx="1573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recursion?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73842" y="2992203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plusone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(0) is 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109" y="277614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(3) is 1+1+1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3109" y="3385740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(2) is 1+1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109" y="3999805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(1) 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109" y="463927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plusone</a:t>
            </a:r>
            <a:r>
              <a:rPr lang="en-US" dirty="0" smtClean="0">
                <a:latin typeface="Calibri" panose="020F0502020204030204" pitchFamily="34" charset="0"/>
              </a:rPr>
              <a:t>(0) is 0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400" y="1639669"/>
            <a:ext cx="433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leng</a:t>
            </a:r>
            <a:r>
              <a:rPr lang="en-US" sz="3600" dirty="0" smtClean="0">
                <a:latin typeface="Calibri" panose="020F0502020204030204" pitchFamily="34" charset="0"/>
              </a:rPr>
              <a:t>(L) 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  </a:t>
            </a:r>
            <a:r>
              <a:rPr lang="en-US" sz="3200" dirty="0" err="1" smtClean="0">
                <a:latin typeface="Calibri" panose="020F0502020204030204" pitchFamily="34" charset="0"/>
              </a:rPr>
              <a:t>leng</a:t>
            </a:r>
            <a:r>
              <a:rPr lang="en-US" sz="3200" dirty="0" smtClean="0">
                <a:latin typeface="Calibri" panose="020F0502020204030204" pitchFamily="34" charset="0"/>
              </a:rPr>
              <a:t>(L)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______________: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</a:t>
            </a: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______________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7306177" y="4482294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32535" y="52510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6210" y="4419600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96899" y="51054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09" y="1290935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</a:rPr>
              <a:t>, 42, 7]) </a:t>
            </a:r>
            <a:r>
              <a:rPr lang="en-US" dirty="0" smtClean="0">
                <a:latin typeface="Calibri" panose="020F0502020204030204" pitchFamily="34" charset="0"/>
              </a:rPr>
              <a:t>is 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3109" y="2776140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42</a:t>
            </a:r>
            <a:r>
              <a:rPr lang="en-US" dirty="0" smtClean="0">
                <a:latin typeface="Calibri" panose="020F0502020204030204" pitchFamily="34" charset="0"/>
              </a:rPr>
              <a:t>, 7]) </a:t>
            </a:r>
            <a:r>
              <a:rPr lang="en-US" dirty="0" smtClean="0">
                <a:latin typeface="Calibri" panose="020F0502020204030204" pitchFamily="34" charset="0"/>
              </a:rPr>
              <a:t>is 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3109" y="3385740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]) </a:t>
            </a:r>
            <a:r>
              <a:rPr lang="en-US" dirty="0" smtClean="0">
                <a:latin typeface="Calibri" panose="020F0502020204030204" pitchFamily="34" charset="0"/>
              </a:rPr>
              <a:t>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3109" y="3999805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 ]) </a:t>
            </a:r>
            <a:r>
              <a:rPr lang="en-US" dirty="0" smtClean="0">
                <a:latin typeface="Calibri" panose="020F0502020204030204" pitchFamily="34" charset="0"/>
              </a:rPr>
              <a:t>is 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1352460" y="1637001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8781470">
            <a:off x="1257581" y="4387115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0600" y="5099412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9363796">
            <a:off x="1031524" y="2140730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404" y="1981200"/>
            <a:ext cx="1573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recursion?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109" y="5786735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 </a:t>
            </a:r>
            <a:r>
              <a:rPr lang="en-US" b="1" dirty="0" smtClean="0">
                <a:solidFill>
                  <a:srgbClr val="0B9520"/>
                </a:solidFill>
                <a:latin typeface="Calibri" panose="020F0502020204030204" pitchFamily="34" charset="0"/>
              </a:rPr>
              <a:t>'and me?'</a:t>
            </a:r>
            <a:r>
              <a:rPr lang="en-US" dirty="0" smtClean="0">
                <a:latin typeface="Calibri" panose="020F0502020204030204" pitchFamily="34" charset="0"/>
              </a:rPr>
              <a:t> 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88799" y="4418072"/>
            <a:ext cx="5254024" cy="2207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69043" y="1087849"/>
            <a:ext cx="5335448" cy="3031067"/>
          </a:xfrm>
          <a:prstGeom prst="roundRect">
            <a:avLst>
              <a:gd name="adj" fmla="val 12183"/>
            </a:avLst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873842" y="1291050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03521" y="3352800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identify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962399" y="1639669"/>
            <a:ext cx="4779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</a:rPr>
              <a:t>leng</a:t>
            </a:r>
            <a:r>
              <a:rPr lang="en-US" sz="3600" dirty="0" smtClean="0">
                <a:latin typeface="Calibri" panose="020F0502020204030204" pitchFamily="34" charset="0"/>
              </a:rPr>
              <a:t>(L) </a:t>
            </a:r>
            <a:r>
              <a:rPr lang="en-US" sz="3600" dirty="0" smtClean="0">
                <a:latin typeface="Calibri" panose="020F0502020204030204" pitchFamily="34" charset="0"/>
              </a:rPr>
              <a:t>is 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1 + </a:t>
            </a:r>
            <a:r>
              <a:rPr lang="en-US" sz="36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leng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(L[1</a:t>
            </a:r>
            <a:r>
              <a:rPr lang="en-US" sz="3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:])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03520" y="3774955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 &amp;  base cases</a:t>
            </a:r>
            <a:endParaRPr lang="en-US" sz="11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80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Recursive Design:  </a:t>
            </a:r>
            <a:r>
              <a:rPr lang="en-US" sz="3200" dirty="0" smtClean="0">
                <a:latin typeface="Cambria" pitchFamily="18" charset="0"/>
              </a:rPr>
              <a:t>  </a:t>
            </a:r>
            <a:r>
              <a:rPr lang="en-US" sz="3200" dirty="0" err="1" smtClean="0">
                <a:latin typeface="Calibri" panose="020F0502020204030204" pitchFamily="34" charset="0"/>
              </a:rPr>
              <a:t>leng</a:t>
            </a:r>
            <a:r>
              <a:rPr lang="en-US" sz="3200" dirty="0" smtClean="0">
                <a:latin typeface="Calibri" panose="020F0502020204030204" pitchFamily="34" charset="0"/>
              </a:rPr>
              <a:t>(L)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5329" y="4672914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== []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== '':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+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 implement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27557" y="239927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self-similarities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>
          <a:xfrm>
            <a:off x="3764996" y="3783228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100" dirty="0" smtClean="0">
                <a:latin typeface="Cambria" pitchFamily="18" charset="0"/>
              </a:rPr>
              <a:t>base cases</a:t>
            </a:r>
            <a:endParaRPr lang="en-US" sz="1100" dirty="0"/>
          </a:p>
        </p:txBody>
      </p:sp>
      <p:sp>
        <p:nvSpPr>
          <p:cNvPr id="2" name="Down Arrow 1"/>
          <p:cNvSpPr/>
          <p:nvPr/>
        </p:nvSpPr>
        <p:spPr bwMode="auto">
          <a:xfrm rot="3529575">
            <a:off x="7436206" y="4332328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3529575">
            <a:off x="7932535" y="5251019"/>
            <a:ext cx="609600" cy="81125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8610" y="4271303"/>
            <a:ext cx="1425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396899" y="5105400"/>
            <a:ext cx="65627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3205934">
            <a:off x="6871973" y="912745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8873" y="986135"/>
            <a:ext cx="65627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rec.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intuit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09" y="1290935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</a:rPr>
              <a:t>, 42, 7]) </a:t>
            </a:r>
            <a:r>
              <a:rPr lang="en-US" dirty="0" smtClean="0">
                <a:latin typeface="Calibri" panose="020F0502020204030204" pitchFamily="34" charset="0"/>
              </a:rPr>
              <a:t>is 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3109" y="2776140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42</a:t>
            </a:r>
            <a:r>
              <a:rPr lang="en-US" dirty="0" smtClean="0">
                <a:latin typeface="Calibri" panose="020F0502020204030204" pitchFamily="34" charset="0"/>
              </a:rPr>
              <a:t>, 7]) </a:t>
            </a:r>
            <a:r>
              <a:rPr lang="en-US" dirty="0" smtClean="0">
                <a:latin typeface="Calibri" panose="020F0502020204030204" pitchFamily="34" charset="0"/>
              </a:rPr>
              <a:t>is 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3109" y="3385740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</a:t>
            </a:r>
            <a:r>
              <a:rPr lang="en-US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]) </a:t>
            </a:r>
            <a:r>
              <a:rPr lang="en-US" dirty="0" smtClean="0">
                <a:latin typeface="Calibri" panose="020F0502020204030204" pitchFamily="34" charset="0"/>
              </a:rPr>
              <a:t>is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3109" y="3999805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([ ]) </a:t>
            </a:r>
            <a:r>
              <a:rPr lang="en-US" dirty="0" smtClean="0">
                <a:latin typeface="Calibri" panose="020F0502020204030204" pitchFamily="34" charset="0"/>
              </a:rPr>
              <a:t>is 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3109" y="5786735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leng</a:t>
            </a:r>
            <a:r>
              <a:rPr lang="en-US" dirty="0" smtClean="0">
                <a:latin typeface="Calibri" panose="020F0502020204030204" pitchFamily="34" charset="0"/>
              </a:rPr>
              <a:t>( </a:t>
            </a:r>
            <a:r>
              <a:rPr lang="en-US" b="1" dirty="0" smtClean="0">
                <a:solidFill>
                  <a:srgbClr val="0B9520"/>
                </a:solidFill>
                <a:latin typeface="Calibri" panose="020F0502020204030204" pitchFamily="34" charset="0"/>
              </a:rPr>
              <a:t>'and me?'</a:t>
            </a:r>
            <a:r>
              <a:rPr lang="en-US" dirty="0" smtClean="0">
                <a:latin typeface="Calibri" panose="020F0502020204030204" pitchFamily="34" charset="0"/>
              </a:rPr>
              <a:t> 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5302307">
            <a:off x="1352460" y="1637001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8781470">
            <a:off x="1257581" y="4387115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0600" y="5099412"/>
            <a:ext cx="17924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case(s)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8561588">
            <a:off x="5889134" y="3442473"/>
            <a:ext cx="609600" cy="811253"/>
          </a:xfrm>
          <a:prstGeom prst="downArrow">
            <a:avLst/>
          </a:prstGeom>
          <a:solidFill>
            <a:srgbClr val="F2B8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74689" y="3783228"/>
            <a:ext cx="1558440" cy="461665"/>
          </a:xfrm>
          <a:prstGeom prst="rect">
            <a:avLst/>
          </a:prstGeom>
          <a:solidFill>
            <a:srgbClr val="F2B8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base cases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9363796">
            <a:off x="1031524" y="2140730"/>
            <a:ext cx="609600" cy="81125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404" y="1981200"/>
            <a:ext cx="1573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recursion?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64996" y="2772830"/>
            <a:ext cx="164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leng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([ ])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 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10000" y="3195935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leng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('')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4648200" y="4149049"/>
            <a:ext cx="3330146" cy="58477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029200" y="3065125"/>
            <a:ext cx="2743200" cy="58477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5638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Design patterns…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62000" y="1981200"/>
            <a:ext cx="5638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Handle base cases, with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62000" y="3065125"/>
            <a:ext cx="7772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Do one piece of work: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L[0]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s[0]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62000" y="4149050"/>
            <a:ext cx="7772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Recur with the rest: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L[1:]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s[1:]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2000" y="5232975"/>
            <a:ext cx="7772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Combine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&amp;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make sure the types match!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800599" y="243989"/>
            <a:ext cx="4126127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Recursion's 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design—not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 formula,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BUT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these pieces are common: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"/>
          <p:cNvSpPr>
            <a:spLocks noChangeArrowheads="1"/>
          </p:cNvSpPr>
          <p:nvPr/>
        </p:nvSpPr>
        <p:spPr bwMode="auto">
          <a:xfrm>
            <a:off x="3810000" y="1828800"/>
            <a:ext cx="50292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Computation's Dual Identity</a:t>
            </a: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4160838" y="3082925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160838" y="3413125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x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300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22713" y="3025422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41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810000" y="4297363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990000"/>
                </a:solidFill>
                <a:latin typeface="Cambria" pitchFamily="18" charset="0"/>
              </a:rPr>
              <a:t>memory location 300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600075" y="1981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  <a:latin typeface="Cambria" pitchFamily="18" charset="0"/>
              </a:rPr>
              <a:t>Computation</a:t>
            </a:r>
            <a:endParaRPr lang="en-US" sz="1600" b="1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5129" name="Picture 16" descr="flaming_shower_curtain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0399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5095875" y="1981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  <a:latin typeface="Cambria" pitchFamily="18" charset="0"/>
              </a:rPr>
              <a:t>Data Storage</a:t>
            </a:r>
            <a:endParaRPr lang="en-US" sz="1600" b="1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5131" name="AutoShape 18"/>
          <p:cNvSpPr>
            <a:spLocks noChangeArrowheads="1"/>
          </p:cNvSpPr>
          <p:nvPr/>
        </p:nvSpPr>
        <p:spPr bwMode="auto">
          <a:xfrm>
            <a:off x="6477000" y="306546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9"/>
          <p:cNvSpPr>
            <a:spLocks noChangeArrowheads="1"/>
          </p:cNvSpPr>
          <p:nvPr/>
        </p:nvSpPr>
        <p:spPr bwMode="auto">
          <a:xfrm>
            <a:off x="6477000" y="339566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y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304</a:t>
            </a:r>
          </a:p>
        </p:txBody>
      </p:sp>
      <p:sp>
        <p:nvSpPr>
          <p:cNvPr id="5133" name="Text Box 20"/>
          <p:cNvSpPr txBox="1">
            <a:spLocks noChangeArrowheads="1"/>
          </p:cNvSpPr>
          <p:nvPr/>
        </p:nvSpPr>
        <p:spPr bwMode="auto">
          <a:xfrm>
            <a:off x="6238875" y="3025422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</a:t>
            </a:r>
          </a:p>
        </p:txBody>
      </p:sp>
      <p:sp>
        <p:nvSpPr>
          <p:cNvPr id="5134" name="Text Box 21"/>
          <p:cNvSpPr txBox="1">
            <a:spLocks noChangeArrowheads="1"/>
          </p:cNvSpPr>
          <p:nvPr/>
        </p:nvSpPr>
        <p:spPr bwMode="auto">
          <a:xfrm>
            <a:off x="6096000" y="4297363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990000"/>
                </a:solidFill>
                <a:latin typeface="Cambria" pitchFamily="18" charset="0"/>
              </a:rPr>
              <a:t>memory location 304</a:t>
            </a:r>
          </a:p>
        </p:txBody>
      </p:sp>
      <p:sp>
        <p:nvSpPr>
          <p:cNvPr id="5135" name="Freeform 22"/>
          <p:cNvSpPr>
            <a:spLocks/>
          </p:cNvSpPr>
          <p:nvPr/>
        </p:nvSpPr>
        <p:spPr bwMode="auto">
          <a:xfrm>
            <a:off x="3170238" y="3817938"/>
            <a:ext cx="222250" cy="1549400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B637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23"/>
          <p:cNvSpPr>
            <a:spLocks/>
          </p:cNvSpPr>
          <p:nvPr/>
        </p:nvSpPr>
        <p:spPr bwMode="auto">
          <a:xfrm flipH="1" flipV="1">
            <a:off x="3200400" y="2209800"/>
            <a:ext cx="222250" cy="1038225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B637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24"/>
          <p:cNvSpPr>
            <a:spLocks noChangeArrowheads="1"/>
          </p:cNvSpPr>
          <p:nvPr/>
        </p:nvSpPr>
        <p:spPr bwMode="auto">
          <a:xfrm>
            <a:off x="2943225" y="33337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21"/>
          <p:cNvSpPr>
            <a:spLocks noChangeArrowheads="1"/>
          </p:cNvSpPr>
          <p:nvPr/>
        </p:nvSpPr>
        <p:spPr bwMode="auto">
          <a:xfrm rot="20091146">
            <a:off x="7454699" y="5315099"/>
            <a:ext cx="148630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Last time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5139" name="Text Box 9"/>
          <p:cNvSpPr txBox="1">
            <a:spLocks noChangeArrowheads="1"/>
          </p:cNvSpPr>
          <p:nvPr/>
        </p:nvSpPr>
        <p:spPr bwMode="auto">
          <a:xfrm>
            <a:off x="4143375" y="4690357"/>
            <a:ext cx="419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solidFill>
                  <a:srgbClr val="990000"/>
                </a:solidFill>
                <a:latin typeface="Cambria" pitchFamily="18" charset="0"/>
              </a:rPr>
              <a:t>variables </a:t>
            </a:r>
            <a:r>
              <a:rPr lang="en-US" sz="2700" dirty="0">
                <a:solidFill>
                  <a:srgbClr val="990000"/>
                </a:solidFill>
                <a:latin typeface="Cambria" pitchFamily="18" charset="0"/>
              </a:rPr>
              <a:t>~</a:t>
            </a:r>
            <a:r>
              <a:rPr lang="en-US" sz="2700" dirty="0" smtClean="0">
                <a:solidFill>
                  <a:srgbClr val="990000"/>
                </a:solidFill>
                <a:latin typeface="Cambria" pitchFamily="18" charset="0"/>
              </a:rPr>
              <a:t> boxes</a:t>
            </a:r>
            <a:endParaRPr lang="en-US" sz="27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371600" y="5678216"/>
            <a:ext cx="17006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rgbClr val="067B0E"/>
                </a:solidFill>
                <a:latin typeface="Cambria" pitchFamily="18" charset="0"/>
              </a:rPr>
              <a:t>But what does the stuff on this side </a:t>
            </a:r>
            <a:r>
              <a:rPr lang="en-US" sz="1500" b="1" i="1" dirty="0" smtClean="0">
                <a:solidFill>
                  <a:srgbClr val="067B0E"/>
                </a:solidFill>
                <a:latin typeface="Cambria" pitchFamily="18" charset="0"/>
              </a:rPr>
              <a:t>look like</a:t>
            </a:r>
            <a:r>
              <a:rPr lang="en-US" sz="1500" i="1" dirty="0" smtClean="0">
                <a:solidFill>
                  <a:srgbClr val="067B0E"/>
                </a:solidFill>
                <a:latin typeface="Cambria" pitchFamily="18" charset="0"/>
              </a:rPr>
              <a:t> ?</a:t>
            </a:r>
            <a:endParaRPr lang="en-US" sz="15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992437" y="5867400"/>
            <a:ext cx="638175" cy="711200"/>
            <a:chOff x="2928" y="1051"/>
            <a:chExt cx="840" cy="957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3" y="4191000"/>
            <a:ext cx="7934947" cy="2530323"/>
          </a:xfrm>
          <a:prstGeom prst="rect">
            <a:avLst/>
          </a:prstGeom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40525" y="252350"/>
            <a:ext cx="45329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Recursion's advantage: </a:t>
            </a:r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4635153" y="166688"/>
            <a:ext cx="4320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It handles arbitrary structural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depth—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all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at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once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&amp;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on its own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4821" name="Picture 14" descr="tabletop_roleplaying_recur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8" y="1178785"/>
            <a:ext cx="2041030" cy="231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5" descr="Picture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0" y="1117600"/>
            <a:ext cx="432703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52350" y="3872197"/>
            <a:ext cx="523254" cy="559278"/>
            <a:chOff x="2928" y="1051"/>
            <a:chExt cx="840" cy="957"/>
          </a:xfrm>
        </p:grpSpPr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746762" y="3745675"/>
            <a:ext cx="2860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As a hat, I'm recursive, too!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8" y="1169416"/>
            <a:ext cx="2098556" cy="23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1" y="0"/>
            <a:ext cx="861667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81800" y="6468127"/>
            <a:ext cx="22208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romanesco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broccoli</a:t>
            </a:r>
          </a:p>
        </p:txBody>
      </p:sp>
    </p:spTree>
    <p:extLst>
      <p:ext uri="{BB962C8B-B14F-4D97-AF65-F5344CB8AC3E}">
        <p14:creationId xmlns:p14="http://schemas.microsoft.com/office/powerpoint/2010/main" val="215575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73990" y="190500"/>
            <a:ext cx="3167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Yes...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and no.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268" y="190500"/>
            <a:ext cx="4671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Are these rules for real?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Picture 8" descr="Lc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885" y="0"/>
            <a:ext cx="10312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agon-blood-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382000" cy="6286501"/>
          </a:xfrm>
          <a:prstGeom prst="rect">
            <a:avLst/>
          </a:prstGeom>
        </p:spPr>
      </p:pic>
      <p:pic>
        <p:nvPicPr>
          <p:cNvPr id="6" name="Picture 5" descr="drag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79175" y="1701957"/>
            <a:ext cx="5374873" cy="40368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1089" y="152400"/>
            <a:ext cx="297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Dragon's-blood Tree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888168">
            <a:off x="3825704" y="2157261"/>
            <a:ext cx="914400" cy="838200"/>
          </a:xfrm>
          <a:prstGeom prst="right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616720" y="2982600"/>
              <a:ext cx="804240" cy="218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7360" y="2973240"/>
                <a:ext cx="822960" cy="22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7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real.jpg"/>
          <p:cNvPicPr>
            <a:picLocks noChangeAspect="1"/>
          </p:cNvPicPr>
          <p:nvPr/>
        </p:nvPicPr>
        <p:blipFill>
          <a:blip r:embed="rId3"/>
          <a:srcRect l="11726" t="6921" r="4724"/>
          <a:stretch>
            <a:fillRect/>
          </a:stretch>
        </p:blipFill>
        <p:spPr>
          <a:xfrm>
            <a:off x="380635" y="381000"/>
            <a:ext cx="4577781" cy="4481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006" y="5433536"/>
            <a:ext cx="78814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T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here still has to be a </a:t>
            </a: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b</a:t>
            </a:r>
            <a:r>
              <a:rPr kumimoji="0" 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ase case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…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ＭＳ Ｐゴシック"/>
              <a:cs typeface="+mn-cs"/>
            </a:endParaRPr>
          </a:p>
        </p:txBody>
      </p:sp>
      <p:pic>
        <p:nvPicPr>
          <p:cNvPr id="10" name="Picture 9" descr="drag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77915" y="953654"/>
            <a:ext cx="4464606" cy="33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real.jpg"/>
          <p:cNvPicPr>
            <a:picLocks noChangeAspect="1"/>
          </p:cNvPicPr>
          <p:nvPr/>
        </p:nvPicPr>
        <p:blipFill>
          <a:blip r:embed="rId3"/>
          <a:srcRect l="11726" t="6921" r="4724"/>
          <a:stretch>
            <a:fillRect/>
          </a:stretch>
        </p:blipFill>
        <p:spPr>
          <a:xfrm>
            <a:off x="380635" y="381000"/>
            <a:ext cx="4577781" cy="4481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6805" y="5121860"/>
            <a:ext cx="20233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ＭＳ Ｐゴシック"/>
                <a:cs typeface="+mn-cs"/>
              </a:rPr>
              <a:t>or else!</a:t>
            </a:r>
            <a:endParaRPr kumimoji="0" lang="en-US" sz="4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ＭＳ Ｐゴシック"/>
              <a:cs typeface="+mn-cs"/>
            </a:endParaRPr>
          </a:p>
        </p:txBody>
      </p:sp>
      <p:pic>
        <p:nvPicPr>
          <p:cNvPr id="5" name="Picture 4" descr="hand.jpg"/>
          <p:cNvPicPr>
            <a:picLocks noChangeAspect="1"/>
          </p:cNvPicPr>
          <p:nvPr/>
        </p:nvPicPr>
        <p:blipFill>
          <a:blip r:embed="rId4"/>
          <a:srcRect l="8248" t="4830"/>
          <a:stretch>
            <a:fillRect/>
          </a:stretch>
        </p:blipFill>
        <p:spPr>
          <a:xfrm rot="5400000">
            <a:off x="4803183" y="696702"/>
            <a:ext cx="4487184" cy="38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real.jpg"/>
          <p:cNvPicPr>
            <a:picLocks noChangeAspect="1"/>
          </p:cNvPicPr>
          <p:nvPr/>
        </p:nvPicPr>
        <p:blipFill>
          <a:blip r:embed="rId3"/>
          <a:srcRect l="11726" t="6921" r="4724"/>
          <a:stretch>
            <a:fillRect/>
          </a:stretch>
        </p:blipFill>
        <p:spPr>
          <a:xfrm>
            <a:off x="380635" y="381000"/>
            <a:ext cx="4577781" cy="4481539"/>
          </a:xfrm>
          <a:prstGeom prst="rect">
            <a:avLst/>
          </a:prstGeom>
        </p:spPr>
      </p:pic>
      <p:pic>
        <p:nvPicPr>
          <p:cNvPr id="5" name="Picture 4" descr="hand.jpg"/>
          <p:cNvPicPr>
            <a:picLocks noChangeAspect="1"/>
          </p:cNvPicPr>
          <p:nvPr/>
        </p:nvPicPr>
        <p:blipFill>
          <a:blip r:embed="rId4"/>
          <a:srcRect l="8248" t="4830"/>
          <a:stretch>
            <a:fillRect/>
          </a:stretch>
        </p:blipFill>
        <p:spPr>
          <a:xfrm rot="5400000">
            <a:off x="4803183" y="696702"/>
            <a:ext cx="4487184" cy="3844494"/>
          </a:xfrm>
          <a:prstGeom prst="rect">
            <a:avLst/>
          </a:prstGeom>
        </p:spPr>
      </p:pic>
      <p:pic>
        <p:nvPicPr>
          <p:cNvPr id="6" name="Picture 5" descr="IMG_4313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5400" y="2618876"/>
            <a:ext cx="5460964" cy="409572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575733" y="4724400"/>
            <a:ext cx="1524000" cy="1295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 rot="21224687">
            <a:off x="7125920" y="5188406"/>
            <a:ext cx="1524000" cy="1200329"/>
          </a:xfrm>
          <a:prstGeom prst="rect">
            <a:avLst/>
          </a:prstGeom>
          <a:solidFill>
            <a:srgbClr val="0B95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or one layer up!?</a:t>
            </a:r>
          </a:p>
        </p:txBody>
      </p:sp>
    </p:spTree>
    <p:extLst>
      <p:ext uri="{BB962C8B-B14F-4D97-AF65-F5344CB8AC3E}">
        <p14:creationId xmlns:p14="http://schemas.microsoft.com/office/powerpoint/2010/main" val="428322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4573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pow(b, 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3886200"/>
            <a:ext cx="478237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(b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, 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________: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____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_____________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3929" y="1507527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2*2*2*2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929" y="25863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  2*2*2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871" y="5381414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806008"/>
            <a:ext cx="130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anything  to the zero power is 1.0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335" y="1893430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= 16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020329" y="1932121"/>
            <a:ext cx="9988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183373" y="3005387"/>
            <a:ext cx="8090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Extra!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See if you can also handle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negative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powers...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08178" y="3005387"/>
            <a:ext cx="3642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= 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956" y="3971431"/>
            <a:ext cx="315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9956" y="4670778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 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1) ~ 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97" y="76200"/>
            <a:ext cx="1268403" cy="9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724400" y="284202"/>
            <a:ext cx="3297771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returns b**p,  but using only multiplication times b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048000" y="330369"/>
            <a:ext cx="22237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pow(b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, 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2209800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pow(b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(s)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62400"/>
            <a:ext cx="4782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elif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133600" y="310366"/>
            <a:ext cx="22237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979891" y="264199"/>
            <a:ext cx="329777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returns the number of vowels in the string s, s may or may not be empty.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3929" y="1507527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'crazy'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870" y="5501282"/>
            <a:ext cx="130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What is the </a:t>
            </a:r>
            <a:r>
              <a:rPr kumimoji="0" lang="en-U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really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 simplest base case!?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Extra!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What 7-letter English word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maximizes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(s) 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422" y="2043929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razy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422" y="2580331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422" y="31167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5555" y="1219200"/>
            <a:ext cx="1307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let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's count y!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956" y="36531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'y'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1649973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88" t="19778" r="9436"/>
          <a:stretch/>
        </p:blipFill>
        <p:spPr>
          <a:xfrm>
            <a:off x="7391400" y="152400"/>
            <a:ext cx="1524000" cy="73404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7833" y="436822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5600" y="1613542"/>
            <a:ext cx="1227133" cy="246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05600" y="2071749"/>
            <a:ext cx="1227133" cy="246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934200" y="2318676"/>
            <a:ext cx="171783" cy="492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086600" y="2691219"/>
            <a:ext cx="1612392" cy="22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multiple possibilities!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4573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pow(b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   =   pow(b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p-1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 * b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3886200"/>
            <a:ext cx="4782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(b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, 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p == 0: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1.0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(b ,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p-1) * 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3929" y="1507527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2*2*2*2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929" y="25863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  2*2*2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871" y="5381414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806008"/>
            <a:ext cx="130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anything  to the zero power is 1.0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335" y="1893430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= 16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020329" y="1932121"/>
            <a:ext cx="9988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183373" y="3005387"/>
            <a:ext cx="8090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Extra!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See if you can also handle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negative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powers...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08178" y="3005387"/>
            <a:ext cx="3642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= 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956" y="3971431"/>
            <a:ext cx="315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2*2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9956" y="4670778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pow(2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1088" y="2901070"/>
            <a:ext cx="205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pow(b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 = 1.0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97" y="76200"/>
            <a:ext cx="1268403" cy="97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724400" y="284202"/>
            <a:ext cx="3297771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b**p, but using only multiplication times b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200400" y="330369"/>
            <a:ext cx="22237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b,p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Answer: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pow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81000" y="1981200"/>
            <a:ext cx="26670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Computation's Dual Identity</a:t>
            </a: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4160838" y="3082925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160838" y="3413125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x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300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22713" y="3011841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41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810000" y="4297363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990000"/>
                </a:solidFill>
                <a:latin typeface="Cambria" pitchFamily="18" charset="0"/>
              </a:rPr>
              <a:t>memory location 300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600075" y="1981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  <a:latin typeface="Cambria" pitchFamily="18" charset="0"/>
              </a:rPr>
              <a:t>Computation</a:t>
            </a:r>
            <a:endParaRPr lang="en-US" sz="1600" b="1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5129" name="Picture 16" descr="flaming_shower_curtain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0399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5095875" y="1981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  <a:latin typeface="Cambria" pitchFamily="18" charset="0"/>
              </a:rPr>
              <a:t>Data Storage</a:t>
            </a:r>
            <a:endParaRPr lang="en-US" sz="1600" b="1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5131" name="AutoShape 18"/>
          <p:cNvSpPr>
            <a:spLocks noChangeArrowheads="1"/>
          </p:cNvSpPr>
          <p:nvPr/>
        </p:nvSpPr>
        <p:spPr bwMode="auto">
          <a:xfrm>
            <a:off x="6477000" y="306546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9"/>
          <p:cNvSpPr>
            <a:spLocks noChangeArrowheads="1"/>
          </p:cNvSpPr>
          <p:nvPr/>
        </p:nvSpPr>
        <p:spPr bwMode="auto">
          <a:xfrm>
            <a:off x="6477000" y="339566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y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304</a:t>
            </a:r>
          </a:p>
        </p:txBody>
      </p:sp>
      <p:sp>
        <p:nvSpPr>
          <p:cNvPr id="5133" name="Text Box 20"/>
          <p:cNvSpPr txBox="1">
            <a:spLocks noChangeArrowheads="1"/>
          </p:cNvSpPr>
          <p:nvPr/>
        </p:nvSpPr>
        <p:spPr bwMode="auto">
          <a:xfrm>
            <a:off x="6238875" y="299437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</a:t>
            </a:r>
          </a:p>
        </p:txBody>
      </p:sp>
      <p:sp>
        <p:nvSpPr>
          <p:cNvPr id="5134" name="Text Box 21"/>
          <p:cNvSpPr txBox="1">
            <a:spLocks noChangeArrowheads="1"/>
          </p:cNvSpPr>
          <p:nvPr/>
        </p:nvSpPr>
        <p:spPr bwMode="auto">
          <a:xfrm>
            <a:off x="6096000" y="4297363"/>
            <a:ext cx="228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990000"/>
                </a:solidFill>
                <a:latin typeface="Cambria" pitchFamily="18" charset="0"/>
              </a:rPr>
              <a:t>memory location 304</a:t>
            </a:r>
          </a:p>
        </p:txBody>
      </p:sp>
      <p:sp>
        <p:nvSpPr>
          <p:cNvPr id="5135" name="Freeform 22"/>
          <p:cNvSpPr>
            <a:spLocks/>
          </p:cNvSpPr>
          <p:nvPr/>
        </p:nvSpPr>
        <p:spPr bwMode="auto">
          <a:xfrm>
            <a:off x="3503613" y="3817938"/>
            <a:ext cx="222250" cy="1549400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B637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23"/>
          <p:cNvSpPr>
            <a:spLocks/>
          </p:cNvSpPr>
          <p:nvPr/>
        </p:nvSpPr>
        <p:spPr bwMode="auto">
          <a:xfrm flipH="1" flipV="1">
            <a:off x="3533775" y="2209800"/>
            <a:ext cx="222250" cy="1038225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B637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24"/>
          <p:cNvSpPr>
            <a:spLocks noChangeArrowheads="1"/>
          </p:cNvSpPr>
          <p:nvPr/>
        </p:nvSpPr>
        <p:spPr bwMode="auto">
          <a:xfrm>
            <a:off x="3276600" y="33337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9"/>
          <p:cNvSpPr txBox="1">
            <a:spLocks noChangeArrowheads="1"/>
          </p:cNvSpPr>
          <p:nvPr/>
        </p:nvSpPr>
        <p:spPr bwMode="auto">
          <a:xfrm>
            <a:off x="4143375" y="4690357"/>
            <a:ext cx="419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solidFill>
                  <a:srgbClr val="990000"/>
                </a:solidFill>
                <a:latin typeface="Cambria" pitchFamily="18" charset="0"/>
              </a:rPr>
              <a:t>variables </a:t>
            </a:r>
            <a:r>
              <a:rPr lang="en-US" sz="2700" dirty="0">
                <a:solidFill>
                  <a:srgbClr val="990000"/>
                </a:solidFill>
                <a:latin typeface="Cambria" pitchFamily="18" charset="0"/>
              </a:rPr>
              <a:t>~</a:t>
            </a:r>
            <a:r>
              <a:rPr lang="en-US" sz="2700" dirty="0" smtClean="0">
                <a:solidFill>
                  <a:srgbClr val="990000"/>
                </a:solidFill>
                <a:latin typeface="Cambria" pitchFamily="18" charset="0"/>
              </a:rPr>
              <a:t> boxes</a:t>
            </a:r>
            <a:endParaRPr lang="en-US" sz="27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1741311" y="16002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81000" y="1196622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accessed through </a:t>
            </a:r>
            <a:r>
              <a:rPr lang="en-US" b="1" i="1" dirty="0">
                <a:latin typeface="Times New Roman" pitchFamily="18" charset="0"/>
              </a:rPr>
              <a:t>functions</a:t>
            </a:r>
            <a:r>
              <a:rPr lang="en-US" dirty="0">
                <a:latin typeface="Times New Roman" pitchFamily="18" charset="0"/>
              </a:rPr>
              <a:t>…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20392970">
            <a:off x="670368" y="4437091"/>
            <a:ext cx="5255020" cy="1200329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latin typeface="Times" pitchFamily="-106" charset="0"/>
              </a:rPr>
              <a:t>F</a:t>
            </a:r>
            <a:r>
              <a:rPr lang="en-US" sz="7200" b="1" i="1" dirty="0" smtClean="0">
                <a:solidFill>
                  <a:schemeClr val="bg1"/>
                </a:solidFill>
                <a:latin typeface="Times" pitchFamily="-106" charset="0"/>
              </a:rPr>
              <a:t>unctions!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5029530" y="5777664"/>
            <a:ext cx="609600" cy="762000"/>
            <a:chOff x="2928" y="1051"/>
            <a:chExt cx="840" cy="957"/>
          </a:xfrm>
        </p:grpSpPr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5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5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3341519" y="5578200"/>
            <a:ext cx="1863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 smtClean="0">
                <a:solidFill>
                  <a:srgbClr val="0B9520"/>
                </a:solidFill>
                <a:latin typeface="Cambria" pitchFamily="18" charset="0"/>
              </a:rPr>
              <a:t>It's no coincidence this starts with </a:t>
            </a:r>
            <a:r>
              <a:rPr lang="en-US" sz="1500" b="1" i="1" dirty="0" smtClean="0">
                <a:solidFill>
                  <a:srgbClr val="0B9520"/>
                </a:solidFill>
                <a:latin typeface="Cambria" pitchFamily="18" charset="0"/>
              </a:rPr>
              <a:t>fun</a:t>
            </a:r>
            <a:r>
              <a:rPr lang="en-US" sz="1500" dirty="0" smtClean="0">
                <a:solidFill>
                  <a:srgbClr val="0B9520"/>
                </a:solidFill>
                <a:latin typeface="Cambria" pitchFamily="18" charset="0"/>
              </a:rPr>
              <a:t>!</a:t>
            </a:r>
            <a:endParaRPr lang="en-US" sz="1500" dirty="0">
              <a:solidFill>
                <a:srgbClr val="0B9520"/>
              </a:solidFill>
              <a:latin typeface="Cambria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39" y="5648085"/>
            <a:ext cx="985922" cy="9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1633" y="1102667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(s) =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62400"/>
            <a:ext cx="47823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s == '':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s[0]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'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aeiouy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'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1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(s[1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0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(s[1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:])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3929" y="1507527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'crazy'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555" y="5773643"/>
            <a:ext cx="130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What is the </a:t>
            </a:r>
            <a:r>
              <a:rPr kumimoji="0" lang="en-U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really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 simplest base case!?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Extra!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What 7-letter English word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maximizes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(s) 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422" y="2043929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razy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422" y="2580331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422" y="31167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5555" y="1219200"/>
            <a:ext cx="1307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let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's count y!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956" y="365313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'y'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Answer: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3052" y="2830689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 '' ) = 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40870" y="1424050"/>
            <a:ext cx="3293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s[1:]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if s[0] is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not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 vowel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1 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s[1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:]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s[0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]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is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 vowel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Left Brace 44"/>
          <p:cNvSpPr/>
          <p:nvPr/>
        </p:nvSpPr>
        <p:spPr bwMode="auto">
          <a:xfrm>
            <a:off x="5150616" y="1482496"/>
            <a:ext cx="147170" cy="1022336"/>
          </a:xfrm>
          <a:prstGeom prst="leftBrace">
            <a:avLst>
              <a:gd name="adj1" fmla="val 62954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3262606" y="310366"/>
            <a:ext cx="22237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vwl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5236629" y="264199"/>
            <a:ext cx="3297771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the number of vowels in the string s, s may or may not be empty.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833" y="4368225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vwl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''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~ 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590800" y="272534"/>
            <a:ext cx="22237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max(L)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360891" y="226367"/>
            <a:ext cx="329777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the biggest element in L,       given that L has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at least one element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!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2362200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max(L)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max(L)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62400"/>
            <a:ext cx="4782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" y="2133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[8,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1371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9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8 ,5]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9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43312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[8,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" y="36454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2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8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81000" y="3124200"/>
            <a:ext cx="27081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81000" y="5243385"/>
            <a:ext cx="27081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1600200" y="1806222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352942" y="2586034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352942" y="4800600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604982" y="4107098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81000" y="57150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5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6"/>
          <a:stretch/>
        </p:blipFill>
        <p:spPr>
          <a:xfrm>
            <a:off x="7772400" y="119026"/>
            <a:ext cx="1153085" cy="7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371600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62400"/>
            <a:ext cx="4782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zeroest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276600" y="272534"/>
            <a:ext cx="2547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zeroest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706862" y="226367"/>
            <a:ext cx="316566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the element of L closest to 0; L will have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at least one element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772" y="1809690"/>
            <a:ext cx="2977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42]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-3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5773643"/>
            <a:ext cx="1128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don't forget the base case!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Note: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The function 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abs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is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built into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Python….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9956" y="1219200"/>
            <a:ext cx="2683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Consider these examples: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30288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42]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1977" y="41148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42]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-3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70378" y="4549422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691609" y="3426048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691609" y="2207799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823178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473201" y="52578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17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409703"/>
            <a:ext cx="8689975" cy="2514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381000" y="686452"/>
            <a:ext cx="8537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key to </a:t>
            </a: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understanding recursion is, first, to understand recursion.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780" name="Text Box 9"/>
          <p:cNvSpPr txBox="1">
            <a:spLocks noChangeArrowheads="1"/>
          </p:cNvSpPr>
          <p:nvPr/>
        </p:nvSpPr>
        <p:spPr bwMode="auto">
          <a:xfrm>
            <a:off x="6268243" y="2343090"/>
            <a:ext cx="241855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former CS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5 student</a:t>
            </a:r>
          </a:p>
        </p:txBody>
      </p:sp>
      <p:sp>
        <p:nvSpPr>
          <p:cNvPr id="75781" name="Text Box 10"/>
          <p:cNvSpPr txBox="1">
            <a:spLocks noChangeArrowheads="1"/>
          </p:cNvSpPr>
          <p:nvPr/>
        </p:nvSpPr>
        <p:spPr bwMode="auto">
          <a:xfrm>
            <a:off x="381001" y="60960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tutors @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LAC + 4C's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/F/Sa/Su/M/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952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/We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B952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21050842">
            <a:off x="317862" y="3795409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Good luck with Homework #1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803889" y="3176700"/>
            <a:ext cx="1752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It's the eeri</a:t>
            </a: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est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!</a:t>
            </a:r>
            <a:endParaRPr kumimoji="0" lang="en-US" sz="1500" b="1" i="0" u="sng" strike="noStrike" kern="1200" cap="none" spc="0" normalizeH="0" baseline="0" noProof="0" dirty="0">
              <a:ln>
                <a:noFill/>
              </a:ln>
              <a:solidFill>
                <a:srgbClr val="067B0E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8124825" y="3403600"/>
            <a:ext cx="638175" cy="711200"/>
            <a:chOff x="2928" y="1051"/>
            <a:chExt cx="840" cy="957"/>
          </a:xfrm>
        </p:grpSpPr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9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4509" y="1746134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max(L) is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17244"/>
            <a:ext cx="47823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 ==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L[0]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L[0] &gt;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(L[1:])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L[0]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(L[1:])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618938" y="272534"/>
            <a:ext cx="22237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max(L)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389029" y="226367"/>
            <a:ext cx="329777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the biggest element in L,       given that L has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at least one element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!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8346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2840" y="2741203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max(L)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is L[0]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rot="21110069">
            <a:off x="5397489" y="318755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len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(L) == 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96780" y="1424050"/>
            <a:ext cx="3293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L[0]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if L[0] &gt; max(L[1:])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max(L[1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:])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otherwise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5206526" y="1482496"/>
            <a:ext cx="147170" cy="1022336"/>
          </a:xfrm>
          <a:prstGeom prst="leftBrace">
            <a:avLst>
              <a:gd name="adj1" fmla="val 62954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Answer: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max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1000" y="2133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[8,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1371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9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8,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9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0" y="43312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[8,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1000" y="364543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, 8,  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381000" y="3124200"/>
            <a:ext cx="27081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81000" y="5243385"/>
            <a:ext cx="27081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600200" y="1806222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352942" y="2586034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352942" y="4800600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604982" y="4107098"/>
            <a:ext cx="4758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381000" y="57150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[5]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5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01156" y="3842952"/>
            <a:ext cx="5254024" cy="27785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581400" y="1083734"/>
            <a:ext cx="5335448" cy="2586224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199" y="1286934"/>
            <a:ext cx="4800601" cy="13800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78" y="28976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identify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5983" y="6390691"/>
            <a:ext cx="17491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implement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97489" y="1752600"/>
            <a:ext cx="224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5877" y="3319813"/>
            <a:ext cx="1227133" cy="3488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 &amp;  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5676" y="3962400"/>
            <a:ext cx="50795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zeroest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 ==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L[0]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=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zeroest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(L[1:])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abs(L[0]) &lt; abs(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L[0]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else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rest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71877" y="272534"/>
            <a:ext cx="25479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zeroest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902139" y="226367"/>
            <a:ext cx="316566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return the element of L closest to 0; L will have </a:t>
            </a: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at least one element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64996" y="3315729"/>
            <a:ext cx="1227133" cy="22063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2755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601157" y="6512011"/>
            <a:ext cx="350482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Note: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The function 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abs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ourier New" panose="02070309020205020404" pitchFamily="49" charset="0"/>
              </a:rPr>
              <a:t>  is built-in to Python….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9667" y="2434005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self-similarities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74950" y="2741203"/>
            <a:ext cx="2844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is L[0]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 rot="21110069">
            <a:off x="5529599" y="3187551"/>
            <a:ext cx="1227133" cy="2206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len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(L) == 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72980" y="1424050"/>
            <a:ext cx="3293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L[0]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if abs(L[0]) &lt; abs(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(L[1:]))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L[1:]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otherwise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" name="Left Brace 47"/>
          <p:cNvSpPr/>
          <p:nvPr/>
        </p:nvSpPr>
        <p:spPr bwMode="auto">
          <a:xfrm>
            <a:off x="5282726" y="1482496"/>
            <a:ext cx="147170" cy="1022336"/>
          </a:xfrm>
          <a:prstGeom prst="leftBrace">
            <a:avLst>
              <a:gd name="adj1" fmla="val 62954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28600" y="1066800"/>
            <a:ext cx="3048000" cy="556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67737" y="6390691"/>
            <a:ext cx="9156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intuit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98773" y="18096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4,-3,42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-3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04999" y="5773643"/>
            <a:ext cx="1128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don't forget the base case!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9956" y="1219200"/>
            <a:ext cx="2683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Courier New" panose="02070309020205020404" pitchFamily="49" charset="0"/>
              </a:rPr>
              <a:t>Consider these examples: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30288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1,-3,42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1977" y="41148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3,42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-3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1470378" y="4549422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1691609" y="3426048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691609" y="2207799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(L)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4800" y="4823178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zeroest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[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]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~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42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1473201" y="52578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8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12774</TotalTime>
  <Words>6063</Words>
  <Application>Microsoft Office PowerPoint</Application>
  <PresentationFormat>On-screen Show (4:3)</PresentationFormat>
  <Paragraphs>1490</Paragraphs>
  <Slides>95</Slides>
  <Notes>94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Geoff Kuenning</cp:lastModifiedBy>
  <cp:revision>268</cp:revision>
  <cp:lastPrinted>2018-01-24T08:10:00Z</cp:lastPrinted>
  <dcterms:created xsi:type="dcterms:W3CDTF">2010-09-08T21:21:35Z</dcterms:created>
  <dcterms:modified xsi:type="dcterms:W3CDTF">2018-01-24T08:10:02Z</dcterms:modified>
</cp:coreProperties>
</file>