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53" r:id="rId2"/>
    <p:sldId id="688" r:id="rId3"/>
    <p:sldId id="755" r:id="rId4"/>
    <p:sldId id="570" r:id="rId5"/>
    <p:sldId id="571" r:id="rId6"/>
    <p:sldId id="572" r:id="rId7"/>
    <p:sldId id="573" r:id="rId8"/>
    <p:sldId id="574" r:id="rId9"/>
    <p:sldId id="575" r:id="rId10"/>
    <p:sldId id="523" r:id="rId11"/>
    <p:sldId id="524" r:id="rId12"/>
    <p:sldId id="692" r:id="rId13"/>
    <p:sldId id="533" r:id="rId14"/>
    <p:sldId id="728" r:id="rId15"/>
    <p:sldId id="730" r:id="rId16"/>
    <p:sldId id="731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54" r:id="rId31"/>
    <p:sldId id="534" r:id="rId32"/>
    <p:sldId id="535" r:id="rId33"/>
    <p:sldId id="691" r:id="rId34"/>
    <p:sldId id="746" r:id="rId35"/>
    <p:sldId id="748" r:id="rId36"/>
    <p:sldId id="749" r:id="rId37"/>
    <p:sldId id="750" r:id="rId38"/>
    <p:sldId id="751" r:id="rId39"/>
    <p:sldId id="713" r:id="rId40"/>
    <p:sldId id="714" r:id="rId41"/>
    <p:sldId id="715" r:id="rId42"/>
    <p:sldId id="752" r:id="rId43"/>
    <p:sldId id="716" r:id="rId44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</p:sldLst>
    </p:custShow>
    <p:custShow name="For printing" id="1">
      <p:sldLst>
        <p:sld r:id="rId2"/>
        <p:sld r:id="rId3"/>
        <p:sld r:id="rId4"/>
        <p:sld r:id="rId5"/>
        <p:sld r:id="rId6"/>
        <p:sld r:id="rId11"/>
        <p:sld r:id="rId12"/>
        <p:sld r:id="rId13"/>
        <p:sld r:id="rId14"/>
        <p:sld r:id="rId15"/>
        <p:sld r:id="rId29"/>
        <p:sld r:id="rId30"/>
        <p:sld r:id="rId32"/>
        <p:sld r:id="rId33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2DC57E-BC6B-4459-9956-16D652CC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290B7-FBF4-4E5E-8E44-604DC4E4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F6EABAE-FF06-4E13-A5E6-6EFBCDA68043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F5676F7-56FB-4395-AEE1-4E18B73C23A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65DC31-CC6A-4B26-8ED5-BA69A4CAF2D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This is Cal Ripken, Jr., who played in 2,632 consecutive major-league games to break Lou Gehrig's previous "Iron Man" record of 2,130.  He voluntarily ended the streak after reaching 2,632.  The drawing is by George </a:t>
            </a:r>
            <a:r>
              <a:rPr lang="en-US" altLang="en-US" dirty="0" err="1" smtClean="0">
                <a:latin typeface="Arial" pitchFamily="34" charset="0"/>
                <a:ea typeface="ＭＳ Ｐゴシック" pitchFamily="-65" charset="-128"/>
              </a:rPr>
              <a:t>Vlosich</a:t>
            </a:r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, "The world's greatest Etch-a-Sketch artist," who takes 70-80 hours to complete a 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098D991-9D04-4DE1-AB4B-18FF1F7D046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9C09D2D-2957-4BC3-9C6A-D87548CDC02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On the left, each part of the fern is in fact a duplicate of the larger fern.  Likewise for the tree on the right!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svTree stands for "side view of tree"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522C8D7-6DE3-4000-B1D3-2B9B679B0D3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08215A0-EA00-495A-BBEB-76B450BBEE9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6C6BD30-BD7C-488D-8CFE-356445D1A1DA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ECD181-2006-4A5E-B98F-3A1AEC3E87D0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05E2848-1167-4268-84E1-9C5E120ED44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969DC8-0549-4B9F-9A95-BC7BDF4AA3A7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F95015D-0804-4E76-8891-D68AB2659D4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95F8E2E-D6C3-49E1-A88E-E7BB1652F19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B0BBC50-AB13-468B-81BA-840840BD48A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7329E17-8E00-4523-BB46-B4DAC8EF1559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A3F09-764B-46FB-9066-B6BF05B8CE41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EA77B5C-AFEB-482A-AEC4-551270A486B1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854ED83-A8C5-4CC6-A8CF-117421D1F1A6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AC61AA5-3C52-467A-812C-45880C57768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778A79-C6CF-49D4-9CC2-00E1CBDC976B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E6D7632-8A19-4E04-9B49-301D53A645B4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D74BBF4-52BB-4F51-A4C5-D2F8930C53BC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868" indent="-28571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8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02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3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474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86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577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6875EAC-D986-4A78-9326-A40FF5A2960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20F7C7-B926-4303-A7D5-BCEA7EE486F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6C3CD74-EDD4-4B36-8198-E5CD21773958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8B70D6D-2BFD-4B49-8646-D6E4686BCE60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9DC5704-B666-4770-A133-0CD2C792FCB5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C212AED-FEB3-48A8-874B-67006C27493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9C3729F-3A21-470B-A52D-93862524A22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5098FEA-82DE-4DDF-B7CF-E3A6F998256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Immutable includes strings, integers, floats, and tuples but NOT lists – even if they're nested inside tuples, they're illegal.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07B1285-5ABE-4815-B64B-D39272CE8B60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1E7FD57-C73A-4CBA-91B6-6D6FC4916A2E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…and we’ll cover that in this week’s homework.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A734031-293B-4743-B56C-6FCA18906B74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EB43425-AE07-4003-A69A-D5CF6605F31F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EB1CF66-9DCC-4230-9C7C-730F0C697946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911A51C-101E-4A43-A32F-CD526725B2AC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The shortest path is A-&gt;C-&gt;D-&gt;E.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F0507D8-FC52-4577-B503-94993A0D817D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1E78FF-4B15-4AFB-B96F-0739468D683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4E5DE40-3FB8-4150-B819-5F0B6B26ACB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AC9890-2C81-41E4-B75D-D200A1ECF82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6F8276-BE00-4600-8B9E-23F277FB6BE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C68002B-8329-4105-A1A0-FA5A6023D78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5CC4-72C1-4127-A9A0-6327D78A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E938-7E24-407D-97F7-5D284DCB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7CEA-BA4E-46D6-B4E1-8E3EA7CA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4CAE-7267-422B-81C1-A58CDAEA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4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A9A8-7C8F-4B9F-AAB5-67F82F67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4551-65D3-4920-99D3-5630C25EC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C4D-63EA-42E9-85C3-4BC2BFEB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BB1B-81DA-4290-BC13-05BB3E63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2892-FB70-4AD1-AF9D-E7D9EFF7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ED18-99BB-4D14-82B9-94D0C5A78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ECF1-0104-40EE-9091-52520381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C315-C81C-46E4-8F12-A598CAD3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6914-5A13-40F0-BFC4-E7E158C37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0A0D4E-7CF9-4E8A-A893-68A1206B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7013"/>
            <a:ext cx="7772400" cy="1754187"/>
          </a:xfrm>
        </p:spPr>
        <p:txBody>
          <a:bodyPr rIns="132080"/>
          <a:lstStyle/>
          <a:p>
            <a:r>
              <a:rPr lang="en-US" altLang="en-US" smtClean="0">
                <a:latin typeface="Bookman Old Style" pitchFamily="18" charset="0"/>
                <a:sym typeface="Bookman Old Style" pitchFamily="18" charset="0"/>
              </a:rPr>
              <a:t>The CS 5 Times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6019800" y="1828800"/>
            <a:ext cx="2819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1443038" y="1447800"/>
            <a:ext cx="3276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“Zach and Geoff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to be Replaced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Two Penguins,” says HMC Dean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447800" y="3489325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Bookman Old Style" pitchFamily="18" charset="0"/>
                <a:sym typeface="Bookman Old Style" pitchFamily="18" charset="0"/>
              </a:rPr>
              <a:t>Claremont(AP):  Beginning next week, CS 5 will be taught by a pair of penguins, announced an HMC dean.  “Penguins are very smart,” said the dean, “and they are also quite adorable, which is more than we can say about the CS 5 faculty.  Plus, we won’t need to heat their offices in the winter.” </a:t>
            </a: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6018213" y="5638800"/>
            <a:ext cx="2820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Photos of the two new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CS 5 penguin professors</a:t>
            </a: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1447800" y="33528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1731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600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1"/>
          <p:cNvSpPr>
            <a:spLocks/>
          </p:cNvSpPr>
          <p:nvPr/>
        </p:nvSpPr>
        <p:spPr bwMode="auto">
          <a:xfrm>
            <a:off x="136525" y="152400"/>
            <a:ext cx="5057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Arts: New band “The Recursions” performs songs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first album on first album.</a:t>
            </a:r>
          </a:p>
        </p:txBody>
      </p:sp>
      <p:sp>
        <p:nvSpPr>
          <p:cNvPr id="2061" name="Rectangle 12"/>
          <p:cNvSpPr>
            <a:spLocks/>
          </p:cNvSpPr>
          <p:nvPr/>
        </p:nvSpPr>
        <p:spPr bwMode="auto">
          <a:xfrm>
            <a:off x="6232525" y="104775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Sports:  HMC Web surfing team advances to Nationals</a:t>
            </a:r>
          </a:p>
        </p:txBody>
      </p:sp>
      <p:sp>
        <p:nvSpPr>
          <p:cNvPr id="2062" name="Rectangle 13"/>
          <p:cNvSpPr>
            <a:spLocks/>
          </p:cNvSpPr>
          <p:nvPr/>
        </p:nvSpPr>
        <p:spPr bwMode="auto">
          <a:xfrm>
            <a:off x="76200" y="152400"/>
            <a:ext cx="518160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3" name="Rectangle 14"/>
          <p:cNvSpPr>
            <a:spLocks/>
          </p:cNvSpPr>
          <p:nvPr/>
        </p:nvSpPr>
        <p:spPr bwMode="auto">
          <a:xfrm>
            <a:off x="6172200" y="76200"/>
            <a:ext cx="2819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38296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Turtle Graphics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2293" name="Picture 9" descr="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990600" y="2438400"/>
            <a:ext cx="3352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rot="5400000">
            <a:off x="25146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012825" y="5486400"/>
            <a:ext cx="363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forward(100)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right(90)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"/>
              </a:rPr>
              <a:t>Etch-a-Sketch craziness…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172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781800" y="6019800"/>
            <a:ext cx="2133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Maiandra GD" pitchFamily="34" charset="0"/>
              </a:rPr>
              <a:t>No way this is real…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Maiandra GD" pitchFamily="34" charset="0"/>
              </a:rPr>
              <a:t>except that it is !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Turtle Graphics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0" name="Picture 8" descr="tur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turtlecomm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002088"/>
            <a:ext cx="347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88925" y="1266825"/>
            <a:ext cx="5102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Turtle graphics are built into Python!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import turtle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turtle.forward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(50)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turtle.right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(90)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turte.backward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(50)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441825" y="5830888"/>
            <a:ext cx="447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Problem 2 has a link to the turtle documentation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Fractals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5364" name="Picture 6" descr="f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582738"/>
            <a:ext cx="38369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8"/>
          <p:cNvSpPr>
            <a:spLocks noChangeArrowheads="1"/>
          </p:cNvSpPr>
          <p:nvPr/>
        </p:nvSpPr>
        <p:spPr bwMode="auto">
          <a:xfrm rot="8467969">
            <a:off x="1295400" y="2133600"/>
            <a:ext cx="26670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Oval 9"/>
          <p:cNvSpPr>
            <a:spLocks noChangeArrowheads="1"/>
          </p:cNvSpPr>
          <p:nvPr/>
        </p:nvSpPr>
        <p:spPr bwMode="auto">
          <a:xfrm rot="-9590759">
            <a:off x="1447800" y="3800475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Oval 10"/>
          <p:cNvSpPr>
            <a:spLocks noChangeArrowheads="1"/>
          </p:cNvSpPr>
          <p:nvPr/>
        </p:nvSpPr>
        <p:spPr bwMode="auto">
          <a:xfrm rot="3546873">
            <a:off x="796926" y="3309937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1295400" y="3962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ja-JP" altLang="en-US" sz="3200" smtClean="0"/>
              <a:t>“</a:t>
            </a:r>
            <a:r>
              <a:rPr lang="en-US" altLang="ja-JP" sz="3200" smtClean="0"/>
              <a:t>I Wonder About Trees</a:t>
            </a:r>
            <a:r>
              <a:rPr lang="ja-JP" altLang="en-US" sz="3200" smtClean="0"/>
              <a:t>”</a:t>
            </a:r>
            <a:r>
              <a:rPr lang="en-US" altLang="ja-JP" sz="3200" smtClean="0"/>
              <a:t> – Robert Frost</a:t>
            </a:r>
            <a:endParaRPr lang="en-US" altLang="en-US" sz="320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800600" y="1371600"/>
            <a:ext cx="381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/>
              <a:t>“</a:t>
            </a:r>
            <a:r>
              <a:rPr lang="en-US" altLang="ja-JP" sz="1600"/>
              <a:t>We wonder about Robert Frost</a:t>
            </a:r>
            <a:r>
              <a:rPr lang="ja-JP" altLang="en-US" sz="1600"/>
              <a:t>”</a:t>
            </a:r>
            <a:r>
              <a:rPr lang="en-US" altLang="ja-JP" sz="1600"/>
              <a:t> - Trees</a:t>
            </a:r>
            <a:endParaRPr lang="en-US" altLang="en-US" sz="1600"/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727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85800" y="1524000"/>
            <a:ext cx="350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svTree(128,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sosceles Triangle 10"/>
          <p:cNvSpPr>
            <a:spLocks noChangeArrowheads="1"/>
          </p:cNvSpPr>
          <p:nvPr/>
        </p:nvSpPr>
        <p:spPr bwMode="auto">
          <a:xfrm rot="5400000">
            <a:off x="10350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7414" name="Straight Arrow Connector 7"/>
          <p:cNvCxnSpPr>
            <a:cxnSpLocks noChangeShapeType="1"/>
            <a:stCxn id="1741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9"/>
          <p:cNvCxnSpPr>
            <a:cxnSpLocks noChangeShapeType="1"/>
            <a:stCxn id="1741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sosceles Triangle 10"/>
          <p:cNvSpPr>
            <a:spLocks noChangeArrowheads="1"/>
          </p:cNvSpPr>
          <p:nvPr/>
        </p:nvSpPr>
        <p:spPr bwMode="auto">
          <a:xfrm rot="5400000">
            <a:off x="42354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843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8440" name="Straight Arrow Connector 7"/>
          <p:cNvCxnSpPr>
            <a:cxnSpLocks noChangeShapeType="1"/>
            <a:stCxn id="184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Arrow Connector 9"/>
          <p:cNvCxnSpPr>
            <a:cxnSpLocks noChangeShapeType="1"/>
            <a:stCxn id="184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sosceles Triangle 10"/>
          <p:cNvSpPr>
            <a:spLocks noChangeArrowheads="1"/>
          </p:cNvSpPr>
          <p:nvPr/>
        </p:nvSpPr>
        <p:spPr bwMode="auto">
          <a:xfrm rot="2634942">
            <a:off x="4235450" y="3063875"/>
            <a:ext cx="457200" cy="3952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945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9465" name="Straight Arrow Connector 7"/>
          <p:cNvCxnSpPr>
            <a:cxnSpLocks noChangeShapeType="1"/>
            <a:stCxn id="1946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Arrow Connector 9"/>
          <p:cNvCxnSpPr>
            <a:cxnSpLocks noChangeShapeType="1"/>
            <a:stCxn id="1946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sosceles Triangle 10"/>
          <p:cNvSpPr>
            <a:spLocks noChangeArrowheads="1"/>
          </p:cNvSpPr>
          <p:nvPr/>
        </p:nvSpPr>
        <p:spPr bwMode="auto">
          <a:xfrm rot="2634942">
            <a:off x="5294313" y="2271713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048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048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048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0490" name="Straight Arrow Connector 7"/>
          <p:cNvCxnSpPr>
            <a:cxnSpLocks noChangeShapeType="1"/>
            <a:stCxn id="2048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9"/>
          <p:cNvCxnSpPr>
            <a:cxnSpLocks noChangeShapeType="1"/>
            <a:stCxn id="2048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sosceles Triangle 10"/>
          <p:cNvSpPr>
            <a:spLocks noChangeArrowheads="1"/>
          </p:cNvSpPr>
          <p:nvPr/>
        </p:nvSpPr>
        <p:spPr bwMode="auto">
          <a:xfrm>
            <a:off x="5181600" y="22098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150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151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151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1515" name="Straight Arrow Connector 7"/>
          <p:cNvCxnSpPr>
            <a:cxnSpLocks noChangeShapeType="1"/>
            <a:stCxn id="2151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Arrow Connector 9"/>
          <p:cNvCxnSpPr>
            <a:cxnSpLocks noChangeShapeType="1"/>
            <a:stCxn id="2151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08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5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This Week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33400" y="19050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Homework 2: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Reading on AI and Jeopardy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Lab:  </a:t>
            </a:r>
            <a:r>
              <a:rPr lang="en-US" altLang="en-US" sz="2400" dirty="0" smtClean="0"/>
              <a:t>Fractal art </a:t>
            </a: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2:  </a:t>
            </a:r>
            <a:r>
              <a:rPr lang="en-US" altLang="en-US" sz="2400" dirty="0" err="1"/>
              <a:t>Groodies</a:t>
            </a: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Problem 3:  Sorting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4:  </a:t>
            </a:r>
            <a:r>
              <a:rPr lang="en-US" altLang="en-US" sz="2400" dirty="0" err="1"/>
              <a:t>Giigle</a:t>
            </a:r>
            <a:r>
              <a:rPr lang="en-US" altLang="en-US" sz="2400" dirty="0"/>
              <a:t> Maps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4119562" y="29718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4410075" y="4810125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5062538" y="5313363"/>
            <a:ext cx="105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Thursday!</a:t>
            </a:r>
          </a:p>
        </p:txBody>
      </p:sp>
      <p:sp>
        <p:nvSpPr>
          <p:cNvPr id="3082" name="TextBox 16"/>
          <p:cNvSpPr txBox="1">
            <a:spLocks noChangeArrowheads="1"/>
          </p:cNvSpPr>
          <p:nvPr/>
        </p:nvSpPr>
        <p:spPr bwMode="auto">
          <a:xfrm>
            <a:off x="5054600" y="5638800"/>
            <a:ext cx="237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</a:rPr>
              <a:t>Optional BONUS problem</a:t>
            </a:r>
          </a:p>
        </p:txBody>
      </p:sp>
      <p:pic>
        <p:nvPicPr>
          <p:cNvPr id="30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30600"/>
            <a:ext cx="16906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sosceles Triangle 10"/>
          <p:cNvSpPr>
            <a:spLocks noChangeArrowheads="1"/>
          </p:cNvSpPr>
          <p:nvPr/>
        </p:nvSpPr>
        <p:spPr bwMode="auto">
          <a:xfrm>
            <a:off x="5181600" y="16637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253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253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25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2540" name="Straight Arrow Connector 7"/>
          <p:cNvCxnSpPr>
            <a:cxnSpLocks noChangeShapeType="1"/>
            <a:stCxn id="225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9"/>
          <p:cNvCxnSpPr>
            <a:cxnSpLocks noChangeShapeType="1"/>
            <a:stCxn id="225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sosceles Triangle 10"/>
          <p:cNvSpPr>
            <a:spLocks noChangeArrowheads="1"/>
          </p:cNvSpPr>
          <p:nvPr/>
        </p:nvSpPr>
        <p:spPr bwMode="auto">
          <a:xfrm>
            <a:off x="5181600" y="21971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355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355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356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356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3564" name="Straight Arrow Connector 7"/>
          <p:cNvCxnSpPr>
            <a:cxnSpLocks noChangeShapeType="1"/>
            <a:stCxn id="2356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9"/>
          <p:cNvCxnSpPr>
            <a:cxnSpLocks noChangeShapeType="1"/>
            <a:stCxn id="2356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sosceles Triangle 10"/>
          <p:cNvSpPr>
            <a:spLocks noChangeArrowheads="1"/>
          </p:cNvSpPr>
          <p:nvPr/>
        </p:nvSpPr>
        <p:spPr bwMode="auto">
          <a:xfrm rot="5400000">
            <a:off x="53657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57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4582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4584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458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4588" name="Straight Arrow Connector 7"/>
          <p:cNvCxnSpPr>
            <a:cxnSpLocks noChangeShapeType="1"/>
            <a:stCxn id="2458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Arrow Connector 9"/>
          <p:cNvCxnSpPr>
            <a:cxnSpLocks noChangeShapeType="1"/>
            <a:stCxn id="2458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sosceles Triangle 10"/>
          <p:cNvSpPr>
            <a:spLocks noChangeArrowheads="1"/>
          </p:cNvSpPr>
          <p:nvPr/>
        </p:nvSpPr>
        <p:spPr bwMode="auto">
          <a:xfrm rot="5400000">
            <a:off x="58991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560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560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5608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5611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5613" name="Straight Arrow Connector 7"/>
          <p:cNvCxnSpPr>
            <a:cxnSpLocks noChangeShapeType="1"/>
            <a:stCxn id="25611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9"/>
          <p:cNvCxnSpPr>
            <a:cxnSpLocks noChangeShapeType="1"/>
            <a:stCxn id="25612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sosceles Triangle 10"/>
          <p:cNvSpPr>
            <a:spLocks noChangeArrowheads="1"/>
          </p:cNvSpPr>
          <p:nvPr/>
        </p:nvSpPr>
        <p:spPr bwMode="auto">
          <a:xfrm rot="5400000">
            <a:off x="53784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662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663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6632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6637" name="Straight Arrow Connector 7"/>
          <p:cNvCxnSpPr>
            <a:cxnSpLocks noChangeShapeType="1"/>
            <a:stCxn id="26635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9"/>
          <p:cNvCxnSpPr>
            <a:cxnSpLocks noChangeShapeType="1"/>
            <a:stCxn id="26636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sosceles Triangle 10"/>
          <p:cNvSpPr>
            <a:spLocks noChangeArrowheads="1"/>
          </p:cNvSpPr>
          <p:nvPr/>
        </p:nvSpPr>
        <p:spPr bwMode="auto">
          <a:xfrm rot="2702200">
            <a:off x="5330825" y="2251075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765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765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765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7659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7660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7661" name="Straight Arrow Connector 7"/>
          <p:cNvCxnSpPr>
            <a:cxnSpLocks noChangeShapeType="1"/>
            <a:stCxn id="27659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9"/>
          <p:cNvCxnSpPr>
            <a:cxnSpLocks noChangeShapeType="1"/>
            <a:stCxn id="27660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sosceles Triangle 10"/>
          <p:cNvSpPr>
            <a:spLocks noChangeArrowheads="1"/>
          </p:cNvSpPr>
          <p:nvPr/>
        </p:nvSpPr>
        <p:spPr bwMode="auto">
          <a:xfrm rot="3355568">
            <a:off x="4187032" y="3040856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867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867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868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868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868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8685" name="Straight Arrow Connector 7"/>
          <p:cNvCxnSpPr>
            <a:cxnSpLocks noChangeShapeType="1"/>
            <a:stCxn id="2868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9"/>
          <p:cNvCxnSpPr>
            <a:cxnSpLocks noChangeShapeType="1"/>
            <a:stCxn id="2868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sosceles Triangle 10"/>
          <p:cNvSpPr>
            <a:spLocks noChangeArrowheads="1"/>
          </p:cNvSpPr>
          <p:nvPr/>
        </p:nvSpPr>
        <p:spPr bwMode="auto">
          <a:xfrm rot="8100000">
            <a:off x="4187825" y="3303588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969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970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29713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4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29710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970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970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9708" name="Straight Arrow Connector 7"/>
          <p:cNvCxnSpPr>
            <a:cxnSpLocks noChangeShapeType="1"/>
            <a:stCxn id="2970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Straight Arrow Connector 9"/>
          <p:cNvCxnSpPr>
            <a:cxnSpLocks noChangeShapeType="1"/>
            <a:stCxn id="2970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sosceles Triangle 10"/>
          <p:cNvSpPr>
            <a:spLocks noChangeArrowheads="1"/>
          </p:cNvSpPr>
          <p:nvPr/>
        </p:nvSpPr>
        <p:spPr bwMode="auto">
          <a:xfrm rot="5175821">
            <a:off x="4208463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072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0737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8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30734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9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0730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0732" name="Straight Arrow Connector 7"/>
          <p:cNvCxnSpPr>
            <a:cxnSpLocks noChangeShapeType="1"/>
            <a:stCxn id="30730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9"/>
          <p:cNvCxnSpPr>
            <a:cxnSpLocks noChangeShapeType="1"/>
            <a:stCxn id="30731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1749" name="Straight Arrow Connector 7"/>
          <p:cNvCxnSpPr>
            <a:cxnSpLocks noChangeShapeType="1"/>
            <a:stCxn id="31747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9"/>
          <p:cNvCxnSpPr>
            <a:cxnSpLocks noChangeShapeType="1"/>
            <a:stCxn id="31748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Isosceles Triangle 10"/>
          <p:cNvSpPr>
            <a:spLocks noChangeArrowheads="1"/>
          </p:cNvSpPr>
          <p:nvPr/>
        </p:nvSpPr>
        <p:spPr bwMode="auto">
          <a:xfrm rot="5400000">
            <a:off x="1049338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2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1756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1761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57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31758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600200"/>
          </a:xfrm>
        </p:spPr>
        <p:txBody>
          <a:bodyPr rIns="132080"/>
          <a:lstStyle/>
          <a:p>
            <a:r>
              <a:rPr lang="en-US" altLang="en-US" smtClean="0"/>
              <a:t>Speaking of Illness…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04800" y="1371600"/>
            <a:ext cx="8218488" cy="180975"/>
            <a:chOff x="0" y="0"/>
            <a:chExt cx="5177" cy="114"/>
          </a:xfrm>
        </p:grpSpPr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1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07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3429000" y="2667000"/>
            <a:ext cx="3276600" cy="1044575"/>
            <a:chOff x="0" y="0"/>
            <a:chExt cx="2256" cy="658"/>
          </a:xfrm>
        </p:grpSpPr>
        <p:sp>
          <p:nvSpPr>
            <p:cNvPr id="3078" name="AutoShape 9"/>
            <p:cNvSpPr>
              <a:spLocks/>
            </p:cNvSpPr>
            <p:nvPr/>
          </p:nvSpPr>
          <p:spPr bwMode="auto">
            <a:xfrm>
              <a:off x="0" y="0"/>
              <a:ext cx="2256" cy="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0 h 21600"/>
                <a:gd name="T18" fmla="*/ 3 w 21600"/>
                <a:gd name="T19" fmla="*/ 0 h 21600"/>
                <a:gd name="T20" fmla="*/ 3 w 21600"/>
                <a:gd name="T21" fmla="*/ 0 h 21600"/>
                <a:gd name="T22" fmla="*/ 1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095"/>
                  </a:lnTo>
                  <a:lnTo>
                    <a:pt x="0" y="14422"/>
                  </a:lnTo>
                  <a:lnTo>
                    <a:pt x="0" y="17306"/>
                  </a:lnTo>
                  <a:lnTo>
                    <a:pt x="3600" y="17306"/>
                  </a:lnTo>
                  <a:lnTo>
                    <a:pt x="1618" y="21600"/>
                  </a:lnTo>
                  <a:lnTo>
                    <a:pt x="9000" y="17306"/>
                  </a:lnTo>
                  <a:lnTo>
                    <a:pt x="21600" y="17306"/>
                  </a:lnTo>
                  <a:lnTo>
                    <a:pt x="21600" y="14422"/>
                  </a:lnTo>
                  <a:lnTo>
                    <a:pt x="21600" y="10095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10"/>
            <p:cNvSpPr>
              <a:spLocks/>
            </p:cNvSpPr>
            <p:nvPr/>
          </p:nvSpPr>
          <p:spPr bwMode="auto">
            <a:xfrm>
              <a:off x="0" y="0"/>
              <a:ext cx="225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Please e-mail the prof as soon as you feel bad!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64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1448523-1C99-4448-A63E-6CCBD90CECE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27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32773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752600" y="1295400"/>
            <a:ext cx="1752600" cy="1562100"/>
          </a:xfrm>
          <a:prstGeom prst="wedgeRectCallout">
            <a:avLst>
              <a:gd name="adj1" fmla="val 85324"/>
              <a:gd name="adj2" fmla="val 706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Help the person sitting next to you</a:t>
            </a:r>
          </a:p>
        </p:txBody>
      </p:sp>
      <p:sp>
        <p:nvSpPr>
          <p:cNvPr id="113672" name="AutoShape 8"/>
          <p:cNvSpPr>
            <a:spLocks/>
          </p:cNvSpPr>
          <p:nvPr/>
        </p:nvSpPr>
        <p:spPr bwMode="auto">
          <a:xfrm>
            <a:off x="5105400" y="4267200"/>
            <a:ext cx="1905000" cy="714375"/>
          </a:xfrm>
          <a:prstGeom prst="wedgeRectCallout">
            <a:avLst>
              <a:gd name="adj1" fmla="val -68417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…or let them help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8462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3805" name="Rectangle 22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AutoShape 21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9177338" y="557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485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8288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0" name="AutoShape 16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1" name="Oval 17"/>
          <p:cNvSpPr>
            <a:spLocks noChangeArrowheads="1"/>
          </p:cNvSpPr>
          <p:nvPr/>
        </p:nvSpPr>
        <p:spPr bwMode="auto">
          <a:xfrm>
            <a:off x="381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1905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276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7244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6096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7467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2286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3810000" y="6248400"/>
            <a:ext cx="152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5334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31"/>
          <p:cNvSpPr>
            <a:spLocks noChangeShapeType="1"/>
          </p:cNvSpPr>
          <p:nvPr/>
        </p:nvSpPr>
        <p:spPr bwMode="auto">
          <a:xfrm rot="3569387" flipH="1">
            <a:off x="4191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3"/>
          <p:cNvSpPr>
            <a:spLocks noChangeShapeType="1"/>
          </p:cNvSpPr>
          <p:nvPr/>
        </p:nvSpPr>
        <p:spPr bwMode="auto">
          <a:xfrm rot="-3569387">
            <a:off x="3429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35"/>
          <p:cNvSpPr>
            <a:spLocks noChangeShapeType="1"/>
          </p:cNvSpPr>
          <p:nvPr/>
        </p:nvSpPr>
        <p:spPr bwMode="auto">
          <a:xfrm>
            <a:off x="2286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36"/>
          <p:cNvSpPr>
            <a:spLocks noChangeShapeType="1"/>
          </p:cNvSpPr>
          <p:nvPr/>
        </p:nvSpPr>
        <p:spPr bwMode="auto">
          <a:xfrm>
            <a:off x="3810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7"/>
          <p:cNvSpPr>
            <a:spLocks noChangeShapeType="1"/>
          </p:cNvSpPr>
          <p:nvPr/>
        </p:nvSpPr>
        <p:spPr bwMode="auto">
          <a:xfrm>
            <a:off x="5334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38"/>
          <p:cNvSpPr txBox="1">
            <a:spLocks noChangeArrowheads="1"/>
          </p:cNvSpPr>
          <p:nvPr/>
        </p:nvSpPr>
        <p:spPr bwMode="auto">
          <a:xfrm>
            <a:off x="533400" y="42672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46" name="Text Box 39"/>
          <p:cNvSpPr txBox="1">
            <a:spLocks noChangeArrowheads="1"/>
          </p:cNvSpPr>
          <p:nvPr/>
        </p:nvSpPr>
        <p:spPr bwMode="auto">
          <a:xfrm>
            <a:off x="533400" y="59436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47" name="Text Box 40"/>
          <p:cNvSpPr txBox="1">
            <a:spLocks noChangeArrowheads="1"/>
          </p:cNvSpPr>
          <p:nvPr/>
        </p:nvSpPr>
        <p:spPr bwMode="auto">
          <a:xfrm>
            <a:off x="25146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8" name="Text Box 41"/>
          <p:cNvSpPr txBox="1">
            <a:spLocks noChangeArrowheads="1"/>
          </p:cNvSpPr>
          <p:nvPr/>
        </p:nvSpPr>
        <p:spPr bwMode="auto">
          <a:xfrm>
            <a:off x="4191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9" name="Text Box 42"/>
          <p:cNvSpPr txBox="1">
            <a:spLocks noChangeArrowheads="1"/>
          </p:cNvSpPr>
          <p:nvPr/>
        </p:nvSpPr>
        <p:spPr bwMode="auto">
          <a:xfrm>
            <a:off x="5715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0" name="Text Box 43"/>
          <p:cNvSpPr txBox="1">
            <a:spLocks noChangeArrowheads="1"/>
          </p:cNvSpPr>
          <p:nvPr/>
        </p:nvSpPr>
        <p:spPr bwMode="auto">
          <a:xfrm>
            <a:off x="36036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1" name="Text Box 44"/>
          <p:cNvSpPr txBox="1">
            <a:spLocks noChangeArrowheads="1"/>
          </p:cNvSpPr>
          <p:nvPr/>
        </p:nvSpPr>
        <p:spPr bwMode="auto">
          <a:xfrm>
            <a:off x="48990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200" smtClean="0"/>
              <a:t>And now for something completely different…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727200"/>
            <a:ext cx="2387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133600" y="1063625"/>
            <a:ext cx="549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(…or at least it will seem different until we see that it</a:t>
            </a:r>
            <a:r>
              <a:rPr lang="ja-JP" altLang="en-US" sz="1600"/>
              <a:t>’</a:t>
            </a:r>
            <a:r>
              <a:rPr lang="en-US" altLang="ja-JP" sz="1600"/>
              <a:t>s not!)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Tuples (</a:t>
            </a:r>
            <a:r>
              <a:rPr lang="ja-JP" altLang="en-US" smtClean="0"/>
              <a:t>“</a:t>
            </a:r>
            <a:r>
              <a:rPr lang="en-US" altLang="ja-JP" smtClean="0"/>
              <a:t>Immutable Lists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  <a:endParaRPr lang="en-US" altLang="en-US" smtClean="0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895475"/>
            <a:ext cx="886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Tuples (</a:t>
            </a:r>
            <a:r>
              <a:rPr lang="ja-JP" altLang="en-US" smtClean="0"/>
              <a:t>“</a:t>
            </a:r>
            <a:r>
              <a:rPr lang="en-US" altLang="ja-JP" smtClean="0"/>
              <a:t>Immutable Lists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  <a:endParaRPr lang="en-US" altLang="en-US" smtClean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66944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(42,)</a:t>
            </a:r>
            <a:endParaRPr lang="en-US" altLang="en-US" sz="24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B84B08"/>
                </a:solidFill>
                <a:latin typeface="Courier New" pitchFamily="49" charset="0"/>
              </a:rPr>
              <a:t>&gt;&gt;&gt; foo[0] =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B84B08"/>
                </a:solidFill>
                <a:latin typeface="Courier New" pitchFamily="49" charset="0"/>
              </a:rPr>
              <a:t>BARF!!!</a:t>
            </a:r>
            <a:endParaRPr lang="en-US" altLang="en-US" sz="24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Dictionaries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891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442460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1C85"/>
                </a:solidFill>
                <a:latin typeface="Courier New" pitchFamily="49" charset="0"/>
              </a:rPr>
              <a:t>'spam'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1C85"/>
                </a:solidFill>
                <a:latin typeface="Courier New" pitchFamily="49" charset="0"/>
              </a:rPr>
              <a:t>42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</a:t>
            </a:r>
            <a:r>
              <a:rPr lang="en-US" altLang="en-US" sz="2400" b="1" dirty="0" smtClean="0">
                <a:latin typeface="Courier New" pitchFamily="49" charset="0"/>
              </a:rPr>
              <a:t>D[</a:t>
            </a:r>
            <a:r>
              <a:rPr lang="en-US" altLang="en-US" sz="2400" b="1" dirty="0" smtClean="0">
                <a:latin typeface="Courier New" pitchFamily="49" charset="0"/>
              </a:rPr>
              <a:t>"</a:t>
            </a:r>
            <a:r>
              <a:rPr lang="en-US" altLang="ja-JP" sz="2400" b="1" dirty="0" smtClean="0">
                <a:latin typeface="Courier New" pitchFamily="49" charset="0"/>
              </a:rPr>
              <a:t>Suicide Squad"]</a:t>
            </a:r>
            <a:endParaRPr lang="en-US" altLang="ja-JP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BARF! </a:t>
            </a: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 flipV="1">
            <a:off x="2514600" y="2895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191000" y="2971800"/>
            <a:ext cx="4918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Geoff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, </a:t>
            </a: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Zach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, and </a:t>
            </a: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Alien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 are called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keys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 in the dictionary.  Any </a:t>
            </a:r>
            <a:r>
              <a:rPr lang="en-US" altLang="ja-JP" sz="2000" b="1" i="1">
                <a:solidFill>
                  <a:srgbClr val="117A0E"/>
                </a:solidFill>
              </a:rPr>
              <a:t>immutable</a:t>
            </a:r>
            <a:endParaRPr lang="en-US" altLang="ja-JP" sz="2000">
              <a:solidFill>
                <a:srgbClr val="117A0E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7A0E"/>
                </a:solidFill>
              </a:rPr>
              <a:t>object can be a key.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Dictionaries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99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49471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'spam'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</a:t>
            </a:r>
            <a:r>
              <a:rPr lang="en-US" altLang="en-US" sz="2400" b="1" dirty="0" smtClean="0">
                <a:solidFill>
                  <a:srgbClr val="A6A6A6"/>
                </a:solidFill>
                <a:latin typeface="Courier New" pitchFamily="49" charset="0"/>
              </a:rPr>
              <a:t>D[</a:t>
            </a:r>
            <a:r>
              <a:rPr lang="en-US" altLang="en-US" sz="2400" b="1" dirty="0" smtClean="0">
                <a:solidFill>
                  <a:srgbClr val="A6A6A6"/>
                </a:solidFill>
                <a:latin typeface="Courier New" pitchFamily="49" charset="0"/>
              </a:rPr>
              <a:t>"</a:t>
            </a:r>
            <a:r>
              <a:rPr lang="en-US" altLang="ja-JP" sz="2400" b="1" dirty="0" smtClean="0">
                <a:solidFill>
                  <a:srgbClr val="A6A6A6"/>
                </a:solidFill>
                <a:latin typeface="Courier New" pitchFamily="49" charset="0"/>
              </a:rPr>
              <a:t>Suicide Squad"]</a:t>
            </a:r>
            <a:endParaRPr lang="en-US" altLang="ja-JP" sz="2400" b="1" dirty="0">
              <a:solidFill>
                <a:srgbClr val="A6A6A6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BARF!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{ </a:t>
            </a:r>
            <a:r>
              <a:rPr lang="en-US" altLang="ja-JP" sz="2000" b="1" dirty="0">
                <a:solidFill>
                  <a:srgbClr val="1C7210"/>
                </a:solidFill>
                <a:latin typeface="Courier New" pitchFamily="49" charset="0"/>
              </a:rPr>
              <a:t>'Geoff': 'spam'</a:t>
            </a:r>
            <a:r>
              <a:rPr lang="en-US" altLang="ja-JP" sz="2000" b="1" dirty="0">
                <a:latin typeface="Courier New" pitchFamily="49" charset="0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Courier New" pitchFamily="49" charset="0"/>
              </a:rPr>
              <a:t>'Zach': 'donuts'</a:t>
            </a:r>
            <a:r>
              <a:rPr lang="en-US" altLang="ja-JP" sz="2000" b="1" dirty="0">
                <a:latin typeface="Courier New" pitchFamily="49" charset="0"/>
              </a:rPr>
              <a:t>, </a:t>
            </a:r>
            <a:r>
              <a:rPr lang="en-US" altLang="ja-JP" sz="2000" b="1" dirty="0">
                <a:solidFill>
                  <a:srgbClr val="FF6600"/>
                </a:solidFill>
                <a:latin typeface="Courier New" pitchFamily="49" charset="0"/>
              </a:rPr>
              <a:t>'Alien' : 42 </a:t>
            </a:r>
            <a:r>
              <a:rPr lang="en-US" altLang="ja-JP" sz="2000" b="1" dirty="0">
                <a:latin typeface="Courier New" pitchFamily="49" charset="0"/>
              </a:rPr>
              <a:t>} </a:t>
            </a:r>
            <a:endParaRPr lang="en-US" alt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3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78105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416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3"/>
          <p:cNvSpPr txBox="1">
            <a:spLocks noChangeArrowheads="1"/>
          </p:cNvSpPr>
          <p:nvPr/>
        </p:nvSpPr>
        <p:spPr bwMode="auto">
          <a:xfrm>
            <a:off x="304800" y="231775"/>
            <a:ext cx="235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28600" y="5105400"/>
            <a:ext cx="5162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FiveDists[ (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"B", "C")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22263"/>
            <a:ext cx="7772400" cy="1143000"/>
          </a:xfrm>
        </p:spPr>
        <p:txBody>
          <a:bodyPr/>
          <a:lstStyle/>
          <a:p>
            <a:r>
              <a:rPr lang="en-US" altLang="en-US" smtClean="0"/>
              <a:t>Sometimes We Need to Make More Than 2 Recursive Calls!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233863"/>
            <a:ext cx="640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81000" y="1633538"/>
            <a:ext cx="8218488" cy="180975"/>
            <a:chOff x="295" y="1311"/>
            <a:chExt cx="5177" cy="11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1143000"/>
          </a:xfrm>
        </p:spPr>
        <p:txBody>
          <a:bodyPr/>
          <a:lstStyle/>
          <a:p>
            <a:r>
              <a:rPr lang="en-US" altLang="en-US" smtClean="0"/>
              <a:t>Comparing DNA via Longest</a:t>
            </a:r>
            <a:br>
              <a:rPr lang="en-US" altLang="en-US" smtClean="0"/>
            </a:br>
            <a:r>
              <a:rPr lang="en-US" altLang="en-US" smtClean="0"/>
              <a:t>Common Subsequence (LCS)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81000" y="1571625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71485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AGGACAT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ATTACGAT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685800" y="4495800"/>
            <a:ext cx="5173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can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man!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pic>
        <p:nvPicPr>
          <p:cNvPr id="6150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089400"/>
            <a:ext cx="18986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152"/>
            <a:ext cx="9144000" cy="4517848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Finding Shortest Paths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81000" y="1138238"/>
            <a:ext cx="8218488" cy="180975"/>
            <a:chOff x="295" y="1311"/>
            <a:chExt cx="5177" cy="114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223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225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227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0229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31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1039813" y="3244850"/>
            <a:ext cx="69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Aville</a:t>
            </a: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2476500" y="3244850"/>
            <a:ext cx="1058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Beesburg</a:t>
            </a:r>
          </a:p>
        </p:txBody>
      </p:sp>
      <p:sp>
        <p:nvSpPr>
          <p:cNvPr id="44041" name="TextBox 14"/>
          <p:cNvSpPr txBox="1">
            <a:spLocks noChangeArrowheads="1"/>
          </p:cNvSpPr>
          <p:nvPr/>
        </p:nvSpPr>
        <p:spPr bwMode="auto">
          <a:xfrm>
            <a:off x="4046538" y="3244850"/>
            <a:ext cx="94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Cee City</a:t>
            </a:r>
          </a:p>
        </p:txBody>
      </p:sp>
      <p:sp>
        <p:nvSpPr>
          <p:cNvPr id="44042" name="TextBox 15"/>
          <p:cNvSpPr txBox="1">
            <a:spLocks noChangeArrowheads="1"/>
          </p:cNvSpPr>
          <p:nvPr/>
        </p:nvSpPr>
        <p:spPr bwMode="auto">
          <a:xfrm>
            <a:off x="5664200" y="3244850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Deesdale</a:t>
            </a:r>
          </a:p>
        </p:txBody>
      </p:sp>
      <p:sp>
        <p:nvSpPr>
          <p:cNvPr id="44043" name="TextBox 16"/>
          <p:cNvSpPr txBox="1">
            <a:spLocks noChangeArrowheads="1"/>
          </p:cNvSpPr>
          <p:nvPr/>
        </p:nvSpPr>
        <p:spPr bwMode="auto">
          <a:xfrm>
            <a:off x="7359650" y="3244850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Etown</a:t>
            </a:r>
          </a:p>
        </p:txBody>
      </p:sp>
      <p:cxnSp>
        <p:nvCxnSpPr>
          <p:cNvPr id="19" name="Straight Arrow Connector 18"/>
          <p:cNvCxnSpPr>
            <a:cxnSpLocks noChangeShapeType="1"/>
            <a:stCxn id="4" idx="6"/>
            <a:endCxn id="9" idx="2"/>
          </p:cNvCxnSpPr>
          <p:nvPr/>
        </p:nvCxnSpPr>
        <p:spPr bwMode="auto">
          <a:xfrm>
            <a:off x="1481138" y="3008313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081338" y="3009900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681538" y="3011488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6281738" y="3013075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hape 24"/>
          <p:cNvCxnSpPr>
            <a:cxnSpLocks noChangeShapeType="1"/>
            <a:stCxn id="4" idx="0"/>
            <a:endCxn id="10" idx="1"/>
          </p:cNvCxnSpPr>
          <p:nvPr/>
        </p:nvCxnSpPr>
        <p:spPr bwMode="auto">
          <a:xfrm rot="16200000" flipH="1">
            <a:off x="2887663" y="134302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hape 24"/>
          <p:cNvCxnSpPr>
            <a:cxnSpLocks noChangeShapeType="1"/>
          </p:cNvCxnSpPr>
          <p:nvPr/>
        </p:nvCxnSpPr>
        <p:spPr bwMode="auto">
          <a:xfrm rot="16200000" flipH="1">
            <a:off x="6148388" y="136207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cxnSpLocks noChangeShapeType="1"/>
            <a:stCxn id="9" idx="0"/>
            <a:endCxn id="11" idx="0"/>
          </p:cNvCxnSpPr>
          <p:nvPr/>
        </p:nvCxnSpPr>
        <p:spPr bwMode="auto">
          <a:xfrm rot="5400000" flipH="1" flipV="1">
            <a:off x="4552156" y="1278732"/>
            <a:ext cx="1587" cy="3200400"/>
          </a:xfrm>
          <a:prstGeom prst="curvedConnector3">
            <a:avLst>
              <a:gd name="adj1" fmla="val 46385389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1" name="TextBox 34"/>
          <p:cNvSpPr txBox="1">
            <a:spLocks noChangeArrowheads="1"/>
          </p:cNvSpPr>
          <p:nvPr/>
        </p:nvSpPr>
        <p:spPr bwMode="auto">
          <a:xfrm>
            <a:off x="2084388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</a:t>
            </a:r>
          </a:p>
        </p:txBody>
      </p:sp>
      <p:sp>
        <p:nvSpPr>
          <p:cNvPr id="44052" name="TextBox 35"/>
          <p:cNvSpPr txBox="1">
            <a:spLocks noChangeArrowheads="1"/>
          </p:cNvSpPr>
          <p:nvPr/>
        </p:nvSpPr>
        <p:spPr bwMode="auto">
          <a:xfrm>
            <a:off x="3535363" y="260032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42</a:t>
            </a:r>
          </a:p>
        </p:txBody>
      </p:sp>
      <p:sp>
        <p:nvSpPr>
          <p:cNvPr id="44053" name="TextBox 36"/>
          <p:cNvSpPr txBox="1">
            <a:spLocks noChangeArrowheads="1"/>
          </p:cNvSpPr>
          <p:nvPr/>
        </p:nvSpPr>
        <p:spPr bwMode="auto">
          <a:xfrm>
            <a:off x="5227638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</a:t>
            </a:r>
          </a:p>
        </p:txBody>
      </p:sp>
      <p:sp>
        <p:nvSpPr>
          <p:cNvPr id="44054" name="TextBox 37"/>
          <p:cNvSpPr txBox="1">
            <a:spLocks noChangeArrowheads="1"/>
          </p:cNvSpPr>
          <p:nvPr/>
        </p:nvSpPr>
        <p:spPr bwMode="auto">
          <a:xfrm>
            <a:off x="6826250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5</a:t>
            </a:r>
          </a:p>
        </p:txBody>
      </p:sp>
      <p:sp>
        <p:nvSpPr>
          <p:cNvPr id="44055" name="TextBox 38"/>
          <p:cNvSpPr txBox="1">
            <a:spLocks noChangeArrowheads="1"/>
          </p:cNvSpPr>
          <p:nvPr/>
        </p:nvSpPr>
        <p:spPr bwMode="auto">
          <a:xfrm>
            <a:off x="2819400" y="16764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3</a:t>
            </a:r>
          </a:p>
        </p:txBody>
      </p:sp>
      <p:sp>
        <p:nvSpPr>
          <p:cNvPr id="44056" name="TextBox 39"/>
          <p:cNvSpPr txBox="1">
            <a:spLocks noChangeArrowheads="1"/>
          </p:cNvSpPr>
          <p:nvPr/>
        </p:nvSpPr>
        <p:spPr bwMode="auto">
          <a:xfrm>
            <a:off x="4422775" y="17192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6</a:t>
            </a:r>
          </a:p>
        </p:txBody>
      </p:sp>
      <p:sp>
        <p:nvSpPr>
          <p:cNvPr id="44057" name="TextBox 40"/>
          <p:cNvSpPr txBox="1">
            <a:spLocks noChangeArrowheads="1"/>
          </p:cNvSpPr>
          <p:nvPr/>
        </p:nvSpPr>
        <p:spPr bwMode="auto">
          <a:xfrm>
            <a:off x="6130925" y="1719263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13</a:t>
            </a:r>
          </a:p>
        </p:txBody>
      </p:sp>
      <p:cxnSp>
        <p:nvCxnSpPr>
          <p:cNvPr id="44" name="Curved Connector 43"/>
          <p:cNvCxnSpPr>
            <a:cxnSpLocks noChangeShapeType="1"/>
            <a:stCxn id="4" idx="0"/>
            <a:endCxn id="11" idx="0"/>
          </p:cNvCxnSpPr>
          <p:nvPr/>
        </p:nvCxnSpPr>
        <p:spPr bwMode="auto">
          <a:xfrm rot="5400000" flipH="1" flipV="1">
            <a:off x="37520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9" name="TextBox 38"/>
          <p:cNvSpPr txBox="1">
            <a:spLocks noChangeArrowheads="1"/>
          </p:cNvSpPr>
          <p:nvPr/>
        </p:nvSpPr>
        <p:spPr bwMode="auto">
          <a:xfrm>
            <a:off x="3535363" y="7096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7</a:t>
            </a:r>
          </a:p>
        </p:txBody>
      </p:sp>
      <p:sp>
        <p:nvSpPr>
          <p:cNvPr id="44060" name="Rounded Rectangular Callout 8"/>
          <p:cNvSpPr>
            <a:spLocks noChangeArrowheads="1"/>
          </p:cNvSpPr>
          <p:nvPr/>
        </p:nvSpPr>
        <p:spPr bwMode="auto">
          <a:xfrm>
            <a:off x="5562600" y="3886200"/>
            <a:ext cx="2632075" cy="56673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All roads point east!</a:t>
            </a:r>
          </a:p>
        </p:txBody>
      </p:sp>
      <p:cxnSp>
        <p:nvCxnSpPr>
          <p:cNvPr id="55" name="Curved Connector 54"/>
          <p:cNvCxnSpPr>
            <a:cxnSpLocks noChangeShapeType="1"/>
          </p:cNvCxnSpPr>
          <p:nvPr/>
        </p:nvCxnSpPr>
        <p:spPr bwMode="auto">
          <a:xfrm rot="5400000" flipH="1" flipV="1">
            <a:off x="53522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2" name="TextBox 38"/>
          <p:cNvSpPr txBox="1">
            <a:spLocks noChangeArrowheads="1"/>
          </p:cNvSpPr>
          <p:nvPr/>
        </p:nvSpPr>
        <p:spPr bwMode="auto">
          <a:xfrm>
            <a:off x="5362575" y="677863"/>
            <a:ext cx="919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27</a:t>
            </a:r>
          </a:p>
        </p:txBody>
      </p:sp>
      <p:sp>
        <p:nvSpPr>
          <p:cNvPr id="44063" name="TextBox 56"/>
          <p:cNvSpPr txBox="1">
            <a:spLocks noChangeArrowheads="1"/>
          </p:cNvSpPr>
          <p:nvPr/>
        </p:nvSpPr>
        <p:spPr bwMode="auto">
          <a:xfrm>
            <a:off x="627063" y="5316538"/>
            <a:ext cx="4735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Shortest path?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Is greed good?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How does the use-it-or-lose-it idea get used here?</a:t>
            </a:r>
          </a:p>
        </p:txBody>
      </p:sp>
      <p:sp>
        <p:nvSpPr>
          <p:cNvPr id="44064" name="TextBox 33"/>
          <p:cNvSpPr txBox="1">
            <a:spLocks noChangeArrowheads="1"/>
          </p:cNvSpPr>
          <p:nvPr/>
        </p:nvSpPr>
        <p:spPr bwMode="auto">
          <a:xfrm>
            <a:off x="471488" y="231775"/>
            <a:ext cx="235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pic>
        <p:nvPicPr>
          <p:cNvPr id="44065" name="Picture 10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5791200" y="762000"/>
            <a:ext cx="4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Bonus problem!</a:t>
            </a:r>
          </a:p>
        </p:txBody>
      </p:sp>
      <p:sp>
        <p:nvSpPr>
          <p:cNvPr id="45059" name="TextBox 35"/>
          <p:cNvSpPr txBox="1">
            <a:spLocks noChangeArrowheads="1"/>
          </p:cNvSpPr>
          <p:nvPr/>
        </p:nvSpPr>
        <p:spPr bwMode="auto">
          <a:xfrm>
            <a:off x="220663" y="3810000"/>
            <a:ext cx="839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FiveCities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([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"C", "D", "E"], </a:t>
            </a:r>
            <a:r>
              <a:rPr lang="en-US" altLang="ja-JP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([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"E"], </a:t>
            </a:r>
            <a:r>
              <a:rPr lang="en-US" altLang="ja-JP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5"/>
          <p:cNvSpPr txBox="1">
            <a:spLocks noChangeArrowheads="1"/>
          </p:cNvSpPr>
          <p:nvPr/>
        </p:nvSpPr>
        <p:spPr bwMode="auto">
          <a:xfrm>
            <a:off x="220663" y="3886200"/>
            <a:ext cx="7005637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shortestPath (Cities, Distances):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in the Cities list.'''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if BLAH: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	return BLAH BLAH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	return BLAH BLAH BLAH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ounded Rectangular Callout 8"/>
          <p:cNvSpPr>
            <a:spLocks noChangeArrowheads="1"/>
          </p:cNvSpPr>
          <p:nvPr/>
        </p:nvSpPr>
        <p:spPr bwMode="auto">
          <a:xfrm>
            <a:off x="6821488" y="4800600"/>
            <a:ext cx="1752600" cy="66198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Just four lines of code!!!</a:t>
            </a:r>
          </a:p>
        </p:txBody>
      </p:sp>
      <p:pic>
        <p:nvPicPr>
          <p:cNvPr id="46086" name="Picture 10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725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791200" y="762000"/>
            <a:ext cx="4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Bonus problem!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7620000" y="5943600"/>
            <a:ext cx="1336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It</a:t>
            </a:r>
            <a:r>
              <a:rPr lang="ja-JP" altLang="en-US" sz="1400"/>
              <a:t>’</a:t>
            </a:r>
            <a:r>
              <a:rPr lang="en-US" altLang="ja-JP" sz="1400"/>
              <a:t>s fitting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map</a:t>
            </a:r>
            <a:r>
              <a:rPr lang="en-US" altLang="en-US" sz="1400"/>
              <a:t> gets used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here!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019800" y="6165850"/>
            <a:ext cx="3114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Try this in your notes!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Solution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8196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10244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max(LCS(s1, s2[1:]), LCS(s1[1:], s2))</a:t>
            </a:r>
          </a:p>
        </p:txBody>
      </p:sp>
      <p:sp>
        <p:nvSpPr>
          <p:cNvPr id="11268" name="TextBox 23"/>
          <p:cNvSpPr txBox="1">
            <a:spLocks noChangeArrowheads="1"/>
          </p:cNvSpPr>
          <p:nvPr/>
        </p:nvSpPr>
        <p:spPr bwMode="auto">
          <a:xfrm>
            <a:off x="2630488" y="4262438"/>
            <a:ext cx="336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269" name="Straight Connector 5"/>
          <p:cNvCxnSpPr>
            <a:cxnSpLocks noChangeShapeType="1"/>
          </p:cNvCxnSpPr>
          <p:nvPr/>
        </p:nvCxnSpPr>
        <p:spPr bwMode="auto">
          <a:xfrm>
            <a:off x="304800" y="4113213"/>
            <a:ext cx="8534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143000" y="5334000"/>
            <a:ext cx="536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What does it actually do when it runs?</a:t>
            </a:r>
          </a:p>
        </p:txBody>
      </p:sp>
      <p:pic>
        <p:nvPicPr>
          <p:cNvPr id="1127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10071</TotalTime>
  <Words>1530</Words>
  <Application>Microsoft Office PowerPoint</Application>
  <PresentationFormat>On-screen Show (4:3)</PresentationFormat>
  <Paragraphs>364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2</vt:i4>
      </vt:variant>
    </vt:vector>
  </HeadingPairs>
  <TitlesOfParts>
    <vt:vector size="46" baseType="lpstr">
      <vt:lpstr>Blank Presentation</vt:lpstr>
      <vt:lpstr>The CS 5 Times</vt:lpstr>
      <vt:lpstr>This Week</vt:lpstr>
      <vt:lpstr>Speaking of Illness…</vt:lpstr>
      <vt:lpstr>Comparing DNA via Longest Common Subsequence (LCS)</vt:lpstr>
      <vt:lpstr>Recursive Approach…</vt:lpstr>
      <vt:lpstr>Recursive Approach…</vt:lpstr>
      <vt:lpstr>Recursive Approach…</vt:lpstr>
      <vt:lpstr>Recursive Approach…</vt:lpstr>
      <vt:lpstr>Recursive Approach…</vt:lpstr>
      <vt:lpstr>PowerPoint Presentation</vt:lpstr>
      <vt:lpstr>PowerPoint Presentation</vt:lpstr>
      <vt:lpstr>Turtle Graphics</vt:lpstr>
      <vt:lpstr>Fractals</vt:lpstr>
      <vt:lpstr>“I Wonder About Trees” – Robert Frost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Tuples (“Immutable Lists”)</vt:lpstr>
      <vt:lpstr>Tuples (“Immutable Lists”)</vt:lpstr>
      <vt:lpstr>Dictionaries</vt:lpstr>
      <vt:lpstr>Dictionaries</vt:lpstr>
      <vt:lpstr>PowerPoint Presentation</vt:lpstr>
      <vt:lpstr>Sometimes We Need to Make More Than 2 Recursive Calls!</vt:lpstr>
      <vt:lpstr>Finding Shortest Paths</vt:lpstr>
      <vt:lpstr>PowerPoint Presentation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Geoff Kuenning</cp:lastModifiedBy>
  <cp:revision>226</cp:revision>
  <cp:lastPrinted>2016-09-12T01:09:40Z</cp:lastPrinted>
  <dcterms:created xsi:type="dcterms:W3CDTF">2011-09-12T04:01:27Z</dcterms:created>
  <dcterms:modified xsi:type="dcterms:W3CDTF">2016-09-12T01:18:39Z</dcterms:modified>
</cp:coreProperties>
</file>