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753" r:id="rId2"/>
    <p:sldId id="688" r:id="rId3"/>
    <p:sldId id="755" r:id="rId4"/>
    <p:sldId id="570" r:id="rId5"/>
    <p:sldId id="571" r:id="rId6"/>
    <p:sldId id="572" r:id="rId7"/>
    <p:sldId id="573" r:id="rId8"/>
    <p:sldId id="574" r:id="rId9"/>
    <p:sldId id="575" r:id="rId10"/>
    <p:sldId id="523" r:id="rId11"/>
    <p:sldId id="524" r:id="rId12"/>
    <p:sldId id="692" r:id="rId13"/>
    <p:sldId id="533" r:id="rId14"/>
    <p:sldId id="728" r:id="rId15"/>
    <p:sldId id="730" r:id="rId16"/>
    <p:sldId id="731" r:id="rId17"/>
    <p:sldId id="733" r:id="rId18"/>
    <p:sldId id="734" r:id="rId19"/>
    <p:sldId id="735" r:id="rId20"/>
    <p:sldId id="736" r:id="rId21"/>
    <p:sldId id="737" r:id="rId22"/>
    <p:sldId id="738" r:id="rId23"/>
    <p:sldId id="739" r:id="rId24"/>
    <p:sldId id="740" r:id="rId25"/>
    <p:sldId id="741" r:id="rId26"/>
    <p:sldId id="742" r:id="rId27"/>
    <p:sldId id="743" r:id="rId28"/>
    <p:sldId id="744" r:id="rId29"/>
    <p:sldId id="745" r:id="rId30"/>
    <p:sldId id="754" r:id="rId31"/>
    <p:sldId id="691" r:id="rId32"/>
    <p:sldId id="746" r:id="rId33"/>
    <p:sldId id="748" r:id="rId34"/>
    <p:sldId id="749" r:id="rId35"/>
    <p:sldId id="750" r:id="rId36"/>
    <p:sldId id="751" r:id="rId37"/>
    <p:sldId id="713" r:id="rId38"/>
    <p:sldId id="714" r:id="rId39"/>
    <p:sldId id="715" r:id="rId40"/>
    <p:sldId id="752" r:id="rId41"/>
    <p:sldId id="716" r:id="rId42"/>
    <p:sldId id="756" r:id="rId43"/>
    <p:sldId id="757" r:id="rId44"/>
    <p:sldId id="534" r:id="rId45"/>
    <p:sldId id="535" r:id="rId46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</p:sldLst>
    </p:custShow>
    <p:custShow name="For printing" id="1">
      <p:sldLst>
        <p:sld r:id="rId2"/>
        <p:sld r:id="rId3"/>
        <p:sld r:id="rId4"/>
        <p:sld r:id="rId5"/>
        <p:sld r:id="rId6"/>
        <p:sld r:id="rId11"/>
        <p:sld r:id="rId12"/>
        <p:sld r:id="rId13"/>
        <p:sld r:id="rId14"/>
        <p:sld r:id="rId15"/>
        <p:sld r:id="rId29"/>
        <p:sld r:id="rId30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4"/>
        <p:sld r:id="rId45"/>
        <p:sld r:id="rId46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1C7210"/>
    <a:srgbClr val="CC0000"/>
    <a:srgbClr val="C1AF51"/>
    <a:srgbClr val="C1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2DC57E-BC6B-4459-9956-16D652CC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39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0" y="4404359"/>
            <a:ext cx="5121701" cy="41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1290B7-FBF4-4E5E-8E44-604DC4E4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Setup: pull lec05prog01-turtle.py into Python in the console window, type clear() to activate the drawing window, and position the drawing window so it will show.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F6EABAE-FF06-4E13-A5E6-6EFBCDA68043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F5676F7-56FB-4395-AEE1-4E18B73C23A6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D65DC31-CC6A-4B26-8ED5-BA69A4CAF2DF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This is Cal Ripken, Jr., who played in 2,632 consecutive major-league games to break Lou Gehrig's previous "Iron Man" record of 2,130.  He voluntarily ended the streak after reaching 2,632.  The drawing is by George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Vlosich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, "The world's greatest Etch-a-Sketch artist," who takes 70-80 hours to complete a work.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098D991-9D04-4DE1-AB4B-18FF1F7D046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9C09D2D-2957-4BC3-9C6A-D87548CDC02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On the left, each part of the fern is in fact a duplicate of the larger fern.  Likewise for the tree on the right!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svTree stands for "side view of tree"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522C8D7-6DE3-4000-B1D3-2B9B679B0D3B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08215A0-EA00-495A-BBEB-76B450BBEE90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6C6BD30-BD7C-488D-8CFE-356445D1A1DA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EECD181-2006-4A5E-B98F-3A1AEC3E87D0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05E2848-1167-4268-84E1-9C5E120ED442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2969DC8-0549-4B9F-9A95-BC7BDF4AA3A7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F95015D-0804-4E76-8891-D68AB2659D4C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95F8E2E-D6C3-49E1-A88E-E7BB1652F19E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B0BBC50-AB13-468B-81BA-840840BD48A3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7329E17-8E00-4523-BB46-B4DAC8EF1559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EAA3F09-764B-46FB-9066-B6BF05B8CE41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EA77B5C-AFEB-482A-AEC4-551270A486B1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854ED83-A8C5-4CC6-A8CF-117421D1F1A6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AC61AA5-3C52-467A-812C-45880C577684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0778A79-C6CF-49D4-9CC2-00E1CBDC976B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E6D7632-8A19-4E04-9B49-301D53A645B4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D74BBF4-52BB-4F51-A4C5-D2F8930C53BC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868" indent="-28571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874" indent="-228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024" indent="-228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74" indent="-228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323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474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8623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5773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6875EAC-D986-4A78-9326-A40FF5A2960D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D20F7C7-B926-4303-A7D5-BCEA7EE486F7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9DC5704-B666-4770-A133-0CD2C792FCB5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C212AED-FEB3-48A8-874B-67006C274938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9C3729F-3A21-470B-A52D-93862524A22B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5098FEA-82DE-4DDF-B7CF-E3A6F9982564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Immutable includes strings, integers, floats, and tuples but NOT lists – even if they're nested inside tuples, they're illegal.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07B1285-5ABE-4815-B64B-D39272CE8B60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1E7FD57-C73A-4CBA-91B6-6D6FC4916A2E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…and we’ll cover that in this week’s homework.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A734031-293B-4743-B56C-6FCA18906B74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EB1CF66-9DCC-4230-9C7C-730F0C697946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911A51C-101E-4A43-A32F-CD526725B2AC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EB43425-AE07-4003-A69A-D5CF6605F31F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The shortest path is A-&gt;C-&gt;D-&gt;E.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F0507D8-FC52-4577-B503-94993A0D817D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1B0A7B2-9206-4447-9ED2-313A0425A115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1B0A7B2-9206-4447-9ED2-313A0425A115}" type="slidenum">
              <a:rPr lang="en-US" altLang="en-US" sz="1200"/>
              <a:pPr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93557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Note that </a:t>
            </a:r>
            <a:r>
              <a:rPr lang="en-US" altLang="en-US" dirty="0">
                <a:latin typeface="Courier New" panose="02070309020205020404" pitchFamily="49" charset="0"/>
                <a:ea typeface="ＭＳ Ｐゴシック" pitchFamily="-65" charset="-128"/>
                <a:cs typeface="Courier New" panose="02070309020205020404" pitchFamily="49" charset="0"/>
              </a:rPr>
              <a:t>hop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 (the value being mapped over) is an index into cities.  Draw on slide to show how it goes together.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1B0A7B2-9206-4447-9ED2-313A0425A115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950483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6C3CD74-EDD4-4B36-8198-E5CD21773958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8B70D6D-2BFD-4B49-8646-D6E4686BCE60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21E78FF-4B15-4AFB-B96F-0739468D683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We know that there’s at least a 1-length LCS here.  It would be handy if there was a function that would tell us the LCS of the rest of the string, since then the LCS is 1 greater than that.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4E5DE40-3FB8-4150-B819-5F0B6B26ACB0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We know that there’s at least a 1-length LCS here.  It would be handy if there was a function that would tell us the LCS of the rest of the string, since then the LCS is 1 greater than that.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9AC9890-2C81-41E4-B75D-D200A1ECF825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D6F8276-BE00-4600-8B9E-23F277FB6BE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Note that this is actually use-it-or-lose-it, just on one line.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C68002B-8329-4105-A1A0-FA5A6023D78A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5CC4-72C1-4127-A9A0-6327D78A4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E938-7E24-407D-97F7-5D284DCBA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F7CEA-BA4E-46D6-B4E1-8E3EA7CA1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4CAE-7267-422B-81C1-A58CDAEAA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40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A9A8-7C8F-4B9F-AAB5-67F82F67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C4551-65D3-4920-99D3-5630C25EC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FC4D-63EA-42E9-85C3-4BC2BFEB6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BB1B-81DA-4290-BC13-05BB3E63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9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62892-FB70-4AD1-AF9D-E7D9EFF70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ED18-99BB-4D14-82B9-94D0C5A78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DECF1-0104-40EE-9091-52520381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C315-C81C-46E4-8F12-A598CAD31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6914-5A13-40F0-BFC4-E7E158C37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0A0D4E-7CF9-4E8A-A893-68A1206B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7013"/>
            <a:ext cx="7772400" cy="1754187"/>
          </a:xfrm>
        </p:spPr>
        <p:txBody>
          <a:bodyPr rIns="132080"/>
          <a:lstStyle/>
          <a:p>
            <a:r>
              <a:rPr lang="en-US" altLang="en-US">
                <a:latin typeface="Bookman Old Style" pitchFamily="18" charset="0"/>
                <a:sym typeface="Bookman Old Style" pitchFamily="18" charset="0"/>
              </a:rPr>
              <a:t>The CS 5 Times</a:t>
            </a:r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6019800" y="1828800"/>
            <a:ext cx="28194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1443038" y="1447800"/>
            <a:ext cx="3276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pitchFamily="34" charset="0"/>
              </a:rPr>
              <a:t>“Zach and Geoff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pitchFamily="34" charset="0"/>
              </a:rPr>
              <a:t>to be Replaced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pitchFamily="34" charset="0"/>
              </a:rPr>
              <a:t>Two Penguins,” says HMC Dean</a:t>
            </a: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447800" y="3489325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itchFamily="18" charset="0"/>
                <a:sym typeface="Bookman Old Style" pitchFamily="18" charset="0"/>
              </a:rPr>
              <a:t>Claremont(AP):  Beginning next week, CS 5 will be taught by a pair of penguins, announced an HMC dean.  “Penguins are very smart,” said the dean, “and they are also quite adorable, which is more than we can say about the CS 5 faculty.  Plus, we won’t need to heat their offices in the winter.” 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6018213" y="5638800"/>
            <a:ext cx="28209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itchFamily="34" charset="0"/>
              </a:rPr>
              <a:t>Photos of the two new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itchFamily="34" charset="0"/>
              </a:rPr>
              <a:t>CS 5 penguin professors</a:t>
            </a:r>
          </a:p>
        </p:txBody>
      </p:sp>
      <p:sp>
        <p:nvSpPr>
          <p:cNvPr id="2055" name="Rectangle 6"/>
          <p:cNvSpPr>
            <a:spLocks/>
          </p:cNvSpPr>
          <p:nvPr/>
        </p:nvSpPr>
        <p:spPr bwMode="auto">
          <a:xfrm>
            <a:off x="1447800" y="3352800"/>
            <a:ext cx="4419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5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1731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600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11"/>
          <p:cNvSpPr>
            <a:spLocks/>
          </p:cNvSpPr>
          <p:nvPr/>
        </p:nvSpPr>
        <p:spPr bwMode="auto">
          <a:xfrm>
            <a:off x="136525" y="152400"/>
            <a:ext cx="50577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itchFamily="34" charset="0"/>
              </a:rPr>
              <a:t>Arts: New band “The Recursions” performs songs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itchFamily="34" charset="0"/>
              </a:rPr>
              <a:t>first album on first album.</a:t>
            </a:r>
          </a:p>
        </p:txBody>
      </p:sp>
      <p:sp>
        <p:nvSpPr>
          <p:cNvPr id="2061" name="Rectangle 12"/>
          <p:cNvSpPr>
            <a:spLocks/>
          </p:cNvSpPr>
          <p:nvPr/>
        </p:nvSpPr>
        <p:spPr bwMode="auto">
          <a:xfrm>
            <a:off x="6232525" y="104775"/>
            <a:ext cx="2832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itchFamily="34" charset="0"/>
              </a:rPr>
              <a:t>Sports:  HMC Web surfing team advances to Nationals</a:t>
            </a:r>
          </a:p>
        </p:txBody>
      </p:sp>
      <p:sp>
        <p:nvSpPr>
          <p:cNvPr id="2062" name="Rectangle 13"/>
          <p:cNvSpPr>
            <a:spLocks/>
          </p:cNvSpPr>
          <p:nvPr/>
        </p:nvSpPr>
        <p:spPr bwMode="auto">
          <a:xfrm>
            <a:off x="76200" y="152400"/>
            <a:ext cx="5181600" cy="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63" name="Rectangle 14"/>
          <p:cNvSpPr>
            <a:spLocks/>
          </p:cNvSpPr>
          <p:nvPr/>
        </p:nvSpPr>
        <p:spPr bwMode="auto">
          <a:xfrm>
            <a:off x="6172200" y="76200"/>
            <a:ext cx="2819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38296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Turtle Graphics</a:t>
            </a:r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2297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298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2293" name="Picture 9" descr="tur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013"/>
            <a:ext cx="19050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990600" y="2438400"/>
            <a:ext cx="3352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AutoShape 11"/>
          <p:cNvSpPr>
            <a:spLocks noChangeArrowheads="1"/>
          </p:cNvSpPr>
          <p:nvPr/>
        </p:nvSpPr>
        <p:spPr bwMode="auto">
          <a:xfrm rot="5400000">
            <a:off x="2514600" y="3733800"/>
            <a:ext cx="152400" cy="152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012825" y="5486400"/>
            <a:ext cx="363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forward(100)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right(90)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"/>
              </a:rPr>
              <a:t>Etch-a-Sketch craziness…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1722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781800" y="6019800"/>
            <a:ext cx="21336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Maiandra GD" pitchFamily="34" charset="0"/>
              </a:rPr>
              <a:t>No way this is real…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Maiandra GD" pitchFamily="34" charset="0"/>
              </a:rPr>
              <a:t>except that it is !</a:t>
            </a:r>
          </a:p>
        </p:txBody>
      </p:sp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13319" name="Rectangle 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0" name="Rectangle 1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Turtle Graphics</a:t>
            </a: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40" name="Picture 8" descr="tur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013"/>
            <a:ext cx="19050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turtlecomm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4002088"/>
            <a:ext cx="3479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88925" y="1266825"/>
            <a:ext cx="51024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Turtle graphics are built into Python!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import turtle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turtle.forward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(50)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turtle.right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(90)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turte.backward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(50)</a:t>
            </a: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4441825" y="5830888"/>
            <a:ext cx="4473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Problem 2 has a link to the turtle documentation</a:t>
            </a:r>
            <a:endParaRPr lang="en-US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Fractals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53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5364" name="Picture 6" descr="f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1582738"/>
            <a:ext cx="3836987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Oval 8"/>
          <p:cNvSpPr>
            <a:spLocks noChangeArrowheads="1"/>
          </p:cNvSpPr>
          <p:nvPr/>
        </p:nvSpPr>
        <p:spPr bwMode="auto">
          <a:xfrm rot="8467969">
            <a:off x="1295400" y="2133600"/>
            <a:ext cx="26670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Oval 9"/>
          <p:cNvSpPr>
            <a:spLocks noChangeArrowheads="1"/>
          </p:cNvSpPr>
          <p:nvPr/>
        </p:nvSpPr>
        <p:spPr bwMode="auto">
          <a:xfrm rot="-9590759">
            <a:off x="1447800" y="3800475"/>
            <a:ext cx="1143000" cy="771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7" name="Oval 10"/>
          <p:cNvSpPr>
            <a:spLocks noChangeArrowheads="1"/>
          </p:cNvSpPr>
          <p:nvPr/>
        </p:nvSpPr>
        <p:spPr bwMode="auto">
          <a:xfrm rot="3546873">
            <a:off x="796926" y="3309937"/>
            <a:ext cx="1143000" cy="771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 flipV="1">
            <a:off x="1295400" y="3962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ja-JP" altLang="en-US" sz="3200"/>
              <a:t>“</a:t>
            </a:r>
            <a:r>
              <a:rPr lang="en-US" altLang="ja-JP" sz="3200"/>
              <a:t>I Wonder About Trees</a:t>
            </a:r>
            <a:r>
              <a:rPr lang="ja-JP" altLang="en-US" sz="3200"/>
              <a:t>”</a:t>
            </a:r>
            <a:r>
              <a:rPr lang="en-US" altLang="ja-JP" sz="3200"/>
              <a:t> – Robert Frost</a:t>
            </a:r>
            <a:endParaRPr lang="en-US" altLang="en-US" sz="320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800600" y="1371600"/>
            <a:ext cx="3817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/>
              <a:t>“</a:t>
            </a:r>
            <a:r>
              <a:rPr lang="en-US" altLang="ja-JP" sz="1600"/>
              <a:t>We wonder about Robert Frost</a:t>
            </a:r>
            <a:r>
              <a:rPr lang="ja-JP" altLang="en-US" sz="1600"/>
              <a:t>”</a:t>
            </a:r>
            <a:r>
              <a:rPr lang="en-US" altLang="ja-JP" sz="1600"/>
              <a:t> - Trees</a:t>
            </a:r>
            <a:endParaRPr lang="en-US" altLang="en-US" sz="1600"/>
          </a:p>
        </p:txBody>
      </p:sp>
      <p:pic>
        <p:nvPicPr>
          <p:cNvPr id="163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57277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685800" y="1524000"/>
            <a:ext cx="3509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svTree(128, 6)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sosceles Triangle 10"/>
          <p:cNvSpPr>
            <a:spLocks noChangeArrowheads="1"/>
          </p:cNvSpPr>
          <p:nvPr/>
        </p:nvSpPr>
        <p:spPr bwMode="auto">
          <a:xfrm rot="5400000">
            <a:off x="1035050" y="3155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17414" name="Straight Arrow Connector 7"/>
          <p:cNvCxnSpPr>
            <a:cxnSpLocks noChangeShapeType="1"/>
            <a:stCxn id="17412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Straight Arrow Connector 9"/>
          <p:cNvCxnSpPr>
            <a:cxnSpLocks noChangeShapeType="1"/>
            <a:stCxn id="17413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sosceles Triangle 10"/>
          <p:cNvSpPr>
            <a:spLocks noChangeArrowheads="1"/>
          </p:cNvSpPr>
          <p:nvPr/>
        </p:nvSpPr>
        <p:spPr bwMode="auto">
          <a:xfrm rot="5400000">
            <a:off x="4235450" y="3155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8435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18440" name="Straight Arrow Connector 7"/>
          <p:cNvCxnSpPr>
            <a:cxnSpLocks noChangeShapeType="1"/>
            <a:stCxn id="18438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Straight Arrow Connector 9"/>
          <p:cNvCxnSpPr>
            <a:cxnSpLocks noChangeShapeType="1"/>
            <a:stCxn id="18439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sosceles Triangle 10"/>
          <p:cNvSpPr>
            <a:spLocks noChangeArrowheads="1"/>
          </p:cNvSpPr>
          <p:nvPr/>
        </p:nvSpPr>
        <p:spPr bwMode="auto">
          <a:xfrm rot="2634942">
            <a:off x="4235450" y="3063875"/>
            <a:ext cx="457200" cy="3952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9459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19461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19465" name="Straight Arrow Connector 7"/>
          <p:cNvCxnSpPr>
            <a:cxnSpLocks noChangeShapeType="1"/>
            <a:stCxn id="19463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traight Arrow Connector 9"/>
          <p:cNvCxnSpPr>
            <a:cxnSpLocks noChangeShapeType="1"/>
            <a:stCxn id="19464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sosceles Triangle 10"/>
          <p:cNvSpPr>
            <a:spLocks noChangeArrowheads="1"/>
          </p:cNvSpPr>
          <p:nvPr/>
        </p:nvSpPr>
        <p:spPr bwMode="auto">
          <a:xfrm rot="2634942">
            <a:off x="5294313" y="2271713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0483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0485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0486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0488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0489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0490" name="Straight Arrow Connector 7"/>
          <p:cNvCxnSpPr>
            <a:cxnSpLocks noChangeShapeType="1"/>
            <a:stCxn id="20488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Arrow Connector 9"/>
          <p:cNvCxnSpPr>
            <a:cxnSpLocks noChangeShapeType="1"/>
            <a:stCxn id="20489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Isosceles Triangle 10"/>
          <p:cNvSpPr>
            <a:spLocks noChangeArrowheads="1"/>
          </p:cNvSpPr>
          <p:nvPr/>
        </p:nvSpPr>
        <p:spPr bwMode="auto">
          <a:xfrm>
            <a:off x="5181600" y="220980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1507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1509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1510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sp>
        <p:nvSpPr>
          <p:cNvPr id="21512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1513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1514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1515" name="Straight Arrow Connector 7"/>
          <p:cNvCxnSpPr>
            <a:cxnSpLocks noChangeShapeType="1"/>
            <a:stCxn id="21513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6" name="Straight Arrow Connector 9"/>
          <p:cNvCxnSpPr>
            <a:cxnSpLocks noChangeShapeType="1"/>
            <a:stCxn id="21514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08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8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5" name="Title 8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/>
              <a:t>This Week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533400" y="1905000"/>
            <a:ext cx="8382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Homework 2: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Reading on AI and Jeopardy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Lab:  Fractal art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Problem 2:  </a:t>
            </a:r>
            <a:r>
              <a:rPr lang="en-US" altLang="en-US" sz="2400" dirty="0" err="1"/>
              <a:t>Groodies</a:t>
            </a: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 Problem 3:  Sorting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Problem 4:  </a:t>
            </a:r>
            <a:r>
              <a:rPr lang="en-US" altLang="en-US" sz="2400" dirty="0" err="1"/>
              <a:t>Giigle</a:t>
            </a:r>
            <a:r>
              <a:rPr lang="en-US" altLang="en-US" sz="2400" dirty="0"/>
              <a:t> Maps</a:t>
            </a:r>
          </a:p>
        </p:txBody>
      </p: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4119562" y="2971800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You</a:t>
            </a:r>
            <a:r>
              <a:rPr lang="ja-JP" altLang="en-US" sz="1400" b="1">
                <a:solidFill>
                  <a:srgbClr val="1C7210"/>
                </a:solidFill>
              </a:rPr>
              <a:t>’</a:t>
            </a:r>
            <a:r>
              <a:rPr lang="en-US" altLang="ja-JP" sz="1400" b="1">
                <a:solidFill>
                  <a:srgbClr val="1C7210"/>
                </a:solidFill>
              </a:rPr>
              <a:t>re ready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for this today!</a:t>
            </a:r>
          </a:p>
        </p:txBody>
      </p:sp>
      <p:sp>
        <p:nvSpPr>
          <p:cNvPr id="3080" name="TextBox 14"/>
          <p:cNvSpPr txBox="1">
            <a:spLocks noChangeArrowheads="1"/>
          </p:cNvSpPr>
          <p:nvPr/>
        </p:nvSpPr>
        <p:spPr bwMode="auto">
          <a:xfrm>
            <a:off x="4410075" y="4810125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You</a:t>
            </a:r>
            <a:r>
              <a:rPr lang="ja-JP" altLang="en-US" sz="1400" b="1">
                <a:solidFill>
                  <a:srgbClr val="1C7210"/>
                </a:solidFill>
              </a:rPr>
              <a:t>’</a:t>
            </a:r>
            <a:r>
              <a:rPr lang="en-US" altLang="ja-JP" sz="1400" b="1">
                <a:solidFill>
                  <a:srgbClr val="1C7210"/>
                </a:solidFill>
              </a:rPr>
              <a:t>re ready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for this today!</a:t>
            </a:r>
          </a:p>
        </p:txBody>
      </p:sp>
      <p:sp>
        <p:nvSpPr>
          <p:cNvPr id="3081" name="TextBox 15"/>
          <p:cNvSpPr txBox="1">
            <a:spLocks noChangeArrowheads="1"/>
          </p:cNvSpPr>
          <p:nvPr/>
        </p:nvSpPr>
        <p:spPr bwMode="auto">
          <a:xfrm>
            <a:off x="5062538" y="5313363"/>
            <a:ext cx="1052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Thursday!</a:t>
            </a:r>
          </a:p>
        </p:txBody>
      </p:sp>
      <p:sp>
        <p:nvSpPr>
          <p:cNvPr id="3082" name="TextBox 16"/>
          <p:cNvSpPr txBox="1">
            <a:spLocks noChangeArrowheads="1"/>
          </p:cNvSpPr>
          <p:nvPr/>
        </p:nvSpPr>
        <p:spPr bwMode="auto">
          <a:xfrm>
            <a:off x="5054600" y="5638800"/>
            <a:ext cx="2370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</a:rPr>
              <a:t>Optional BONUS problem</a:t>
            </a:r>
          </a:p>
        </p:txBody>
      </p:sp>
      <p:pic>
        <p:nvPicPr>
          <p:cNvPr id="308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30600"/>
            <a:ext cx="169068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sosceles Triangle 10"/>
          <p:cNvSpPr>
            <a:spLocks noChangeArrowheads="1"/>
          </p:cNvSpPr>
          <p:nvPr/>
        </p:nvSpPr>
        <p:spPr bwMode="auto">
          <a:xfrm>
            <a:off x="5181600" y="166370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2531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2534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2536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2538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2539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2540" name="Straight Arrow Connector 7"/>
          <p:cNvCxnSpPr>
            <a:cxnSpLocks noChangeShapeType="1"/>
            <a:stCxn id="22538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Arrow Connector 9"/>
          <p:cNvCxnSpPr>
            <a:cxnSpLocks noChangeShapeType="1"/>
            <a:stCxn id="22539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sosceles Triangle 10"/>
          <p:cNvSpPr>
            <a:spLocks noChangeArrowheads="1"/>
          </p:cNvSpPr>
          <p:nvPr/>
        </p:nvSpPr>
        <p:spPr bwMode="auto">
          <a:xfrm>
            <a:off x="5181600" y="219710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3555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6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3557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3558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3560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3562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3563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3564" name="Straight Arrow Connector 7"/>
          <p:cNvCxnSpPr>
            <a:cxnSpLocks noChangeShapeType="1"/>
            <a:stCxn id="23562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Arrow Connector 9"/>
          <p:cNvCxnSpPr>
            <a:cxnSpLocks noChangeShapeType="1"/>
            <a:stCxn id="23563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Isosceles Triangle 10"/>
          <p:cNvSpPr>
            <a:spLocks noChangeArrowheads="1"/>
          </p:cNvSpPr>
          <p:nvPr/>
        </p:nvSpPr>
        <p:spPr bwMode="auto">
          <a:xfrm rot="5400000">
            <a:off x="5365750" y="2393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4579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0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4581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4582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4584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4586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4587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4588" name="Straight Arrow Connector 7"/>
          <p:cNvCxnSpPr>
            <a:cxnSpLocks noChangeShapeType="1"/>
            <a:stCxn id="24586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Straight Arrow Connector 9"/>
          <p:cNvCxnSpPr>
            <a:cxnSpLocks noChangeShapeType="1"/>
            <a:stCxn id="24587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sosceles Triangle 10"/>
          <p:cNvSpPr>
            <a:spLocks noChangeArrowheads="1"/>
          </p:cNvSpPr>
          <p:nvPr/>
        </p:nvSpPr>
        <p:spPr bwMode="auto">
          <a:xfrm rot="5400000">
            <a:off x="5899150" y="2393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5603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4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5605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5606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7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5608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5611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5613" name="Straight Arrow Connector 7"/>
          <p:cNvCxnSpPr>
            <a:cxnSpLocks noChangeShapeType="1"/>
            <a:stCxn id="25611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Straight Arrow Connector 9"/>
          <p:cNvCxnSpPr>
            <a:cxnSpLocks noChangeShapeType="1"/>
            <a:stCxn id="25612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sosceles Triangle 10"/>
          <p:cNvSpPr>
            <a:spLocks noChangeArrowheads="1"/>
          </p:cNvSpPr>
          <p:nvPr/>
        </p:nvSpPr>
        <p:spPr bwMode="auto">
          <a:xfrm rot="5400000">
            <a:off x="5378450" y="2393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6627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8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6630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6632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6635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6636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6637" name="Straight Arrow Connector 7"/>
          <p:cNvCxnSpPr>
            <a:cxnSpLocks noChangeShapeType="1"/>
            <a:stCxn id="26635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8" name="Straight Arrow Connector 9"/>
          <p:cNvCxnSpPr>
            <a:cxnSpLocks noChangeShapeType="1"/>
            <a:stCxn id="26636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Isosceles Triangle 10"/>
          <p:cNvSpPr>
            <a:spLocks noChangeArrowheads="1"/>
          </p:cNvSpPr>
          <p:nvPr/>
        </p:nvSpPr>
        <p:spPr bwMode="auto">
          <a:xfrm rot="2702200">
            <a:off x="5330825" y="2251075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7651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2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7653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7654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7656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8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7659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7660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7661" name="Straight Arrow Connector 7"/>
          <p:cNvCxnSpPr>
            <a:cxnSpLocks noChangeShapeType="1"/>
            <a:stCxn id="27659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Straight Arrow Connector 9"/>
          <p:cNvCxnSpPr>
            <a:cxnSpLocks noChangeShapeType="1"/>
            <a:stCxn id="27660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Isosceles Triangle 10"/>
          <p:cNvSpPr>
            <a:spLocks noChangeArrowheads="1"/>
          </p:cNvSpPr>
          <p:nvPr/>
        </p:nvSpPr>
        <p:spPr bwMode="auto">
          <a:xfrm rot="3355568">
            <a:off x="4187032" y="3040856"/>
            <a:ext cx="457200" cy="3952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8675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6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8678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8680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8683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8684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8685" name="Straight Arrow Connector 7"/>
          <p:cNvCxnSpPr>
            <a:cxnSpLocks noChangeShapeType="1"/>
            <a:stCxn id="28683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traight Arrow Connector 9"/>
          <p:cNvCxnSpPr>
            <a:cxnSpLocks noChangeShapeType="1"/>
            <a:stCxn id="28684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Isosceles Triangle 10"/>
          <p:cNvSpPr>
            <a:spLocks noChangeArrowheads="1"/>
          </p:cNvSpPr>
          <p:nvPr/>
        </p:nvSpPr>
        <p:spPr bwMode="auto">
          <a:xfrm rot="8100000">
            <a:off x="4187825" y="3303588"/>
            <a:ext cx="457200" cy="3952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9699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9701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29702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grpSp>
        <p:nvGrpSpPr>
          <p:cNvPr id="29703" name="Group 18"/>
          <p:cNvGrpSpPr>
            <a:grpSpLocks/>
          </p:cNvGrpSpPr>
          <p:nvPr/>
        </p:nvGrpSpPr>
        <p:grpSpPr bwMode="auto">
          <a:xfrm>
            <a:off x="4267200" y="2057400"/>
            <a:ext cx="1676400" cy="1295400"/>
            <a:chOff x="4267200" y="2057400"/>
            <a:chExt cx="1676400" cy="1295400"/>
          </a:xfrm>
        </p:grpSpPr>
        <p:cxnSp>
          <p:nvCxnSpPr>
            <p:cNvPr id="29713" name="Straight Connector 14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4" name="Group 19"/>
          <p:cNvGrpSpPr>
            <a:grpSpLocks/>
          </p:cNvGrpSpPr>
          <p:nvPr/>
        </p:nvGrpSpPr>
        <p:grpSpPr bwMode="auto">
          <a:xfrm rot="5400000">
            <a:off x="4076700" y="3543300"/>
            <a:ext cx="1676400" cy="1295400"/>
            <a:chOff x="4267200" y="2057400"/>
            <a:chExt cx="1676400" cy="1295400"/>
          </a:xfrm>
        </p:grpSpPr>
        <p:cxnSp>
          <p:nvCxnSpPr>
            <p:cNvPr id="29710" name="Straight Connector 20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Straight Connector 21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Straight Connector 22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05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9706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9707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9708" name="Straight Arrow Connector 7"/>
          <p:cNvCxnSpPr>
            <a:cxnSpLocks noChangeShapeType="1"/>
            <a:stCxn id="29706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Straight Arrow Connector 9"/>
          <p:cNvCxnSpPr>
            <a:cxnSpLocks noChangeShapeType="1"/>
            <a:stCxn id="29707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Isosceles Triangle 10"/>
          <p:cNvSpPr>
            <a:spLocks noChangeArrowheads="1"/>
          </p:cNvSpPr>
          <p:nvPr/>
        </p:nvSpPr>
        <p:spPr bwMode="auto">
          <a:xfrm rot="5175821">
            <a:off x="4208463" y="31686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0723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30725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30726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grpSp>
        <p:nvGrpSpPr>
          <p:cNvPr id="30727" name="Group 18"/>
          <p:cNvGrpSpPr>
            <a:grpSpLocks/>
          </p:cNvGrpSpPr>
          <p:nvPr/>
        </p:nvGrpSpPr>
        <p:grpSpPr bwMode="auto">
          <a:xfrm>
            <a:off x="4267200" y="2057400"/>
            <a:ext cx="1676400" cy="1295400"/>
            <a:chOff x="4267200" y="2057400"/>
            <a:chExt cx="1676400" cy="1295400"/>
          </a:xfrm>
        </p:grpSpPr>
        <p:cxnSp>
          <p:nvCxnSpPr>
            <p:cNvPr id="30737" name="Straight Connector 14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28" name="Group 19"/>
          <p:cNvGrpSpPr>
            <a:grpSpLocks/>
          </p:cNvGrpSpPr>
          <p:nvPr/>
        </p:nvGrpSpPr>
        <p:grpSpPr bwMode="auto">
          <a:xfrm rot="5400000">
            <a:off x="4076700" y="3543300"/>
            <a:ext cx="1676400" cy="1295400"/>
            <a:chOff x="4267200" y="2057400"/>
            <a:chExt cx="1676400" cy="1295400"/>
          </a:xfrm>
        </p:grpSpPr>
        <p:cxnSp>
          <p:nvCxnSpPr>
            <p:cNvPr id="30734" name="Straight Connector 20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Straight Connector 21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Straight Connector 22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29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30730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30731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30732" name="Straight Arrow Connector 7"/>
          <p:cNvCxnSpPr>
            <a:cxnSpLocks noChangeShapeType="1"/>
            <a:stCxn id="30730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Arrow Connector 9"/>
          <p:cNvCxnSpPr>
            <a:cxnSpLocks noChangeShapeType="1"/>
            <a:stCxn id="30731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31749" name="Straight Arrow Connector 7"/>
          <p:cNvCxnSpPr>
            <a:cxnSpLocks noChangeShapeType="1"/>
            <a:stCxn id="31747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Straight Arrow Connector 9"/>
          <p:cNvCxnSpPr>
            <a:cxnSpLocks noChangeShapeType="1"/>
            <a:stCxn id="31748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Isosceles Triangle 10"/>
          <p:cNvSpPr>
            <a:spLocks noChangeArrowheads="1"/>
          </p:cNvSpPr>
          <p:nvPr/>
        </p:nvSpPr>
        <p:spPr bwMode="auto">
          <a:xfrm rot="5400000">
            <a:off x="1049338" y="31686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1752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31754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31755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grpSp>
        <p:nvGrpSpPr>
          <p:cNvPr id="31756" name="Group 18"/>
          <p:cNvGrpSpPr>
            <a:grpSpLocks/>
          </p:cNvGrpSpPr>
          <p:nvPr/>
        </p:nvGrpSpPr>
        <p:grpSpPr bwMode="auto">
          <a:xfrm>
            <a:off x="4267200" y="2057400"/>
            <a:ext cx="1676400" cy="1295400"/>
            <a:chOff x="4267200" y="2057400"/>
            <a:chExt cx="1676400" cy="1295400"/>
          </a:xfrm>
        </p:grpSpPr>
        <p:cxnSp>
          <p:nvCxnSpPr>
            <p:cNvPr id="31761" name="Straight Connector 14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3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757" name="Group 19"/>
          <p:cNvGrpSpPr>
            <a:grpSpLocks/>
          </p:cNvGrpSpPr>
          <p:nvPr/>
        </p:nvGrpSpPr>
        <p:grpSpPr bwMode="auto">
          <a:xfrm rot="5400000">
            <a:off x="4076700" y="3543300"/>
            <a:ext cx="1676400" cy="1295400"/>
            <a:chOff x="4267200" y="2057400"/>
            <a:chExt cx="1676400" cy="1295400"/>
          </a:xfrm>
        </p:grpSpPr>
        <p:cxnSp>
          <p:nvCxnSpPr>
            <p:cNvPr id="31758" name="Straight Connector 20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Straight Connector 21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0" name="Straight Connector 22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600200"/>
          </a:xfrm>
        </p:spPr>
        <p:txBody>
          <a:bodyPr rIns="132080"/>
          <a:lstStyle/>
          <a:p>
            <a:r>
              <a:rPr lang="en-US" altLang="en-US"/>
              <a:t>Speaking of Illness…</a:t>
            </a:r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304800" y="1371600"/>
            <a:ext cx="8218488" cy="180975"/>
            <a:chOff x="0" y="0"/>
            <a:chExt cx="5177" cy="114"/>
          </a:xfrm>
        </p:grpSpPr>
        <p:sp>
          <p:nvSpPr>
            <p:cNvPr id="3080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81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07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3429000" y="2667000"/>
            <a:ext cx="3276600" cy="1044575"/>
            <a:chOff x="0" y="0"/>
            <a:chExt cx="2256" cy="658"/>
          </a:xfrm>
        </p:grpSpPr>
        <p:sp>
          <p:nvSpPr>
            <p:cNvPr id="3078" name="AutoShape 9"/>
            <p:cNvSpPr>
              <a:spLocks/>
            </p:cNvSpPr>
            <p:nvPr/>
          </p:nvSpPr>
          <p:spPr bwMode="auto">
            <a:xfrm>
              <a:off x="0" y="0"/>
              <a:ext cx="2256" cy="6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 w 21600"/>
                <a:gd name="T13" fmla="*/ 0 h 21600"/>
                <a:gd name="T14" fmla="*/ 3 w 21600"/>
                <a:gd name="T15" fmla="*/ 0 h 21600"/>
                <a:gd name="T16" fmla="*/ 3 w 21600"/>
                <a:gd name="T17" fmla="*/ 0 h 21600"/>
                <a:gd name="T18" fmla="*/ 3 w 21600"/>
                <a:gd name="T19" fmla="*/ 0 h 21600"/>
                <a:gd name="T20" fmla="*/ 3 w 21600"/>
                <a:gd name="T21" fmla="*/ 0 h 21600"/>
                <a:gd name="T22" fmla="*/ 1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095"/>
                  </a:lnTo>
                  <a:lnTo>
                    <a:pt x="0" y="14422"/>
                  </a:lnTo>
                  <a:lnTo>
                    <a:pt x="0" y="17306"/>
                  </a:lnTo>
                  <a:lnTo>
                    <a:pt x="3600" y="17306"/>
                  </a:lnTo>
                  <a:lnTo>
                    <a:pt x="1618" y="21600"/>
                  </a:lnTo>
                  <a:lnTo>
                    <a:pt x="9000" y="17306"/>
                  </a:lnTo>
                  <a:lnTo>
                    <a:pt x="21600" y="17306"/>
                  </a:lnTo>
                  <a:lnTo>
                    <a:pt x="21600" y="14422"/>
                  </a:lnTo>
                  <a:lnTo>
                    <a:pt x="21600" y="10095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Rectangle 10"/>
            <p:cNvSpPr>
              <a:spLocks/>
            </p:cNvSpPr>
            <p:nvPr/>
          </p:nvSpPr>
          <p:spPr bwMode="auto">
            <a:xfrm>
              <a:off x="0" y="0"/>
              <a:ext cx="225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Please e-mail the prof as soon as you feel bad!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96465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1448523-1C99-4448-A63E-6CCBD90CECE5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3277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7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33400" y="2000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Alien's Life Advice</a:t>
            </a:r>
            <a:endParaRPr lang="en-US" altLang="en-US" sz="4000"/>
          </a:p>
        </p:txBody>
      </p:sp>
      <p:pic>
        <p:nvPicPr>
          <p:cNvPr id="32773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1752600" y="1295400"/>
            <a:ext cx="1752600" cy="1562100"/>
          </a:xfrm>
          <a:prstGeom prst="wedgeRectCallout">
            <a:avLst>
              <a:gd name="adj1" fmla="val 85324"/>
              <a:gd name="adj2" fmla="val 706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Help the person sitting next to you</a:t>
            </a:r>
          </a:p>
        </p:txBody>
      </p:sp>
      <p:sp>
        <p:nvSpPr>
          <p:cNvPr id="113672" name="AutoShape 8"/>
          <p:cNvSpPr>
            <a:spLocks/>
          </p:cNvSpPr>
          <p:nvPr/>
        </p:nvSpPr>
        <p:spPr bwMode="auto">
          <a:xfrm>
            <a:off x="5105400" y="4267200"/>
            <a:ext cx="1905000" cy="714375"/>
          </a:xfrm>
          <a:prstGeom prst="wedgeRectCallout">
            <a:avLst>
              <a:gd name="adj1" fmla="val -68417"/>
              <a:gd name="adj2" fmla="val -113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…or let them help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200"/>
              <a:t>And now for something completely different…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727200"/>
            <a:ext cx="2387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133600" y="1063625"/>
            <a:ext cx="5491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(…or at least it will seem different until we see that it</a:t>
            </a:r>
            <a:r>
              <a:rPr lang="ja-JP" altLang="en-US" sz="1600"/>
              <a:t>’</a:t>
            </a:r>
            <a:r>
              <a:rPr lang="en-US" altLang="ja-JP" sz="1600"/>
              <a:t>s not!)</a:t>
            </a:r>
            <a:endParaRPr lang="en-US" altLang="en-US"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Tuples (</a:t>
            </a:r>
            <a:r>
              <a:rPr lang="ja-JP" altLang="en-US"/>
              <a:t>“</a:t>
            </a:r>
            <a:r>
              <a:rPr lang="en-US" altLang="ja-JP"/>
              <a:t>Immutable Lists</a:t>
            </a:r>
            <a:r>
              <a:rPr lang="ja-JP" altLang="en-US"/>
              <a:t>”</a:t>
            </a:r>
            <a:r>
              <a:rPr lang="en-US" altLang="ja-JP"/>
              <a:t>)</a:t>
            </a:r>
            <a:endParaRPr lang="en-US" altLang="en-US"/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381000" y="1295400"/>
            <a:ext cx="8218488" cy="180975"/>
            <a:chOff x="295" y="1311"/>
            <a:chExt cx="5177" cy="114"/>
          </a:xfrm>
        </p:grpSpPr>
        <p:sp>
          <p:nvSpPr>
            <p:cNvPr id="3686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28600" y="1895475"/>
            <a:ext cx="8864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 = 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foo[-1]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'penguin'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foo[0:2]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(42, 'hello')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foo[0:1]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(42,)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Tuples (</a:t>
            </a:r>
            <a:r>
              <a:rPr lang="ja-JP" altLang="en-US"/>
              <a:t>“</a:t>
            </a:r>
            <a:r>
              <a:rPr lang="en-US" altLang="ja-JP"/>
              <a:t>Immutable Lists</a:t>
            </a:r>
            <a:r>
              <a:rPr lang="ja-JP" altLang="en-US"/>
              <a:t>”</a:t>
            </a:r>
            <a:r>
              <a:rPr lang="en-US" altLang="ja-JP"/>
              <a:t>)</a:t>
            </a:r>
            <a:endParaRPr lang="en-US" altLang="en-US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381000" y="1295400"/>
            <a:ext cx="8218488" cy="180975"/>
            <a:chOff x="295" y="1311"/>
            <a:chExt cx="5177" cy="114"/>
          </a:xfrm>
        </p:grpSpPr>
        <p:sp>
          <p:nvSpPr>
            <p:cNvPr id="3789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89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66944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 = 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foo[0]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foo[-1]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'penguin'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foo[0:2]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(42, 'hello')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foo[0:1]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(42,)</a:t>
            </a:r>
            <a:endParaRPr lang="en-US" altLang="en-US" sz="2400" b="1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B84B08"/>
                </a:solidFill>
                <a:latin typeface="Courier New" pitchFamily="49" charset="0"/>
              </a:rPr>
              <a:t>&gt;&gt;&gt; foo[0] = 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B84B08"/>
                </a:solidFill>
                <a:latin typeface="Courier New" pitchFamily="49" charset="0"/>
              </a:rPr>
              <a:t>BARF!!!</a:t>
            </a:r>
            <a:endParaRPr lang="en-US" altLang="en-US" sz="2400" b="1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Dictionaries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891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442460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 = {}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D["</a:t>
            </a:r>
            <a:r>
              <a:rPr lang="en-US" altLang="ja-JP" sz="2400" b="1" dirty="0">
                <a:latin typeface="Courier New" pitchFamily="49" charset="0"/>
              </a:rPr>
              <a:t>Geoff"]= "spam"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</a:t>
            </a:r>
            <a:r>
              <a:rPr lang="en-US" altLang="ja-JP" sz="2400" b="1" dirty="0">
                <a:latin typeface="Courier New" pitchFamily="49" charset="0"/>
              </a:rPr>
              <a:t>"Zach"]= "donuts"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</a:t>
            </a:r>
            <a:r>
              <a:rPr lang="en-US" altLang="ja-JP" sz="2400" b="1" dirty="0">
                <a:latin typeface="Courier New" pitchFamily="49" charset="0"/>
              </a:rPr>
              <a:t>"Alien"]=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D["</a:t>
            </a:r>
            <a:r>
              <a:rPr lang="en-US" altLang="ja-JP" sz="2400" b="1" dirty="0">
                <a:latin typeface="Courier New" pitchFamily="49" charset="0"/>
              </a:rPr>
              <a:t>Geoff"]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21C85"/>
                </a:solidFill>
                <a:latin typeface="Courier New" pitchFamily="49" charset="0"/>
              </a:rPr>
              <a:t>'spam'</a:t>
            </a:r>
            <a:endParaRPr lang="en-US" altLang="en-US" sz="24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</a:t>
            </a:r>
            <a:r>
              <a:rPr lang="en-US" altLang="ja-JP" sz="2400" b="1" dirty="0">
                <a:latin typeface="Courier New" pitchFamily="49" charset="0"/>
              </a:rPr>
              <a:t>"Alien"]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21C85"/>
                </a:solidFill>
                <a:latin typeface="Courier New" pitchFamily="49" charset="0"/>
              </a:rPr>
              <a:t>42</a:t>
            </a:r>
            <a:endParaRPr lang="en-US" altLang="en-US" sz="24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D["</a:t>
            </a:r>
            <a:r>
              <a:rPr lang="en-US" altLang="ja-JP" sz="2400" b="1" dirty="0">
                <a:latin typeface="Courier New" pitchFamily="49" charset="0"/>
              </a:rPr>
              <a:t>Suicide Squad"]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BARF! </a:t>
            </a:r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 flipH="1" flipV="1">
            <a:off x="2514600" y="28956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4191000" y="2971800"/>
            <a:ext cx="4918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117A0E"/>
                </a:solidFill>
              </a:rPr>
              <a:t>“</a:t>
            </a:r>
            <a:r>
              <a:rPr lang="en-US" altLang="ja-JP" sz="2000">
                <a:solidFill>
                  <a:srgbClr val="117A0E"/>
                </a:solidFill>
              </a:rPr>
              <a:t>Geoff</a:t>
            </a:r>
            <a:r>
              <a:rPr lang="ja-JP" altLang="en-US" sz="2000">
                <a:solidFill>
                  <a:srgbClr val="117A0E"/>
                </a:solidFill>
              </a:rPr>
              <a:t>”</a:t>
            </a:r>
            <a:r>
              <a:rPr lang="en-US" altLang="ja-JP" sz="2000">
                <a:solidFill>
                  <a:srgbClr val="117A0E"/>
                </a:solidFill>
              </a:rPr>
              <a:t>, </a:t>
            </a:r>
            <a:r>
              <a:rPr lang="ja-JP" altLang="en-US" sz="2000">
                <a:solidFill>
                  <a:srgbClr val="117A0E"/>
                </a:solidFill>
              </a:rPr>
              <a:t>“</a:t>
            </a:r>
            <a:r>
              <a:rPr lang="en-US" altLang="ja-JP" sz="2000">
                <a:solidFill>
                  <a:srgbClr val="117A0E"/>
                </a:solidFill>
              </a:rPr>
              <a:t>Zach</a:t>
            </a:r>
            <a:r>
              <a:rPr lang="ja-JP" altLang="en-US" sz="2000">
                <a:solidFill>
                  <a:srgbClr val="117A0E"/>
                </a:solidFill>
              </a:rPr>
              <a:t>”</a:t>
            </a:r>
            <a:r>
              <a:rPr lang="en-US" altLang="ja-JP" sz="2000">
                <a:solidFill>
                  <a:srgbClr val="117A0E"/>
                </a:solidFill>
              </a:rPr>
              <a:t>, and </a:t>
            </a:r>
            <a:r>
              <a:rPr lang="ja-JP" altLang="en-US" sz="2000">
                <a:solidFill>
                  <a:srgbClr val="117A0E"/>
                </a:solidFill>
              </a:rPr>
              <a:t>“</a:t>
            </a:r>
            <a:r>
              <a:rPr lang="en-US" altLang="ja-JP" sz="2000">
                <a:solidFill>
                  <a:srgbClr val="117A0E"/>
                </a:solidFill>
              </a:rPr>
              <a:t>Alien</a:t>
            </a:r>
            <a:r>
              <a:rPr lang="ja-JP" altLang="en-US" sz="2000">
                <a:solidFill>
                  <a:srgbClr val="117A0E"/>
                </a:solidFill>
              </a:rPr>
              <a:t>”</a:t>
            </a:r>
            <a:r>
              <a:rPr lang="en-US" altLang="ja-JP" sz="2000">
                <a:solidFill>
                  <a:srgbClr val="117A0E"/>
                </a:solidFill>
              </a:rPr>
              <a:t> are called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117A0E"/>
                </a:solidFill>
              </a:rPr>
              <a:t>“</a:t>
            </a:r>
            <a:r>
              <a:rPr lang="en-US" altLang="ja-JP" sz="2000">
                <a:solidFill>
                  <a:srgbClr val="117A0E"/>
                </a:solidFill>
              </a:rPr>
              <a:t>keys</a:t>
            </a:r>
            <a:r>
              <a:rPr lang="ja-JP" altLang="en-US" sz="2000">
                <a:solidFill>
                  <a:srgbClr val="117A0E"/>
                </a:solidFill>
              </a:rPr>
              <a:t>”</a:t>
            </a:r>
            <a:r>
              <a:rPr lang="en-US" altLang="ja-JP" sz="2000">
                <a:solidFill>
                  <a:srgbClr val="117A0E"/>
                </a:solidFill>
              </a:rPr>
              <a:t> in the dictionary.  Any </a:t>
            </a:r>
            <a:r>
              <a:rPr lang="en-US" altLang="ja-JP" sz="2000" b="1" i="1">
                <a:solidFill>
                  <a:srgbClr val="117A0E"/>
                </a:solidFill>
              </a:rPr>
              <a:t>immutable</a:t>
            </a:r>
            <a:endParaRPr lang="en-US" altLang="ja-JP" sz="2000">
              <a:solidFill>
                <a:srgbClr val="117A0E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7A0E"/>
                </a:solidFill>
              </a:rPr>
              <a:t>object can be a key.</a:t>
            </a:r>
            <a:endParaRPr lang="en-US" altLang="en-US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Dictionaries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994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8494713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 = {}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"Geoff"]= "spam"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"Zach"]= "donuts"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"Alien"]=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"Geoff"]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'spam'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"Alien"]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D["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Suicide Squad"]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BARF!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{ </a:t>
            </a:r>
            <a:r>
              <a:rPr lang="en-US" altLang="ja-JP" sz="2000" b="1" dirty="0">
                <a:solidFill>
                  <a:srgbClr val="1C7210"/>
                </a:solidFill>
                <a:latin typeface="Courier New" pitchFamily="49" charset="0"/>
              </a:rPr>
              <a:t>'Geoff': 'spam'</a:t>
            </a:r>
            <a:r>
              <a:rPr lang="en-US" altLang="ja-JP" sz="2000" b="1" dirty="0">
                <a:latin typeface="Courier New" pitchFamily="49" charset="0"/>
              </a:rPr>
              <a:t>, </a:t>
            </a:r>
            <a:r>
              <a:rPr lang="en-US" altLang="ja-JP" sz="2000" b="1" dirty="0">
                <a:solidFill>
                  <a:srgbClr val="0000FF"/>
                </a:solidFill>
                <a:latin typeface="Courier New" pitchFamily="49" charset="0"/>
              </a:rPr>
              <a:t>'Zach': 'donuts'</a:t>
            </a:r>
            <a:r>
              <a:rPr lang="en-US" altLang="ja-JP" sz="2000" b="1" dirty="0">
                <a:latin typeface="Courier New" pitchFamily="49" charset="0"/>
              </a:rPr>
              <a:t>, </a:t>
            </a:r>
            <a:r>
              <a:rPr lang="en-US" altLang="ja-JP" sz="2000" b="1" dirty="0">
                <a:solidFill>
                  <a:srgbClr val="FF6600"/>
                </a:solidFill>
                <a:latin typeface="Courier New" pitchFamily="49" charset="0"/>
              </a:rPr>
              <a:t>'Alien' : 42 </a:t>
            </a:r>
            <a:r>
              <a:rPr lang="en-US" altLang="ja-JP" sz="2000" b="1" dirty="0">
                <a:latin typeface="Courier New" pitchFamily="49" charset="0"/>
              </a:rPr>
              <a:t>} </a:t>
            </a:r>
            <a:endParaRPr lang="en-US" altLang="en-US" sz="20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63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78105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416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3"/>
          <p:cNvSpPr txBox="1">
            <a:spLocks noChangeArrowheads="1"/>
          </p:cNvSpPr>
          <p:nvPr/>
        </p:nvSpPr>
        <p:spPr bwMode="auto">
          <a:xfrm>
            <a:off x="304800" y="231775"/>
            <a:ext cx="23510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6600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008000"/>
                </a:solidFill>
              </a:rPr>
              <a:t>l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/>
              <a:t> maps</a:t>
            </a: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228600" y="5105400"/>
            <a:ext cx="5162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FiveDists[ (</a:t>
            </a:r>
            <a:r>
              <a:rPr lang="en-US" altLang="ja-JP" sz="2400">
                <a:latin typeface="Courier New" pitchFamily="49" charset="0"/>
                <a:cs typeface="Courier New" pitchFamily="49" charset="0"/>
              </a:rPr>
              <a:t>"B", "C")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42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322263"/>
            <a:ext cx="7772400" cy="1143000"/>
          </a:xfrm>
        </p:spPr>
        <p:txBody>
          <a:bodyPr/>
          <a:lstStyle/>
          <a:p>
            <a:r>
              <a:rPr lang="en-US" altLang="en-US"/>
              <a:t>Sometimes We Need to Make More Than 2 Recursive Calls!</a:t>
            </a: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233863"/>
            <a:ext cx="6400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381000" y="1633538"/>
            <a:ext cx="8218488" cy="180975"/>
            <a:chOff x="295" y="1311"/>
            <a:chExt cx="5177" cy="11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8152"/>
            <a:ext cx="9144000" cy="4517848"/>
          </a:xfrm>
          <a:prstGeom prst="rect">
            <a:avLst/>
          </a:prstGeom>
        </p:spPr>
      </p:pic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800" dirty="0"/>
              <a:t>Finding Shortest Paths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381000" y="1138238"/>
            <a:ext cx="8218488" cy="180975"/>
            <a:chOff x="295" y="1311"/>
            <a:chExt cx="5177" cy="114"/>
          </a:xfrm>
        </p:grpSpPr>
        <p:sp>
          <p:nvSpPr>
            <p:cNvPr id="4301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2223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225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227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0229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6231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9" name="TextBox 12"/>
          <p:cNvSpPr txBox="1">
            <a:spLocks noChangeArrowheads="1"/>
          </p:cNvSpPr>
          <p:nvPr/>
        </p:nvSpPr>
        <p:spPr bwMode="auto">
          <a:xfrm>
            <a:off x="1039813" y="3244850"/>
            <a:ext cx="69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Aville</a:t>
            </a:r>
          </a:p>
        </p:txBody>
      </p:sp>
      <p:sp>
        <p:nvSpPr>
          <p:cNvPr id="44040" name="TextBox 13"/>
          <p:cNvSpPr txBox="1">
            <a:spLocks noChangeArrowheads="1"/>
          </p:cNvSpPr>
          <p:nvPr/>
        </p:nvSpPr>
        <p:spPr bwMode="auto">
          <a:xfrm>
            <a:off x="2476500" y="3244850"/>
            <a:ext cx="1058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Beesburg</a:t>
            </a:r>
          </a:p>
        </p:txBody>
      </p:sp>
      <p:sp>
        <p:nvSpPr>
          <p:cNvPr id="44041" name="TextBox 14"/>
          <p:cNvSpPr txBox="1">
            <a:spLocks noChangeArrowheads="1"/>
          </p:cNvSpPr>
          <p:nvPr/>
        </p:nvSpPr>
        <p:spPr bwMode="auto">
          <a:xfrm>
            <a:off x="4046538" y="3244850"/>
            <a:ext cx="947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Cee City</a:t>
            </a:r>
          </a:p>
        </p:txBody>
      </p:sp>
      <p:sp>
        <p:nvSpPr>
          <p:cNvPr id="44042" name="TextBox 15"/>
          <p:cNvSpPr txBox="1">
            <a:spLocks noChangeArrowheads="1"/>
          </p:cNvSpPr>
          <p:nvPr/>
        </p:nvSpPr>
        <p:spPr bwMode="auto">
          <a:xfrm>
            <a:off x="5664200" y="3244850"/>
            <a:ext cx="1047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Deesdale</a:t>
            </a:r>
          </a:p>
        </p:txBody>
      </p:sp>
      <p:sp>
        <p:nvSpPr>
          <p:cNvPr id="44043" name="TextBox 16"/>
          <p:cNvSpPr txBox="1">
            <a:spLocks noChangeArrowheads="1"/>
          </p:cNvSpPr>
          <p:nvPr/>
        </p:nvSpPr>
        <p:spPr bwMode="auto">
          <a:xfrm>
            <a:off x="7359650" y="3244850"/>
            <a:ext cx="776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Etown</a:t>
            </a:r>
          </a:p>
        </p:txBody>
      </p:sp>
      <p:cxnSp>
        <p:nvCxnSpPr>
          <p:cNvPr id="19" name="Straight Arrow Connector 18"/>
          <p:cNvCxnSpPr>
            <a:cxnSpLocks noChangeShapeType="1"/>
            <a:stCxn id="4" idx="6"/>
            <a:endCxn id="9" idx="2"/>
          </p:cNvCxnSpPr>
          <p:nvPr/>
        </p:nvCxnSpPr>
        <p:spPr bwMode="auto">
          <a:xfrm>
            <a:off x="1481138" y="3008313"/>
            <a:ext cx="1341437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3081338" y="3009900"/>
            <a:ext cx="134143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681538" y="3011488"/>
            <a:ext cx="1341437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6281738" y="3013075"/>
            <a:ext cx="134143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hape 24"/>
          <p:cNvCxnSpPr>
            <a:cxnSpLocks noChangeShapeType="1"/>
            <a:stCxn id="4" idx="0"/>
            <a:endCxn id="10" idx="1"/>
          </p:cNvCxnSpPr>
          <p:nvPr/>
        </p:nvCxnSpPr>
        <p:spPr bwMode="auto">
          <a:xfrm rot="16200000" flipH="1">
            <a:off x="2887663" y="1343025"/>
            <a:ext cx="38100" cy="3108325"/>
          </a:xfrm>
          <a:prstGeom prst="curvedConnector3">
            <a:avLst>
              <a:gd name="adj1" fmla="val -1874491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hape 24"/>
          <p:cNvCxnSpPr>
            <a:cxnSpLocks noChangeShapeType="1"/>
          </p:cNvCxnSpPr>
          <p:nvPr/>
        </p:nvCxnSpPr>
        <p:spPr bwMode="auto">
          <a:xfrm rot="16200000" flipH="1">
            <a:off x="6148388" y="1362075"/>
            <a:ext cx="38100" cy="3108325"/>
          </a:xfrm>
          <a:prstGeom prst="curvedConnector3">
            <a:avLst>
              <a:gd name="adj1" fmla="val -1874491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urved Connector 32"/>
          <p:cNvCxnSpPr>
            <a:cxnSpLocks noChangeShapeType="1"/>
            <a:stCxn id="9" idx="0"/>
            <a:endCxn id="11" idx="0"/>
          </p:cNvCxnSpPr>
          <p:nvPr/>
        </p:nvCxnSpPr>
        <p:spPr bwMode="auto">
          <a:xfrm rot="5400000" flipH="1" flipV="1">
            <a:off x="4552156" y="1278732"/>
            <a:ext cx="1587" cy="3200400"/>
          </a:xfrm>
          <a:prstGeom prst="curvedConnector3">
            <a:avLst>
              <a:gd name="adj1" fmla="val 46385389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1" name="TextBox 34"/>
          <p:cNvSpPr txBox="1">
            <a:spLocks noChangeArrowheads="1"/>
          </p:cNvSpPr>
          <p:nvPr/>
        </p:nvSpPr>
        <p:spPr bwMode="auto">
          <a:xfrm>
            <a:off x="2084388" y="26336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1</a:t>
            </a:r>
          </a:p>
        </p:txBody>
      </p:sp>
      <p:sp>
        <p:nvSpPr>
          <p:cNvPr id="44052" name="TextBox 35"/>
          <p:cNvSpPr txBox="1">
            <a:spLocks noChangeArrowheads="1"/>
          </p:cNvSpPr>
          <p:nvPr/>
        </p:nvSpPr>
        <p:spPr bwMode="auto">
          <a:xfrm>
            <a:off x="3535363" y="2600325"/>
            <a:ext cx="51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42</a:t>
            </a:r>
          </a:p>
        </p:txBody>
      </p:sp>
      <p:sp>
        <p:nvSpPr>
          <p:cNvPr id="44053" name="TextBox 36"/>
          <p:cNvSpPr txBox="1">
            <a:spLocks noChangeArrowheads="1"/>
          </p:cNvSpPr>
          <p:nvPr/>
        </p:nvSpPr>
        <p:spPr bwMode="auto">
          <a:xfrm>
            <a:off x="5227638" y="26003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2</a:t>
            </a:r>
          </a:p>
        </p:txBody>
      </p:sp>
      <p:sp>
        <p:nvSpPr>
          <p:cNvPr id="44054" name="TextBox 37"/>
          <p:cNvSpPr txBox="1">
            <a:spLocks noChangeArrowheads="1"/>
          </p:cNvSpPr>
          <p:nvPr/>
        </p:nvSpPr>
        <p:spPr bwMode="auto">
          <a:xfrm>
            <a:off x="6826250" y="26003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5</a:t>
            </a:r>
          </a:p>
        </p:txBody>
      </p:sp>
      <p:sp>
        <p:nvSpPr>
          <p:cNvPr id="44055" name="TextBox 38"/>
          <p:cNvSpPr txBox="1">
            <a:spLocks noChangeArrowheads="1"/>
          </p:cNvSpPr>
          <p:nvPr/>
        </p:nvSpPr>
        <p:spPr bwMode="auto">
          <a:xfrm>
            <a:off x="2819400" y="1676400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3</a:t>
            </a:r>
          </a:p>
        </p:txBody>
      </p:sp>
      <p:sp>
        <p:nvSpPr>
          <p:cNvPr id="44056" name="TextBox 39"/>
          <p:cNvSpPr txBox="1">
            <a:spLocks noChangeArrowheads="1"/>
          </p:cNvSpPr>
          <p:nvPr/>
        </p:nvSpPr>
        <p:spPr bwMode="auto">
          <a:xfrm>
            <a:off x="4422775" y="17192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6</a:t>
            </a:r>
          </a:p>
        </p:txBody>
      </p:sp>
      <p:sp>
        <p:nvSpPr>
          <p:cNvPr id="44057" name="TextBox 40"/>
          <p:cNvSpPr txBox="1">
            <a:spLocks noChangeArrowheads="1"/>
          </p:cNvSpPr>
          <p:nvPr/>
        </p:nvSpPr>
        <p:spPr bwMode="auto">
          <a:xfrm>
            <a:off x="6130925" y="1719263"/>
            <a:ext cx="69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13</a:t>
            </a:r>
          </a:p>
        </p:txBody>
      </p:sp>
      <p:cxnSp>
        <p:nvCxnSpPr>
          <p:cNvPr id="44" name="Curved Connector 43"/>
          <p:cNvCxnSpPr>
            <a:cxnSpLocks noChangeShapeType="1"/>
            <a:stCxn id="4" idx="0"/>
            <a:endCxn id="11" idx="0"/>
          </p:cNvCxnSpPr>
          <p:nvPr/>
        </p:nvCxnSpPr>
        <p:spPr bwMode="auto">
          <a:xfrm rot="5400000" flipH="1" flipV="1">
            <a:off x="3752056" y="478632"/>
            <a:ext cx="1587" cy="4800600"/>
          </a:xfrm>
          <a:prstGeom prst="curvedConnector3">
            <a:avLst>
              <a:gd name="adj1" fmla="val 114097356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9" name="TextBox 38"/>
          <p:cNvSpPr txBox="1">
            <a:spLocks noChangeArrowheads="1"/>
          </p:cNvSpPr>
          <p:nvPr/>
        </p:nvSpPr>
        <p:spPr bwMode="auto">
          <a:xfrm>
            <a:off x="3535363" y="7096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7</a:t>
            </a:r>
          </a:p>
        </p:txBody>
      </p:sp>
      <p:sp>
        <p:nvSpPr>
          <p:cNvPr id="44060" name="Rounded Rectangular Callout 8"/>
          <p:cNvSpPr>
            <a:spLocks noChangeArrowheads="1"/>
          </p:cNvSpPr>
          <p:nvPr/>
        </p:nvSpPr>
        <p:spPr bwMode="auto">
          <a:xfrm>
            <a:off x="5562600" y="3886200"/>
            <a:ext cx="2632075" cy="566738"/>
          </a:xfrm>
          <a:prstGeom prst="wedgeRoundRectCallout">
            <a:avLst>
              <a:gd name="adj1" fmla="val -43139"/>
              <a:gd name="adj2" fmla="val 70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All roads point east!</a:t>
            </a:r>
          </a:p>
        </p:txBody>
      </p:sp>
      <p:cxnSp>
        <p:nvCxnSpPr>
          <p:cNvPr id="55" name="Curved Connector 54"/>
          <p:cNvCxnSpPr>
            <a:cxnSpLocks noChangeShapeType="1"/>
          </p:cNvCxnSpPr>
          <p:nvPr/>
        </p:nvCxnSpPr>
        <p:spPr bwMode="auto">
          <a:xfrm rot="5400000" flipH="1" flipV="1">
            <a:off x="5352256" y="478632"/>
            <a:ext cx="1587" cy="4800600"/>
          </a:xfrm>
          <a:prstGeom prst="curvedConnector3">
            <a:avLst>
              <a:gd name="adj1" fmla="val 114097356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2" name="TextBox 38"/>
          <p:cNvSpPr txBox="1">
            <a:spLocks noChangeArrowheads="1"/>
          </p:cNvSpPr>
          <p:nvPr/>
        </p:nvSpPr>
        <p:spPr bwMode="auto">
          <a:xfrm>
            <a:off x="5362575" y="677863"/>
            <a:ext cx="919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27</a:t>
            </a:r>
          </a:p>
        </p:txBody>
      </p:sp>
      <p:sp>
        <p:nvSpPr>
          <p:cNvPr id="44063" name="TextBox 56"/>
          <p:cNvSpPr txBox="1">
            <a:spLocks noChangeArrowheads="1"/>
          </p:cNvSpPr>
          <p:nvPr/>
        </p:nvSpPr>
        <p:spPr bwMode="auto">
          <a:xfrm>
            <a:off x="627063" y="5316538"/>
            <a:ext cx="4735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Shortest path?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Is greed good?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How does the use-it-or-lose-it idea get used here?</a:t>
            </a:r>
          </a:p>
        </p:txBody>
      </p:sp>
      <p:sp>
        <p:nvSpPr>
          <p:cNvPr id="44064" name="TextBox 33"/>
          <p:cNvSpPr txBox="1">
            <a:spLocks noChangeArrowheads="1"/>
          </p:cNvSpPr>
          <p:nvPr/>
        </p:nvSpPr>
        <p:spPr bwMode="auto">
          <a:xfrm>
            <a:off x="471488" y="231775"/>
            <a:ext cx="2351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6600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008000"/>
                </a:solidFill>
              </a:rPr>
              <a:t>l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/>
              <a:t> maps</a:t>
            </a:r>
          </a:p>
        </p:txBody>
      </p:sp>
      <p:pic>
        <p:nvPicPr>
          <p:cNvPr id="44065" name="Picture 10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947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00025"/>
            <a:ext cx="7772400" cy="1143000"/>
          </a:xfrm>
        </p:spPr>
        <p:txBody>
          <a:bodyPr/>
          <a:lstStyle/>
          <a:p>
            <a:r>
              <a:rPr lang="en-US" altLang="en-US"/>
              <a:t>Comparing DNA via Longest</a:t>
            </a:r>
            <a:br>
              <a:rPr lang="en-US" altLang="en-US"/>
            </a:br>
            <a:r>
              <a:rPr lang="en-US" altLang="en-US"/>
              <a:t>Common Subsequence (LCS)</a:t>
            </a: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381000" y="1571625"/>
            <a:ext cx="8218488" cy="180975"/>
            <a:chOff x="295" y="1311"/>
            <a:chExt cx="5177" cy="114"/>
          </a:xfrm>
        </p:grpSpPr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85800" y="1981200"/>
            <a:ext cx="71485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GG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TT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&gt;&gt;&gt; LCS(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AGGACAT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ATTACGAT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9" name="TextBox 23"/>
          <p:cNvSpPr txBox="1">
            <a:spLocks noChangeArrowheads="1"/>
          </p:cNvSpPr>
          <p:nvPr/>
        </p:nvSpPr>
        <p:spPr bwMode="auto">
          <a:xfrm>
            <a:off x="685800" y="4495800"/>
            <a:ext cx="5173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&gt;&gt;&gt; LCS(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can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man!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pic>
        <p:nvPicPr>
          <p:cNvPr id="6150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089400"/>
            <a:ext cx="18986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311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35"/>
          <p:cNvSpPr txBox="1">
            <a:spLocks noChangeArrowheads="1"/>
          </p:cNvSpPr>
          <p:nvPr/>
        </p:nvSpPr>
        <p:spPr bwMode="auto">
          <a:xfrm>
            <a:off x="220663" y="3810000"/>
            <a:ext cx="8397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FiveCities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FiveDists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([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"C", "D", "E"], </a:t>
            </a:r>
            <a:r>
              <a:rPr lang="en-US" altLang="ja-JP" sz="2400" dirty="0" err="1">
                <a:latin typeface="Courier New" pitchFamily="49" charset="0"/>
                <a:cs typeface="Courier New" pitchFamily="49" charset="0"/>
              </a:rPr>
              <a:t>FiveDists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1C721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([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"E"], </a:t>
            </a:r>
            <a:r>
              <a:rPr lang="en-US" altLang="ja-JP" sz="2400" dirty="0" err="1">
                <a:latin typeface="Courier New" pitchFamily="49" charset="0"/>
                <a:cs typeface="Courier New" pitchFamily="49" charset="0"/>
              </a:rPr>
              <a:t>FiveDists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5"/>
          <p:cNvSpPr txBox="1">
            <a:spLocks noChangeArrowheads="1"/>
          </p:cNvSpPr>
          <p:nvPr/>
        </p:nvSpPr>
        <p:spPr bwMode="auto">
          <a:xfrm>
            <a:off x="220663" y="3886200"/>
            <a:ext cx="693972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(cities,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dists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'''Returns the length of the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   from the leftmost to the rightmost city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   in the cities list.'''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if BLAH: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	return BLAH BLAH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	return BLAH BLAH BLAH</a:t>
            </a:r>
          </a:p>
        </p:txBody>
      </p:sp>
      <p:pic>
        <p:nvPicPr>
          <p:cNvPr id="4608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311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ounded Rectangular Callout 8"/>
          <p:cNvSpPr>
            <a:spLocks noChangeArrowheads="1"/>
          </p:cNvSpPr>
          <p:nvPr/>
        </p:nvSpPr>
        <p:spPr bwMode="auto">
          <a:xfrm>
            <a:off x="6821488" y="4800600"/>
            <a:ext cx="1752600" cy="661988"/>
          </a:xfrm>
          <a:prstGeom prst="wedgeRoundRectCallout">
            <a:avLst>
              <a:gd name="adj1" fmla="val -43139"/>
              <a:gd name="adj2" fmla="val 70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Just four lines of code!!!</a:t>
            </a:r>
          </a:p>
        </p:txBody>
      </p:sp>
      <p:pic>
        <p:nvPicPr>
          <p:cNvPr id="46086" name="Picture 10" descr="al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7254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7620000" y="5943600"/>
            <a:ext cx="1336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It</a:t>
            </a:r>
            <a:r>
              <a:rPr lang="ja-JP" altLang="en-US" sz="1400"/>
              <a:t>’</a:t>
            </a:r>
            <a:r>
              <a:rPr lang="en-US" altLang="ja-JP" sz="1400"/>
              <a:t>s fitting that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" pitchFamily="49" charset="0"/>
              </a:rPr>
              <a:t>map</a:t>
            </a:r>
            <a:r>
              <a:rPr lang="en-US" altLang="en-US" sz="1400"/>
              <a:t> gets used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here!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5"/>
          <p:cNvSpPr txBox="1">
            <a:spLocks noChangeArrowheads="1"/>
          </p:cNvSpPr>
          <p:nvPr/>
        </p:nvSpPr>
        <p:spPr bwMode="auto">
          <a:xfrm>
            <a:off x="220663" y="3886200"/>
            <a:ext cx="693972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(cities,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dists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'''Returns the length of the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   from the leftmost to the rightmost city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   in the cities list.'''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(cities) &lt;= 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	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	return BLAH BLAH BLAH</a:t>
            </a:r>
          </a:p>
        </p:txBody>
      </p:sp>
      <p:pic>
        <p:nvPicPr>
          <p:cNvPr id="4608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311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93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E630-466E-49C8-8076-0785935E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We Admit It’s Tricky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D8C98-E5CB-4D4F-A9DB-17E70E84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(cities,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dists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'''Returns the length of the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  from the leftmost to the rightmost city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  in the cities list.'‘’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(Cities) &lt;= 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	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	  return min(map(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		lambda hop: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dists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[(cities[0], cities[hop])] 	  +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(cities[hop:],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dists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), 	range(1,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(cities))))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1A54BFB5-E370-4F41-9406-2287A65DBC1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02C029C-01B4-483E-A3DF-D80200849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B980E22-9AD2-4A7E-8538-A7CCAD3C3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00834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SnowFlake Fractals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3380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304800" y="22860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21590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441325" y="1524000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Koch Snowflake Fractal: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533400" y="33242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0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18462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1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3217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2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48180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3</a:t>
            </a:r>
          </a:p>
        </p:txBody>
      </p:sp>
      <p:sp>
        <p:nvSpPr>
          <p:cNvPr id="33803" name="Text Box 16"/>
          <p:cNvSpPr txBox="1">
            <a:spLocks noChangeArrowheads="1"/>
          </p:cNvSpPr>
          <p:nvPr/>
        </p:nvSpPr>
        <p:spPr bwMode="auto">
          <a:xfrm>
            <a:off x="6265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4</a:t>
            </a:r>
          </a:p>
        </p:txBody>
      </p:sp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76374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5</a:t>
            </a:r>
          </a:p>
        </p:txBody>
      </p:sp>
      <p:sp>
        <p:nvSpPr>
          <p:cNvPr id="33805" name="Rectangle 22"/>
          <p:cNvSpPr>
            <a:spLocks noChangeArrowheads="1"/>
          </p:cNvSpPr>
          <p:nvPr/>
        </p:nvSpPr>
        <p:spPr bwMode="auto">
          <a:xfrm>
            <a:off x="533400" y="2133600"/>
            <a:ext cx="1047750" cy="1047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6" name="AutoShape 21"/>
          <p:cNvSpPr>
            <a:spLocks noChangeArrowheads="1"/>
          </p:cNvSpPr>
          <p:nvPr/>
        </p:nvSpPr>
        <p:spPr bwMode="auto">
          <a:xfrm flipV="1">
            <a:off x="533400" y="2579688"/>
            <a:ext cx="838200" cy="603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7" name="Rectangle 24"/>
          <p:cNvSpPr>
            <a:spLocks noChangeArrowheads="1"/>
          </p:cNvSpPr>
          <p:nvPr/>
        </p:nvSpPr>
        <p:spPr bwMode="auto">
          <a:xfrm>
            <a:off x="9177338" y="5578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Snowflake Fractals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3485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5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304800" y="22860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21590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441325" y="1524000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Koch Snowflake Fractal: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533400" y="33242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0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828800" y="33242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1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3217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2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48180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3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6265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4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76374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5</a:t>
            </a:r>
          </a:p>
        </p:txBody>
      </p: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533400" y="2133600"/>
            <a:ext cx="1047750" cy="1047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0" name="AutoShape 16"/>
          <p:cNvSpPr>
            <a:spLocks noChangeArrowheads="1"/>
          </p:cNvSpPr>
          <p:nvPr/>
        </p:nvSpPr>
        <p:spPr bwMode="auto">
          <a:xfrm flipV="1">
            <a:off x="533400" y="2579688"/>
            <a:ext cx="838200" cy="603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1" name="Oval 17"/>
          <p:cNvSpPr>
            <a:spLocks noChangeArrowheads="1"/>
          </p:cNvSpPr>
          <p:nvPr/>
        </p:nvSpPr>
        <p:spPr bwMode="auto">
          <a:xfrm>
            <a:off x="3810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2" name="Oval 19"/>
          <p:cNvSpPr>
            <a:spLocks noChangeArrowheads="1"/>
          </p:cNvSpPr>
          <p:nvPr/>
        </p:nvSpPr>
        <p:spPr bwMode="auto">
          <a:xfrm>
            <a:off x="19050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32766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4" name="Oval 21"/>
          <p:cNvSpPr>
            <a:spLocks noChangeArrowheads="1"/>
          </p:cNvSpPr>
          <p:nvPr/>
        </p:nvSpPr>
        <p:spPr bwMode="auto">
          <a:xfrm>
            <a:off x="47244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5" name="Oval 22"/>
          <p:cNvSpPr>
            <a:spLocks noChangeArrowheads="1"/>
          </p:cNvSpPr>
          <p:nvPr/>
        </p:nvSpPr>
        <p:spPr bwMode="auto">
          <a:xfrm>
            <a:off x="60960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74676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7" name="Line 25"/>
          <p:cNvSpPr>
            <a:spLocks noChangeShapeType="1"/>
          </p:cNvSpPr>
          <p:nvPr/>
        </p:nvSpPr>
        <p:spPr bwMode="auto">
          <a:xfrm>
            <a:off x="2286000" y="624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7"/>
          <p:cNvSpPr>
            <a:spLocks noChangeShapeType="1"/>
          </p:cNvSpPr>
          <p:nvPr/>
        </p:nvSpPr>
        <p:spPr bwMode="auto">
          <a:xfrm>
            <a:off x="3810000" y="6248400"/>
            <a:ext cx="152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8"/>
          <p:cNvSpPr>
            <a:spLocks noChangeShapeType="1"/>
          </p:cNvSpPr>
          <p:nvPr/>
        </p:nvSpPr>
        <p:spPr bwMode="auto">
          <a:xfrm>
            <a:off x="5334000" y="624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31"/>
          <p:cNvSpPr>
            <a:spLocks noChangeShapeType="1"/>
          </p:cNvSpPr>
          <p:nvPr/>
        </p:nvSpPr>
        <p:spPr bwMode="auto">
          <a:xfrm rot="3569387" flipH="1">
            <a:off x="4191000" y="5562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33"/>
          <p:cNvSpPr>
            <a:spLocks noChangeShapeType="1"/>
          </p:cNvSpPr>
          <p:nvPr/>
        </p:nvSpPr>
        <p:spPr bwMode="auto">
          <a:xfrm rot="-3569387">
            <a:off x="3429000" y="5562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35"/>
          <p:cNvSpPr>
            <a:spLocks noChangeShapeType="1"/>
          </p:cNvSpPr>
          <p:nvPr/>
        </p:nvSpPr>
        <p:spPr bwMode="auto">
          <a:xfrm>
            <a:off x="2286000" y="4495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36"/>
          <p:cNvSpPr>
            <a:spLocks noChangeShapeType="1"/>
          </p:cNvSpPr>
          <p:nvPr/>
        </p:nvSpPr>
        <p:spPr bwMode="auto">
          <a:xfrm>
            <a:off x="3810000" y="4495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37"/>
          <p:cNvSpPr>
            <a:spLocks noChangeShapeType="1"/>
          </p:cNvSpPr>
          <p:nvPr/>
        </p:nvSpPr>
        <p:spPr bwMode="auto">
          <a:xfrm>
            <a:off x="5334000" y="4495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Text Box 38"/>
          <p:cNvSpPr txBox="1">
            <a:spLocks noChangeArrowheads="1"/>
          </p:cNvSpPr>
          <p:nvPr/>
        </p:nvSpPr>
        <p:spPr bwMode="auto">
          <a:xfrm>
            <a:off x="533400" y="4267200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0</a:t>
            </a:r>
          </a:p>
        </p:txBody>
      </p:sp>
      <p:sp>
        <p:nvSpPr>
          <p:cNvPr id="34846" name="Text Box 39"/>
          <p:cNvSpPr txBox="1">
            <a:spLocks noChangeArrowheads="1"/>
          </p:cNvSpPr>
          <p:nvPr/>
        </p:nvSpPr>
        <p:spPr bwMode="auto">
          <a:xfrm>
            <a:off x="533400" y="5943600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1</a:t>
            </a:r>
          </a:p>
        </p:txBody>
      </p:sp>
      <p:sp>
        <p:nvSpPr>
          <p:cNvPr id="34847" name="Text Box 40"/>
          <p:cNvSpPr txBox="1">
            <a:spLocks noChangeArrowheads="1"/>
          </p:cNvSpPr>
          <p:nvPr/>
        </p:nvSpPr>
        <p:spPr bwMode="auto">
          <a:xfrm>
            <a:off x="2514600" y="63246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48" name="Text Box 41"/>
          <p:cNvSpPr txBox="1">
            <a:spLocks noChangeArrowheads="1"/>
          </p:cNvSpPr>
          <p:nvPr/>
        </p:nvSpPr>
        <p:spPr bwMode="auto">
          <a:xfrm>
            <a:off x="4191000" y="63246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49" name="Text Box 42"/>
          <p:cNvSpPr txBox="1">
            <a:spLocks noChangeArrowheads="1"/>
          </p:cNvSpPr>
          <p:nvPr/>
        </p:nvSpPr>
        <p:spPr bwMode="auto">
          <a:xfrm>
            <a:off x="5715000" y="63246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50" name="Text Box 43"/>
          <p:cNvSpPr txBox="1">
            <a:spLocks noChangeArrowheads="1"/>
          </p:cNvSpPr>
          <p:nvPr/>
        </p:nvSpPr>
        <p:spPr bwMode="auto">
          <a:xfrm>
            <a:off x="3603625" y="51054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51" name="Text Box 44"/>
          <p:cNvSpPr txBox="1">
            <a:spLocks noChangeArrowheads="1"/>
          </p:cNvSpPr>
          <p:nvPr/>
        </p:nvSpPr>
        <p:spPr bwMode="auto">
          <a:xfrm>
            <a:off x="4899025" y="51054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Recursive Approach…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BASE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</a:t>
            </a:r>
          </a:p>
        </p:txBody>
      </p:sp>
      <p:sp>
        <p:nvSpPr>
          <p:cNvPr id="7172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Recursive Approach…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8196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Recursive Approach…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9220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Recursive Approach…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LCS(s1[1:], s2[1:])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10244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DE31520-F660-49CB-9589-06A16DCC0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165850"/>
            <a:ext cx="425789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Finish this on your worksheet!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Solution follows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Recursive Approach…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LCS(s1[1:], s2[1:])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max(LCS(s1, s2[1:]), LCS(s1[1:], s2))</a:t>
            </a:r>
          </a:p>
        </p:txBody>
      </p:sp>
      <p:sp>
        <p:nvSpPr>
          <p:cNvPr id="11268" name="TextBox 23"/>
          <p:cNvSpPr txBox="1">
            <a:spLocks noChangeArrowheads="1"/>
          </p:cNvSpPr>
          <p:nvPr/>
        </p:nvSpPr>
        <p:spPr bwMode="auto">
          <a:xfrm>
            <a:off x="2630488" y="4262438"/>
            <a:ext cx="336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269" name="Straight Connector 5"/>
          <p:cNvCxnSpPr>
            <a:cxnSpLocks noChangeShapeType="1"/>
          </p:cNvCxnSpPr>
          <p:nvPr/>
        </p:nvCxnSpPr>
        <p:spPr bwMode="auto">
          <a:xfrm>
            <a:off x="304800" y="4113213"/>
            <a:ext cx="8534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143000" y="5334000"/>
            <a:ext cx="536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What does it actually do when it runs?</a:t>
            </a:r>
          </a:p>
        </p:txBody>
      </p:sp>
      <p:pic>
        <p:nvPicPr>
          <p:cNvPr id="11271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10384</TotalTime>
  <Words>1898</Words>
  <Application>Microsoft Office PowerPoint</Application>
  <PresentationFormat>On-screen Show (4:3)</PresentationFormat>
  <Paragraphs>388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  <vt:variant>
        <vt:lpstr>Custom Shows</vt:lpstr>
      </vt:variant>
      <vt:variant>
        <vt:i4>2</vt:i4>
      </vt:variant>
    </vt:vector>
  </HeadingPairs>
  <TitlesOfParts>
    <vt:vector size="57" baseType="lpstr">
      <vt:lpstr>Arial</vt:lpstr>
      <vt:lpstr>Bookman Old Style</vt:lpstr>
      <vt:lpstr>Calibri</vt:lpstr>
      <vt:lpstr>Courier</vt:lpstr>
      <vt:lpstr>Courier New</vt:lpstr>
      <vt:lpstr>Courier New Bold</vt:lpstr>
      <vt:lpstr>Maiandra GD</vt:lpstr>
      <vt:lpstr>Times</vt:lpstr>
      <vt:lpstr>Times New Roman</vt:lpstr>
      <vt:lpstr>Blank Presentation</vt:lpstr>
      <vt:lpstr>The CS 5 Times</vt:lpstr>
      <vt:lpstr>This Week</vt:lpstr>
      <vt:lpstr>Speaking of Illness…</vt:lpstr>
      <vt:lpstr>Comparing DNA via Longest Common Subsequence (LCS)</vt:lpstr>
      <vt:lpstr>Recursive Approach…</vt:lpstr>
      <vt:lpstr>Recursive Approach…</vt:lpstr>
      <vt:lpstr>Recursive Approach…</vt:lpstr>
      <vt:lpstr>Recursive Approach…</vt:lpstr>
      <vt:lpstr>Recursive Approach…</vt:lpstr>
      <vt:lpstr>PowerPoint Presentation</vt:lpstr>
      <vt:lpstr>PowerPoint Presentation</vt:lpstr>
      <vt:lpstr>Turtle Graphics</vt:lpstr>
      <vt:lpstr>Fractals</vt:lpstr>
      <vt:lpstr>“I Wonder About Trees” – Robert Frost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for something completely different…</vt:lpstr>
      <vt:lpstr>Tuples (“Immutable Lists”)</vt:lpstr>
      <vt:lpstr>Tuples (“Immutable Lists”)</vt:lpstr>
      <vt:lpstr>Dictionaries</vt:lpstr>
      <vt:lpstr>Dictionaries</vt:lpstr>
      <vt:lpstr>PowerPoint Presentation</vt:lpstr>
      <vt:lpstr>Sometimes We Need to Make More Than 2 Recursive Calls!</vt:lpstr>
      <vt:lpstr>Finding Shortest Paths</vt:lpstr>
      <vt:lpstr>PowerPoint Presentation</vt:lpstr>
      <vt:lpstr>PowerPoint Presentation</vt:lpstr>
      <vt:lpstr>PowerPoint Presentation</vt:lpstr>
      <vt:lpstr>PowerPoint Presentation</vt:lpstr>
      <vt:lpstr>We Admit It’s Tricky</vt:lpstr>
      <vt:lpstr>PowerPoint Presentation</vt:lpstr>
      <vt:lpstr>PowerPoint Presentation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Kuenning</dc:creator>
  <cp:lastModifiedBy>Kuenning</cp:lastModifiedBy>
  <cp:revision>237</cp:revision>
  <cp:lastPrinted>2019-09-16T04:05:32Z</cp:lastPrinted>
  <dcterms:created xsi:type="dcterms:W3CDTF">2011-09-12T04:01:27Z</dcterms:created>
  <dcterms:modified xsi:type="dcterms:W3CDTF">2019-09-16T04:05:51Z</dcterms:modified>
</cp:coreProperties>
</file>