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3.xml" ContentType="application/inkml+xml"/>
  <Override PartName="/ppt/notesSlides/notesSlide33.xml" ContentType="application/vnd.openxmlformats-officedocument.presentationml.notesSlide+xml"/>
  <Override PartName="/ppt/ink/ink4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5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753" r:id="rId2"/>
    <p:sldId id="688" r:id="rId3"/>
    <p:sldId id="755" r:id="rId4"/>
    <p:sldId id="570" r:id="rId5"/>
    <p:sldId id="571" r:id="rId6"/>
    <p:sldId id="572" r:id="rId7"/>
    <p:sldId id="573" r:id="rId8"/>
    <p:sldId id="574" r:id="rId9"/>
    <p:sldId id="575" r:id="rId10"/>
    <p:sldId id="523" r:id="rId11"/>
    <p:sldId id="524" r:id="rId12"/>
    <p:sldId id="692" r:id="rId13"/>
    <p:sldId id="533" r:id="rId14"/>
    <p:sldId id="728" r:id="rId15"/>
    <p:sldId id="730" r:id="rId16"/>
    <p:sldId id="731" r:id="rId17"/>
    <p:sldId id="733" r:id="rId18"/>
    <p:sldId id="734" r:id="rId19"/>
    <p:sldId id="735" r:id="rId20"/>
    <p:sldId id="736" r:id="rId21"/>
    <p:sldId id="737" r:id="rId22"/>
    <p:sldId id="738" r:id="rId23"/>
    <p:sldId id="739" r:id="rId24"/>
    <p:sldId id="740" r:id="rId25"/>
    <p:sldId id="741" r:id="rId26"/>
    <p:sldId id="742" r:id="rId27"/>
    <p:sldId id="743" r:id="rId28"/>
    <p:sldId id="744" r:id="rId29"/>
    <p:sldId id="745" r:id="rId30"/>
    <p:sldId id="754" r:id="rId31"/>
    <p:sldId id="691" r:id="rId32"/>
    <p:sldId id="746" r:id="rId33"/>
    <p:sldId id="748" r:id="rId34"/>
    <p:sldId id="749" r:id="rId35"/>
    <p:sldId id="750" r:id="rId36"/>
    <p:sldId id="751" r:id="rId37"/>
    <p:sldId id="714" r:id="rId38"/>
    <p:sldId id="713" r:id="rId39"/>
    <p:sldId id="715" r:id="rId40"/>
    <p:sldId id="752" r:id="rId41"/>
    <p:sldId id="716" r:id="rId42"/>
    <p:sldId id="756" r:id="rId43"/>
    <p:sldId id="757" r:id="rId44"/>
    <p:sldId id="534" r:id="rId45"/>
    <p:sldId id="535" r:id="rId46"/>
  </p:sldIdLst>
  <p:sldSz cx="9144000" cy="6858000" type="screen4x3"/>
  <p:notesSz cx="6985000" cy="92710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</p:sldLst>
    </p:custShow>
    <p:custShow name="For printing" id="1">
      <p:sldLst>
        <p:sld r:id="rId2"/>
        <p:sld r:id="rId3"/>
        <p:sld r:id="rId4"/>
        <p:sld r:id="rId5"/>
        <p:sld r:id="rId6"/>
        <p:sld r:id="rId11"/>
        <p:sld r:id="rId12"/>
        <p:sld r:id="rId13"/>
        <p:sld r:id="rId14"/>
        <p:sld r:id="rId15"/>
        <p:sld r:id="rId29"/>
        <p:sld r:id="rId30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4"/>
        <p:sld r:id="rId45"/>
        <p:sld r:id="rId46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1C7210"/>
    <a:srgbClr val="CC0000"/>
    <a:srgbClr val="C1AF51"/>
    <a:srgbClr val="C1A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18" autoAdjust="0"/>
  </p:normalViewPr>
  <p:slideViewPr>
    <p:cSldViewPr>
      <p:cViewPr varScale="1">
        <p:scale>
          <a:sx n="62" d="100"/>
          <a:sy n="62" d="100"/>
        </p:scale>
        <p:origin x="6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4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2DC57E-BC6B-4459-9956-16D652CC2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39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13T23:03:00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6995 5060 0,'0'0'0,"-25"0"140,0 0-108,1 0-32,-1 0 31,0 0-15,-25 0-16,25 0 0,-24 0 15,24-25-15,-49 25 16,24 0-1,0 0-15,1 0 16,-1 0-16,-24 0 16,24 0-16,1 0 31,-26 25-31,26-25 16,-26 25-16,26 0 15,-1 0-15,0-1 16,26 1-16,-26 0 15,25 0 1,0-25-16,-24 25 16,24-25-16,0 24 0,0-24 15,0 25-15,25 0 16,-24-25 0,24 25-16,-25-25 15,25 25-15,-25 24 16,0 26-16,25 24 15,0-50 1,0 26 0,0-50-16,0 24 15,0 1-15,0 49 16,0-24-16,25 24 16,0 0-16,-25-25 15,25 1 1,-1-1-16,26-49 0,-25 25 15,0-26-15,24 1 16,-24 0-16,50 25 16,-26-26-1,1 1-15,24 0 16,-24-25-16,24-25 16,1-24-16,-1-1 0,0 0 15,-24 1 1,24 24-16,-24 0 15,0 0-15,-1-24 16,-24-1-16,25-49 16,-26 0-16,1 24 31,0 26-31,-25-26 16,0-24-16,-25-50 15,25 25-15,-25 25 16,25 0-16,-49 0 15,24-25 1,-25 49-16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13T23:11:37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12353 9748 0,'0'0'0,"-25"0"93,0-25-61,-24 25-17,24 0-15,0 0 16,0-24-16,0 24 0,0 0 15,-24 0-15,24-25 16,-25 25 0,1 0-16,24 0 15,-25 0-15,1 25 16,-1-1-16,-24 26 16,49 0-16,-49 24 15,49-49-15,-25 24 16,1-24-16,-1 0 15,25 0-15,0 25 16,1-26 0,-1 1-16,0 50 15,-25-1 1,26 0-16,24-24 16,-25 0-16,25-1 15,0 1 1,0-25-16,0-1 15,0 1-15,0 0 16,25-25-16,-25 25 16,24-25-16,-24 25 15,50-1-15,-25-24 16,0 25-16,49 0 16,-24-25-16,-1 25 15,26-25-15,-1-25 16,0 0-1,1 0 1,-26-24-16,1-1 16,0 25-16,-26 1 15,1-1-15,0 0 16,-25 0-16,25 0 16,-25-49-1,0-50-15,0 25 16,0 24-16,-25 26 0,-25-1 15,1 0 1,-26 1-16,26 24 16</inkml:trace>
  <inkml:trace contextRef="#ctx0" brushRef="#br0" timeOffset="3898.37">13841 9327 0,'0'0'0,"0"24"109,0 1-93,-25-25-16,0 25 16,25 0-1,0 0-15,0-1 78,0 1-62,-24 25-16,24-1 16,-25 1-16,25 24 15,-25-24 1,0 0-16,25-1 16,0 1-16,0-25 15,0-1-15,0 1 0,0 0 16,0 0-1,0 0 1,0 0-16,0-1 16,0 1 15,0 0-31,0 0 16,0 0 15,0-1 0,0 1-15,0 0-1,0 0 157,0 0-156,0-1-1,0 1 1,0 0-16,0 25 16,0-26-16,25 26 15,0-25 1,-25 0-16,25-1 16,-1 26-16,26-25 15,0 0-15,24-1 16,0 1-16,1 0 15,24 0-15,-25 0 16,26-25-16,-26 0 16,-24 0-16,24 0 15,-49 0-15,25 0 16,-26 0 0,26 0-1,-25 0-15,0 0 0,-1 0 16,1 0-1,0 0 1,0 0 15,0 0 63,-1 0-78,-24-25-16,25 0 15,-25-25-15,50 1 16,-25 24-16,-1-25 16,1 1-1,25-50-15,-1-75 16,1 75-1,-25 24-15,0 26 16,-1-1-16,-24 25 16,25-24-1,-25 24-15,0 0 16,0 0 0,25 0-16,0 1 15,-25-26-15,25 25 16,0 0-1,-25 1 1,0-1 0,0 0-1,0 0 1,-25 25 62,0 0-62,-25 0-1,25 0-15,-49 0 16,24 0-16,1 0 16,-50 0-16,-1 0 15,1-25-15,-50 1 16,1 24-16,-1 0 15,0 0-15,25 0 16,-25 0-16,-25 0 16,50 0-1,-49 24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14T17:26:48.0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6623 8260 0,'0'0'0,"-25"0"78,0 0-62,-24 0-1,-1-25-15,-49-24 16,0-1-16,-1 0 16,-48-24-16,48 24 15,1 1-15,0-1 16,0 0-16,-50 26 15,25-1-15,-25-25 16,0 25-16,0 1 16,0 24-16,1-25 15,-1 0 1,25 25-16,-50-25 16,1 25-1,-1 0-15,0 0 16,1 0-16,-1 25 15,50 25 1,-25 24-16,25 0 16,-25 1-16,75-1 15,-25 26-15,24-1 16,26 50-16,24-75 16,0-24-16,25 24 15,25-24-15,24 98 16,26 1-16,24 0 15,25-50-15,50 1 16,-1 24 0,51 24-16,73 51 0,26-26 15,-1-73-15,-49-1 16,50-25-16,-26-49 16,1 0-16,-50-50 15,0-49 1,-50-1-16,-24 1 15,0-1 1,-75 51-16,-25-51 16,1-24-16,-26 0 15,-49 24 1,-25-98-16,-74-50 16,-25 24-16,-74-49 15,-75 0-15,-25 25 16,-471-348-16</inkml:trace>
  <inkml:trace contextRef="#ctx0" brushRef="#br0" timeOffset="1921.59">7268 10319 0,'0'0'0,"-25"0"125,-25 0-109,26 0-1,-1-25-15,-25 25 16,-24-25-16,24-24 16,-24 24-16,-1 0 15,-24 0-15,0 0 16,0 1 0,-50-26-16,25 50 15,-25-25-15,25 25 16,0 0-1,0 0-15,0 0 16,0 25-16,0 0 16,-25 0-1,0-1-15,0 1 16,0 25-16,25-50 16,25 25-16,0-25 15,25 24-15,24 1 16,0-25-16,-24 25 15,24 49-15,1-24 16,-1 24-16,25-49 16,1 25-16,24 99 15,0 24 1,0-49-16,24-25 0,26-24 16,24-1-16,26 1 15,48-26-15,26 1 16,24 0-1,26-1-15,-1-24 16,25-50-16,0-24 16,-25-75-1,1 49-15,-51 26 16,26-26 0,-26 25-16,-49-24 15,0 0-15,-49-26 16,-1 26-16,-49 24 15,0 26-15,-25-1 16,-50-25-16,1 1 16,-51-26-16</inkml:trace>
  <inkml:trace contextRef="#ctx0" brushRef="#br0" timeOffset="6809.37">7714 12502 0,'0'0'0,"-25"-25"110,-24 0-79,24 25-31,0-25 16,-24 25-16,-1 0 15,0-25 1,-24 1-16,0 24 15,24-25-15,-24 25 16,-1-50-16,-24 1 16,0-1-16,-1 0 15,-24-24-15,0-1 16,25 51-16,-50-1 16,25-25-16,-24 25 15,-1 1-15,25 24 16,0-25-1,-25 0 1,0 25-16,0 25 16,-24 0-16,-1-1 15,25 1-15,-25 25 16,26-25 0,-26-1-16,-24 26 15,24 0-15,25-26 0,-49 1 16,74 0-16,-25 0 15,25 0 1,0 0-16,0-25 16,25 24-16,-1-24 15,1 25-15,25 0 16,-26 0-16,26 0 16,0 49-16,-1 0 15,26-24-15,-1 0 16,25-1-16,-24-24 15,49 0-15,-25 0 16,25-1 0,0 1-16,25 0 31,-1-25-31,26 25 16,0 24-16,-1-24 15,50-25 1,25 25-16,0 25 15,50-50-15,-25 24 16,49-24-16,-24 25 16,0-25-16,49 25 15,25-25-15,0 0 16,25 0-16,-50 0 16,50 0-16,25 0 15,-1 0-15,-24 0 16,-25 0-1,0 0 1,25 0-16,-25 0 16,0 0-16,-49 0 15,-1 0-15,-24 0 16,-1 0 0,-24 0-16,-25 0 15,0 0-15,-49 0 16,-1 0-16,-24 0 0,-1 0 15,-24 0 1,0 0-16,0 0 16,-25-25-1,-25-24-15,0-26 16,-25 1-16,-24-1 31,0 26-31,-50-26 16,-25 26-16,-25-1 15,-49 1-15,0 24 16,-1 0-16,-49 0 16,25 25-1,-24 25-15,-597 74 16</inkml:trace>
  <inkml:trace contextRef="#ctx0" brushRef="#br0" timeOffset="17594.6">2654 16669 0,'0'0'0,"-25"25"172,25-1-172,-25 1 15,25 0-15,0 25 16,-24-26-16,24 125 15,-25 0 1,25-50-16,-25-49 16,0-1-16,25 26 15,-25-1-15,25 50 0,0-24 16,0-26 0</inkml:trace>
  <inkml:trace contextRef="#ctx0" brushRef="#br0" timeOffset="18249.99">2505 16446 0,'0'0'0,"-25"24"94,25 1-94,-24 25 15,-51 24-15,26 1 32,-1-26-32,0 1 0,-24 24 15,0 50 1,-1 25-16,26-50 16,-1-24-16,0-1 15,1-49-15,-1 24 16,25-24-16</inkml:trace>
  <inkml:trace contextRef="#ctx0" brushRef="#br0" timeOffset="18497.66">2729 16743 0,'0'0'0</inkml:trace>
  <inkml:trace contextRef="#ctx0" brushRef="#br0" timeOffset="18951.59">2555 16768 0,'0'0'0,"0"-25"63,-25 0-47,25 1-1,0-1-15,0 0 31,0 0-31,25 75 79,-25-1-64,25-24 1,24 25-16,1 24 15,24 50 1,26 0-16,-1 0 16,-25-49-16,1-1 15,-26-24-15,1-1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14T17:28:51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8806 15056 0,'0'0'0,"-25"-24"110,-25-26-95,25 25-15,1 0 16,-1-24-1,0 24-15,-25-25 16,1 1-16,24-1 16,-25 25-1,1 1-15,-1-1 16,25 0-16,-24 0 16,-1 25-16,1-25 15,-1 1-15,0 24 16,-24-25-16,24 25 15,-24-25-15,-25 25 16,24-25-16,-24 0 16,25 25-16,-26 0 15,1 0 1,25 0 0,-25 0-16,24 0 15,1 0-15,24 0 16,-24 0-16,-26 0 15,26 0 1,0 0-16,-26 0 16,26 0-16,24 0 15,-24 0-15,24 0 16,1 0-16,-26 0 16,26 0-16,-1 0 15,-24 0-15,-1 0 16,26 0-16,-1 0 15,-24 0-15,24 0 32,0 0-32,1 0 15,-26 0-15,26 0 16,-1 0-16,-24 0 16,24 0-1,-24 0-15,24 0 16,-24 0-16,24 0 15,1 0-15,-26 0 0,26 25 16,-1 0 0,-25-25-16,26 25 15,-26-25-15,51 25 16,-26-25-16,0 24 16,1 1-16,24-25 15,-25 25-15,26 0 16,-1 0-16,-25-1 15,25 1-15,1 25 16,-1-25-16,0-1 16,0-24-1,25 25-15,-25 0 16,1-25 0,24 25-16,-25-25 15,25 25-15,25-25 94,-25 24-78,24 1-1,1-25-15,0 0 16,0 25-16,0-25 15,-1 25-15,26 0 32,0-1-32,-1 26 15,1 0-15,24-26 16,-24 26-16,-1 0 16,26 24-1,-50-24-15,24-25 16,1-1-16,0 26 15,-1-25-15,1 0 0,-1-1 16,1 1-16,24-25 16,-24 25-1,24-25-15,26 25 16,-26-25-16,25 25 16,-24-1-16,24-24 15,0 0-15,0 0 16,1 0-16,-26 25 15,25-25-15,0 0 16,1 0-16,-1 0 16,0 0-16,25 0 15,-25 0 1,50 0 0,-25 0-16,0 0 15,0 0-15,-25 0 16,1 0-16,24 0 15,-25 0 1,25 0-16,-25 0 16,0 0-16,1 0 15,-1 0-15,0 0 16,-25 0-16,1 0 16,-1 0-16,1-25 15,24-49-15,-25-25 16,-24 49-16,24 1 15,-49 24 1,25 0 0,-25-25-16,-1-49 15,-24 0-15,-24-25 16,-26 25-16,-25 24 16,-73 1-1,-26-1-15,-49 1 16,-621-100-16</inkml:trace>
  <inkml:trace contextRef="#ctx0" brushRef="#br0" timeOffset="14216.34">6598 17810 0,'0'0'0,"0"25"16,0-1-1,0 1-15,0 0 16,0 0 0,0 0-1,0-1 1,0 1 0,0 0 15,0 0-16,0 0 1,0-1-16,0 1 16,0 0-1,0 0 1,0 0-16,0-1 16,0 1-1,0 0 16,25 0-15,0 0 0,-1-1-1,1-24-15,0 25 16,0 0 0,24-25-16,1 25 15,0-25-15,-1 25 16,1-25-1,24 0-15,1 0 16,-26 0-16,26 0 16,-1 0-16,1 0 0,-1 0 15,0 0-15,1 0 16,24 0 0,0 0-1,-24 0-15,24 0 16,0 0-16,-24 0 15,24 0-15,-25 0 16,25 0-16,-24 0 16,24 0-1,0 0-15,-24 0 0,24 0 16,-25 0-16,1 0 16,24 0-16,-25 0 15,1 0 1,24 0-16,-25 0 15,1 0-15,-1 0 16,1 0-16,-1 0 0,-24 0 16,24 0-1,0 0-15,1 0 16,-25 0-16,24 0 16,-24 0-16,-1 0 15,1 0-15,-1 0 31,-24 0-31,0 0 16,0 0-16,24 0 16,-24 0-1,0 0 1,0 0 0,0 0-1,-1 0-15,1 0 110,0 0-110,0 0 15,0 0 1,-1-25-1,1 0 1,0-49 0,-25-1-16,25 50 15,-25 1-15,25-26 0,-1-49 16,-24-75-16,25 50 16,-25 50-16,25-1 15,-25 26 1,0-26-16,25-24 15,-25-50-15,0 50 16,0 0-16,0 24 0,-25 26 16,0-1-1,25 1-15,-25 24 16,25 0-16,0 0 16,0 0-16,0-24 15,0 24 16,0 0-15,0 0 0,0 1-16,0-1 15,-24 25 79,-1-25-78,25 0-16,-25 25 15,0-25 17,0 25-32,1-24 15,-26-1-15,0 0 16,-24 0-16,24 0 15,-24-24-15,0 24 16,-26 0 0,26-25-16,-25 26 15,-1-1-15,1 0 0,0 0 16,-25 0-16,0 25 16,0-24-1,-25-1-15,25 25 16,0 0-16,0 0 15,0 0-15,0 0 16,25 0 0,-25 0-1,25 25-15,-25-1 16,24 1-16,1-25 16,0 25-16,24 25 15,-24-50 1,25 24-16,-25-24 15,24 25-15,1 0 0,24-25 16,-24 0-16,49 0 16,-25 0-16,26 0 15,-1 0 1,-25 0-16,25 0 16,1 0-16,-1 0 15,0 0-15,0 0 16,0 0-1,1 0 1,-1 0 0,0 0-1,0 0 17,0 0-32,0 0 15,1 0 1,-1 25-1,0 0 1,0-25 0,25 24-1,-25 1-15,1 0 0,-1 50 16,25-26 0,-25 26-16,0-1 15,0-49-15,1 24 16,24 1-16,-25 24 15,0 75-15,25 0 16,0-50 0,0-49-1,0 49-15,0 75 16,25-1-16,0-49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14T17:41:28.1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4936 7565 0,'0'0'0,"-25"0"281,25-24-265,-24-1-16,24 0 0,-50-25 15,25 1 1,-25-26-16,26 51 15,-26-26-15,0 0 16,-24 1-16,24 24 16,1 0-16,-26 0 15,51 1-15,-26 24 16,0-25-16,26 25 16,-1-25-16,0 0 15,0 25-15,-24 0 16,24 0-16,0-25 31,-49 25-31,24 0 16,0 0-16,-24 25 15,24-25-15,1 50 16,-26-25 0,26 49-16,-1-24 15,-24-1-15,49-24 16,-25 25-16,1-1 0,-1 1 15,-24 49 1,24 0-16,0 0 16,26-24-16,-26-26 15,0 1-15,1 49 16,24 1-16,-25 48 16,26-24-16,-1-49 15,25-26-15,0 1 16,0 0-16,0 49 15,25 50 1,24-25-16,-24-25 16,0-25-16,24-24 15,-24 0 1,50 24-16,-1-49 16,0 24-16,26 1 15,-1-25 1,0 0-16,25-1 15,0 1-15,0 0 16,-25-25-16,25 25 16,-49-25-16,24 0 15,-25 0-15,1-50 16,24-49-16,-25 49 16,1-24-16,24-124 15,-24 24 1,-26 75-16,26-1 15,-51-24 1,26-24-16,-25-1 16,0 50-16,-1 24 15,-24 26-15,-24-51 16,-1-24 0,-50-25-16,-49 1 15,0 24-15,-25 24 16,1 1-16,24 0 0</inkml:trace>
  <inkml:trace contextRef="#ctx0" brushRef="#br0" timeOffset="14572.09">3721 8880 0,'0'0'0,"25"0"344,-1 0-313,26-25-16,-25 0 1,0 25-16,-1-24 16,26 24-16,0-25 15,24 25-15,-24-25 16,-1 25 0,1 0-16,24 0 15,-24-25-15,-1 25 16,26 0-16,-26-25 0,1 25 15,0 0-15,-1-24 16,1 24 0,-1 0-16,26 0 15,-25 0-15,-26 24 16,26-24-16,0 25 31,-1-25-31,1 25 16,-1 0-16,26-25 15,-26 25-15,26-25 16,-1 24-16,25-24 16,-24 25-1,24-25-15,0 0 16,1 25-16,-26-25 0,25 25 16,-24-25-16,-1 0 15,0 0 1,1 0-16,24 0 15,0 0-15,-24 0 16,-1 0-16,0 0 31,1 0-31,-25 0 0,24 0 16,0 0 0,-24 0-16,0 0 15,-1 0-15,1 0 0,24 0 16,-49 0-16,25 0 15,-1 0 1,-24 0-16,0 0 16,0 0-16,-1 0 15,26 0-15,-25 0 16,0 0-16,-1 0 16,1 0-1,0 0 1,0 0-1,0 0 1,-25-25 156,0 0-172,0-24 0,0-1 16,0 0-1,0 1-15,-25-1 16,0 25-16,25 1 15,-25-26-15,-24 0 16,-1 26-16,-49-26 16,24 0-1,-24 26 1,25-26-16,24 25 16</inkml:trace>
  <inkml:trace contextRef="#ctx0" brushRef="#br0" timeOffset="15142.68">7813 8930 0,'0'0'0,"-24"0"125,-26 24-109,-24 51-1,-26-1-15,1 26 0,-25-1 16,-49 124-16,24-49 15,0-50-15</inkml:trace>
  <inkml:trace contextRef="#ctx0" brushRef="#br0" timeOffset="37754.67">8285 8806 0,'0'0'0,"0"-25"156,0 0-140,0 0 0,0 0-1,-25-24 1,25 24 0,0 0-16,0 0 15,0 1-15,0-1 16,0 0-1,25 25-15,-25-25 16,25 0 0,-1 1-16,1-26 15,25 0-15,-1-24 0,1 0 16,-25-1 0,24 26-16,1-26 15,0 50-15,-26-24 16,1 24-16,25 0 15,-25-25-15,24 1 16,1-1-16,-1 1 16,1-26-16,0 1 15,-1-1-15,26 1 16,-26 0-16,1 24 16,0 0-1,24 1-15,-24 24 16,-1 0-1,1 0-15,24 1 16,1-1-16,-1-25 16,25 1-1,-24-26-15,-1 25 16,1-24-16,24 0 16,-25 24-16,1 0 15,-1 1-15,25-1 16,-24 1-16,24 24 15,0 0-15,0 0 16,0 0-16,1-24 16,24-1-16,-25 25 15,0 1 1,0-1 0,1 0-16,-1 25 15,0-25-15,0 0 16,0 1-1,25-1-15,1 0 0,23-25 16,-24 50-16,-24-24 16,24 24-1,0-25-15,-25 25 0,0 0 16,0 25 0,1-25-16,-1 24 15,0 26-15,0-25 16,0 0-16,25-1 15,-24 1-15,24 0 16,0-25-16,-25 25 16,0-25-16,0 25 15,-24-1-15,24 1 16,25 0-16,-25 49 31,0 1-31,1-1 0,-1-24 16,0 24-1,-25-49-15,1 25 16,-1-26-16,1 1 16,-1 25-1,1-1-15,-1 26 16,0 24-16,1-24 16,-26-1-16,26 0 15,-50-49-15,49 25 16,-24-25-1,-1-1-15,1 1 0,-1 25 16,1-25-16,0-1 16,24 26-16,-24 24 15,-1-24 1,26 24 0,-50 1-16,24-50 15,-24 24-15,25 1 16,-26-25-16,1-1 15,0 1 1,0 0 0,0-25-16,24 25 0,-24 0 15,0 0-15,0-25 16,-1 24-16,1-24 16,-25 25-16,25 0 15,0 0 1,0-25-1,-25 25-15,0-50 94,-50 0-78,-49-99-16,49 74 15,-24-24-15,-25-50 0,-25-50 16,74 50 0,-24-25-16,-26-99 15,51 100-15,24 48 16,0 1-16,0 49 16,0-24-16,25 49 15,-24 0-15,24-24 16,0 24-1</inkml:trace>
  <inkml:trace contextRef="#ctx0" brushRef="#br0" timeOffset="38611.01">17289 8235 0,'0'0'0,"-25"0"47,0 0-31,0 0-1,-74 0 1,25 0 0,-25-25-16,-1 25 15,-24 0-15,-24 0 16,-26 0-16,0 0 16,-24 0-1,-1 0-15,26 0 16,24 25-16</inkml:trace>
  <inkml:trace contextRef="#ctx0" brushRef="#br0" timeOffset="45194.84">16842 8260 0,'0'0'0,"0"-25"187,25 25-171,-25-25 0,25 1-16,0 24 15,0-25 1,-1 25-16,1 0 16,0 0-16,0 0 15,24 0-15,1 0 16,0 0-16,-26 0 15,51 0-15,-26 0 16,1 0 0,24 0-16,1 0 15,24 0-15,0 0 0,1 0 16,-1 0-16,0-25 16,0 25-1,0-25-15,25 0 16,-24 25-16,-1-24 15,0 24 1,0-25-16,1 25 0,-1 0 16,25 0-16,-25 25 15,0-25-15,-24 24 16,24-24-16,0 25 16,-24 0-16,-1-25 15,0 0 1,-24 0-1,24 0-15,-24 0 16,0 0-16,24 25 16,-24-25-16,-1 0 15,1 0 1,-1 0-16,-24 0 16,25 0-16,-25 0 15,-1 0-15,1 0 16,0 0-16,0 0 15,0 0-15,24 0 16,-24 0-16,0 0 16,0 0-16,-1 0 15,1 0-15,0 0 32,0 0-17,0 0 1,-25-25 46,0-25-62,-25 1 16,-25-1-16,25 25 31,1-24-31,-51-1 0,1 0 0,-1-49 16,-49-25-16,0 25 15,0 0-15,25 24 16,25 1-16,-25 24 31,24 1-31,26 24 16,-1 25-16,25 0 16</inkml:trace>
  <inkml:trace contextRef="#ctx0" brushRef="#br0" timeOffset="46089.5">20737 8235 0,'0'0'0,"-25"0"47,-25 0-32,25 50 1,-49 24-16,24 1 16,-24-1-16,-25 0 15,-25 75-15,-25 25 32,25-25-32,0-50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4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50" y="4404359"/>
            <a:ext cx="5121701" cy="417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1290B7-FBF4-4E5E-8E44-604DC4E4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58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class05-functional3</a:t>
            </a:r>
          </a:p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Setup: pull lec05prog01-turtle.py into Python in the console window, type clear() to activate the drawing window, and position the drawing window so it will show.</a:t>
            </a:r>
          </a:p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Also download and unpack hw2pr1.zip in /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tmp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.  Go in there and fire up “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jupyter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 notebook”.  Leave things as-is so you can demo 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Jupyter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 briefly.  Remember that you’ll need to blow away the extra Firefox tree in ~/.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mozilla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/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firefox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 after the lecture is over, plus edit ~/.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mozilla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/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firefox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/*.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ini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 to remove references to the bogus Firefox instance.</a:t>
            </a:r>
          </a:p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Reading assignment might not be optimal.</a:t>
            </a:r>
          </a:p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F6EABAE-FF06-4E13-A5E6-6EFBCDA68043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F5676F7-56FB-4395-AEE1-4E18B73C23A6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D65DC31-CC6A-4B26-8ED5-BA69A4CAF2DF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This is Cal Ripken, Jr., who played in 2,632 consecutive major-league games to break Lou Gehrig's previous "Iron Man" record of 2,130.  He voluntarily ended the streak after reaching 2,632.  The drawing is by George 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Vlosich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, "The world's greatest Etch-a-Sketch artist," who takes 70-80 hours to complete a work.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098D991-9D04-4DE1-AB4B-18FF1F7D046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29C09D2D-2957-4BC3-9C6A-D87548CDC021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-65" charset="-128"/>
              </a:rPr>
              <a:t>On the left, each part of the fern is in fact a duplicate of the larger fern.  Likewise for the tree on the right!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svTree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 stands for "side view of tree“</a:t>
            </a:r>
          </a:p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Demo spiral(100) here, then 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svTree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().  Don’t show broccoli yet.</a:t>
            </a:r>
          </a:p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522C8D7-6DE3-4000-B1D3-2B9B679B0D3B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08215A0-EA00-495A-BBEB-76B450BBEE90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6C6BD30-BD7C-488D-8CFE-356445D1A1DA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EECD181-2006-4A5E-B98F-3A1AEC3E87D0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05E2848-1167-4268-84E1-9C5E120ED442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2969DC8-0549-4B9F-9A95-BC7BDF4AA3A7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FF95015D-0804-4E76-8891-D68AB2659D4C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95F8E2E-D6C3-49E1-A88E-E7BB1652F19E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B0BBC50-AB13-468B-81BA-840840BD48A3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7329E17-8E00-4523-BB46-B4DAC8EF1559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EAA3F09-764B-46FB-9066-B6BF05B8CE41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EA77B5C-AFEB-482A-AEC4-551270A486B1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854ED83-A8C5-4CC6-A8CF-117421D1F1A6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AC61AA5-3C52-467A-812C-45880C577684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0778A79-C6CF-49D4-9CC2-00E1CBDC976B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E6D7632-8A19-4E04-9B49-301D53A645B4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Bring turtle back up.  Reset, 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svTree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().  Then run broccoli().</a:t>
            </a:r>
          </a:p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D74BBF4-52BB-4F51-A4C5-D2F8930C53BC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868" indent="-28571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874" indent="-2285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024" indent="-2285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74" indent="-2285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323" indent="-228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474" indent="-228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8623" indent="-228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5773" indent="-228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6875EAC-D986-4A78-9326-A40FF5A2960D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D20F7C7-B926-4303-A7D5-BCEA7EE486F7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9DC5704-B666-4770-A133-0CD2C792FCB5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C212AED-FEB3-48A8-874B-67006C274938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9C3729F-3A21-470B-A52D-93862524A22B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The last bit (turning it into a list) is animated.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5098FEA-82DE-4DDF-B7CF-E3A6F9982564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-65" charset="-128"/>
              </a:rPr>
              <a:t>Immutable includes strings, integers, floats, and tuples but NOT lists – even if they're nested inside tuples, they're illegal.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07B1285-5ABE-4815-B64B-D39272CE8B60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1E7FD57-C73A-4CBA-91B6-6D6FC4916A2E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EB1CF66-9DCC-4230-9C7C-730F0C697946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…and we’ll need that in this week’s RNA folding homework.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A734031-293B-4743-B56C-6FCA18906B74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Shortest path is length 10 (ACDE).  Greedy generates 12 (ABDE).</a:t>
            </a:r>
          </a:p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Backtracking is prohibited to avoid loops and to simplify the code.</a:t>
            </a:r>
          </a:p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911A51C-101E-4A43-A32F-CD526725B2AC}" type="slidenum">
              <a:rPr lang="en-US" altLang="en-US" sz="1200"/>
              <a:pPr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Note that Python is agnostic about single vs. double quotes.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FEB43425-AE07-4003-A69A-D5CF6605F31F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-65" charset="-128"/>
              </a:rPr>
              <a:t>The shortest path is A-&gt;C-&gt;D-&gt;E.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F0507D8-FC52-4577-B503-94993A0D817D}" type="slidenum">
              <a:rPr lang="en-US" altLang="en-US" sz="1200"/>
              <a:pPr/>
              <a:t>40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1B0A7B2-9206-4447-9ED2-313A0425A115}" type="slidenum">
              <a:rPr lang="en-US" altLang="en-US" sz="1200"/>
              <a:pPr/>
              <a:t>41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1B0A7B2-9206-4447-9ED2-313A0425A115}" type="slidenum">
              <a:rPr lang="en-US" altLang="en-US" sz="1200"/>
              <a:pPr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693557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Note that </a:t>
            </a:r>
            <a:r>
              <a:rPr lang="en-US" altLang="en-US" dirty="0">
                <a:latin typeface="Courier New" panose="02070309020205020404" pitchFamily="49" charset="0"/>
                <a:ea typeface="ＭＳ Ｐゴシック" pitchFamily="-65" charset="-128"/>
                <a:cs typeface="Courier New" panose="02070309020205020404" pitchFamily="49" charset="0"/>
              </a:rPr>
              <a:t>hop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 (the value being mapped over) is an index into cities.  Draw on slide to show how it goes together.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1B0A7B2-9206-4447-9ED2-313A0425A115}" type="slidenum">
              <a:rPr lang="en-US" altLang="en-US" sz="1200"/>
              <a:pPr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950483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6C3CD74-EDD4-4B36-8198-E5CD21773958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8B70D6D-2BFD-4B49-8646-D6E4686BCE60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21E78FF-4B15-4AFB-B96F-0739468D683C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4E5DE40-3FB8-4150-B819-5F0B6B26ACB0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We know that there’s at least a 1-length LCS here.  It would be handy if there was a function that would tell us the LCS of the rest of the string, since then the LCS is 1 greater than that.</a:t>
            </a:r>
          </a:p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9AC9890-2C81-41E4-B75D-D200A1ECF825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D6F8276-BE00-4600-8B9E-23F277FB6BEA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C68002B-8329-4105-A1A0-FA5A6023D78A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5CC4-72C1-4127-A9A0-6327D78A4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4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E938-7E24-407D-97F7-5D284DCBA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F7CEA-BA4E-46D6-B4E1-8E3EA7CA1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C4CAE-7267-422B-81C1-A58CDAEAA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40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8A9A8-7C8F-4B9F-AAB5-67F82F67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C4551-65D3-4920-99D3-5630C25EC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FC4D-63EA-42E9-85C3-4BC2BFEB6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5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BB1B-81DA-4290-BC13-05BB3E639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9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62892-FB70-4AD1-AF9D-E7D9EFF70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6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ED18-99BB-4D14-82B9-94D0C5A78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DECF1-0104-40EE-9091-52520381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0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9C315-C81C-46E4-8F12-A598CAD31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A6914-5A13-40F0-BFC4-E7E158C37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5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0A0D4E-7CF9-4E8A-A893-68A1206B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7013"/>
            <a:ext cx="7772400" cy="1754187"/>
          </a:xfrm>
        </p:spPr>
        <p:txBody>
          <a:bodyPr rIns="132080"/>
          <a:lstStyle/>
          <a:p>
            <a:r>
              <a:rPr lang="en-US" altLang="en-US">
                <a:latin typeface="Bookman Old Style" pitchFamily="18" charset="0"/>
                <a:sym typeface="Bookman Old Style" pitchFamily="18" charset="0"/>
              </a:rPr>
              <a:t>The CS 5 Times</a:t>
            </a:r>
          </a:p>
        </p:txBody>
      </p:sp>
      <p:sp>
        <p:nvSpPr>
          <p:cNvPr id="2051" name="Rectangle 2"/>
          <p:cNvSpPr>
            <a:spLocks/>
          </p:cNvSpPr>
          <p:nvPr/>
        </p:nvSpPr>
        <p:spPr bwMode="auto">
          <a:xfrm>
            <a:off x="6019800" y="2667000"/>
            <a:ext cx="2819400" cy="2895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1443038" y="1447800"/>
            <a:ext cx="3276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Arial" pitchFamily="34" charset="0"/>
              </a:rPr>
              <a:t>“Zach and Geoff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Arial" pitchFamily="34" charset="0"/>
              </a:rPr>
              <a:t>to be Replaced 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Arial" pitchFamily="34" charset="0"/>
              </a:rPr>
              <a:t>Two Penguins,” says HMC Dean</a:t>
            </a: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1447800" y="3489325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Bookman Old Style" pitchFamily="18" charset="0"/>
                <a:sym typeface="Bookman Old Style" pitchFamily="18" charset="0"/>
              </a:rPr>
              <a:t>Claremont(AP):  Beginning next week, CS 5 will be taught by a pair of penguins, announced an HMC dean.  “Penguins are very smart,” said the dean, “and they are also quite adorable, which is more than we can say about the CS 5 faculty.  Plus, we won’t need to heat their offices in the winter.” 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6018213" y="5638800"/>
            <a:ext cx="28209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Arial" pitchFamily="34" charset="0"/>
              </a:rPr>
              <a:t>Photos of the two new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Arial" pitchFamily="34" charset="0"/>
              </a:rPr>
              <a:t>CS 5 penguin professors</a:t>
            </a:r>
          </a:p>
        </p:txBody>
      </p:sp>
      <p:sp>
        <p:nvSpPr>
          <p:cNvPr id="2055" name="Rectangle 6"/>
          <p:cNvSpPr>
            <a:spLocks/>
          </p:cNvSpPr>
          <p:nvPr/>
        </p:nvSpPr>
        <p:spPr bwMode="auto">
          <a:xfrm>
            <a:off x="1447800" y="3352800"/>
            <a:ext cx="4419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56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19400"/>
            <a:ext cx="11731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59275"/>
            <a:ext cx="1600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53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53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11"/>
          <p:cNvSpPr>
            <a:spLocks/>
          </p:cNvSpPr>
          <p:nvPr/>
        </p:nvSpPr>
        <p:spPr bwMode="auto">
          <a:xfrm>
            <a:off x="136525" y="152400"/>
            <a:ext cx="50577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pitchFamily="34" charset="0"/>
              </a:rPr>
              <a:t>Arts: New band “The Recursions” performs songs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pitchFamily="34" charset="0"/>
              </a:rPr>
              <a:t>first album on first album.</a:t>
            </a:r>
          </a:p>
        </p:txBody>
      </p:sp>
      <p:sp>
        <p:nvSpPr>
          <p:cNvPr id="2061" name="Rectangle 12"/>
          <p:cNvSpPr>
            <a:spLocks/>
          </p:cNvSpPr>
          <p:nvPr/>
        </p:nvSpPr>
        <p:spPr bwMode="auto">
          <a:xfrm>
            <a:off x="6232525" y="104775"/>
            <a:ext cx="2832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cs typeface="Arial" pitchFamily="34" charset="0"/>
              </a:rPr>
              <a:t>Sports:  HMC Web surfing team advances to Nationals</a:t>
            </a:r>
          </a:p>
        </p:txBody>
      </p:sp>
      <p:sp>
        <p:nvSpPr>
          <p:cNvPr id="2062" name="Rectangle 13"/>
          <p:cNvSpPr>
            <a:spLocks/>
          </p:cNvSpPr>
          <p:nvPr/>
        </p:nvSpPr>
        <p:spPr bwMode="auto">
          <a:xfrm>
            <a:off x="76200" y="152400"/>
            <a:ext cx="5181600" cy="49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63" name="Rectangle 14"/>
          <p:cNvSpPr>
            <a:spLocks/>
          </p:cNvSpPr>
          <p:nvPr/>
        </p:nvSpPr>
        <p:spPr bwMode="auto">
          <a:xfrm>
            <a:off x="6172200" y="76200"/>
            <a:ext cx="2819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806EE5-8588-4F16-A21F-D45932F66982}"/>
              </a:ext>
            </a:extLst>
          </p:cNvPr>
          <p:cNvSpPr txBox="1"/>
          <p:nvPr/>
        </p:nvSpPr>
        <p:spPr>
          <a:xfrm rot="526006">
            <a:off x="6018213" y="1570704"/>
            <a:ext cx="2744787" cy="83099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Read Sections 3.1-3.5! 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382963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Turtle Graphics</a:t>
            </a:r>
          </a:p>
        </p:txBody>
      </p: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12297" name="Rectangle 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298" name="Rectangle 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2293" name="Picture 9" descr="tur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1013"/>
            <a:ext cx="19050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990600" y="2438400"/>
            <a:ext cx="3352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5" name="AutoShape 11"/>
          <p:cNvSpPr>
            <a:spLocks noChangeArrowheads="1"/>
          </p:cNvSpPr>
          <p:nvPr/>
        </p:nvSpPr>
        <p:spPr bwMode="auto">
          <a:xfrm rot="5400000">
            <a:off x="2514600" y="3733800"/>
            <a:ext cx="152400" cy="152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012825" y="5486400"/>
            <a:ext cx="3635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forward(100)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right(90)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"/>
              </a:rPr>
              <a:t>Etch-a-Sketch craziness…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61722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781800" y="6019800"/>
            <a:ext cx="21336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Maiandra GD" pitchFamily="34" charset="0"/>
              </a:rPr>
              <a:t>No way this is real…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Maiandra GD" pitchFamily="34" charset="0"/>
              </a:rPr>
              <a:t>except that it is !</a:t>
            </a:r>
          </a:p>
        </p:txBody>
      </p:sp>
      <p:grpSp>
        <p:nvGrpSpPr>
          <p:cNvPr id="13318" name="Group 8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295" y="1311"/>
            <a:chExt cx="5177" cy="114"/>
          </a:xfrm>
        </p:grpSpPr>
        <p:sp>
          <p:nvSpPr>
            <p:cNvPr id="13319" name="Rectangle 9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0" name="Rectangle 10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Turtle Graphics</a:t>
            </a:r>
          </a:p>
        </p:txBody>
      </p: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40" name="Picture 8" descr="tur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1013"/>
            <a:ext cx="19050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turtlecomm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4002088"/>
            <a:ext cx="3479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288925" y="1266825"/>
            <a:ext cx="51024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Turtle graphics are built into Python!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import turtle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turtle.forward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(50)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turtle.right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(90)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turte.backward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(50)</a:t>
            </a: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4441825" y="5830888"/>
            <a:ext cx="4473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Problem 2 has a link to the turtle documentation</a:t>
            </a:r>
            <a:endParaRPr lang="en-US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Fractals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153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5364" name="Picture 6" descr="f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1582738"/>
            <a:ext cx="3836987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Oval 8"/>
          <p:cNvSpPr>
            <a:spLocks noChangeArrowheads="1"/>
          </p:cNvSpPr>
          <p:nvPr/>
        </p:nvSpPr>
        <p:spPr bwMode="auto">
          <a:xfrm rot="8467969">
            <a:off x="1295400" y="2133600"/>
            <a:ext cx="26670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6" name="Oval 9"/>
          <p:cNvSpPr>
            <a:spLocks noChangeArrowheads="1"/>
          </p:cNvSpPr>
          <p:nvPr/>
        </p:nvSpPr>
        <p:spPr bwMode="auto">
          <a:xfrm rot="-9590759">
            <a:off x="1447800" y="3800475"/>
            <a:ext cx="1143000" cy="771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7" name="Oval 10"/>
          <p:cNvSpPr>
            <a:spLocks noChangeArrowheads="1"/>
          </p:cNvSpPr>
          <p:nvPr/>
        </p:nvSpPr>
        <p:spPr bwMode="auto">
          <a:xfrm rot="3546873">
            <a:off x="796926" y="3309937"/>
            <a:ext cx="1143000" cy="771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 flipV="1">
            <a:off x="1295400" y="39624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  <p:bldP spid="409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ja-JP" altLang="en-US" sz="3200"/>
              <a:t>“</a:t>
            </a:r>
            <a:r>
              <a:rPr lang="en-US" altLang="ja-JP" sz="3200"/>
              <a:t>I Wonder About Trees</a:t>
            </a:r>
            <a:r>
              <a:rPr lang="ja-JP" altLang="en-US" sz="3200"/>
              <a:t>”</a:t>
            </a:r>
            <a:r>
              <a:rPr lang="en-US" altLang="ja-JP" sz="3200"/>
              <a:t> – Robert Frost</a:t>
            </a:r>
            <a:endParaRPr lang="en-US" altLang="en-US" sz="3200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1639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800600" y="1371600"/>
            <a:ext cx="3817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/>
              <a:t>“</a:t>
            </a:r>
            <a:r>
              <a:rPr lang="en-US" altLang="ja-JP" sz="1600"/>
              <a:t>We wonder about Robert Frost</a:t>
            </a:r>
            <a:r>
              <a:rPr lang="ja-JP" altLang="en-US" sz="1600"/>
              <a:t>”</a:t>
            </a:r>
            <a:r>
              <a:rPr lang="en-US" altLang="ja-JP" sz="1600"/>
              <a:t> - Trees</a:t>
            </a:r>
            <a:endParaRPr lang="en-US" altLang="en-US" sz="1600"/>
          </a:p>
        </p:txBody>
      </p:sp>
      <p:pic>
        <p:nvPicPr>
          <p:cNvPr id="163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57277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685800" y="1524000"/>
            <a:ext cx="3509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svTree(128, 6)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Isosceles Triangle 10"/>
          <p:cNvSpPr>
            <a:spLocks noChangeArrowheads="1"/>
          </p:cNvSpPr>
          <p:nvPr/>
        </p:nvSpPr>
        <p:spPr bwMode="auto">
          <a:xfrm rot="5400000">
            <a:off x="1035050" y="3155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17414" name="Straight Arrow Connector 7"/>
          <p:cNvCxnSpPr>
            <a:cxnSpLocks noChangeShapeType="1"/>
            <a:stCxn id="17412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5" name="Straight Arrow Connector 9"/>
          <p:cNvCxnSpPr>
            <a:cxnSpLocks noChangeShapeType="1"/>
            <a:stCxn id="17413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sosceles Triangle 10"/>
          <p:cNvSpPr>
            <a:spLocks noChangeArrowheads="1"/>
          </p:cNvSpPr>
          <p:nvPr/>
        </p:nvSpPr>
        <p:spPr bwMode="auto">
          <a:xfrm rot="5400000">
            <a:off x="4235450" y="3155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8435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18440" name="Straight Arrow Connector 7"/>
          <p:cNvCxnSpPr>
            <a:cxnSpLocks noChangeShapeType="1"/>
            <a:stCxn id="18438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Straight Arrow Connector 9"/>
          <p:cNvCxnSpPr>
            <a:cxnSpLocks noChangeShapeType="1"/>
            <a:stCxn id="18439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Isosceles Triangle 10"/>
          <p:cNvSpPr>
            <a:spLocks noChangeArrowheads="1"/>
          </p:cNvSpPr>
          <p:nvPr/>
        </p:nvSpPr>
        <p:spPr bwMode="auto">
          <a:xfrm rot="2634942">
            <a:off x="4235450" y="3063875"/>
            <a:ext cx="457200" cy="39528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9459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0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19461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19465" name="Straight Arrow Connector 7"/>
          <p:cNvCxnSpPr>
            <a:cxnSpLocks noChangeShapeType="1"/>
            <a:stCxn id="19463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Straight Arrow Connector 9"/>
          <p:cNvCxnSpPr>
            <a:cxnSpLocks noChangeShapeType="1"/>
            <a:stCxn id="19464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sosceles Triangle 10"/>
          <p:cNvSpPr>
            <a:spLocks noChangeArrowheads="1"/>
          </p:cNvSpPr>
          <p:nvPr/>
        </p:nvSpPr>
        <p:spPr bwMode="auto">
          <a:xfrm rot="2634942">
            <a:off x="5294313" y="2271713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0483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4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0485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0486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0488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0489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0490" name="Straight Arrow Connector 7"/>
          <p:cNvCxnSpPr>
            <a:cxnSpLocks noChangeShapeType="1"/>
            <a:stCxn id="20488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Straight Arrow Connector 9"/>
          <p:cNvCxnSpPr>
            <a:cxnSpLocks noChangeShapeType="1"/>
            <a:stCxn id="20489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Isosceles Triangle 10"/>
          <p:cNvSpPr>
            <a:spLocks noChangeArrowheads="1"/>
          </p:cNvSpPr>
          <p:nvPr/>
        </p:nvSpPr>
        <p:spPr bwMode="auto">
          <a:xfrm>
            <a:off x="5181600" y="220980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1507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1509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1510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sp>
        <p:nvSpPr>
          <p:cNvPr id="21512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1513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1514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1515" name="Straight Arrow Connector 7"/>
          <p:cNvCxnSpPr>
            <a:cxnSpLocks noChangeShapeType="1"/>
            <a:stCxn id="21513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6" name="Straight Arrow Connector 9"/>
          <p:cNvCxnSpPr>
            <a:cxnSpLocks noChangeShapeType="1"/>
            <a:stCxn id="21514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08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8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5" name="Title 8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/>
              <a:t>This Week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533400" y="1905000"/>
            <a:ext cx="8382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Homework 2: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/>
              <a:t> Reading on computer interfaces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/>
              <a:t> Lab:  Fractal art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/>
              <a:t> Problem 2:  Higher-order functions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/>
              <a:t> Problem 3:  42andme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/>
              <a:t> Problem 4:  RNA folding</a:t>
            </a:r>
          </a:p>
        </p:txBody>
      </p:sp>
      <p:sp>
        <p:nvSpPr>
          <p:cNvPr id="3079" name="TextBox 12"/>
          <p:cNvSpPr txBox="1">
            <a:spLocks noChangeArrowheads="1"/>
          </p:cNvSpPr>
          <p:nvPr/>
        </p:nvSpPr>
        <p:spPr bwMode="auto">
          <a:xfrm>
            <a:off x="4119562" y="2971800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1C7210"/>
                </a:solidFill>
              </a:rPr>
              <a:t>You</a:t>
            </a:r>
            <a:r>
              <a:rPr lang="ja-JP" altLang="en-US" sz="1400" b="1">
                <a:solidFill>
                  <a:srgbClr val="1C7210"/>
                </a:solidFill>
              </a:rPr>
              <a:t>’</a:t>
            </a:r>
            <a:r>
              <a:rPr lang="en-US" altLang="ja-JP" sz="1400" b="1">
                <a:solidFill>
                  <a:srgbClr val="1C7210"/>
                </a:solidFill>
              </a:rPr>
              <a:t>re ready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1C7210"/>
                </a:solidFill>
              </a:rPr>
              <a:t>for this today!</a:t>
            </a:r>
          </a:p>
        </p:txBody>
      </p:sp>
      <p:sp>
        <p:nvSpPr>
          <p:cNvPr id="3080" name="TextBox 14"/>
          <p:cNvSpPr txBox="1">
            <a:spLocks noChangeArrowheads="1"/>
          </p:cNvSpPr>
          <p:nvPr/>
        </p:nvSpPr>
        <p:spPr bwMode="auto">
          <a:xfrm>
            <a:off x="6115050" y="4619625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1C7210"/>
                </a:solidFill>
              </a:rPr>
              <a:t>You</a:t>
            </a:r>
            <a:r>
              <a:rPr lang="ja-JP" altLang="en-US" sz="1400" b="1" dirty="0">
                <a:solidFill>
                  <a:srgbClr val="1C7210"/>
                </a:solidFill>
              </a:rPr>
              <a:t>’</a:t>
            </a:r>
            <a:r>
              <a:rPr lang="en-US" altLang="ja-JP" sz="1400" b="1" dirty="0">
                <a:solidFill>
                  <a:srgbClr val="1C7210"/>
                </a:solidFill>
              </a:rPr>
              <a:t>re ready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1C7210"/>
                </a:solidFill>
              </a:rPr>
              <a:t>for this today!</a:t>
            </a:r>
          </a:p>
        </p:txBody>
      </p:sp>
      <p:sp>
        <p:nvSpPr>
          <p:cNvPr id="3081" name="TextBox 15"/>
          <p:cNvSpPr txBox="1">
            <a:spLocks noChangeArrowheads="1"/>
          </p:cNvSpPr>
          <p:nvPr/>
        </p:nvSpPr>
        <p:spPr bwMode="auto">
          <a:xfrm>
            <a:off x="4898231" y="5466373"/>
            <a:ext cx="1052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Thursday!</a:t>
            </a:r>
          </a:p>
        </p:txBody>
      </p:sp>
      <p:pic>
        <p:nvPicPr>
          <p:cNvPr id="308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30600"/>
            <a:ext cx="169068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Isosceles Triangle 10"/>
          <p:cNvSpPr>
            <a:spLocks noChangeArrowheads="1"/>
          </p:cNvSpPr>
          <p:nvPr/>
        </p:nvSpPr>
        <p:spPr bwMode="auto">
          <a:xfrm>
            <a:off x="5181600" y="166370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2531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2534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2536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2538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2539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2540" name="Straight Arrow Connector 7"/>
          <p:cNvCxnSpPr>
            <a:cxnSpLocks noChangeShapeType="1"/>
            <a:stCxn id="22538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Straight Arrow Connector 9"/>
          <p:cNvCxnSpPr>
            <a:cxnSpLocks noChangeShapeType="1"/>
            <a:stCxn id="22539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Isosceles Triangle 10"/>
          <p:cNvSpPr>
            <a:spLocks noChangeArrowheads="1"/>
          </p:cNvSpPr>
          <p:nvPr/>
        </p:nvSpPr>
        <p:spPr bwMode="auto">
          <a:xfrm>
            <a:off x="5181600" y="219710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3555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6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3557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3558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3560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3562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3563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3564" name="Straight Arrow Connector 7"/>
          <p:cNvCxnSpPr>
            <a:cxnSpLocks noChangeShapeType="1"/>
            <a:stCxn id="23562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Straight Arrow Connector 9"/>
          <p:cNvCxnSpPr>
            <a:cxnSpLocks noChangeShapeType="1"/>
            <a:stCxn id="23563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Isosceles Triangle 10"/>
          <p:cNvSpPr>
            <a:spLocks noChangeArrowheads="1"/>
          </p:cNvSpPr>
          <p:nvPr/>
        </p:nvSpPr>
        <p:spPr bwMode="auto">
          <a:xfrm rot="5400000">
            <a:off x="5365750" y="2393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4579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0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4581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4582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4584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4586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4587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4588" name="Straight Arrow Connector 7"/>
          <p:cNvCxnSpPr>
            <a:cxnSpLocks noChangeShapeType="1"/>
            <a:stCxn id="24586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Straight Arrow Connector 9"/>
          <p:cNvCxnSpPr>
            <a:cxnSpLocks noChangeShapeType="1"/>
            <a:stCxn id="24587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Isosceles Triangle 10"/>
          <p:cNvSpPr>
            <a:spLocks noChangeArrowheads="1"/>
          </p:cNvSpPr>
          <p:nvPr/>
        </p:nvSpPr>
        <p:spPr bwMode="auto">
          <a:xfrm rot="5400000">
            <a:off x="5899150" y="2393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5603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4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5605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5606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7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5608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3"/>
            <a:ext cx="5334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5611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5613" name="Straight Arrow Connector 7"/>
          <p:cNvCxnSpPr>
            <a:cxnSpLocks noChangeShapeType="1"/>
            <a:stCxn id="25611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Straight Arrow Connector 9"/>
          <p:cNvCxnSpPr>
            <a:cxnSpLocks noChangeShapeType="1"/>
            <a:stCxn id="25612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Isosceles Triangle 10"/>
          <p:cNvSpPr>
            <a:spLocks noChangeArrowheads="1"/>
          </p:cNvSpPr>
          <p:nvPr/>
        </p:nvSpPr>
        <p:spPr bwMode="auto">
          <a:xfrm rot="5400000">
            <a:off x="5378450" y="23939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6627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8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6629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6630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1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6632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3"/>
            <a:ext cx="5334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4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6635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6636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6637" name="Straight Arrow Connector 7"/>
          <p:cNvCxnSpPr>
            <a:cxnSpLocks noChangeShapeType="1"/>
            <a:stCxn id="26635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8" name="Straight Arrow Connector 9"/>
          <p:cNvCxnSpPr>
            <a:cxnSpLocks noChangeShapeType="1"/>
            <a:stCxn id="26636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Isosceles Triangle 10"/>
          <p:cNvSpPr>
            <a:spLocks noChangeArrowheads="1"/>
          </p:cNvSpPr>
          <p:nvPr/>
        </p:nvSpPr>
        <p:spPr bwMode="auto">
          <a:xfrm rot="2702200">
            <a:off x="5330825" y="2251075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7651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2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7653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7654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7656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3"/>
            <a:ext cx="5334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8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7659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7660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7661" name="Straight Arrow Connector 7"/>
          <p:cNvCxnSpPr>
            <a:cxnSpLocks noChangeShapeType="1"/>
            <a:stCxn id="27659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Straight Arrow Connector 9"/>
          <p:cNvCxnSpPr>
            <a:cxnSpLocks noChangeShapeType="1"/>
            <a:stCxn id="27660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Isosceles Triangle 10"/>
          <p:cNvSpPr>
            <a:spLocks noChangeArrowheads="1"/>
          </p:cNvSpPr>
          <p:nvPr/>
        </p:nvSpPr>
        <p:spPr bwMode="auto">
          <a:xfrm rot="3355568">
            <a:off x="4187032" y="3040856"/>
            <a:ext cx="457200" cy="3952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8675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6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cxnSp>
        <p:nvCxnSpPr>
          <p:cNvPr id="28678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8680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3"/>
            <a:ext cx="533400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2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8683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8684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8685" name="Straight Arrow Connector 7"/>
          <p:cNvCxnSpPr>
            <a:cxnSpLocks noChangeShapeType="1"/>
            <a:stCxn id="28683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Straight Arrow Connector 9"/>
          <p:cNvCxnSpPr>
            <a:cxnSpLocks noChangeShapeType="1"/>
            <a:stCxn id="28684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Isosceles Triangle 10"/>
          <p:cNvSpPr>
            <a:spLocks noChangeArrowheads="1"/>
          </p:cNvSpPr>
          <p:nvPr/>
        </p:nvSpPr>
        <p:spPr bwMode="auto">
          <a:xfrm rot="8100000">
            <a:off x="4224106" y="3258953"/>
            <a:ext cx="457200" cy="3952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9699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0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29701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sp>
        <p:nvSpPr>
          <p:cNvPr id="29702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cxnSp>
        <p:nvCxnSpPr>
          <p:cNvPr id="29713" name="Straight Connector 14"/>
          <p:cNvCxnSpPr>
            <a:cxnSpLocks noChangeShapeType="1"/>
          </p:cNvCxnSpPr>
          <p:nvPr/>
        </p:nvCxnSpPr>
        <p:spPr bwMode="auto">
          <a:xfrm flipV="1">
            <a:off x="4267200" y="2590800"/>
            <a:ext cx="1143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4" name="Straight Connector 17"/>
          <p:cNvCxnSpPr>
            <a:cxnSpLocks noChangeShapeType="1"/>
          </p:cNvCxnSpPr>
          <p:nvPr/>
        </p:nvCxnSpPr>
        <p:spPr bwMode="auto">
          <a:xfrm rot="5400000">
            <a:off x="5144294" y="23233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5" name="Straight Connector 16"/>
          <p:cNvCxnSpPr>
            <a:cxnSpLocks noChangeShapeType="1"/>
          </p:cNvCxnSpPr>
          <p:nvPr/>
        </p:nvCxnSpPr>
        <p:spPr bwMode="auto">
          <a:xfrm rot="10800000">
            <a:off x="5410200" y="2589211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Straight Connector 20"/>
          <p:cNvCxnSpPr>
            <a:cxnSpLocks noChangeShapeType="1"/>
          </p:cNvCxnSpPr>
          <p:nvPr/>
        </p:nvCxnSpPr>
        <p:spPr bwMode="auto">
          <a:xfrm>
            <a:off x="4267200" y="3352800"/>
            <a:ext cx="1141411" cy="79457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Straight Connector 21"/>
          <p:cNvCxnSpPr>
            <a:cxnSpLocks noChangeShapeType="1"/>
          </p:cNvCxnSpPr>
          <p:nvPr/>
        </p:nvCxnSpPr>
        <p:spPr bwMode="auto">
          <a:xfrm rot="10800000">
            <a:off x="5410200" y="4123944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Straight Connector 22"/>
          <p:cNvCxnSpPr>
            <a:cxnSpLocks noChangeShapeType="1"/>
          </p:cNvCxnSpPr>
          <p:nvPr/>
        </p:nvCxnSpPr>
        <p:spPr bwMode="auto">
          <a:xfrm rot="16200000">
            <a:off x="5142705" y="43680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29706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29707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29708" name="Straight Arrow Connector 7"/>
          <p:cNvCxnSpPr>
            <a:cxnSpLocks noChangeShapeType="1"/>
            <a:stCxn id="29706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Straight Arrow Connector 9"/>
          <p:cNvCxnSpPr>
            <a:cxnSpLocks noChangeShapeType="1"/>
            <a:stCxn id="29707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Isosceles Triangle 10"/>
          <p:cNvSpPr>
            <a:spLocks noChangeArrowheads="1"/>
          </p:cNvSpPr>
          <p:nvPr/>
        </p:nvSpPr>
        <p:spPr bwMode="auto">
          <a:xfrm rot="5175821">
            <a:off x="4208463" y="31686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0723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30725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sp>
        <p:nvSpPr>
          <p:cNvPr id="30726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grpSp>
        <p:nvGrpSpPr>
          <p:cNvPr id="30727" name="Group 18"/>
          <p:cNvGrpSpPr>
            <a:grpSpLocks/>
          </p:cNvGrpSpPr>
          <p:nvPr/>
        </p:nvGrpSpPr>
        <p:grpSpPr bwMode="auto">
          <a:xfrm>
            <a:off x="4267200" y="2057400"/>
            <a:ext cx="1676400" cy="1295400"/>
            <a:chOff x="4267200" y="2057400"/>
            <a:chExt cx="1676400" cy="1295400"/>
          </a:xfrm>
        </p:grpSpPr>
        <p:cxnSp>
          <p:nvCxnSpPr>
            <p:cNvPr id="30737" name="Straight Connector 14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Straight Connector 17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9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29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30730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30731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30732" name="Straight Arrow Connector 7"/>
          <p:cNvCxnSpPr>
            <a:cxnSpLocks noChangeShapeType="1"/>
            <a:stCxn id="30730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Straight Arrow Connector 9"/>
          <p:cNvCxnSpPr>
            <a:cxnSpLocks noChangeShapeType="1"/>
            <a:stCxn id="30731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20">
            <a:extLst>
              <a:ext uri="{FF2B5EF4-FFF2-40B4-BE49-F238E27FC236}">
                <a16:creationId xmlns:a16="http://schemas.microsoft.com/office/drawing/2014/main" id="{56C732F7-4CC3-4C89-9A20-56367F811D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7200" y="3352800"/>
            <a:ext cx="1141411" cy="79457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1">
            <a:extLst>
              <a:ext uri="{FF2B5EF4-FFF2-40B4-BE49-F238E27FC236}">
                <a16:creationId xmlns:a16="http://schemas.microsoft.com/office/drawing/2014/main" id="{84F36CDE-B205-40C1-9EFB-04436491B75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410200" y="4123944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2">
            <a:extLst>
              <a:ext uri="{FF2B5EF4-FFF2-40B4-BE49-F238E27FC236}">
                <a16:creationId xmlns:a16="http://schemas.microsoft.com/office/drawing/2014/main" id="{D7F6B660-B109-4FE1-BD7C-088EC1CC656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5142705" y="43680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457200" y="685800"/>
            <a:ext cx="350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svTree(100, 3)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330575" y="107950"/>
            <a:ext cx="150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660066"/>
                </a:solidFill>
              </a:rPr>
              <a:t>recursion level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1943100" y="107950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trunk length</a:t>
            </a:r>
          </a:p>
        </p:txBody>
      </p:sp>
      <p:cxnSp>
        <p:nvCxnSpPr>
          <p:cNvPr id="31749" name="Straight Arrow Connector 7"/>
          <p:cNvCxnSpPr>
            <a:cxnSpLocks noChangeShapeType="1"/>
            <a:stCxn id="31747" idx="2"/>
          </p:cNvCxnSpPr>
          <p:nvPr/>
        </p:nvCxnSpPr>
        <p:spPr bwMode="auto">
          <a:xfrm flipH="1">
            <a:off x="3508375" y="446088"/>
            <a:ext cx="576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0" name="Straight Arrow Connector 9"/>
          <p:cNvCxnSpPr>
            <a:cxnSpLocks noChangeShapeType="1"/>
            <a:stCxn id="31748" idx="2"/>
          </p:cNvCxnSpPr>
          <p:nvPr/>
        </p:nvCxnSpPr>
        <p:spPr bwMode="auto">
          <a:xfrm>
            <a:off x="2571750" y="446088"/>
            <a:ext cx="1714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Isosceles Triangle 10"/>
          <p:cNvSpPr>
            <a:spLocks noChangeArrowheads="1"/>
          </p:cNvSpPr>
          <p:nvPr/>
        </p:nvSpPr>
        <p:spPr bwMode="auto">
          <a:xfrm rot="5400000">
            <a:off x="1049338" y="3168650"/>
            <a:ext cx="457200" cy="3937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1752" name="Straight Connector 11"/>
          <p:cNvCxnSpPr>
            <a:cxnSpLocks noChangeShapeType="1"/>
          </p:cNvCxnSpPr>
          <p:nvPr/>
        </p:nvCxnSpPr>
        <p:spPr bwMode="auto">
          <a:xfrm rot="10800000" flipH="1">
            <a:off x="1066800" y="3352800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2057400" y="3657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100 long!</a:t>
            </a:r>
          </a:p>
        </p:txBody>
      </p:sp>
      <p:sp>
        <p:nvSpPr>
          <p:cNvPr id="31754" name="TextBox 13"/>
          <p:cNvSpPr txBox="1">
            <a:spLocks noChangeArrowheads="1"/>
          </p:cNvSpPr>
          <p:nvPr/>
        </p:nvSpPr>
        <p:spPr bwMode="auto">
          <a:xfrm>
            <a:off x="2057400" y="24384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svTree(50, 2)</a:t>
            </a:r>
          </a:p>
        </p:txBody>
      </p:sp>
      <p:sp>
        <p:nvSpPr>
          <p:cNvPr id="31755" name="TextBox 15"/>
          <p:cNvSpPr txBox="1">
            <a:spLocks noChangeArrowheads="1"/>
          </p:cNvSpPr>
          <p:nvPr/>
        </p:nvSpPr>
        <p:spPr bwMode="auto">
          <a:xfrm>
            <a:off x="2743200" y="18288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svTree(25, 1)</a:t>
            </a:r>
          </a:p>
        </p:txBody>
      </p:sp>
      <p:grpSp>
        <p:nvGrpSpPr>
          <p:cNvPr id="31756" name="Group 18"/>
          <p:cNvGrpSpPr>
            <a:grpSpLocks/>
          </p:cNvGrpSpPr>
          <p:nvPr/>
        </p:nvGrpSpPr>
        <p:grpSpPr bwMode="auto">
          <a:xfrm>
            <a:off x="4267200" y="2057400"/>
            <a:ext cx="1676400" cy="1295400"/>
            <a:chOff x="4267200" y="2057400"/>
            <a:chExt cx="1676400" cy="1295400"/>
          </a:xfrm>
        </p:grpSpPr>
        <p:cxnSp>
          <p:nvCxnSpPr>
            <p:cNvPr id="31761" name="Straight Connector 14"/>
            <p:cNvCxnSpPr>
              <a:cxnSpLocks noChangeShapeType="1"/>
            </p:cNvCxnSpPr>
            <p:nvPr/>
          </p:nvCxnSpPr>
          <p:spPr bwMode="auto">
            <a:xfrm flipV="1">
              <a:off x="4267200" y="2590800"/>
              <a:ext cx="1143000" cy="762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2" name="Straight Connector 17"/>
            <p:cNvCxnSpPr>
              <a:cxnSpLocks noChangeShapeType="1"/>
            </p:cNvCxnSpPr>
            <p:nvPr/>
          </p:nvCxnSpPr>
          <p:spPr bwMode="auto">
            <a:xfrm rot="5400000">
              <a:off x="5144294" y="2323306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3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5410200" y="2589211"/>
              <a:ext cx="533400" cy="15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" name="Straight Connector 20">
            <a:extLst>
              <a:ext uri="{FF2B5EF4-FFF2-40B4-BE49-F238E27FC236}">
                <a16:creationId xmlns:a16="http://schemas.microsoft.com/office/drawing/2014/main" id="{DC9A1787-7167-40AC-9ED9-7FEA03970D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7200" y="3352800"/>
            <a:ext cx="1141411" cy="79457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1">
            <a:extLst>
              <a:ext uri="{FF2B5EF4-FFF2-40B4-BE49-F238E27FC236}">
                <a16:creationId xmlns:a16="http://schemas.microsoft.com/office/drawing/2014/main" id="{28669F23-EB3C-41DA-8B23-9B8A02795DE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410200" y="4123944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2">
            <a:extLst>
              <a:ext uri="{FF2B5EF4-FFF2-40B4-BE49-F238E27FC236}">
                <a16:creationId xmlns:a16="http://schemas.microsoft.com/office/drawing/2014/main" id="{EA5A1F08-6D47-468E-985F-15E60E161F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5142705" y="4368006"/>
            <a:ext cx="533400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600200"/>
          </a:xfrm>
        </p:spPr>
        <p:txBody>
          <a:bodyPr rIns="132080"/>
          <a:lstStyle/>
          <a:p>
            <a:r>
              <a:rPr lang="en-US" altLang="en-US"/>
              <a:t>Speaking of Illness…</a:t>
            </a:r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304800" y="1371600"/>
            <a:ext cx="8218488" cy="180975"/>
            <a:chOff x="0" y="0"/>
            <a:chExt cx="5177" cy="114"/>
          </a:xfrm>
        </p:grpSpPr>
        <p:sp>
          <p:nvSpPr>
            <p:cNvPr id="3080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81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076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3429000" y="2667000"/>
            <a:ext cx="3276600" cy="1044575"/>
            <a:chOff x="0" y="0"/>
            <a:chExt cx="2256" cy="658"/>
          </a:xfrm>
        </p:grpSpPr>
        <p:sp>
          <p:nvSpPr>
            <p:cNvPr id="3078" name="AutoShape 9"/>
            <p:cNvSpPr>
              <a:spLocks/>
            </p:cNvSpPr>
            <p:nvPr/>
          </p:nvSpPr>
          <p:spPr bwMode="auto">
            <a:xfrm>
              <a:off x="0" y="0"/>
              <a:ext cx="2256" cy="6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 w 21600"/>
                <a:gd name="T13" fmla="*/ 0 h 21600"/>
                <a:gd name="T14" fmla="*/ 3 w 21600"/>
                <a:gd name="T15" fmla="*/ 0 h 21600"/>
                <a:gd name="T16" fmla="*/ 3 w 21600"/>
                <a:gd name="T17" fmla="*/ 0 h 21600"/>
                <a:gd name="T18" fmla="*/ 3 w 21600"/>
                <a:gd name="T19" fmla="*/ 0 h 21600"/>
                <a:gd name="T20" fmla="*/ 3 w 21600"/>
                <a:gd name="T21" fmla="*/ 0 h 21600"/>
                <a:gd name="T22" fmla="*/ 1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095"/>
                  </a:lnTo>
                  <a:lnTo>
                    <a:pt x="0" y="14422"/>
                  </a:lnTo>
                  <a:lnTo>
                    <a:pt x="0" y="17306"/>
                  </a:lnTo>
                  <a:lnTo>
                    <a:pt x="3600" y="17306"/>
                  </a:lnTo>
                  <a:lnTo>
                    <a:pt x="1618" y="21600"/>
                  </a:lnTo>
                  <a:lnTo>
                    <a:pt x="9000" y="17306"/>
                  </a:lnTo>
                  <a:lnTo>
                    <a:pt x="21600" y="17306"/>
                  </a:lnTo>
                  <a:lnTo>
                    <a:pt x="21600" y="14422"/>
                  </a:lnTo>
                  <a:lnTo>
                    <a:pt x="21600" y="10095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Rectangle 10"/>
            <p:cNvSpPr>
              <a:spLocks/>
            </p:cNvSpPr>
            <p:nvPr/>
          </p:nvSpPr>
          <p:spPr bwMode="auto">
            <a:xfrm>
              <a:off x="0" y="0"/>
              <a:ext cx="225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Please e-mail the prof as soon as you feel bad!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964651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1448523-1C99-4448-A63E-6CCBD90CECE5}" type="slidenum">
              <a:rPr lang="en-US" altLang="en-US" sz="1400" smtClean="0"/>
              <a:pPr algn="l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grpSp>
        <p:nvGrpSpPr>
          <p:cNvPr id="32771" name="Group 2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3277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7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533400" y="200025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Alien's Life Advice</a:t>
            </a:r>
            <a:endParaRPr lang="en-US" altLang="en-US" sz="4000"/>
          </a:p>
        </p:txBody>
      </p:sp>
      <p:pic>
        <p:nvPicPr>
          <p:cNvPr id="32773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1752600" y="1295400"/>
            <a:ext cx="1752600" cy="1562100"/>
          </a:xfrm>
          <a:prstGeom prst="wedgeRectCallout">
            <a:avLst>
              <a:gd name="adj1" fmla="val 85324"/>
              <a:gd name="adj2" fmla="val 7063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Help the person sitting next to you</a:t>
            </a:r>
          </a:p>
        </p:txBody>
      </p:sp>
      <p:sp>
        <p:nvSpPr>
          <p:cNvPr id="113672" name="AutoShape 8"/>
          <p:cNvSpPr>
            <a:spLocks/>
          </p:cNvSpPr>
          <p:nvPr/>
        </p:nvSpPr>
        <p:spPr bwMode="auto">
          <a:xfrm>
            <a:off x="5105400" y="4267200"/>
            <a:ext cx="1905000" cy="714375"/>
          </a:xfrm>
          <a:prstGeom prst="wedgeRectCallout">
            <a:avLst>
              <a:gd name="adj1" fmla="val -68417"/>
              <a:gd name="adj2" fmla="val -113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FE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…or let them help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3200"/>
              <a:t>And now for something completely different…</a:t>
            </a: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727200"/>
            <a:ext cx="2387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2133600" y="1063625"/>
            <a:ext cx="5491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(…or at least it will seem different until we see that it</a:t>
            </a:r>
            <a:r>
              <a:rPr lang="ja-JP" altLang="en-US" sz="1600"/>
              <a:t>’</a:t>
            </a:r>
            <a:r>
              <a:rPr lang="en-US" altLang="ja-JP" sz="1600"/>
              <a:t>s not!)</a:t>
            </a:r>
            <a:endParaRPr lang="en-US" altLang="en-US"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Tuples (</a:t>
            </a:r>
            <a:r>
              <a:rPr lang="ja-JP" altLang="en-US"/>
              <a:t>“</a:t>
            </a:r>
            <a:r>
              <a:rPr lang="en-US" altLang="ja-JP"/>
              <a:t>Immutable Lists</a:t>
            </a:r>
            <a:r>
              <a:rPr lang="ja-JP" altLang="en-US"/>
              <a:t>”</a:t>
            </a:r>
            <a:r>
              <a:rPr lang="en-US" altLang="ja-JP"/>
              <a:t>)</a:t>
            </a:r>
            <a:endParaRPr lang="en-US" altLang="en-US"/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381000" y="1295400"/>
            <a:ext cx="8218488" cy="180975"/>
            <a:chOff x="295" y="1311"/>
            <a:chExt cx="5177" cy="114"/>
          </a:xfrm>
        </p:grpSpPr>
        <p:sp>
          <p:nvSpPr>
            <p:cNvPr id="3686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7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28600" y="1895475"/>
            <a:ext cx="8864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 = (42, 'hello', (5, 'spam'), 'penguin')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(42, 'hello', (5, 'spam'), 'penguin')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foo[0]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foo[-1]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'penguin'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foo[0:2]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(42, 'hello')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foo[0:1]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(42,)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9AFA1B-F2C5-4BDA-AFE5-15A68D0222BC}"/>
                  </a:ext>
                </a:extLst>
              </p14:cNvPr>
              <p14:cNvContentPartPr/>
              <p14:nvPr/>
            </p14:nvContentPartPr>
            <p14:xfrm>
              <a:off x="624960" y="2732400"/>
              <a:ext cx="2411640" cy="3670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9AFA1B-F2C5-4BDA-AFE5-15A68D0222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600" y="2723040"/>
                <a:ext cx="2430360" cy="368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Tuples (</a:t>
            </a:r>
            <a:r>
              <a:rPr lang="ja-JP" altLang="en-US"/>
              <a:t>“</a:t>
            </a:r>
            <a:r>
              <a:rPr lang="en-US" altLang="ja-JP"/>
              <a:t>Immutable Lists</a:t>
            </a:r>
            <a:r>
              <a:rPr lang="ja-JP" altLang="en-US"/>
              <a:t>”</a:t>
            </a:r>
            <a:r>
              <a:rPr lang="en-US" altLang="ja-JP"/>
              <a:t>)</a:t>
            </a:r>
            <a:endParaRPr lang="en-US" altLang="en-US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381000" y="1295400"/>
            <a:ext cx="8218488" cy="180975"/>
            <a:chOff x="295" y="1311"/>
            <a:chExt cx="5177" cy="114"/>
          </a:xfrm>
        </p:grpSpPr>
        <p:sp>
          <p:nvSpPr>
            <p:cNvPr id="3789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89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6664004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&gt;&gt;&gt; foo = (42, 'hello', (5, 'spam'), 'penguin')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&gt;&gt;&gt; foo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(42, 'hello', (5, 'spam'), 'penguin')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&gt;&gt;&gt; foo[0]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&gt;&gt;&gt; foo[-1]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'penguin'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&gt;&gt;&gt; foo[0:2]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(42, 'hello')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&gt;&gt;&gt; foo[0:1]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(42,)</a:t>
            </a:r>
            <a:endParaRPr lang="en-US" altLang="en-US" sz="2400" b="1" dirty="0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B84B08"/>
                </a:solidFill>
                <a:latin typeface="Courier New" pitchFamily="49" charset="0"/>
              </a:rPr>
              <a:t>&gt;&gt;&gt; foo[0] = 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B84B08"/>
                </a:solidFill>
                <a:latin typeface="Courier New" pitchFamily="49" charset="0"/>
              </a:rPr>
              <a:t>BARF!!!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&gt;&gt;&gt; bar = list(foo)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&gt;&gt;&gt; bar[0] = 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&gt;&gt;&gt; bar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[100, 'hello’, (5, 'spam'), 'penguin']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0B34B0-DF66-43BD-AA3C-BB70DF28BC9F}"/>
                  </a:ext>
                </a:extLst>
              </p14:cNvPr>
              <p14:cNvContentPartPr/>
              <p14:nvPr/>
            </p14:nvContentPartPr>
            <p14:xfrm>
              <a:off x="1473480" y="5196960"/>
              <a:ext cx="2464920" cy="1447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0B34B0-DF66-43BD-AA3C-BB70DF28BC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4120" y="5187600"/>
                <a:ext cx="2483640" cy="146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Dictionaries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891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2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442460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 = {}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D["</a:t>
            </a:r>
            <a:r>
              <a:rPr lang="en-US" altLang="ja-JP" sz="2400" b="1" dirty="0">
                <a:latin typeface="Courier New" pitchFamily="49" charset="0"/>
              </a:rPr>
              <a:t>Geoff"]= "spam"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</a:t>
            </a:r>
            <a:r>
              <a:rPr lang="en-US" altLang="ja-JP" sz="2400" b="1" dirty="0">
                <a:latin typeface="Courier New" pitchFamily="49" charset="0"/>
              </a:rPr>
              <a:t>"Zach"]= "donuts"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</a:t>
            </a:r>
            <a:r>
              <a:rPr lang="en-US" altLang="ja-JP" sz="2400" b="1" dirty="0">
                <a:latin typeface="Courier New" pitchFamily="49" charset="0"/>
              </a:rPr>
              <a:t>"Alien"]=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D["</a:t>
            </a:r>
            <a:r>
              <a:rPr lang="en-US" altLang="ja-JP" sz="2400" b="1" dirty="0">
                <a:latin typeface="Courier New" pitchFamily="49" charset="0"/>
              </a:rPr>
              <a:t>Geoff"]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21C85"/>
                </a:solidFill>
                <a:latin typeface="Courier New" pitchFamily="49" charset="0"/>
              </a:rPr>
              <a:t>'spam'</a:t>
            </a:r>
            <a:endParaRPr lang="en-US" altLang="en-US" sz="2400" b="1" dirty="0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</a:t>
            </a:r>
            <a:r>
              <a:rPr lang="en-US" altLang="ja-JP" sz="2400" b="1" dirty="0">
                <a:latin typeface="Courier New" pitchFamily="49" charset="0"/>
              </a:rPr>
              <a:t>"Alien"]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21C85"/>
                </a:solidFill>
                <a:latin typeface="Courier New" pitchFamily="49" charset="0"/>
              </a:rPr>
              <a:t>42</a:t>
            </a:r>
            <a:endParaRPr lang="en-US" altLang="en-US" sz="2400" b="1" dirty="0">
              <a:latin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D["</a:t>
            </a:r>
            <a:r>
              <a:rPr lang="en-US" altLang="ja-JP" sz="2400" b="1" dirty="0">
                <a:latin typeface="Courier New" pitchFamily="49" charset="0"/>
              </a:rPr>
              <a:t>Suicide Squad"]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</a:rPr>
              <a:t>BARF! </a:t>
            </a:r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 flipH="1" flipV="1">
            <a:off x="2514600" y="28956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4191001" y="2971800"/>
            <a:ext cx="4800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117A0E"/>
                </a:solidFill>
              </a:rPr>
              <a:t>“</a:t>
            </a:r>
            <a:r>
              <a:rPr lang="en-US" altLang="ja-JP" sz="2000" dirty="0">
                <a:solidFill>
                  <a:srgbClr val="117A0E"/>
                </a:solidFill>
              </a:rPr>
              <a:t>Geoff</a:t>
            </a:r>
            <a:r>
              <a:rPr lang="ja-JP" altLang="en-US" sz="2000" dirty="0">
                <a:solidFill>
                  <a:srgbClr val="117A0E"/>
                </a:solidFill>
              </a:rPr>
              <a:t>”</a:t>
            </a:r>
            <a:r>
              <a:rPr lang="en-US" altLang="ja-JP" sz="2000" dirty="0">
                <a:solidFill>
                  <a:srgbClr val="117A0E"/>
                </a:solidFill>
              </a:rPr>
              <a:t>, </a:t>
            </a:r>
            <a:r>
              <a:rPr lang="ja-JP" altLang="en-US" sz="2000" dirty="0">
                <a:solidFill>
                  <a:srgbClr val="117A0E"/>
                </a:solidFill>
              </a:rPr>
              <a:t>“</a:t>
            </a:r>
            <a:r>
              <a:rPr lang="en-US" altLang="ja-JP" sz="2000" dirty="0">
                <a:solidFill>
                  <a:srgbClr val="117A0E"/>
                </a:solidFill>
              </a:rPr>
              <a:t>Zach</a:t>
            </a:r>
            <a:r>
              <a:rPr lang="ja-JP" altLang="en-US" sz="2000" dirty="0">
                <a:solidFill>
                  <a:srgbClr val="117A0E"/>
                </a:solidFill>
              </a:rPr>
              <a:t>”</a:t>
            </a:r>
            <a:r>
              <a:rPr lang="en-US" altLang="ja-JP" sz="2000" dirty="0">
                <a:solidFill>
                  <a:srgbClr val="117A0E"/>
                </a:solidFill>
              </a:rPr>
              <a:t>, and </a:t>
            </a:r>
            <a:r>
              <a:rPr lang="ja-JP" altLang="en-US" sz="2000" dirty="0">
                <a:solidFill>
                  <a:srgbClr val="117A0E"/>
                </a:solidFill>
              </a:rPr>
              <a:t>“</a:t>
            </a:r>
            <a:r>
              <a:rPr lang="en-US" altLang="ja-JP" sz="2000" dirty="0">
                <a:solidFill>
                  <a:srgbClr val="117A0E"/>
                </a:solidFill>
              </a:rPr>
              <a:t>Alien</a:t>
            </a:r>
            <a:r>
              <a:rPr lang="ja-JP" altLang="en-US" sz="2000" dirty="0">
                <a:solidFill>
                  <a:srgbClr val="117A0E"/>
                </a:solidFill>
              </a:rPr>
              <a:t>”</a:t>
            </a:r>
            <a:r>
              <a:rPr lang="en-US" altLang="ja-JP" sz="2000" dirty="0">
                <a:solidFill>
                  <a:srgbClr val="117A0E"/>
                </a:solidFill>
              </a:rPr>
              <a:t> are called the  </a:t>
            </a:r>
            <a:r>
              <a:rPr lang="ja-JP" altLang="en-US" sz="2000" dirty="0">
                <a:solidFill>
                  <a:srgbClr val="117A0E"/>
                </a:solidFill>
              </a:rPr>
              <a:t>“</a:t>
            </a:r>
            <a:r>
              <a:rPr lang="en-US" altLang="ja-JP" sz="2000" dirty="0">
                <a:solidFill>
                  <a:srgbClr val="117A0E"/>
                </a:solidFill>
              </a:rPr>
              <a:t>keys</a:t>
            </a:r>
            <a:r>
              <a:rPr lang="ja-JP" altLang="en-US" sz="2000" dirty="0">
                <a:solidFill>
                  <a:srgbClr val="117A0E"/>
                </a:solidFill>
              </a:rPr>
              <a:t>”</a:t>
            </a:r>
            <a:r>
              <a:rPr lang="en-US" altLang="ja-JP" sz="2000" dirty="0">
                <a:solidFill>
                  <a:srgbClr val="117A0E"/>
                </a:solidFill>
              </a:rPr>
              <a:t> in the dictionary.  Any </a:t>
            </a:r>
            <a:r>
              <a:rPr lang="en-US" altLang="ja-JP" sz="2000" b="1" i="1" dirty="0">
                <a:solidFill>
                  <a:srgbClr val="117A0E"/>
                </a:solidFill>
              </a:rPr>
              <a:t>immutable </a:t>
            </a:r>
            <a:r>
              <a:rPr lang="en-US" altLang="en-US" sz="2000" dirty="0">
                <a:solidFill>
                  <a:srgbClr val="117A0E"/>
                </a:solidFill>
              </a:rPr>
              <a:t>object can be a key.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Dictionaries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994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994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803296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 = {}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"Geoff"]= "spam"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"Zach"]= "donuts"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"Alien"]=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"Geoff"]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'spam'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"Alien"]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&gt;&gt;&gt; D["</a:t>
            </a:r>
            <a:r>
              <a:rPr lang="en-US" altLang="ja-JP" sz="2400" b="1" dirty="0">
                <a:solidFill>
                  <a:srgbClr val="A6A6A6"/>
                </a:solidFill>
                <a:latin typeface="Courier New" pitchFamily="49" charset="0"/>
              </a:rPr>
              <a:t>Suicide Squad"]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6A6A6"/>
                </a:solidFill>
                <a:latin typeface="Courier New" pitchFamily="49" charset="0"/>
              </a:rPr>
              <a:t>BARF!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&gt;&gt;&gt; 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{</a:t>
            </a:r>
            <a:r>
              <a:rPr lang="en-US" altLang="ja-JP" sz="2000" b="1" dirty="0">
                <a:solidFill>
                  <a:srgbClr val="1C7210"/>
                </a:solidFill>
                <a:latin typeface="Courier New" pitchFamily="49" charset="0"/>
              </a:rPr>
              <a:t>'Geoff': 'spam'</a:t>
            </a:r>
            <a:r>
              <a:rPr lang="en-US" altLang="ja-JP" sz="2000" b="1" dirty="0">
                <a:latin typeface="Courier New" pitchFamily="49" charset="0"/>
              </a:rPr>
              <a:t>, </a:t>
            </a:r>
            <a:r>
              <a:rPr lang="en-US" altLang="ja-JP" sz="2000" b="1" dirty="0">
                <a:solidFill>
                  <a:srgbClr val="0000FF"/>
                </a:solidFill>
                <a:latin typeface="Courier New" pitchFamily="49" charset="0"/>
              </a:rPr>
              <a:t>'Zach': 'donuts'</a:t>
            </a:r>
            <a:r>
              <a:rPr lang="en-US" altLang="ja-JP" sz="2000" b="1" dirty="0">
                <a:latin typeface="Courier New" pitchFamily="49" charset="0"/>
              </a:rPr>
              <a:t>, </a:t>
            </a:r>
            <a:r>
              <a:rPr lang="en-US" altLang="ja-JP" sz="2000" b="1" dirty="0">
                <a:solidFill>
                  <a:srgbClr val="FF6600"/>
                </a:solidFill>
                <a:latin typeface="Courier New" pitchFamily="49" charset="0"/>
              </a:rPr>
              <a:t>'Alien': 42</a:t>
            </a:r>
            <a:r>
              <a:rPr lang="en-US" altLang="ja-JP" sz="2000" b="1" dirty="0">
                <a:latin typeface="Courier New" pitchFamily="49" charset="0"/>
              </a:rPr>
              <a:t>} </a:t>
            </a:r>
            <a:endParaRPr lang="en-US" altLang="en-US" sz="20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63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781050"/>
            <a:ext cx="4400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4163"/>
            <a:ext cx="86868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3"/>
          <p:cNvSpPr txBox="1">
            <a:spLocks noChangeArrowheads="1"/>
          </p:cNvSpPr>
          <p:nvPr/>
        </p:nvSpPr>
        <p:spPr bwMode="auto">
          <a:xfrm>
            <a:off x="304800" y="231775"/>
            <a:ext cx="23510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G</a:t>
            </a:r>
            <a:r>
              <a:rPr lang="en-US" altLang="en-US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FF6600"/>
                </a:solidFill>
              </a:rPr>
              <a:t>i</a:t>
            </a:r>
            <a:r>
              <a:rPr lang="en-US" altLang="en-US">
                <a:solidFill>
                  <a:srgbClr val="0000FF"/>
                </a:solidFill>
              </a:rPr>
              <a:t>g</a:t>
            </a:r>
            <a:r>
              <a:rPr lang="en-US" altLang="en-US">
                <a:solidFill>
                  <a:srgbClr val="008000"/>
                </a:solidFill>
              </a:rPr>
              <a:t>l</a:t>
            </a: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/>
              <a:t> maps</a:t>
            </a:r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228600" y="5105400"/>
            <a:ext cx="4793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FiveDists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[(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"B", "C")]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42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8152"/>
            <a:ext cx="9144000" cy="4517848"/>
          </a:xfrm>
          <a:prstGeom prst="rect">
            <a:avLst/>
          </a:prstGeom>
        </p:spPr>
      </p:pic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4800" dirty="0"/>
              <a:t>Finding Shortest Paths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381000" y="1138238"/>
            <a:ext cx="8218488" cy="180975"/>
            <a:chOff x="295" y="1311"/>
            <a:chExt cx="5177" cy="114"/>
          </a:xfrm>
        </p:grpSpPr>
        <p:sp>
          <p:nvSpPr>
            <p:cNvPr id="4301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ourier New Bold" pitchFamily="1" charset="0"/>
              </a:endParaRPr>
            </a:p>
          </p:txBody>
        </p:sp>
        <p:sp>
          <p:nvSpPr>
            <p:cNvPr id="4301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ourier New Bold" pitchFamily="1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322263"/>
            <a:ext cx="7772400" cy="1143000"/>
          </a:xfrm>
        </p:spPr>
        <p:txBody>
          <a:bodyPr/>
          <a:lstStyle/>
          <a:p>
            <a:r>
              <a:rPr lang="en-US" altLang="en-US"/>
              <a:t>Sometimes We Need to Make More Than 2 Recursive Calls!</a:t>
            </a:r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233863"/>
            <a:ext cx="6400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381000" y="1633538"/>
            <a:ext cx="8218488" cy="180975"/>
            <a:chOff x="295" y="1311"/>
            <a:chExt cx="5177" cy="114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ourier New Bold" pitchFamily="1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Courier New Bold" pitchFamily="1" charset="0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2223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225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4227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0229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623175" y="2878138"/>
            <a:ext cx="258763" cy="260350"/>
          </a:xfrm>
          <a:prstGeom prst="ellipse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9" name="TextBox 12"/>
          <p:cNvSpPr txBox="1">
            <a:spLocks noChangeArrowheads="1"/>
          </p:cNvSpPr>
          <p:nvPr/>
        </p:nvSpPr>
        <p:spPr bwMode="auto">
          <a:xfrm>
            <a:off x="1039813" y="3244850"/>
            <a:ext cx="692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Aville</a:t>
            </a:r>
          </a:p>
        </p:txBody>
      </p:sp>
      <p:sp>
        <p:nvSpPr>
          <p:cNvPr id="44040" name="TextBox 13"/>
          <p:cNvSpPr txBox="1">
            <a:spLocks noChangeArrowheads="1"/>
          </p:cNvSpPr>
          <p:nvPr/>
        </p:nvSpPr>
        <p:spPr bwMode="auto">
          <a:xfrm>
            <a:off x="2476500" y="3244850"/>
            <a:ext cx="1058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Beesburg</a:t>
            </a:r>
          </a:p>
        </p:txBody>
      </p:sp>
      <p:sp>
        <p:nvSpPr>
          <p:cNvPr id="44041" name="TextBox 14"/>
          <p:cNvSpPr txBox="1">
            <a:spLocks noChangeArrowheads="1"/>
          </p:cNvSpPr>
          <p:nvPr/>
        </p:nvSpPr>
        <p:spPr bwMode="auto">
          <a:xfrm>
            <a:off x="4046538" y="3244850"/>
            <a:ext cx="947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Cee City</a:t>
            </a:r>
          </a:p>
        </p:txBody>
      </p:sp>
      <p:sp>
        <p:nvSpPr>
          <p:cNvPr id="44042" name="TextBox 15"/>
          <p:cNvSpPr txBox="1">
            <a:spLocks noChangeArrowheads="1"/>
          </p:cNvSpPr>
          <p:nvPr/>
        </p:nvSpPr>
        <p:spPr bwMode="auto">
          <a:xfrm>
            <a:off x="5664200" y="3244850"/>
            <a:ext cx="1047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Deesdale</a:t>
            </a:r>
          </a:p>
        </p:txBody>
      </p:sp>
      <p:sp>
        <p:nvSpPr>
          <p:cNvPr id="44043" name="TextBox 16"/>
          <p:cNvSpPr txBox="1">
            <a:spLocks noChangeArrowheads="1"/>
          </p:cNvSpPr>
          <p:nvPr/>
        </p:nvSpPr>
        <p:spPr bwMode="auto">
          <a:xfrm>
            <a:off x="7359650" y="3244850"/>
            <a:ext cx="776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Etown</a:t>
            </a:r>
          </a:p>
        </p:txBody>
      </p:sp>
      <p:cxnSp>
        <p:nvCxnSpPr>
          <p:cNvPr id="19" name="Straight Arrow Connector 18"/>
          <p:cNvCxnSpPr>
            <a:cxnSpLocks noChangeShapeType="1"/>
            <a:stCxn id="4" idx="6"/>
            <a:endCxn id="9" idx="2"/>
          </p:cNvCxnSpPr>
          <p:nvPr/>
        </p:nvCxnSpPr>
        <p:spPr bwMode="auto">
          <a:xfrm>
            <a:off x="1481138" y="3008313"/>
            <a:ext cx="1341437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3081338" y="3009900"/>
            <a:ext cx="134143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4681538" y="3011488"/>
            <a:ext cx="1341437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6281738" y="3013075"/>
            <a:ext cx="134143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hape 24"/>
          <p:cNvCxnSpPr>
            <a:cxnSpLocks noChangeShapeType="1"/>
            <a:stCxn id="4" idx="0"/>
            <a:endCxn id="10" idx="1"/>
          </p:cNvCxnSpPr>
          <p:nvPr/>
        </p:nvCxnSpPr>
        <p:spPr bwMode="auto">
          <a:xfrm rot="16200000" flipH="1">
            <a:off x="2887663" y="1343025"/>
            <a:ext cx="38100" cy="3108325"/>
          </a:xfrm>
          <a:prstGeom prst="curvedConnector3">
            <a:avLst>
              <a:gd name="adj1" fmla="val -1874491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hape 24"/>
          <p:cNvCxnSpPr>
            <a:cxnSpLocks noChangeShapeType="1"/>
          </p:cNvCxnSpPr>
          <p:nvPr/>
        </p:nvCxnSpPr>
        <p:spPr bwMode="auto">
          <a:xfrm rot="16200000" flipH="1">
            <a:off x="6148388" y="1362075"/>
            <a:ext cx="38100" cy="3108325"/>
          </a:xfrm>
          <a:prstGeom prst="curvedConnector3">
            <a:avLst>
              <a:gd name="adj1" fmla="val -1874491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urved Connector 32"/>
          <p:cNvCxnSpPr>
            <a:cxnSpLocks noChangeShapeType="1"/>
            <a:stCxn id="9" idx="0"/>
            <a:endCxn id="11" idx="0"/>
          </p:cNvCxnSpPr>
          <p:nvPr/>
        </p:nvCxnSpPr>
        <p:spPr bwMode="auto">
          <a:xfrm rot="5400000" flipH="1" flipV="1">
            <a:off x="4552156" y="1278732"/>
            <a:ext cx="1587" cy="3200400"/>
          </a:xfrm>
          <a:prstGeom prst="curvedConnector3">
            <a:avLst>
              <a:gd name="adj1" fmla="val 46385389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1" name="TextBox 34"/>
          <p:cNvSpPr txBox="1">
            <a:spLocks noChangeArrowheads="1"/>
          </p:cNvSpPr>
          <p:nvPr/>
        </p:nvSpPr>
        <p:spPr bwMode="auto">
          <a:xfrm>
            <a:off x="2084388" y="263366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1</a:t>
            </a:r>
          </a:p>
        </p:txBody>
      </p:sp>
      <p:sp>
        <p:nvSpPr>
          <p:cNvPr id="44052" name="TextBox 35"/>
          <p:cNvSpPr txBox="1">
            <a:spLocks noChangeArrowheads="1"/>
          </p:cNvSpPr>
          <p:nvPr/>
        </p:nvSpPr>
        <p:spPr bwMode="auto">
          <a:xfrm>
            <a:off x="3535363" y="2600325"/>
            <a:ext cx="51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42</a:t>
            </a:r>
          </a:p>
        </p:txBody>
      </p:sp>
      <p:sp>
        <p:nvSpPr>
          <p:cNvPr id="44053" name="TextBox 36"/>
          <p:cNvSpPr txBox="1">
            <a:spLocks noChangeArrowheads="1"/>
          </p:cNvSpPr>
          <p:nvPr/>
        </p:nvSpPr>
        <p:spPr bwMode="auto">
          <a:xfrm>
            <a:off x="5227638" y="26003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2</a:t>
            </a:r>
          </a:p>
        </p:txBody>
      </p:sp>
      <p:sp>
        <p:nvSpPr>
          <p:cNvPr id="44054" name="TextBox 37"/>
          <p:cNvSpPr txBox="1">
            <a:spLocks noChangeArrowheads="1"/>
          </p:cNvSpPr>
          <p:nvPr/>
        </p:nvSpPr>
        <p:spPr bwMode="auto">
          <a:xfrm>
            <a:off x="6826250" y="26003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5</a:t>
            </a:r>
          </a:p>
        </p:txBody>
      </p:sp>
      <p:sp>
        <p:nvSpPr>
          <p:cNvPr id="44055" name="TextBox 38"/>
          <p:cNvSpPr txBox="1">
            <a:spLocks noChangeArrowheads="1"/>
          </p:cNvSpPr>
          <p:nvPr/>
        </p:nvSpPr>
        <p:spPr bwMode="auto">
          <a:xfrm>
            <a:off x="2819400" y="1676400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3</a:t>
            </a:r>
          </a:p>
        </p:txBody>
      </p:sp>
      <p:sp>
        <p:nvSpPr>
          <p:cNvPr id="44056" name="TextBox 39"/>
          <p:cNvSpPr txBox="1">
            <a:spLocks noChangeArrowheads="1"/>
          </p:cNvSpPr>
          <p:nvPr/>
        </p:nvSpPr>
        <p:spPr bwMode="auto">
          <a:xfrm>
            <a:off x="4422775" y="171926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6</a:t>
            </a:r>
          </a:p>
        </p:txBody>
      </p:sp>
      <p:sp>
        <p:nvSpPr>
          <p:cNvPr id="44057" name="TextBox 40"/>
          <p:cNvSpPr txBox="1">
            <a:spLocks noChangeArrowheads="1"/>
          </p:cNvSpPr>
          <p:nvPr/>
        </p:nvSpPr>
        <p:spPr bwMode="auto">
          <a:xfrm>
            <a:off x="6130925" y="1719263"/>
            <a:ext cx="69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13</a:t>
            </a:r>
          </a:p>
        </p:txBody>
      </p:sp>
      <p:cxnSp>
        <p:nvCxnSpPr>
          <p:cNvPr id="44" name="Curved Connector 43"/>
          <p:cNvCxnSpPr>
            <a:cxnSpLocks noChangeShapeType="1"/>
            <a:stCxn id="4" idx="0"/>
            <a:endCxn id="11" idx="0"/>
          </p:cNvCxnSpPr>
          <p:nvPr/>
        </p:nvCxnSpPr>
        <p:spPr bwMode="auto">
          <a:xfrm rot="5400000" flipH="1" flipV="1">
            <a:off x="3752056" y="478632"/>
            <a:ext cx="1587" cy="4800600"/>
          </a:xfrm>
          <a:prstGeom prst="curvedConnector3">
            <a:avLst>
              <a:gd name="adj1" fmla="val 114097356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9" name="TextBox 38"/>
          <p:cNvSpPr txBox="1">
            <a:spLocks noChangeArrowheads="1"/>
          </p:cNvSpPr>
          <p:nvPr/>
        </p:nvSpPr>
        <p:spPr bwMode="auto">
          <a:xfrm>
            <a:off x="3535363" y="70961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7</a:t>
            </a:r>
          </a:p>
        </p:txBody>
      </p:sp>
      <p:sp>
        <p:nvSpPr>
          <p:cNvPr id="44060" name="Rounded Rectangular Callout 8"/>
          <p:cNvSpPr>
            <a:spLocks noChangeArrowheads="1"/>
          </p:cNvSpPr>
          <p:nvPr/>
        </p:nvSpPr>
        <p:spPr bwMode="auto">
          <a:xfrm>
            <a:off x="5562600" y="3886200"/>
            <a:ext cx="2632075" cy="566738"/>
          </a:xfrm>
          <a:prstGeom prst="wedgeRoundRectCallout">
            <a:avLst>
              <a:gd name="adj1" fmla="val -43139"/>
              <a:gd name="adj2" fmla="val 708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All roads point east!</a:t>
            </a:r>
          </a:p>
        </p:txBody>
      </p:sp>
      <p:cxnSp>
        <p:nvCxnSpPr>
          <p:cNvPr id="55" name="Curved Connector 54"/>
          <p:cNvCxnSpPr>
            <a:cxnSpLocks noChangeShapeType="1"/>
          </p:cNvCxnSpPr>
          <p:nvPr/>
        </p:nvCxnSpPr>
        <p:spPr bwMode="auto">
          <a:xfrm rot="5400000" flipH="1" flipV="1">
            <a:off x="5352256" y="478632"/>
            <a:ext cx="1587" cy="4800600"/>
          </a:xfrm>
          <a:prstGeom prst="curvedConnector3">
            <a:avLst>
              <a:gd name="adj1" fmla="val 114097356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2" name="TextBox 38"/>
          <p:cNvSpPr txBox="1">
            <a:spLocks noChangeArrowheads="1"/>
          </p:cNvSpPr>
          <p:nvPr/>
        </p:nvSpPr>
        <p:spPr bwMode="auto">
          <a:xfrm>
            <a:off x="5362575" y="677863"/>
            <a:ext cx="919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27</a:t>
            </a:r>
          </a:p>
        </p:txBody>
      </p:sp>
      <p:sp>
        <p:nvSpPr>
          <p:cNvPr id="44063" name="TextBox 56"/>
          <p:cNvSpPr txBox="1">
            <a:spLocks noChangeArrowheads="1"/>
          </p:cNvSpPr>
          <p:nvPr/>
        </p:nvSpPr>
        <p:spPr bwMode="auto">
          <a:xfrm>
            <a:off x="627063" y="5316538"/>
            <a:ext cx="4735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8000"/>
                </a:solidFill>
              </a:rPr>
              <a:t>Shortest path?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Is greed good?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How does the use-it-or-lose-it idea get used here?</a:t>
            </a:r>
          </a:p>
        </p:txBody>
      </p:sp>
      <p:sp>
        <p:nvSpPr>
          <p:cNvPr id="44064" name="TextBox 33"/>
          <p:cNvSpPr txBox="1">
            <a:spLocks noChangeArrowheads="1"/>
          </p:cNvSpPr>
          <p:nvPr/>
        </p:nvSpPr>
        <p:spPr bwMode="auto">
          <a:xfrm>
            <a:off x="471488" y="231775"/>
            <a:ext cx="2351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G</a:t>
            </a:r>
            <a:r>
              <a:rPr lang="en-US" altLang="en-US">
                <a:solidFill>
                  <a:srgbClr val="FF0000"/>
                </a:solidFill>
              </a:rPr>
              <a:t>i</a:t>
            </a:r>
            <a:r>
              <a:rPr lang="en-US" altLang="en-US">
                <a:solidFill>
                  <a:srgbClr val="FF6600"/>
                </a:solidFill>
              </a:rPr>
              <a:t>i</a:t>
            </a:r>
            <a:r>
              <a:rPr lang="en-US" altLang="en-US">
                <a:solidFill>
                  <a:srgbClr val="0000FF"/>
                </a:solidFill>
              </a:rPr>
              <a:t>g</a:t>
            </a:r>
            <a:r>
              <a:rPr lang="en-US" altLang="en-US">
                <a:solidFill>
                  <a:srgbClr val="008000"/>
                </a:solidFill>
              </a:rPr>
              <a:t>l</a:t>
            </a: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/>
              <a:t> maps</a:t>
            </a:r>
          </a:p>
        </p:txBody>
      </p:sp>
      <p:pic>
        <p:nvPicPr>
          <p:cNvPr id="44065" name="Picture 10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947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8641F8-F29B-49B0-9316-04FD989075B3}"/>
                  </a:ext>
                </a:extLst>
              </p14:cNvPr>
              <p14:cNvContentPartPr/>
              <p14:nvPr/>
            </p14:nvContentPartPr>
            <p14:xfrm>
              <a:off x="1018080" y="2116440"/>
              <a:ext cx="6447600" cy="1420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8641F8-F29B-49B0-9316-04FD989075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8720" y="2107080"/>
                <a:ext cx="6466320" cy="1438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00025"/>
            <a:ext cx="7772400" cy="1143000"/>
          </a:xfrm>
        </p:spPr>
        <p:txBody>
          <a:bodyPr/>
          <a:lstStyle/>
          <a:p>
            <a:r>
              <a:rPr lang="en-US" altLang="en-US"/>
              <a:t>Comparing DNA via Longest</a:t>
            </a:r>
            <a:br>
              <a:rPr lang="en-US" altLang="en-US"/>
            </a:br>
            <a:r>
              <a:rPr lang="en-US" altLang="en-US"/>
              <a:t>Common Subsequence (LCS)</a:t>
            </a:r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381000" y="1571625"/>
            <a:ext cx="8218488" cy="180975"/>
            <a:chOff x="295" y="1311"/>
            <a:chExt cx="5177" cy="114"/>
          </a:xfrm>
        </p:grpSpPr>
        <p:sp>
          <p:nvSpPr>
            <p:cNvPr id="615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85800" y="1981200"/>
            <a:ext cx="754886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GG</a:t>
            </a:r>
            <a:r>
              <a:rPr lang="en-US" alt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ACAT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TT</a:t>
            </a:r>
            <a:r>
              <a:rPr lang="en-US" alt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AC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&gt;&gt;&gt; LCS("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AGGACAT", "ATTACGAT")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49" name="TextBox 23"/>
          <p:cNvSpPr txBox="1">
            <a:spLocks noChangeArrowheads="1"/>
          </p:cNvSpPr>
          <p:nvPr/>
        </p:nvSpPr>
        <p:spPr bwMode="auto">
          <a:xfrm>
            <a:off x="685800" y="4495800"/>
            <a:ext cx="55739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&gt;&gt;&gt; LCS('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can', 'man!')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pic>
        <p:nvPicPr>
          <p:cNvPr id="6150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4089400"/>
            <a:ext cx="18986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0"/>
            <a:ext cx="4400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3113"/>
            <a:ext cx="86868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35"/>
          <p:cNvSpPr txBox="1">
            <a:spLocks noChangeArrowheads="1"/>
          </p:cNvSpPr>
          <p:nvPr/>
        </p:nvSpPr>
        <p:spPr bwMode="auto">
          <a:xfrm>
            <a:off x="220663" y="3810000"/>
            <a:ext cx="83978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FiveCities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FiveDists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([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"C", "D", "E"], </a:t>
            </a:r>
            <a:r>
              <a:rPr lang="en-US" altLang="ja-JP" sz="2400" dirty="0" err="1">
                <a:latin typeface="Courier New" pitchFamily="49" charset="0"/>
                <a:cs typeface="Courier New" pitchFamily="49" charset="0"/>
              </a:rPr>
              <a:t>FiveDists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1C721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([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"E"], </a:t>
            </a:r>
            <a:r>
              <a:rPr lang="en-US" altLang="ja-JP" sz="2400" dirty="0" err="1">
                <a:latin typeface="Courier New" pitchFamily="49" charset="0"/>
                <a:cs typeface="Courier New" pitchFamily="49" charset="0"/>
              </a:rPr>
              <a:t>FiveDists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en-US" sz="18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0"/>
            <a:ext cx="4400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35"/>
          <p:cNvSpPr txBox="1">
            <a:spLocks noChangeArrowheads="1"/>
          </p:cNvSpPr>
          <p:nvPr/>
        </p:nvSpPr>
        <p:spPr bwMode="auto">
          <a:xfrm>
            <a:off x="220663" y="3886200"/>
            <a:ext cx="693972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(cities,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dists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'''Returns the length of the 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   from the leftmost to the rightmost city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   in the cities list.'''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if BLAH: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 return BLAH BLAH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 return BLAH BLAH BLAH</a:t>
            </a:r>
          </a:p>
        </p:txBody>
      </p:sp>
      <p:pic>
        <p:nvPicPr>
          <p:cNvPr id="4608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3113"/>
            <a:ext cx="86868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0" descr="al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43" y="5559172"/>
            <a:ext cx="7254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7620000" y="5943600"/>
            <a:ext cx="13366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It</a:t>
            </a:r>
            <a:r>
              <a:rPr lang="ja-JP" altLang="en-US" sz="1400"/>
              <a:t>’</a:t>
            </a:r>
            <a:r>
              <a:rPr lang="en-US" altLang="ja-JP" sz="1400"/>
              <a:t>s fitting that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" pitchFamily="49" charset="0"/>
              </a:rPr>
              <a:t>map</a:t>
            </a:r>
            <a:r>
              <a:rPr lang="en-US" altLang="en-US" sz="1400"/>
              <a:t> gets used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here! </a:t>
            </a:r>
          </a:p>
        </p:txBody>
      </p:sp>
      <p:sp>
        <p:nvSpPr>
          <p:cNvPr id="46085" name="Rounded Rectangular Callout 8"/>
          <p:cNvSpPr>
            <a:spLocks noChangeArrowheads="1"/>
          </p:cNvSpPr>
          <p:nvPr/>
        </p:nvSpPr>
        <p:spPr bwMode="auto">
          <a:xfrm>
            <a:off x="6934200" y="4267200"/>
            <a:ext cx="2022474" cy="1195388"/>
          </a:xfrm>
          <a:prstGeom prst="wedgeRoundRectCallout">
            <a:avLst>
              <a:gd name="adj1" fmla="val -47514"/>
              <a:gd name="adj2" fmla="val 794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Readability may demand more than four lines of code…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0"/>
            <a:ext cx="4400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35"/>
          <p:cNvSpPr txBox="1">
            <a:spLocks noChangeArrowheads="1"/>
          </p:cNvSpPr>
          <p:nvPr/>
        </p:nvSpPr>
        <p:spPr bwMode="auto">
          <a:xfrm>
            <a:off x="220663" y="3886200"/>
            <a:ext cx="693972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(cities,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dists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'''Returns the length of the 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   from the leftmost to the rightmost city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   in the cities list.'''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(cities) &lt;= 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 return BLAH BLAH BLAH</a:t>
            </a:r>
          </a:p>
        </p:txBody>
      </p:sp>
      <p:pic>
        <p:nvPicPr>
          <p:cNvPr id="4608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3113"/>
            <a:ext cx="86868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893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E630-466E-49C8-8076-0785935E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We Admit It’s Tricky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D8C98-E5CB-4D4F-A9DB-17E70E84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(cities,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dists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'''Returns the length of the 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  from the leftmost to the rightmost city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A6A6A6"/>
                </a:solidFill>
                <a:latin typeface="Courier New" pitchFamily="49" charset="0"/>
                <a:cs typeface="Courier New" pitchFamily="49" charset="0"/>
              </a:rPr>
              <a:t>     in the cities list.'‘’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(Cities) &lt;= 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	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 choices = map(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   lambda hop: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dists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[(cities[0], cities[hop])]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       +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shortestPath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(cities[hop:],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dists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     range(1,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(cities))))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 return min(choices)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1A54BFB5-E370-4F41-9406-2287A65DBC1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402C029C-01B4-483E-A3DF-D80200849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B980E22-9AD2-4A7E-8538-A7CCAD3C3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00834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SnowFlake Fractals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3380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80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304800" y="2286000"/>
            <a:ext cx="449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21590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441325" y="1524000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Koch Snowflake Fractal: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533400" y="33242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0</a:t>
            </a: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18462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1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32178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2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48180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3</a:t>
            </a:r>
          </a:p>
        </p:txBody>
      </p:sp>
      <p:sp>
        <p:nvSpPr>
          <p:cNvPr id="33803" name="Text Box 16"/>
          <p:cNvSpPr txBox="1">
            <a:spLocks noChangeArrowheads="1"/>
          </p:cNvSpPr>
          <p:nvPr/>
        </p:nvSpPr>
        <p:spPr bwMode="auto">
          <a:xfrm>
            <a:off x="62658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4</a:t>
            </a:r>
          </a:p>
        </p:txBody>
      </p:sp>
      <p:sp>
        <p:nvSpPr>
          <p:cNvPr id="33804" name="Text Box 17"/>
          <p:cNvSpPr txBox="1">
            <a:spLocks noChangeArrowheads="1"/>
          </p:cNvSpPr>
          <p:nvPr/>
        </p:nvSpPr>
        <p:spPr bwMode="auto">
          <a:xfrm>
            <a:off x="76374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5</a:t>
            </a:r>
          </a:p>
        </p:txBody>
      </p:sp>
      <p:sp>
        <p:nvSpPr>
          <p:cNvPr id="33805" name="Rectangle 22"/>
          <p:cNvSpPr>
            <a:spLocks noChangeArrowheads="1"/>
          </p:cNvSpPr>
          <p:nvPr/>
        </p:nvSpPr>
        <p:spPr bwMode="auto">
          <a:xfrm>
            <a:off x="533400" y="2133600"/>
            <a:ext cx="1047750" cy="1047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6" name="AutoShape 21"/>
          <p:cNvSpPr>
            <a:spLocks noChangeArrowheads="1"/>
          </p:cNvSpPr>
          <p:nvPr/>
        </p:nvSpPr>
        <p:spPr bwMode="auto">
          <a:xfrm flipV="1">
            <a:off x="533400" y="2579688"/>
            <a:ext cx="838200" cy="603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7" name="Rectangle 24"/>
          <p:cNvSpPr>
            <a:spLocks noChangeArrowheads="1"/>
          </p:cNvSpPr>
          <p:nvPr/>
        </p:nvSpPr>
        <p:spPr bwMode="auto">
          <a:xfrm>
            <a:off x="9177338" y="5578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Snowflake Fractals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1000" y="1114425"/>
            <a:ext cx="8218488" cy="180975"/>
            <a:chOff x="295" y="1311"/>
            <a:chExt cx="5177" cy="114"/>
          </a:xfrm>
        </p:grpSpPr>
        <p:sp>
          <p:nvSpPr>
            <p:cNvPr id="3485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5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304800" y="2286000"/>
            <a:ext cx="449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21590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441325" y="1524000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Koch Snowflake Fractal: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533400" y="33242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0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1828800" y="33242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1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32178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2</a:t>
            </a: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48180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3</a:t>
            </a: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62658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4</a:t>
            </a:r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7637463" y="33242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5</a:t>
            </a:r>
          </a:p>
        </p:txBody>
      </p:sp>
      <p:sp>
        <p:nvSpPr>
          <p:cNvPr id="34829" name="Rectangle 15"/>
          <p:cNvSpPr>
            <a:spLocks noChangeArrowheads="1"/>
          </p:cNvSpPr>
          <p:nvPr/>
        </p:nvSpPr>
        <p:spPr bwMode="auto">
          <a:xfrm>
            <a:off x="533400" y="2133600"/>
            <a:ext cx="1047750" cy="1047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0" name="AutoShape 16"/>
          <p:cNvSpPr>
            <a:spLocks noChangeArrowheads="1"/>
          </p:cNvSpPr>
          <p:nvPr/>
        </p:nvSpPr>
        <p:spPr bwMode="auto">
          <a:xfrm flipV="1">
            <a:off x="533400" y="2579688"/>
            <a:ext cx="838200" cy="603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1" name="Oval 17"/>
          <p:cNvSpPr>
            <a:spLocks noChangeArrowheads="1"/>
          </p:cNvSpPr>
          <p:nvPr/>
        </p:nvSpPr>
        <p:spPr bwMode="auto">
          <a:xfrm>
            <a:off x="3810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2" name="Oval 19"/>
          <p:cNvSpPr>
            <a:spLocks noChangeArrowheads="1"/>
          </p:cNvSpPr>
          <p:nvPr/>
        </p:nvSpPr>
        <p:spPr bwMode="auto">
          <a:xfrm>
            <a:off x="19050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3" name="Oval 20"/>
          <p:cNvSpPr>
            <a:spLocks noChangeArrowheads="1"/>
          </p:cNvSpPr>
          <p:nvPr/>
        </p:nvSpPr>
        <p:spPr bwMode="auto">
          <a:xfrm>
            <a:off x="32766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4" name="Oval 21"/>
          <p:cNvSpPr>
            <a:spLocks noChangeArrowheads="1"/>
          </p:cNvSpPr>
          <p:nvPr/>
        </p:nvSpPr>
        <p:spPr bwMode="auto">
          <a:xfrm>
            <a:off x="47244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5" name="Oval 22"/>
          <p:cNvSpPr>
            <a:spLocks noChangeArrowheads="1"/>
          </p:cNvSpPr>
          <p:nvPr/>
        </p:nvSpPr>
        <p:spPr bwMode="auto">
          <a:xfrm>
            <a:off x="60960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6" name="Oval 23"/>
          <p:cNvSpPr>
            <a:spLocks noChangeArrowheads="1"/>
          </p:cNvSpPr>
          <p:nvPr/>
        </p:nvSpPr>
        <p:spPr bwMode="auto">
          <a:xfrm>
            <a:off x="7467600" y="2286000"/>
            <a:ext cx="1143000" cy="457200"/>
          </a:xfrm>
          <a:prstGeom prst="ellipse">
            <a:avLst/>
          </a:prstGeom>
          <a:noFill/>
          <a:ln w="38100">
            <a:solidFill>
              <a:srgbClr val="147F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7" name="Line 25"/>
          <p:cNvSpPr>
            <a:spLocks noChangeShapeType="1"/>
          </p:cNvSpPr>
          <p:nvPr/>
        </p:nvSpPr>
        <p:spPr bwMode="auto">
          <a:xfrm>
            <a:off x="2286000" y="6248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27"/>
          <p:cNvSpPr>
            <a:spLocks noChangeShapeType="1"/>
          </p:cNvSpPr>
          <p:nvPr/>
        </p:nvSpPr>
        <p:spPr bwMode="auto">
          <a:xfrm>
            <a:off x="3810000" y="6248400"/>
            <a:ext cx="1524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8"/>
          <p:cNvSpPr>
            <a:spLocks noChangeShapeType="1"/>
          </p:cNvSpPr>
          <p:nvPr/>
        </p:nvSpPr>
        <p:spPr bwMode="auto">
          <a:xfrm>
            <a:off x="5334000" y="6248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31"/>
          <p:cNvSpPr>
            <a:spLocks noChangeShapeType="1"/>
          </p:cNvSpPr>
          <p:nvPr/>
        </p:nvSpPr>
        <p:spPr bwMode="auto">
          <a:xfrm rot="3569387" flipH="1">
            <a:off x="4191000" y="55626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33"/>
          <p:cNvSpPr>
            <a:spLocks noChangeShapeType="1"/>
          </p:cNvSpPr>
          <p:nvPr/>
        </p:nvSpPr>
        <p:spPr bwMode="auto">
          <a:xfrm rot="-3569387">
            <a:off x="3429000" y="55626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35"/>
          <p:cNvSpPr>
            <a:spLocks noChangeShapeType="1"/>
          </p:cNvSpPr>
          <p:nvPr/>
        </p:nvSpPr>
        <p:spPr bwMode="auto">
          <a:xfrm>
            <a:off x="2286000" y="4495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Line 36"/>
          <p:cNvSpPr>
            <a:spLocks noChangeShapeType="1"/>
          </p:cNvSpPr>
          <p:nvPr/>
        </p:nvSpPr>
        <p:spPr bwMode="auto">
          <a:xfrm>
            <a:off x="3810000" y="4495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37"/>
          <p:cNvSpPr>
            <a:spLocks noChangeShapeType="1"/>
          </p:cNvSpPr>
          <p:nvPr/>
        </p:nvSpPr>
        <p:spPr bwMode="auto">
          <a:xfrm>
            <a:off x="5334000" y="4495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Text Box 38"/>
          <p:cNvSpPr txBox="1">
            <a:spLocks noChangeArrowheads="1"/>
          </p:cNvSpPr>
          <p:nvPr/>
        </p:nvSpPr>
        <p:spPr bwMode="auto">
          <a:xfrm>
            <a:off x="533400" y="4267200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0</a:t>
            </a:r>
          </a:p>
        </p:txBody>
      </p:sp>
      <p:sp>
        <p:nvSpPr>
          <p:cNvPr id="34846" name="Text Box 39"/>
          <p:cNvSpPr txBox="1">
            <a:spLocks noChangeArrowheads="1"/>
          </p:cNvSpPr>
          <p:nvPr/>
        </p:nvSpPr>
        <p:spPr bwMode="auto">
          <a:xfrm>
            <a:off x="533400" y="5943600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level 1</a:t>
            </a:r>
          </a:p>
        </p:txBody>
      </p:sp>
      <p:sp>
        <p:nvSpPr>
          <p:cNvPr id="34847" name="Text Box 40"/>
          <p:cNvSpPr txBox="1">
            <a:spLocks noChangeArrowheads="1"/>
          </p:cNvSpPr>
          <p:nvPr/>
        </p:nvSpPr>
        <p:spPr bwMode="auto">
          <a:xfrm>
            <a:off x="2514600" y="63246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  <p:sp>
        <p:nvSpPr>
          <p:cNvPr id="34848" name="Text Box 41"/>
          <p:cNvSpPr txBox="1">
            <a:spLocks noChangeArrowheads="1"/>
          </p:cNvSpPr>
          <p:nvPr/>
        </p:nvSpPr>
        <p:spPr bwMode="auto">
          <a:xfrm>
            <a:off x="4191000" y="63246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  <p:sp>
        <p:nvSpPr>
          <p:cNvPr id="34849" name="Text Box 42"/>
          <p:cNvSpPr txBox="1">
            <a:spLocks noChangeArrowheads="1"/>
          </p:cNvSpPr>
          <p:nvPr/>
        </p:nvSpPr>
        <p:spPr bwMode="auto">
          <a:xfrm>
            <a:off x="5715000" y="63246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  <p:sp>
        <p:nvSpPr>
          <p:cNvPr id="34850" name="Text Box 43"/>
          <p:cNvSpPr txBox="1">
            <a:spLocks noChangeArrowheads="1"/>
          </p:cNvSpPr>
          <p:nvPr/>
        </p:nvSpPr>
        <p:spPr bwMode="auto">
          <a:xfrm>
            <a:off x="3603625" y="51054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  <p:sp>
        <p:nvSpPr>
          <p:cNvPr id="34851" name="Text Box 44"/>
          <p:cNvSpPr txBox="1">
            <a:spLocks noChangeArrowheads="1"/>
          </p:cNvSpPr>
          <p:nvPr/>
        </p:nvSpPr>
        <p:spPr bwMode="auto">
          <a:xfrm>
            <a:off x="4899025" y="5105400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1/3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Recursive Approach…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BASE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</a:t>
            </a:r>
          </a:p>
        </p:txBody>
      </p:sp>
      <p:sp>
        <p:nvSpPr>
          <p:cNvPr id="7172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Recursive Approach…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</a:t>
            </a:r>
          </a:p>
        </p:txBody>
      </p:sp>
      <p:sp>
        <p:nvSpPr>
          <p:cNvPr id="8196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BDEF2C-F55F-44A8-B1A0-E9171FCBF889}"/>
                  </a:ext>
                </a:extLst>
              </p14:cNvPr>
              <p14:cNvContentPartPr/>
              <p14:nvPr/>
            </p14:nvContentPartPr>
            <p14:xfrm>
              <a:off x="2000160" y="1812600"/>
              <a:ext cx="518400" cy="607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BDEF2C-F55F-44A8-B1A0-E9171FCBF8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0800" y="1803240"/>
                <a:ext cx="537120" cy="62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Recursive Approach…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if s1[0] == s2[0]:  </a:t>
            </a:r>
            <a:r>
              <a:rPr lang="en-US" altLang="en-US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DO THE FIRST SYMBOLS MATCH?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1 +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</a:t>
            </a:r>
          </a:p>
        </p:txBody>
      </p:sp>
      <p:sp>
        <p:nvSpPr>
          <p:cNvPr id="9220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Recursive Approach…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if s1 == "" or s2 == "":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if s1[0] == s2[0]:  </a:t>
            </a:r>
            <a:r>
              <a:rPr lang="en-US" altLang="en-US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DO THE FIRST SYMBOLS MATCH?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return 1 + LCS(s1[1:], s2[1:])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            </a:t>
            </a:r>
          </a:p>
        </p:txBody>
      </p:sp>
      <p:sp>
        <p:nvSpPr>
          <p:cNvPr id="10244" name="TextBox 23"/>
          <p:cNvSpPr txBox="1">
            <a:spLocks noChangeArrowheads="1"/>
          </p:cNvSpPr>
          <p:nvPr/>
        </p:nvSpPr>
        <p:spPr bwMode="auto">
          <a:xfrm>
            <a:off x="4267200" y="5029200"/>
            <a:ext cx="336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sam!</a:t>
            </a:r>
            <a:r>
              <a:rPr lang="ja-JP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DE31520-F660-49CB-9589-06A16DCC0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165850"/>
            <a:ext cx="425789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Finish this on your worksheet!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Solution follows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Recursive Approach…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686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def LCS(s1, s2):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   if s1 == "" or s2 == "":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       return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       if s1[0] == s2[0]:  </a:t>
            </a:r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DO THE FIRST SYMBOLS MATCH?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           return 1 + LCS(s1[1:], s2[1:])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useFirst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= LCS(s1, s2[1:])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loseFirst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= LCS(s1[1:], s2)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            return max(</a:t>
            </a: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useFirst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loseFirst</a:t>
            </a:r>
            <a:r>
              <a:rPr lang="en-US" altLang="en-US" sz="18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1268" name="TextBox 23"/>
          <p:cNvSpPr txBox="1">
            <a:spLocks noChangeArrowheads="1"/>
          </p:cNvSpPr>
          <p:nvPr/>
        </p:nvSpPr>
        <p:spPr bwMode="auto">
          <a:xfrm>
            <a:off x="2630488" y="4719638"/>
            <a:ext cx="3360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LCS(</a:t>
            </a:r>
            <a:r>
              <a:rPr lang="ja-JP" alt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ja-JP" alt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sam</a:t>
            </a:r>
            <a:r>
              <a:rPr lang="en-US" altLang="ja-JP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!</a:t>
            </a:r>
            <a:r>
              <a:rPr lang="ja-JP" alt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2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269" name="Straight Connector 5"/>
          <p:cNvCxnSpPr>
            <a:cxnSpLocks noChangeShapeType="1"/>
          </p:cNvCxnSpPr>
          <p:nvPr/>
        </p:nvCxnSpPr>
        <p:spPr bwMode="auto">
          <a:xfrm>
            <a:off x="304800" y="4646613"/>
            <a:ext cx="8534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143000" y="5791200"/>
            <a:ext cx="536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What does it actually do when it runs?</a:t>
            </a:r>
          </a:p>
        </p:txBody>
      </p:sp>
      <p:pic>
        <p:nvPicPr>
          <p:cNvPr id="11271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D25F89-9231-40C9-9DD0-83F02F8BA5D3}"/>
                  </a:ext>
                </a:extLst>
              </p14:cNvPr>
              <p14:cNvContentPartPr/>
              <p14:nvPr/>
            </p14:nvContentPartPr>
            <p14:xfrm>
              <a:off x="4036320" y="3357720"/>
              <a:ext cx="1518480" cy="54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D25F89-9231-40C9-9DD0-83F02F8BA5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6960" y="3348360"/>
                <a:ext cx="1537200" cy="56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14553</TotalTime>
  <Words>2114</Words>
  <Application>Microsoft Office PowerPoint</Application>
  <PresentationFormat>On-screen Show (4:3)</PresentationFormat>
  <Paragraphs>403</Paragraphs>
  <Slides>45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  <vt:variant>
        <vt:lpstr>Custom Shows</vt:lpstr>
      </vt:variant>
      <vt:variant>
        <vt:i4>2</vt:i4>
      </vt:variant>
    </vt:vector>
  </HeadingPairs>
  <TitlesOfParts>
    <vt:vector size="57" baseType="lpstr">
      <vt:lpstr>Arial</vt:lpstr>
      <vt:lpstr>Bookman Old Style</vt:lpstr>
      <vt:lpstr>Calibri</vt:lpstr>
      <vt:lpstr>Courier</vt:lpstr>
      <vt:lpstr>Courier New</vt:lpstr>
      <vt:lpstr>Courier New Bold</vt:lpstr>
      <vt:lpstr>Maiandra GD</vt:lpstr>
      <vt:lpstr>Times</vt:lpstr>
      <vt:lpstr>Times New Roman</vt:lpstr>
      <vt:lpstr>Blank Presentation</vt:lpstr>
      <vt:lpstr>The CS 5 Times</vt:lpstr>
      <vt:lpstr>This Week</vt:lpstr>
      <vt:lpstr>Speaking of Illness…</vt:lpstr>
      <vt:lpstr>Comparing DNA via Longest Common Subsequence (LCS)</vt:lpstr>
      <vt:lpstr>Recursive Approach…</vt:lpstr>
      <vt:lpstr>Recursive Approach…</vt:lpstr>
      <vt:lpstr>Recursive Approach…</vt:lpstr>
      <vt:lpstr>Recursive Approach…</vt:lpstr>
      <vt:lpstr>Recursive Approach…</vt:lpstr>
      <vt:lpstr>PowerPoint Presentation</vt:lpstr>
      <vt:lpstr>PowerPoint Presentation</vt:lpstr>
      <vt:lpstr>Turtle Graphics</vt:lpstr>
      <vt:lpstr>Fractals</vt:lpstr>
      <vt:lpstr>“I Wonder About Trees” – Robert Frost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for something completely different…</vt:lpstr>
      <vt:lpstr>Tuples (“Immutable Lists”)</vt:lpstr>
      <vt:lpstr>Tuples (“Immutable Lists”)</vt:lpstr>
      <vt:lpstr>Dictionaries</vt:lpstr>
      <vt:lpstr>Dictionaries</vt:lpstr>
      <vt:lpstr>PowerPoint Presentation</vt:lpstr>
      <vt:lpstr>Finding Shortest Paths</vt:lpstr>
      <vt:lpstr>Sometimes We Need to Make More Than 2 Recursive Calls!</vt:lpstr>
      <vt:lpstr>PowerPoint Presentation</vt:lpstr>
      <vt:lpstr>PowerPoint Presentation</vt:lpstr>
      <vt:lpstr>PowerPoint Presentation</vt:lpstr>
      <vt:lpstr>PowerPoint Presentation</vt:lpstr>
      <vt:lpstr>We Admit It’s Tricky</vt:lpstr>
      <vt:lpstr>PowerPoint Presentation</vt:lpstr>
      <vt:lpstr>PowerPoint Presentation</vt:lpstr>
      <vt:lpstr>For screen</vt:lpstr>
      <vt:lpstr>For printing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Kuenning</dc:creator>
  <cp:lastModifiedBy>Geoffrey Kuenning</cp:lastModifiedBy>
  <cp:revision>253</cp:revision>
  <cp:lastPrinted>2021-09-13T21:11:30Z</cp:lastPrinted>
  <dcterms:created xsi:type="dcterms:W3CDTF">2011-09-12T04:01:27Z</dcterms:created>
  <dcterms:modified xsi:type="dcterms:W3CDTF">2021-09-14T20:11:16Z</dcterms:modified>
</cp:coreProperties>
</file>