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3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2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6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7.xml" ContentType="application/vnd.openxmlformats-officedocument.presentationml.notesSlide+xml"/>
  <Override PartName="/ppt/tags/tag22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24.xml" ContentType="application/vnd.openxmlformats-officedocument.presentationml.tags+xml"/>
  <Override PartName="/ppt/notesSlides/notesSlide32.xml" ContentType="application/vnd.openxmlformats-officedocument.presentationml.notesSlide+xml"/>
  <Override PartName="/ppt/tags/tag225.xml" ContentType="application/vnd.openxmlformats-officedocument.presentationml.tags+xml"/>
  <Override PartName="/ppt/notesSlides/notesSlide33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3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42.xml" ContentType="application/vnd.openxmlformats-officedocument.presentationml.tags+xml"/>
  <Override PartName="/ppt/notesSlides/notesSlide4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638" r:id="rId2"/>
    <p:sldId id="646" r:id="rId3"/>
    <p:sldId id="552" r:id="rId4"/>
    <p:sldId id="606" r:id="rId5"/>
    <p:sldId id="611" r:id="rId6"/>
    <p:sldId id="630" r:id="rId7"/>
    <p:sldId id="573" r:id="rId8"/>
    <p:sldId id="574" r:id="rId9"/>
    <p:sldId id="575" r:id="rId10"/>
    <p:sldId id="576" r:id="rId11"/>
    <p:sldId id="632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634" r:id="rId20"/>
    <p:sldId id="645" r:id="rId21"/>
    <p:sldId id="612" r:id="rId22"/>
    <p:sldId id="589" r:id="rId23"/>
    <p:sldId id="597" r:id="rId24"/>
    <p:sldId id="629" r:id="rId25"/>
    <p:sldId id="635" r:id="rId26"/>
    <p:sldId id="559" r:id="rId27"/>
    <p:sldId id="560" r:id="rId28"/>
    <p:sldId id="561" r:id="rId29"/>
    <p:sldId id="562" r:id="rId30"/>
    <p:sldId id="564" r:id="rId31"/>
    <p:sldId id="598" r:id="rId32"/>
    <p:sldId id="609" r:id="rId33"/>
    <p:sldId id="618" r:id="rId34"/>
    <p:sldId id="565" r:id="rId35"/>
    <p:sldId id="620" r:id="rId36"/>
    <p:sldId id="567" r:id="rId37"/>
    <p:sldId id="602" r:id="rId38"/>
    <p:sldId id="566" r:id="rId39"/>
    <p:sldId id="601" r:id="rId40"/>
    <p:sldId id="568" r:id="rId41"/>
    <p:sldId id="569" r:id="rId4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6CE"/>
    <a:srgbClr val="FFCC99"/>
    <a:srgbClr val="CCECFF"/>
    <a:srgbClr val="067B0E"/>
    <a:srgbClr val="FFCCCC"/>
    <a:srgbClr val="EA8B00"/>
    <a:srgbClr val="FCF3E0"/>
    <a:srgbClr val="FF6600"/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96" autoAdjust="0"/>
  </p:normalViewPr>
  <p:slideViewPr>
    <p:cSldViewPr>
      <p:cViewPr varScale="1">
        <p:scale>
          <a:sx n="86" d="100"/>
          <a:sy n="86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2814"/>
            <a:ext cx="3027137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982814"/>
            <a:ext cx="3027136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2-09T21:59:0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16246 16563,'53'26,"-27"-26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9-16T03:12:56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18132 4812,'-25'0,"1"0,24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4032"/>
            <a:ext cx="5123546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8064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08064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200">
                <a:latin typeface="Arial" pitchFamily="34" charset="0"/>
              </a:rPr>
              <a:pPr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Setup</a:t>
            </a:r>
            <a:r>
              <a:rPr lang="en-US" dirty="0" smtClean="0">
                <a:latin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</a:rPr>
              <a:t>ipython</a:t>
            </a:r>
            <a:r>
              <a:rPr lang="en-US" dirty="0" smtClean="0">
                <a:latin typeface="Arial" pitchFamily="34" charset="0"/>
              </a:rPr>
              <a:t> with </a:t>
            </a:r>
            <a:r>
              <a:rPr lang="en-US" dirty="0" smtClean="0">
                <a:latin typeface="Arial" pitchFamily="34" charset="0"/>
              </a:rPr>
              <a:t>lec05prog01-random.py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</a:rPr>
              <a:t>code editor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</a:rPr>
              <a:t>window </a:t>
            </a:r>
            <a:r>
              <a:rPr lang="en-US" baseline="0" dirty="0" smtClean="0">
                <a:latin typeface="Arial" pitchFamily="34" charset="0"/>
              </a:rPr>
              <a:t>with same</a:t>
            </a:r>
            <a:r>
              <a:rPr lang="en-US" baseline="0" dirty="0" smtClean="0">
                <a:latin typeface="Arial" pitchFamily="34" charset="0"/>
              </a:rPr>
              <a:t>.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Make </a:t>
            </a:r>
            <a:r>
              <a:rPr lang="en-US" dirty="0" smtClean="0">
                <a:latin typeface="Arial" pitchFamily="34" charset="0"/>
              </a:rPr>
              <a:t>a</a:t>
            </a:r>
            <a:r>
              <a:rPr lang="en-US" baseline="0" dirty="0" smtClean="0">
                <a:latin typeface="Arial" pitchFamily="34" charset="0"/>
              </a:rPr>
              <a:t> simple turtle window : </a:t>
            </a:r>
            <a:r>
              <a:rPr lang="en-US" baseline="0" dirty="0" smtClean="0">
                <a:latin typeface="Arial" pitchFamily="34" charset="0"/>
              </a:rPr>
              <a:t>reset() </a:t>
            </a:r>
            <a:r>
              <a:rPr lang="en-US" baseline="0" dirty="0" smtClean="0">
                <a:latin typeface="Arial" pitchFamily="34" charset="0"/>
              </a:rPr>
              <a:t>and resize </a:t>
            </a:r>
            <a:r>
              <a:rPr lang="en-US" baseline="0" dirty="0" smtClean="0">
                <a:latin typeface="Arial" pitchFamily="34" charset="0"/>
              </a:rPr>
              <a:t>it to be the top half of the screen?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Specific</a:t>
            </a:r>
            <a:r>
              <a:rPr lang="en-US" baseline="0" dirty="0" smtClean="0">
                <a:latin typeface="Arial" pitchFamily="34" charset="0"/>
              </a:rPr>
              <a:t> functions that will be demonstrated: guess, </a:t>
            </a:r>
            <a:r>
              <a:rPr lang="en-US" baseline="0" dirty="0" err="1" smtClean="0">
                <a:latin typeface="Arial" pitchFamily="34" charset="0"/>
              </a:rPr>
              <a:t>guess_orig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countDoubles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MCMH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MCMHnp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rwpos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rwSteps</a:t>
            </a:r>
            <a:r>
              <a:rPr lang="en-US" baseline="0" dirty="0" smtClean="0">
                <a:latin typeface="Arial" pitchFamily="34" charset="0"/>
              </a:rPr>
              <a:t>, tri, </a:t>
            </a:r>
            <a:r>
              <a:rPr lang="en-US" baseline="0" dirty="0" err="1" smtClean="0">
                <a:latin typeface="Arial" pitchFamily="34" charset="0"/>
              </a:rPr>
              <a:t>rwalk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svtree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smtClean="0">
                <a:latin typeface="Arial" pitchFamily="34" charset="0"/>
              </a:rPr>
              <a:t>sf/</a:t>
            </a:r>
            <a:r>
              <a:rPr lang="en-US" baseline="0" dirty="0" err="1" smtClean="0">
                <a:latin typeface="Arial" pitchFamily="34" charset="0"/>
              </a:rPr>
              <a:t>sfnt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Note that the first recursion homework is always challenging, so don’t despair if it gave you trouble.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questions intentionally contain syntactic</a:t>
            </a:r>
            <a:r>
              <a:rPr lang="en-US" baseline="0" dirty="0" smtClean="0"/>
              <a:t> variations; the idea is to get people to understand the differences.</a:t>
            </a:r>
          </a:p>
          <a:p>
            <a:endParaRPr lang="en-US" baseline="0" dirty="0" smtClean="0"/>
          </a:p>
          <a:p>
            <a:r>
              <a:rPr lang="en-US" dirty="0" smtClean="0"/>
              <a:t>Technically choice(0, 1, 2, 3, 4) isn’t  a syntax error, it’s a semantic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Stanislaw </a:t>
            </a:r>
            <a:r>
              <a:rPr lang="en-US" dirty="0" err="1" smtClean="0"/>
              <a:t>Ulam</a:t>
            </a:r>
            <a:r>
              <a:rPr lang="en-US" dirty="0" smtClean="0"/>
              <a:t> invented the Monte</a:t>
            </a:r>
            <a:r>
              <a:rPr lang="en-US" baseline="0" dirty="0" smtClean="0"/>
              <a:t> Carlo method.  He also worked on the Manhattan Project and suggested nuclear pulse propulsion (a really bad idea!).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3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 smtClean="0"/>
              <a:t>the difference between the two notations for lists 1-6.</a:t>
            </a:r>
          </a:p>
          <a:p>
            <a:endParaRPr lang="en-US" dirty="0" smtClean="0"/>
          </a:p>
          <a:p>
            <a:r>
              <a:rPr lang="en-US" dirty="0" smtClean="0"/>
              <a:t>Q: does the if statement check for doubles or non-doubles?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 smtClean="0"/>
              <a:t>countDoubles</a:t>
            </a:r>
            <a:r>
              <a:rPr lang="en-US" dirty="0" smtClean="0"/>
              <a:t>(600)</a:t>
            </a:r>
            <a:r>
              <a:rPr lang="en-US" baseline="0" dirty="0" smtClean="0"/>
              <a:t> – the analytical becomes the empirical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Monty Hall, Canadian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2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 hosted by Drew Carey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0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MCMH</a:t>
            </a:r>
            <a:r>
              <a:rPr lang="en-US" dirty="0" smtClean="0"/>
              <a:t>(1, 'stay', 300),</a:t>
            </a:r>
            <a:r>
              <a:rPr lang="en-US" baseline="0" dirty="0" smtClean="0"/>
              <a:t> then with 'switch'.  Repeat with </a:t>
            </a:r>
            <a:r>
              <a:rPr lang="en-US" baseline="0" dirty="0" err="1" smtClean="0"/>
              <a:t>MCMHnp</a:t>
            </a:r>
            <a:r>
              <a:rPr lang="en-US" baseline="0" dirty="0" smtClean="0"/>
              <a:t> and bigger counts.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7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Highlight bad style  of</a:t>
            </a:r>
            <a:r>
              <a:rPr lang="en-US" baseline="0" dirty="0" smtClean="0"/>
              <a:t> one-line ifs.</a:t>
            </a:r>
          </a:p>
          <a:p>
            <a:endParaRPr lang="en-US" baseline="0" dirty="0" smtClean="0"/>
          </a:p>
          <a:p>
            <a:r>
              <a:rPr lang="en-US" dirty="0" smtClean="0"/>
              <a:t>Note </a:t>
            </a:r>
            <a:r>
              <a:rPr lang="en-US" dirty="0" smtClean="0"/>
              <a:t>that</a:t>
            </a:r>
            <a:r>
              <a:rPr lang="en-US" baseline="0" dirty="0" smtClean="0"/>
              <a:t> the second </a:t>
            </a:r>
            <a:r>
              <a:rPr lang="en-US" baseline="0" dirty="0" err="1" smtClean="0"/>
              <a:t>elif</a:t>
            </a:r>
            <a:r>
              <a:rPr lang="en-US" baseline="0" dirty="0" smtClean="0"/>
              <a:t> is a win regardless of which losing door was originally chosen.  (And that’s why switching is wise!)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3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3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err="1" smtClean="0"/>
              <a:t>rwpos</a:t>
            </a:r>
            <a:r>
              <a:rPr lang="en-US" dirty="0" smtClean="0"/>
              <a:t>(25, 500) several times.  It just prints the number of</a:t>
            </a:r>
            <a:r>
              <a:rPr lang="en-US" baseline="0" dirty="0" smtClean="0"/>
              <a:t> steps needed.</a:t>
            </a:r>
          </a:p>
          <a:p>
            <a:r>
              <a:rPr lang="en-US" baseline="0" dirty="0" smtClean="0"/>
              <a:t>Don’t show </a:t>
            </a:r>
            <a:r>
              <a:rPr lang="en-US" baseline="0" dirty="0" err="1" smtClean="0"/>
              <a:t>rwsteps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9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run </a:t>
            </a:r>
            <a:r>
              <a:rPr lang="en-US" dirty="0" err="1" smtClean="0"/>
              <a:t>rwsteps</a:t>
            </a:r>
            <a:r>
              <a:rPr lang="en-US" dirty="0" smtClean="0"/>
              <a:t>(25, 0, 50)</a:t>
            </a:r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dirty="0" err="1" smtClean="0"/>
              <a:t>rwSteps</a:t>
            </a:r>
            <a:r>
              <a:rPr lang="en-US" baseline="0" dirty="0" smtClean="0"/>
              <a:t> takes a third argument, the delay (defaults to 0.05 which is good).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31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200">
                <a:latin typeface="Arial" pitchFamily="34" charset="0"/>
              </a:rPr>
              <a:pPr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The drawing is by George </a:t>
            </a:r>
            <a:r>
              <a:rPr lang="en-US" altLang="en-US" dirty="0" err="1" smtClean="0">
                <a:latin typeface="Arial" pitchFamily="34" charset="0"/>
                <a:ea typeface="ＭＳ Ｐゴシック" pitchFamily="-65" charset="-128"/>
              </a:rPr>
              <a:t>Vlosich</a:t>
            </a:r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, "The world's greatest Etch-a-Sketch artist," who takes 70-80 hours to complete a work.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05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200">
                <a:latin typeface="Arial" pitchFamily="34" charset="0"/>
              </a:rPr>
              <a:pPr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91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Demo </a:t>
            </a:r>
            <a:r>
              <a:rPr lang="en-US" dirty="0" smtClean="0">
                <a:latin typeface="Arial" pitchFamily="34" charset="0"/>
              </a:rPr>
              <a:t>turtle </a:t>
            </a:r>
            <a:r>
              <a:rPr lang="en-US" dirty="0" smtClean="0">
                <a:latin typeface="Arial" pitchFamily="34" charset="0"/>
              </a:rPr>
              <a:t>here—draw </a:t>
            </a:r>
            <a:r>
              <a:rPr lang="en-US" dirty="0" smtClean="0">
                <a:latin typeface="Arial" pitchFamily="34" charset="0"/>
              </a:rPr>
              <a:t>“hi”: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left(90); forward(100); forward(-50); right</a:t>
            </a:r>
            <a:r>
              <a:rPr lang="en-US" baseline="0" dirty="0" smtClean="0">
                <a:latin typeface="Arial" pitchFamily="34" charset="0"/>
              </a:rPr>
              <a:t>(90); forward(50); right(90); forward(50)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left(90); up(); forward(50); down(); left(90); forward(50); up(); forward(50)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</a:t>
            </a:r>
            <a:r>
              <a:rPr lang="en-US" baseline="0" dirty="0" smtClean="0"/>
              <a:t> tri(3).  Then run tri(9) (without </a:t>
            </a:r>
            <a:r>
              <a:rPr lang="en-US" baseline="0" dirty="0" err="1" smtClean="0"/>
              <a:t>reseting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 run tri(9) with the “new” tri.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poly(9, 9).  Note that Hoch-Shanahan cups are nonagons!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1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INHANDOUTFULL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err="1" smtClean="0"/>
              <a:t>chai_orig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rw_setup</a:t>
            </a:r>
            <a:r>
              <a:rPr lang="en-US" dirty="0" smtClean="0"/>
              <a:t> </a:t>
            </a:r>
            <a:r>
              <a:rPr lang="en-US" dirty="0" smtClean="0"/>
              <a:t>prepares </a:t>
            </a:r>
            <a:r>
              <a:rPr lang="en-US" dirty="0" smtClean="0"/>
              <a:t>for random walk</a:t>
            </a:r>
            <a:r>
              <a:rPr lang="en-US" dirty="0" smtClean="0"/>
              <a:t>.  Show </a:t>
            </a:r>
            <a:r>
              <a:rPr lang="en-US" dirty="0" err="1" smtClean="0"/>
              <a:t>rwalk</a:t>
            </a:r>
            <a:r>
              <a:rPr lang="en-US" dirty="0" smtClean="0"/>
              <a:t>(30) a couple of times.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Chai</a:t>
            </a:r>
            <a:r>
              <a:rPr lang="en-US" baseline="0" dirty="0" smtClean="0"/>
              <a:t> == “T” (groan)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Baaa</a:t>
            </a:r>
            <a:r>
              <a:rPr lang="en-US" dirty="0" smtClean="0"/>
              <a:t>: https://www.youtube.com/watch?v=WQO-aOdJLiw</a:t>
            </a:r>
          </a:p>
          <a:p>
            <a:r>
              <a:rPr lang="en-US" dirty="0" smtClean="0"/>
              <a:t>Cows:</a:t>
            </a:r>
            <a:r>
              <a:rPr lang="en-US" baseline="0" dirty="0" smtClean="0"/>
              <a:t> https://www.youtube.com/watch?v=FavUpD_IjVY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6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rwalk</a:t>
            </a:r>
            <a:r>
              <a:rPr lang="en-US" dirty="0" smtClean="0"/>
              <a:t>(20)</a:t>
            </a:r>
          </a:p>
          <a:p>
            <a:r>
              <a:rPr lang="en-US" dirty="0" err="1" smtClean="0"/>
              <a:t>rw_not</a:t>
            </a:r>
            <a:r>
              <a:rPr lang="en-US" dirty="0" smtClean="0"/>
              <a:t> is without the angle</a:t>
            </a:r>
            <a:r>
              <a:rPr lang="en-US" baseline="0" dirty="0" smtClean="0"/>
              <a:t> corrections.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0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95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</a:t>
            </a:r>
            <a:r>
              <a:rPr lang="en-US" dirty="0" err="1" smtClean="0"/>
              <a:t>chai_orig</a:t>
            </a:r>
            <a:r>
              <a:rPr lang="en-US" dirty="0" smtClean="0"/>
              <a:t>.  Don’t demo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7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chai</a:t>
            </a:r>
          </a:p>
          <a:p>
            <a:endParaRPr lang="en-US" dirty="0" smtClean="0"/>
          </a:p>
          <a:p>
            <a:r>
              <a:rPr lang="en-US" dirty="0" smtClean="0"/>
              <a:t>It looks like a sports bracket.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you comment out the lower recursion, you get the top seed’s games.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1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200">
                <a:latin typeface="Arial" pitchFamily="34" charset="0"/>
              </a:rPr>
              <a:pPr/>
              <a:t>34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Don’t demo spiral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200">
                <a:latin typeface="Arial" pitchFamily="34" charset="0"/>
              </a:rPr>
              <a:pPr/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Lower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</a:rPr>
              <a:t>line is initial piece, box is another spiral.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200">
                <a:latin typeface="Arial" pitchFamily="34" charset="0"/>
              </a:rPr>
              <a:pPr/>
              <a:t>36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Demo </a:t>
            </a:r>
            <a:r>
              <a:rPr lang="en-US" dirty="0" err="1" smtClean="0">
                <a:latin typeface="Arial" pitchFamily="34" charset="0"/>
              </a:rPr>
              <a:t>svtree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200">
                <a:latin typeface="Arial" pitchFamily="34" charset="0"/>
              </a:rPr>
              <a:pPr/>
              <a:t>37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Have</a:t>
            </a:r>
            <a:r>
              <a:rPr lang="en-US" baseline="0" dirty="0" smtClean="0">
                <a:latin typeface="Arial" pitchFamily="34" charset="0"/>
              </a:rPr>
              <a:t> the students find the self-similarity.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200">
                <a:latin typeface="Arial" pitchFamily="34" charset="0"/>
              </a:rPr>
              <a:pPr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If </a:t>
            </a:r>
            <a:r>
              <a:rPr lang="en-US" dirty="0" smtClean="0">
                <a:latin typeface="Arial" pitchFamily="34" charset="0"/>
              </a:rPr>
              <a:t>you don’t return to the starting</a:t>
            </a:r>
            <a:r>
              <a:rPr lang="en-US" baseline="0" dirty="0" smtClean="0">
                <a:latin typeface="Arial" pitchFamily="34" charset="0"/>
              </a:rPr>
              <a:t> position it’ll get lost.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200">
                <a:latin typeface="Arial" pitchFamily="34" charset="0"/>
              </a:rPr>
              <a:pPr/>
              <a:t>39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80% of the work is done by 20% of the code.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programmer does the first step, the rest is delegated to the machine (or the recursion, or the faith…)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49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200">
                <a:latin typeface="Arial" pitchFamily="34" charset="0"/>
              </a:rPr>
              <a:pPr/>
              <a:t>40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Demo </a:t>
            </a:r>
            <a:r>
              <a:rPr lang="en-US" dirty="0" smtClean="0">
                <a:latin typeface="Arial" pitchFamily="34" charset="0"/>
              </a:rPr>
              <a:t>sf(300, 4</a:t>
            </a:r>
            <a:r>
              <a:rPr lang="en-US" baseline="0" dirty="0" smtClean="0">
                <a:latin typeface="Arial" pitchFamily="34" charset="0"/>
              </a:rPr>
              <a:t>), then </a:t>
            </a:r>
            <a:r>
              <a:rPr lang="en-US" baseline="0" dirty="0" err="1" smtClean="0">
                <a:latin typeface="Arial" pitchFamily="34" charset="0"/>
              </a:rPr>
              <a:t>sfnt</a:t>
            </a:r>
            <a:r>
              <a:rPr lang="en-US" baseline="0" dirty="0" smtClean="0">
                <a:latin typeface="Arial" pitchFamily="34" charset="0"/>
              </a:rPr>
              <a:t>(300, 5)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200">
                <a:latin typeface="Arial" pitchFamily="34" charset="0"/>
              </a:rPr>
              <a:pPr/>
              <a:t>41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animate this but we won’t because of the time it takes.  The computer is better at bookkeeping</a:t>
            </a:r>
            <a:r>
              <a:rPr lang="en-US" baseline="0" dirty="0" smtClean="0"/>
              <a:t> than we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both import</a:t>
            </a:r>
            <a:r>
              <a:rPr lang="en-US" baseline="0" dirty="0" smtClean="0"/>
              <a:t> random and </a:t>
            </a:r>
            <a:r>
              <a:rPr lang="en-US" baseline="0" dirty="0" err="1" smtClean="0"/>
              <a:t>random.choice</a:t>
            </a:r>
            <a:r>
              <a:rPr lang="en-US" baseline="0" dirty="0" smtClean="0"/>
              <a:t>, then from random import * and choice.</a:t>
            </a:r>
          </a:p>
          <a:p>
            <a:r>
              <a:rPr lang="en-US" baseline="0" dirty="0" smtClean="0"/>
              <a:t>The file has cc = Claremont Colleges so we can do choice(cc)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choice('</a:t>
            </a:r>
            <a:r>
              <a:rPr lang="en-US" baseline="0" dirty="0" err="1" smtClean="0"/>
              <a:t>mudd</a:t>
            </a:r>
            <a:r>
              <a:rPr lang="en-US" baseline="0" dirty="0" smtClean="0"/>
              <a:t>') – what might come out, what’s most </a:t>
            </a:r>
            <a:r>
              <a:rPr lang="en-US" baseline="0" dirty="0" smtClean="0"/>
              <a:t>likely, </a:t>
            </a:r>
            <a:r>
              <a:rPr lang="en-US" baseline="0" dirty="0" smtClean="0"/>
              <a:t>what’s the probability?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show choice(list(range(1,101).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Uniform is for floating point; note that probability of 42 is effectively 0!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7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guess.</a:t>
            </a:r>
            <a:r>
              <a:rPr lang="en-US" baseline="0" dirty="0" smtClean="0"/>
              <a:t>  Edit to add print of intermediates.  Then edit again to do count.  Show counting version several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counting version several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CD54B-4496-490B-8934-8FE34B6452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" Type="http://schemas.openxmlformats.org/officeDocument/2006/relationships/tags" Target="../tags/tag68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8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9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tags" Target="../tags/tag95.xml"/><Relationship Id="rId10" Type="http://schemas.openxmlformats.org/officeDocument/2006/relationships/image" Target="../media/image13.jpeg"/><Relationship Id="rId4" Type="http://schemas.openxmlformats.org/officeDocument/2006/relationships/tags" Target="../tags/tag94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3" Type="http://schemas.openxmlformats.org/officeDocument/2006/relationships/tags" Target="../tags/tag104.xml"/><Relationship Id="rId7" Type="http://schemas.openxmlformats.org/officeDocument/2006/relationships/customXml" Target="../ink/ink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0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2.xml"/><Relationship Id="rId7" Type="http://schemas.openxmlformats.org/officeDocument/2006/relationships/image" Target="../media/image18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1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notesSlide" Target="../notesSlides/notesSlide22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41" Type="http://schemas.openxmlformats.org/officeDocument/2006/relationships/tags" Target="../tags/tag206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10" Type="http://schemas.openxmlformats.org/officeDocument/2006/relationships/image" Target="../media/image25.png"/><Relationship Id="rId4" Type="http://schemas.openxmlformats.org/officeDocument/2006/relationships/tags" Target="../tags/tag219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5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29.png"/><Relationship Id="rId5" Type="http://schemas.openxmlformats.org/officeDocument/2006/relationships/tags" Target="../tags/tag230.xml"/><Relationship Id="rId10" Type="http://schemas.openxmlformats.org/officeDocument/2006/relationships/notesSlide" Target="../notesSlides/notesSlide34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29.png"/><Relationship Id="rId5" Type="http://schemas.openxmlformats.org/officeDocument/2006/relationships/tags" Target="../tags/tag238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237.xml"/><Relationship Id="rId9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40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2.xml"/><Relationship Id="rId6" Type="http://schemas.openxmlformats.org/officeDocument/2006/relationships/image" Target="../media/image300.emf"/><Relationship Id="rId5" Type="http://schemas.openxmlformats.org/officeDocument/2006/relationships/customXml" Target="../ink/ink2.xml"/><Relationship Id="rId10" Type="http://schemas.openxmlformats.org/officeDocument/2006/relationships/image" Target="../media/image50.emf"/><Relationship Id="rId4" Type="http://schemas.openxmlformats.org/officeDocument/2006/relationships/image" Target="../media/image31.png"/><Relationship Id="rId9" Type="http://schemas.openxmlformats.org/officeDocument/2006/relationships/customXml" Target="../ink/ink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0.png"/><Relationship Id="rId4" Type="http://schemas.openxmlformats.org/officeDocument/2006/relationships/tags" Target="../tags/tag39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228720" y="1478677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57200" y="5141976"/>
            <a:ext cx="3124200" cy="12779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1879600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401" y="129074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94" y="51722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7062733" y="457200"/>
            <a:ext cx="1379372" cy="64633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347068" y="3352800"/>
            <a:ext cx="446774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CS 5's three-eyed </a:t>
            </a:r>
            <a:r>
              <a:rPr lang="en-US" sz="1800" dirty="0" err="1" smtClean="0">
                <a:latin typeface="Cambria" pitchFamily="18" charset="0"/>
              </a:rPr>
              <a:t>spokesalien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800" dirty="0" smtClean="0">
                <a:latin typeface="Cambria" pitchFamily="18" charset="0"/>
              </a:rPr>
              <a:t>life-form</a:t>
            </a:r>
            <a:r>
              <a:rPr lang="en-US" sz="1800" dirty="0">
                <a:latin typeface="Cambria" pitchFamily="18" charset="0"/>
              </a:rPr>
              <a:t>. "I can't work under these </a:t>
            </a:r>
            <a:r>
              <a:rPr lang="en-US" sz="1800" dirty="0" smtClean="0">
                <a:latin typeface="Cambria" pitchFamily="18" charset="0"/>
              </a:rPr>
              <a:t>conditions—when </a:t>
            </a:r>
            <a:r>
              <a:rPr lang="en-US" sz="1800" dirty="0">
                <a:latin typeface="Cambria" pitchFamily="18" charset="0"/>
              </a:rPr>
              <a:t>I arrived this morning, I was </a:t>
            </a:r>
            <a:r>
              <a:rPr lang="en-US" sz="1800" dirty="0" smtClean="0">
                <a:latin typeface="Cambria" pitchFamily="18" charset="0"/>
              </a:rPr>
              <a:t>immediately—and indecorously—</a:t>
            </a:r>
            <a:r>
              <a:rPr lang="en-US" sz="1800" dirty="0" err="1" smtClean="0">
                <a:latin typeface="Cambria" pitchFamily="18" charset="0"/>
              </a:rPr>
              <a:t>burninated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by a new co-worker," sources reported hearing as the </a:t>
            </a:r>
            <a:r>
              <a:rPr lang="en-US" sz="1800" dirty="0" err="1">
                <a:latin typeface="Cambria" pitchFamily="18" charset="0"/>
              </a:rPr>
              <a:t>trinocular</a:t>
            </a:r>
            <a:r>
              <a:rPr lang="en-US" sz="1800" dirty="0"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4495800" y="249905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255154" y="6210904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57200" y="527050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w3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due </a:t>
            </a:r>
            <a:r>
              <a:rPr lang="en-US" sz="2800" dirty="0" smtClean="0">
                <a:latin typeface="Cambria" pitchFamily="18" charset="0"/>
              </a:rPr>
              <a:t>Monday…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66724" y="5791200"/>
            <a:ext cx="3099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1295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 dirty="0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44704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 dirty="0" smtClean="0">
                <a:solidFill>
                  <a:srgbClr val="C00000"/>
                </a:solidFill>
                <a:latin typeface="Cambria" pitchFamily="18" charset="0"/>
              </a:rPr>
              <a:t>How random!</a:t>
            </a:r>
            <a:endParaRPr lang="en-US" sz="27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7252356" y="164483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30345" y="1991053"/>
            <a:ext cx="730250" cy="828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59385" y="655544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latin typeface="Calibri" panose="020F0502020204030204" pitchFamily="34" charset="0"/>
              </a:rPr>
              <a:t>www.youtube.com/watch?v=TfrAf1a9Qhs   1:00-1:30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200165" y="4856630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Extra!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 1, 2, 3, 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4400" y="124347"/>
            <a:ext cx="426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</a:t>
            </a:r>
            <a:r>
              <a:rPr lang="en-US" sz="2700" i="1" dirty="0" smtClean="0">
                <a:latin typeface="Cambria" pitchFamily="18" charset="0"/>
              </a:rPr>
              <a:t>random</a:t>
            </a:r>
            <a:r>
              <a:rPr lang="en-US" sz="2700" dirty="0" smtClean="0">
                <a:latin typeface="Cambria" pitchFamily="18" charset="0"/>
              </a:rPr>
              <a:t>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6489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choice(list(range(1, 5)) + [4, 2, 4, 2])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uniform(-20.5, 0.5)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205162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&gt;=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</a:rPr>
              <a:t>'1,2,3,4</a:t>
            </a:r>
            <a:r>
              <a:rPr lang="en-US" sz="2000" b="1" dirty="0" smtClean="0">
                <a:latin typeface="Courier New" pitchFamily="49" charset="0"/>
              </a:rPr>
              <a:t>')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(['1</a:t>
            </a:r>
            <a:r>
              <a:rPr lang="en-US" sz="2000" b="1" dirty="0" smtClean="0">
                <a:latin typeface="Courier New" pitchFamily="49" charset="0"/>
              </a:rPr>
              <a:t>, 2, 3, 4</a:t>
            </a:r>
            <a:r>
              <a:rPr lang="en-US" sz="2000" b="1" dirty="0" smtClean="0">
                <a:latin typeface="Courier New" pitchFamily="49" charset="0"/>
              </a:rPr>
              <a:t>'])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('[</a:t>
            </a:r>
            <a:r>
              <a:rPr lang="en-US" sz="2000" b="1" dirty="0" smtClean="0">
                <a:latin typeface="Courier New" pitchFamily="49" charset="0"/>
              </a:rPr>
              <a:t>1,2,3,4</a:t>
            </a:r>
            <a:r>
              <a:rPr lang="en-US" sz="2000" b="1" dirty="0" smtClean="0">
                <a:latin typeface="Courier New" pitchFamily="49" charset="0"/>
              </a:rPr>
              <a:t>]')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29540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([1, 2, 3, 2])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223757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504317" y="151104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714231">
            <a:off x="8077025" y="2516876"/>
            <a:ext cx="84961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Careful!</a:t>
            </a:r>
            <a:endParaRPr lang="en-US" sz="1400" b="1" dirty="0">
              <a:solidFill>
                <a:srgbClr val="EA8B00"/>
              </a:solidFill>
            </a:endParaRPr>
          </a:p>
        </p:txBody>
      </p:sp>
      <p:sp>
        <p:nvSpPr>
          <p:cNvPr id="55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76465" y="4705959"/>
            <a:ext cx="974693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is each of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 1, 2, 3, 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</a:t>
            </a:r>
            <a:r>
              <a:rPr lang="en-US" sz="1800" b="1" dirty="0" smtClean="0">
                <a:latin typeface="Courier New" pitchFamily="49" charset="0"/>
              </a:rPr>
              <a:t>list(range(5))</a:t>
            </a:r>
            <a:r>
              <a:rPr lang="en-US" sz="2000" b="1" dirty="0" smtClean="0">
                <a:latin typeface="Courier New" pitchFamily="49" charset="0"/>
              </a:rPr>
              <a:t>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01067" y="5664481"/>
            <a:ext cx="3395133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b="1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3 are </a:t>
            </a:r>
            <a:r>
              <a:rPr lang="en-US" sz="1400" i="1" dirty="0" smtClean="0">
                <a:latin typeface="Cambria" pitchFamily="18" charset="0"/>
              </a:rPr>
              <a:t>syntax errors</a:t>
            </a:r>
            <a:r>
              <a:rPr lang="en-US" sz="1400" dirty="0" smtClean="0">
                <a:latin typeface="Cambria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Also, </a:t>
            </a: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 does the </a:t>
            </a:r>
            <a:r>
              <a:rPr lang="en-US" sz="1400" b="1" i="1" dirty="0" smtClean="0">
                <a:latin typeface="Cambria" pitchFamily="18" charset="0"/>
              </a:rPr>
              <a:t>third</a:t>
            </a:r>
            <a:r>
              <a:rPr lang="en-US" sz="1400" dirty="0" smtClean="0">
                <a:latin typeface="Cambria" pitchFamily="18" charset="0"/>
              </a:rPr>
              <a:t> one—the one syntactically correct—actually </a:t>
            </a:r>
            <a:r>
              <a:rPr lang="en-US" sz="1400" i="1" dirty="0" smtClean="0">
                <a:latin typeface="Cambria" pitchFamily="18" charset="0"/>
              </a:rPr>
              <a:t>do</a:t>
            </a:r>
            <a:r>
              <a:rPr lang="en-US" sz="1400" dirty="0" smtClean="0">
                <a:latin typeface="Cambria" pitchFamily="18" charset="0"/>
              </a:rPr>
              <a:t>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01622" y="5801380"/>
            <a:ext cx="93757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Syntax corner…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 2, 3, 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8501832" y="441960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301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5249" y="1345946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 bwMode="auto">
          <a:xfrm>
            <a:off x="111211" y="1765300"/>
            <a:ext cx="8943889" cy="2967338"/>
          </a:xfrm>
          <a:prstGeom prst="roundRect">
            <a:avLst>
              <a:gd name="adj" fmla="val 11531"/>
            </a:avLst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6405" y="4409654"/>
            <a:ext cx="13566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[0, 1, 2, 3, 4]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3689" y="5294490"/>
            <a:ext cx="4355572" cy="15070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22442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choice(list(range(1, 5)) + [4, 2, 4, 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1" y="4764297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uniform(-20.5, 0.5)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6261" y="14054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4138" y="4813681"/>
            <a:ext cx="3187450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&gt;= 0?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2628961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</a:rPr>
              <a:t>'1,2,3,4</a:t>
            </a:r>
            <a:r>
              <a:rPr lang="en-US" sz="2000" b="1" dirty="0" smtClean="0">
                <a:latin typeface="Courier New" pitchFamily="49" charset="0"/>
              </a:rPr>
              <a:t>')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313298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(['1</a:t>
            </a:r>
            <a:r>
              <a:rPr lang="en-US" sz="2000" b="1" dirty="0" smtClean="0">
                <a:latin typeface="Courier New" pitchFamily="49" charset="0"/>
              </a:rPr>
              <a:t>, 2, 3, 4</a:t>
            </a:r>
            <a:r>
              <a:rPr lang="en-US" sz="2000" b="1" dirty="0" smtClean="0">
                <a:latin typeface="Courier New" pitchFamily="49" charset="0"/>
              </a:rPr>
              <a:t>'])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363700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('[</a:t>
            </a:r>
            <a:r>
              <a:rPr lang="en-US" sz="2000" b="1" dirty="0" smtClean="0">
                <a:latin typeface="Courier New" pitchFamily="49" charset="0"/>
              </a:rPr>
              <a:t>1,2,3,4</a:t>
            </a:r>
            <a:r>
              <a:rPr lang="en-US" sz="2000" b="1" dirty="0" smtClean="0">
                <a:latin typeface="Courier New" pitchFamily="49" charset="0"/>
              </a:rPr>
              <a:t>]')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1" y="13422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</a:t>
            </a:r>
            <a:r>
              <a:rPr lang="en-US" sz="2000" b="1" dirty="0" smtClean="0">
                <a:latin typeface="Courier New" pitchFamily="49" charset="0"/>
              </a:rPr>
              <a:t>([1, 2, 3, 2])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414102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choice(list(range(5)))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94138" y="2683231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4138" y="3179787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4138" y="3693432"/>
            <a:ext cx="343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77756" y="1851378"/>
            <a:ext cx="18852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505329" y="15578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4981887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4184499"/>
            <a:ext cx="38782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 to be even or odd (or same)?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5373648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choice(0, 1, 2, 3, 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800" y="5877669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choice([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</a:p>
        </p:txBody>
      </p:sp>
      <p:sp>
        <p:nvSpPr>
          <p:cNvPr id="51" name="Text Box 10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" y="6381690"/>
            <a:ext cx="57427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choice[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list(range(5))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>
            <a:off x="4038600" y="5440936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3943" y="2197186"/>
            <a:ext cx="17226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[1, 2, 3, 4]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 Box 10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853" y="152400"/>
            <a:ext cx="838753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are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27562" y="1402490"/>
            <a:ext cx="13878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48400" y="2359223"/>
            <a:ext cx="52838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26568" y="2308984"/>
            <a:ext cx="1974894" cy="33855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mbria" pitchFamily="18" charset="0"/>
              </a:rPr>
              <a:t>[1</a:t>
            </a:r>
            <a:r>
              <a:rPr lang="en-US" sz="1600" b="1" dirty="0" smtClean="0">
                <a:latin typeface="Cambria" pitchFamily="18" charset="0"/>
              </a:rPr>
              <a:t>, 2, 3, 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 </a:t>
            </a:r>
            <a:r>
              <a:rPr lang="en-US" sz="1600" b="1" dirty="0" smtClean="0">
                <a:latin typeface="Cambria" pitchFamily="18" charset="0"/>
              </a:rPr>
              <a:t>,2 ,</a:t>
            </a:r>
            <a:r>
              <a:rPr lang="en-US" sz="1600" b="1" dirty="0" smtClean="0">
                <a:solidFill>
                  <a:srgbClr val="0806CE"/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latin typeface="Cambria" pitchFamily="18" charset="0"/>
              </a:rPr>
              <a:t>, 2</a:t>
            </a:r>
            <a:r>
              <a:rPr lang="en-US" sz="1600" b="1" dirty="0" smtClean="0">
                <a:latin typeface="Cambria" pitchFamily="18" charset="0"/>
              </a:rPr>
              <a:t>]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41879" y="2669823"/>
            <a:ext cx="156915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99854" y="3203223"/>
            <a:ext cx="1657649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mbria" pitchFamily="18" charset="0"/>
              </a:rPr>
              <a:t>'1</a:t>
            </a:r>
            <a:r>
              <a:rPr lang="en-US" sz="1600" b="1" dirty="0" smtClean="0">
                <a:latin typeface="Cambria" pitchFamily="18" charset="0"/>
              </a:rPr>
              <a:t>, 2, 3, 4</a:t>
            </a:r>
            <a:r>
              <a:rPr lang="en-US" sz="1600" b="1" dirty="0" smtClean="0">
                <a:latin typeface="Cambria" pitchFamily="18" charset="0"/>
              </a:rPr>
              <a:t>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41879" y="3681513"/>
            <a:ext cx="1634066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53613" y="4202954"/>
            <a:ext cx="117456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4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39561" y="4776169"/>
            <a:ext cx="811597" cy="60016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 smtClean="0">
                <a:latin typeface="Cambria" pitchFamily="18" charset="0"/>
              </a:rPr>
              <a:t>and </a:t>
            </a:r>
            <a:r>
              <a:rPr lang="en-US" sz="1100" b="1" i="1" dirty="0" smtClean="0">
                <a:solidFill>
                  <a:srgbClr val="0806CE"/>
                </a:solidFill>
                <a:latin typeface="Cambria" pitchFamily="18" charset="0"/>
              </a:rPr>
              <a:t>how</a:t>
            </a:r>
            <a:r>
              <a:rPr lang="en-US" sz="1100" b="1" i="1" dirty="0" smtClean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likely are all these?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 rot="10800000">
            <a:off x="8501832" y="4489810"/>
            <a:ext cx="381000" cy="319227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026568" y="4735920"/>
            <a:ext cx="59343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1/42</a:t>
            </a:r>
            <a:endParaRPr lang="en-US" sz="1400" b="1" dirty="0">
              <a:solidFill>
                <a:srgbClr val="0806C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47883" y="5410200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 smtClean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  [...]   or '...' </a:t>
            </a:r>
            <a:endParaRPr lang="en-US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7883" y="5905532"/>
            <a:ext cx="3439286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correct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:    </a:t>
            </a:r>
            <a:r>
              <a:rPr lang="en-US" sz="1400" b="1" i="1" u="sng" dirty="0" smtClean="0">
                <a:latin typeface="Cambria" pitchFamily="18" charset="0"/>
              </a:rPr>
              <a:t>always</a:t>
            </a:r>
            <a:r>
              <a:rPr lang="en-US" sz="1400" b="1" dirty="0" smtClean="0">
                <a:latin typeface="Cambria" pitchFamily="18" charset="0"/>
              </a:rPr>
              <a:t>  returns  [0, 1, 2, 3, 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7883" y="6423223"/>
            <a:ext cx="31278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806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r>
              <a:rPr lang="en-US" sz="1400" b="1" dirty="0">
                <a:latin typeface="Cambria" pitchFamily="18" charset="0"/>
              </a:rPr>
              <a:t>:  </a:t>
            </a:r>
            <a:r>
              <a:rPr lang="en-US" sz="1400" dirty="0" smtClean="0">
                <a:latin typeface="Cambria" pitchFamily="18" charset="0"/>
              </a:rPr>
              <a:t>needs choice</a:t>
            </a:r>
            <a:r>
              <a:rPr lang="en-US" sz="1400" u="sng" dirty="0" smtClean="0">
                <a:latin typeface="Cambria" pitchFamily="18" charset="0"/>
              </a:rPr>
              <a:t>(</a:t>
            </a:r>
            <a:r>
              <a:rPr lang="en-US" sz="1400" dirty="0" smtClean="0">
                <a:latin typeface="Cambria" pitchFamily="18" charset="0"/>
              </a:rPr>
              <a:t> ... </a:t>
            </a:r>
            <a:r>
              <a:rPr lang="en-US" sz="1400" u="sng" dirty="0" smtClean="0">
                <a:latin typeface="Cambria" pitchFamily="18" charset="0"/>
              </a:rPr>
              <a:t>)</a:t>
            </a:r>
            <a:endParaRPr lang="en-US" sz="1400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56429" y="6292069"/>
            <a:ext cx="1226403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  chance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1" name="Down Arrow 90"/>
          <p:cNvSpPr/>
          <p:nvPr/>
        </p:nvSpPr>
        <p:spPr bwMode="auto">
          <a:xfrm rot="7518249">
            <a:off x="7474617" y="6091828"/>
            <a:ext cx="237789" cy="306203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Monte Carlo methods, </a:t>
            </a:r>
            <a:r>
              <a:rPr lang="en-US" sz="1600" b="1">
                <a:latin typeface="Cambria" pitchFamily="18" charset="0"/>
              </a:rPr>
              <a:t>Math/CS</a:t>
            </a:r>
            <a:endParaRPr lang="en-US"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  <p:extLst>
      <p:ext uri="{BB962C8B-B14F-4D97-AF65-F5344CB8AC3E}">
        <p14:creationId xmlns:p14="http://schemas.microsoft.com/office/powerpoint/2010/main" val="3730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methods, </a:t>
            </a:r>
            <a:r>
              <a:rPr lang="en-US" sz="1600" b="1" dirty="0">
                <a:latin typeface="Cambria" pitchFamily="18" charset="0"/>
              </a:rPr>
              <a:t>Math/CS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224215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</a:rPr>
              <a:t>Bond, James Bond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71360" y="1575816"/>
            <a:ext cx="16764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r>
              <a:rPr lang="en-US" sz="1500" dirty="0">
                <a:latin typeface="Calibri" panose="020F0502020204030204" pitchFamily="34" charset="0"/>
              </a:rPr>
              <a:t>,</a:t>
            </a:r>
            <a:r>
              <a:rPr lang="en-US" sz="1500" dirty="0" smtClean="0">
                <a:latin typeface="Calibri" panose="020F0502020204030204" pitchFamily="34" charset="0"/>
              </a:rPr>
              <a:t>  Stan </a:t>
            </a:r>
            <a:r>
              <a:rPr lang="en-US" sz="1500" dirty="0" err="1" smtClean="0">
                <a:latin typeface="Calibri" panose="020F0502020204030204" pitchFamily="34" charset="0"/>
              </a:rPr>
              <a:t>Ulam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8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4" y="2662238"/>
            <a:ext cx="851694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countDoubles</a:t>
            </a:r>
            <a:r>
              <a:rPr lang="en-US" sz="1800" b="1" dirty="0" smtClean="0">
                <a:latin typeface="Courier New" pitchFamily="49" charset="0"/>
              </a:rPr>
              <a:t>(N):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""“Argument: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number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Result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number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doubles...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</a:t>
            </a:r>
            <a:r>
              <a:rPr lang="en-US" sz="1800" b="1" dirty="0" smtClean="0">
                <a:latin typeface="Courier New" pitchFamily="49" charset="0"/>
              </a:rPr>
              <a:t>([</a:t>
            </a:r>
            <a:r>
              <a:rPr lang="en-US" sz="1800" b="1" dirty="0">
                <a:latin typeface="Courier New" pitchFamily="49" charset="0"/>
              </a:rPr>
              <a:t>1</a:t>
            </a:r>
            <a:r>
              <a:rPr lang="en-US" sz="1800" b="1" dirty="0" smtClean="0">
                <a:latin typeface="Courier New" pitchFamily="49" charset="0"/>
              </a:rPr>
              <a:t>, 2, 3, 4, 5, 6])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d2 = </a:t>
            </a:r>
            <a:r>
              <a:rPr lang="en-US" sz="1800" b="1" dirty="0" smtClean="0">
                <a:latin typeface="Courier New" pitchFamily="49" charset="0"/>
              </a:rPr>
              <a:t>choice(list(range(1, 7)))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0 + </a:t>
            </a:r>
            <a:r>
              <a:rPr lang="en-US" sz="1800" b="1" dirty="0" err="1" smtClean="0">
                <a:latin typeface="Courier New" pitchFamily="49" charset="0"/>
              </a:rPr>
              <a:t>countDoubles</a:t>
            </a:r>
            <a:r>
              <a:rPr lang="en-US" sz="1800" b="1" dirty="0" smtClean="0">
                <a:latin typeface="Courier New" pitchFamily="49" charset="0"/>
              </a:rPr>
              <a:t>(N - 1)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1 + </a:t>
            </a:r>
            <a:r>
              <a:rPr lang="en-US" sz="1800" b="1" dirty="0" err="1" smtClean="0">
                <a:latin typeface="Courier New" pitchFamily="49" charset="0"/>
              </a:rPr>
              <a:t>countDoubles</a:t>
            </a:r>
            <a:r>
              <a:rPr lang="en-US" sz="1800" b="1" dirty="0" smtClean="0">
                <a:latin typeface="Courier New" pitchFamily="49" charset="0"/>
              </a:rPr>
              <a:t>(N - 1)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172200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3500" y="4302125"/>
            <a:ext cx="1589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dice from 1-6 inclusive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73776" y="6524625"/>
            <a:ext cx="29860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i="1" dirty="0" smtClean="0">
                <a:latin typeface="Cambria" pitchFamily="18" charset="0"/>
              </a:rPr>
              <a:t>where and how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is the </a:t>
            </a:r>
            <a:r>
              <a:rPr lang="en-US" sz="1200" dirty="0" smtClean="0">
                <a:latin typeface="Cambria" pitchFamily="18" charset="0"/>
              </a:rPr>
              <a:t>check for doubles?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ambria" pitchFamily="18" charset="0"/>
              </a:rPr>
              <a:t>How many doubles will you get in </a:t>
            </a:r>
            <a:r>
              <a:rPr lang="en-US" sz="2700" b="1" dirty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2700" dirty="0"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7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848560" y="5962680"/>
              <a:ext cx="28800" cy="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9200" y="5953320"/>
                <a:ext cx="4752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05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6172200"/>
            <a:ext cx="640788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itchFamily="18" charset="0"/>
              </a:rPr>
              <a:t>Let's play  </a:t>
            </a:r>
            <a:r>
              <a:rPr lang="en-US" b="1" dirty="0">
                <a:latin typeface="Cambria" pitchFamily="18" charset="0"/>
              </a:rPr>
              <a:t>(randomly) </a:t>
            </a:r>
            <a:r>
              <a:rPr lang="en-US" b="1" dirty="0" smtClean="0">
                <a:latin typeface="Cambria" pitchFamily="18" charset="0"/>
              </a:rPr>
              <a:t> 300 </a:t>
            </a:r>
            <a:r>
              <a:rPr lang="en-US" b="1" dirty="0"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759730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876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MCMH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</a:rPr>
              <a:t>N):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"""Plays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"Let's make a deal" game N times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eturns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number of times you win the *Spam!*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= choice([1</a:t>
            </a:r>
            <a:r>
              <a:rPr lang="en-US" sz="1800" b="1" dirty="0" smtClean="0">
                <a:latin typeface="Courier New" pitchFamily="49" charset="0"/>
              </a:rPr>
              <a:t>, 2, 3])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where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the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spam (prize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 is… 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 dirty="0">
                <a:latin typeface="Courier New" pitchFamily="49" charset="0"/>
              </a:rPr>
              <a:t>: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                 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</a:p>
          <a:p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result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 dirty="0">
                <a:latin typeface="Courier New" pitchFamily="49" charset="0"/>
              </a:rPr>
              <a:t>: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1 + </a:t>
            </a:r>
            <a:r>
              <a:rPr lang="en-US" sz="1800" b="1" dirty="0" err="1" smtClean="0">
                <a:latin typeface="Courier New" pitchFamily="49" charset="0"/>
              </a:rPr>
              <a:t>MCMH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</a:rPr>
              <a:t>N - 1)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+ </a:t>
            </a:r>
            <a:r>
              <a:rPr lang="en-US" sz="1800" b="1" dirty="0" err="1" smtClean="0">
                <a:latin typeface="Courier New" pitchFamily="49" charset="0"/>
              </a:rPr>
              <a:t>MCMH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</a:rPr>
              <a:t>N - 1)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87463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549400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9395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87463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551693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708945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4490862" y="379095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7" y="1366838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4795662" y="1636713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52400"/>
            <a:ext cx="6127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Career Fair!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9125" y="5867400"/>
            <a:ext cx="5486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C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ome by the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Career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Fair! 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Thursday, Feb.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1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at </a:t>
            </a:r>
            <a:r>
              <a:rPr lang="en-US" sz="2100" dirty="0" err="1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HMC's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LAC, 11-2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6244"/>
          <a:stretch/>
        </p:blipFill>
        <p:spPr>
          <a:xfrm>
            <a:off x="5105400" y="1143000"/>
            <a:ext cx="3850341" cy="4432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/>
          <a:stretch/>
        </p:blipFill>
        <p:spPr>
          <a:xfrm>
            <a:off x="171448" y="1142999"/>
            <a:ext cx="4746866" cy="44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" name="Picture 88" descr="spamRe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31" y="1329531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4818888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3985839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266" y="228600"/>
            <a:ext cx="7535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deal: XKCD's take…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11270" name="Text Box 10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266" y="6320135"/>
            <a:ext cx="799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i="1" dirty="0" smtClean="0">
                <a:latin typeface="Calibri" panose="020F0502020204030204" pitchFamily="34" charset="0"/>
              </a:rPr>
              <a:t>… but what if you considered the goat the grand prize!?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8661" r="24518" b="19803"/>
          <a:stretch/>
        </p:blipFill>
        <p:spPr bwMode="auto">
          <a:xfrm>
            <a:off x="216829" y="1295400"/>
            <a:ext cx="8774771" cy="42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0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</a:t>
            </a:r>
            <a:r>
              <a:rPr lang="en-US" dirty="0" smtClean="0">
                <a:latin typeface="Calibri" pitchFamily="34" charset="0"/>
              </a:rPr>
              <a:t>“</a:t>
            </a:r>
            <a:r>
              <a:rPr lang="en-US" altLang="ja-JP" dirty="0" smtClean="0">
                <a:latin typeface="Calibri" pitchFamily="34" charset="0"/>
              </a:rPr>
              <a:t>late-night” breakfast—or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806CE"/>
                </a:solidFill>
                <a:latin typeface="Calibri" pitchFamily="34" charset="0"/>
              </a:rPr>
              <a:t>C</a:t>
            </a: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(s, </a:t>
            </a:r>
            <a:r>
              <a:rPr lang="en-US" b="1" dirty="0" err="1" smtClean="0">
                <a:latin typeface="Courier New" pitchFamily="49" charset="0"/>
              </a:rPr>
              <a:t>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(s, low, 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11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68605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</a:t>
            </a:r>
            <a:r>
              <a:rPr lang="en-US" dirty="0" smtClean="0">
                <a:latin typeface="Calibri" pitchFamily="34" charset="0"/>
              </a:rPr>
              <a:t>5C </a:t>
            </a:r>
            <a:r>
              <a:rPr lang="en-US" dirty="0">
                <a:latin typeface="Calibri" pitchFamily="34" charset="0"/>
              </a:rPr>
              <a:t>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</a:t>
            </a:r>
            <a:r>
              <a:rPr lang="en-US" dirty="0" smtClean="0">
                <a:latin typeface="Calibri" pitchFamily="34" charset="0"/>
              </a:rPr>
              <a:t>“</a:t>
            </a:r>
            <a:r>
              <a:rPr lang="en-US" altLang="ja-JP" dirty="0" smtClean="0">
                <a:latin typeface="Calibri" pitchFamily="34" charset="0"/>
              </a:rPr>
              <a:t>late-night” breakfast – or lunch. Each </a:t>
            </a:r>
            <a:r>
              <a:rPr lang="en-US" altLang="ja-JP" dirty="0">
                <a:latin typeface="Calibri" pitchFamily="34" charset="0"/>
              </a:rPr>
              <a:t>moment, </a:t>
            </a:r>
            <a:r>
              <a:rPr lang="en-US" altLang="ja-JP" dirty="0" smtClean="0">
                <a:latin typeface="Calibri" pitchFamily="34" charset="0"/>
              </a:rPr>
              <a:t>they randomly stumble </a:t>
            </a:r>
            <a:r>
              <a:rPr lang="en-US" altLang="ja-JP" dirty="0">
                <a:latin typeface="Calibri" pitchFamily="34" charset="0"/>
              </a:rPr>
              <a:t>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N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r>
              <a:rPr lang="en-US" altLang="ja-JP" dirty="0" smtClean="0">
                <a:latin typeface="Calibri" pitchFamily="34" charset="0"/>
              </a:rPr>
              <a:t> </a:t>
            </a:r>
            <a:r>
              <a:rPr lang="en-US" altLang="ja-JP" dirty="0">
                <a:latin typeface="Calibri" pitchFamily="34" charset="0"/>
              </a:rPr>
              <a:t>or </a:t>
            </a:r>
            <a:r>
              <a:rPr lang="en-US" altLang="ja-JP" dirty="0" smtClean="0">
                <a:latin typeface="Calibri" pitchFamily="34" charset="0"/>
              </a:rPr>
              <a:t>the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S</a:t>
            </a:r>
            <a:r>
              <a:rPr lang="en-US" altLang="ja-JP" b="1" dirty="0" smtClean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 dirty="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(s, </a:t>
            </a:r>
            <a:r>
              <a:rPr lang="en-US" b="1" dirty="0" err="1" smtClean="0">
                <a:latin typeface="Courier New" pitchFamily="49" charset="0"/>
              </a:rPr>
              <a:t>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(s, low, 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911304">
            <a:off x="1610888" y="3039408"/>
            <a:ext cx="6086475" cy="1384300"/>
          </a:xfrm>
          <a:prstGeom prst="rect">
            <a:avLst/>
          </a:prstGeom>
          <a:solidFill>
            <a:srgbClr val="F9E7C3"/>
          </a:solidFill>
          <a:ln>
            <a:solidFill>
              <a:srgbClr val="FF66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How could we create </a:t>
            </a:r>
            <a:r>
              <a:rPr lang="en-US" sz="4200" dirty="0" smtClean="0">
                <a:latin typeface="Cambria" pitchFamily="18" charset="0"/>
              </a:rPr>
              <a:t>this as an ASCII “animation”?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59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60" name="Text Box 2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61" name="Text Box 2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62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63" name="Text 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65" name="Text Box 2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67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806CE"/>
                </a:solidFill>
                <a:latin typeface="Calibri" pitchFamily="34" charset="0"/>
              </a:rPr>
              <a:t>C</a:t>
            </a: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lass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39138" y="1371600"/>
            <a:ext cx="83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1" name="Rectangle 3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84906" y="1635125"/>
            <a:ext cx="356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(E)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4809" y="1636713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0806CE"/>
                </a:solidFill>
                <a:latin typeface="Calibri" pitchFamily="34" charset="0"/>
              </a:rPr>
              <a:t>(W)</a:t>
            </a:r>
            <a:endParaRPr lang="en-US" sz="12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51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  <p:extLst>
      <p:ext uri="{BB962C8B-B14F-4D97-AF65-F5344CB8AC3E}">
        <p14:creationId xmlns:p14="http://schemas.microsoft.com/office/powerpoint/2010/main" val="2742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more usual etch-a-sketch work...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3290"/>
          <a:stretch/>
        </p:blipFill>
        <p:spPr>
          <a:xfrm>
            <a:off x="1138302" y="1968500"/>
            <a:ext cx="6986458" cy="4479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915988"/>
            <a:ext cx="7772400" cy="56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5783503"/>
            <a:ext cx="2756647" cy="1005840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163" y="1157287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the turtle's </a:t>
            </a:r>
            <a:r>
              <a:rPr lang="en-US" sz="1800" b="1" dirty="0">
                <a:solidFill>
                  <a:srgbClr val="067B0E"/>
                </a:solidFill>
                <a:latin typeface="Maiandra GD" pitchFamily="34" charset="0"/>
              </a:rPr>
              <a:t>c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anvas</a:t>
            </a:r>
            <a:endParaRPr lang="en-US" sz="1800" b="1" dirty="0">
              <a:solidFill>
                <a:srgbClr val="067B0E"/>
              </a:solidFill>
              <a:latin typeface="Maiandra GD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914400"/>
            <a:ext cx="400684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 smtClean="0">
                <a:latin typeface="Courier New" pitchFamily="49" charset="0"/>
              </a:rPr>
              <a:t>time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800" b="1" dirty="0" smtClean="0">
                <a:latin typeface="Courier New" pitchFamily="49" charset="0"/>
              </a:rPr>
              <a:t> turtle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draw():   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# define 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shape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pause 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</a:rPr>
              <a:t>time.sleep</a:t>
            </a:r>
            <a:r>
              <a:rPr lang="en-US" sz="1800" b="1" dirty="0" smtClean="0">
                <a:latin typeface="Courier New" pitchFamily="49" charset="0"/>
              </a:rPr>
              <a:t>(2)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drawing...</a:t>
            </a:r>
            <a:endParaRPr lang="en-US" sz="1800" b="1" dirty="0" smtClean="0">
              <a:solidFill>
                <a:srgbClr val="067B0E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left(90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forward(50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right(90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backward(50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down</a:t>
            </a:r>
            <a:r>
              <a:rPr lang="en-US" sz="1800" b="1" dirty="0">
                <a:latin typeface="Courier New" pitchFamily="49" charset="0"/>
              </a:rPr>
              <a:t>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color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tracer(1</a:t>
            </a:r>
            <a:r>
              <a:rPr lang="en-US" sz="1800" b="1" dirty="0">
                <a:latin typeface="Courier New" pitchFamily="49" charset="0"/>
              </a:rPr>
              <a:t>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run it and done!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draw()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done()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8023" y="6364941"/>
            <a:ext cx="536877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209800" y="3981274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764791" y="4521410"/>
            <a:ext cx="20538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is the pen on the  "paper"?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3265868" y="5715000"/>
            <a:ext cx="1233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animates or not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854701" y="3752850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78262" y="37465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6057900" y="58515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78762" y="603567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202237" y="60388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257674" y="2425700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345781" y="5255419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505701" y="2476500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67B0E"/>
                </a:solidFill>
                <a:latin typeface="Calibri" pitchFamily="34" charset="0"/>
              </a:rPr>
              <a:t>(42,42)</a:t>
            </a:r>
            <a:endParaRPr lang="en-US" sz="2100" dirty="0">
              <a:solidFill>
                <a:srgbClr val="067B0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467476" y="3713163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935914" y="2422525"/>
            <a:ext cx="80962" cy="80963"/>
          </a:xfrm>
          <a:prstGeom prst="ellipse">
            <a:avLst/>
          </a:prstGeom>
          <a:solidFill>
            <a:srgbClr val="067B0E"/>
          </a:solidFill>
          <a:ln w="1905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2988070" y="5376333"/>
            <a:ext cx="356821" cy="441326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407356" y="3699933"/>
            <a:ext cx="8064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pixels!</a:t>
            </a:r>
            <a:endParaRPr lang="en-US" sz="1200" dirty="0">
              <a:latin typeface="Cambria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057400" y="5376334"/>
            <a:ext cx="1287491" cy="441325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3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3730" y="1600200"/>
            <a:ext cx="7906870" cy="2895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0" y="2667000"/>
            <a:ext cx="2895600" cy="73866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06570"/>
            <a:ext cx="586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Turtle happiness?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530" y="17933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you can always run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1435" y="2667000"/>
            <a:ext cx="26087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682425"/>
            <a:ext cx="676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after turtle drawing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6160" y="4648200"/>
            <a:ext cx="7033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This releases control of the turtle window to the computer (the operating system).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38" y="104775"/>
            <a:ext cx="1562862" cy="11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6267510"/>
            <a:ext cx="6763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i="1" dirty="0" smtClean="0">
                <a:latin typeface="Cambria" pitchFamily="18" charset="0"/>
              </a:rPr>
              <a:t>To be honest, it seems that </a:t>
            </a:r>
            <a:r>
              <a:rPr lang="en-US" sz="2000" b="1" i="1" u="sng" dirty="0" smtClean="0">
                <a:latin typeface="Cambria" pitchFamily="18" charset="0"/>
              </a:rPr>
              <a:t>not</a:t>
            </a:r>
            <a:r>
              <a:rPr lang="en-US" sz="2000" i="1" dirty="0" smtClean="0">
                <a:latin typeface="Cambria" pitchFamily="18" charset="0"/>
              </a:rPr>
              <a:t> every machine needs this…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1053620">
            <a:off x="356409" y="5445086"/>
            <a:ext cx="3111723" cy="830997"/>
          </a:xfrm>
          <a:prstGeom prst="rect">
            <a:avLst/>
          </a:prstGeom>
          <a:noFill/>
          <a:ln w="38100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 smtClean="0">
                <a:latin typeface="Calibri" panose="020F0502020204030204" pitchFamily="34" charset="0"/>
              </a:rPr>
              <a:t>don't</a:t>
            </a:r>
            <a:r>
              <a:rPr lang="en-US" dirty="0" smtClean="0">
                <a:latin typeface="Calibri" panose="020F0502020204030204" pitchFamily="34" charset="0"/>
              </a:rPr>
              <a:t> use it in your functions, however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8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225425" y="1061156"/>
            <a:ext cx="3274132" cy="3960580"/>
          </a:xfrm>
          <a:prstGeom prst="roundRect">
            <a:avLst/>
          </a:prstGeom>
          <a:solidFill>
            <a:srgbClr val="CCECFF"/>
          </a:solidFill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0" y="134927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7131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76200"/>
            <a:ext cx="56195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Single-path </a:t>
            </a:r>
            <a:r>
              <a:rPr lang="en-US" sz="4200" dirty="0">
                <a:latin typeface="Cambria" pitchFamily="18" charset="0"/>
              </a:rPr>
              <a:t>r</a:t>
            </a:r>
            <a:r>
              <a:rPr lang="en-US" sz="4200" dirty="0" smtClean="0">
                <a:latin typeface="Cambria" pitchFamily="18" charset="0"/>
              </a:rPr>
              <a:t>ecursion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16983" y="1337733"/>
            <a:ext cx="2978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1800" b="1" dirty="0" err="1" smtClean="0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tri():  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# define 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sz="1200" b="1" dirty="0" smtClean="0">
                <a:solidFill>
                  <a:srgbClr val="C00000"/>
                </a:solidFill>
                <a:latin typeface="Courier New" pitchFamily="49" charset="0"/>
              </a:rPr>
              <a:t>!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 """A triangle!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endParaRPr lang="en-US" sz="1800" b="1" dirty="0" smtClean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#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run now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</a:endParaRPr>
          </a:p>
          <a:p>
            <a:pPr lvl="0"/>
            <a:r>
              <a:rPr lang="en-US" sz="1800" b="1" dirty="0" smtClean="0">
                <a:latin typeface="Courier New" pitchFamily="49" charset="0"/>
              </a:rPr>
              <a:t>tri</a:t>
            </a:r>
            <a:r>
              <a:rPr lang="en-US" sz="1800" b="1" dirty="0" smtClean="0">
                <a:latin typeface="Courier New" pitchFamily="49" charset="0"/>
              </a:rPr>
              <a:t>()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422775" y="92448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Let's 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</a:t>
            </a:r>
            <a:r>
              <a:rPr lang="en-US" sz="1800" dirty="0" smtClean="0">
                <a:latin typeface="Cambria" pitchFamily="18" charset="0"/>
              </a:rPr>
              <a:t>recursion: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038600" y="92606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22775" y="38862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How about </a:t>
            </a:r>
            <a:r>
              <a:rPr lang="en-US" sz="1800" b="1" i="1" dirty="0" smtClean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</a:t>
            </a:r>
            <a:r>
              <a:rPr lang="en-US" sz="1800" dirty="0" smtClean="0">
                <a:latin typeface="Cambria" pitchFamily="18" charset="0"/>
              </a:rPr>
              <a:t>N-</a:t>
            </a:r>
            <a:r>
              <a:rPr lang="en-US" sz="1800" dirty="0" err="1" smtClean="0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038600" y="38877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61836" y="5486400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latin typeface="Cambria" pitchFamily="18" charset="0"/>
              </a:rPr>
              <a:t>I don't know about </a:t>
            </a:r>
            <a:r>
              <a:rPr lang="en-US" sz="1100" b="1" dirty="0"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latin typeface="Cambria" pitchFamily="18" charset="0"/>
              </a:rPr>
              <a:t>, but there sure is NO </a:t>
            </a:r>
            <a:r>
              <a:rPr lang="en-US" sz="1100" b="1" dirty="0">
                <a:latin typeface="Cambria" pitchFamily="18" charset="0"/>
              </a:rPr>
              <a:t>return</a:t>
            </a:r>
            <a:r>
              <a:rPr lang="en-US" sz="1100" dirty="0"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990600" y="591573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71563" y="5923668"/>
            <a:ext cx="465137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3962400" y="142721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tri(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"""Draws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a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triangle"""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 smtClean="0">
                <a:latin typeface="Courier New" pitchFamily="49" charset="0"/>
              </a:rPr>
              <a:t> n == 0: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left(120) 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360/3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tri(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</a:t>
            </a:r>
            <a:r>
              <a:rPr lang="en-US" sz="1800" b="1" dirty="0" smtClean="0">
                <a:latin typeface="Courier New" pitchFamily="49" charset="0"/>
              </a:rPr>
              <a:t>)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782631" y="4309886"/>
            <a:ext cx="5163312" cy="2235172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3935031" y="4387826"/>
            <a:ext cx="472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"""Draws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a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polygon"""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n == 0</a:t>
            </a:r>
            <a:r>
              <a:rPr lang="en-US" sz="1800" b="1" dirty="0">
                <a:latin typeface="Courier New" pitchFamily="49" charset="0"/>
              </a:rPr>
              <a:t>: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endParaRPr lang="en-US" sz="18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 smtClean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forward(100)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left(360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/ N)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turn 360/N</a:t>
            </a:r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poly(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n-1, N</a:t>
            </a:r>
            <a:r>
              <a:rPr lang="en-US" sz="1800" b="1" dirty="0" smtClean="0">
                <a:latin typeface="Courier New" pitchFamily="49" charset="0"/>
              </a:rPr>
              <a:t>)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139184" y="3087624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139184" y="6071616"/>
            <a:ext cx="533400" cy="334341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1037430" y="5023611"/>
            <a:ext cx="533400" cy="334341"/>
          </a:xfrm>
          <a:prstGeom prst="right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3797809" y="306786"/>
            <a:ext cx="3127376" cy="988614"/>
          </a:xfrm>
          <a:prstGeom prst="roundRect">
            <a:avLst/>
          </a:prstGeom>
          <a:solidFill>
            <a:srgbClr val="FFCC99"/>
          </a:solidFill>
          <a:ln w="5715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541866" y="2971800"/>
            <a:ext cx="2819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chai(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):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"""Mystery </a:t>
            </a:r>
            <a:r>
              <a:rPr lang="en-US" sz="1400" b="1" dirty="0" err="1" smtClean="0">
                <a:solidFill>
                  <a:srgbClr val="067B0E"/>
                </a:solidFill>
                <a:latin typeface="Courier New" pitchFamily="49" charset="0"/>
              </a:rPr>
              <a:t>func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!"""</a:t>
            </a:r>
          </a:p>
          <a:p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   if 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&lt; 5: </a:t>
            </a:r>
            <a:r>
              <a:rPr lang="en-US" sz="14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/ 2)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</a:t>
            </a:r>
            <a:r>
              <a:rPr lang="en-US" sz="1400" b="1" dirty="0" smtClean="0">
                <a:latin typeface="Courier New" pitchFamily="49" charset="0"/>
              </a:rPr>
              <a:t>)</a:t>
            </a: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left(90)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forward(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 / 2)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  right(90)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</a:rPr>
              <a:t>backward(</a:t>
            </a:r>
            <a:r>
              <a:rPr lang="en-US" sz="1400" b="1" dirty="0" err="1" smtClean="0">
                <a:latin typeface="Courier New" pitchFamily="49" charset="0"/>
              </a:rPr>
              <a:t>dist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12590" y="673608"/>
            <a:ext cx="28791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</a:t>
            </a:r>
            <a:r>
              <a:rPr lang="en-US" sz="1600" dirty="0" smtClean="0">
                <a:latin typeface="Cambria" pitchFamily="18" charset="0"/>
              </a:rPr>
              <a:t>would </a:t>
            </a:r>
            <a:r>
              <a:rPr lang="en-US" sz="1600" b="1" dirty="0" smtClean="0">
                <a:latin typeface="Cambria" pitchFamily="18" charset="0"/>
              </a:rPr>
              <a:t>chai(100)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152400" y="633984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64592" y="85344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Cambria" pitchFamily="18" charset="0"/>
              </a:rPr>
              <a:t>Be</a:t>
            </a:r>
            <a:r>
              <a:rPr lang="en-US" sz="3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7040879" y="179832"/>
            <a:ext cx="202238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Have </a:t>
            </a:r>
            <a:r>
              <a:rPr lang="en-US" sz="1600" b="1" dirty="0" err="1" smtClean="0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 smtClean="0">
                <a:latin typeface="Cambria" pitchFamily="18" charset="0"/>
              </a:rPr>
              <a:t> draw </a:t>
            </a:r>
            <a:r>
              <a:rPr lang="en-US" sz="1600" dirty="0">
                <a:latin typeface="Cambria" pitchFamily="18" charset="0"/>
              </a:rPr>
              <a:t>a "stock-market" </a:t>
            </a:r>
            <a:r>
              <a:rPr lang="en-US" sz="1600" dirty="0" smtClean="0">
                <a:latin typeface="Cambria" pitchFamily="18" charset="0"/>
              </a:rPr>
              <a:t>path: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820500" y="333268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886200" y="1802271"/>
            <a:ext cx="5105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500" b="1" dirty="0">
                <a:latin typeface="Courier New" pitchFamily="49" charset="0"/>
              </a:rPr>
              <a:t>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"""Make N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10-pixel steps,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NE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or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SE"""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if </a:t>
            </a:r>
            <a:r>
              <a:rPr lang="en-US" sz="1500" b="1" dirty="0">
                <a:latin typeface="Courier New" pitchFamily="49" charset="0"/>
              </a:rPr>
              <a:t>N == </a:t>
            </a:r>
            <a:r>
              <a:rPr lang="en-US" sz="1500" b="1" dirty="0" smtClean="0">
                <a:latin typeface="Courier New" pitchFamily="49" charset="0"/>
              </a:rPr>
              <a:t>0: </a:t>
            </a:r>
            <a:r>
              <a:rPr lang="en-US" sz="1500" b="1" dirty="0" smtClean="0">
                <a:solidFill>
                  <a:srgbClr val="0806CE"/>
                </a:solidFill>
                <a:latin typeface="Courier New" pitchFamily="49" charset="0"/>
              </a:rPr>
              <a:t>return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err="1" smtClean="0">
                <a:solidFill>
                  <a:srgbClr val="FF6600"/>
                </a:solidFill>
                <a:latin typeface="Courier New" pitchFamily="49" charset="0"/>
              </a:rPr>
              <a:t>elif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</a:rPr>
              <a:t>choice</a:t>
            </a:r>
            <a:r>
              <a:rPr lang="en-US" sz="1500" b="1" dirty="0">
                <a:latin typeface="Courier New" pitchFamily="49" charset="0"/>
              </a:rPr>
              <a:t>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smtClean="0">
                <a:latin typeface="Courier New" pitchFamily="49" charset="0"/>
              </a:rPr>
              <a:t>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9665"/>
          <a:stretch/>
        </p:blipFill>
        <p:spPr bwMode="auto">
          <a:xfrm>
            <a:off x="4446814" y="463511"/>
            <a:ext cx="2293338" cy="443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3723941" y="6260592"/>
            <a:ext cx="3468688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5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</a:t>
            </a:r>
            <a:r>
              <a:rPr lang="en-US" sz="1050" b="1" dirty="0" smtClean="0">
                <a:latin typeface="Calibri" panose="020F0502020204030204" pitchFamily="34" charset="0"/>
              </a:rPr>
              <a:t>!  </a:t>
            </a:r>
            <a:r>
              <a:rPr lang="en-US" sz="1050" dirty="0" smtClean="0">
                <a:latin typeface="Calibri" panose="020F0502020204030204" pitchFamily="34" charset="0"/>
              </a:rPr>
              <a:t>How </a:t>
            </a:r>
            <a:r>
              <a:rPr lang="en-US" sz="1050" dirty="0">
                <a:latin typeface="Calibri" panose="020F0502020204030204" pitchFamily="34" charset="0"/>
              </a:rPr>
              <a:t>could you make </a:t>
            </a:r>
            <a:r>
              <a:rPr lang="en-US" sz="1050" dirty="0" smtClean="0">
                <a:latin typeface="Calibri" panose="020F0502020204030204" pitchFamily="34" charset="0"/>
              </a:rPr>
              <a:t>this </a:t>
            </a:r>
            <a:r>
              <a:rPr lang="en-US" sz="1050" dirty="0">
                <a:latin typeface="Calibri" panose="020F0502020204030204" pitchFamily="34" charset="0"/>
              </a:rPr>
              <a:t>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4122738" y="950873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libri" panose="020F0502020204030204" pitchFamily="34" charset="0"/>
              </a:rPr>
              <a:t>one possible result of </a:t>
            </a:r>
            <a:r>
              <a:rPr lang="en-US" sz="1200" b="1" dirty="0" err="1" smtClean="0">
                <a:latin typeface="Calibri" panose="020F0502020204030204" pitchFamily="34" charset="0"/>
              </a:rPr>
              <a:t>rwalk</a:t>
            </a:r>
            <a:r>
              <a:rPr lang="en-US" sz="1200" b="1" dirty="0" smtClean="0">
                <a:latin typeface="Calibri" panose="020F0502020204030204" pitchFamily="34" charset="0"/>
              </a:rPr>
              <a:t>(20</a:t>
            </a:r>
            <a:r>
              <a:rPr lang="en-US" sz="1200" b="1" dirty="0"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654756" y="1078089"/>
            <a:ext cx="2438400" cy="18288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1858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52840" y="1537051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581400" y="304800"/>
            <a:ext cx="0" cy="61935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724399" y="5114103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765081"/>
            <a:ext cx="3874911" cy="945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497" y="3788143"/>
            <a:ext cx="14542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left(45)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forward(10)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7059168" y="4323882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7684072" y="5419654"/>
            <a:ext cx="533400" cy="334341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860" y="4249995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3938" y="5355992"/>
            <a:ext cx="30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 Box 1040"/>
          <p:cNvSpPr txBox="1">
            <a:spLocks noChangeArrowheads="1"/>
          </p:cNvSpPr>
          <p:nvPr/>
        </p:nvSpPr>
        <p:spPr bwMode="auto">
          <a:xfrm>
            <a:off x="2743200" y="6566208"/>
            <a:ext cx="6079267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Extra #2</a:t>
            </a:r>
            <a:r>
              <a:rPr lang="en-US" sz="900" b="1" dirty="0" smtClean="0">
                <a:latin typeface="Calibri" panose="020F0502020204030204" pitchFamily="34" charset="0"/>
              </a:rPr>
              <a:t>!  </a:t>
            </a:r>
            <a:r>
              <a:rPr lang="en-US" sz="900" dirty="0" smtClean="0">
                <a:latin typeface="Calibri" panose="020F0502020204030204" pitchFamily="34" charset="0"/>
              </a:rPr>
              <a:t>What if the line  chai(</a:t>
            </a:r>
            <a:r>
              <a:rPr lang="en-US" sz="900" dirty="0" err="1" smtClean="0">
                <a:latin typeface="Calibri" panose="020F0502020204030204" pitchFamily="34" charset="0"/>
              </a:rPr>
              <a:t>dist</a:t>
            </a:r>
            <a:r>
              <a:rPr lang="en-US" sz="900" dirty="0" smtClean="0">
                <a:latin typeface="Calibri" panose="020F0502020204030204" pitchFamily="34" charset="0"/>
              </a:rPr>
              <a:t>/2)  were placed between the two right(90) lines?  And between the two left(90) lines?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28600" y="16886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</a:t>
            </a:r>
            <a:r>
              <a:rPr lang="en-US" sz="3200" i="1" dirty="0" smtClean="0">
                <a:latin typeface="Cambria" pitchFamily="18" charset="0"/>
              </a:rPr>
              <a:t>conceptually disruptive </a:t>
            </a:r>
            <a:r>
              <a:rPr lang="en-US" sz="3200" dirty="0" smtClean="0">
                <a:latin typeface="Cambria" pitchFamily="18" charset="0"/>
              </a:rPr>
              <a:t>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7" y="3276600"/>
            <a:ext cx="552430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" y="990600"/>
            <a:ext cx="5877746" cy="361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04" y="1039368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Baaa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4954219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2743200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228600" y="152400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"""Make N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10-px steps, NE or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SE"""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N == </a:t>
            </a:r>
            <a:r>
              <a:rPr lang="en-US" b="1" dirty="0" smtClean="0">
                <a:latin typeface="Courier New" pitchFamily="49" charset="0"/>
              </a:rPr>
              <a:t>0:    </a:t>
            </a:r>
            <a:r>
              <a:rPr lang="en-US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choice([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'right'</a:t>
            </a:r>
            <a:r>
              <a:rPr lang="en-US" b="1" dirty="0" smtClean="0">
                <a:latin typeface="Courier New" pitchFamily="49" charset="0"/>
              </a:rPr>
              <a:t>]) ==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left(45)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forward(10)</a:t>
            </a:r>
          </a:p>
          <a:p>
            <a:r>
              <a:rPr lang="en-US" b="1" dirty="0" smtClean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right(45)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(N - 1)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'right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'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right(45)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forward(10)</a:t>
            </a: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left(45)</a:t>
            </a:r>
            <a:endParaRPr lang="en-US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(N - 1)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172200" y="4085510"/>
            <a:ext cx="26447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</a:t>
            </a:r>
            <a:r>
              <a:rPr lang="en-US" sz="1600" dirty="0" smtClean="0">
                <a:latin typeface="Cambria" pitchFamily="18" charset="0"/>
              </a:rPr>
              <a:t>east each </a:t>
            </a:r>
            <a:r>
              <a:rPr lang="en-US" sz="1600" dirty="0">
                <a:latin typeface="Cambria" pitchFamily="18" charset="0"/>
              </a:rPr>
              <a:t>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rwalk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is a random </a:t>
            </a:r>
            <a:r>
              <a:rPr lang="en-US" dirty="0" smtClean="0">
                <a:latin typeface="Cambria" pitchFamily="18" charset="0"/>
              </a:rPr>
              <a:t>"stock market" </a:t>
            </a:r>
            <a:r>
              <a:rPr lang="en-US" dirty="0">
                <a:latin typeface="Cambria" pitchFamily="18" charset="0"/>
              </a:rPr>
              <a:t>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105400" y="6443246"/>
            <a:ext cx="38862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 smtClean="0">
                <a:latin typeface="Cambria" pitchFamily="18" charset="0"/>
              </a:rPr>
              <a:t>Single-path (or </a:t>
            </a:r>
            <a:r>
              <a:rPr lang="en-US" sz="1600" b="1" i="1" dirty="0" smtClean="0">
                <a:solidFill>
                  <a:srgbClr val="C00000"/>
                </a:solidFill>
                <a:latin typeface="Cambria" pitchFamily="18" charset="0"/>
              </a:rPr>
              <a:t>counting</a:t>
            </a:r>
            <a:r>
              <a:rPr lang="en-US" sz="1600" b="1" i="1" dirty="0" smtClean="0">
                <a:latin typeface="Cambria" pitchFamily="18" charset="0"/>
              </a:rPr>
              <a:t>) recursion</a:t>
            </a:r>
            <a:endParaRPr lang="en-US" sz="1600" i="1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>
            <a:stCxn id="25603" idx="1"/>
          </p:cNvCxnSpPr>
          <p:nvPr/>
        </p:nvCxnSpPr>
        <p:spPr bwMode="auto">
          <a:xfrm flipH="1" flipV="1">
            <a:off x="3276602" y="3733800"/>
            <a:ext cx="2895598" cy="644098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5603" idx="1"/>
          </p:cNvCxnSpPr>
          <p:nvPr/>
        </p:nvCxnSpPr>
        <p:spPr bwMode="auto">
          <a:xfrm flipH="1">
            <a:off x="3124200" y="4377898"/>
            <a:ext cx="3048000" cy="1489502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25605" idx="1"/>
          </p:cNvCxnSpPr>
          <p:nvPr/>
        </p:nvCxnSpPr>
        <p:spPr bwMode="auto">
          <a:xfrm flipH="1" flipV="1">
            <a:off x="3810000" y="6316161"/>
            <a:ext cx="1295400" cy="296362"/>
          </a:xfrm>
          <a:prstGeom prst="straightConnector1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78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167640" y="21763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Cyriak</a:t>
            </a:r>
            <a:r>
              <a:rPr lang="en-US" sz="3200" dirty="0" smtClean="0">
                <a:latin typeface="Cambria" pitchFamily="18" charset="0"/>
              </a:rPr>
              <a:t>:  </a:t>
            </a:r>
            <a:r>
              <a:rPr lang="en-US" sz="3200" b="1" i="1" dirty="0" smtClean="0">
                <a:latin typeface="Cambria" pitchFamily="18" charset="0"/>
              </a:rPr>
              <a:t>conceptually disruptive</a:t>
            </a:r>
            <a:r>
              <a:rPr lang="en-US" sz="3200" dirty="0" smtClean="0">
                <a:latin typeface="Cambria" pitchFamily="18" charset="0"/>
              </a:rPr>
              <a:t> recursion…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28283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97" y="6044625"/>
            <a:ext cx="810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is the </a:t>
            </a:r>
            <a:r>
              <a:rPr lang="en-US" sz="32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branching</a:t>
            </a:r>
            <a:r>
              <a:rPr lang="en-US" sz="3200" dirty="0" smtClean="0">
                <a:latin typeface="Cambria" panose="02040503050406030204" pitchFamily="18" charset="0"/>
              </a:rPr>
              <a:t>, not the </a:t>
            </a:r>
            <a:r>
              <a:rPr lang="en-US" sz="32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single-path </a:t>
            </a:r>
            <a:r>
              <a:rPr lang="en-US" sz="3200" dirty="0" smtClean="0">
                <a:latin typeface="Cambria" panose="02040503050406030204" pitchFamily="18" charset="0"/>
              </a:rPr>
              <a:t>variety.</a:t>
            </a:r>
            <a:endParaRPr lang="en-US" sz="32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2503" y="1222248"/>
            <a:ext cx="228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15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handfingers</a:t>
            </a:r>
            <a:endParaRPr lang="en-US" sz="15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49" charset="0"/>
              </a:rPr>
              <a:t>"""Mystery!"""</a:t>
            </a:r>
            <a:endParaRPr lang="en-US" sz="21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&lt; 5</a:t>
            </a:r>
            <a:r>
              <a:rPr lang="en-US" sz="2100" b="1" dirty="0">
                <a:latin typeface="Courier New" pitchFamily="49" charset="0"/>
              </a:rPr>
              <a:t>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      </a:t>
            </a:r>
            <a:r>
              <a:rPr lang="en-US" sz="2100" b="1" dirty="0">
                <a:latin typeface="Courier New" pitchFamily="49" charset="0"/>
              </a:rPr>
              <a:t>return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latin typeface="Courier New" pitchFamily="49" charset="0"/>
              </a:rPr>
              <a:t>forward(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/ 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right(90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latin typeface="Courier New" pitchFamily="49" charset="0"/>
              </a:rPr>
              <a:t>forward(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/ 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</a:t>
            </a:r>
            <a:r>
              <a:rPr lang="en-US" sz="1200" dirty="0" smtClean="0">
                <a:latin typeface="Cambria" pitchFamily="18" charset="0"/>
              </a:rPr>
              <a:t>T's tips?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8" y="994264"/>
            <a:ext cx="4762502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chai(50)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do here?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Single-path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943600" y="4397441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23948" y="3107685"/>
            <a:ext cx="2633030" cy="403159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23948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5328356" y="228600"/>
            <a:ext cx="373944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chai(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49" charset="0"/>
              </a:rPr>
              <a:t>"""Mystery!"""</a:t>
            </a:r>
            <a:endParaRPr lang="en-US" sz="21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&lt; 5: </a:t>
            </a: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>
                <a:latin typeface="Courier New" pitchFamily="49" charset="0"/>
              </a:rPr>
              <a:t>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latin typeface="Courier New" pitchFamily="49" charset="0"/>
              </a:rPr>
              <a:t>forward(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/ 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/ 2)</a:t>
            </a:r>
            <a:endParaRPr lang="en-US" sz="2100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   chai(</a:t>
            </a:r>
            <a:r>
              <a:rPr lang="en-US" sz="2100" b="1" dirty="0" err="1" smtClean="0">
                <a:solidFill>
                  <a:srgbClr val="0806CE"/>
                </a:solidFill>
                <a:latin typeface="Courier New" pitchFamily="49" charset="0"/>
              </a:rPr>
              <a:t>dist</a:t>
            </a:r>
            <a:r>
              <a:rPr lang="en-US" sz="2100" b="1" dirty="0" smtClean="0">
                <a:solidFill>
                  <a:srgbClr val="0806CE"/>
                </a:solidFill>
                <a:latin typeface="Courier New" pitchFamily="49" charset="0"/>
              </a:rPr>
              <a:t> / 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latin typeface="Courier New" pitchFamily="49" charset="0"/>
              </a:rPr>
              <a:t>forward(</a:t>
            </a:r>
            <a:r>
              <a:rPr lang="en-US" sz="2100" b="1" dirty="0" err="1" smtClean="0">
                <a:latin typeface="Courier New" pitchFamily="49" charset="0"/>
              </a:rPr>
              <a:t>dist</a:t>
            </a:r>
            <a:r>
              <a:rPr lang="en-US" sz="2100" b="1" dirty="0" smtClean="0">
                <a:latin typeface="Courier New" pitchFamily="49" charset="0"/>
              </a:rPr>
              <a:t> / 2)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</a:t>
            </a:r>
            <a:r>
              <a:rPr lang="en-US" sz="2100" b="1" dirty="0" err="1">
                <a:latin typeface="Courier New" pitchFamily="49" charset="0"/>
              </a:rPr>
              <a:t>dist</a:t>
            </a:r>
            <a:r>
              <a:rPr lang="en-US" sz="2100" b="1" dirty="0">
                <a:latin typeface="Courier New" pitchFamily="49" charset="0"/>
              </a:rPr>
              <a:t>)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3429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66697" y="994264"/>
            <a:ext cx="4621391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Now, </a:t>
            </a:r>
            <a:r>
              <a:rPr lang="en-US" dirty="0">
                <a:latin typeface="Cambria" pitchFamily="18" charset="0"/>
              </a:rPr>
              <a:t>what does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chai(50)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do?</a:t>
            </a:r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929" y="149536"/>
            <a:ext cx="470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1" dirty="0" smtClean="0">
                <a:latin typeface="Cambria" pitchFamily="18" charset="0"/>
              </a:rPr>
              <a:t>Branching  </a:t>
            </a:r>
            <a:r>
              <a:rPr lang="en-US" sz="3600" dirty="0">
                <a:latin typeface="Cambria" pitchFamily="18" charset="0"/>
              </a:rPr>
              <a:t>r</a:t>
            </a:r>
            <a:r>
              <a:rPr lang="en-US" sz="3600" dirty="0" smtClean="0">
                <a:latin typeface="Cambria" pitchFamily="18" charset="0"/>
              </a:rPr>
              <a:t>ecursion 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8331202" y="4274569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5400000">
            <a:off x="8366478" y="2995892"/>
            <a:ext cx="381000" cy="626745"/>
          </a:xfrm>
          <a:prstGeom prst="downArrow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spiral(</a:t>
            </a:r>
            <a:r>
              <a:rPr lang="en-US" sz="2800" b="1" dirty="0" err="1" smtClean="0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</a:t>
            </a:r>
            <a:r>
              <a:rPr lang="en-US" sz="2800" b="1" dirty="0" smtClean="0">
                <a:latin typeface="Courier New" pitchFamily="49" charset="0"/>
              </a:rPr>
              <a:t>multiplier)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443088" y="5079999"/>
            <a:ext cx="3976512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spiral(100, 90, 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228600" y="5181600"/>
            <a:ext cx="3062112" cy="36933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spiral(100, 90, 0.8)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2" y="99536"/>
            <a:ext cx="40699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lab </a:t>
            </a:r>
            <a:r>
              <a:rPr lang="en-US" sz="4200" dirty="0" smtClean="0">
                <a:latin typeface="Cambria" pitchFamily="18" charset="0"/>
              </a:rPr>
              <a:t>~ hw2pr1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228600" y="6248400"/>
            <a:ext cx="8839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spiral(</a:t>
            </a:r>
            <a:r>
              <a:rPr lang="en-US" sz="2800" b="1" dirty="0" err="1" smtClean="0">
                <a:latin typeface="Courier New" pitchFamily="49" charset="0"/>
              </a:rPr>
              <a:t>initLength</a:t>
            </a:r>
            <a:r>
              <a:rPr lang="en-US" sz="2800" b="1" dirty="0">
                <a:latin typeface="Courier New" pitchFamily="49" charset="0"/>
              </a:rPr>
              <a:t>, angle, </a:t>
            </a:r>
            <a:r>
              <a:rPr lang="en-US" sz="2800" b="1" dirty="0" smtClean="0">
                <a:latin typeface="Courier New" pitchFamily="49" charset="0"/>
              </a:rPr>
              <a:t>multiplier)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</a:t>
            </a:r>
            <a:r>
              <a:rPr lang="en-US" sz="1200" b="1" dirty="0" smtClean="0">
                <a:latin typeface="Arial" pitchFamily="34" charset="0"/>
              </a:rPr>
              <a:t>0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0332" y="1253068"/>
            <a:ext cx="22436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 art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773733"/>
            <a:ext cx="5139267" cy="4734065"/>
          </a:xfrm>
          <a:prstGeom prst="roundRect">
            <a:avLst>
              <a:gd name="adj" fmla="val 7844"/>
            </a:avLst>
          </a:prstGeom>
          <a:solidFill>
            <a:srgbClr val="002060">
              <a:alpha val="5000"/>
            </a:srgbClr>
          </a:solidFill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4910667" y="238035"/>
            <a:ext cx="37338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spiral(80, 90, 0.8)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levels)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(100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(100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(75, 4)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2357860">
            <a:off x="2108185" y="380783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7200" y="46670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What steps does the turtle need to take before recurring?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levels)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4819471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831033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(100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686441" y="2923831"/>
            <a:ext cx="381044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19714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#1: go forward…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20603362">
            <a:off x="4078602" y="2357716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267" y="2144149"/>
            <a:ext cx="2190531" cy="3231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#2: turn a bit…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743635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#3: draw a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3302979">
            <a:off x="3856757" y="340649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62400" y="3134066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5806440"/>
            <a:ext cx="2190531" cy="55399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#5: draw another smaller </a:t>
            </a:r>
            <a:r>
              <a:rPr lang="en-US" sz="15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svtree</a:t>
            </a:r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5370990">
            <a:off x="1755994" y="3163245"/>
            <a:ext cx="285838" cy="115038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80" y="3704201"/>
            <a:ext cx="1744436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#6: get back to the start by turning and moving!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324" y="4343400"/>
            <a:ext cx="2190531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step #4: turn to another heading</a:t>
            </a:r>
            <a:endParaRPr lang="en-US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smtClean="0">
                <a:latin typeface="Courier New" pitchFamily="49" charset="0"/>
              </a:rPr>
              <a:t>levels)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(100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5)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 smtClean="0">
                <a:latin typeface="Courier New" pitchFamily="49" charset="0"/>
              </a:rPr>
              <a:t>(75, 4)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91465" y="1828800"/>
            <a:ext cx="2985689" cy="120032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sure the turtle always returns to 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25256" y="4148667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that means it will finish the </a:t>
            </a:r>
            <a:r>
              <a:rPr lang="en-US" sz="1500" b="1" dirty="0" smtClean="0">
                <a:solidFill>
                  <a:srgbClr val="FF6600"/>
                </a:solidFill>
                <a:latin typeface="Cambria" pitchFamily="18" charset="0"/>
              </a:rPr>
              <a:t>recursive call </a:t>
            </a:r>
            <a:r>
              <a:rPr lang="en-US" sz="1500" dirty="0" smtClean="0">
                <a:latin typeface="Cambria" pitchFamily="18" charset="0"/>
              </a:rPr>
              <a:t>right here!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2299313">
            <a:off x="3963763" y="3499086"/>
            <a:ext cx="533640" cy="762000"/>
          </a:xfrm>
          <a:prstGeom prst="downArrow">
            <a:avLst/>
          </a:prstGeom>
          <a:solidFill>
            <a:srgbClr val="FCF3E0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8415125">
            <a:off x="1930163" y="2914648"/>
            <a:ext cx="533640" cy="762000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62527" y="5304489"/>
            <a:ext cx="1825954" cy="78483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so that it can change heading and draw another one…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294312" y="4752622"/>
            <a:ext cx="3680355" cy="1964266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32088" y="4921956"/>
            <a:ext cx="3697111" cy="17949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Recursion's  80/20: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(L, K):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L[0]*K[0]  + 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 K[1:])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27191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REST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25067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mbria" panose="02040503050406030204" pitchFamily="18" charset="0"/>
              </a:rPr>
              <a:t>recursion w/the rest</a:t>
            </a:r>
            <a:endParaRPr lang="en-US" sz="2100" b="1" i="1" dirty="0">
              <a:solidFill>
                <a:srgbClr val="0806C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2944" y="5271909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63144" y="5271910"/>
            <a:ext cx="13716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handle the FIRST of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969911" y="5909102"/>
            <a:ext cx="281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mbria" panose="02040503050406030204" pitchFamily="18" charset="0"/>
              </a:rPr>
              <a:t>firsts, as appropriate</a:t>
            </a:r>
            <a:endParaRPr lang="en-US" sz="2100" b="1" i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00" y="3944035"/>
            <a:ext cx="14097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combine</a:t>
            </a:r>
            <a:endParaRPr lang="en-US" sz="1500" b="1" i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2338868">
            <a:off x="3148364" y="46116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0800000">
            <a:off x="4103554" y="4647819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338868">
            <a:off x="6600588" y="4621986"/>
            <a:ext cx="299290" cy="5788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7930355" y="4680697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422" y="6332435"/>
            <a:ext cx="70837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latin typeface="Calibri" panose="020F0502020204030204" pitchFamily="34" charset="0"/>
              </a:rPr>
              <a:t>first</a:t>
            </a:r>
            <a:endParaRPr lang="en-US" sz="2100" b="1" i="1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0149" y="6332435"/>
            <a:ext cx="77761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rest</a:t>
            </a:r>
            <a:endParaRPr lang="en-US" sz="2100" b="1" i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3904" y="2202347"/>
            <a:ext cx="127141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Basic?</a:t>
            </a:r>
            <a:endParaRPr lang="en-US" sz="21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 xmlns=""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 xmlns=""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509880" y="1732320"/>
              <a:ext cx="1800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0520" y="1722960"/>
                <a:ext cx="367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3" descr="til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192" r="3678" b="1807"/>
          <a:stretch/>
        </p:blipFill>
        <p:spPr bwMode="auto">
          <a:xfrm>
            <a:off x="60960" y="1344168"/>
            <a:ext cx="6103517" cy="5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01" y="1828800"/>
            <a:ext cx="1401856" cy="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90500" y="152400"/>
            <a:ext cx="7962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Recursive art?   Create your own…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65883">
            <a:off x="4488053" y="1159227"/>
            <a:ext cx="4327999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in lab!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79" y="5041134"/>
            <a:ext cx="1479490" cy="14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319" y="4399002"/>
            <a:ext cx="1974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What? </a:t>
            </a:r>
            <a:r>
              <a:rPr lang="en-US" sz="1000" u="sng" dirty="0" smtClean="0">
                <a:latin typeface="Cambria" panose="02040503050406030204" pitchFamily="18" charset="0"/>
              </a:rPr>
              <a:t>Way</a:t>
            </a:r>
            <a:r>
              <a:rPr lang="en-US" sz="1000" dirty="0" smtClean="0">
                <a:latin typeface="Cambria" panose="02040503050406030204" pitchFamily="18" charset="0"/>
              </a:rPr>
              <a:t> too happy to be art</a:t>
            </a:r>
            <a:r>
              <a:rPr lang="en-US" sz="1000" i="1" dirty="0" smtClean="0">
                <a:latin typeface="Cambria" panose="02040503050406030204" pitchFamily="18" charset="0"/>
              </a:rPr>
              <a:t>…  </a:t>
            </a:r>
          </a:p>
          <a:p>
            <a:r>
              <a:rPr lang="en-US" sz="1000" dirty="0" smtClean="0">
                <a:latin typeface="Cambria" panose="02040503050406030204" pitchFamily="18" charset="0"/>
              </a:rPr>
              <a:t>My recursive compositions </a:t>
            </a:r>
            <a:r>
              <a:rPr lang="en-US" sz="1000" dirty="0" err="1" smtClean="0">
                <a:latin typeface="Cambria" panose="02040503050406030204" pitchFamily="18" charset="0"/>
              </a:rPr>
              <a:t>burninate</a:t>
            </a:r>
            <a:r>
              <a:rPr lang="en-US" sz="1000" dirty="0" smtClean="0">
                <a:latin typeface="Cambria" panose="02040503050406030204" pitchFamily="18" charset="0"/>
              </a:rPr>
              <a:t> even </a:t>
            </a:r>
            <a:r>
              <a:rPr lang="en-US" sz="1000" dirty="0" err="1" smtClean="0">
                <a:latin typeface="Cambria" panose="02040503050406030204" pitchFamily="18" charset="0"/>
              </a:rPr>
              <a:t>Cyriak's</a:t>
            </a:r>
            <a:r>
              <a:rPr lang="en-US" sz="1000" dirty="0" smtClean="0">
                <a:latin typeface="Cambria" panose="02040503050406030204" pitchFamily="18" charset="0"/>
              </a:rPr>
              <a:t> brain!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501" y="1457980"/>
            <a:ext cx="1409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libri" panose="020F0502020204030204" pitchFamily="34" charset="0"/>
              </a:rPr>
              <a:t>seven-cornered confetti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2052" y="5715000"/>
            <a:ext cx="890928" cy="8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530" y="6163056"/>
            <a:ext cx="431519" cy="4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7629" y="6376674"/>
            <a:ext cx="214131" cy="2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04800" y="2286000"/>
            <a:ext cx="8570912" cy="4354197"/>
          </a:xfrm>
          <a:prstGeom prst="roundRect">
            <a:avLst>
              <a:gd name="adj" fmla="val 9148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24000" y="2971801"/>
            <a:ext cx="7157155" cy="3000022"/>
          </a:xfrm>
          <a:prstGeom prst="roundRect">
            <a:avLst>
              <a:gd name="adj" fmla="val 9148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66999" y="3527778"/>
            <a:ext cx="5698067" cy="1902178"/>
          </a:xfrm>
          <a:prstGeom prst="roundRect">
            <a:avLst>
              <a:gd name="adj" fmla="val 914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dot 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1" y="143347"/>
            <a:ext cx="5562600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(L, K):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== 0 or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 == 0: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(L) != </a:t>
            </a:r>
            <a:r>
              <a:rPr lang="en-US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0.0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L[0]*K[0]  +  </a:t>
            </a:r>
            <a:r>
              <a:rPr lang="en-US" sz="1500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(L[1:], K[1:])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2451080"/>
            <a:ext cx="54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([3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2, 4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[4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7, 4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98" y="2971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([2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[7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4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3688" y="3505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2*7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([4], [4])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688" y="4872335"/>
            <a:ext cx="104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266" y="5363402"/>
            <a:ext cx="146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509" y="5954889"/>
            <a:ext cx="144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42.0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53910" y="3959598"/>
            <a:ext cx="4396667" cy="939779"/>
          </a:xfrm>
          <a:prstGeom prst="roundRect">
            <a:avLst>
              <a:gd name="adj" fmla="val 9148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5399" y="396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4*4 + </a:t>
            </a:r>
            <a:r>
              <a:rPr lang="en-US" b="1" dirty="0" smtClean="0">
                <a:solidFill>
                  <a:srgbClr val="0806C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([], [])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7422" y="4397022"/>
            <a:ext cx="123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1176" y="2520329"/>
            <a:ext cx="533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[3</a:t>
            </a:r>
            <a:r>
              <a:rPr lang="en-US" sz="1500" b="1" dirty="0" smtClean="0">
                <a:latin typeface="Calibri" panose="020F0502020204030204" pitchFamily="34" charset="0"/>
              </a:rPr>
              <a:t>, 2, 4</a:t>
            </a:r>
            <a:r>
              <a:rPr lang="en-US" sz="1500" b="1" dirty="0" smtClean="0">
                <a:latin typeface="Calibri" panose="020F0502020204030204" pitchFamily="34" charset="0"/>
              </a:rPr>
              <a:t>] and K = [4</a:t>
            </a:r>
            <a:r>
              <a:rPr lang="en-US" sz="1500" b="1" dirty="0" smtClean="0">
                <a:latin typeface="Calibri" panose="020F0502020204030204" pitchFamily="34" charset="0"/>
              </a:rPr>
              <a:t>, 7, 4</a:t>
            </a:r>
            <a:r>
              <a:rPr lang="en-US" sz="1500" b="1" dirty="0" smtClean="0">
                <a:latin typeface="Calibri" panose="020F0502020204030204" pitchFamily="34" charset="0"/>
              </a:rPr>
              <a:t>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0480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[2</a:t>
            </a:r>
            <a:r>
              <a:rPr lang="en-US" sz="1500" b="1" dirty="0" smtClean="0">
                <a:latin typeface="Calibri" panose="020F0502020204030204" pitchFamily="34" charset="0"/>
              </a:rPr>
              <a:t>, 4</a:t>
            </a:r>
            <a:r>
              <a:rPr lang="en-US" sz="1500" b="1" dirty="0" smtClean="0">
                <a:latin typeface="Calibri" panose="020F0502020204030204" pitchFamily="34" charset="0"/>
              </a:rPr>
              <a:t>] and K = [7</a:t>
            </a:r>
            <a:r>
              <a:rPr lang="en-US" sz="1500" b="1" dirty="0" smtClean="0">
                <a:latin typeface="Calibri" panose="020F0502020204030204" pitchFamily="34" charset="0"/>
              </a:rPr>
              <a:t>, 4</a:t>
            </a:r>
            <a:r>
              <a:rPr lang="en-US" sz="1500" b="1" dirty="0" smtClean="0">
                <a:latin typeface="Calibri" panose="020F0502020204030204" pitchFamily="34" charset="0"/>
              </a:rPr>
              <a:t>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574449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[4] and K = [4]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9978" y="4031524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anose="020F0502020204030204" pitchFamily="34" charset="0"/>
              </a:rPr>
              <a:t>L = [ ] and K = [ ]</a:t>
            </a:r>
            <a:endParaRPr lang="en-US" sz="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91" y="33598"/>
            <a:ext cx="4876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pythontutor.com</a:t>
            </a:r>
            <a:endParaRPr lang="en-US" sz="1800" b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" y="439506"/>
            <a:ext cx="8207971" cy="6189894"/>
          </a:xfrm>
          <a:prstGeom prst="rect">
            <a:avLst/>
          </a:prstGeom>
          <a:ln>
            <a:solidFill>
              <a:srgbClr val="0806CE"/>
            </a:solidFill>
          </a:ln>
        </p:spPr>
      </p:pic>
      <p:sp>
        <p:nvSpPr>
          <p:cNvPr id="1843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1" y="5181600"/>
            <a:ext cx="4876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Seeing the "stack" ...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6200000">
            <a:off x="5408017" y="274538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6200000">
            <a:off x="5408017" y="3621493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6200000">
            <a:off x="5408017" y="4421784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5404973" y="5304532"/>
            <a:ext cx="358513" cy="50654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008" y="43255"/>
            <a:ext cx="495300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There are four different values of L and four different values of </a:t>
            </a:r>
            <a:r>
              <a:rPr lang="en-US" dirty="0" smtClean="0">
                <a:latin typeface="Cambria" panose="02040503050406030204" pitchFamily="18" charset="0"/>
              </a:rPr>
              <a:t>M—all </a:t>
            </a:r>
            <a:r>
              <a:rPr lang="en-US" dirty="0" smtClean="0">
                <a:latin typeface="Cambria" panose="02040503050406030204" pitchFamily="18" charset="0"/>
              </a:rPr>
              <a:t>alive, simultaneously, in the stack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769211">
            <a:off x="8400575" y="1077860"/>
            <a:ext cx="358513" cy="506546"/>
          </a:xfrm>
          <a:prstGeom prst="downArrow">
            <a:avLst/>
          </a:prstGeom>
          <a:solidFill>
            <a:srgbClr val="0806CE"/>
          </a:solidFill>
          <a:ln w="3175" cap="flat" cmpd="sng" algn="ctr">
            <a:solidFill>
              <a:srgbClr val="0806C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8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37716" y="400882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9711" y="2355540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1825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Some </a:t>
            </a:r>
            <a:r>
              <a:rPr lang="en-US" sz="4200" i="1" dirty="0" smtClean="0">
                <a:latin typeface="Cambria" pitchFamily="18" charset="0"/>
              </a:rPr>
              <a:t>random</a:t>
            </a:r>
            <a:r>
              <a:rPr lang="en-US" sz="4200" dirty="0" smtClean="0">
                <a:latin typeface="Cambria" pitchFamily="18" charset="0"/>
              </a:rPr>
              <a:t> asides…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10384"/>
            <a:ext cx="76397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choice(L)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3148584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([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cmc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scripps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pitzer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pomona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])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8445" y="2386584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# chooses </a:t>
            </a:r>
            <a:r>
              <a:rPr lang="en-US" sz="1400" dirty="0">
                <a:latin typeface="Cambria" pitchFamily="18" charset="0"/>
              </a:rPr>
              <a:t>1 element from the sequence L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# allows </a:t>
            </a:r>
            <a:r>
              <a:rPr lang="en-US" sz="1400" dirty="0">
                <a:latin typeface="Cambria" pitchFamily="18" charset="0"/>
              </a:rPr>
              <a:t>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729538"/>
            <a:ext cx="3124181" cy="5847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w</a:t>
            </a:r>
            <a:r>
              <a:rPr lang="en-US" sz="1600" dirty="0" smtClean="0">
                <a:latin typeface="Cambria" pitchFamily="18" charset="0"/>
              </a:rPr>
              <a:t>ould </a:t>
            </a:r>
            <a:r>
              <a:rPr lang="en-US" sz="1600" dirty="0">
                <a:latin typeface="Cambria" pitchFamily="18" charset="0"/>
              </a:rPr>
              <a:t>you get a random </a:t>
            </a:r>
            <a:r>
              <a:rPr lang="en-US" sz="1600" dirty="0" smtClean="0">
                <a:latin typeface="Cambria" pitchFamily="18" charset="0"/>
              </a:rPr>
              <a:t>integer </a:t>
            </a:r>
            <a:r>
              <a:rPr lang="en-US" sz="1600" dirty="0">
                <a:latin typeface="Cambria" pitchFamily="18" charset="0"/>
              </a:rPr>
              <a:t>from 0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to </a:t>
            </a:r>
            <a:r>
              <a:rPr lang="en-US" sz="1600" dirty="0" smtClean="0">
                <a:latin typeface="Cambria" pitchFamily="18" charset="0"/>
              </a:rPr>
              <a:t>99 </a:t>
            </a:r>
            <a:r>
              <a:rPr lang="en-US" sz="1600" dirty="0">
                <a:latin typeface="Cambria" pitchFamily="18" charset="0"/>
              </a:rPr>
              <a:t>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560576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636776"/>
            <a:ext cx="3351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# all </a:t>
            </a:r>
            <a:r>
              <a:rPr lang="en-US" sz="1400" dirty="0">
                <a:latin typeface="Cambria" pitchFamily="18" charset="0"/>
              </a:rPr>
              <a:t>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27204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mudd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5686268"/>
            <a:ext cx="8012289" cy="381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Text Box 10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711" y="5647266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27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57234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33624"/>
          <a:stretch/>
        </p:blipFill>
        <p:spPr bwMode="auto">
          <a:xfrm>
            <a:off x="437445" y="6213122"/>
            <a:ext cx="3194756" cy="56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6333066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</a:t>
            </a:r>
            <a:r>
              <a:rPr lang="en-US" sz="1400" b="1" dirty="0" smtClean="0">
                <a:latin typeface="Cambria" pitchFamily="18" charset="0"/>
              </a:rPr>
              <a:t>16</a:t>
            </a:r>
            <a:r>
              <a:rPr lang="en-US" sz="1400" dirty="0" smtClean="0">
                <a:latin typeface="Cambria" pitchFamily="18" charset="0"/>
              </a:rPr>
              <a:t>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0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13339" y="6318645"/>
            <a:ext cx="1600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 dirty="0" smtClean="0">
                <a:latin typeface="Cambria" pitchFamily="18" charset="0"/>
              </a:rPr>
              <a:t>Aargh—so </a:t>
            </a:r>
            <a:r>
              <a:rPr lang="en-US" sz="1400" i="1" dirty="0" smtClean="0">
                <a:latin typeface="Cambria" pitchFamily="18" charset="0"/>
              </a:rPr>
              <a:t>close!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31" name="Text Box 10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39624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list(range(1, 5))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657600" y="4205424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4" name="Text Box 10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52900" y="3974592"/>
            <a:ext cx="240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[1, 2, 3, 4]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4" name="Text Box 10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8445" y="2795016"/>
            <a:ext cx="344875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# </a:t>
            </a:r>
            <a:r>
              <a:rPr lang="en-US" sz="1400" dirty="0" smtClean="0">
                <a:latin typeface="Cambria" pitchFamily="18" charset="0"/>
              </a:rPr>
              <a:t>...or </a:t>
            </a:r>
            <a:r>
              <a:rPr lang="en-US" sz="1400" dirty="0" smtClean="0">
                <a:latin typeface="Cambria" pitchFamily="18" charset="0"/>
              </a:rPr>
              <a:t>1 character from a string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4963773"/>
            <a:ext cx="701316" cy="100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598081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53881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55847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guess(hidden):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"""T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ries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to guess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our "hidden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number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choice(list(range(100)))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CC0099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'I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!'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</a:rPr>
              <a:t>guess(hidden)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705600" y="54072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Suspicious?  I am!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1463" y="616814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  <p:sp>
        <p:nvSpPr>
          <p:cNvPr id="22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6537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investigate </a:t>
            </a:r>
            <a:r>
              <a:rPr lang="en-US" sz="1000" b="1" u="sng" dirty="0" smtClean="0">
                <a:latin typeface="Cambria" pitchFamily="18" charset="0"/>
              </a:rPr>
              <a:t>expected</a:t>
            </a:r>
            <a:r>
              <a:rPr lang="en-US" sz="1000" dirty="0" smtClean="0">
                <a:latin typeface="Cambria" pitchFamily="18" charset="0"/>
              </a:rPr>
              <a:t> # of guesses?!??</a:t>
            </a:r>
            <a:endParaRPr lang="en-US" sz="1000" dirty="0">
              <a:latin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467600" y="2743200"/>
            <a:ext cx="335142" cy="38100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Text Box 10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2493588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</a:rPr>
              <a:t>Remember, this is [0,1,…,99]</a:t>
            </a:r>
            <a:endParaRPr lang="en-US" sz="100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81600" y="3505200"/>
            <a:ext cx="27432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1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990600"/>
            <a:ext cx="755847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countGuess</a:t>
            </a:r>
            <a:r>
              <a:rPr lang="en-US" b="1" dirty="0" smtClean="0">
                <a:latin typeface="Courier New" pitchFamily="49" charset="0"/>
              </a:rPr>
              <a:t>(hidden</a:t>
            </a:r>
            <a:r>
              <a:rPr lang="en-US" b="1" dirty="0" smtClean="0">
                <a:latin typeface="Courier New" pitchFamily="49" charset="0"/>
              </a:rPr>
              <a:t>):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A8E12"/>
                </a:solidFill>
                <a:latin typeface="Courier New" pitchFamily="49" charset="0"/>
              </a:rPr>
              <a:t>"""Guessing game"""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choice(list(range(100)))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# print('I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choose',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compguess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</a:t>
            </a:r>
            <a:endParaRPr lang="en-US" sz="1800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    # </a:t>
            </a:r>
            <a:r>
              <a:rPr lang="en-US" sz="1800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sz="18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print('I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got it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!')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</a:t>
            </a:r>
            <a:r>
              <a:rPr lang="en-US" b="1" dirty="0" err="1" smtClean="0">
                <a:latin typeface="Courier New" pitchFamily="49" charset="0"/>
              </a:rPr>
              <a:t>countGuess</a:t>
            </a:r>
            <a:r>
              <a:rPr lang="en-US" b="1" dirty="0" smtClean="0">
                <a:latin typeface="Courier New" pitchFamily="49" charset="0"/>
              </a:rPr>
              <a:t>(hidden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  <p:sp>
        <p:nvSpPr>
          <p:cNvPr id="2" name="TextBox 1"/>
          <p:cNvSpPr txBox="1"/>
          <p:nvPr/>
        </p:nvSpPr>
        <p:spPr>
          <a:xfrm rot="1075320">
            <a:off x="7543799" y="1006380"/>
            <a:ext cx="1371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code available in </a:t>
            </a:r>
            <a:r>
              <a:rPr lang="en-US" sz="1400" dirty="0" smtClean="0">
                <a:latin typeface="Cambria" pitchFamily="18" charset="0"/>
              </a:rPr>
              <a:t>hw3pr2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25675</TotalTime>
  <Words>3676</Words>
  <Application>Microsoft Office PowerPoint</Application>
  <PresentationFormat>On-screen Show (4:3)</PresentationFormat>
  <Paragraphs>732</Paragraphs>
  <Slides>41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417</cp:revision>
  <cp:lastPrinted>2018-01-29T04:37:42Z</cp:lastPrinted>
  <dcterms:created xsi:type="dcterms:W3CDTF">2010-09-16T00:52:40Z</dcterms:created>
  <dcterms:modified xsi:type="dcterms:W3CDTF">2018-01-29T04:37:43Z</dcterms:modified>
</cp:coreProperties>
</file>