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911" r:id="rId2"/>
  </p:sldMasterIdLst>
  <p:notesMasterIdLst>
    <p:notesMasterId r:id="rId41"/>
  </p:notesMasterIdLst>
  <p:handoutMasterIdLst>
    <p:handoutMasterId r:id="rId42"/>
  </p:handoutMasterIdLst>
  <p:sldIdLst>
    <p:sldId id="746" r:id="rId3"/>
    <p:sldId id="731" r:id="rId4"/>
    <p:sldId id="732" r:id="rId5"/>
    <p:sldId id="634" r:id="rId6"/>
    <p:sldId id="635" r:id="rId7"/>
    <p:sldId id="636" r:id="rId8"/>
    <p:sldId id="637" r:id="rId9"/>
    <p:sldId id="638" r:id="rId10"/>
    <p:sldId id="767" r:id="rId11"/>
    <p:sldId id="768" r:id="rId12"/>
    <p:sldId id="769" r:id="rId13"/>
    <p:sldId id="773" r:id="rId14"/>
    <p:sldId id="770" r:id="rId15"/>
    <p:sldId id="771" r:id="rId16"/>
    <p:sldId id="772" r:id="rId17"/>
    <p:sldId id="747" r:id="rId18"/>
    <p:sldId id="748" r:id="rId19"/>
    <p:sldId id="749" r:id="rId20"/>
    <p:sldId id="750" r:id="rId21"/>
    <p:sldId id="751" r:id="rId22"/>
    <p:sldId id="752" r:id="rId23"/>
    <p:sldId id="753" r:id="rId24"/>
    <p:sldId id="754" r:id="rId25"/>
    <p:sldId id="755" r:id="rId26"/>
    <p:sldId id="756" r:id="rId27"/>
    <p:sldId id="757" r:id="rId28"/>
    <p:sldId id="758" r:id="rId29"/>
    <p:sldId id="759" r:id="rId30"/>
    <p:sldId id="760" r:id="rId31"/>
    <p:sldId id="761" r:id="rId32"/>
    <p:sldId id="762" r:id="rId33"/>
    <p:sldId id="763" r:id="rId34"/>
    <p:sldId id="764" r:id="rId35"/>
    <p:sldId id="765" r:id="rId36"/>
    <p:sldId id="766" r:id="rId37"/>
    <p:sldId id="683" r:id="rId38"/>
    <p:sldId id="684" r:id="rId39"/>
    <p:sldId id="685" r:id="rId40"/>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7"/>
        <p:sld r:id="rId38"/>
        <p:sld r:id="rId39"/>
        <p:sld r:id="rId40"/>
      </p:sldLst>
    </p:custShow>
    <p:custShow name="For printing" id="1">
      <p:sldLst>
        <p:sld r:id="rId3"/>
        <p:sld r:id="rId4"/>
        <p:sld r:id="rId5"/>
        <p:sld r:id="rId6"/>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7"/>
        <p:sld r:id="rId38"/>
        <p:sld r:id="rId39"/>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7" autoAdjust="0"/>
  </p:normalViewPr>
  <p:slideViewPr>
    <p:cSldViewPr>
      <p:cViewPr varScale="1">
        <p:scale>
          <a:sx n="65" d="100"/>
          <a:sy n="65"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30"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lvl1pPr>
          </a:lstStyle>
          <a:p>
            <a:pPr>
              <a:defRPr/>
            </a:pPr>
            <a:fld id="{F04B6C81-5970-49AC-A5DF-78D79153246C}" type="slidenum">
              <a:rPr lang="en-US"/>
              <a:pPr>
                <a:defRPr/>
              </a:pPr>
              <a:t>‹#›</a:t>
            </a:fld>
            <a:endParaRPr lang="en-US"/>
          </a:p>
        </p:txBody>
      </p:sp>
    </p:spTree>
    <p:extLst>
      <p:ext uri="{BB962C8B-B14F-4D97-AF65-F5344CB8AC3E}">
        <p14:creationId xmlns:p14="http://schemas.microsoft.com/office/powerpoint/2010/main" val="76484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vl1pPr>
          </a:lstStyle>
          <a:p>
            <a:pPr>
              <a:defRPr/>
            </a:pPr>
            <a:fld id="{62046801-ED0D-48AD-A8FD-DC486907E4F8}" type="slidenum">
              <a:rPr lang="en-US"/>
              <a:pPr>
                <a:defRPr/>
              </a:pPr>
              <a:t>‹#›</a:t>
            </a:fld>
            <a:endParaRPr lang="en-US"/>
          </a:p>
        </p:txBody>
      </p:sp>
    </p:spTree>
    <p:extLst>
      <p:ext uri="{BB962C8B-B14F-4D97-AF65-F5344CB8AC3E}">
        <p14:creationId xmlns:p14="http://schemas.microsoft.com/office/powerpoint/2010/main" val="1333418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E6A94F0-A54D-4696-A4FB-94681BF32F60}"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There’s good math behind this, covered in CS 70 and CS 140.  </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Why does this work?  See next slide.</a:t>
            </a:r>
          </a:p>
          <a:p>
            <a:endParaRPr lang="en-US" altLang="en-US">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C38D71D-224A-4731-AA66-43F4DF41E13A}"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B4613E2-20EA-40B6-9420-24AA142F5E66}"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AFEF16-8E20-43C3-B9CD-2F82AFA6C709}"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6C69021-1D9B-4452-8BE8-8ACC9AF9E4D3}"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Because of the rules above, the base case is assumed to take 1 step.  Show how for insert, T(N) = 1+T(N-1).  Then show that in the worst case, T(insert) = N.  Finally, show that the worst case for isort is T(insert(1)) + T(insert(2)) + … = 1 + 2 + … + 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5F5576A-CCEA-4AD2-B0E8-E36A2FBED1B2}"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There are tons of ways to solve this summation.  This one is visually cute: you have exactly half of n^2 colored, plus half of the n squares on the diagonal.  So ½ of n^2 + n = ½ of n(n+1) = n(n+1)/2.  But writing it as 0.5 n^2 + 0.5n and then applying our asymptotic rules, we get O(isort) = 1n^2 + 1 = n^2.</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887F339-C65D-4C1A-8A9A-E49D001B12EC}"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DE2D026-D097-43E0-AA3C-697917B7219D}" type="slidenum">
              <a:rPr lang="en-US" altLang="en-US" sz="1200"/>
              <a:pPr/>
              <a:t>16</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BBA12D-29F4-4195-8271-73A706D30A9B}"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8B7978F-BEF5-4314-8ED1-981AFFD5899C}"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A68B0AF-034A-4893-8565-42925CD30FEF}"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6724B47-91A2-49D9-8342-32F640BD732C}"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4B324C6-B073-4FB2-8A4F-A0277E507F9B}"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6C7C291-A0BD-4019-BEBD-4DF0D50B395D}"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9A99A0D-BA4B-4521-9ABB-49DED8309007}"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CBD1BB8-D28F-4C2B-AC56-1B1B80C994B4}"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4400E8F-90F5-4C49-9105-406B40CF1613}"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959F012-BFDE-492C-9CE5-7986CB66E8CC}"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BBE84F5-AB6E-442A-8465-1733EE6EAE75}"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F027ED-2AB2-45DC-BAFE-B7A815CA506D}"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AA9F7DF-F0F8-4591-93E7-CA2CD9B4CEC3}"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A09BDB4-26BA-4E40-9E72-3CAE6A812E82}"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223D74-D517-4FF9-BE25-FE9BAB01781D}"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74AD836-935A-4AE1-A6FB-F819C2C9C0D2}"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9295C0-10EC-4D7D-AB11-6658C73C93DF}"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6D5B02E-809F-4F23-8C73-E42B6561469C}"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42D1A4D-8996-4FE3-A423-C7CA8F548E46}"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08CAF31-DF0C-4752-8E3F-59A1C4664287}"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D308B37-698B-4AAF-B78F-77AC69797413}"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6C5E449-254F-4C0F-8E44-9E20F81A5709}" type="slidenum">
              <a:rPr lang="en-US" altLang="en-US" sz="1200">
                <a:solidFill>
                  <a:srgbClr val="000000"/>
                </a:solidFill>
              </a:rPr>
              <a:pPr/>
              <a:t>36</a:t>
            </a:fld>
            <a:endParaRPr lang="en-US" altLang="en-US" sz="120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First figure out T(merge).  Clearly, T(merge) for two lists of length N = roughly 2N.  How many merges do we have to do?  It’s 1 for N/2, 1 for N/4, …, 1.  That means there are log N merges.  Each merge takes 2N steps, so the total is  2N log N steps = O(N log N).</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Draw right side in tree form, showing how each N/k list comes from two N/2k lists</a:t>
            </a:r>
          </a:p>
          <a:p>
            <a:endParaRPr lang="en-US" altLang="en-US" dirty="0">
              <a:latin typeface="Arial" pitchFamily="34" charset="0"/>
              <a:ea typeface="ＭＳ Ｐゴシック" pitchFamily="-65" charset="-128"/>
            </a:endParaRPr>
          </a:p>
          <a:p>
            <a:r>
              <a:rPr lang="en-US" altLang="en-US" dirty="0" err="1">
                <a:latin typeface="Arial" pitchFamily="34" charset="0"/>
                <a:ea typeface="ＭＳ Ｐゴシック" pitchFamily="-65" charset="-128"/>
              </a:rPr>
              <a:t>T_merge</a:t>
            </a:r>
            <a:r>
              <a:rPr lang="en-US" altLang="en-US" dirty="0">
                <a:latin typeface="Arial" pitchFamily="34" charset="0"/>
                <a:ea typeface="ＭＳ Ｐゴシック" pitchFamily="-65" charset="-128"/>
              </a:rPr>
              <a:t>(half lists) = 2(N/2) + 2(N/2) = 2N</a:t>
            </a:r>
          </a:p>
          <a:p>
            <a:r>
              <a:rPr lang="en-US" altLang="en-US" dirty="0" err="1">
                <a:latin typeface="Arial" pitchFamily="34" charset="0"/>
                <a:ea typeface="ＭＳ Ｐゴシック" pitchFamily="-65" charset="-128"/>
              </a:rPr>
              <a:t>T_merge</a:t>
            </a:r>
            <a:r>
              <a:rPr lang="en-US" altLang="en-US" dirty="0">
                <a:latin typeface="Arial" pitchFamily="34" charset="0"/>
                <a:ea typeface="ＭＳ Ｐゴシック" pitchFamily="-65" charset="-128"/>
              </a:rPr>
              <a:t>(quarter lists) = 2(N/4) + 2(N/4) + 2(N/4) + 2(N/4) = 2N</a:t>
            </a:r>
          </a:p>
          <a:p>
            <a:r>
              <a:rPr lang="en-US" altLang="en-US" dirty="0" err="1">
                <a:latin typeface="Arial" pitchFamily="34" charset="0"/>
                <a:ea typeface="ＭＳ Ｐゴシック" pitchFamily="-65" charset="-128"/>
              </a:rPr>
              <a:t>T_merge</a:t>
            </a:r>
            <a:r>
              <a:rPr lang="en-US" altLang="en-US" dirty="0">
                <a:latin typeface="Arial" pitchFamily="34" charset="0"/>
                <a:ea typeface="ＭＳ Ｐゴシック" pitchFamily="-65" charset="-128"/>
              </a:rPr>
              <a:t>(eighth lists) = 2(N/8) + … = 2N</a:t>
            </a:r>
          </a:p>
          <a:p>
            <a:r>
              <a:rPr lang="en-US" altLang="en-US" dirty="0">
                <a:latin typeface="Arial" pitchFamily="34" charset="0"/>
                <a:ea typeface="ＭＳ Ｐゴシック" pitchFamily="-65" charset="-128"/>
              </a:rPr>
              <a:t>…</a:t>
            </a:r>
          </a:p>
          <a:p>
            <a:r>
              <a:rPr lang="en-US" altLang="en-US" dirty="0" err="1">
                <a:latin typeface="Arial" pitchFamily="34" charset="0"/>
                <a:ea typeface="ＭＳ Ｐゴシック" pitchFamily="-65" charset="-128"/>
              </a:rPr>
              <a:t>T_merge</a:t>
            </a:r>
            <a:r>
              <a:rPr lang="en-US" altLang="en-US" dirty="0">
                <a:latin typeface="Arial" pitchFamily="34" charset="0"/>
                <a:ea typeface="ＭＳ Ｐゴシック" pitchFamily="-65" charset="-128"/>
              </a:rPr>
              <a:t>(lists of size 1) = 2N</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So the total time is #rows * 2N.  How many rows?  Starting from the bottom, we have to double log2(N) times to get N.  So there are log2(N) rows and the total time is  2N log2 N = O(N log 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8BBD463-58DE-4FB6-9C66-8B2FD449EEB9}" type="slidenum">
              <a:rPr lang="en-US" altLang="en-US" sz="1200">
                <a:solidFill>
                  <a:srgbClr val="000000"/>
                </a:solidFill>
              </a:rPr>
              <a:pPr/>
              <a:t>37</a:t>
            </a:fld>
            <a:endParaRPr lang="en-US" altLang="en-US" sz="1200">
              <a:solidFill>
                <a:srgbClr val="000000"/>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5316CA7-E0F6-4956-A78E-ECB9D2230295}" type="slidenum">
              <a:rPr lang="en-US" altLang="en-US" sz="1200">
                <a:solidFill>
                  <a:srgbClr val="000000"/>
                </a:solidFill>
              </a:rPr>
              <a:pPr/>
              <a:t>38</a:t>
            </a:fld>
            <a:endParaRPr lang="en-US" altLang="en-US" sz="120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AE288F4-366A-4D9C-82BB-8E862D25FEFE}" type="slidenum">
              <a:rPr lang="en-US" altLang="en-US" sz="1200">
                <a:solidFill>
                  <a:srgbClr val="000000"/>
                </a:solidFill>
              </a:rPr>
              <a:pPr/>
              <a:t>4</a:t>
            </a:fld>
            <a:endParaRPr lang="en-US" altLang="en-US" sz="1200">
              <a:solidFill>
                <a:srgbClr val="000000"/>
              </a:solidFill>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65" charset="-128"/>
              </a:rPr>
              <a:t>To generate the insert line, wouldn’t it be wonderful if we had a function that could return the tail of the list in sorted form?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34AF7E-673B-4C2C-8D3E-B81CAF2C5F0F}" type="slidenum">
              <a:rPr lang="en-US" altLang="en-US" sz="1200">
                <a:solidFill>
                  <a:srgbClr val="000000"/>
                </a:solidFill>
              </a:rPr>
              <a:pPr/>
              <a:t>5</a:t>
            </a:fld>
            <a:endParaRPr lang="en-US" altLang="en-US" sz="120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A6B3A1-1A91-451A-81D4-1E84B2CC4DD8}" type="slidenum">
              <a:rPr lang="en-US" altLang="en-US" sz="1200">
                <a:solidFill>
                  <a:srgbClr val="000000"/>
                </a:solidFill>
              </a:rPr>
              <a:pPr/>
              <a:t>6</a:t>
            </a:fld>
            <a:endParaRPr lang="en-US" altLang="en-US" sz="120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D6A765A-22FA-4CEB-8F5A-11E962B8649E}" type="slidenum">
              <a:rPr lang="en-US" altLang="en-US" sz="1200">
                <a:solidFill>
                  <a:srgbClr val="000000"/>
                </a:solidFill>
              </a:rPr>
              <a:pPr/>
              <a:t>7</a:t>
            </a:fld>
            <a:endParaRPr lang="en-US" altLang="en-US" sz="1200">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8C4D1E9-5D85-435F-82A8-6D1452F7CED0}" type="slidenum">
              <a:rPr lang="en-US" altLang="en-US" sz="1200">
                <a:solidFill>
                  <a:srgbClr val="000000"/>
                </a:solidFill>
              </a:rPr>
              <a:pPr/>
              <a:t>8</a:t>
            </a:fld>
            <a:endParaRPr lang="en-US" altLang="en-US" sz="120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If List is empty, clearly it takes two steps (if and return).  If item is the first thing in the list, it takes three steps (if, elif, and return).  Otherwise, it takes 4 (if/elif/else/return) plus T(member(N-1)).</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So T(N) = 4 + T(N-1) = 4 + 4 + T(N-2) = 4*(# mismatches) + 3.  The worst case is if the item isn’t found; then it’s 4*len(List) + 2.</a:t>
            </a:r>
          </a:p>
          <a:p>
            <a:endParaRPr lang="en-US" altLang="en-US">
              <a:latin typeface="Arial" pitchFamily="34" charset="0"/>
              <a:ea typeface="ＭＳ Ｐゴシック" pitchFamily="-65" charset="-128"/>
            </a:endParaRPr>
          </a:p>
          <a:p>
            <a:r>
              <a:rPr lang="en-US" altLang="en-US">
                <a:latin typeface="Arial" pitchFamily="34" charset="0"/>
                <a:ea typeface="ＭＳ Ｐゴシック" pitchFamily="-65" charset="-128"/>
              </a:rPr>
              <a:t>This is a </a:t>
            </a:r>
            <a:r>
              <a:rPr lang="en-US" altLang="en-US" i="1">
                <a:latin typeface="Arial" pitchFamily="34" charset="0"/>
                <a:ea typeface="ＭＳ Ｐゴシック" pitchFamily="-65" charset="-128"/>
              </a:rPr>
              <a:t>recurrence relation: </a:t>
            </a:r>
            <a:r>
              <a:rPr lang="en-US" altLang="en-US">
                <a:latin typeface="Arial" pitchFamily="34" charset="0"/>
                <a:ea typeface="ＭＳ Ｐゴシック" pitchFamily="-65" charset="-128"/>
              </a:rPr>
              <a:t>T(N) = f(T(N-1)).  Finding running times often requires solving recurrence relations.  Recurrence relations are closely related to recursion (note the root word: recur).  In both situations, you need a base case!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3C6332D-E126-49C1-A4CC-5238D37456FC}"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2400"/>
            </a:lvl1pPr>
          </a:lstStyle>
          <a:p>
            <a:pPr>
              <a:defRPr/>
            </a:pPr>
            <a:endParaRPr lang="en-US"/>
          </a:p>
        </p:txBody>
      </p:sp>
      <p:sp>
        <p:nvSpPr>
          <p:cNvPr id="4" name="Footer Placeholder 3"/>
          <p:cNvSpPr>
            <a:spLocks noGrp="1"/>
          </p:cNvSpPr>
          <p:nvPr>
            <p:ph type="ftr" sz="quarter" idx="11"/>
          </p:nvPr>
        </p:nvSpPr>
        <p:spPr/>
        <p:txBody>
          <a:bodyPr/>
          <a:lstStyle>
            <a:lvl1pPr>
              <a:defRPr sz="2400"/>
            </a:lvl1pPr>
          </a:lstStyle>
          <a:p>
            <a:pPr>
              <a:defRPr/>
            </a:pPr>
            <a:endParaRPr lang="en-US"/>
          </a:p>
        </p:txBody>
      </p:sp>
      <p:sp>
        <p:nvSpPr>
          <p:cNvPr id="5" name="Slide Number Placeholder 4"/>
          <p:cNvSpPr>
            <a:spLocks noGrp="1"/>
          </p:cNvSpPr>
          <p:nvPr>
            <p:ph type="sldNum" sz="quarter" idx="12"/>
          </p:nvPr>
        </p:nvSpPr>
        <p:spPr/>
        <p:txBody>
          <a:bodyPr/>
          <a:lstStyle>
            <a:lvl1pPr>
              <a:defRPr sz="2400"/>
            </a:lvl1pPr>
          </a:lstStyle>
          <a:p>
            <a:pPr>
              <a:defRPr/>
            </a:pPr>
            <a:fld id="{F12F4C54-989B-426D-B613-ED98AC7E44DA}" type="slidenum">
              <a:rPr lang="en-US"/>
              <a:pPr>
                <a:defRPr/>
              </a:pPr>
              <a:t>‹#›</a:t>
            </a:fld>
            <a:endParaRPr lang="en-US"/>
          </a:p>
        </p:txBody>
      </p:sp>
    </p:spTree>
    <p:extLst>
      <p:ext uri="{BB962C8B-B14F-4D97-AF65-F5344CB8AC3E}">
        <p14:creationId xmlns:p14="http://schemas.microsoft.com/office/powerpoint/2010/main" val="12295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6CF7276-CE91-4A06-B92B-72E9B26E63F2}" type="slidenum">
              <a:rPr lang="en-US"/>
              <a:pPr>
                <a:defRPr/>
              </a:pPr>
              <a:t>‹#›</a:t>
            </a:fld>
            <a:endParaRPr lang="en-US"/>
          </a:p>
        </p:txBody>
      </p:sp>
    </p:spTree>
    <p:extLst>
      <p:ext uri="{BB962C8B-B14F-4D97-AF65-F5344CB8AC3E}">
        <p14:creationId xmlns:p14="http://schemas.microsoft.com/office/powerpoint/2010/main" val="36820718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FAB28EF-E99D-43C5-880E-F38EC10A6BF0}" type="slidenum">
              <a:rPr lang="en-US"/>
              <a:pPr>
                <a:defRPr/>
              </a:pPr>
              <a:t>‹#›</a:t>
            </a:fld>
            <a:endParaRPr lang="en-US"/>
          </a:p>
        </p:txBody>
      </p:sp>
    </p:spTree>
    <p:extLst>
      <p:ext uri="{BB962C8B-B14F-4D97-AF65-F5344CB8AC3E}">
        <p14:creationId xmlns:p14="http://schemas.microsoft.com/office/powerpoint/2010/main" val="15805012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057B7D48-4BB9-49DE-B673-500AB8B322EA}" type="datetime1">
              <a:rPr lang="en-US"/>
              <a:pPr>
                <a:defRPr/>
              </a:pPr>
              <a:t>9/15/2019</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ECC59CA-ECB3-48F6-BB12-2FA33465ACED}" type="slidenum">
              <a:rPr lang="en-US"/>
              <a:pPr>
                <a:defRPr/>
              </a:pPr>
              <a:t>‹#›</a:t>
            </a:fld>
            <a:endParaRPr lang="en-US"/>
          </a:p>
        </p:txBody>
      </p:sp>
    </p:spTree>
    <p:extLst>
      <p:ext uri="{BB962C8B-B14F-4D97-AF65-F5344CB8AC3E}">
        <p14:creationId xmlns:p14="http://schemas.microsoft.com/office/powerpoint/2010/main" val="3833150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D5DF37E-F10A-4BA4-96DF-E3B2D67024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B06FD522-165F-4FAC-8BE4-6BFA526EED00}" type="datetime1">
              <a:rPr lang="en-US"/>
              <a:pPr>
                <a:defRPr/>
              </a:pPr>
              <a:t>9/15/2019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1BA2801-DA87-4BF1-A9C9-63CA4D698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76200" y="381000"/>
            <a:ext cx="7772400" cy="1600200"/>
          </a:xfrm>
        </p:spPr>
        <p:txBody>
          <a:bodyPr rIns="132080"/>
          <a:lstStyle/>
          <a:p>
            <a:r>
              <a:rPr lang="en-US" altLang="en-US" b="1">
                <a:latin typeface="News Gothic MT"/>
                <a:ea typeface="ＭＳ Ｐゴシック" pitchFamily="-65" charset="-128"/>
                <a:sym typeface="News Gothic MT"/>
              </a:rPr>
              <a:t>The CS 5 Times</a:t>
            </a:r>
          </a:p>
        </p:txBody>
      </p:sp>
      <p:pic>
        <p:nvPicPr>
          <p:cNvPr id="717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Rectangle 3"/>
          <p:cNvSpPr>
            <a:spLocks/>
          </p:cNvSpPr>
          <p:nvPr/>
        </p:nvSpPr>
        <p:spPr bwMode="auto">
          <a:xfrm>
            <a:off x="1547813" y="1676400"/>
            <a:ext cx="4395787"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News Gothic MT"/>
                <a:sym typeface="News Gothic MT"/>
              </a:rPr>
              <a:t>CS 5 Penguin Knocked Into Icy Waters</a:t>
            </a:r>
          </a:p>
          <a:p>
            <a:pPr>
              <a:spcBef>
                <a:spcPct val="0"/>
              </a:spcBef>
              <a:buFontTx/>
              <a:buNone/>
            </a:pPr>
            <a:endParaRPr lang="en-US" altLang="en-US" sz="2000">
              <a:latin typeface="News Gothic MT"/>
              <a:sym typeface="News Gothic MT"/>
            </a:endParaRPr>
          </a:p>
          <a:p>
            <a:pPr>
              <a:spcBef>
                <a:spcPct val="0"/>
              </a:spcBef>
              <a:buFontTx/>
              <a:buNone/>
            </a:pPr>
            <a:r>
              <a:rPr lang="en-US" altLang="en-US" sz="1800">
                <a:latin typeface="News Gothic MT"/>
                <a:sym typeface="News Gothic MT"/>
              </a:rPr>
              <a:t>Claremont (AP):  “Our friendly CS 5 penguin was knocked into icy waters by an evil rival,” claimed a distraught HMC CS professor.  Geoff and Zach are investigating the incident, which was caught on security cameras.  Geoff will fly first-class to Antarctica to collect further evidence.</a:t>
            </a:r>
            <a:r>
              <a:rPr lang="en-US" altLang="en-US" sz="2000">
                <a:latin typeface="News Gothic MT"/>
                <a:sym typeface="News Gothic MT"/>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85800" y="0"/>
            <a:ext cx="7772400" cy="1447800"/>
          </a:xfrm>
        </p:spPr>
        <p:txBody>
          <a:bodyPr rIns="132080"/>
          <a:lstStyle/>
          <a:p>
            <a:r>
              <a:rPr lang="en-US" altLang="en-US"/>
              <a:t>Asymptotic Analysis</a:t>
            </a:r>
          </a:p>
        </p:txBody>
      </p:sp>
      <p:grpSp>
        <p:nvGrpSpPr>
          <p:cNvPr id="16387" name="Group 2"/>
          <p:cNvGrpSpPr>
            <a:grpSpLocks/>
          </p:cNvGrpSpPr>
          <p:nvPr/>
        </p:nvGrpSpPr>
        <p:grpSpPr bwMode="auto">
          <a:xfrm>
            <a:off x="457200" y="1219200"/>
            <a:ext cx="8218488" cy="180975"/>
            <a:chOff x="0" y="0"/>
            <a:chExt cx="5177" cy="114"/>
          </a:xfrm>
        </p:grpSpPr>
        <p:sp>
          <p:nvSpPr>
            <p:cNvPr id="1640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40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638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9" name="Group 6"/>
          <p:cNvGrpSpPr>
            <a:grpSpLocks/>
          </p:cNvGrpSpPr>
          <p:nvPr/>
        </p:nvGrpSpPr>
        <p:grpSpPr bwMode="auto">
          <a:xfrm>
            <a:off x="6673850" y="990600"/>
            <a:ext cx="2165350" cy="1295400"/>
            <a:chOff x="0" y="0"/>
            <a:chExt cx="1364" cy="816"/>
          </a:xfrm>
        </p:grpSpPr>
        <p:sp>
          <p:nvSpPr>
            <p:cNvPr id="16403" name="AutoShape 7"/>
            <p:cNvSpPr>
              <a:spLocks/>
            </p:cNvSpPr>
            <p:nvPr/>
          </p:nvSpPr>
          <p:spPr bwMode="auto">
            <a:xfrm>
              <a:off x="0" y="0"/>
              <a:ext cx="1364"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597" y="0"/>
                  </a:moveTo>
                  <a:lnTo>
                    <a:pt x="2597" y="12600"/>
                  </a:lnTo>
                  <a:lnTo>
                    <a:pt x="0" y="21494"/>
                  </a:lnTo>
                  <a:lnTo>
                    <a:pt x="2597" y="18000"/>
                  </a:lnTo>
                  <a:lnTo>
                    <a:pt x="2597" y="21600"/>
                  </a:lnTo>
                  <a:lnTo>
                    <a:pt x="5764" y="21600"/>
                  </a:lnTo>
                  <a:lnTo>
                    <a:pt x="10515" y="21600"/>
                  </a:lnTo>
                  <a:lnTo>
                    <a:pt x="21600" y="21600"/>
                  </a:lnTo>
                  <a:lnTo>
                    <a:pt x="21600" y="18000"/>
                  </a:lnTo>
                  <a:lnTo>
                    <a:pt x="21600" y="12600"/>
                  </a:lnTo>
                  <a:lnTo>
                    <a:pt x="21600" y="0"/>
                  </a:lnTo>
                  <a:lnTo>
                    <a:pt x="10515" y="0"/>
                  </a:lnTo>
                  <a:lnTo>
                    <a:pt x="5764" y="0"/>
                  </a:lnTo>
                  <a:lnTo>
                    <a:pt x="2597" y="0"/>
                  </a:lnTo>
                  <a:close/>
                  <a:moveTo>
                    <a:pt x="2597" y="0"/>
                  </a:moveTo>
                </a:path>
              </a:pathLst>
            </a:custGeom>
            <a:solidFill>
              <a:srgbClr val="FFFFFF"/>
            </a:solidFill>
            <a:ln w="9525">
              <a:solidFill>
                <a:schemeClr val="tx1"/>
              </a:solidFill>
              <a:miter lim="800000"/>
              <a:headEnd/>
              <a:tailEnd/>
            </a:ln>
          </p:spPr>
          <p:txBody>
            <a:bodyPr/>
            <a:lstStyle/>
            <a:p>
              <a:endParaRPr lang="en-US"/>
            </a:p>
          </p:txBody>
        </p:sp>
        <p:sp>
          <p:nvSpPr>
            <p:cNvPr id="16404" name="Rectangle 8"/>
            <p:cNvSpPr>
              <a:spLocks/>
            </p:cNvSpPr>
            <p:nvPr/>
          </p:nvSpPr>
          <p:spPr bwMode="auto">
            <a:xfrm>
              <a:off x="164" y="0"/>
              <a:ext cx="120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“Asymptotic” is a fancy word!</a:t>
              </a:r>
            </a:p>
          </p:txBody>
        </p:sp>
      </p:grpSp>
      <p:sp>
        <p:nvSpPr>
          <p:cNvPr id="16390" name="Rectangle 9"/>
          <p:cNvSpPr>
            <a:spLocks/>
          </p:cNvSpPr>
          <p:nvPr/>
        </p:nvSpPr>
        <p:spPr bwMode="auto">
          <a:xfrm>
            <a:off x="457200" y="1828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3n + 42</a:t>
            </a:r>
          </a:p>
        </p:txBody>
      </p:sp>
      <p:sp>
        <p:nvSpPr>
          <p:cNvPr id="16391" name="Rectangle 10"/>
          <p:cNvSpPr>
            <a:spLocks/>
          </p:cNvSpPr>
          <p:nvPr/>
        </p:nvSpPr>
        <p:spPr bwMode="auto">
          <a:xfrm>
            <a:off x="457200" y="2743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100 n</a:t>
            </a:r>
          </a:p>
        </p:txBody>
      </p:sp>
      <p:sp>
        <p:nvSpPr>
          <p:cNvPr id="16392" name="Rectangle 11"/>
          <p:cNvSpPr>
            <a:spLocks/>
          </p:cNvSpPr>
          <p:nvPr/>
        </p:nvSpPr>
        <p:spPr bwMode="auto">
          <a:xfrm>
            <a:off x="457200" y="22860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42n+4242</a:t>
            </a:r>
          </a:p>
        </p:txBody>
      </p:sp>
      <p:sp>
        <p:nvSpPr>
          <p:cNvPr id="16393" name="Rectangle 12"/>
          <p:cNvSpPr>
            <a:spLocks/>
          </p:cNvSpPr>
          <p:nvPr/>
        </p:nvSpPr>
        <p:spPr bwMode="auto">
          <a:xfrm>
            <a:off x="457200" y="36576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(0.1)n</a:t>
            </a:r>
            <a:r>
              <a:rPr lang="en-US" altLang="en-US" sz="2400" baseline="30000">
                <a:cs typeface="Arial" pitchFamily="34" charset="0"/>
              </a:rPr>
              <a:t>2</a:t>
            </a:r>
            <a:r>
              <a:rPr lang="en-US" altLang="en-US" sz="2400">
                <a:cs typeface="Arial" pitchFamily="34" charset="0"/>
              </a:rPr>
              <a:t> + n + 1</a:t>
            </a:r>
          </a:p>
        </p:txBody>
      </p:sp>
      <p:sp>
        <p:nvSpPr>
          <p:cNvPr id="16394" name="Rectangle 13"/>
          <p:cNvSpPr>
            <a:spLocks/>
          </p:cNvSpPr>
          <p:nvPr/>
        </p:nvSpPr>
        <p:spPr bwMode="auto">
          <a:xfrm>
            <a:off x="479425" y="4114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solidFill>
                  <a:srgbClr val="6F0B17"/>
                </a:solidFill>
                <a:cs typeface="Arial" pitchFamily="34" charset="0"/>
              </a:rPr>
              <a:t>100 n</a:t>
            </a:r>
            <a:r>
              <a:rPr lang="en-US" altLang="en-US" sz="2400" baseline="30000">
                <a:solidFill>
                  <a:srgbClr val="6F0B17"/>
                </a:solidFill>
                <a:cs typeface="Arial" pitchFamily="34" charset="0"/>
              </a:rPr>
              <a:t>2</a:t>
            </a:r>
            <a:r>
              <a:rPr lang="en-US" altLang="en-US" sz="2400">
                <a:cs typeface="Arial" pitchFamily="34" charset="0"/>
              </a:rPr>
              <a:t> </a:t>
            </a:r>
          </a:p>
        </p:txBody>
      </p:sp>
      <p:sp>
        <p:nvSpPr>
          <p:cNvPr id="16395" name="Rectangle 14"/>
          <p:cNvSpPr>
            <a:spLocks/>
          </p:cNvSpPr>
          <p:nvPr/>
        </p:nvSpPr>
        <p:spPr bwMode="auto">
          <a:xfrm>
            <a:off x="533400" y="5105400"/>
            <a:ext cx="4724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r>
              <a:rPr lang="en-US" altLang="en-US" sz="2400" baseline="30000">
                <a:cs typeface="Arial" pitchFamily="34" charset="0"/>
              </a:rPr>
              <a:t>3</a:t>
            </a:r>
            <a:r>
              <a:rPr lang="en-US" altLang="en-US" sz="2400">
                <a:cs typeface="Arial" pitchFamily="34" charset="0"/>
              </a:rPr>
              <a:t> - 100n</a:t>
            </a:r>
            <a:r>
              <a:rPr lang="en-US" altLang="en-US" sz="2400" baseline="30000">
                <a:cs typeface="Arial" pitchFamily="34" charset="0"/>
              </a:rPr>
              <a:t>2</a:t>
            </a:r>
            <a:r>
              <a:rPr lang="en-US" altLang="en-US" sz="2400">
                <a:cs typeface="Arial" pitchFamily="34" charset="0"/>
              </a:rPr>
              <a:t> + 2n + 42</a:t>
            </a:r>
          </a:p>
        </p:txBody>
      </p:sp>
      <p:sp>
        <p:nvSpPr>
          <p:cNvPr id="16396" name="Rectangle 15"/>
          <p:cNvSpPr>
            <a:spLocks/>
          </p:cNvSpPr>
          <p:nvPr/>
        </p:nvSpPr>
        <p:spPr bwMode="auto">
          <a:xfrm>
            <a:off x="533400" y="5562600"/>
            <a:ext cx="472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2n</a:t>
            </a:r>
            <a:r>
              <a:rPr lang="en-US" altLang="en-US" sz="2400" baseline="30000">
                <a:cs typeface="Arial" pitchFamily="34" charset="0"/>
              </a:rPr>
              <a:t>3</a:t>
            </a:r>
            <a:r>
              <a:rPr lang="en-US" altLang="en-US" sz="2400">
                <a:cs typeface="Arial" pitchFamily="34" charset="0"/>
              </a:rPr>
              <a:t> + 10</a:t>
            </a:r>
          </a:p>
          <a:p>
            <a:pPr>
              <a:spcBef>
                <a:spcPts val="1400"/>
              </a:spcBef>
              <a:buFontTx/>
              <a:buNone/>
            </a:pPr>
            <a:r>
              <a:rPr lang="en-US" altLang="en-US" sz="2400">
                <a:solidFill>
                  <a:srgbClr val="6F0B17"/>
                </a:solidFill>
                <a:cs typeface="Arial" pitchFamily="34" charset="0"/>
              </a:rPr>
              <a:t>1/5 n</a:t>
            </a:r>
            <a:r>
              <a:rPr lang="en-US" altLang="en-US" sz="2400" baseline="30000">
                <a:solidFill>
                  <a:srgbClr val="6F0B17"/>
                </a:solidFill>
                <a:cs typeface="Arial" pitchFamily="34" charset="0"/>
              </a:rPr>
              <a:t>3</a:t>
            </a:r>
            <a:r>
              <a:rPr lang="en-US" altLang="en-US" sz="2400">
                <a:cs typeface="Arial" pitchFamily="34" charset="0"/>
              </a:rPr>
              <a:t> </a:t>
            </a:r>
          </a:p>
        </p:txBody>
      </p:sp>
      <p:sp>
        <p:nvSpPr>
          <p:cNvPr id="16397" name="Rectangle 16"/>
          <p:cNvSpPr>
            <a:spLocks/>
          </p:cNvSpPr>
          <p:nvPr/>
        </p:nvSpPr>
        <p:spPr bwMode="auto">
          <a:xfrm>
            <a:off x="381000" y="1752600"/>
            <a:ext cx="21336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8" name="Rectangle 17"/>
          <p:cNvSpPr>
            <a:spLocks/>
          </p:cNvSpPr>
          <p:nvPr/>
        </p:nvSpPr>
        <p:spPr bwMode="auto">
          <a:xfrm>
            <a:off x="457200" y="3429000"/>
            <a:ext cx="2209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9" name="Rectangle 18"/>
          <p:cNvSpPr>
            <a:spLocks/>
          </p:cNvSpPr>
          <p:nvPr/>
        </p:nvSpPr>
        <p:spPr bwMode="auto">
          <a:xfrm>
            <a:off x="533400" y="5029200"/>
            <a:ext cx="40386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400" name="Rectangle 19"/>
          <p:cNvSpPr>
            <a:spLocks/>
          </p:cNvSpPr>
          <p:nvPr/>
        </p:nvSpPr>
        <p:spPr bwMode="auto">
          <a:xfrm>
            <a:off x="3108325" y="2257425"/>
            <a:ext cx="22590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a:t>
            </a:r>
          </a:p>
          <a:p>
            <a:pPr>
              <a:spcBef>
                <a:spcPct val="0"/>
              </a:spcBef>
              <a:buFontTx/>
              <a:buNone/>
            </a:pPr>
            <a:r>
              <a:rPr lang="en-US" altLang="en-US" sz="2400">
                <a:cs typeface="Arial" pitchFamily="34" charset="0"/>
              </a:rPr>
              <a:t>linear”</a:t>
            </a:r>
          </a:p>
        </p:txBody>
      </p:sp>
      <p:sp>
        <p:nvSpPr>
          <p:cNvPr id="16401" name="Rectangle 20"/>
          <p:cNvSpPr>
            <a:spLocks/>
          </p:cNvSpPr>
          <p:nvPr/>
        </p:nvSpPr>
        <p:spPr bwMode="auto">
          <a:xfrm>
            <a:off x="3124200" y="3810000"/>
            <a:ext cx="3609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 quadratic”</a:t>
            </a:r>
          </a:p>
        </p:txBody>
      </p:sp>
      <p:sp>
        <p:nvSpPr>
          <p:cNvPr id="16402" name="Rectangle 21"/>
          <p:cNvSpPr>
            <a:spLocks/>
          </p:cNvSpPr>
          <p:nvPr/>
        </p:nvSpPr>
        <p:spPr bwMode="auto">
          <a:xfrm>
            <a:off x="4741863" y="5486400"/>
            <a:ext cx="3067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 cubic”</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85800" y="0"/>
            <a:ext cx="7772400" cy="1447800"/>
          </a:xfrm>
        </p:spPr>
        <p:txBody>
          <a:bodyPr rIns="132080"/>
          <a:lstStyle/>
          <a:p>
            <a:r>
              <a:rPr lang="en-US" altLang="en-US"/>
              <a:t>Asymptotic Analysis</a:t>
            </a:r>
          </a:p>
        </p:txBody>
      </p:sp>
      <p:grpSp>
        <p:nvGrpSpPr>
          <p:cNvPr id="17411" name="Group 2"/>
          <p:cNvGrpSpPr>
            <a:grpSpLocks/>
          </p:cNvGrpSpPr>
          <p:nvPr/>
        </p:nvGrpSpPr>
        <p:grpSpPr bwMode="auto">
          <a:xfrm>
            <a:off x="457200" y="1219200"/>
            <a:ext cx="8218488" cy="180975"/>
            <a:chOff x="0" y="0"/>
            <a:chExt cx="5177" cy="114"/>
          </a:xfrm>
        </p:grpSpPr>
        <p:sp>
          <p:nvSpPr>
            <p:cNvPr id="1742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742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7412" name="Rectangle 5"/>
          <p:cNvSpPr>
            <a:spLocks/>
          </p:cNvSpPr>
          <p:nvPr/>
        </p:nvSpPr>
        <p:spPr bwMode="auto">
          <a:xfrm>
            <a:off x="5791200" y="2590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100 n</a:t>
            </a:r>
            <a:r>
              <a:rPr lang="en-US" altLang="en-US" sz="2400" baseline="30000">
                <a:cs typeface="Arial" pitchFamily="34" charset="0"/>
              </a:rPr>
              <a:t>2</a:t>
            </a:r>
            <a:r>
              <a:rPr lang="en-US" altLang="en-US" sz="2400">
                <a:cs typeface="Arial" pitchFamily="34" charset="0"/>
              </a:rPr>
              <a:t> </a:t>
            </a:r>
          </a:p>
        </p:txBody>
      </p:sp>
      <p:sp>
        <p:nvSpPr>
          <p:cNvPr id="17413" name="Rectangle 6"/>
          <p:cNvSpPr>
            <a:spLocks/>
          </p:cNvSpPr>
          <p:nvPr/>
        </p:nvSpPr>
        <p:spPr bwMode="auto">
          <a:xfrm>
            <a:off x="5867400" y="3124200"/>
            <a:ext cx="472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endParaRPr lang="en-US" altLang="en-US" sz="2400">
              <a:cs typeface="Arial" pitchFamily="34" charset="0"/>
            </a:endParaRPr>
          </a:p>
          <a:p>
            <a:pPr>
              <a:spcBef>
                <a:spcPts val="1400"/>
              </a:spcBef>
              <a:buFontTx/>
              <a:buNone/>
            </a:pPr>
            <a:r>
              <a:rPr lang="en-US" altLang="en-US" sz="2400">
                <a:solidFill>
                  <a:srgbClr val="353397"/>
                </a:solidFill>
                <a:cs typeface="Arial" pitchFamily="34" charset="0"/>
              </a:rPr>
              <a:t>1/5 n</a:t>
            </a:r>
            <a:r>
              <a:rPr lang="en-US" altLang="en-US" sz="2400" baseline="30000">
                <a:solidFill>
                  <a:srgbClr val="353397"/>
                </a:solidFill>
                <a:cs typeface="Arial" pitchFamily="34" charset="0"/>
              </a:rPr>
              <a:t>3</a:t>
            </a:r>
            <a:r>
              <a:rPr lang="en-US" altLang="en-US" sz="2400">
                <a:cs typeface="Arial" pitchFamily="34" charset="0"/>
              </a:rPr>
              <a:t> </a:t>
            </a:r>
          </a:p>
        </p:txBody>
      </p:sp>
      <p:pic>
        <p:nvPicPr>
          <p:cNvPr id="1741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826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5" name="Line 8"/>
          <p:cNvSpPr>
            <a:spLocks noChangeShapeType="1"/>
          </p:cNvSpPr>
          <p:nvPr/>
        </p:nvSpPr>
        <p:spPr bwMode="auto">
          <a:xfrm rot="10800000">
            <a:off x="5105400" y="23622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p:nvSpPr>
        <p:spPr bwMode="auto">
          <a:xfrm rot="10800000">
            <a:off x="4343400" y="3810000"/>
            <a:ext cx="1524000" cy="76200"/>
          </a:xfrm>
          <a:prstGeom prst="line">
            <a:avLst/>
          </a:prstGeom>
          <a:noFill/>
          <a:ln w="9525">
            <a:solidFill>
              <a:srgbClr val="35339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17" name="Group 10"/>
          <p:cNvGrpSpPr>
            <a:grpSpLocks/>
          </p:cNvGrpSpPr>
          <p:nvPr/>
        </p:nvGrpSpPr>
        <p:grpSpPr bwMode="auto">
          <a:xfrm>
            <a:off x="5181600" y="5562600"/>
            <a:ext cx="838200" cy="457200"/>
            <a:chOff x="0" y="0"/>
            <a:chExt cx="528" cy="288"/>
          </a:xfrm>
        </p:grpSpPr>
        <p:sp>
          <p:nvSpPr>
            <p:cNvPr id="17422" name="Rectangle 11"/>
            <p:cNvSpPr>
              <a:spLocks/>
            </p:cNvSpPr>
            <p:nvPr/>
          </p:nvSpPr>
          <p:spPr bwMode="auto">
            <a:xfrm>
              <a:off x="0" y="0"/>
              <a:ext cx="528" cy="288"/>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7423" name="Rectangle 12"/>
            <p:cNvSpPr>
              <a:spLocks/>
            </p:cNvSpPr>
            <p:nvPr/>
          </p:nvSpPr>
          <p:spPr bwMode="auto">
            <a:xfrm>
              <a:off x="0" y="0"/>
              <a:ext cx="52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n</a:t>
              </a:r>
            </a:p>
          </p:txBody>
        </p:sp>
      </p:grpSp>
      <p:pic>
        <p:nvPicPr>
          <p:cNvPr id="17418"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800600"/>
            <a:ext cx="947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9" name="Group 14"/>
          <p:cNvGrpSpPr>
            <a:grpSpLocks/>
          </p:cNvGrpSpPr>
          <p:nvPr/>
        </p:nvGrpSpPr>
        <p:grpSpPr bwMode="auto">
          <a:xfrm>
            <a:off x="7315200" y="2895600"/>
            <a:ext cx="1447800" cy="2408238"/>
            <a:chOff x="0" y="0"/>
            <a:chExt cx="912" cy="1517"/>
          </a:xfrm>
        </p:grpSpPr>
        <p:sp>
          <p:nvSpPr>
            <p:cNvPr id="17420" name="AutoShape 15"/>
            <p:cNvSpPr>
              <a:spLocks/>
            </p:cNvSpPr>
            <p:nvPr/>
          </p:nvSpPr>
          <p:spPr bwMode="auto">
            <a:xfrm>
              <a:off x="0" y="0"/>
              <a:ext cx="911" cy="15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960"/>
                  </a:lnTo>
                  <a:lnTo>
                    <a:pt x="0" y="17086"/>
                  </a:lnTo>
                  <a:lnTo>
                    <a:pt x="0" y="20504"/>
                  </a:lnTo>
                  <a:lnTo>
                    <a:pt x="3600" y="20504"/>
                  </a:lnTo>
                  <a:lnTo>
                    <a:pt x="853" y="21600"/>
                  </a:lnTo>
                  <a:lnTo>
                    <a:pt x="9000" y="20504"/>
                  </a:lnTo>
                  <a:lnTo>
                    <a:pt x="21600" y="20504"/>
                  </a:lnTo>
                  <a:lnTo>
                    <a:pt x="21600" y="17086"/>
                  </a:lnTo>
                  <a:lnTo>
                    <a:pt x="21600" y="11960"/>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1" name="Rectangle 16"/>
            <p:cNvSpPr>
              <a:spLocks/>
            </p:cNvSpPr>
            <p:nvPr/>
          </p:nvSpPr>
          <p:spPr bwMode="auto">
            <a:xfrm>
              <a:off x="0" y="0"/>
              <a:ext cx="912"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Those look like two awesome water-slides!</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85800" y="0"/>
            <a:ext cx="7772400" cy="1447800"/>
          </a:xfrm>
        </p:spPr>
        <p:txBody>
          <a:bodyPr rIns="132080"/>
          <a:lstStyle/>
          <a:p>
            <a:r>
              <a:rPr lang="en-US" altLang="en-US"/>
              <a:t>Asymptotic Analysis</a:t>
            </a:r>
          </a:p>
        </p:txBody>
      </p:sp>
      <p:grpSp>
        <p:nvGrpSpPr>
          <p:cNvPr id="18435" name="Group 2"/>
          <p:cNvGrpSpPr>
            <a:grpSpLocks/>
          </p:cNvGrpSpPr>
          <p:nvPr/>
        </p:nvGrpSpPr>
        <p:grpSpPr bwMode="auto">
          <a:xfrm>
            <a:off x="457200" y="1219200"/>
            <a:ext cx="8218488" cy="180975"/>
            <a:chOff x="0" y="0"/>
            <a:chExt cx="5177" cy="114"/>
          </a:xfrm>
        </p:grpSpPr>
        <p:sp>
          <p:nvSpPr>
            <p:cNvPr id="1843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843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 name="TextBox 1"/>
          <p:cNvSpPr txBox="1"/>
          <p:nvPr/>
        </p:nvSpPr>
        <p:spPr>
          <a:xfrm>
            <a:off x="614363" y="1905000"/>
            <a:ext cx="7915275" cy="3416300"/>
          </a:xfrm>
          <a:prstGeom prst="rect">
            <a:avLst/>
          </a:prstGeom>
          <a:noFill/>
        </p:spPr>
        <p:txBody>
          <a:bodyPr>
            <a:spAutoFit/>
          </a:bodyPr>
          <a:lstStyle/>
          <a:p>
            <a:pPr>
              <a:defRPr/>
            </a:pPr>
            <a:r>
              <a:rPr lang="en-US" dirty="0"/>
              <a:t>Simple (and not-quite-correct) rules:</a:t>
            </a:r>
          </a:p>
          <a:p>
            <a:pPr>
              <a:defRPr/>
            </a:pPr>
            <a:endParaRPr lang="en-US" dirty="0"/>
          </a:p>
          <a:p>
            <a:pPr marL="457200" indent="-457200">
              <a:buFont typeface="+mj-lt"/>
              <a:buAutoNum type="arabicPeriod"/>
              <a:defRPr/>
            </a:pPr>
            <a:r>
              <a:rPr lang="en-US" dirty="0"/>
              <a:t>Replace all additive and multiplicative constants by 1</a:t>
            </a:r>
          </a:p>
          <a:p>
            <a:pPr marL="457200" indent="-457200">
              <a:buFont typeface="+mj-lt"/>
              <a:buAutoNum type="arabicPeriod"/>
              <a:defRPr/>
            </a:pPr>
            <a:r>
              <a:rPr lang="en-US" dirty="0"/>
              <a:t>Replace constant bases of exponents/logs by 2</a:t>
            </a:r>
          </a:p>
          <a:p>
            <a:pPr marL="457200" indent="-457200">
              <a:buFont typeface="+mj-lt"/>
              <a:buAutoNum type="arabicPeriod"/>
              <a:defRPr/>
            </a:pPr>
            <a:r>
              <a:rPr lang="en-US" dirty="0"/>
              <a:t>Discard all but the highest power</a:t>
            </a:r>
          </a:p>
          <a:p>
            <a:pPr marL="914400" lvl="1" indent="-457200">
              <a:buFont typeface="Arial" panose="020B0604020202020204" pitchFamily="34" charset="0"/>
              <a:buChar char="•"/>
              <a:defRPr/>
            </a:pPr>
            <a:r>
              <a:rPr lang="en-US" dirty="0"/>
              <a:t>2</a:t>
            </a:r>
            <a:r>
              <a:rPr lang="en-US" baseline="30000" dirty="0"/>
              <a:t>n</a:t>
            </a:r>
            <a:r>
              <a:rPr lang="en-US" dirty="0"/>
              <a:t> beats </a:t>
            </a:r>
            <a:r>
              <a:rPr lang="en-US" dirty="0" err="1"/>
              <a:t>n</a:t>
            </a:r>
            <a:r>
              <a:rPr lang="en-US" baseline="30000" dirty="0" err="1"/>
              <a:t>k</a:t>
            </a:r>
            <a:r>
              <a:rPr lang="en-US" dirty="0"/>
              <a:t> for any constant k</a:t>
            </a:r>
          </a:p>
          <a:p>
            <a:pPr marL="914400" lvl="1" indent="-457200">
              <a:buFont typeface="Arial" panose="020B0604020202020204" pitchFamily="34" charset="0"/>
              <a:buChar char="•"/>
              <a:defRPr/>
            </a:pPr>
            <a:r>
              <a:rPr lang="en-US" dirty="0" err="1"/>
              <a:t>n</a:t>
            </a:r>
            <a:r>
              <a:rPr lang="en-US" baseline="30000" dirty="0" err="1"/>
              <a:t>k</a:t>
            </a:r>
            <a:r>
              <a:rPr lang="en-US" dirty="0"/>
              <a:t> beats </a:t>
            </a:r>
            <a:r>
              <a:rPr lang="en-US" dirty="0" err="1"/>
              <a:t>n</a:t>
            </a:r>
            <a:r>
              <a:rPr lang="en-US" baseline="30000" dirty="0" err="1"/>
              <a:t>j</a:t>
            </a:r>
            <a:r>
              <a:rPr lang="en-US" dirty="0"/>
              <a:t> for k &gt; j</a:t>
            </a:r>
          </a:p>
          <a:p>
            <a:pPr marL="914400" lvl="1" indent="-457200">
              <a:buFont typeface="Arial" panose="020B0604020202020204" pitchFamily="34" charset="0"/>
              <a:buChar char="•"/>
              <a:defRPr/>
            </a:pPr>
            <a:r>
              <a:rPr lang="en-US" dirty="0"/>
              <a:t>n</a:t>
            </a:r>
            <a:r>
              <a:rPr lang="en-US" baseline="30000" dirty="0"/>
              <a:t>1</a:t>
            </a:r>
            <a:r>
              <a:rPr lang="en-US" dirty="0"/>
              <a:t> beats log n</a:t>
            </a:r>
          </a:p>
          <a:p>
            <a:pPr>
              <a:defRPr/>
            </a:pP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val 1"/>
          <p:cNvSpPr>
            <a:spLocks/>
          </p:cNvSpPr>
          <p:nvPr/>
        </p:nvSpPr>
        <p:spPr bwMode="auto">
          <a:xfrm>
            <a:off x="2589213" y="2438400"/>
            <a:ext cx="2363787"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9459" name="Rectangle 2"/>
          <p:cNvSpPr>
            <a:spLocks noGrp="1" noChangeArrowheads="1"/>
          </p:cNvSpPr>
          <p:nvPr>
            <p:ph type="title"/>
          </p:nvPr>
        </p:nvSpPr>
        <p:spPr>
          <a:xfrm>
            <a:off x="685800" y="0"/>
            <a:ext cx="7772400" cy="1143000"/>
          </a:xfrm>
        </p:spPr>
        <p:txBody>
          <a:bodyPr rIns="132080"/>
          <a:lstStyle/>
          <a:p>
            <a:r>
              <a:rPr lang="en-US" altLang="en-US"/>
              <a:t>Analyzing Algorithms!</a:t>
            </a:r>
          </a:p>
        </p:txBody>
      </p:sp>
      <p:grpSp>
        <p:nvGrpSpPr>
          <p:cNvPr id="19460" name="Group 3"/>
          <p:cNvGrpSpPr>
            <a:grpSpLocks/>
          </p:cNvGrpSpPr>
          <p:nvPr/>
        </p:nvGrpSpPr>
        <p:grpSpPr bwMode="auto">
          <a:xfrm>
            <a:off x="457200" y="1038225"/>
            <a:ext cx="8218488" cy="180975"/>
            <a:chOff x="0" y="0"/>
            <a:chExt cx="5177" cy="114"/>
          </a:xfrm>
        </p:grpSpPr>
        <p:sp>
          <p:nvSpPr>
            <p:cNvPr id="1946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947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946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462" name="Group 7"/>
          <p:cNvGrpSpPr>
            <a:grpSpLocks/>
          </p:cNvGrpSpPr>
          <p:nvPr/>
        </p:nvGrpSpPr>
        <p:grpSpPr bwMode="auto">
          <a:xfrm>
            <a:off x="6324600" y="914400"/>
            <a:ext cx="2133600" cy="1411288"/>
            <a:chOff x="0" y="0"/>
            <a:chExt cx="1344" cy="889"/>
          </a:xfrm>
        </p:grpSpPr>
        <p:sp>
          <p:nvSpPr>
            <p:cNvPr id="19467" name="AutoShape 8"/>
            <p:cNvSpPr>
              <a:spLocks/>
            </p:cNvSpPr>
            <p:nvPr/>
          </p:nvSpPr>
          <p:spPr bwMode="auto">
            <a:xfrm>
              <a:off x="0" y="0"/>
              <a:ext cx="1344"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205"/>
                  </a:lnTo>
                  <a:lnTo>
                    <a:pt x="0" y="14578"/>
                  </a:lnTo>
                  <a:lnTo>
                    <a:pt x="0" y="17494"/>
                  </a:lnTo>
                  <a:lnTo>
                    <a:pt x="3600" y="17494"/>
                  </a:lnTo>
                  <a:lnTo>
                    <a:pt x="980" y="21600"/>
                  </a:lnTo>
                  <a:lnTo>
                    <a:pt x="9000" y="17494"/>
                  </a:lnTo>
                  <a:lnTo>
                    <a:pt x="21600" y="17494"/>
                  </a:lnTo>
                  <a:lnTo>
                    <a:pt x="21600" y="14578"/>
                  </a:lnTo>
                  <a:lnTo>
                    <a:pt x="21600" y="102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9468" name="Rectangle 9"/>
            <p:cNvSpPr>
              <a:spLocks/>
            </p:cNvSpPr>
            <p:nvPr/>
          </p:nvSpPr>
          <p:spPr bwMode="auto">
            <a:xfrm>
              <a:off x="0" y="0"/>
              <a:ext cx="13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We’re looking for the worst-case analysis!</a:t>
              </a:r>
            </a:p>
          </p:txBody>
        </p:sp>
      </p:grpSp>
      <p:sp>
        <p:nvSpPr>
          <p:cNvPr id="19463" name="Rectangle 10"/>
          <p:cNvSpPr>
            <a:spLocks/>
          </p:cNvSpPr>
          <p:nvPr/>
        </p:nvSpPr>
        <p:spPr bwMode="auto">
          <a:xfrm>
            <a:off x="593725" y="1800225"/>
            <a:ext cx="47275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Insertion Sort:</a:t>
            </a:r>
          </a:p>
          <a:p>
            <a:pPr>
              <a:spcBef>
                <a:spcPct val="0"/>
              </a:spcBef>
              <a:buFontTx/>
              <a:buNone/>
            </a:pPr>
            <a:endParaRPr lang="en-US" altLang="en-US" sz="2400">
              <a:cs typeface="Arial" pitchFamily="34" charset="0"/>
            </a:endParaRPr>
          </a:p>
          <a:p>
            <a:pPr>
              <a:spcBef>
                <a:spcPct val="0"/>
              </a:spcBef>
              <a:buFontTx/>
              <a:buNone/>
            </a:pPr>
            <a:r>
              <a:rPr lang="en-US" altLang="en-US" sz="2400">
                <a:latin typeface="Courier New" pitchFamily="49" charset="0"/>
                <a:cs typeface="Courier New" pitchFamily="49" charset="0"/>
                <a:sym typeface="Courier New" pitchFamily="49" charset="0"/>
              </a:rPr>
              <a:t>isort([42, 10, 1, 65, 5])</a:t>
            </a:r>
          </a:p>
        </p:txBody>
      </p:sp>
      <p:sp>
        <p:nvSpPr>
          <p:cNvPr id="47115" name="Rectangle 11"/>
          <p:cNvSpPr>
            <a:spLocks/>
          </p:cNvSpPr>
          <p:nvPr/>
        </p:nvSpPr>
        <p:spPr bwMode="auto">
          <a:xfrm>
            <a:off x="3962400" y="3200400"/>
            <a:ext cx="38258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News Gothic MT"/>
                <a:sym typeface="News Gothic MT"/>
              </a:rPr>
              <a:t>“the magic of recursion!”</a:t>
            </a:r>
          </a:p>
        </p:txBody>
      </p:sp>
      <p:sp>
        <p:nvSpPr>
          <p:cNvPr id="47116" name="Rectangle 12"/>
          <p:cNvSpPr>
            <a:spLocks/>
          </p:cNvSpPr>
          <p:nvPr/>
        </p:nvSpPr>
        <p:spPr bwMode="auto">
          <a:xfrm>
            <a:off x="2590800" y="3716338"/>
            <a:ext cx="271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[1, 5, 10, 65]</a:t>
            </a:r>
          </a:p>
        </p:txBody>
      </p:sp>
      <p:sp>
        <p:nvSpPr>
          <p:cNvPr id="47117" name="Line 13"/>
          <p:cNvSpPr>
            <a:spLocks noChangeShapeType="1"/>
          </p:cNvSpPr>
          <p:nvPr/>
        </p:nvSpPr>
        <p:spPr bwMode="auto">
          <a:xfrm>
            <a:off x="3810000" y="3124200"/>
            <a:ext cx="1588"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P spid="47115" grpId="0"/>
      <p:bldP spid="47116" grpId="0"/>
      <p:bldP spid="47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Oval 1"/>
          <p:cNvSpPr>
            <a:spLocks/>
          </p:cNvSpPr>
          <p:nvPr/>
        </p:nvSpPr>
        <p:spPr bwMode="auto">
          <a:xfrm>
            <a:off x="2590800" y="2438400"/>
            <a:ext cx="2286000"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83" name="Rectangle 2"/>
          <p:cNvSpPr>
            <a:spLocks noGrp="1" noChangeArrowheads="1"/>
          </p:cNvSpPr>
          <p:nvPr>
            <p:ph type="title"/>
          </p:nvPr>
        </p:nvSpPr>
        <p:spPr>
          <a:xfrm>
            <a:off x="685800" y="0"/>
            <a:ext cx="7772400" cy="1143000"/>
          </a:xfrm>
        </p:spPr>
        <p:txBody>
          <a:bodyPr rIns="132080"/>
          <a:lstStyle/>
          <a:p>
            <a:r>
              <a:rPr lang="en-US" altLang="en-US"/>
              <a:t>Analyzing Algorithms!</a:t>
            </a:r>
          </a:p>
        </p:txBody>
      </p:sp>
      <p:grpSp>
        <p:nvGrpSpPr>
          <p:cNvPr id="20484" name="Group 3"/>
          <p:cNvGrpSpPr>
            <a:grpSpLocks/>
          </p:cNvGrpSpPr>
          <p:nvPr/>
        </p:nvGrpSpPr>
        <p:grpSpPr bwMode="auto">
          <a:xfrm>
            <a:off x="457200" y="1038225"/>
            <a:ext cx="8218488" cy="180975"/>
            <a:chOff x="0" y="0"/>
            <a:chExt cx="5177" cy="114"/>
          </a:xfrm>
        </p:grpSpPr>
        <p:sp>
          <p:nvSpPr>
            <p:cNvPr id="2049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9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048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486" name="Group 7"/>
          <p:cNvGrpSpPr>
            <a:grpSpLocks/>
          </p:cNvGrpSpPr>
          <p:nvPr/>
        </p:nvGrpSpPr>
        <p:grpSpPr bwMode="auto">
          <a:xfrm>
            <a:off x="6324600" y="914400"/>
            <a:ext cx="2133600" cy="1411288"/>
            <a:chOff x="0" y="0"/>
            <a:chExt cx="1344" cy="889"/>
          </a:xfrm>
        </p:grpSpPr>
        <p:sp>
          <p:nvSpPr>
            <p:cNvPr id="20491" name="AutoShape 8"/>
            <p:cNvSpPr>
              <a:spLocks/>
            </p:cNvSpPr>
            <p:nvPr/>
          </p:nvSpPr>
          <p:spPr bwMode="auto">
            <a:xfrm>
              <a:off x="0" y="0"/>
              <a:ext cx="1344"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205"/>
                  </a:lnTo>
                  <a:lnTo>
                    <a:pt x="0" y="14578"/>
                  </a:lnTo>
                  <a:lnTo>
                    <a:pt x="0" y="17494"/>
                  </a:lnTo>
                  <a:lnTo>
                    <a:pt x="3600" y="17494"/>
                  </a:lnTo>
                  <a:lnTo>
                    <a:pt x="980" y="21600"/>
                  </a:lnTo>
                  <a:lnTo>
                    <a:pt x="9000" y="17494"/>
                  </a:lnTo>
                  <a:lnTo>
                    <a:pt x="21600" y="17494"/>
                  </a:lnTo>
                  <a:lnTo>
                    <a:pt x="21600" y="14578"/>
                  </a:lnTo>
                  <a:lnTo>
                    <a:pt x="21600" y="102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0492" name="Rectangle 9"/>
            <p:cNvSpPr>
              <a:spLocks/>
            </p:cNvSpPr>
            <p:nvPr/>
          </p:nvSpPr>
          <p:spPr bwMode="auto">
            <a:xfrm>
              <a:off x="0" y="0"/>
              <a:ext cx="13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This is amazingly cool stuff!</a:t>
              </a:r>
            </a:p>
          </p:txBody>
        </p:sp>
      </p:grpSp>
      <p:sp>
        <p:nvSpPr>
          <p:cNvPr id="20487" name="Rectangle 10"/>
          <p:cNvSpPr>
            <a:spLocks/>
          </p:cNvSpPr>
          <p:nvPr/>
        </p:nvSpPr>
        <p:spPr bwMode="auto">
          <a:xfrm>
            <a:off x="593725" y="1800225"/>
            <a:ext cx="45434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Insertion Sort:</a:t>
            </a:r>
          </a:p>
          <a:p>
            <a:pPr>
              <a:spcBef>
                <a:spcPct val="0"/>
              </a:spcBef>
              <a:buFontTx/>
              <a:buNone/>
            </a:pPr>
            <a:endParaRPr lang="en-US" altLang="en-US" sz="2400">
              <a:cs typeface="Arial" pitchFamily="34" charset="0"/>
            </a:endParaRPr>
          </a:p>
          <a:p>
            <a:pPr>
              <a:spcBef>
                <a:spcPct val="0"/>
              </a:spcBef>
              <a:buFontTx/>
              <a:buNone/>
            </a:pPr>
            <a:r>
              <a:rPr lang="en-US" altLang="en-US" sz="2400">
                <a:latin typeface="Courier New" pitchFamily="49" charset="0"/>
                <a:cs typeface="Courier New" pitchFamily="49" charset="0"/>
                <a:sym typeface="Courier New" pitchFamily="49" charset="0"/>
              </a:rPr>
              <a:t>isort([42, 10, 1, 6, 5])</a:t>
            </a:r>
          </a:p>
        </p:txBody>
      </p:sp>
      <p:sp>
        <p:nvSpPr>
          <p:cNvPr id="49163" name="Rectangle 11"/>
          <p:cNvSpPr>
            <a:spLocks/>
          </p:cNvSpPr>
          <p:nvPr/>
        </p:nvSpPr>
        <p:spPr bwMode="auto">
          <a:xfrm>
            <a:off x="1828800" y="3716338"/>
            <a:ext cx="5068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insert(42, [1, 5, 10, 65])</a:t>
            </a:r>
          </a:p>
          <a:p>
            <a:pPr>
              <a:spcBef>
                <a:spcPct val="0"/>
              </a:spcBef>
              <a:buFontTx/>
              <a:buNone/>
            </a:pPr>
            <a:r>
              <a:rPr lang="en-US" altLang="en-US" sz="2400">
                <a:latin typeface="Courier New" pitchFamily="49" charset="0"/>
                <a:cs typeface="Courier New" pitchFamily="49" charset="0"/>
                <a:sym typeface="Courier New" pitchFamily="49" charset="0"/>
              </a:rPr>
              <a:t>[1, 5, 10, 42, 65] </a:t>
            </a:r>
            <a:r>
              <a:rPr lang="en-US" altLang="en-US" sz="2400">
                <a:cs typeface="Arial" pitchFamily="34" charset="0"/>
              </a:rPr>
              <a:t> A new list!</a:t>
            </a:r>
          </a:p>
        </p:txBody>
      </p:sp>
      <p:sp>
        <p:nvSpPr>
          <p:cNvPr id="49164" name="Rectangle 12"/>
          <p:cNvSpPr>
            <a:spLocks/>
          </p:cNvSpPr>
          <p:nvPr/>
        </p:nvSpPr>
        <p:spPr bwMode="auto">
          <a:xfrm>
            <a:off x="2133600" y="6096000"/>
            <a:ext cx="586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Let’s solve this on the board!</a:t>
            </a:r>
          </a:p>
        </p:txBody>
      </p:sp>
      <p:pic>
        <p:nvPicPr>
          <p:cNvPr id="49165"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5626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0"/>
            <a:ext cx="7772400" cy="1295400"/>
          </a:xfrm>
        </p:spPr>
        <p:txBody>
          <a:bodyPr rIns="132080"/>
          <a:lstStyle/>
          <a:p>
            <a:r>
              <a:rPr lang="en-US" altLang="en-US" sz="3600"/>
              <a:t>This Space Property of CS 5 Black</a:t>
            </a:r>
          </a:p>
        </p:txBody>
      </p:sp>
      <p:sp>
        <p:nvSpPr>
          <p:cNvPr id="21507" name="Rectangle 2"/>
          <p:cNvSpPr>
            <a:spLocks/>
          </p:cNvSpPr>
          <p:nvPr/>
        </p:nvSpPr>
        <p:spPr bwMode="auto">
          <a:xfrm>
            <a:off x="593725" y="1724025"/>
            <a:ext cx="45513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1 + 2 + 3 + 4 + … + (n-1) + n = ?</a:t>
            </a:r>
          </a:p>
        </p:txBody>
      </p:sp>
      <p:sp>
        <p:nvSpPr>
          <p:cNvPr id="21508" name="Rectangle 3"/>
          <p:cNvSpPr>
            <a:spLocks/>
          </p:cNvSpPr>
          <p:nvPr/>
        </p:nvSpPr>
        <p:spPr bwMode="auto">
          <a:xfrm>
            <a:off x="2209800" y="2895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09" name="Rectangle 4"/>
          <p:cNvSpPr>
            <a:spLocks/>
          </p:cNvSpPr>
          <p:nvPr/>
        </p:nvSpPr>
        <p:spPr bwMode="auto">
          <a:xfrm>
            <a:off x="2209800" y="3276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nvGrpSpPr>
          <p:cNvPr id="21510" name="Group 5"/>
          <p:cNvGrpSpPr>
            <a:grpSpLocks/>
          </p:cNvGrpSpPr>
          <p:nvPr/>
        </p:nvGrpSpPr>
        <p:grpSpPr bwMode="auto">
          <a:xfrm>
            <a:off x="2590800" y="3276600"/>
            <a:ext cx="381000" cy="381000"/>
            <a:chOff x="0" y="0"/>
            <a:chExt cx="240" cy="240"/>
          </a:xfrm>
        </p:grpSpPr>
        <p:sp>
          <p:nvSpPr>
            <p:cNvPr id="21537" name="Rectangle 6"/>
            <p:cNvSpPr>
              <a:spLocks/>
            </p:cNvSpPr>
            <p:nvPr/>
          </p:nvSpPr>
          <p:spPr bwMode="auto">
            <a:xfrm>
              <a:off x="0" y="0"/>
              <a:ext cx="240" cy="24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8" name="Rectangle 7"/>
            <p:cNvSpPr>
              <a:spLocks/>
            </p:cNvSpPr>
            <p:nvPr/>
          </p:nvSpPr>
          <p:spPr bwMode="auto">
            <a:xfrm>
              <a:off x="0" y="0"/>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1511" name="Rectangle 8"/>
          <p:cNvSpPr>
            <a:spLocks/>
          </p:cNvSpPr>
          <p:nvPr/>
        </p:nvSpPr>
        <p:spPr bwMode="auto">
          <a:xfrm>
            <a:off x="2209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2" name="Rectangle 9"/>
          <p:cNvSpPr>
            <a:spLocks/>
          </p:cNvSpPr>
          <p:nvPr/>
        </p:nvSpPr>
        <p:spPr bwMode="auto">
          <a:xfrm>
            <a:off x="2590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3" name="Rectangle 10"/>
          <p:cNvSpPr>
            <a:spLocks/>
          </p:cNvSpPr>
          <p:nvPr/>
        </p:nvSpPr>
        <p:spPr bwMode="auto">
          <a:xfrm>
            <a:off x="2971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4" name="Rectangle 11"/>
          <p:cNvSpPr>
            <a:spLocks/>
          </p:cNvSpPr>
          <p:nvPr/>
        </p:nvSpPr>
        <p:spPr bwMode="auto">
          <a:xfrm>
            <a:off x="2209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5" name="Rectangle 12"/>
          <p:cNvSpPr>
            <a:spLocks/>
          </p:cNvSpPr>
          <p:nvPr/>
        </p:nvSpPr>
        <p:spPr bwMode="auto">
          <a:xfrm>
            <a:off x="2590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6" name="Rectangle 13"/>
          <p:cNvSpPr>
            <a:spLocks/>
          </p:cNvSpPr>
          <p:nvPr/>
        </p:nvSpPr>
        <p:spPr bwMode="auto">
          <a:xfrm>
            <a:off x="2971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7" name="Rectangle 14"/>
          <p:cNvSpPr>
            <a:spLocks/>
          </p:cNvSpPr>
          <p:nvPr/>
        </p:nvSpPr>
        <p:spPr bwMode="auto">
          <a:xfrm>
            <a:off x="3352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8" name="Rectangle 15"/>
          <p:cNvSpPr>
            <a:spLocks/>
          </p:cNvSpPr>
          <p:nvPr/>
        </p:nvSpPr>
        <p:spPr bwMode="auto">
          <a:xfrm>
            <a:off x="2209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9" name="Rectangle 16"/>
          <p:cNvSpPr>
            <a:spLocks/>
          </p:cNvSpPr>
          <p:nvPr/>
        </p:nvSpPr>
        <p:spPr bwMode="auto">
          <a:xfrm>
            <a:off x="2590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0" name="Rectangle 17"/>
          <p:cNvSpPr>
            <a:spLocks/>
          </p:cNvSpPr>
          <p:nvPr/>
        </p:nvSpPr>
        <p:spPr bwMode="auto">
          <a:xfrm>
            <a:off x="2971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1" name="Rectangle 18"/>
          <p:cNvSpPr>
            <a:spLocks/>
          </p:cNvSpPr>
          <p:nvPr/>
        </p:nvSpPr>
        <p:spPr bwMode="auto">
          <a:xfrm>
            <a:off x="3352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2" name="Rectangle 19"/>
          <p:cNvSpPr>
            <a:spLocks/>
          </p:cNvSpPr>
          <p:nvPr/>
        </p:nvSpPr>
        <p:spPr bwMode="auto">
          <a:xfrm>
            <a:off x="3733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3" name="Rectangle 20"/>
          <p:cNvSpPr>
            <a:spLocks/>
          </p:cNvSpPr>
          <p:nvPr/>
        </p:nvSpPr>
        <p:spPr bwMode="auto">
          <a:xfrm>
            <a:off x="4114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4" name="Rectangle 21"/>
          <p:cNvSpPr>
            <a:spLocks/>
          </p:cNvSpPr>
          <p:nvPr/>
        </p:nvSpPr>
        <p:spPr bwMode="auto">
          <a:xfrm>
            <a:off x="1720850" y="28194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a:t>
            </a:r>
          </a:p>
        </p:txBody>
      </p:sp>
      <p:sp>
        <p:nvSpPr>
          <p:cNvPr id="21525" name="Rectangle 22"/>
          <p:cNvSpPr>
            <a:spLocks/>
          </p:cNvSpPr>
          <p:nvPr/>
        </p:nvSpPr>
        <p:spPr bwMode="auto">
          <a:xfrm>
            <a:off x="1698625" y="3276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2</a:t>
            </a:r>
          </a:p>
        </p:txBody>
      </p:sp>
      <p:sp>
        <p:nvSpPr>
          <p:cNvPr id="21526" name="Rectangle 23"/>
          <p:cNvSpPr>
            <a:spLocks/>
          </p:cNvSpPr>
          <p:nvPr/>
        </p:nvSpPr>
        <p:spPr bwMode="auto">
          <a:xfrm>
            <a:off x="1698625" y="3657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3</a:t>
            </a:r>
          </a:p>
        </p:txBody>
      </p:sp>
      <p:sp>
        <p:nvSpPr>
          <p:cNvPr id="21527" name="Rectangle 24"/>
          <p:cNvSpPr>
            <a:spLocks/>
          </p:cNvSpPr>
          <p:nvPr/>
        </p:nvSpPr>
        <p:spPr bwMode="auto">
          <a:xfrm>
            <a:off x="1698625" y="4038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4</a:t>
            </a:r>
          </a:p>
        </p:txBody>
      </p:sp>
      <p:sp>
        <p:nvSpPr>
          <p:cNvPr id="21528" name="Rectangle 25"/>
          <p:cNvSpPr>
            <a:spLocks/>
          </p:cNvSpPr>
          <p:nvPr/>
        </p:nvSpPr>
        <p:spPr bwMode="auto">
          <a:xfrm>
            <a:off x="1687513" y="47244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p>
        </p:txBody>
      </p:sp>
      <p:sp>
        <p:nvSpPr>
          <p:cNvPr id="21529" name="Rectangle 26"/>
          <p:cNvSpPr>
            <a:spLocks/>
          </p:cNvSpPr>
          <p:nvPr/>
        </p:nvSpPr>
        <p:spPr bwMode="auto">
          <a:xfrm>
            <a:off x="3200400" y="53340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p>
        </p:txBody>
      </p:sp>
      <p:sp>
        <p:nvSpPr>
          <p:cNvPr id="21530" name="Rectangle 27"/>
          <p:cNvSpPr>
            <a:spLocks/>
          </p:cNvSpPr>
          <p:nvPr/>
        </p:nvSpPr>
        <p:spPr bwMode="auto">
          <a:xfrm>
            <a:off x="2209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1" name="Rectangle 28"/>
          <p:cNvSpPr>
            <a:spLocks/>
          </p:cNvSpPr>
          <p:nvPr/>
        </p:nvSpPr>
        <p:spPr bwMode="auto">
          <a:xfrm>
            <a:off x="2590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2" name="Rectangle 29"/>
          <p:cNvSpPr>
            <a:spLocks/>
          </p:cNvSpPr>
          <p:nvPr/>
        </p:nvSpPr>
        <p:spPr bwMode="auto">
          <a:xfrm>
            <a:off x="2971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3" name="Rectangle 30"/>
          <p:cNvSpPr>
            <a:spLocks/>
          </p:cNvSpPr>
          <p:nvPr/>
        </p:nvSpPr>
        <p:spPr bwMode="auto">
          <a:xfrm>
            <a:off x="3352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4" name="Rectangle 31"/>
          <p:cNvSpPr>
            <a:spLocks/>
          </p:cNvSpPr>
          <p:nvPr/>
        </p:nvSpPr>
        <p:spPr bwMode="auto">
          <a:xfrm>
            <a:off x="3733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5" name="Rectangle 32"/>
          <p:cNvSpPr>
            <a:spLocks/>
          </p:cNvSpPr>
          <p:nvPr/>
        </p:nvSpPr>
        <p:spPr bwMode="auto">
          <a:xfrm>
            <a:off x="2209800" y="2895600"/>
            <a:ext cx="2286000" cy="228600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50211" name="Line 35"/>
          <p:cNvSpPr>
            <a:spLocks noChangeShapeType="1"/>
          </p:cNvSpPr>
          <p:nvPr/>
        </p:nvSpPr>
        <p:spPr bwMode="auto">
          <a:xfrm>
            <a:off x="2209800" y="2895600"/>
            <a:ext cx="2286000" cy="22860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fld id="{CBF1219B-2DE0-4BFA-AEC4-D7617681DF15}" type="slidenum">
              <a:rPr lang="en-US" altLang="en-US" sz="1400" smtClean="0">
                <a:solidFill>
                  <a:srgbClr val="000000"/>
                </a:solidFill>
              </a:rPr>
              <a:pPr>
                <a:spcBef>
                  <a:spcPct val="0"/>
                </a:spcBef>
                <a:buFontTx/>
                <a:buNone/>
              </a:pPr>
              <a:t>16</a:t>
            </a:fld>
            <a:endParaRPr lang="en-US" altLang="en-US" sz="1400">
              <a:solidFill>
                <a:srgbClr val="000000"/>
              </a:solidFill>
            </a:endParaRPr>
          </a:p>
        </p:txBody>
      </p:sp>
      <p:grpSp>
        <p:nvGrpSpPr>
          <p:cNvPr id="22531" name="Group 2"/>
          <p:cNvGrpSpPr>
            <a:grpSpLocks/>
          </p:cNvGrpSpPr>
          <p:nvPr/>
        </p:nvGrpSpPr>
        <p:grpSpPr bwMode="auto">
          <a:xfrm>
            <a:off x="457200" y="914400"/>
            <a:ext cx="8218488" cy="180975"/>
            <a:chOff x="295" y="1311"/>
            <a:chExt cx="5177" cy="114"/>
          </a:xfrm>
        </p:grpSpPr>
        <p:sp>
          <p:nvSpPr>
            <p:cNvPr id="2253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3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2"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22533"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4" name="AutoShape 7"/>
          <p:cNvSpPr>
            <a:spLocks noChangeArrowheads="1"/>
          </p:cNvSpPr>
          <p:nvPr/>
        </p:nvSpPr>
        <p:spPr bwMode="auto">
          <a:xfrm>
            <a:off x="1371600" y="1812925"/>
            <a:ext cx="2971800" cy="1196975"/>
          </a:xfrm>
          <a:prstGeom prst="wedgeRectCallout">
            <a:avLst>
              <a:gd name="adj1" fmla="val 68000"/>
              <a:gd name="adj2" fmla="val 45468"/>
            </a:avLst>
          </a:prstGeom>
          <a:solidFill>
            <a:srgbClr val="FFFFFF"/>
          </a:solidFill>
          <a:ln w="9525">
            <a:solidFill>
              <a:srgbClr val="000000"/>
            </a:solidFill>
            <a:miter lim="800000"/>
            <a:headEnd/>
            <a:tailEnd/>
          </a:ln>
        </p:spPr>
        <p:txBody>
          <a:bodyPr anchor="ctr" anchorCtr="1">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t>Knowing an obscure fact isn’t proof of intelligence</a:t>
            </a:r>
          </a:p>
        </p:txBody>
      </p:sp>
      <p:sp>
        <p:nvSpPr>
          <p:cNvPr id="107528" name="AutoShape 8"/>
          <p:cNvSpPr>
            <a:spLocks/>
          </p:cNvSpPr>
          <p:nvPr/>
        </p:nvSpPr>
        <p:spPr bwMode="auto">
          <a:xfrm>
            <a:off x="5943600" y="4267200"/>
            <a:ext cx="1905000" cy="835025"/>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t>…or even wisdom!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3555" name="Group 2"/>
          <p:cNvGrpSpPr>
            <a:grpSpLocks/>
          </p:cNvGrpSpPr>
          <p:nvPr/>
        </p:nvGrpSpPr>
        <p:grpSpPr bwMode="auto">
          <a:xfrm>
            <a:off x="457200" y="1038225"/>
            <a:ext cx="8218488" cy="180975"/>
            <a:chOff x="0" y="0"/>
            <a:chExt cx="5177" cy="114"/>
          </a:xfrm>
        </p:grpSpPr>
        <p:sp>
          <p:nvSpPr>
            <p:cNvPr id="2356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356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355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355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558" name="Group 7"/>
          <p:cNvGrpSpPr>
            <a:grpSpLocks/>
          </p:cNvGrpSpPr>
          <p:nvPr/>
        </p:nvGrpSpPr>
        <p:grpSpPr bwMode="auto">
          <a:xfrm>
            <a:off x="5826125" y="2209800"/>
            <a:ext cx="3089275" cy="1524000"/>
            <a:chOff x="0" y="0"/>
            <a:chExt cx="1946" cy="960"/>
          </a:xfrm>
        </p:grpSpPr>
        <p:sp>
          <p:nvSpPr>
            <p:cNvPr id="23559" name="AutoShape 8"/>
            <p:cNvSpPr>
              <a:spLocks/>
            </p:cNvSpPr>
            <p:nvPr/>
          </p:nvSpPr>
          <p:spPr bwMode="auto">
            <a:xfrm>
              <a:off x="0" y="0"/>
              <a:ext cx="1946" cy="9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420" y="0"/>
                  </a:moveTo>
                  <a:lnTo>
                    <a:pt x="2420" y="12600"/>
                  </a:lnTo>
                  <a:lnTo>
                    <a:pt x="0" y="18968"/>
                  </a:lnTo>
                  <a:lnTo>
                    <a:pt x="2420" y="18000"/>
                  </a:lnTo>
                  <a:lnTo>
                    <a:pt x="2420" y="21600"/>
                  </a:lnTo>
                  <a:lnTo>
                    <a:pt x="5616" y="21600"/>
                  </a:lnTo>
                  <a:lnTo>
                    <a:pt x="10412" y="21600"/>
                  </a:lnTo>
                  <a:lnTo>
                    <a:pt x="21600" y="21600"/>
                  </a:lnTo>
                  <a:lnTo>
                    <a:pt x="21600" y="18000"/>
                  </a:lnTo>
                  <a:lnTo>
                    <a:pt x="21600" y="12600"/>
                  </a:lnTo>
                  <a:lnTo>
                    <a:pt x="21600" y="0"/>
                  </a:lnTo>
                  <a:lnTo>
                    <a:pt x="10412" y="0"/>
                  </a:lnTo>
                  <a:lnTo>
                    <a:pt x="5616" y="0"/>
                  </a:lnTo>
                  <a:lnTo>
                    <a:pt x="2420" y="0"/>
                  </a:lnTo>
                  <a:close/>
                  <a:moveTo>
                    <a:pt x="2420" y="0"/>
                  </a:moveTo>
                </a:path>
              </a:pathLst>
            </a:custGeom>
            <a:solidFill>
              <a:srgbClr val="FFFFFF"/>
            </a:solidFill>
            <a:ln w="9525">
              <a:solidFill>
                <a:schemeClr val="tx1"/>
              </a:solidFill>
              <a:miter lim="800000"/>
              <a:headEnd/>
              <a:tailEnd/>
            </a:ln>
          </p:spPr>
          <p:txBody>
            <a:bodyPr/>
            <a:lstStyle/>
            <a:p>
              <a:endParaRPr lang="en-US"/>
            </a:p>
          </p:txBody>
        </p:sp>
        <p:sp>
          <p:nvSpPr>
            <p:cNvPr id="23560" name="Rectangle 9"/>
            <p:cNvSpPr>
              <a:spLocks/>
            </p:cNvSpPr>
            <p:nvPr/>
          </p:nvSpPr>
          <p:spPr bwMode="auto">
            <a:xfrm>
              <a:off x="218" y="0"/>
              <a:ext cx="1728"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Assume—just for a moment—that the length, n, is a power of 2.</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4579" name="Group 2"/>
          <p:cNvGrpSpPr>
            <a:grpSpLocks/>
          </p:cNvGrpSpPr>
          <p:nvPr/>
        </p:nvGrpSpPr>
        <p:grpSpPr bwMode="auto">
          <a:xfrm>
            <a:off x="457200" y="1038225"/>
            <a:ext cx="8218488" cy="180975"/>
            <a:chOff x="0" y="0"/>
            <a:chExt cx="5177" cy="114"/>
          </a:xfrm>
        </p:grpSpPr>
        <p:sp>
          <p:nvSpPr>
            <p:cNvPr id="245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5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4580"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458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54281"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54282"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Rectangle 11"/>
          <p:cNvSpPr>
            <a:spLocks/>
          </p:cNvSpPr>
          <p:nvPr/>
        </p:nvSpPr>
        <p:spPr bwMode="auto">
          <a:xfrm>
            <a:off x="2743200" y="4114800"/>
            <a:ext cx="38258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News Gothic MT"/>
                <a:sym typeface="News Gothic MT"/>
              </a:rPr>
              <a:t>“the magic of recursion!”</a:t>
            </a:r>
          </a:p>
        </p:txBody>
      </p:sp>
      <p:sp>
        <p:nvSpPr>
          <p:cNvPr id="54284" name="Rectangle 12"/>
          <p:cNvSpPr>
            <a:spLocks/>
          </p:cNvSpPr>
          <p:nvPr/>
        </p:nvSpPr>
        <p:spPr bwMode="auto">
          <a:xfrm>
            <a:off x="1371600" y="4724400"/>
            <a:ext cx="325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[1, 3, 5, 42</a:t>
            </a:r>
            <a:r>
              <a:rPr lang="en-US" altLang="en-US" sz="2400">
                <a:latin typeface="Courier New" pitchFamily="49" charset="0"/>
                <a:cs typeface="Courier New" pitchFamily="49" charset="0"/>
                <a:sym typeface="Courier New" pitchFamily="49" charset="0"/>
              </a:rPr>
              <a:t>]</a:t>
            </a:r>
          </a:p>
        </p:txBody>
      </p:sp>
      <p:sp>
        <p:nvSpPr>
          <p:cNvPr id="54285" name="Rectangle 13"/>
          <p:cNvSpPr>
            <a:spLocks/>
          </p:cNvSpPr>
          <p:nvPr/>
        </p:nvSpPr>
        <p:spPr bwMode="auto">
          <a:xfrm>
            <a:off x="5127625" y="4724400"/>
            <a:ext cx="325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7, 8, 27</a:t>
            </a:r>
            <a:r>
              <a:rPr lang="en-US" altLang="en-US" sz="2400">
                <a:latin typeface="Courier New" pitchFamily="49" charset="0"/>
                <a:cs typeface="Courier New" pitchFamily="49" charset="0"/>
                <a:sym typeface="Courier New" pitchFamily="49"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animBg="1"/>
      <p:bldP spid="54283" grpId="0"/>
      <p:bldP spid="54284" grpId="0"/>
      <p:bldP spid="542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5603" name="Group 2"/>
          <p:cNvGrpSpPr>
            <a:grpSpLocks/>
          </p:cNvGrpSpPr>
          <p:nvPr/>
        </p:nvGrpSpPr>
        <p:grpSpPr bwMode="auto">
          <a:xfrm>
            <a:off x="457200" y="1038225"/>
            <a:ext cx="8218488" cy="180975"/>
            <a:chOff x="0" y="0"/>
            <a:chExt cx="5177" cy="114"/>
          </a:xfrm>
        </p:grpSpPr>
        <p:sp>
          <p:nvSpPr>
            <p:cNvPr id="256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5604"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560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5608"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5609"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5611" name="Rectangle 12"/>
          <p:cNvSpPr>
            <a:spLocks/>
          </p:cNvSpPr>
          <p:nvPr/>
        </p:nvSpPr>
        <p:spPr bwMode="auto">
          <a:xfrm>
            <a:off x="1676400" y="5791200"/>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a:t>
            </a:r>
          </a:p>
        </p:txBody>
      </p:sp>
      <p:pic>
        <p:nvPicPr>
          <p:cNvPr id="2561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1143000"/>
          </a:xfrm>
        </p:spPr>
        <p:txBody>
          <a:bodyPr/>
          <a:lstStyle/>
          <a:p>
            <a:pPr eaLnBrk="1" hangingPunct="1"/>
            <a:r>
              <a:rPr lang="en-US" altLang="en-US">
                <a:ea typeface="ＭＳ Ｐゴシック" pitchFamily="-65" charset="-128"/>
              </a:rPr>
              <a:t>True Story…</a:t>
            </a:r>
          </a:p>
        </p:txBody>
      </p:sp>
      <p:sp>
        <p:nvSpPr>
          <p:cNvPr id="18" name="Rounded Rectangular Callout 17"/>
          <p:cNvSpPr>
            <a:spLocks noChangeArrowheads="1"/>
          </p:cNvSpPr>
          <p:nvPr/>
        </p:nvSpPr>
        <p:spPr bwMode="auto">
          <a:xfrm>
            <a:off x="1371600" y="5257800"/>
            <a:ext cx="2895600" cy="609600"/>
          </a:xfrm>
          <a:prstGeom prst="wedgeRoundRectCallout">
            <a:avLst>
              <a:gd name="adj1" fmla="val -48505"/>
              <a:gd name="adj2" fmla="val 66019"/>
              <a:gd name="adj3" fmla="val 16667"/>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lstStyle/>
          <a:p>
            <a:pPr defTabSz="457200" eaLnBrk="1" hangingPunct="1">
              <a:defRPr/>
            </a:pPr>
            <a:r>
              <a:rPr lang="en-US" sz="1800">
                <a:solidFill>
                  <a:srgbClr val="FFFFFF"/>
                </a:solidFill>
                <a:latin typeface="Calibri" pitchFamily="34" charset="0"/>
              </a:rPr>
              <a:t>That</a:t>
            </a:r>
            <a:r>
              <a:rPr lang="ja-JP" altLang="en-US" sz="1800">
                <a:solidFill>
                  <a:srgbClr val="FFFFFF"/>
                </a:solidFill>
                <a:latin typeface="Calibri" pitchFamily="34" charset="0"/>
              </a:rPr>
              <a:t>’</a:t>
            </a:r>
            <a:r>
              <a:rPr lang="en-US" altLang="ja-JP" sz="1800">
                <a:solidFill>
                  <a:srgbClr val="FFFFFF"/>
                </a:solidFill>
                <a:latin typeface="Calibri" pitchFamily="34" charset="0"/>
              </a:rPr>
              <a:t>s crArizonay!</a:t>
            </a:r>
          </a:p>
          <a:p>
            <a:pPr defTabSz="457200" eaLnBrk="1" hangingPunct="1">
              <a:defRPr/>
            </a:pPr>
            <a:endParaRPr lang="en-US" sz="1800">
              <a:solidFill>
                <a:srgbClr val="FFFFFF"/>
              </a:solidFill>
              <a:latin typeface="Calibri" pitchFamily="34" charset="0"/>
            </a:endParaRPr>
          </a:p>
        </p:txBody>
      </p:sp>
      <p:pic>
        <p:nvPicPr>
          <p:cNvPr id="819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5184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79900"/>
            <a:ext cx="40132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152400"/>
            <a:ext cx="21256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al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6627" name="Group 2"/>
          <p:cNvGrpSpPr>
            <a:grpSpLocks/>
          </p:cNvGrpSpPr>
          <p:nvPr/>
        </p:nvGrpSpPr>
        <p:grpSpPr bwMode="auto">
          <a:xfrm>
            <a:off x="457200" y="1038225"/>
            <a:ext cx="8218488" cy="180975"/>
            <a:chOff x="0" y="0"/>
            <a:chExt cx="5177" cy="114"/>
          </a:xfrm>
        </p:grpSpPr>
        <p:sp>
          <p:nvSpPr>
            <p:cNvPr id="266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66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6628"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662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6632"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6633"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6635" name="Rectangle 12"/>
          <p:cNvSpPr>
            <a:spLocks/>
          </p:cNvSpPr>
          <p:nvPr/>
        </p:nvSpPr>
        <p:spPr bwMode="auto">
          <a:xfrm>
            <a:off x="1676400" y="5791200"/>
            <a:ext cx="793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a:t>
            </a:r>
          </a:p>
        </p:txBody>
      </p:sp>
      <p:pic>
        <p:nvPicPr>
          <p:cNvPr id="26636"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8"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latin typeface="ＭＳ Ｐゴシック" pitchFamily="-65" charset="-128"/>
                <a:sym typeface="Wingdings" pitchFamily="2" charset="2"/>
              </a:rPr>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7651" name="Group 2"/>
          <p:cNvGrpSpPr>
            <a:grpSpLocks/>
          </p:cNvGrpSpPr>
          <p:nvPr/>
        </p:nvGrpSpPr>
        <p:grpSpPr bwMode="auto">
          <a:xfrm>
            <a:off x="457200" y="1038225"/>
            <a:ext cx="8218488" cy="180975"/>
            <a:chOff x="0" y="0"/>
            <a:chExt cx="5177" cy="114"/>
          </a:xfrm>
        </p:grpSpPr>
        <p:sp>
          <p:nvSpPr>
            <p:cNvPr id="2766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6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7652"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76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4"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7656"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7657"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7659" name="Rectangle 12"/>
          <p:cNvSpPr>
            <a:spLocks/>
          </p:cNvSpPr>
          <p:nvPr/>
        </p:nvSpPr>
        <p:spPr bwMode="auto">
          <a:xfrm>
            <a:off x="1676400" y="5791200"/>
            <a:ext cx="1008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a:t>
            </a:r>
          </a:p>
        </p:txBody>
      </p:sp>
      <p:pic>
        <p:nvPicPr>
          <p:cNvPr id="2766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62"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7663"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8675" name="Group 2"/>
          <p:cNvGrpSpPr>
            <a:grpSpLocks/>
          </p:cNvGrpSpPr>
          <p:nvPr/>
        </p:nvGrpSpPr>
        <p:grpSpPr bwMode="auto">
          <a:xfrm>
            <a:off x="457200" y="1038225"/>
            <a:ext cx="8218488" cy="180975"/>
            <a:chOff x="0" y="0"/>
            <a:chExt cx="5177" cy="114"/>
          </a:xfrm>
        </p:grpSpPr>
        <p:sp>
          <p:nvSpPr>
            <p:cNvPr id="286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86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867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867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8680"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8681"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8683" name="Rectangle 12"/>
          <p:cNvSpPr>
            <a:spLocks/>
          </p:cNvSpPr>
          <p:nvPr/>
        </p:nvSpPr>
        <p:spPr bwMode="auto">
          <a:xfrm>
            <a:off x="1676400" y="5791200"/>
            <a:ext cx="1435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a:t>
            </a:r>
          </a:p>
        </p:txBody>
      </p:sp>
      <p:pic>
        <p:nvPicPr>
          <p:cNvPr id="2868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6"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8687"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8688"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29699" name="Group 2"/>
          <p:cNvGrpSpPr>
            <a:grpSpLocks/>
          </p:cNvGrpSpPr>
          <p:nvPr/>
        </p:nvGrpSpPr>
        <p:grpSpPr bwMode="auto">
          <a:xfrm>
            <a:off x="457200" y="1038225"/>
            <a:ext cx="8218488" cy="180975"/>
            <a:chOff x="0" y="0"/>
            <a:chExt cx="5177" cy="114"/>
          </a:xfrm>
        </p:grpSpPr>
        <p:sp>
          <p:nvSpPr>
            <p:cNvPr id="297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97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9700"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970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2"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9704"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9705"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9707" name="Rectangle 12"/>
          <p:cNvSpPr>
            <a:spLocks/>
          </p:cNvSpPr>
          <p:nvPr/>
        </p:nvSpPr>
        <p:spPr bwMode="auto">
          <a:xfrm>
            <a:off x="1676400" y="5791200"/>
            <a:ext cx="1860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a:t>
            </a:r>
          </a:p>
        </p:txBody>
      </p:sp>
      <p:pic>
        <p:nvPicPr>
          <p:cNvPr id="29708"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9"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10"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1"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2"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3"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30723" name="Group 2"/>
          <p:cNvGrpSpPr>
            <a:grpSpLocks/>
          </p:cNvGrpSpPr>
          <p:nvPr/>
        </p:nvGrpSpPr>
        <p:grpSpPr bwMode="auto">
          <a:xfrm>
            <a:off x="457200" y="1038225"/>
            <a:ext cx="8218488" cy="180975"/>
            <a:chOff x="0" y="0"/>
            <a:chExt cx="5177" cy="114"/>
          </a:xfrm>
        </p:grpSpPr>
        <p:sp>
          <p:nvSpPr>
            <p:cNvPr id="307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7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24"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072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0728"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0729"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0731" name="Rectangle 12"/>
          <p:cNvSpPr>
            <a:spLocks/>
          </p:cNvSpPr>
          <p:nvPr/>
        </p:nvSpPr>
        <p:spPr bwMode="auto">
          <a:xfrm>
            <a:off x="1676400" y="5791200"/>
            <a:ext cx="22875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a:t>
            </a:r>
          </a:p>
        </p:txBody>
      </p:sp>
      <p:pic>
        <p:nvPicPr>
          <p:cNvPr id="3073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4"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5"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6"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7"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8"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31747" name="Group 2"/>
          <p:cNvGrpSpPr>
            <a:grpSpLocks/>
          </p:cNvGrpSpPr>
          <p:nvPr/>
        </p:nvGrpSpPr>
        <p:grpSpPr bwMode="auto">
          <a:xfrm>
            <a:off x="457200" y="1038225"/>
            <a:ext cx="8218488" cy="180975"/>
            <a:chOff x="0" y="0"/>
            <a:chExt cx="5177" cy="114"/>
          </a:xfrm>
        </p:grpSpPr>
        <p:sp>
          <p:nvSpPr>
            <p:cNvPr id="3176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176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1748"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174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1752"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1753"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1755" name="Rectangle 12"/>
          <p:cNvSpPr>
            <a:spLocks/>
          </p:cNvSpPr>
          <p:nvPr/>
        </p:nvSpPr>
        <p:spPr bwMode="auto">
          <a:xfrm>
            <a:off x="1676400" y="5791200"/>
            <a:ext cx="2714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a:t>
            </a:r>
          </a:p>
        </p:txBody>
      </p:sp>
      <p:pic>
        <p:nvPicPr>
          <p:cNvPr id="31756"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8"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59"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0"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1"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2"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3"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32771" name="Group 2"/>
          <p:cNvGrpSpPr>
            <a:grpSpLocks/>
          </p:cNvGrpSpPr>
          <p:nvPr/>
        </p:nvGrpSpPr>
        <p:grpSpPr bwMode="auto">
          <a:xfrm>
            <a:off x="457200" y="1038225"/>
            <a:ext cx="8218488" cy="180975"/>
            <a:chOff x="0" y="0"/>
            <a:chExt cx="5177" cy="114"/>
          </a:xfrm>
        </p:grpSpPr>
        <p:sp>
          <p:nvSpPr>
            <p:cNvPr id="327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27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2772"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277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4"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2776"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2777"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2779" name="Rectangle 12"/>
          <p:cNvSpPr>
            <a:spLocks/>
          </p:cNvSpPr>
          <p:nvPr/>
        </p:nvSpPr>
        <p:spPr bwMode="auto">
          <a:xfrm>
            <a:off x="1676400" y="5791200"/>
            <a:ext cx="3354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[1,2,3,5,7,8,27</a:t>
            </a:r>
          </a:p>
        </p:txBody>
      </p:sp>
      <p:pic>
        <p:nvPicPr>
          <p:cNvPr id="3278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8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2"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3"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4"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5"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6"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7"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8" name="Rectangle 21"/>
          <p:cNvSpPr>
            <a:spLocks/>
          </p:cNvSpPr>
          <p:nvPr/>
        </p:nvSpPr>
        <p:spPr bwMode="auto">
          <a:xfrm>
            <a:off x="7315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85800" y="0"/>
            <a:ext cx="7772400" cy="1143000"/>
          </a:xfrm>
        </p:spPr>
        <p:txBody>
          <a:bodyPr rIns="132080"/>
          <a:lstStyle/>
          <a:p>
            <a:r>
              <a:rPr lang="en-US" altLang="en-US"/>
              <a:t>Mergesort</a:t>
            </a:r>
          </a:p>
        </p:txBody>
      </p:sp>
      <p:grpSp>
        <p:nvGrpSpPr>
          <p:cNvPr id="33795" name="Group 2"/>
          <p:cNvGrpSpPr>
            <a:grpSpLocks/>
          </p:cNvGrpSpPr>
          <p:nvPr/>
        </p:nvGrpSpPr>
        <p:grpSpPr bwMode="auto">
          <a:xfrm>
            <a:off x="457200" y="1038225"/>
            <a:ext cx="8218488" cy="180975"/>
            <a:chOff x="0" y="0"/>
            <a:chExt cx="5177" cy="114"/>
          </a:xfrm>
        </p:grpSpPr>
        <p:sp>
          <p:nvSpPr>
            <p:cNvPr id="3381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381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379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379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8"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3800"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3801"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3803" name="Rectangle 12"/>
          <p:cNvSpPr>
            <a:spLocks/>
          </p:cNvSpPr>
          <p:nvPr/>
        </p:nvSpPr>
        <p:spPr bwMode="auto">
          <a:xfrm>
            <a:off x="1676400" y="5791200"/>
            <a:ext cx="420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[1,2,3,5,7,8,27,42]</a:t>
            </a:r>
          </a:p>
        </p:txBody>
      </p:sp>
      <p:pic>
        <p:nvPicPr>
          <p:cNvPr id="3380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6"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7"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8"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9"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0"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1"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2" name="Rectangle 21"/>
          <p:cNvSpPr>
            <a:spLocks/>
          </p:cNvSpPr>
          <p:nvPr/>
        </p:nvSpPr>
        <p:spPr bwMode="auto">
          <a:xfrm>
            <a:off x="7315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3" name="Rectangle 22"/>
          <p:cNvSpPr>
            <a:spLocks/>
          </p:cNvSpPr>
          <p:nvPr/>
        </p:nvSpPr>
        <p:spPr bwMode="auto">
          <a:xfrm>
            <a:off x="4159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4" name="Rectangle 23"/>
          <p:cNvSpPr>
            <a:spLocks/>
          </p:cNvSpPr>
          <p:nvPr/>
        </p:nvSpPr>
        <p:spPr bwMode="auto">
          <a:xfrm>
            <a:off x="6270625" y="5867400"/>
            <a:ext cx="2108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b="1" i="1">
                <a:solidFill>
                  <a:srgbClr val="10611B"/>
                </a:solidFill>
                <a:cs typeface="Arial" pitchFamily="34" charset="0"/>
              </a:rPr>
              <a:t>Done!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819" name="Group 2"/>
          <p:cNvGrpSpPr>
            <a:grpSpLocks/>
          </p:cNvGrpSpPr>
          <p:nvPr/>
        </p:nvGrpSpPr>
        <p:grpSpPr bwMode="auto">
          <a:xfrm>
            <a:off x="2133600" y="457200"/>
            <a:ext cx="3733800" cy="1492250"/>
            <a:chOff x="0" y="0"/>
            <a:chExt cx="2352" cy="940"/>
          </a:xfrm>
        </p:grpSpPr>
        <p:sp>
          <p:nvSpPr>
            <p:cNvPr id="34824" name="AutoShape 3"/>
            <p:cNvSpPr>
              <a:spLocks/>
            </p:cNvSpPr>
            <p:nvPr/>
          </p:nvSpPr>
          <p:spPr bwMode="auto">
            <a:xfrm>
              <a:off x="0" y="0"/>
              <a:ext cx="2352" cy="9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8998"/>
                  </a:lnTo>
                  <a:lnTo>
                    <a:pt x="0" y="12855"/>
                  </a:lnTo>
                  <a:lnTo>
                    <a:pt x="0" y="15426"/>
                  </a:lnTo>
                  <a:lnTo>
                    <a:pt x="3600" y="15426"/>
                  </a:lnTo>
                  <a:lnTo>
                    <a:pt x="331" y="21600"/>
                  </a:lnTo>
                  <a:lnTo>
                    <a:pt x="9000" y="15426"/>
                  </a:lnTo>
                  <a:lnTo>
                    <a:pt x="21600" y="15426"/>
                  </a:lnTo>
                  <a:lnTo>
                    <a:pt x="21600" y="12855"/>
                  </a:lnTo>
                  <a:lnTo>
                    <a:pt x="21600" y="8998"/>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34825" name="Rectangle 4"/>
            <p:cNvSpPr>
              <a:spLocks/>
            </p:cNvSpPr>
            <p:nvPr/>
          </p:nvSpPr>
          <p:spPr bwMode="auto">
            <a:xfrm>
              <a:off x="0" y="0"/>
              <a:ext cx="2352"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Let’s try it out - and let’s not even make n a power of 2!</a:t>
              </a:r>
            </a:p>
          </p:txBody>
        </p:sp>
      </p:grpSp>
      <p:sp>
        <p:nvSpPr>
          <p:cNvPr id="34820" name="Rectangle 5"/>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4821" name="Line 6"/>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Rectangle 7"/>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4823" name="Rectangle 8"/>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5843"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5845"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5846"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5849"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5850"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5851"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775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6867"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8"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6869"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6870"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6873"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6874"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6875"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6876"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6878"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6880"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7891"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2"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7893"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7894"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7897"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7898"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7899"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7900"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7902"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7904"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7905"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7907"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8"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8915"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8917"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8918"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8921"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8922"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8923"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8924"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5"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8926"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8928"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8929"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0"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8931"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2"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38933"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4"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9939"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0"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9941"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9942"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9945"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9946"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9947"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9948"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9950"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9952"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9953"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4"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9955"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39957"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39959"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40963"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40965"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40966"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40969"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40970"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40971"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40972"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40974"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40976"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40977"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40979"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40981"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2"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40983"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4"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
        <p:nvSpPr>
          <p:cNvPr id="40985" name="Line 24"/>
          <p:cNvSpPr>
            <a:spLocks noChangeShapeType="1"/>
          </p:cNvSpPr>
          <p:nvPr/>
        </p:nvSpPr>
        <p:spPr bwMode="auto">
          <a:xfrm rot="10800000" flipH="1">
            <a:off x="57150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6" name="Rectangle 25"/>
          <p:cNvSpPr>
            <a:spLocks/>
          </p:cNvSpPr>
          <p:nvPr/>
        </p:nvSpPr>
        <p:spPr bwMode="auto">
          <a:xfrm>
            <a:off x="5791200" y="2743200"/>
            <a:ext cx="3124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[2, 5, 6, 7]</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41987"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41989"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41990"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41993"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41994"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41995"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41996"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41998"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42000"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42001"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42003"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42005"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42007"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
        <p:nvSpPr>
          <p:cNvPr id="42009" name="Line 24"/>
          <p:cNvSpPr>
            <a:spLocks noChangeShapeType="1"/>
          </p:cNvSpPr>
          <p:nvPr/>
        </p:nvSpPr>
        <p:spPr bwMode="auto">
          <a:xfrm rot="10800000" flipH="1">
            <a:off x="57150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Rectangle 25"/>
          <p:cNvSpPr>
            <a:spLocks/>
          </p:cNvSpPr>
          <p:nvPr/>
        </p:nvSpPr>
        <p:spPr bwMode="auto">
          <a:xfrm>
            <a:off x="5791200" y="2743200"/>
            <a:ext cx="3124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[2, 5, 6, 7]</a:t>
            </a:r>
          </a:p>
        </p:txBody>
      </p:sp>
      <p:sp>
        <p:nvSpPr>
          <p:cNvPr id="42011" name="Line 26"/>
          <p:cNvSpPr>
            <a:spLocks noChangeShapeType="1"/>
          </p:cNvSpPr>
          <p:nvPr/>
        </p:nvSpPr>
        <p:spPr bwMode="auto">
          <a:xfrm rot="10800000" flipH="1">
            <a:off x="4648200" y="8382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Rectangle 27"/>
          <p:cNvSpPr>
            <a:spLocks/>
          </p:cNvSpPr>
          <p:nvPr/>
        </p:nvSpPr>
        <p:spPr bwMode="auto">
          <a:xfrm>
            <a:off x="4800600" y="914400"/>
            <a:ext cx="4343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 2, 3, 5, 6, 7, 42]</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6200"/>
            <a:ext cx="7772400" cy="1143000"/>
          </a:xfrm>
        </p:spPr>
        <p:txBody>
          <a:bodyPr/>
          <a:lstStyle/>
          <a:p>
            <a:pPr eaLnBrk="1" hangingPunct="1"/>
            <a:r>
              <a:rPr lang="en-US" altLang="en-US" sz="3200"/>
              <a:t>How </a:t>
            </a:r>
            <a:r>
              <a:rPr lang="ja-JP" altLang="en-US" sz="3200"/>
              <a:t>“</a:t>
            </a:r>
            <a:r>
              <a:rPr lang="en-US" altLang="ja-JP" sz="3200"/>
              <a:t>Efficient</a:t>
            </a:r>
            <a:r>
              <a:rPr lang="ja-JP" altLang="en-US" sz="3200"/>
              <a:t>”</a:t>
            </a:r>
            <a:r>
              <a:rPr lang="en-US" altLang="ja-JP" sz="3200"/>
              <a:t> Is Mergesort?</a:t>
            </a:r>
            <a:endParaRPr lang="en-US" altLang="en-US" sz="3200"/>
          </a:p>
        </p:txBody>
      </p:sp>
      <p:pic>
        <p:nvPicPr>
          <p:cNvPr id="43011"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3"/>
          <p:cNvGrpSpPr>
            <a:grpSpLocks/>
          </p:cNvGrpSpPr>
          <p:nvPr/>
        </p:nvGrpSpPr>
        <p:grpSpPr bwMode="auto">
          <a:xfrm>
            <a:off x="457200" y="1143000"/>
            <a:ext cx="8218488" cy="180975"/>
            <a:chOff x="295" y="1311"/>
            <a:chExt cx="5177" cy="114"/>
          </a:xfrm>
        </p:grpSpPr>
        <p:sp>
          <p:nvSpPr>
            <p:cNvPr id="430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30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1143000"/>
          </a:xfrm>
        </p:spPr>
        <p:txBody>
          <a:bodyPr/>
          <a:lstStyle/>
          <a:p>
            <a:pPr eaLnBrk="1" hangingPunct="1"/>
            <a:r>
              <a:rPr lang="en-US" altLang="en-US"/>
              <a:t>How big a deal is this?</a:t>
            </a:r>
          </a:p>
        </p:txBody>
      </p:sp>
      <p:grpSp>
        <p:nvGrpSpPr>
          <p:cNvPr id="44035" name="Group 3"/>
          <p:cNvGrpSpPr>
            <a:grpSpLocks/>
          </p:cNvGrpSpPr>
          <p:nvPr/>
        </p:nvGrpSpPr>
        <p:grpSpPr bwMode="auto">
          <a:xfrm>
            <a:off x="457200" y="1114425"/>
            <a:ext cx="8218488" cy="180975"/>
            <a:chOff x="295" y="1311"/>
            <a:chExt cx="5177" cy="114"/>
          </a:xfrm>
        </p:grpSpPr>
        <p:sp>
          <p:nvSpPr>
            <p:cNvPr id="440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40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44036" name="Picture 9" descr="blue_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10"/>
          <p:cNvSpPr txBox="1">
            <a:spLocks noChangeArrowheads="1"/>
          </p:cNvSpPr>
          <p:nvPr/>
        </p:nvSpPr>
        <p:spPr bwMode="auto">
          <a:xfrm>
            <a:off x="3886200" y="1524000"/>
            <a:ext cx="42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00"/>
                </a:solidFill>
              </a:rPr>
              <a:t>Geoff</a:t>
            </a:r>
            <a:r>
              <a:rPr lang="ja-JP" altLang="en-US" sz="1800" dirty="0">
                <a:solidFill>
                  <a:srgbClr val="000000"/>
                </a:solidFill>
              </a:rPr>
              <a:t>’</a:t>
            </a:r>
            <a:r>
              <a:rPr lang="en-US" altLang="ja-JP" sz="1800" dirty="0">
                <a:solidFill>
                  <a:srgbClr val="000000"/>
                </a:solidFill>
              </a:rPr>
              <a:t>s Super-O-</a:t>
            </a:r>
            <a:r>
              <a:rPr lang="en-US" altLang="ja-JP" sz="1800" dirty="0" err="1">
                <a:solidFill>
                  <a:srgbClr val="000000"/>
                </a:solidFill>
              </a:rPr>
              <a:t>Matic</a:t>
            </a:r>
            <a:r>
              <a:rPr lang="en-US" altLang="ja-JP" sz="1800" dirty="0">
                <a:solidFill>
                  <a:srgbClr val="000000"/>
                </a:solidFill>
              </a:rPr>
              <a:t> </a:t>
            </a:r>
            <a:r>
              <a:rPr lang="en-US" altLang="en-US" sz="1800" dirty="0">
                <a:solidFill>
                  <a:srgbClr val="000000"/>
                </a:solidFill>
              </a:rPr>
              <a:t>Supercomputer: </a:t>
            </a:r>
          </a:p>
          <a:p>
            <a:pPr>
              <a:spcBef>
                <a:spcPct val="0"/>
              </a:spcBef>
              <a:buFontTx/>
              <a:buNone/>
            </a:pPr>
            <a:r>
              <a:rPr lang="en-US" altLang="en-US" sz="1800" b="1" dirty="0">
                <a:solidFill>
                  <a:srgbClr val="000000"/>
                </a:solidFill>
              </a:rPr>
              <a:t>100 billion steps/second</a:t>
            </a:r>
            <a:endParaRPr lang="en-US" altLang="en-US" sz="2400" dirty="0">
              <a:solidFill>
                <a:srgbClr val="000000"/>
              </a:solidFill>
            </a:endParaRPr>
          </a:p>
        </p:txBody>
      </p:sp>
      <p:sp>
        <p:nvSpPr>
          <p:cNvPr id="44038" name="Text Box 11"/>
          <p:cNvSpPr txBox="1">
            <a:spLocks noChangeArrowheads="1"/>
          </p:cNvSpPr>
          <p:nvPr/>
        </p:nvSpPr>
        <p:spPr bwMode="auto">
          <a:xfrm>
            <a:off x="2667000" y="3429000"/>
            <a:ext cx="529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a:t>
            </a:r>
            <a:r>
              <a:rPr lang="en-US" altLang="en-US" sz="2400" i="1" baseline="30000">
                <a:solidFill>
                  <a:srgbClr val="000000"/>
                </a:solidFill>
              </a:rPr>
              <a:t>2 </a:t>
            </a:r>
            <a:r>
              <a:rPr lang="en-US" altLang="en-US" sz="2400">
                <a:solidFill>
                  <a:srgbClr val="000000"/>
                </a:solidFill>
              </a:rPr>
              <a:t>algorithm	</a:t>
            </a:r>
            <a:r>
              <a:rPr lang="en-US" altLang="en-US" sz="2400" i="1">
                <a:solidFill>
                  <a:srgbClr val="000000"/>
                </a:solidFill>
              </a:rPr>
              <a:t>	n log</a:t>
            </a:r>
            <a:r>
              <a:rPr lang="en-US" altLang="en-US" sz="2400" i="1" baseline="-25000">
                <a:solidFill>
                  <a:srgbClr val="000000"/>
                </a:solidFill>
              </a:rPr>
              <a:t>2</a:t>
            </a:r>
            <a:r>
              <a:rPr lang="en-US" altLang="en-US" sz="2400" i="1">
                <a:solidFill>
                  <a:srgbClr val="000000"/>
                </a:solidFill>
              </a:rPr>
              <a:t> n </a:t>
            </a:r>
            <a:r>
              <a:rPr lang="en-US" altLang="en-US" sz="2400">
                <a:solidFill>
                  <a:srgbClr val="000000"/>
                </a:solidFill>
              </a:rPr>
              <a:t>algorithm</a:t>
            </a:r>
          </a:p>
        </p:txBody>
      </p:sp>
      <p:sp>
        <p:nvSpPr>
          <p:cNvPr id="44039" name="Text Box 12"/>
          <p:cNvSpPr txBox="1">
            <a:spLocks noChangeArrowheads="1"/>
          </p:cNvSpPr>
          <p:nvPr/>
        </p:nvSpPr>
        <p:spPr bwMode="auto">
          <a:xfrm>
            <a:off x="914400" y="4038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 = </a:t>
            </a:r>
            <a:r>
              <a:rPr lang="en-US" altLang="en-US" sz="2400">
                <a:solidFill>
                  <a:srgbClr val="000000"/>
                </a:solidFill>
              </a:rPr>
              <a:t>10</a:t>
            </a:r>
            <a:r>
              <a:rPr lang="en-US" altLang="en-US" sz="2400" baseline="30000">
                <a:solidFill>
                  <a:srgbClr val="000000"/>
                </a:solidFill>
              </a:rPr>
              <a:t>8	</a:t>
            </a:r>
            <a:r>
              <a:rPr lang="en-US" altLang="en-US" sz="2400">
                <a:solidFill>
                  <a:srgbClr val="000000"/>
                </a:solidFill>
              </a:rPr>
              <a:t>11.5+ </a:t>
            </a:r>
            <a:r>
              <a:rPr lang="en-US" altLang="en-US" sz="2400" b="1">
                <a:solidFill>
                  <a:srgbClr val="720816"/>
                </a:solidFill>
              </a:rPr>
              <a:t>days</a:t>
            </a:r>
            <a:r>
              <a:rPr lang="en-US" altLang="en-US" sz="2400">
                <a:solidFill>
                  <a:srgbClr val="720816"/>
                </a:solidFill>
              </a:rPr>
              <a:t>		</a:t>
            </a:r>
            <a:endParaRPr lang="en-US" altLang="en-US" sz="2400" i="1">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1143000"/>
          </a:xfrm>
        </p:spPr>
        <p:txBody>
          <a:bodyPr/>
          <a:lstStyle/>
          <a:p>
            <a:pPr eaLnBrk="1" hangingPunct="1"/>
            <a:r>
              <a:rPr lang="en-US" altLang="en-US"/>
              <a:t>How big a deal is this?</a:t>
            </a:r>
          </a:p>
        </p:txBody>
      </p:sp>
      <p:grpSp>
        <p:nvGrpSpPr>
          <p:cNvPr id="45059" name="Group 3"/>
          <p:cNvGrpSpPr>
            <a:grpSpLocks/>
          </p:cNvGrpSpPr>
          <p:nvPr/>
        </p:nvGrpSpPr>
        <p:grpSpPr bwMode="auto">
          <a:xfrm>
            <a:off x="457200" y="1114425"/>
            <a:ext cx="8218488" cy="180975"/>
            <a:chOff x="295" y="1311"/>
            <a:chExt cx="5177" cy="114"/>
          </a:xfrm>
        </p:grpSpPr>
        <p:sp>
          <p:nvSpPr>
            <p:cNvPr id="4506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506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45060" name="Picture 6" descr="blue_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txBox="1">
            <a:spLocks noChangeArrowheads="1"/>
          </p:cNvSpPr>
          <p:nvPr/>
        </p:nvSpPr>
        <p:spPr bwMode="auto">
          <a:xfrm>
            <a:off x="3886200" y="1524000"/>
            <a:ext cx="42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00"/>
                </a:solidFill>
              </a:rPr>
              <a:t>Geoff</a:t>
            </a:r>
            <a:r>
              <a:rPr lang="ja-JP" altLang="en-US" sz="1800" dirty="0">
                <a:solidFill>
                  <a:srgbClr val="000000"/>
                </a:solidFill>
              </a:rPr>
              <a:t>’</a:t>
            </a:r>
            <a:r>
              <a:rPr lang="en-US" altLang="ja-JP" sz="1800" dirty="0">
                <a:solidFill>
                  <a:srgbClr val="000000"/>
                </a:solidFill>
              </a:rPr>
              <a:t>s Super-O-</a:t>
            </a:r>
            <a:r>
              <a:rPr lang="en-US" altLang="ja-JP" sz="1800" dirty="0" err="1">
                <a:solidFill>
                  <a:srgbClr val="000000"/>
                </a:solidFill>
              </a:rPr>
              <a:t>Matic</a:t>
            </a:r>
            <a:r>
              <a:rPr lang="en-US" altLang="ja-JP" sz="1800" dirty="0">
                <a:solidFill>
                  <a:srgbClr val="000000"/>
                </a:solidFill>
              </a:rPr>
              <a:t> </a:t>
            </a:r>
            <a:r>
              <a:rPr lang="en-US" altLang="en-US" sz="1800" dirty="0">
                <a:solidFill>
                  <a:srgbClr val="000000"/>
                </a:solidFill>
              </a:rPr>
              <a:t>Supercomputer: </a:t>
            </a:r>
          </a:p>
          <a:p>
            <a:pPr>
              <a:spcBef>
                <a:spcPct val="0"/>
              </a:spcBef>
              <a:buFontTx/>
              <a:buNone/>
            </a:pPr>
            <a:r>
              <a:rPr lang="en-US" altLang="en-US" sz="1800" b="1" dirty="0">
                <a:solidFill>
                  <a:srgbClr val="000000"/>
                </a:solidFill>
              </a:rPr>
              <a:t>100 billion steps/second</a:t>
            </a:r>
          </a:p>
        </p:txBody>
      </p:sp>
      <p:sp>
        <p:nvSpPr>
          <p:cNvPr id="45062" name="Text Box 8"/>
          <p:cNvSpPr txBox="1">
            <a:spLocks noChangeArrowheads="1"/>
          </p:cNvSpPr>
          <p:nvPr/>
        </p:nvSpPr>
        <p:spPr bwMode="auto">
          <a:xfrm>
            <a:off x="2667000" y="3429000"/>
            <a:ext cx="529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a:t>
            </a:r>
            <a:r>
              <a:rPr lang="en-US" altLang="en-US" sz="2400" i="1" baseline="30000">
                <a:solidFill>
                  <a:srgbClr val="000000"/>
                </a:solidFill>
              </a:rPr>
              <a:t>2 </a:t>
            </a:r>
            <a:r>
              <a:rPr lang="en-US" altLang="en-US" sz="2400">
                <a:solidFill>
                  <a:srgbClr val="000000"/>
                </a:solidFill>
              </a:rPr>
              <a:t>algorithm	</a:t>
            </a:r>
            <a:r>
              <a:rPr lang="en-US" altLang="en-US" sz="2400" i="1">
                <a:solidFill>
                  <a:srgbClr val="000000"/>
                </a:solidFill>
              </a:rPr>
              <a:t>	n log</a:t>
            </a:r>
            <a:r>
              <a:rPr lang="en-US" altLang="en-US" sz="2400" i="1" baseline="-25000">
                <a:solidFill>
                  <a:srgbClr val="000000"/>
                </a:solidFill>
              </a:rPr>
              <a:t>2</a:t>
            </a:r>
            <a:r>
              <a:rPr lang="en-US" altLang="en-US" sz="2400" i="1">
                <a:solidFill>
                  <a:srgbClr val="000000"/>
                </a:solidFill>
              </a:rPr>
              <a:t> n </a:t>
            </a:r>
            <a:r>
              <a:rPr lang="en-US" altLang="en-US" sz="2400">
                <a:solidFill>
                  <a:srgbClr val="000000"/>
                </a:solidFill>
              </a:rPr>
              <a:t>algorithm</a:t>
            </a:r>
          </a:p>
        </p:txBody>
      </p:sp>
      <p:sp>
        <p:nvSpPr>
          <p:cNvPr id="45063" name="Text Box 9"/>
          <p:cNvSpPr txBox="1">
            <a:spLocks noChangeArrowheads="1"/>
          </p:cNvSpPr>
          <p:nvPr/>
        </p:nvSpPr>
        <p:spPr bwMode="auto">
          <a:xfrm>
            <a:off x="914400" y="4038600"/>
            <a:ext cx="849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dirty="0">
                <a:solidFill>
                  <a:srgbClr val="000000"/>
                </a:solidFill>
              </a:rPr>
              <a:t>n = </a:t>
            </a:r>
            <a:r>
              <a:rPr lang="en-US" altLang="en-US" sz="2400" dirty="0">
                <a:solidFill>
                  <a:srgbClr val="000000"/>
                </a:solidFill>
              </a:rPr>
              <a:t>10</a:t>
            </a:r>
            <a:r>
              <a:rPr lang="en-US" altLang="en-US" sz="2400" baseline="30000" dirty="0">
                <a:solidFill>
                  <a:srgbClr val="000000"/>
                </a:solidFill>
              </a:rPr>
              <a:t>8	</a:t>
            </a:r>
            <a:r>
              <a:rPr lang="en-US" altLang="en-US" sz="2400" dirty="0">
                <a:solidFill>
                  <a:srgbClr val="000000"/>
                </a:solidFill>
              </a:rPr>
              <a:t>11.5+ </a:t>
            </a:r>
            <a:r>
              <a:rPr lang="en-US" altLang="en-US" sz="2400" b="1" dirty="0">
                <a:solidFill>
                  <a:srgbClr val="720816"/>
                </a:solidFill>
              </a:rPr>
              <a:t>days</a:t>
            </a:r>
            <a:r>
              <a:rPr lang="en-US" altLang="en-US" sz="2400" dirty="0">
                <a:solidFill>
                  <a:srgbClr val="720816"/>
                </a:solidFill>
              </a:rPr>
              <a:t>		</a:t>
            </a:r>
            <a:r>
              <a:rPr lang="en-US" altLang="en-US" sz="2400" dirty="0">
                <a:solidFill>
                  <a:srgbClr val="000000"/>
                </a:solidFill>
              </a:rPr>
              <a:t>0.27 </a:t>
            </a:r>
            <a:r>
              <a:rPr lang="en-US" altLang="en-US" sz="2400" b="1" dirty="0">
                <a:solidFill>
                  <a:srgbClr val="333399"/>
                </a:solidFill>
              </a:rPr>
              <a:t>seconds</a:t>
            </a:r>
            <a:r>
              <a:rPr lang="en-US" altLang="en-US" sz="2400" dirty="0">
                <a:solidFill>
                  <a:srgbClr val="720816"/>
                </a:solidFill>
              </a:rPr>
              <a:t>		</a:t>
            </a:r>
            <a:endParaRPr lang="en-US" altLang="en-US" sz="2400" i="1"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2590800" y="2438400"/>
            <a:ext cx="2286000"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0243" name="Rectangle 3"/>
          <p:cNvSpPr>
            <a:spLocks noGrp="1" noChangeArrowheads="1"/>
          </p:cNvSpPr>
          <p:nvPr>
            <p:ph type="title"/>
          </p:nvPr>
        </p:nvSpPr>
        <p:spPr>
          <a:xfrm>
            <a:off x="685800" y="0"/>
            <a:ext cx="7772400" cy="1143000"/>
          </a:xfrm>
        </p:spPr>
        <p:txBody>
          <a:bodyPr/>
          <a:lstStyle/>
          <a:p>
            <a:pPr eaLnBrk="1" hangingPunct="1"/>
            <a:r>
              <a:rPr lang="en-US" altLang="en-US"/>
              <a:t>Sorting Algorithms!</a:t>
            </a:r>
          </a:p>
        </p:txBody>
      </p:sp>
      <p:grpSp>
        <p:nvGrpSpPr>
          <p:cNvPr id="10244" name="Group 4"/>
          <p:cNvGrpSpPr>
            <a:grpSpLocks/>
          </p:cNvGrpSpPr>
          <p:nvPr/>
        </p:nvGrpSpPr>
        <p:grpSpPr bwMode="auto">
          <a:xfrm>
            <a:off x="457200" y="1066800"/>
            <a:ext cx="8218488" cy="180975"/>
            <a:chOff x="295" y="1311"/>
            <a:chExt cx="5177" cy="114"/>
          </a:xfrm>
        </p:grpSpPr>
        <p:sp>
          <p:nvSpPr>
            <p:cNvPr id="1025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025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10245"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8"/>
          <p:cNvSpPr>
            <a:spLocks noChangeArrowheads="1"/>
          </p:cNvSpPr>
          <p:nvPr/>
        </p:nvSpPr>
        <p:spPr bwMode="auto">
          <a:xfrm>
            <a:off x="6324600" y="1219200"/>
            <a:ext cx="2133600" cy="838200"/>
          </a:xfrm>
          <a:prstGeom prst="wedgeRectCallout">
            <a:avLst>
              <a:gd name="adj1" fmla="val -45463"/>
              <a:gd name="adj2" fmla="val 8200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00"/>
                </a:solidFill>
                <a:latin typeface="Times New Roman" pitchFamily="18" charset="0"/>
              </a:rPr>
              <a:t>This is my </a:t>
            </a:r>
            <a:r>
              <a:rPr lang="en-US" altLang="en-US" sz="2400" b="1" i="1">
                <a:solidFill>
                  <a:srgbClr val="000000"/>
                </a:solidFill>
                <a:latin typeface="Times New Roman" pitchFamily="18" charset="0"/>
              </a:rPr>
              <a:t>sort </a:t>
            </a:r>
            <a:r>
              <a:rPr lang="en-US" altLang="en-US" sz="2400" b="1">
                <a:solidFill>
                  <a:srgbClr val="000000"/>
                </a:solidFill>
                <a:latin typeface="Times New Roman" pitchFamily="18" charset="0"/>
              </a:rPr>
              <a:t>of algorithm!</a:t>
            </a:r>
            <a:endParaRPr lang="en-US" altLang="en-US" sz="2400">
              <a:solidFill>
                <a:srgbClr val="000000"/>
              </a:solidFill>
              <a:latin typeface="Times New Roman" pitchFamily="18" charset="0"/>
            </a:endParaRPr>
          </a:p>
        </p:txBody>
      </p:sp>
      <p:sp>
        <p:nvSpPr>
          <p:cNvPr id="10247" name="Text Box 9"/>
          <p:cNvSpPr txBox="1">
            <a:spLocks noChangeArrowheads="1"/>
          </p:cNvSpPr>
          <p:nvPr/>
        </p:nvSpPr>
        <p:spPr bwMode="auto">
          <a:xfrm>
            <a:off x="609600" y="1752600"/>
            <a:ext cx="4573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rPr>
              <a:t>Insertion Sort:</a:t>
            </a:r>
          </a:p>
          <a:p>
            <a:pPr>
              <a:spcBef>
                <a:spcPct val="0"/>
              </a:spcBef>
              <a:buFontTx/>
              <a:buNone/>
            </a:pPr>
            <a:endParaRPr lang="en-US" altLang="en-US" sz="2400">
              <a:solidFill>
                <a:srgbClr val="000000"/>
              </a:solidFill>
            </a:endParaRPr>
          </a:p>
          <a:p>
            <a:pPr>
              <a:spcBef>
                <a:spcPct val="0"/>
              </a:spcBef>
              <a:buFontTx/>
              <a:buNone/>
            </a:pPr>
            <a:r>
              <a:rPr lang="en-US" altLang="en-US" sz="2400" b="1">
                <a:solidFill>
                  <a:srgbClr val="000000"/>
                </a:solidFill>
                <a:latin typeface="Courier New Bold" pitchFamily="1" charset="0"/>
              </a:rPr>
              <a:t>isort</a:t>
            </a:r>
            <a:r>
              <a:rPr lang="en-US" altLang="en-US" sz="2400">
                <a:solidFill>
                  <a:srgbClr val="000000"/>
                </a:solidFill>
                <a:latin typeface="Courier New Bold" pitchFamily="1" charset="0"/>
              </a:rPr>
              <a:t>([42, 10, 1, 6, 5])</a:t>
            </a:r>
          </a:p>
        </p:txBody>
      </p:sp>
      <p:sp>
        <p:nvSpPr>
          <p:cNvPr id="10248" name="Text Box 10"/>
          <p:cNvSpPr txBox="1">
            <a:spLocks noChangeArrowheads="1"/>
          </p:cNvSpPr>
          <p:nvPr/>
        </p:nvSpPr>
        <p:spPr bwMode="auto">
          <a:xfrm>
            <a:off x="2514600" y="4800600"/>
            <a:ext cx="5881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7621A"/>
                </a:solidFill>
                <a:latin typeface="Courier New Bold" pitchFamily="1" charset="0"/>
              </a:rPr>
              <a:t>insert</a:t>
            </a:r>
            <a:r>
              <a:rPr lang="en-US" altLang="en-US" sz="2400">
                <a:solidFill>
                  <a:srgbClr val="000000"/>
                </a:solidFill>
                <a:latin typeface="Courier New Bold" pitchFamily="1" charset="0"/>
              </a:rPr>
              <a:t>(42, [1, 5, 6, 10])</a:t>
            </a:r>
          </a:p>
          <a:p>
            <a:pPr>
              <a:spcBef>
                <a:spcPct val="0"/>
              </a:spcBef>
              <a:buFontTx/>
              <a:buNone/>
            </a:pPr>
            <a:r>
              <a:rPr lang="en-US" altLang="en-US" sz="2400">
                <a:solidFill>
                  <a:srgbClr val="000000"/>
                </a:solidFill>
                <a:latin typeface="Courier New Bold" pitchFamily="1" charset="0"/>
              </a:rPr>
              <a:t>[1, 5, 6, 10, 42]</a:t>
            </a:r>
            <a:r>
              <a:rPr lang="en-US" altLang="en-US" sz="2400">
                <a:solidFill>
                  <a:srgbClr val="000000"/>
                </a:solidFill>
                <a:latin typeface="Courier" pitchFamily="49" charset="0"/>
              </a:rPr>
              <a:t> </a:t>
            </a:r>
            <a:r>
              <a:rPr lang="en-US" altLang="en-US" sz="2400">
                <a:solidFill>
                  <a:srgbClr val="000000"/>
                </a:solidFill>
              </a:rPr>
              <a:t> A new sorted list!</a:t>
            </a:r>
          </a:p>
        </p:txBody>
      </p:sp>
      <p:sp>
        <p:nvSpPr>
          <p:cNvPr id="10249" name="Text Box 11"/>
          <p:cNvSpPr txBox="1">
            <a:spLocks noChangeArrowheads="1"/>
          </p:cNvSpPr>
          <p:nvPr/>
        </p:nvSpPr>
        <p:spPr bwMode="auto">
          <a:xfrm>
            <a:off x="2466975" y="3886200"/>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[1, 5, 6, 10]</a:t>
            </a:r>
          </a:p>
        </p:txBody>
      </p:sp>
      <p:sp>
        <p:nvSpPr>
          <p:cNvPr id="10250" name="Line 12"/>
          <p:cNvSpPr>
            <a:spLocks noChangeShapeType="1"/>
          </p:cNvSpPr>
          <p:nvPr/>
        </p:nvSpPr>
        <p:spPr bwMode="auto">
          <a:xfrm>
            <a:off x="3657600" y="3200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1" name="Text Box 13"/>
          <p:cNvSpPr txBox="1">
            <a:spLocks noChangeArrowheads="1"/>
          </p:cNvSpPr>
          <p:nvPr/>
        </p:nvSpPr>
        <p:spPr bwMode="auto">
          <a:xfrm>
            <a:off x="3744913" y="3276600"/>
            <a:ext cx="524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720816"/>
                </a:solidFill>
              </a:rPr>
              <a:t>Through the wonders of recursion!</a:t>
            </a:r>
          </a:p>
        </p:txBody>
      </p:sp>
      <p:sp>
        <p:nvSpPr>
          <p:cNvPr id="10252" name="Text Box 14"/>
          <p:cNvSpPr txBox="1">
            <a:spLocks noChangeArrowheads="1"/>
          </p:cNvSpPr>
          <p:nvPr/>
        </p:nvSpPr>
        <p:spPr bwMode="auto">
          <a:xfrm>
            <a:off x="838200" y="57912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b="1" i="1">
                <a:solidFill>
                  <a:srgbClr val="720816"/>
                </a:solidFill>
              </a:rPr>
              <a:t>Write the program (both functions) on your worksheet!</a:t>
            </a:r>
            <a:endParaRPr lang="en-US" altLang="en-US" sz="2400">
              <a:solidFill>
                <a:srgbClr val="000000"/>
              </a:solidFill>
            </a:endParaRPr>
          </a:p>
        </p:txBody>
      </p:sp>
      <p:sp>
        <p:nvSpPr>
          <p:cNvPr id="10253" name="TextBox 14"/>
          <p:cNvSpPr txBox="1">
            <a:spLocks noChangeArrowheads="1"/>
          </p:cNvSpPr>
          <p:nvPr/>
        </p:nvSpPr>
        <p:spPr bwMode="auto">
          <a:xfrm>
            <a:off x="7685088" y="6519863"/>
            <a:ext cx="1306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100"/>
              <a:t>Solution follows…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pPr eaLnBrk="1" hangingPunct="1"/>
            <a:r>
              <a:rPr lang="en-US" altLang="en-US"/>
              <a:t>Insertion Sort</a:t>
            </a:r>
          </a:p>
        </p:txBody>
      </p:sp>
      <p:sp>
        <p:nvSpPr>
          <p:cNvPr id="11267" name="Rectangle 3"/>
          <p:cNvSpPr>
            <a:spLocks noChangeArrowheads="1"/>
          </p:cNvSpPr>
          <p:nvPr/>
        </p:nvSpPr>
        <p:spPr bwMode="auto">
          <a:xfrm>
            <a:off x="381000" y="1314450"/>
            <a:ext cx="73739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endParaRPr lang="en-US" altLang="en-US" sz="2400">
              <a:solidFill>
                <a:srgbClr val="000000"/>
              </a:solidFill>
              <a:latin typeface="Courier New Bold" pitchFamily="1" charset="0"/>
            </a:endParaRPr>
          </a:p>
        </p:txBody>
      </p:sp>
      <p:grpSp>
        <p:nvGrpSpPr>
          <p:cNvPr id="11268" name="Group 4"/>
          <p:cNvGrpSpPr>
            <a:grpSpLocks/>
          </p:cNvGrpSpPr>
          <p:nvPr/>
        </p:nvGrpSpPr>
        <p:grpSpPr bwMode="auto">
          <a:xfrm>
            <a:off x="457200" y="1066800"/>
            <a:ext cx="8218488" cy="180975"/>
            <a:chOff x="295" y="1311"/>
            <a:chExt cx="5177" cy="114"/>
          </a:xfrm>
        </p:grpSpPr>
        <p:sp>
          <p:nvSpPr>
            <p:cNvPr id="1126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127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1143000"/>
          </a:xfrm>
        </p:spPr>
        <p:txBody>
          <a:bodyPr/>
          <a:lstStyle/>
          <a:p>
            <a:pPr eaLnBrk="1" hangingPunct="1"/>
            <a:r>
              <a:rPr lang="en-US" altLang="en-US"/>
              <a:t>Insertion Sort</a:t>
            </a:r>
          </a:p>
        </p:txBody>
      </p:sp>
      <p:sp>
        <p:nvSpPr>
          <p:cNvPr id="12291" name="Rectangle 3"/>
          <p:cNvSpPr>
            <a:spLocks noChangeArrowheads="1"/>
          </p:cNvSpPr>
          <p:nvPr/>
        </p:nvSpPr>
        <p:spPr bwMode="auto">
          <a:xfrm>
            <a:off x="381000" y="1314450"/>
            <a:ext cx="73739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a:t>
            </a:r>
            <a:endParaRPr lang="en-US" altLang="en-US" sz="2400">
              <a:solidFill>
                <a:srgbClr val="808080"/>
              </a:solidFill>
              <a:latin typeface="Courier New Bold" pitchFamily="1" charset="0"/>
            </a:endParaRPr>
          </a:p>
          <a:p>
            <a:pPr>
              <a:spcBef>
                <a:spcPct val="0"/>
              </a:spcBef>
              <a:buFontTx/>
              <a:buNone/>
            </a:pPr>
            <a:r>
              <a:rPr lang="en-US" altLang="en-US" sz="2400">
                <a:solidFill>
                  <a:srgbClr val="808080"/>
                </a:solidFill>
                <a:latin typeface="Courier New Bold" pitchFamily="1" charset="0"/>
              </a:rPr>
              <a:t>   </a:t>
            </a:r>
            <a:endParaRPr lang="en-US" altLang="en-US" sz="2400">
              <a:solidFill>
                <a:srgbClr val="000000"/>
              </a:solidFill>
              <a:latin typeface="Courier New Bold" pitchFamily="1" charset="0"/>
            </a:endParaRPr>
          </a:p>
          <a:p>
            <a:pPr>
              <a:spcBef>
                <a:spcPct val="0"/>
              </a:spcBef>
              <a:buFontTx/>
              <a:buNone/>
            </a:pPr>
            <a:endParaRPr lang="en-US" altLang="en-US" sz="2400">
              <a:solidFill>
                <a:srgbClr val="000000"/>
              </a:solidFill>
              <a:latin typeface="Courier New Bold" pitchFamily="1" charset="0"/>
            </a:endParaRPr>
          </a:p>
        </p:txBody>
      </p:sp>
      <p:grpSp>
        <p:nvGrpSpPr>
          <p:cNvPr id="12292" name="Group 4"/>
          <p:cNvGrpSpPr>
            <a:grpSpLocks/>
          </p:cNvGrpSpPr>
          <p:nvPr/>
        </p:nvGrpSpPr>
        <p:grpSpPr bwMode="auto">
          <a:xfrm>
            <a:off x="457200" y="1066800"/>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en-US" altLang="en-US"/>
              <a:t>Insertion Sort</a:t>
            </a:r>
          </a:p>
        </p:txBody>
      </p:sp>
      <p:sp>
        <p:nvSpPr>
          <p:cNvPr id="13315" name="Rectangle 3"/>
          <p:cNvSpPr>
            <a:spLocks noChangeArrowheads="1"/>
          </p:cNvSpPr>
          <p:nvPr/>
        </p:nvSpPr>
        <p:spPr bwMode="auto">
          <a:xfrm>
            <a:off x="381000" y="1314450"/>
            <a:ext cx="7373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a:t>
            </a:r>
          </a:p>
          <a:p>
            <a:pPr>
              <a:spcBef>
                <a:spcPct val="0"/>
              </a:spcBef>
              <a:buFontTx/>
              <a:buNone/>
            </a:pPr>
            <a:r>
              <a:rPr lang="en-US" altLang="en-US" sz="2400">
                <a:solidFill>
                  <a:srgbClr val="000000"/>
                </a:solidFill>
                <a:latin typeface="Courier New Bold" pitchFamily="1" charset="0"/>
              </a:rPr>
              <a:t>	 return [x] + L</a:t>
            </a:r>
          </a:p>
          <a:p>
            <a:pPr>
              <a:spcBef>
                <a:spcPct val="0"/>
              </a:spcBef>
              <a:buFontTx/>
              <a:buNone/>
            </a:pPr>
            <a:r>
              <a:rPr lang="en-US" altLang="en-US" sz="2400">
                <a:solidFill>
                  <a:srgbClr val="000000"/>
                </a:solidFill>
                <a:latin typeface="Courier New Bold" pitchFamily="1" charset="0"/>
              </a:rPr>
              <a:t>   else: </a:t>
            </a:r>
          </a:p>
          <a:p>
            <a:pPr>
              <a:spcBef>
                <a:spcPct val="0"/>
              </a:spcBef>
              <a:buFontTx/>
              <a:buNone/>
            </a:pPr>
            <a:r>
              <a:rPr lang="en-US" altLang="en-US" sz="2400">
                <a:solidFill>
                  <a:srgbClr val="000000"/>
                </a:solidFill>
                <a:latin typeface="Courier New Bold" pitchFamily="1" charset="0"/>
              </a:rPr>
              <a:t>	 return ???</a:t>
            </a:r>
          </a:p>
        </p:txBody>
      </p:sp>
      <p:grpSp>
        <p:nvGrpSpPr>
          <p:cNvPr id="13316" name="Group 4"/>
          <p:cNvGrpSpPr>
            <a:grpSpLocks/>
          </p:cNvGrpSpPr>
          <p:nvPr/>
        </p:nvGrpSpPr>
        <p:grpSpPr bwMode="auto">
          <a:xfrm>
            <a:off x="457200" y="1066800"/>
            <a:ext cx="8218488" cy="180975"/>
            <a:chOff x="295" y="1311"/>
            <a:chExt cx="5177" cy="114"/>
          </a:xfrm>
        </p:grpSpPr>
        <p:sp>
          <p:nvSpPr>
            <p:cNvPr id="1331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331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pPr eaLnBrk="1" hangingPunct="1"/>
            <a:r>
              <a:rPr lang="en-US" altLang="en-US"/>
              <a:t>Insertion Sort</a:t>
            </a:r>
          </a:p>
        </p:txBody>
      </p:sp>
      <p:sp>
        <p:nvSpPr>
          <p:cNvPr id="14339" name="Rectangle 3"/>
          <p:cNvSpPr>
            <a:spLocks noChangeArrowheads="1"/>
          </p:cNvSpPr>
          <p:nvPr/>
        </p:nvSpPr>
        <p:spPr bwMode="auto">
          <a:xfrm>
            <a:off x="381000" y="1314450"/>
            <a:ext cx="7373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a:t>
            </a:r>
          </a:p>
          <a:p>
            <a:pPr>
              <a:spcBef>
                <a:spcPct val="0"/>
              </a:spcBef>
              <a:buFontTx/>
              <a:buNone/>
            </a:pPr>
            <a:r>
              <a:rPr lang="en-US" altLang="en-US" sz="2400">
                <a:solidFill>
                  <a:srgbClr val="000000"/>
                </a:solidFill>
                <a:latin typeface="Courier New Bold" pitchFamily="1" charset="0"/>
              </a:rPr>
              <a:t>	 return [x] + L</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[L[0]] + insert(x, L[1:])</a:t>
            </a:r>
            <a:endParaRPr lang="en-US" altLang="en-US" sz="2400">
              <a:solidFill>
                <a:srgbClr val="808080"/>
              </a:solidFill>
              <a:latin typeface="Courier New Bold" pitchFamily="1" charset="0"/>
            </a:endParaRPr>
          </a:p>
        </p:txBody>
      </p:sp>
      <p:grpSp>
        <p:nvGrpSpPr>
          <p:cNvPr id="14340" name="Group 4"/>
          <p:cNvGrpSpPr>
            <a:grpSpLocks/>
          </p:cNvGrpSpPr>
          <p:nvPr/>
        </p:nvGrpSpPr>
        <p:grpSpPr bwMode="auto">
          <a:xfrm>
            <a:off x="457200" y="1066800"/>
            <a:ext cx="8218488" cy="180975"/>
            <a:chOff x="295" y="1311"/>
            <a:chExt cx="5177" cy="114"/>
          </a:xfrm>
        </p:grpSpPr>
        <p:sp>
          <p:nvSpPr>
            <p:cNvPr id="1434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434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990600" y="4724400"/>
            <a:ext cx="6858000" cy="9906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63" name="Rectangle 2"/>
          <p:cNvSpPr>
            <a:spLocks noGrp="1" noChangeArrowheads="1"/>
          </p:cNvSpPr>
          <p:nvPr>
            <p:ph type="title"/>
          </p:nvPr>
        </p:nvSpPr>
        <p:spPr>
          <a:xfrm>
            <a:off x="685800" y="0"/>
            <a:ext cx="7772400" cy="1752600"/>
          </a:xfrm>
        </p:spPr>
        <p:txBody>
          <a:bodyPr rIns="132080"/>
          <a:lstStyle/>
          <a:p>
            <a:r>
              <a:rPr lang="en-US" altLang="en-US"/>
              <a:t>Analyzing Algorithms!</a:t>
            </a:r>
          </a:p>
        </p:txBody>
      </p:sp>
      <p:grpSp>
        <p:nvGrpSpPr>
          <p:cNvPr id="15364" name="Group 3"/>
          <p:cNvGrpSpPr>
            <a:grpSpLocks/>
          </p:cNvGrpSpPr>
          <p:nvPr/>
        </p:nvGrpSpPr>
        <p:grpSpPr bwMode="auto">
          <a:xfrm>
            <a:off x="457200" y="1447800"/>
            <a:ext cx="8218488" cy="180975"/>
            <a:chOff x="0" y="0"/>
            <a:chExt cx="5177" cy="114"/>
          </a:xfrm>
        </p:grpSpPr>
        <p:sp>
          <p:nvSpPr>
            <p:cNvPr id="15368"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69"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5365" name="Rectangle 6"/>
          <p:cNvSpPr>
            <a:spLocks/>
          </p:cNvSpPr>
          <p:nvPr/>
        </p:nvSpPr>
        <p:spPr bwMode="auto">
          <a:xfrm>
            <a:off x="838200" y="2057400"/>
            <a:ext cx="6902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def member(item, List):</a:t>
            </a:r>
          </a:p>
          <a:p>
            <a:pPr>
              <a:spcBef>
                <a:spcPct val="0"/>
              </a:spcBef>
              <a:buFontTx/>
              <a:buNone/>
            </a:pPr>
            <a:r>
              <a:rPr lang="en-US" altLang="en-US" sz="2400">
                <a:latin typeface="Courier New" pitchFamily="49" charset="0"/>
                <a:cs typeface="Courier New" pitchFamily="49" charset="0"/>
                <a:sym typeface="Courier New" pitchFamily="49" charset="0"/>
              </a:rPr>
              <a:t>    if List == []:</a:t>
            </a:r>
          </a:p>
          <a:p>
            <a:pPr>
              <a:spcBef>
                <a:spcPct val="0"/>
              </a:spcBef>
              <a:buFontTx/>
              <a:buNone/>
            </a:pPr>
            <a:r>
              <a:rPr lang="en-US" altLang="en-US" sz="2400">
                <a:latin typeface="Courier New" pitchFamily="49" charset="0"/>
                <a:cs typeface="Courier New" pitchFamily="49" charset="0"/>
                <a:sym typeface="Courier New" pitchFamily="49" charset="0"/>
              </a:rPr>
              <a:t>        return False</a:t>
            </a:r>
          </a:p>
          <a:p>
            <a:pPr>
              <a:spcBef>
                <a:spcPct val="0"/>
              </a:spcBef>
              <a:buFontTx/>
              <a:buNone/>
            </a:pPr>
            <a:r>
              <a:rPr lang="en-US" altLang="en-US" sz="2400">
                <a:latin typeface="Courier New" pitchFamily="49" charset="0"/>
                <a:cs typeface="Courier New" pitchFamily="49" charset="0"/>
                <a:sym typeface="Courier New" pitchFamily="49" charset="0"/>
              </a:rPr>
              <a:t>    elif List[0] == item:</a:t>
            </a:r>
          </a:p>
          <a:p>
            <a:pPr>
              <a:spcBef>
                <a:spcPct val="0"/>
              </a:spcBef>
              <a:buFontTx/>
              <a:buNone/>
            </a:pPr>
            <a:r>
              <a:rPr lang="en-US" altLang="en-US" sz="2400">
                <a:latin typeface="Courier New" pitchFamily="49" charset="0"/>
                <a:cs typeface="Courier New" pitchFamily="49" charset="0"/>
                <a:sym typeface="Courier New" pitchFamily="49" charset="0"/>
              </a:rPr>
              <a:t>        return True</a:t>
            </a:r>
          </a:p>
          <a:p>
            <a:pPr>
              <a:spcBef>
                <a:spcPct val="0"/>
              </a:spcBef>
              <a:buFontTx/>
              <a:buNone/>
            </a:pPr>
            <a:r>
              <a:rPr lang="en-US" altLang="en-US" sz="2400">
                <a:latin typeface="Courier New" pitchFamily="49" charset="0"/>
                <a:cs typeface="Courier New" pitchFamily="49" charset="0"/>
                <a:sym typeface="Courier New" pitchFamily="49" charset="0"/>
              </a:rPr>
              <a:t>    else:</a:t>
            </a:r>
          </a:p>
          <a:p>
            <a:pPr>
              <a:spcBef>
                <a:spcPct val="0"/>
              </a:spcBef>
              <a:buFontTx/>
              <a:buNone/>
            </a:pPr>
            <a:r>
              <a:rPr lang="en-US" altLang="en-US" sz="2400">
                <a:latin typeface="Courier New" pitchFamily="49" charset="0"/>
                <a:cs typeface="Courier New" pitchFamily="49" charset="0"/>
                <a:sym typeface="Courier New" pitchFamily="49" charset="0"/>
              </a:rPr>
              <a:t>        return member(item, List[1:])</a:t>
            </a:r>
          </a:p>
        </p:txBody>
      </p:sp>
      <p:sp>
        <p:nvSpPr>
          <p:cNvPr id="15366" name="Rectangle 7"/>
          <p:cNvSpPr>
            <a:spLocks/>
          </p:cNvSpPr>
          <p:nvPr/>
        </p:nvSpPr>
        <p:spPr bwMode="auto">
          <a:xfrm>
            <a:off x="990600" y="4800600"/>
            <a:ext cx="690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What is the </a:t>
            </a:r>
            <a:r>
              <a:rPr lang="en-US" altLang="en-US" sz="2400" b="1" i="1">
                <a:cs typeface="Arial" pitchFamily="34" charset="0"/>
              </a:rPr>
              <a:t>worst-case</a:t>
            </a:r>
            <a:r>
              <a:rPr lang="en-US" altLang="en-US" sz="2400">
                <a:cs typeface="Arial" pitchFamily="34" charset="0"/>
              </a:rPr>
              <a:t> running time as a function of the length of the input (denoted “n”)?</a:t>
            </a:r>
          </a:p>
        </p:txBody>
      </p:sp>
      <p:sp>
        <p:nvSpPr>
          <p:cNvPr id="15367" name="Rectangle 8"/>
          <p:cNvSpPr>
            <a:spLocks/>
          </p:cNvSpPr>
          <p:nvPr/>
        </p:nvSpPr>
        <p:spPr bwMode="auto">
          <a:xfrm>
            <a:off x="914400" y="5956300"/>
            <a:ext cx="28257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It’s approximately…</a:t>
            </a:r>
          </a:p>
        </p:txBody>
      </p:sp>
    </p:spTree>
  </p:cSld>
  <p:clrMapOvr>
    <a:masterClrMapping/>
  </p:clrMapOvr>
  <p:transition/>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10626</TotalTime>
  <Words>2523</Words>
  <Application>Microsoft Office PowerPoint</Application>
  <PresentationFormat>On-screen Show (4:3)</PresentationFormat>
  <Paragraphs>398</Paragraphs>
  <Slides>38</Slides>
  <Notes>38</Notes>
  <HiddenSlides>0</HiddenSlides>
  <MMClips>0</MMClips>
  <ScaleCrop>false</ScaleCrop>
  <HeadingPairs>
    <vt:vector size="8" baseType="variant">
      <vt:variant>
        <vt:lpstr>Fonts Used</vt:lpstr>
      </vt:variant>
      <vt:variant>
        <vt:i4>8</vt:i4>
      </vt:variant>
      <vt:variant>
        <vt:lpstr>Theme</vt:lpstr>
      </vt:variant>
      <vt:variant>
        <vt:i4>2</vt:i4>
      </vt:variant>
      <vt:variant>
        <vt:lpstr>Slide Titles</vt:lpstr>
      </vt:variant>
      <vt:variant>
        <vt:i4>38</vt:i4>
      </vt:variant>
      <vt:variant>
        <vt:lpstr>Custom Shows</vt:lpstr>
      </vt:variant>
      <vt:variant>
        <vt:i4>2</vt:i4>
      </vt:variant>
    </vt:vector>
  </HeadingPairs>
  <TitlesOfParts>
    <vt:vector size="50" baseType="lpstr">
      <vt:lpstr>ＭＳ Ｐゴシック</vt:lpstr>
      <vt:lpstr>Arial</vt:lpstr>
      <vt:lpstr>Calibri</vt:lpstr>
      <vt:lpstr>Courier</vt:lpstr>
      <vt:lpstr>Courier New</vt:lpstr>
      <vt:lpstr>Courier New Bold</vt:lpstr>
      <vt:lpstr>News Gothic MT</vt:lpstr>
      <vt:lpstr>Times New Roman</vt:lpstr>
      <vt:lpstr>1_Blank Presentation</vt:lpstr>
      <vt:lpstr>1_Office Theme</vt:lpstr>
      <vt:lpstr>The CS 5 Times</vt:lpstr>
      <vt:lpstr>True Story…</vt:lpstr>
      <vt:lpstr>PowerPoint Presentation</vt:lpstr>
      <vt:lpstr>Sorting Algorithms!</vt:lpstr>
      <vt:lpstr>Insertion Sort</vt:lpstr>
      <vt:lpstr>Insertion Sort</vt:lpstr>
      <vt:lpstr>Insertion Sort</vt:lpstr>
      <vt:lpstr>Insertion Sort</vt:lpstr>
      <vt:lpstr>Analyzing Algorithms!</vt:lpstr>
      <vt:lpstr>Asymptotic Analysis</vt:lpstr>
      <vt:lpstr>Asymptotic Analysis</vt:lpstr>
      <vt:lpstr>Asymptotic Analysis</vt:lpstr>
      <vt:lpstr>Analyzing Algorithms!</vt:lpstr>
      <vt:lpstr>Analyzing Algorithms!</vt:lpstr>
      <vt:lpstr>This Space Property of CS 5 Black</vt:lpstr>
      <vt:lpstr>PowerPoint Presentation</vt:lpstr>
      <vt:lpstr>Mergesort</vt:lpstr>
      <vt:lpstr>Mergesort</vt:lpstr>
      <vt:lpstr>Mergesort</vt:lpstr>
      <vt:lpstr>Mergesort</vt:lpstr>
      <vt:lpstr>Mergesort</vt:lpstr>
      <vt:lpstr>Mergesort</vt:lpstr>
      <vt:lpstr>Mergesort</vt:lpstr>
      <vt:lpstr>Mergesort</vt:lpstr>
      <vt:lpstr>Mergesort</vt:lpstr>
      <vt:lpstr>Mergesort</vt:lpstr>
      <vt:lpstr>Mergesort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“Efficient” Is Mergesort?</vt:lpstr>
      <vt:lpstr>How big a deal is this?</vt:lpstr>
      <vt:lpstr>How big a deal is this?</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Kuenning</cp:lastModifiedBy>
  <cp:revision>241</cp:revision>
  <cp:lastPrinted>2019-09-15T23:41:17Z</cp:lastPrinted>
  <dcterms:created xsi:type="dcterms:W3CDTF">2011-09-14T21:08:53Z</dcterms:created>
  <dcterms:modified xsi:type="dcterms:W3CDTF">2019-09-15T23:41:19Z</dcterms:modified>
</cp:coreProperties>
</file>