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ink/ink1.xml" ContentType="application/inkml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2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ink/ink3.xml" ContentType="application/inkml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6" r:id="rId1"/>
    <p:sldMasterId id="2147483911" r:id="rId2"/>
  </p:sldMasterIdLst>
  <p:notesMasterIdLst>
    <p:notesMasterId r:id="rId43"/>
  </p:notesMasterIdLst>
  <p:handoutMasterIdLst>
    <p:handoutMasterId r:id="rId44"/>
  </p:handoutMasterIdLst>
  <p:sldIdLst>
    <p:sldId id="796" r:id="rId3"/>
    <p:sldId id="797" r:id="rId4"/>
    <p:sldId id="731" r:id="rId5"/>
    <p:sldId id="732" r:id="rId6"/>
    <p:sldId id="634" r:id="rId7"/>
    <p:sldId id="635" r:id="rId8"/>
    <p:sldId id="774" r:id="rId9"/>
    <p:sldId id="636" r:id="rId10"/>
    <p:sldId id="637" r:id="rId11"/>
    <p:sldId id="638" r:id="rId12"/>
    <p:sldId id="767" r:id="rId13"/>
    <p:sldId id="768" r:id="rId14"/>
    <p:sldId id="769" r:id="rId15"/>
    <p:sldId id="773" r:id="rId16"/>
    <p:sldId id="770" r:id="rId17"/>
    <p:sldId id="771" r:id="rId18"/>
    <p:sldId id="772" r:id="rId19"/>
    <p:sldId id="747" r:id="rId20"/>
    <p:sldId id="748" r:id="rId21"/>
    <p:sldId id="749" r:id="rId22"/>
    <p:sldId id="750" r:id="rId23"/>
    <p:sldId id="751" r:id="rId24"/>
    <p:sldId id="752" r:id="rId25"/>
    <p:sldId id="753" r:id="rId26"/>
    <p:sldId id="754" r:id="rId27"/>
    <p:sldId id="755" r:id="rId28"/>
    <p:sldId id="756" r:id="rId29"/>
    <p:sldId id="757" r:id="rId30"/>
    <p:sldId id="758" r:id="rId31"/>
    <p:sldId id="759" r:id="rId32"/>
    <p:sldId id="760" r:id="rId33"/>
    <p:sldId id="761" r:id="rId34"/>
    <p:sldId id="762" r:id="rId35"/>
    <p:sldId id="763" r:id="rId36"/>
    <p:sldId id="764" r:id="rId37"/>
    <p:sldId id="765" r:id="rId38"/>
    <p:sldId id="766" r:id="rId39"/>
    <p:sldId id="683" r:id="rId40"/>
    <p:sldId id="684" r:id="rId41"/>
    <p:sldId id="685" r:id="rId42"/>
  </p:sldIdLst>
  <p:sldSz cx="9144000" cy="6858000" type="screen4x3"/>
  <p:notesSz cx="6985000" cy="9271000"/>
  <p:custShowLst>
    <p:custShow name="For screen" id="0">
      <p:sldLst>
        <p:sld r:id="rId3"/>
        <p:sld r:id="rId4"/>
        <p:sld r:id="rId5"/>
        <p:sld r:id="rId6"/>
        <p:sld r:id="rId7"/>
        <p:sld r:id="rId8"/>
        <p:sld r:id="rId9"/>
        <p:sld r:id="rId10"/>
        <p:sld r:id="rId11"/>
        <p:sld r:id="rId12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3"/>
        <p:sld r:id="rId34"/>
        <p:sld r:id="rId35"/>
        <p:sld r:id="rId36"/>
        <p:sld r:id="rId37"/>
        <p:sld r:id="rId39"/>
        <p:sld r:id="rId40"/>
        <p:sld r:id="rId41"/>
        <p:sld r:id="rId42"/>
      </p:sldLst>
    </p:custShow>
    <p:custShow name="For printing" id="1">
      <p:sldLst>
        <p:sld r:id="rId3"/>
        <p:sld r:id="rId7"/>
        <p:sld r:id="rId8"/>
        <p:sld r:id="rId13"/>
        <p:sld r:id="rId14"/>
        <p:sld r:id="rId15"/>
        <p:sld r:id="rId16"/>
        <p:sld r:id="rId17"/>
        <p:sld r:id="rId18"/>
        <p:sld r:id="rId19"/>
        <p:sld r:id="rId20"/>
        <p:sld r:id="rId21"/>
        <p:sld r:id="rId22"/>
        <p:sld r:id="rId23"/>
        <p:sld r:id="rId24"/>
        <p:sld r:id="rId25"/>
        <p:sld r:id="rId26"/>
        <p:sld r:id="rId27"/>
        <p:sld r:id="rId28"/>
        <p:sld r:id="rId29"/>
        <p:sld r:id="rId30"/>
        <p:sld r:id="rId31"/>
        <p:sld r:id="rId32"/>
        <p:sld r:id="rId39"/>
        <p:sld r:id="rId40"/>
        <p:sld r:id="rId41"/>
      </p:sldLst>
    </p:custShow>
  </p:custShow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ＭＳ Ｐゴシック" pitchFamily="-65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0">
          <p15:clr>
            <a:srgbClr val="A4A3A4"/>
          </p15:clr>
        </p15:guide>
        <p15:guide id="2" pos="22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custShow id="0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D6D6"/>
    <a:srgbClr val="1C7210"/>
    <a:srgbClr val="CC0000"/>
    <a:srgbClr val="C1AF51"/>
    <a:srgbClr val="C1AF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327" autoAdjust="0"/>
  </p:normalViewPr>
  <p:slideViewPr>
    <p:cSldViewPr>
      <p:cViewPr varScale="1">
        <p:scale>
          <a:sx n="65" d="100"/>
          <a:sy n="65" d="100"/>
        </p:scale>
        <p:origin x="123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0" y="-90"/>
      </p:cViewPr>
      <p:guideLst>
        <p:guide orient="horz" pos="2920"/>
        <p:guide pos="22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57534" y="0"/>
            <a:ext cx="3027466" cy="46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07134"/>
            <a:ext cx="3027466" cy="46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20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57534" y="8807134"/>
            <a:ext cx="3027466" cy="46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04B6C81-5970-49AC-A5DF-78D7915324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845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1-09-15T19:44:16.63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13320 10393 0,'0'0'0,"-25"0"63,1 0-47,-26 0-16,0-25 15,-49 25-15,0-24 16,-25 24-16,-25-25 15,25 25-15,-50 0 16,-24 0-16,-25 0 16,-1 0-16,1 0 15,25 0 1,-1 0 0,-24 0-16,0 0 15,24-25-15,1-25 16,0 1-1,24-26-15,-49 1 16,24 24-16,-24-24 16,0 24-16,-1 1 15,26 49-15,0 0 16,-75 24-16,-25 51 16,25-1-16,25 1 15,25-26-15,25 1 16,24 0-16,25-1 15,-25 50 1,1 25 0,49-49-16,0-26 15,49 26-15,-24 24 16,25 50-16,24-50 16,25 0-1,0-49-15,50 49 0,25 50 16,24 25-16,1-50 15,49 0 1,0-50-16,49 0 16,75 1-16,25-1 15,25-24-15,49 0 16,75-26-16,-25-24 16,24 25-16,26 0 15,-1-25-15,-49 0 16,25 0-16,0 0 15,-25 0-15,24 0 16,-24 0-16,-25-25 16,-49-74-1,-51-25-15,-48 25 16,-26 24 0,-49 1-16,25-75 15,-50 0 1,-25 50-16,-25-75 15,-24 25-15,-50 1 16,-50 24-16,-49-25 16,-50 25-16</inkml:trace>
  <inkml:trace contextRef="#ctx0" brushRef="#br0" timeOffset="8509.83">11931 13667 0,'0'0'0,"0"-24"78,0-26-63,0 25-15,0 0 0,0 1 32,0-1-32,0 0 15,0 0-15,-25-24 0,0 24 16,1 0-1,24 0-15,-25 25 16,0-25 0,0 1 15,0-1-15,-24 0-16,24 25 0,-25-25 0,26 25 15,-26-25-15,0 25 16,26-25-1,-26 25-15,-24 0 16,49 0-16,-25 0 16,25 0-16,1 0 15,-1 0-15,-25 0 16,25 0 0,0 25-16,1 0 15,-1 0 1,0 0-16,-25 24 15,26-24-15,-1 0 16,0 0 0,-25 74-16,1 25 15,24 0-15,0-25 16,0-24-16,1-26 16,24 1-16,-25-25 15,25 24-15,0 26 16,0-1-16,0 25 15,25 1-15,-25-1 16,24-50-16,1 1 16,-25 0-1,25-1 1,0-24-16,0 0 16,24 0-16,1-1 15,-1 26 1,1-25-16,0 0 15,24-25-15,1 0 16,-1 0-16,0-25 16,26-50-16,-51 26 15,26-1-15,-1 25 16,-24 1-16,-1-26 16,26 25-16,-26-49 15,1-25-15,-25-1 16,24 26-1,-24-1-15,0 26 0,-25-1 16,25 1-16,-1-51 16,-24 1-16,25-25 15,-25 50 1,0 24-16,0-24 16,0 49-16,0-25 15,-25 26 1,1-1-16,-26-25 15,25 25 1,-49 1-16,-1-1 16,1 0-16,-50 0 15</inkml:trace>
  <inkml:trace contextRef="#ctx0" brushRef="#br0" timeOffset="10917.76">12154 13271 0,'0'0'0,"0"-25"219,0 0-203,25 25-16,0-25 15,0 25-15,0-25 16,24 25-16,-24-25 16,49 1-16,-24 24 15,24-25 1,1-25-16,24 1 16,0-26-16,0 1 15,25-1-15,-49 26 16,24-26-16,-24 51 31,24-26-31,0 25 16,0 0-16,25-24 15,-25 49-15,25-25 16,0 25-16,0-25 16,0 25-1,-24-25-15,-1 1 16,0 24-16,25-25 15,0 25 1,0 0-16,-25 0 16,25 0-16,-24 0 15,24 0-15,-25 0 16,0 0-16,0 0 16,1 0-1,-1 0-15,0 0 16,0 0-16,0 0 15,1 0-15,-1 0 16,0 0-16,25 0 16,0 0-16,0 0 15,25 0 1,-50 0-16,50 0 0,0 0 16,0 0-16,0 0 15,-1 0-15,26 0 16,-25 0-1,-25 0-15,-25 0 16,25 0-16,-49 0 16,-1 0-16,-24 0 0,24 0 15,-49 0 1,0 0-16,24 25 16,-24-25-16,0 49 15,0 1-15,-1-1 16,-24 1-16,0 0 31,0-26-31,0 26 16,0-25-16,0 0 15,0-1-15,0 26 16,0 0-16,0 24 16,0 0-16,0-24 15,0 0 1,0-1-16,0 1 0,0-25 15,0 0-15,0-1 16,0 1-16,0 0 16,0 0-1,0 0 1,0-1 0,0 1-1,0 0 1,0 0-1,-24-25 110,-1-25-109,0 0-16,0-24 16,-24 24-16,24-25 15,0 25-15,0 1 16,0 24-16,1-25 31,-1 0-31,0 25 16,25-25-16,-25 25 0,25-25 0,-25 25 31,1 0 0,-1 0-31</inkml:trace>
  <inkml:trace contextRef="#ctx0" brushRef="#br0" timeOffset="11642.24">18951 13469 0,'0'0'16,"0"-25"77,0-24-77,0 24-16,0 0 16,25 0-1,24-24-15,1-26 16,49-49-1,0 0-15,0 25 16,1 24-16,-26 26 16,25-26-16,-24 51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1-09-15T20:00:44.912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14511 6896 0,'0'0'0,"0"25"172,0-1-172,0 26 16,0 0-16,0 24 15,0-49 1,-25 49-16,25 1 16,0 24-16,0 25 15,0-25-15,0-25 0,0-24 16,0 0 0,0-1-16,0 1 15,25 24-15,-25 50 16,0 25-16,0-50 15,-25-24-15,25-26 32,-25 1-32,25 0 15,-25-26-15,1 1 16,24 0-16,0 0 16,0 0-1,0-1 1,0 1-1,0 0-15,0 0 32,24-25-1,1 25-15,0-1-1,0-24 1,24 0-16,-24 25 15,0 0-15,25-25 16,24 0-16,-24 0 16,49 25-16,0-25 15,0 0 1,25 0 0,-25 0-16,1 0 15,24 0-15,0 0 16,-25 0-16,0 0 15,0 0 1,25 0-16,0 0 16,0 0-16,25 0 15,-25 0-15,0 0 0,0 0 32,0 0-32,0 0 15,-24 0-15,-1 25 0,25-25 16,25 24-16,0-24 15,-1 0-15,1 25 32,0-25-32,0 0 15,-25 0-15,0 0 16,0 0-16,25 0 16,-25 0-16,0 0 15,-25 0 1,0 0-16,0 0 15,1 25-15,-1-25 0,0 25 16,-24-25-16,-1 25 16,0 0-1,-24-25-15,0 24 16,-1-24-16,-24 0 16,0 0-16,0 25 15,-1-25-15,1 25 16,0 0-1,0-25 1,0 0 0,-1 0-16,1 0 31,-25-25 78,0 0-93,0 0-16,0 1 109,25-26-93,0 25-16,-25-49 16,25-26-1,-25 51-15,24-26 16,-24 26-16,25 24 15,0-25-15,-25 1 0,25-1 16,0-24 0,-25-25-16,24-1 15,-24 26-15,0 24 16,0 1-16,0-1 16,0 25-16,0 0 15,0 1 1,0-26-1,0-24-15,-24-1 16,24-24-16,-25 0 16,25 0-16,0 49 15,-25 0 1,25 26-16,0-26 16,0 25-16,0 0 0,0 1 15,0-1 1,-25 25-1,25-25-15,0 0 16,0 0 0,0 1-1,0-1 142,0 0-142,-25 0 1,1 0-1,-1 1 1,0 24 0,0-25-16,-24 0 15,-1 25-15,0 0 16,-24-25-16,-25 25 16,24-25-16,-24 25 15,-25 0 1,25 0-1,0-25-15,-1 25 16,-48 0-16,24 0 16,-25 0-16,0-24 15,0 24 1,0-25-16,0 25 16,1 0-16,24-25 0,-25 25 15,-25 0-15,25-25 16,-49 25-1,49 0-15,-25 0 16,1 0-16,24 0 16,-25 0-16,1 0 15,-26 0-15,1 0 16,49 0-16,0 0 16,0-25-16,1 25 15,23-24-15,-23 24 16,24 0-16,-25 0 15,0 24-15,0-24 32,-24 50-32,48-25 15,-23 0-15,-1-25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280" units="cm"/>
          <inkml:channel name="Y" type="integer" max="800" units="cm"/>
          <inkml:channel name="T" type="integer" max="2.14748E9" units="dev"/>
        </inkml:traceFormat>
        <inkml:channelProperties>
          <inkml:channelProperty channel="X" name="resolution" value="37.75811" units="1/cm"/>
          <inkml:channelProperty channel="Y" name="resolution" value="37.73585" units="1/cm"/>
          <inkml:channelProperty channel="T" name="resolution" value="1" units="1/dev"/>
        </inkml:channelProperties>
      </inkml:inkSource>
      <inkml:timestamp xml:id="ts0" timeString="2021-09-16T17:40:56.521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4539 10840 0,'0'0'0,"-25"0"141,1 24-126,-26-24-15,0 75 16,-24 49-16,0-25 31,-26 75-31,-48 74 16,48-99-16,-73 123 15,-1 1-15,25-99 16,25 24 0,25-49-16,49-99 15</inkml:trace>
  <inkml:trace contextRef="#ctx0" brushRef="#br0" timeOffset="724.45">4837 10294 0,'0'0'0,"25"0"110,0 0-110,24 0 15,1 0-15,49 0 16,0 25-16,50 74 16,0 0-16,0 0 15,24 50 1,26 50-16,-50-51 16,-1-48-1,26-1-15,0 50 16,-1 24-16,-24-24 15,-50-50-15,25 25 16,0 50 0,0 0-16,0-25 15,0-25-15,25 99 16,25-25-16</inkml:trace>
  <inkml:trace contextRef="#ctx0" brushRef="#br0" timeOffset="1642.76">16991 10964 0,'0'0'0,"-49"49"94,-26 26-78,26-1-16,-75 25 15,-25 125 1,0-26-16,25-74 16,0 25-1,25 0-15</inkml:trace>
  <inkml:trace contextRef="#ctx0" brushRef="#br0" timeOffset="2445.4">17214 10368 0,'0'0'0,"25"0"63,0 0-47,0 0-16,0 0 15,24 0-15,50 0 16,1 0-16,24 25 15,49 25-15,51 49 16,-26-25 0,25 1-1,25-1-15,25 1 16,50 49-16,-26 49 16,1-49-16,-25-24 15,0-1 1,0 74-16,-25 1 15,-75-75-15,26 75 16,-1 74-16,-49-99 16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27466" cy="46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57534" y="0"/>
            <a:ext cx="3027466" cy="463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4750" y="695325"/>
            <a:ext cx="4635500" cy="3476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1650" y="4404359"/>
            <a:ext cx="5121701" cy="41716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75" tIns="46437" rIns="92875" bIns="4643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07134"/>
            <a:ext cx="3027466" cy="46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05" charset="0"/>
                <a:ea typeface="ＭＳ Ｐゴシック" pitchFamily="-105" charset="-128"/>
                <a:cs typeface="ＭＳ Ｐゴシック" pitchFamily="-105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57534" y="8807134"/>
            <a:ext cx="3027466" cy="4638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75" tIns="46437" rIns="92875" bIns="46437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62046801-ED0D-48AD-A8FD-DC486907E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187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ＭＳ Ｐゴシック" pitchFamily="-105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05" charset="0"/>
        <a:ea typeface="ＭＳ Ｐゴシック" pitchFamily="-10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class06-black-functional4</a:t>
            </a:r>
          </a:p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Review </a:t>
            </a:r>
            <a:r>
              <a:rPr lang="en-US" altLang="en-US" dirty="0" err="1">
                <a:latin typeface="Arial" pitchFamily="34" charset="0"/>
                <a:ea typeface="ＭＳ Ｐゴシック" pitchFamily="-65" charset="-128"/>
              </a:rPr>
              <a:t>mergesort</a:t>
            </a:r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 complexity derivation in full immediately before class; re-review at break.</a:t>
            </a:r>
          </a:p>
          <a:p>
            <a:endParaRPr lang="en-US" altLang="en-US" dirty="0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53232" indent="-28958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59914" indent="-23103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25146" indent="-23103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88794" indent="-231033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44531" indent="-2310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3000268" indent="-2310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56005" indent="-2310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911742" indent="-231033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D2730D3D-613D-4072-AE0E-5F9931189A85}" type="slidenum">
              <a:rPr lang="en-US" altLang="en-US" sz="1200"/>
              <a:pPr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98C4D1E9-5D85-435F-82A8-6D1452F7CED0}" type="slidenum">
              <a:rPr lang="en-US" altLang="en-US" sz="1200">
                <a:solidFill>
                  <a:srgbClr val="000000"/>
                </a:solidFill>
              </a:rPr>
              <a:pPr/>
              <a:t>10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If List is empty, clearly it takes two steps (if and return).  If item is the first thing in the list, it takes three steps (if, </a:t>
            </a:r>
            <a:r>
              <a:rPr lang="en-US" altLang="en-US" dirty="0" err="1">
                <a:latin typeface="Arial" pitchFamily="34" charset="0"/>
                <a:ea typeface="ＭＳ Ｐゴシック" pitchFamily="-65" charset="-128"/>
              </a:rPr>
              <a:t>elif</a:t>
            </a:r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, and return).  Otherwise, it takes 4 (if/</a:t>
            </a:r>
            <a:r>
              <a:rPr lang="en-US" altLang="en-US" dirty="0" err="1">
                <a:latin typeface="Arial" pitchFamily="34" charset="0"/>
                <a:ea typeface="ＭＳ Ｐゴシック" pitchFamily="-65" charset="-128"/>
              </a:rPr>
              <a:t>elif</a:t>
            </a:r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/else/return) plus T(member(N-1)).</a:t>
            </a:r>
          </a:p>
          <a:p>
            <a:endParaRPr lang="en-US" altLang="en-US" dirty="0">
              <a:latin typeface="Arial" pitchFamily="34" charset="0"/>
              <a:ea typeface="ＭＳ Ｐゴシック" pitchFamily="-65" charset="-128"/>
            </a:endParaRPr>
          </a:p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So T(N) = 4 + T(N-1) = 4 + 4 + T(N-2) = 4*(# mismatches) + 3.  The worst case is if the item isn’t found; then it’s 4*</a:t>
            </a:r>
            <a:r>
              <a:rPr lang="en-US" altLang="en-US" dirty="0" err="1">
                <a:latin typeface="Arial" pitchFamily="34" charset="0"/>
                <a:ea typeface="ＭＳ Ｐゴシック" pitchFamily="-65" charset="-128"/>
              </a:rPr>
              <a:t>len</a:t>
            </a:r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(List) + 2.</a:t>
            </a:r>
          </a:p>
          <a:p>
            <a:endParaRPr lang="en-US" altLang="en-US" dirty="0">
              <a:latin typeface="Arial" pitchFamily="34" charset="0"/>
              <a:ea typeface="ＭＳ Ｐゴシック" pitchFamily="-65" charset="-128"/>
            </a:endParaRPr>
          </a:p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This is a </a:t>
            </a:r>
            <a:r>
              <a:rPr lang="en-US" altLang="en-US" i="1" dirty="0">
                <a:latin typeface="Arial" pitchFamily="34" charset="0"/>
                <a:ea typeface="ＭＳ Ｐゴシック" pitchFamily="-65" charset="-128"/>
              </a:rPr>
              <a:t>recurrence relation: </a:t>
            </a:r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T(N) = f(T(N-1)).  Finding running times often requires solving recurrence relations.  Recurrence relations are closely related to recursion (note the root word: recur).  In both situations, you need a base case!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83C6332D-E126-49C1-A4CC-5238D37456FC}" type="slidenum">
              <a:rPr lang="en-US" altLang="en-US" sz="1200"/>
              <a:pPr/>
              <a:t>11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itchFamily="34" charset="0"/>
                <a:ea typeface="ＭＳ Ｐゴシック" pitchFamily="-65" charset="-128"/>
              </a:rPr>
              <a:t>There’s good math behind this, covered in CS 70 and CS 140.  </a:t>
            </a:r>
          </a:p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  <a:p>
            <a:r>
              <a:rPr lang="en-US" altLang="en-US">
                <a:latin typeface="Arial" pitchFamily="34" charset="0"/>
                <a:ea typeface="ＭＳ Ｐゴシック" pitchFamily="-65" charset="-128"/>
              </a:rPr>
              <a:t>Why does this work?  See next slide.</a:t>
            </a:r>
          </a:p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BC38D71D-224A-4731-AA66-43F4DF41E13A}" type="slidenum">
              <a:rPr lang="en-US" altLang="en-US" sz="1200"/>
              <a:pPr/>
              <a:t>12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BB4613E2-20EA-40B6-9420-24AA142F5E66}" type="slidenum">
              <a:rPr lang="en-US" altLang="en-US" sz="1200"/>
              <a:pPr/>
              <a:t>13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34AFEF16-8E20-43C3-B9CD-2F82AFA6C709}" type="slidenum">
              <a:rPr lang="en-US" altLang="en-US" sz="1200"/>
              <a:pPr/>
              <a:t>14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The circle, the magic of recursion, and the sorted list are a popup.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E6C69021-1D9B-4452-8BE8-8ACC9AF9E4D3}" type="slidenum">
              <a:rPr lang="en-US" altLang="en-US" sz="1200"/>
              <a:pPr/>
              <a:t>15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Because of the rules above, the base case is assumed to take 1 step.  Show how for insert, T(N) = 1+T(N-1).  Then show that in the worst case, T(insert) = N.  Finally, show that the worst case for </a:t>
            </a:r>
            <a:r>
              <a:rPr lang="en-US" altLang="en-US" dirty="0" err="1">
                <a:latin typeface="Arial" pitchFamily="34" charset="0"/>
                <a:ea typeface="ＭＳ Ｐゴシック" pitchFamily="-65" charset="-128"/>
              </a:rPr>
              <a:t>isort</a:t>
            </a:r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 is T(insert(1)) + T(insert(2)) + … = 1 + 2 + … + N</a:t>
            </a: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15F5576A-CCEA-4AD2-B0E8-E36A2FBED1B2}" type="slidenum">
              <a:rPr lang="en-US" altLang="en-US" sz="1200"/>
              <a:pPr/>
              <a:t>16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latin typeface="Arial" pitchFamily="34" charset="0"/>
                <a:ea typeface="ＭＳ Ｐゴシック" pitchFamily="-65" charset="-128"/>
              </a:rPr>
              <a:t>There are tons of ways to solve this summation.  This one is visually cute: you have exactly half of n^2 colored, plus half of the n squares on the diagonal.  So ½ of n^2 + n = ½ of n(n+1) = n(n+1)/2.  But writing it as 0.5 n^2 + 0.5n and then applying our asymptotic rules, we get O(isort) = 1n^2 + 1 = n^2.</a:t>
            </a: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4887F339-C65D-4C1A-8A9A-E49D001B12EC}" type="slidenum">
              <a:rPr lang="en-US" altLang="en-US" sz="1200"/>
              <a:pPr/>
              <a:t>17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ADE2D026-D097-43E0-AA3C-697917B7219D}" type="slidenum">
              <a:rPr lang="en-US" altLang="en-US" sz="1200"/>
              <a:pPr/>
              <a:t>18</a:t>
            </a:fld>
            <a:endParaRPr lang="en-US" altLang="en-US" sz="1200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634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DBBBA12D-29F4-4195-8271-73A706D30A9B}" type="slidenum">
              <a:rPr lang="en-US" altLang="en-US" sz="1200"/>
              <a:pPr/>
              <a:t>19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Simi Vora ‘25, CS 5 Black Fall ‘21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046801-ED0D-48AD-A8FD-DC486907E4F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17144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451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There are three animations on this slide.</a:t>
            </a:r>
          </a:p>
        </p:txBody>
      </p:sp>
      <p:sp>
        <p:nvSpPr>
          <p:cNvPr id="645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68B7978F-BEF5-4314-8ED1-981AFFD5899C}" type="slidenum">
              <a:rPr lang="en-US" altLang="en-US" sz="1200"/>
              <a:pPr/>
              <a:t>20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655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FA68B0AF-034A-4893-8565-42925CD30FEF}" type="slidenum">
              <a:rPr lang="en-US" altLang="en-US" sz="1200"/>
              <a:pPr/>
              <a:t>21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6656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94B324C6-B073-4FB2-8A4F-A0277E507F9B}" type="slidenum">
              <a:rPr lang="en-US" altLang="en-US" sz="1200"/>
              <a:pPr/>
              <a:t>22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36C7C291-A0BD-4019-BEBD-4DF0D50B395D}" type="slidenum">
              <a:rPr lang="en-US" altLang="en-US" sz="1200"/>
              <a:pPr/>
              <a:t>23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6861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C9A99A0D-BA4B-4521-9ABB-49DED8309007}" type="slidenum">
              <a:rPr lang="en-US" altLang="en-US" sz="1200"/>
              <a:pPr/>
              <a:t>24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8CBD1BB8-D28F-4C2B-AC56-1B1B80C994B4}" type="slidenum">
              <a:rPr lang="en-US" altLang="en-US" sz="1200"/>
              <a:pPr/>
              <a:t>25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706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04400E8F-90F5-4C49-9105-406B40CF1613}" type="slidenum">
              <a:rPr lang="en-US" altLang="en-US" sz="1200"/>
              <a:pPr/>
              <a:t>26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716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D959F012-BFDE-492C-9CE5-7986CB66E8CC}" type="slidenum">
              <a:rPr lang="en-US" altLang="en-US" sz="1200"/>
              <a:pPr/>
              <a:t>27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270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7270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8BBE84F5-AB6E-442A-8465-1733EE6EAE75}" type="slidenum">
              <a:rPr lang="en-US" altLang="en-US" sz="1200"/>
              <a:pPr/>
              <a:t>28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37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737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09F027ED-2AB2-45DC-BAFE-B7A815CA506D}" type="slidenum">
              <a:rPr lang="en-US" altLang="en-US" sz="1200"/>
              <a:pPr/>
              <a:t>29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26724B47-91A2-49D9-8342-32F640BD732C}" type="slidenum">
              <a:rPr lang="en-US" altLang="en-US" sz="1200"/>
              <a:pPr/>
              <a:t>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47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747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2AA9F7DF-F0F8-4591-93E7-CA2CD9B4CEC3}" type="slidenum">
              <a:rPr lang="en-US" altLang="en-US" sz="1200"/>
              <a:pPr/>
              <a:t>30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57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757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8A09BDB4-26BA-4E40-9E72-3CAE6A812E82}" type="slidenum">
              <a:rPr lang="en-US" altLang="en-US" sz="1200"/>
              <a:pPr/>
              <a:t>31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680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768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774AD836-935A-4AE1-A6FB-F819C2C9C0D2}" type="slidenum">
              <a:rPr lang="en-US" altLang="en-US" sz="1200"/>
              <a:pPr/>
              <a:t>32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778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E19295C0-10EC-4D7D-AB11-6658C73C93DF}" type="slidenum">
              <a:rPr lang="en-US" altLang="en-US" sz="1200"/>
              <a:pPr/>
              <a:t>33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788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36D5B02E-809F-4F23-8C73-E42B6561469C}" type="slidenum">
              <a:rPr lang="en-US" altLang="en-US" sz="1200"/>
              <a:pPr/>
              <a:t>34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642D1A4D-8996-4FE3-A423-C7CA8F548E46}" type="slidenum">
              <a:rPr lang="en-US" altLang="en-US" sz="1200"/>
              <a:pPr/>
              <a:t>35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809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B08CAF31-DF0C-4752-8E3F-59A1C4664287}" type="slidenum">
              <a:rPr lang="en-US" altLang="en-US" sz="1200"/>
              <a:pPr/>
              <a:t>36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819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5D308B37-698B-4AAF-B78F-77AC69797413}" type="slidenum">
              <a:rPr lang="en-US" altLang="en-US" sz="1200"/>
              <a:pPr/>
              <a:t>37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06C5E449-254F-4C0F-8E44-9E20F81A5709}" type="slidenum">
              <a:rPr lang="en-US" altLang="en-US" sz="1200">
                <a:solidFill>
                  <a:srgbClr val="000000"/>
                </a:solidFill>
              </a:rPr>
              <a:pPr/>
              <a:t>38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First figure out T(merge).  Clearly, T(merge) for two lists of length N = roughly 2N.  Don’t even try to do the recurrence relation for T(sort); just ask how many merge levels we have to do.  It’s 1 for N/2, 1 (with 2 merges) for N/4, 1 (with 4 merges) for N/8, …, 1 (with N merges) for N/N = 1.  That means there are log N merge levels.  Each level takes a total of 2N steps, so the total is  2N log N steps = O(N log N).</a:t>
            </a:r>
          </a:p>
          <a:p>
            <a:endParaRPr lang="en-US" altLang="en-US" dirty="0">
              <a:latin typeface="Arial" pitchFamily="34" charset="0"/>
              <a:ea typeface="ＭＳ Ｐゴシック" pitchFamily="-65" charset="-128"/>
            </a:endParaRPr>
          </a:p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Draw right side in tree form, showing how each N/k list comes from two N/2k lists</a:t>
            </a:r>
          </a:p>
          <a:p>
            <a:endParaRPr lang="en-US" altLang="en-US" dirty="0">
              <a:latin typeface="Arial" pitchFamily="34" charset="0"/>
              <a:ea typeface="ＭＳ Ｐゴシック" pitchFamily="-65" charset="-128"/>
            </a:endParaRPr>
          </a:p>
          <a:p>
            <a:r>
              <a:rPr lang="en-US" altLang="en-US" dirty="0" err="1">
                <a:latin typeface="Arial" pitchFamily="34" charset="0"/>
                <a:ea typeface="ＭＳ Ｐゴシック" pitchFamily="-65" charset="-128"/>
              </a:rPr>
              <a:t>T_merge</a:t>
            </a:r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(half lists) = 2(N/2) + 2(N/2) = 2N</a:t>
            </a:r>
          </a:p>
          <a:p>
            <a:r>
              <a:rPr lang="en-US" altLang="en-US" dirty="0" err="1">
                <a:latin typeface="Arial" pitchFamily="34" charset="0"/>
                <a:ea typeface="ＭＳ Ｐゴシック" pitchFamily="-65" charset="-128"/>
              </a:rPr>
              <a:t>T_merge</a:t>
            </a:r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(quarter lists) = 2(N/4) + 2(N/4) + 2(N/4) + 2(N/4) = 2N</a:t>
            </a:r>
          </a:p>
          <a:p>
            <a:r>
              <a:rPr lang="en-US" altLang="en-US" dirty="0" err="1">
                <a:latin typeface="Arial" pitchFamily="34" charset="0"/>
                <a:ea typeface="ＭＳ Ｐゴシック" pitchFamily="-65" charset="-128"/>
              </a:rPr>
              <a:t>T_merge</a:t>
            </a:r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(eighth lists) = 2(N/8) + … = 2N</a:t>
            </a:r>
          </a:p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…</a:t>
            </a:r>
          </a:p>
          <a:p>
            <a:r>
              <a:rPr lang="en-US" altLang="en-US" dirty="0" err="1">
                <a:latin typeface="Arial" pitchFamily="34" charset="0"/>
                <a:ea typeface="ＭＳ Ｐゴシック" pitchFamily="-65" charset="-128"/>
              </a:rPr>
              <a:t>T_merge</a:t>
            </a:r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(lists of size 1) = 2N</a:t>
            </a:r>
          </a:p>
          <a:p>
            <a:endParaRPr lang="en-US" altLang="en-US" dirty="0">
              <a:latin typeface="Arial" pitchFamily="34" charset="0"/>
              <a:ea typeface="ＭＳ Ｐゴシック" pitchFamily="-65" charset="-128"/>
            </a:endParaRPr>
          </a:p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So the total time is #rows * 2N.  How many rows?  Starting from the bottom, we have to double log2(N) times to get N.  So there are log2(N) rows and the total time is  2N log2 N = O(N log N).</a:t>
            </a: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98BBD463-58DE-4FB6-9C66-8B2FD449EEB9}" type="slidenum">
              <a:rPr lang="en-US" altLang="en-US" sz="1200">
                <a:solidFill>
                  <a:srgbClr val="000000"/>
                </a:solidFill>
              </a:rPr>
              <a:pPr/>
              <a:t>39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67223D74-D517-4FF9-BE25-FE9BAB01781D}" type="slidenum">
              <a:rPr lang="en-US" altLang="en-US" sz="1200"/>
              <a:pPr/>
              <a:t>4</a:t>
            </a:fld>
            <a:endParaRPr lang="en-US" altLang="en-US" sz="120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55316CA7-E0F6-4956-A78E-ECB9D2230295}" type="slidenum">
              <a:rPr lang="en-US" altLang="en-US" sz="1200">
                <a:solidFill>
                  <a:srgbClr val="000000"/>
                </a:solidFill>
              </a:rPr>
              <a:pPr/>
              <a:t>40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AAE288F4-366A-4D9C-82BB-8E862D25FEFE}" type="slidenum">
              <a:rPr lang="en-US" altLang="en-US" sz="1200">
                <a:solidFill>
                  <a:srgbClr val="000000"/>
                </a:solidFill>
              </a:rPr>
              <a:pPr/>
              <a:t>5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To generate the insert line, wouldn’t it be wonderful if we had a function that could return the tail of the list in sorted form?</a:t>
            </a:r>
          </a:p>
          <a:p>
            <a:r>
              <a:rPr lang="en-US" altLang="en-US" dirty="0">
                <a:latin typeface="Arial" pitchFamily="34" charset="0"/>
                <a:ea typeface="ＭＳ Ｐゴシック" pitchFamily="-65" charset="-128"/>
              </a:rPr>
              <a:t>While they’re attacking the worksheet, show the next slide to help them structure their code.  Then come back to this slide.</a:t>
            </a:r>
          </a:p>
          <a:p>
            <a:endParaRPr lang="en-US" altLang="en-US" dirty="0">
              <a:latin typeface="Arial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2F34AF7E-673B-4C2C-8D3E-B81CAF2C5F0F}" type="slidenum">
              <a:rPr lang="en-US" altLang="en-US" sz="1200">
                <a:solidFill>
                  <a:srgbClr val="000000"/>
                </a:solidFill>
              </a:rPr>
              <a:pPr/>
              <a:t>6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2F34AF7E-673B-4C2C-8D3E-B81CAF2C5F0F}" type="slidenum">
              <a:rPr lang="en-US" altLang="en-US" sz="1200">
                <a:solidFill>
                  <a:srgbClr val="000000"/>
                </a:solidFill>
              </a:rPr>
              <a:pPr/>
              <a:t>7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392915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0EA6B3A1-1A91-451A-81D4-1E84B2CC4DD8}" type="slidenum">
              <a:rPr lang="en-US" altLang="en-US" sz="1200">
                <a:solidFill>
                  <a:srgbClr val="000000"/>
                </a:solidFill>
              </a:rPr>
              <a:pPr/>
              <a:t>8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155" indent="-284836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250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599827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146" indent="-227868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2883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68620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4357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0094" indent="-22786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fld id="{1D6A765A-22FA-4CEB-8F5A-11E962B8649E}" type="slidenum">
              <a:rPr lang="en-US" altLang="en-US" sz="1200">
                <a:solidFill>
                  <a:srgbClr val="000000"/>
                </a:solidFill>
              </a:rPr>
              <a:pPr/>
              <a:t>9</a:t>
            </a:fld>
            <a:endParaRPr lang="en-US" altLang="en-US" sz="1200">
              <a:solidFill>
                <a:srgbClr val="000000"/>
              </a:solidFill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latin typeface="Arial" pitchFamily="34" charset="0"/>
              <a:ea typeface="ＭＳ Ｐゴシック" pitchFamily="-65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400"/>
            </a:lvl1pPr>
          </a:lstStyle>
          <a:p>
            <a:pPr>
              <a:defRPr/>
            </a:pPr>
            <a:fld id="{F12F4C54-989B-426D-B613-ED98AC7E44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592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F7276-CE91-4A06-B92B-72E9B26E6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07184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AB28EF-E99D-43C5-880E-F38EC10A6B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501287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057B7D48-4BB9-49DE-B673-500AB8B322EA}" type="datetime1">
              <a:rPr lang="en-US"/>
              <a:pPr>
                <a:defRPr/>
              </a:pPr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 eaLnBrk="0" fontAlgn="auto" hangingPunct="0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0" hangingPunct="0">
              <a:defRPr/>
            </a:lvl1pPr>
          </a:lstStyle>
          <a:p>
            <a:pPr>
              <a:defRPr/>
            </a:pPr>
            <a:fld id="{CECC59CA-ECB3-48F6-BB12-2FA33465A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15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00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00"/>
                </a:solidFill>
                <a:latin typeface="Arial" pitchFamily="-109" charset="0"/>
                <a:ea typeface="ＭＳ Ｐゴシック" pitchFamily="-109" charset="-128"/>
                <a:cs typeface="ＭＳ Ｐゴシック" pitchFamily="-109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fld id="{5D5DF37E-F10A-4BA4-96DF-E3B2D67024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B06FD522-165F-4FAC-8BE4-6BFA526EED00}" type="datetime1">
              <a:rPr lang="en-US"/>
              <a:pPr>
                <a:defRPr/>
              </a:pPr>
              <a:t>9/16/2021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-107" charset="0"/>
                <a:ea typeface="ＭＳ Ｐゴシック" pitchFamily="-107" charset="-128"/>
                <a:cs typeface="ＭＳ Ｐゴシック" pitchFamily="-107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71BA2801-DA87-4BF1-A9C9-63CA4D6987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11" charset="-128"/>
          <a:cs typeface="ＭＳ Ｐゴシック" pitchFamily="-11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11" charset="0"/>
          <a:ea typeface="ＭＳ Ｐゴシック" pitchFamily="-111" charset="-128"/>
          <a:cs typeface="ＭＳ Ｐゴシック" pitchFamily="-111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11" charset="-128"/>
          <a:cs typeface="ＭＳ Ｐゴシック" pitchFamily="-111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1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ustomXml" Target="../ink/ink3.xm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customXml" Target="../ink/ink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1"/>
          <p:cNvSpPr>
            <a:spLocks noGrp="1" noChangeArrowheads="1"/>
          </p:cNvSpPr>
          <p:nvPr>
            <p:ph type="title"/>
          </p:nvPr>
        </p:nvSpPr>
        <p:spPr/>
        <p:txBody>
          <a:bodyPr rIns="132080"/>
          <a:lstStyle/>
          <a:p>
            <a:r>
              <a:rPr lang="en-US" altLang="en-US" b="1" dirty="0">
                <a:latin typeface="News Gothic MT"/>
                <a:sym typeface="News Gothic MT"/>
              </a:rPr>
              <a:t>The CS 5 Herald</a:t>
            </a:r>
          </a:p>
        </p:txBody>
      </p:sp>
      <p:sp>
        <p:nvSpPr>
          <p:cNvPr id="6147" name="Rectangle 3"/>
          <p:cNvSpPr>
            <a:spLocks/>
          </p:cNvSpPr>
          <p:nvPr/>
        </p:nvSpPr>
        <p:spPr bwMode="auto">
          <a:xfrm>
            <a:off x="828675" y="1676400"/>
            <a:ext cx="6105525" cy="495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News Gothic MT"/>
                <a:sym typeface="News Gothic MT"/>
              </a:rPr>
              <a:t>CS 5 and Physics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News Gothic MT"/>
                <a:sym typeface="News Gothic MT"/>
              </a:rPr>
              <a:t>Penguins Stranded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dirty="0">
                <a:latin typeface="News Gothic MT"/>
                <a:sym typeface="News Gothic MT"/>
              </a:rPr>
              <a:t>in Spaceship Crash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latin typeface="News Gothic MT"/>
              <a:sym typeface="News Gothic MT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News Gothic MT"/>
                <a:sym typeface="News Gothic MT"/>
              </a:rPr>
              <a:t>Wellington (AP):  Two HMC penguins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News Gothic MT"/>
                <a:sym typeface="News Gothic MT"/>
              </a:rPr>
              <a:t>were missing after their spaceship lost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News Gothic MT"/>
                <a:sym typeface="News Gothic MT"/>
              </a:rPr>
              <a:t>power and crashed into the southern ocean.  “The CS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News Gothic MT"/>
                <a:sym typeface="News Gothic MT"/>
              </a:rPr>
              <a:t>penguin had kindly offered a ride to her friend,” blubbered a distraught professor, “and apparently he was fiddling with the flight computer just before takeoff.  I don’t know what I’ll do for classroom examples now.”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News Gothic MT"/>
                <a:sym typeface="News Gothic MT"/>
              </a:rPr>
              <a:t>    With weather worsening, there is little hope for rescue.  A memorial service will be held Sunday in the Hoch-Shanahan freezer.</a:t>
            </a:r>
            <a:endParaRPr lang="en-US" altLang="en-US" sz="2000" dirty="0">
              <a:latin typeface="News Gothic MT"/>
              <a:sym typeface="News Gothic MT"/>
            </a:endParaRPr>
          </a:p>
        </p:txBody>
      </p:sp>
      <p:pic>
        <p:nvPicPr>
          <p:cNvPr id="6148" name="Picture 6" descr="penguineIceBG"/>
          <p:cNvPicPr>
            <a:picLocks noGrp="1" noChangeAspect="1" noChangeArrowheads="1" noCro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715000" y="1676400"/>
            <a:ext cx="2667000" cy="2133600"/>
          </a:xfrm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3E4A88C6-9100-4B49-AE5E-D4CAB1DF20FA}"/>
              </a:ext>
            </a:extLst>
          </p:cNvPr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054" y="5334000"/>
            <a:ext cx="947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AutoShape 8">
            <a:extLst>
              <a:ext uri="{FF2B5EF4-FFF2-40B4-BE49-F238E27FC236}">
                <a16:creationId xmlns:a16="http://schemas.microsoft.com/office/drawing/2014/main" id="{090B9C74-794F-49CC-A263-3358C201B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80123" y="4191000"/>
            <a:ext cx="1959077" cy="895965"/>
          </a:xfrm>
          <a:prstGeom prst="wedgeRectCallout">
            <a:avLst>
              <a:gd name="adj1" fmla="val -6543"/>
              <a:gd name="adj2" fmla="val 110956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Times New Roman" pitchFamily="18" charset="0"/>
              </a:rPr>
              <a:t>Read Sections 3.6‒3.7</a:t>
            </a:r>
          </a:p>
        </p:txBody>
      </p:sp>
    </p:spTree>
  </p:cSld>
  <p:clrMapOvr>
    <a:masterClrMapping/>
  </p:clrMapOvr>
  <p:transition spd="slow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Insertion Sort 5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81000" y="1314450"/>
            <a:ext cx="737413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def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isort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(L):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if L == []: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[]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else: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   return insert(L[0],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isort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(L[1:]))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urier New Bold" pitchFamily="1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def insert(x, L):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"Inserts x into sorted list L"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if L == []: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[x]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elif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x &lt;= L[0]: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[x] + 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else: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[L[0]] + insert(x, L[1:])</a:t>
            </a:r>
            <a:endParaRPr lang="en-US" altLang="en-US" sz="2400" dirty="0">
              <a:solidFill>
                <a:srgbClr val="808080"/>
              </a:solidFill>
              <a:latin typeface="Courier New Bold" pitchFamily="1" charset="0"/>
            </a:endParaRPr>
          </a:p>
        </p:txBody>
      </p:sp>
      <p:grpSp>
        <p:nvGrpSpPr>
          <p:cNvPr id="14340" name="Group 4"/>
          <p:cNvGrpSpPr>
            <a:grpSpLocks/>
          </p:cNvGrpSpPr>
          <p:nvPr/>
        </p:nvGrpSpPr>
        <p:grpSpPr bwMode="auto">
          <a:xfrm>
            <a:off x="457200" y="1066800"/>
            <a:ext cx="8218488" cy="180975"/>
            <a:chOff x="295" y="1311"/>
            <a:chExt cx="5177" cy="114"/>
          </a:xfrm>
        </p:grpSpPr>
        <p:sp>
          <p:nvSpPr>
            <p:cNvPr id="14341" name="Rectangle 5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14342" name="Rectangle 6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/>
          </p:cNvSpPr>
          <p:nvPr/>
        </p:nvSpPr>
        <p:spPr bwMode="auto">
          <a:xfrm>
            <a:off x="990600" y="4724400"/>
            <a:ext cx="6858000" cy="990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752600"/>
          </a:xfrm>
        </p:spPr>
        <p:txBody>
          <a:bodyPr rIns="132080"/>
          <a:lstStyle/>
          <a:p>
            <a:r>
              <a:rPr lang="en-US" altLang="en-US" dirty="0"/>
              <a:t>Analyzing Algorithms!</a:t>
            </a:r>
          </a:p>
        </p:txBody>
      </p:sp>
      <p:grpSp>
        <p:nvGrpSpPr>
          <p:cNvPr id="15364" name="Group 3"/>
          <p:cNvGrpSpPr>
            <a:grpSpLocks/>
          </p:cNvGrpSpPr>
          <p:nvPr/>
        </p:nvGrpSpPr>
        <p:grpSpPr bwMode="auto">
          <a:xfrm>
            <a:off x="462756" y="1608138"/>
            <a:ext cx="8218488" cy="180975"/>
            <a:chOff x="0" y="0"/>
            <a:chExt cx="5177" cy="114"/>
          </a:xfrm>
        </p:grpSpPr>
        <p:sp>
          <p:nvSpPr>
            <p:cNvPr id="15368" name="Rectangle 4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5369" name="Rectangle 5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15365" name="Rectangle 6"/>
          <p:cNvSpPr>
            <a:spLocks/>
          </p:cNvSpPr>
          <p:nvPr/>
        </p:nvSpPr>
        <p:spPr bwMode="auto">
          <a:xfrm>
            <a:off x="838200" y="2057400"/>
            <a:ext cx="690245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itchFamily="49" charset="0"/>
                <a:cs typeface="Courier New" pitchFamily="49" charset="0"/>
                <a:sym typeface="Courier New" pitchFamily="49" charset="0"/>
              </a:rPr>
              <a:t>def member(item, List):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itchFamily="49" charset="0"/>
                <a:cs typeface="Courier New" pitchFamily="49" charset="0"/>
                <a:sym typeface="Courier New" pitchFamily="49" charset="0"/>
              </a:rPr>
              <a:t>    if List == []: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itchFamily="49" charset="0"/>
                <a:cs typeface="Courier New" pitchFamily="49" charset="0"/>
                <a:sym typeface="Courier New" pitchFamily="49" charset="0"/>
              </a:rPr>
              <a:t>        return False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itchFamily="49" charset="0"/>
                <a:cs typeface="Courier New" pitchFamily="49" charset="0"/>
                <a:sym typeface="Courier New" pitchFamily="49" charset="0"/>
              </a:rPr>
              <a:t>    </a:t>
            </a:r>
            <a:r>
              <a:rPr lang="en-US" altLang="en-US" sz="2400" dirty="0" err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elif</a:t>
            </a:r>
            <a:r>
              <a:rPr lang="en-US" altLang="en-US" sz="2400" dirty="0">
                <a:latin typeface="Courier New" pitchFamily="49" charset="0"/>
                <a:cs typeface="Courier New" pitchFamily="49" charset="0"/>
                <a:sym typeface="Courier New" pitchFamily="49" charset="0"/>
              </a:rPr>
              <a:t> List[0] == item: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itchFamily="49" charset="0"/>
                <a:cs typeface="Courier New" pitchFamily="49" charset="0"/>
                <a:sym typeface="Courier New" pitchFamily="49" charset="0"/>
              </a:rPr>
              <a:t>        return True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itchFamily="49" charset="0"/>
                <a:cs typeface="Courier New" pitchFamily="49" charset="0"/>
                <a:sym typeface="Courier New" pitchFamily="49" charset="0"/>
              </a:rPr>
              <a:t>    else: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Courier New" pitchFamily="49" charset="0"/>
                <a:cs typeface="Courier New" pitchFamily="49" charset="0"/>
                <a:sym typeface="Courier New" pitchFamily="49" charset="0"/>
              </a:rPr>
              <a:t>        return member(item, List[1:])</a:t>
            </a:r>
          </a:p>
        </p:txBody>
      </p:sp>
      <p:sp>
        <p:nvSpPr>
          <p:cNvPr id="15366" name="Rectangle 7"/>
          <p:cNvSpPr>
            <a:spLocks/>
          </p:cNvSpPr>
          <p:nvPr/>
        </p:nvSpPr>
        <p:spPr bwMode="auto">
          <a:xfrm>
            <a:off x="990600" y="4800600"/>
            <a:ext cx="6908800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What is the </a:t>
            </a:r>
            <a:r>
              <a:rPr lang="en-US" altLang="en-US" sz="2400" b="1" i="1">
                <a:cs typeface="Arial" pitchFamily="34" charset="0"/>
              </a:rPr>
              <a:t>worst-case</a:t>
            </a:r>
            <a:r>
              <a:rPr lang="en-US" altLang="en-US" sz="2400">
                <a:cs typeface="Arial" pitchFamily="34" charset="0"/>
              </a:rPr>
              <a:t> running time as a function of the length of the input (denoted “n”)?</a:t>
            </a:r>
          </a:p>
        </p:txBody>
      </p:sp>
      <p:sp>
        <p:nvSpPr>
          <p:cNvPr id="15367" name="Rectangle 8"/>
          <p:cNvSpPr>
            <a:spLocks/>
          </p:cNvSpPr>
          <p:nvPr/>
        </p:nvSpPr>
        <p:spPr bwMode="auto">
          <a:xfrm>
            <a:off x="914400" y="5956300"/>
            <a:ext cx="28257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It’s approximately…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</p:spPr>
        <p:txBody>
          <a:bodyPr rIns="132080"/>
          <a:lstStyle/>
          <a:p>
            <a:r>
              <a:rPr lang="en-US" altLang="en-US"/>
              <a:t>Asymptotic Analysis</a:t>
            </a:r>
          </a:p>
        </p:txBody>
      </p:sp>
      <p:grpSp>
        <p:nvGrpSpPr>
          <p:cNvPr id="16387" name="Group 2"/>
          <p:cNvGrpSpPr>
            <a:grpSpLocks/>
          </p:cNvGrpSpPr>
          <p:nvPr/>
        </p:nvGrpSpPr>
        <p:grpSpPr bwMode="auto">
          <a:xfrm>
            <a:off x="457200" y="1219200"/>
            <a:ext cx="8218488" cy="180975"/>
            <a:chOff x="0" y="0"/>
            <a:chExt cx="5177" cy="114"/>
          </a:xfrm>
        </p:grpSpPr>
        <p:sp>
          <p:nvSpPr>
            <p:cNvPr id="16405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6406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pic>
        <p:nvPicPr>
          <p:cNvPr id="16388" name="Picture 5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447800"/>
            <a:ext cx="947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6389" name="Group 6"/>
          <p:cNvGrpSpPr>
            <a:grpSpLocks/>
          </p:cNvGrpSpPr>
          <p:nvPr/>
        </p:nvGrpSpPr>
        <p:grpSpPr bwMode="auto">
          <a:xfrm>
            <a:off x="6673850" y="990600"/>
            <a:ext cx="2165350" cy="1295400"/>
            <a:chOff x="0" y="0"/>
            <a:chExt cx="1364" cy="816"/>
          </a:xfrm>
        </p:grpSpPr>
        <p:sp>
          <p:nvSpPr>
            <p:cNvPr id="16403" name="AutoShape 7"/>
            <p:cNvSpPr>
              <a:spLocks/>
            </p:cNvSpPr>
            <p:nvPr/>
          </p:nvSpPr>
          <p:spPr bwMode="auto">
            <a:xfrm>
              <a:off x="0" y="0"/>
              <a:ext cx="1364" cy="816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w 21600"/>
                <a:gd name="T17" fmla="*/ 0 h 21600"/>
                <a:gd name="T18" fmla="*/ 0 w 21600"/>
                <a:gd name="T19" fmla="*/ 0 h 21600"/>
                <a:gd name="T20" fmla="*/ 0 w 21600"/>
                <a:gd name="T21" fmla="*/ 0 h 21600"/>
                <a:gd name="T22" fmla="*/ 0 w 21600"/>
                <a:gd name="T23" fmla="*/ 0 h 21600"/>
                <a:gd name="T24" fmla="*/ 0 w 21600"/>
                <a:gd name="T25" fmla="*/ 0 h 21600"/>
                <a:gd name="T26" fmla="*/ 0 w 21600"/>
                <a:gd name="T27" fmla="*/ 0 h 21600"/>
                <a:gd name="T28" fmla="*/ 0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600" h="21600">
                  <a:moveTo>
                    <a:pt x="2597" y="0"/>
                  </a:moveTo>
                  <a:lnTo>
                    <a:pt x="2597" y="12600"/>
                  </a:lnTo>
                  <a:lnTo>
                    <a:pt x="0" y="21494"/>
                  </a:lnTo>
                  <a:lnTo>
                    <a:pt x="2597" y="18000"/>
                  </a:lnTo>
                  <a:lnTo>
                    <a:pt x="2597" y="21600"/>
                  </a:lnTo>
                  <a:lnTo>
                    <a:pt x="5764" y="21600"/>
                  </a:lnTo>
                  <a:lnTo>
                    <a:pt x="10515" y="21600"/>
                  </a:lnTo>
                  <a:lnTo>
                    <a:pt x="21600" y="21600"/>
                  </a:lnTo>
                  <a:lnTo>
                    <a:pt x="21600" y="18000"/>
                  </a:lnTo>
                  <a:lnTo>
                    <a:pt x="21600" y="12600"/>
                  </a:lnTo>
                  <a:lnTo>
                    <a:pt x="21600" y="0"/>
                  </a:lnTo>
                  <a:lnTo>
                    <a:pt x="10515" y="0"/>
                  </a:lnTo>
                  <a:lnTo>
                    <a:pt x="5764" y="0"/>
                  </a:lnTo>
                  <a:lnTo>
                    <a:pt x="2597" y="0"/>
                  </a:lnTo>
                  <a:close/>
                  <a:moveTo>
                    <a:pt x="2597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404" name="Rectangle 8"/>
            <p:cNvSpPr>
              <a:spLocks/>
            </p:cNvSpPr>
            <p:nvPr/>
          </p:nvSpPr>
          <p:spPr bwMode="auto">
            <a:xfrm>
              <a:off x="164" y="0"/>
              <a:ext cx="1200" cy="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  <a:sym typeface="Times New Roman" pitchFamily="18" charset="0"/>
                </a:rPr>
                <a:t>“Asymptotic” is a fancy word!</a:t>
              </a:r>
            </a:p>
          </p:txBody>
        </p:sp>
      </p:grpSp>
      <p:sp>
        <p:nvSpPr>
          <p:cNvPr id="16390" name="Rectangle 9"/>
          <p:cNvSpPr>
            <a:spLocks/>
          </p:cNvSpPr>
          <p:nvPr/>
        </p:nvSpPr>
        <p:spPr bwMode="auto">
          <a:xfrm>
            <a:off x="457200" y="18288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3n + 42</a:t>
            </a:r>
          </a:p>
        </p:txBody>
      </p:sp>
      <p:sp>
        <p:nvSpPr>
          <p:cNvPr id="16391" name="Rectangle 10"/>
          <p:cNvSpPr>
            <a:spLocks/>
          </p:cNvSpPr>
          <p:nvPr/>
        </p:nvSpPr>
        <p:spPr bwMode="auto">
          <a:xfrm>
            <a:off x="457200" y="2743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100 n</a:t>
            </a:r>
          </a:p>
        </p:txBody>
      </p:sp>
      <p:sp>
        <p:nvSpPr>
          <p:cNvPr id="16392" name="Rectangle 11"/>
          <p:cNvSpPr>
            <a:spLocks/>
          </p:cNvSpPr>
          <p:nvPr/>
        </p:nvSpPr>
        <p:spPr bwMode="auto">
          <a:xfrm>
            <a:off x="457200" y="22860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42n+4242</a:t>
            </a:r>
          </a:p>
        </p:txBody>
      </p:sp>
      <p:sp>
        <p:nvSpPr>
          <p:cNvPr id="16393" name="Rectangle 12"/>
          <p:cNvSpPr>
            <a:spLocks/>
          </p:cNvSpPr>
          <p:nvPr/>
        </p:nvSpPr>
        <p:spPr bwMode="auto">
          <a:xfrm>
            <a:off x="457200" y="36576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(0.1)n</a:t>
            </a:r>
            <a:r>
              <a:rPr lang="en-US" altLang="en-US" sz="2400" baseline="30000">
                <a:cs typeface="Arial" pitchFamily="34" charset="0"/>
              </a:rPr>
              <a:t>2</a:t>
            </a:r>
            <a:r>
              <a:rPr lang="en-US" altLang="en-US" sz="2400">
                <a:cs typeface="Arial" pitchFamily="34" charset="0"/>
              </a:rPr>
              <a:t> + n + 1</a:t>
            </a:r>
          </a:p>
        </p:txBody>
      </p:sp>
      <p:sp>
        <p:nvSpPr>
          <p:cNvPr id="16394" name="Rectangle 13"/>
          <p:cNvSpPr>
            <a:spLocks/>
          </p:cNvSpPr>
          <p:nvPr/>
        </p:nvSpPr>
        <p:spPr bwMode="auto">
          <a:xfrm>
            <a:off x="479425" y="41148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cs typeface="Arial" pitchFamily="34" charset="0"/>
              </a:rPr>
              <a:t>100 n</a:t>
            </a:r>
            <a:r>
              <a:rPr lang="en-US" altLang="en-US" sz="2400" baseline="30000">
                <a:solidFill>
                  <a:srgbClr val="6F0B17"/>
                </a:solidFill>
                <a:cs typeface="Arial" pitchFamily="34" charset="0"/>
              </a:rPr>
              <a:t>2</a:t>
            </a:r>
            <a:r>
              <a:rPr lang="en-US" altLang="en-US" sz="2400">
                <a:cs typeface="Arial" pitchFamily="34" charset="0"/>
              </a:rPr>
              <a:t> </a:t>
            </a:r>
          </a:p>
        </p:txBody>
      </p:sp>
      <p:sp>
        <p:nvSpPr>
          <p:cNvPr id="16395" name="Rectangle 14"/>
          <p:cNvSpPr>
            <a:spLocks/>
          </p:cNvSpPr>
          <p:nvPr/>
        </p:nvSpPr>
        <p:spPr bwMode="auto">
          <a:xfrm>
            <a:off x="533400" y="5105400"/>
            <a:ext cx="47244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n</a:t>
            </a:r>
            <a:r>
              <a:rPr lang="en-US" altLang="en-US" sz="2400" baseline="30000">
                <a:cs typeface="Arial" pitchFamily="34" charset="0"/>
              </a:rPr>
              <a:t>3</a:t>
            </a:r>
            <a:r>
              <a:rPr lang="en-US" altLang="en-US" sz="2400">
                <a:cs typeface="Arial" pitchFamily="34" charset="0"/>
              </a:rPr>
              <a:t> - 100n</a:t>
            </a:r>
            <a:r>
              <a:rPr lang="en-US" altLang="en-US" sz="2400" baseline="30000">
                <a:cs typeface="Arial" pitchFamily="34" charset="0"/>
              </a:rPr>
              <a:t>2</a:t>
            </a:r>
            <a:r>
              <a:rPr lang="en-US" altLang="en-US" sz="2400">
                <a:cs typeface="Arial" pitchFamily="34" charset="0"/>
              </a:rPr>
              <a:t> + 2n + 42</a:t>
            </a:r>
          </a:p>
        </p:txBody>
      </p:sp>
      <p:sp>
        <p:nvSpPr>
          <p:cNvPr id="16396" name="Rectangle 15"/>
          <p:cNvSpPr>
            <a:spLocks/>
          </p:cNvSpPr>
          <p:nvPr/>
        </p:nvSpPr>
        <p:spPr bwMode="auto">
          <a:xfrm>
            <a:off x="533400" y="5562600"/>
            <a:ext cx="47244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2n</a:t>
            </a:r>
            <a:r>
              <a:rPr lang="en-US" altLang="en-US" sz="2400" baseline="30000">
                <a:cs typeface="Arial" pitchFamily="34" charset="0"/>
              </a:rPr>
              <a:t>3</a:t>
            </a:r>
            <a:r>
              <a:rPr lang="en-US" altLang="en-US" sz="2400">
                <a:cs typeface="Arial" pitchFamily="34" charset="0"/>
              </a:rPr>
              <a:t> + 10</a:t>
            </a:r>
          </a:p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cs typeface="Arial" pitchFamily="34" charset="0"/>
              </a:rPr>
              <a:t>1/5 n</a:t>
            </a:r>
            <a:r>
              <a:rPr lang="en-US" altLang="en-US" sz="2400" baseline="30000">
                <a:solidFill>
                  <a:srgbClr val="6F0B17"/>
                </a:solidFill>
                <a:cs typeface="Arial" pitchFamily="34" charset="0"/>
              </a:rPr>
              <a:t>3</a:t>
            </a:r>
            <a:r>
              <a:rPr lang="en-US" altLang="en-US" sz="2400">
                <a:cs typeface="Arial" pitchFamily="34" charset="0"/>
              </a:rPr>
              <a:t> </a:t>
            </a:r>
          </a:p>
        </p:txBody>
      </p:sp>
      <p:sp>
        <p:nvSpPr>
          <p:cNvPr id="16397" name="Rectangle 16"/>
          <p:cNvSpPr>
            <a:spLocks/>
          </p:cNvSpPr>
          <p:nvPr/>
        </p:nvSpPr>
        <p:spPr bwMode="auto">
          <a:xfrm>
            <a:off x="381000" y="1752600"/>
            <a:ext cx="21336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398" name="Rectangle 17"/>
          <p:cNvSpPr>
            <a:spLocks/>
          </p:cNvSpPr>
          <p:nvPr/>
        </p:nvSpPr>
        <p:spPr bwMode="auto">
          <a:xfrm>
            <a:off x="457200" y="3429000"/>
            <a:ext cx="22098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399" name="Rectangle 18"/>
          <p:cNvSpPr>
            <a:spLocks/>
          </p:cNvSpPr>
          <p:nvPr/>
        </p:nvSpPr>
        <p:spPr bwMode="auto">
          <a:xfrm>
            <a:off x="533400" y="5029200"/>
            <a:ext cx="4038600" cy="1600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6400" name="Rectangle 19"/>
          <p:cNvSpPr>
            <a:spLocks/>
          </p:cNvSpPr>
          <p:nvPr/>
        </p:nvSpPr>
        <p:spPr bwMode="auto">
          <a:xfrm>
            <a:off x="3108325" y="2257425"/>
            <a:ext cx="2259013" cy="800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“asymptotically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linear”</a:t>
            </a:r>
          </a:p>
        </p:txBody>
      </p:sp>
      <p:sp>
        <p:nvSpPr>
          <p:cNvPr id="16401" name="Rectangle 20"/>
          <p:cNvSpPr>
            <a:spLocks/>
          </p:cNvSpPr>
          <p:nvPr/>
        </p:nvSpPr>
        <p:spPr bwMode="auto">
          <a:xfrm>
            <a:off x="3124200" y="3810000"/>
            <a:ext cx="360997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“asymptotically quadratic”</a:t>
            </a:r>
          </a:p>
        </p:txBody>
      </p:sp>
      <p:sp>
        <p:nvSpPr>
          <p:cNvPr id="16402" name="Rectangle 21"/>
          <p:cNvSpPr>
            <a:spLocks/>
          </p:cNvSpPr>
          <p:nvPr/>
        </p:nvSpPr>
        <p:spPr bwMode="auto">
          <a:xfrm>
            <a:off x="4741863" y="5486400"/>
            <a:ext cx="30670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“asymptotically cubic”</a:t>
            </a:r>
          </a:p>
        </p:txBody>
      </p:sp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</p:spPr>
        <p:txBody>
          <a:bodyPr rIns="132080"/>
          <a:lstStyle/>
          <a:p>
            <a:r>
              <a:rPr lang="en-US" altLang="en-US"/>
              <a:t>Asymptotic Analysis</a:t>
            </a:r>
          </a:p>
        </p:txBody>
      </p:sp>
      <p:grpSp>
        <p:nvGrpSpPr>
          <p:cNvPr id="17411" name="Group 2"/>
          <p:cNvGrpSpPr>
            <a:grpSpLocks/>
          </p:cNvGrpSpPr>
          <p:nvPr/>
        </p:nvGrpSpPr>
        <p:grpSpPr bwMode="auto">
          <a:xfrm>
            <a:off x="457200" y="1219200"/>
            <a:ext cx="8218488" cy="180975"/>
            <a:chOff x="0" y="0"/>
            <a:chExt cx="5177" cy="114"/>
          </a:xfrm>
        </p:grpSpPr>
        <p:sp>
          <p:nvSpPr>
            <p:cNvPr id="17424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7425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17412" name="Rectangle 5"/>
          <p:cNvSpPr>
            <a:spLocks/>
          </p:cNvSpPr>
          <p:nvPr/>
        </p:nvSpPr>
        <p:spPr bwMode="auto">
          <a:xfrm>
            <a:off x="5791200" y="25908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100 n</a:t>
            </a:r>
            <a:r>
              <a:rPr lang="en-US" altLang="en-US" sz="2400" baseline="30000">
                <a:cs typeface="Arial" pitchFamily="34" charset="0"/>
              </a:rPr>
              <a:t>2</a:t>
            </a:r>
            <a:r>
              <a:rPr lang="en-US" altLang="en-US" sz="2400">
                <a:cs typeface="Arial" pitchFamily="34" charset="0"/>
              </a:rPr>
              <a:t> </a:t>
            </a:r>
          </a:p>
        </p:txBody>
      </p:sp>
      <p:sp>
        <p:nvSpPr>
          <p:cNvPr id="17413" name="Rectangle 6"/>
          <p:cNvSpPr>
            <a:spLocks/>
          </p:cNvSpPr>
          <p:nvPr/>
        </p:nvSpPr>
        <p:spPr bwMode="auto">
          <a:xfrm>
            <a:off x="5867400" y="3124200"/>
            <a:ext cx="4724400" cy="97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endParaRPr lang="en-US" altLang="en-US" sz="2400">
              <a:cs typeface="Arial" pitchFamily="34" charset="0"/>
            </a:endParaRPr>
          </a:p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solidFill>
                  <a:srgbClr val="353397"/>
                </a:solidFill>
                <a:cs typeface="Arial" pitchFamily="34" charset="0"/>
              </a:rPr>
              <a:t>1/5 n</a:t>
            </a:r>
            <a:r>
              <a:rPr lang="en-US" altLang="en-US" sz="2400" baseline="30000">
                <a:solidFill>
                  <a:srgbClr val="353397"/>
                </a:solidFill>
                <a:cs typeface="Arial" pitchFamily="34" charset="0"/>
              </a:rPr>
              <a:t>3</a:t>
            </a:r>
            <a:r>
              <a:rPr lang="en-US" altLang="en-US" sz="2400">
                <a:cs typeface="Arial" pitchFamily="34" charset="0"/>
              </a:rPr>
              <a:t> </a:t>
            </a:r>
          </a:p>
        </p:txBody>
      </p:sp>
      <p:pic>
        <p:nvPicPr>
          <p:cNvPr id="17414" name="Picture 7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4826000" cy="452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5" name="Line 8"/>
          <p:cNvSpPr>
            <a:spLocks noChangeShapeType="1"/>
          </p:cNvSpPr>
          <p:nvPr/>
        </p:nvSpPr>
        <p:spPr bwMode="auto">
          <a:xfrm rot="10800000">
            <a:off x="5105400" y="2362200"/>
            <a:ext cx="6858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 rot="10800000">
            <a:off x="4343400" y="3810000"/>
            <a:ext cx="1524000" cy="76200"/>
          </a:xfrm>
          <a:prstGeom prst="line">
            <a:avLst/>
          </a:prstGeom>
          <a:noFill/>
          <a:ln w="9525">
            <a:solidFill>
              <a:srgbClr val="353397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7417" name="Group 10"/>
          <p:cNvGrpSpPr>
            <a:grpSpLocks/>
          </p:cNvGrpSpPr>
          <p:nvPr/>
        </p:nvGrpSpPr>
        <p:grpSpPr bwMode="auto">
          <a:xfrm>
            <a:off x="5181600" y="5562600"/>
            <a:ext cx="838200" cy="457200"/>
            <a:chOff x="0" y="0"/>
            <a:chExt cx="528" cy="288"/>
          </a:xfrm>
        </p:grpSpPr>
        <p:sp>
          <p:nvSpPr>
            <p:cNvPr id="17422" name="Rectangle 11"/>
            <p:cNvSpPr>
              <a:spLocks/>
            </p:cNvSpPr>
            <p:nvPr/>
          </p:nvSpPr>
          <p:spPr bwMode="auto">
            <a:xfrm>
              <a:off x="0" y="0"/>
              <a:ext cx="528" cy="28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7423" name="Rectangle 12"/>
            <p:cNvSpPr>
              <a:spLocks/>
            </p:cNvSpPr>
            <p:nvPr/>
          </p:nvSpPr>
          <p:spPr bwMode="auto">
            <a:xfrm>
              <a:off x="0" y="0"/>
              <a:ext cx="528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cs typeface="Arial" pitchFamily="34" charset="0"/>
                </a:rPr>
                <a:t>n</a:t>
              </a:r>
            </a:p>
          </p:txBody>
        </p:sp>
      </p:grpSp>
      <p:pic>
        <p:nvPicPr>
          <p:cNvPr id="17418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3663" y="4800600"/>
            <a:ext cx="947737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7419" name="Group 14"/>
          <p:cNvGrpSpPr>
            <a:grpSpLocks/>
          </p:cNvGrpSpPr>
          <p:nvPr/>
        </p:nvGrpSpPr>
        <p:grpSpPr bwMode="auto">
          <a:xfrm>
            <a:off x="7315200" y="2895600"/>
            <a:ext cx="1447800" cy="2408238"/>
            <a:chOff x="0" y="0"/>
            <a:chExt cx="912" cy="1517"/>
          </a:xfrm>
        </p:grpSpPr>
        <p:sp>
          <p:nvSpPr>
            <p:cNvPr id="17420" name="AutoShape 15"/>
            <p:cNvSpPr>
              <a:spLocks/>
            </p:cNvSpPr>
            <p:nvPr/>
          </p:nvSpPr>
          <p:spPr bwMode="auto">
            <a:xfrm>
              <a:off x="0" y="0"/>
              <a:ext cx="911" cy="1517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w 21600"/>
                <a:gd name="T17" fmla="*/ 0 h 21600"/>
                <a:gd name="T18" fmla="*/ 0 w 21600"/>
                <a:gd name="T19" fmla="*/ 0 h 21600"/>
                <a:gd name="T20" fmla="*/ 0 w 21600"/>
                <a:gd name="T21" fmla="*/ 0 h 21600"/>
                <a:gd name="T22" fmla="*/ 0 w 21600"/>
                <a:gd name="T23" fmla="*/ 0 h 21600"/>
                <a:gd name="T24" fmla="*/ 0 w 21600"/>
                <a:gd name="T25" fmla="*/ 0 h 21600"/>
                <a:gd name="T26" fmla="*/ 0 w 21600"/>
                <a:gd name="T27" fmla="*/ 0 h 21600"/>
                <a:gd name="T28" fmla="*/ 0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11960"/>
                  </a:lnTo>
                  <a:lnTo>
                    <a:pt x="0" y="17086"/>
                  </a:lnTo>
                  <a:lnTo>
                    <a:pt x="0" y="20504"/>
                  </a:lnTo>
                  <a:lnTo>
                    <a:pt x="3600" y="20504"/>
                  </a:lnTo>
                  <a:lnTo>
                    <a:pt x="853" y="21600"/>
                  </a:lnTo>
                  <a:lnTo>
                    <a:pt x="9000" y="20504"/>
                  </a:lnTo>
                  <a:lnTo>
                    <a:pt x="21600" y="20504"/>
                  </a:lnTo>
                  <a:lnTo>
                    <a:pt x="21600" y="17086"/>
                  </a:lnTo>
                  <a:lnTo>
                    <a:pt x="21600" y="11960"/>
                  </a:lnTo>
                  <a:lnTo>
                    <a:pt x="21600" y="0"/>
                  </a:lnTo>
                  <a:lnTo>
                    <a:pt x="9000" y="0"/>
                  </a:lnTo>
                  <a:lnTo>
                    <a:pt x="3600" y="0"/>
                  </a:ln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1" name="Rectangle 16"/>
            <p:cNvSpPr>
              <a:spLocks/>
            </p:cNvSpPr>
            <p:nvPr/>
          </p:nvSpPr>
          <p:spPr bwMode="auto">
            <a:xfrm>
              <a:off x="0" y="0"/>
              <a:ext cx="912" cy="135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  <a:sym typeface="Times New Roman" pitchFamily="18" charset="0"/>
                </a:rPr>
                <a:t>Those look like two awesome water-slides!</a:t>
              </a:r>
            </a:p>
          </p:txBody>
        </p:sp>
      </p:grp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447800"/>
          </a:xfrm>
        </p:spPr>
        <p:txBody>
          <a:bodyPr rIns="132080"/>
          <a:lstStyle/>
          <a:p>
            <a:r>
              <a:rPr lang="en-US" altLang="en-US"/>
              <a:t>Asymptotic Analysis</a:t>
            </a:r>
          </a:p>
        </p:txBody>
      </p:sp>
      <p:grpSp>
        <p:nvGrpSpPr>
          <p:cNvPr id="18435" name="Group 2"/>
          <p:cNvGrpSpPr>
            <a:grpSpLocks/>
          </p:cNvGrpSpPr>
          <p:nvPr/>
        </p:nvGrpSpPr>
        <p:grpSpPr bwMode="auto">
          <a:xfrm>
            <a:off x="457200" y="1219200"/>
            <a:ext cx="8218488" cy="180975"/>
            <a:chOff x="0" y="0"/>
            <a:chExt cx="5177" cy="114"/>
          </a:xfrm>
        </p:grpSpPr>
        <p:sp>
          <p:nvSpPr>
            <p:cNvPr id="18437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8438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614363" y="1905000"/>
            <a:ext cx="7915275" cy="4154984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/>
              <a:t>Simple (and not-quite-correct) rules:</a:t>
            </a:r>
          </a:p>
          <a:p>
            <a:pPr>
              <a:defRPr/>
            </a:pPr>
            <a:endParaRPr lang="en-US" dirty="0"/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/>
              <a:t>Replace all additive and multiplicative constants by 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/>
              <a:t>Replace constant bases of exponents/logs by 2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dirty="0"/>
              <a:t>Discard all but the highest power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2</a:t>
            </a:r>
            <a:r>
              <a:rPr lang="en-US" baseline="30000" dirty="0"/>
              <a:t>n</a:t>
            </a:r>
            <a:r>
              <a:rPr lang="en-US" dirty="0"/>
              <a:t> beats </a:t>
            </a:r>
            <a:r>
              <a:rPr lang="en-US" dirty="0" err="1"/>
              <a:t>n</a:t>
            </a:r>
            <a:r>
              <a:rPr lang="en-US" baseline="30000" dirty="0" err="1"/>
              <a:t>k</a:t>
            </a:r>
            <a:r>
              <a:rPr lang="en-US" dirty="0"/>
              <a:t> for any constant k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US" dirty="0" err="1"/>
              <a:t>n</a:t>
            </a:r>
            <a:r>
              <a:rPr lang="en-US" baseline="30000" dirty="0" err="1"/>
              <a:t>k</a:t>
            </a:r>
            <a:r>
              <a:rPr lang="en-US" dirty="0"/>
              <a:t> beats </a:t>
            </a:r>
            <a:r>
              <a:rPr lang="en-US" dirty="0" err="1"/>
              <a:t>n</a:t>
            </a:r>
            <a:r>
              <a:rPr lang="en-US" baseline="30000" dirty="0" err="1"/>
              <a:t>j</a:t>
            </a:r>
            <a:r>
              <a:rPr lang="en-US" dirty="0"/>
              <a:t> for k &gt; j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n log n beats n</a:t>
            </a:r>
            <a:r>
              <a:rPr lang="en-US" baseline="30000" dirty="0"/>
              <a:t>1</a:t>
            </a:r>
            <a:endParaRPr lang="en-US" dirty="0"/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n</a:t>
            </a:r>
            <a:r>
              <a:rPr lang="en-US" baseline="30000" dirty="0"/>
              <a:t>1</a:t>
            </a:r>
            <a:r>
              <a:rPr lang="en-US" dirty="0"/>
              <a:t> beats log n</a:t>
            </a:r>
          </a:p>
          <a:p>
            <a:pPr marL="914400" lvl="1" indent="-457200">
              <a:buFont typeface="Arial" panose="020B0604020202020204" pitchFamily="34" charset="0"/>
              <a:buChar char="•"/>
              <a:defRPr/>
            </a:pPr>
            <a:r>
              <a:rPr lang="en-US" dirty="0"/>
              <a:t>log n beats 1</a:t>
            </a:r>
          </a:p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Oval 1"/>
          <p:cNvSpPr>
            <a:spLocks/>
          </p:cNvSpPr>
          <p:nvPr/>
        </p:nvSpPr>
        <p:spPr bwMode="auto">
          <a:xfrm>
            <a:off x="2589213" y="2438400"/>
            <a:ext cx="2363787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Analyzing Algorithms!</a:t>
            </a:r>
          </a:p>
        </p:txBody>
      </p:sp>
      <p:grpSp>
        <p:nvGrpSpPr>
          <p:cNvPr id="19460" name="Group 3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19469" name="Rectangle 4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19470" name="Rectangle 5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pic>
        <p:nvPicPr>
          <p:cNvPr id="19461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676400"/>
            <a:ext cx="947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9462" name="Group 7"/>
          <p:cNvGrpSpPr>
            <a:grpSpLocks/>
          </p:cNvGrpSpPr>
          <p:nvPr/>
        </p:nvGrpSpPr>
        <p:grpSpPr bwMode="auto">
          <a:xfrm>
            <a:off x="6324600" y="914400"/>
            <a:ext cx="2133600" cy="1411288"/>
            <a:chOff x="0" y="0"/>
            <a:chExt cx="1344" cy="889"/>
          </a:xfrm>
        </p:grpSpPr>
        <p:sp>
          <p:nvSpPr>
            <p:cNvPr id="19467" name="AutoShape 8"/>
            <p:cNvSpPr>
              <a:spLocks/>
            </p:cNvSpPr>
            <p:nvPr/>
          </p:nvSpPr>
          <p:spPr bwMode="auto">
            <a:xfrm>
              <a:off x="0" y="0"/>
              <a:ext cx="1344" cy="8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w 21600"/>
                <a:gd name="T17" fmla="*/ 0 h 21600"/>
                <a:gd name="T18" fmla="*/ 0 w 21600"/>
                <a:gd name="T19" fmla="*/ 0 h 21600"/>
                <a:gd name="T20" fmla="*/ 0 w 21600"/>
                <a:gd name="T21" fmla="*/ 0 h 21600"/>
                <a:gd name="T22" fmla="*/ 0 w 21600"/>
                <a:gd name="T23" fmla="*/ 0 h 21600"/>
                <a:gd name="T24" fmla="*/ 0 w 21600"/>
                <a:gd name="T25" fmla="*/ 0 h 21600"/>
                <a:gd name="T26" fmla="*/ 0 w 21600"/>
                <a:gd name="T27" fmla="*/ 0 h 21600"/>
                <a:gd name="T28" fmla="*/ 0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10205"/>
                  </a:lnTo>
                  <a:lnTo>
                    <a:pt x="0" y="14578"/>
                  </a:lnTo>
                  <a:lnTo>
                    <a:pt x="0" y="17494"/>
                  </a:lnTo>
                  <a:lnTo>
                    <a:pt x="3600" y="17494"/>
                  </a:lnTo>
                  <a:lnTo>
                    <a:pt x="980" y="21600"/>
                  </a:lnTo>
                  <a:lnTo>
                    <a:pt x="9000" y="17494"/>
                  </a:lnTo>
                  <a:lnTo>
                    <a:pt x="21600" y="17494"/>
                  </a:lnTo>
                  <a:lnTo>
                    <a:pt x="21600" y="14578"/>
                  </a:lnTo>
                  <a:lnTo>
                    <a:pt x="21600" y="10205"/>
                  </a:lnTo>
                  <a:lnTo>
                    <a:pt x="21600" y="0"/>
                  </a:lnTo>
                  <a:lnTo>
                    <a:pt x="9000" y="0"/>
                  </a:lnTo>
                  <a:lnTo>
                    <a:pt x="3600" y="0"/>
                  </a:ln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9468" name="Rectangle 9"/>
            <p:cNvSpPr>
              <a:spLocks/>
            </p:cNvSpPr>
            <p:nvPr/>
          </p:nvSpPr>
          <p:spPr bwMode="auto">
            <a:xfrm>
              <a:off x="0" y="0"/>
              <a:ext cx="1344" cy="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  <a:sym typeface="Times New Roman" pitchFamily="18" charset="0"/>
                </a:rPr>
                <a:t>We’re looking for the worst-case analysis!</a:t>
              </a:r>
            </a:p>
          </p:txBody>
        </p:sp>
      </p:grpSp>
      <p:sp>
        <p:nvSpPr>
          <p:cNvPr id="19463" name="Rectangle 10"/>
          <p:cNvSpPr>
            <a:spLocks/>
          </p:cNvSpPr>
          <p:nvPr/>
        </p:nvSpPr>
        <p:spPr bwMode="auto">
          <a:xfrm>
            <a:off x="593725" y="1800225"/>
            <a:ext cx="472757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Insertion Sort: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isort([42, 10, 1, 65, 5])</a:t>
            </a:r>
          </a:p>
        </p:txBody>
      </p:sp>
      <p:sp>
        <p:nvSpPr>
          <p:cNvPr id="47115" name="Rectangle 11"/>
          <p:cNvSpPr>
            <a:spLocks/>
          </p:cNvSpPr>
          <p:nvPr/>
        </p:nvSpPr>
        <p:spPr bwMode="auto">
          <a:xfrm>
            <a:off x="3962400" y="3200400"/>
            <a:ext cx="38258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News Gothic MT"/>
                <a:sym typeface="News Gothic MT"/>
              </a:rPr>
              <a:t>“the magic of recursion!”</a:t>
            </a:r>
          </a:p>
        </p:txBody>
      </p:sp>
      <p:sp>
        <p:nvSpPr>
          <p:cNvPr id="47116" name="Rectangle 12"/>
          <p:cNvSpPr>
            <a:spLocks/>
          </p:cNvSpPr>
          <p:nvPr/>
        </p:nvSpPr>
        <p:spPr bwMode="auto">
          <a:xfrm>
            <a:off x="2590800" y="3716338"/>
            <a:ext cx="2714625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 5, 10, 65]</a:t>
            </a:r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>
            <a:off x="3810000" y="3124200"/>
            <a:ext cx="1588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5" grpId="0" animBg="1"/>
      <p:bldP spid="47115" grpId="0"/>
      <p:bldP spid="47116" grpId="0"/>
      <p:bldP spid="4711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Oval 1"/>
          <p:cNvSpPr>
            <a:spLocks/>
          </p:cNvSpPr>
          <p:nvPr/>
        </p:nvSpPr>
        <p:spPr bwMode="auto">
          <a:xfrm>
            <a:off x="2590800" y="2438400"/>
            <a:ext cx="2286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Analyzing Algorithms!</a:t>
            </a:r>
          </a:p>
        </p:txBody>
      </p:sp>
      <p:grpSp>
        <p:nvGrpSpPr>
          <p:cNvPr id="20484" name="Group 3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20493" name="Rectangle 4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0494" name="Rectangle 5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pic>
        <p:nvPicPr>
          <p:cNvPr id="20485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676400"/>
            <a:ext cx="947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0486" name="Group 7"/>
          <p:cNvGrpSpPr>
            <a:grpSpLocks/>
          </p:cNvGrpSpPr>
          <p:nvPr/>
        </p:nvGrpSpPr>
        <p:grpSpPr bwMode="auto">
          <a:xfrm>
            <a:off x="6324600" y="914400"/>
            <a:ext cx="2133600" cy="1411288"/>
            <a:chOff x="0" y="0"/>
            <a:chExt cx="1344" cy="889"/>
          </a:xfrm>
        </p:grpSpPr>
        <p:sp>
          <p:nvSpPr>
            <p:cNvPr id="20491" name="AutoShape 8"/>
            <p:cNvSpPr>
              <a:spLocks/>
            </p:cNvSpPr>
            <p:nvPr/>
          </p:nvSpPr>
          <p:spPr bwMode="auto">
            <a:xfrm>
              <a:off x="0" y="0"/>
              <a:ext cx="1344" cy="889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w 21600"/>
                <a:gd name="T17" fmla="*/ 0 h 21600"/>
                <a:gd name="T18" fmla="*/ 0 w 21600"/>
                <a:gd name="T19" fmla="*/ 0 h 21600"/>
                <a:gd name="T20" fmla="*/ 0 w 21600"/>
                <a:gd name="T21" fmla="*/ 0 h 21600"/>
                <a:gd name="T22" fmla="*/ 0 w 21600"/>
                <a:gd name="T23" fmla="*/ 0 h 21600"/>
                <a:gd name="T24" fmla="*/ 0 w 21600"/>
                <a:gd name="T25" fmla="*/ 0 h 21600"/>
                <a:gd name="T26" fmla="*/ 0 w 21600"/>
                <a:gd name="T27" fmla="*/ 0 h 21600"/>
                <a:gd name="T28" fmla="*/ 0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10205"/>
                  </a:lnTo>
                  <a:lnTo>
                    <a:pt x="0" y="14578"/>
                  </a:lnTo>
                  <a:lnTo>
                    <a:pt x="0" y="17494"/>
                  </a:lnTo>
                  <a:lnTo>
                    <a:pt x="3600" y="17494"/>
                  </a:lnTo>
                  <a:lnTo>
                    <a:pt x="980" y="21600"/>
                  </a:lnTo>
                  <a:lnTo>
                    <a:pt x="9000" y="17494"/>
                  </a:lnTo>
                  <a:lnTo>
                    <a:pt x="21600" y="17494"/>
                  </a:lnTo>
                  <a:lnTo>
                    <a:pt x="21600" y="14578"/>
                  </a:lnTo>
                  <a:lnTo>
                    <a:pt x="21600" y="10205"/>
                  </a:lnTo>
                  <a:lnTo>
                    <a:pt x="21600" y="0"/>
                  </a:lnTo>
                  <a:lnTo>
                    <a:pt x="9000" y="0"/>
                  </a:lnTo>
                  <a:lnTo>
                    <a:pt x="3600" y="0"/>
                  </a:ln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0492" name="Rectangle 9"/>
            <p:cNvSpPr>
              <a:spLocks/>
            </p:cNvSpPr>
            <p:nvPr/>
          </p:nvSpPr>
          <p:spPr bwMode="auto">
            <a:xfrm>
              <a:off x="0" y="0"/>
              <a:ext cx="1344" cy="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  <a:sym typeface="Times New Roman" pitchFamily="18" charset="0"/>
                </a:rPr>
                <a:t>This is amazingly cool stuff!</a:t>
              </a:r>
            </a:p>
          </p:txBody>
        </p:sp>
      </p:grpSp>
      <p:sp>
        <p:nvSpPr>
          <p:cNvPr id="20487" name="Rectangle 10"/>
          <p:cNvSpPr>
            <a:spLocks/>
          </p:cNvSpPr>
          <p:nvPr/>
        </p:nvSpPr>
        <p:spPr bwMode="auto">
          <a:xfrm>
            <a:off x="593725" y="1800225"/>
            <a:ext cx="4543425" cy="115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Insertion Sort: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cs typeface="Arial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isort([42, 10, 1, 6, 5])</a:t>
            </a:r>
          </a:p>
        </p:txBody>
      </p:sp>
      <p:sp>
        <p:nvSpPr>
          <p:cNvPr id="49163" name="Rectangle 11"/>
          <p:cNvSpPr>
            <a:spLocks/>
          </p:cNvSpPr>
          <p:nvPr/>
        </p:nvSpPr>
        <p:spPr bwMode="auto">
          <a:xfrm>
            <a:off x="1828800" y="3716338"/>
            <a:ext cx="5068888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insert(42, [1, 5, 10, 65])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 5, 10, 42, 65] </a:t>
            </a:r>
            <a:r>
              <a:rPr lang="en-US" altLang="en-US" sz="2400">
                <a:cs typeface="Arial" pitchFamily="34" charset="0"/>
              </a:rPr>
              <a:t> A new list!</a:t>
            </a:r>
          </a:p>
        </p:txBody>
      </p:sp>
      <p:sp>
        <p:nvSpPr>
          <p:cNvPr id="49164" name="Rectangle 12"/>
          <p:cNvSpPr>
            <a:spLocks/>
          </p:cNvSpPr>
          <p:nvPr/>
        </p:nvSpPr>
        <p:spPr bwMode="auto">
          <a:xfrm>
            <a:off x="2133600" y="6096000"/>
            <a:ext cx="58674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Let’s solve this on the board!</a:t>
            </a:r>
          </a:p>
        </p:txBody>
      </p:sp>
      <p:pic>
        <p:nvPicPr>
          <p:cNvPr id="49165" name="Picture 13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5562600"/>
            <a:ext cx="947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295400"/>
          </a:xfrm>
        </p:spPr>
        <p:txBody>
          <a:bodyPr rIns="132080"/>
          <a:lstStyle/>
          <a:p>
            <a:r>
              <a:rPr lang="en-US" altLang="en-US" sz="3600"/>
              <a:t>This Space Property of CS 5 Black</a:t>
            </a:r>
          </a:p>
        </p:txBody>
      </p:sp>
      <p:sp>
        <p:nvSpPr>
          <p:cNvPr id="21507" name="Rectangle 2"/>
          <p:cNvSpPr>
            <a:spLocks/>
          </p:cNvSpPr>
          <p:nvPr/>
        </p:nvSpPr>
        <p:spPr bwMode="auto">
          <a:xfrm>
            <a:off x="593725" y="1724025"/>
            <a:ext cx="4551363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1 + 2 + 3 + 4 + … + (n-1) + n = ?</a:t>
            </a:r>
          </a:p>
        </p:txBody>
      </p:sp>
      <p:sp>
        <p:nvSpPr>
          <p:cNvPr id="21508" name="Rectangle 3"/>
          <p:cNvSpPr>
            <a:spLocks/>
          </p:cNvSpPr>
          <p:nvPr/>
        </p:nvSpPr>
        <p:spPr bwMode="auto">
          <a:xfrm>
            <a:off x="2209800" y="2895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09" name="Rectangle 4"/>
          <p:cNvSpPr>
            <a:spLocks/>
          </p:cNvSpPr>
          <p:nvPr/>
        </p:nvSpPr>
        <p:spPr bwMode="auto">
          <a:xfrm>
            <a:off x="2209800" y="3276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grpSp>
        <p:nvGrpSpPr>
          <p:cNvPr id="21510" name="Group 5"/>
          <p:cNvGrpSpPr>
            <a:grpSpLocks/>
          </p:cNvGrpSpPr>
          <p:nvPr/>
        </p:nvGrpSpPr>
        <p:grpSpPr bwMode="auto">
          <a:xfrm>
            <a:off x="2590800" y="3276600"/>
            <a:ext cx="381000" cy="381000"/>
            <a:chOff x="0" y="0"/>
            <a:chExt cx="240" cy="240"/>
          </a:xfrm>
        </p:grpSpPr>
        <p:sp>
          <p:nvSpPr>
            <p:cNvPr id="21537" name="Rectangle 6"/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1538" name="Rectangle 7"/>
            <p:cNvSpPr>
              <a:spLocks/>
            </p:cNvSpPr>
            <p:nvPr/>
          </p:nvSpPr>
          <p:spPr bwMode="auto">
            <a:xfrm>
              <a:off x="0" y="0"/>
              <a:ext cx="240" cy="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1511" name="Rectangle 8"/>
          <p:cNvSpPr>
            <a:spLocks/>
          </p:cNvSpPr>
          <p:nvPr/>
        </p:nvSpPr>
        <p:spPr bwMode="auto">
          <a:xfrm>
            <a:off x="2209800" y="3657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2" name="Rectangle 9"/>
          <p:cNvSpPr>
            <a:spLocks/>
          </p:cNvSpPr>
          <p:nvPr/>
        </p:nvSpPr>
        <p:spPr bwMode="auto">
          <a:xfrm>
            <a:off x="2590800" y="3657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3" name="Rectangle 10"/>
          <p:cNvSpPr>
            <a:spLocks/>
          </p:cNvSpPr>
          <p:nvPr/>
        </p:nvSpPr>
        <p:spPr bwMode="auto">
          <a:xfrm>
            <a:off x="2971800" y="3657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4" name="Rectangle 11"/>
          <p:cNvSpPr>
            <a:spLocks/>
          </p:cNvSpPr>
          <p:nvPr/>
        </p:nvSpPr>
        <p:spPr bwMode="auto">
          <a:xfrm>
            <a:off x="2209800" y="4038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5" name="Rectangle 12"/>
          <p:cNvSpPr>
            <a:spLocks/>
          </p:cNvSpPr>
          <p:nvPr/>
        </p:nvSpPr>
        <p:spPr bwMode="auto">
          <a:xfrm>
            <a:off x="2590800" y="4038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6" name="Rectangle 13"/>
          <p:cNvSpPr>
            <a:spLocks/>
          </p:cNvSpPr>
          <p:nvPr/>
        </p:nvSpPr>
        <p:spPr bwMode="auto">
          <a:xfrm>
            <a:off x="2971800" y="4038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7" name="Rectangle 14"/>
          <p:cNvSpPr>
            <a:spLocks/>
          </p:cNvSpPr>
          <p:nvPr/>
        </p:nvSpPr>
        <p:spPr bwMode="auto">
          <a:xfrm>
            <a:off x="3352800" y="4038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8" name="Rectangle 15"/>
          <p:cNvSpPr>
            <a:spLocks/>
          </p:cNvSpPr>
          <p:nvPr/>
        </p:nvSpPr>
        <p:spPr bwMode="auto">
          <a:xfrm>
            <a:off x="22098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19" name="Rectangle 16"/>
          <p:cNvSpPr>
            <a:spLocks/>
          </p:cNvSpPr>
          <p:nvPr/>
        </p:nvSpPr>
        <p:spPr bwMode="auto">
          <a:xfrm>
            <a:off x="25908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20" name="Rectangle 17"/>
          <p:cNvSpPr>
            <a:spLocks/>
          </p:cNvSpPr>
          <p:nvPr/>
        </p:nvSpPr>
        <p:spPr bwMode="auto">
          <a:xfrm>
            <a:off x="29718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21" name="Rectangle 18"/>
          <p:cNvSpPr>
            <a:spLocks/>
          </p:cNvSpPr>
          <p:nvPr/>
        </p:nvSpPr>
        <p:spPr bwMode="auto">
          <a:xfrm>
            <a:off x="33528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22" name="Rectangle 19"/>
          <p:cNvSpPr>
            <a:spLocks/>
          </p:cNvSpPr>
          <p:nvPr/>
        </p:nvSpPr>
        <p:spPr bwMode="auto">
          <a:xfrm>
            <a:off x="37338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23" name="Rectangle 20"/>
          <p:cNvSpPr>
            <a:spLocks/>
          </p:cNvSpPr>
          <p:nvPr/>
        </p:nvSpPr>
        <p:spPr bwMode="auto">
          <a:xfrm>
            <a:off x="4114800" y="4800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24" name="Rectangle 21"/>
          <p:cNvSpPr>
            <a:spLocks/>
          </p:cNvSpPr>
          <p:nvPr/>
        </p:nvSpPr>
        <p:spPr bwMode="auto">
          <a:xfrm>
            <a:off x="1720850" y="2819400"/>
            <a:ext cx="1905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1</a:t>
            </a:r>
          </a:p>
        </p:txBody>
      </p:sp>
      <p:sp>
        <p:nvSpPr>
          <p:cNvPr id="21525" name="Rectangle 22"/>
          <p:cNvSpPr>
            <a:spLocks/>
          </p:cNvSpPr>
          <p:nvPr/>
        </p:nvSpPr>
        <p:spPr bwMode="auto">
          <a:xfrm>
            <a:off x="1698625" y="3276600"/>
            <a:ext cx="1905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2</a:t>
            </a:r>
          </a:p>
        </p:txBody>
      </p:sp>
      <p:sp>
        <p:nvSpPr>
          <p:cNvPr id="21526" name="Rectangle 23"/>
          <p:cNvSpPr>
            <a:spLocks/>
          </p:cNvSpPr>
          <p:nvPr/>
        </p:nvSpPr>
        <p:spPr bwMode="auto">
          <a:xfrm>
            <a:off x="1698625" y="3657600"/>
            <a:ext cx="1905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3</a:t>
            </a:r>
          </a:p>
        </p:txBody>
      </p:sp>
      <p:sp>
        <p:nvSpPr>
          <p:cNvPr id="21527" name="Rectangle 24"/>
          <p:cNvSpPr>
            <a:spLocks/>
          </p:cNvSpPr>
          <p:nvPr/>
        </p:nvSpPr>
        <p:spPr bwMode="auto">
          <a:xfrm>
            <a:off x="1698625" y="4038600"/>
            <a:ext cx="1905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4</a:t>
            </a:r>
          </a:p>
        </p:txBody>
      </p:sp>
      <p:sp>
        <p:nvSpPr>
          <p:cNvPr id="21528" name="Rectangle 25"/>
          <p:cNvSpPr>
            <a:spLocks/>
          </p:cNvSpPr>
          <p:nvPr/>
        </p:nvSpPr>
        <p:spPr bwMode="auto">
          <a:xfrm>
            <a:off x="1687513" y="4724400"/>
            <a:ext cx="1905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n</a:t>
            </a:r>
          </a:p>
        </p:txBody>
      </p:sp>
      <p:sp>
        <p:nvSpPr>
          <p:cNvPr id="21529" name="Rectangle 26"/>
          <p:cNvSpPr>
            <a:spLocks/>
          </p:cNvSpPr>
          <p:nvPr/>
        </p:nvSpPr>
        <p:spPr bwMode="auto">
          <a:xfrm>
            <a:off x="3200400" y="5334000"/>
            <a:ext cx="1905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>
                <a:cs typeface="Arial" pitchFamily="34" charset="0"/>
              </a:rPr>
              <a:t>n</a:t>
            </a:r>
          </a:p>
        </p:txBody>
      </p:sp>
      <p:sp>
        <p:nvSpPr>
          <p:cNvPr id="21530" name="Rectangle 27"/>
          <p:cNvSpPr>
            <a:spLocks/>
          </p:cNvSpPr>
          <p:nvPr/>
        </p:nvSpPr>
        <p:spPr bwMode="auto">
          <a:xfrm>
            <a:off x="2209800" y="4419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31" name="Rectangle 28"/>
          <p:cNvSpPr>
            <a:spLocks/>
          </p:cNvSpPr>
          <p:nvPr/>
        </p:nvSpPr>
        <p:spPr bwMode="auto">
          <a:xfrm>
            <a:off x="2590800" y="4419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32" name="Rectangle 29"/>
          <p:cNvSpPr>
            <a:spLocks/>
          </p:cNvSpPr>
          <p:nvPr/>
        </p:nvSpPr>
        <p:spPr bwMode="auto">
          <a:xfrm>
            <a:off x="2971800" y="4419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33" name="Rectangle 30"/>
          <p:cNvSpPr>
            <a:spLocks/>
          </p:cNvSpPr>
          <p:nvPr/>
        </p:nvSpPr>
        <p:spPr bwMode="auto">
          <a:xfrm>
            <a:off x="3352800" y="4419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34" name="Rectangle 31"/>
          <p:cNvSpPr>
            <a:spLocks/>
          </p:cNvSpPr>
          <p:nvPr/>
        </p:nvSpPr>
        <p:spPr bwMode="auto">
          <a:xfrm>
            <a:off x="3733800" y="4419600"/>
            <a:ext cx="381000" cy="381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21535" name="Rectangle 32"/>
          <p:cNvSpPr>
            <a:spLocks/>
          </p:cNvSpPr>
          <p:nvPr/>
        </p:nvSpPr>
        <p:spPr bwMode="auto">
          <a:xfrm>
            <a:off x="2209800" y="2895600"/>
            <a:ext cx="2286000" cy="2286000"/>
          </a:xfrm>
          <a:prstGeom prst="rect">
            <a:avLst/>
          </a:prstGeom>
          <a:noFill/>
          <a:ln w="635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2400"/>
          </a:p>
        </p:txBody>
      </p:sp>
      <p:sp>
        <p:nvSpPr>
          <p:cNvPr id="50211" name="Line 35"/>
          <p:cNvSpPr>
            <a:spLocks noChangeShapeType="1"/>
          </p:cNvSpPr>
          <p:nvPr/>
        </p:nvSpPr>
        <p:spPr bwMode="auto">
          <a:xfrm>
            <a:off x="2209800" y="2895600"/>
            <a:ext cx="2286000" cy="2286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211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1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F1219B-2DE0-4BFA-AEC4-D7617681DF15}" type="slidenum">
              <a:rPr lang="en-US" altLang="en-US" sz="1400" smtClean="0">
                <a:solidFill>
                  <a:srgbClr val="000000"/>
                </a:solidFill>
              </a:rPr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400">
              <a:solidFill>
                <a:srgbClr val="000000"/>
              </a:solidFill>
            </a:endParaRPr>
          </a:p>
        </p:txBody>
      </p:sp>
      <p:grpSp>
        <p:nvGrpSpPr>
          <p:cNvPr id="22531" name="Group 2"/>
          <p:cNvGrpSpPr>
            <a:grpSpLocks/>
          </p:cNvGrpSpPr>
          <p:nvPr/>
        </p:nvGrpSpPr>
        <p:grpSpPr bwMode="auto">
          <a:xfrm>
            <a:off x="457200" y="914400"/>
            <a:ext cx="8218488" cy="180975"/>
            <a:chOff x="295" y="1311"/>
            <a:chExt cx="5177" cy="114"/>
          </a:xfrm>
        </p:grpSpPr>
        <p:sp>
          <p:nvSpPr>
            <p:cNvPr id="22536" name="Rectangle 3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2537" name="Rectangle 4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2532" name="Text Box 5"/>
          <p:cNvSpPr txBox="1">
            <a:spLocks noChangeArrowheads="1"/>
          </p:cNvSpPr>
          <p:nvPr/>
        </p:nvSpPr>
        <p:spPr bwMode="auto">
          <a:xfrm>
            <a:off x="533400" y="200025"/>
            <a:ext cx="815340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3600"/>
              <a:t>The Alien's Life Advice</a:t>
            </a:r>
            <a:endParaRPr lang="en-US" altLang="en-US" sz="4000"/>
          </a:p>
        </p:txBody>
      </p:sp>
      <p:pic>
        <p:nvPicPr>
          <p:cNvPr id="22533" name="Picture 6" descr="ali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819400"/>
            <a:ext cx="78105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4" name="AutoShape 7"/>
          <p:cNvSpPr>
            <a:spLocks noChangeArrowheads="1"/>
          </p:cNvSpPr>
          <p:nvPr/>
        </p:nvSpPr>
        <p:spPr bwMode="auto">
          <a:xfrm>
            <a:off x="1371600" y="1812925"/>
            <a:ext cx="2971800" cy="1196975"/>
          </a:xfrm>
          <a:prstGeom prst="wedgeRectCallout">
            <a:avLst>
              <a:gd name="adj1" fmla="val 68000"/>
              <a:gd name="adj2" fmla="val 45468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 anchorCtr="1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Knowing an obscure fact isn’t proof of intelligence</a:t>
            </a:r>
          </a:p>
        </p:txBody>
      </p:sp>
      <p:sp>
        <p:nvSpPr>
          <p:cNvPr id="107528" name="AutoShape 8"/>
          <p:cNvSpPr>
            <a:spLocks/>
          </p:cNvSpPr>
          <p:nvPr/>
        </p:nvSpPr>
        <p:spPr bwMode="auto">
          <a:xfrm>
            <a:off x="5943600" y="4267200"/>
            <a:ext cx="1905000" cy="835025"/>
          </a:xfrm>
          <a:prstGeom prst="wedgeRectCallout">
            <a:avLst>
              <a:gd name="adj1" fmla="val -68417"/>
              <a:gd name="adj2" fmla="val -113782"/>
            </a:avLst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BCDFE2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2400"/>
              <a:t>…or even wisdom!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23555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23561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3562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3556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23557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4400" y="2819400"/>
            <a:ext cx="947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3558" name="Group 7"/>
          <p:cNvGrpSpPr>
            <a:grpSpLocks/>
          </p:cNvGrpSpPr>
          <p:nvPr/>
        </p:nvGrpSpPr>
        <p:grpSpPr bwMode="auto">
          <a:xfrm>
            <a:off x="5826125" y="2209800"/>
            <a:ext cx="3089275" cy="1524000"/>
            <a:chOff x="0" y="0"/>
            <a:chExt cx="1946" cy="960"/>
          </a:xfrm>
        </p:grpSpPr>
        <p:sp>
          <p:nvSpPr>
            <p:cNvPr id="23559" name="AutoShape 8"/>
            <p:cNvSpPr>
              <a:spLocks/>
            </p:cNvSpPr>
            <p:nvPr/>
          </p:nvSpPr>
          <p:spPr bwMode="auto">
            <a:xfrm>
              <a:off x="0" y="0"/>
              <a:ext cx="1946" cy="96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w 21600"/>
                <a:gd name="T17" fmla="*/ 0 h 21600"/>
                <a:gd name="T18" fmla="*/ 0 w 21600"/>
                <a:gd name="T19" fmla="*/ 0 h 21600"/>
                <a:gd name="T20" fmla="*/ 0 w 21600"/>
                <a:gd name="T21" fmla="*/ 0 h 21600"/>
                <a:gd name="T22" fmla="*/ 0 w 21600"/>
                <a:gd name="T23" fmla="*/ 0 h 21600"/>
                <a:gd name="T24" fmla="*/ 0 w 21600"/>
                <a:gd name="T25" fmla="*/ 0 h 21600"/>
                <a:gd name="T26" fmla="*/ 0 w 21600"/>
                <a:gd name="T27" fmla="*/ 0 h 21600"/>
                <a:gd name="T28" fmla="*/ 0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600" h="21600">
                  <a:moveTo>
                    <a:pt x="2420" y="0"/>
                  </a:moveTo>
                  <a:lnTo>
                    <a:pt x="2420" y="12600"/>
                  </a:lnTo>
                  <a:lnTo>
                    <a:pt x="0" y="18968"/>
                  </a:lnTo>
                  <a:lnTo>
                    <a:pt x="2420" y="18000"/>
                  </a:lnTo>
                  <a:lnTo>
                    <a:pt x="2420" y="21600"/>
                  </a:lnTo>
                  <a:lnTo>
                    <a:pt x="5616" y="21600"/>
                  </a:lnTo>
                  <a:lnTo>
                    <a:pt x="10412" y="21600"/>
                  </a:lnTo>
                  <a:lnTo>
                    <a:pt x="21600" y="21600"/>
                  </a:lnTo>
                  <a:lnTo>
                    <a:pt x="21600" y="18000"/>
                  </a:lnTo>
                  <a:lnTo>
                    <a:pt x="21600" y="12600"/>
                  </a:lnTo>
                  <a:lnTo>
                    <a:pt x="21600" y="0"/>
                  </a:lnTo>
                  <a:lnTo>
                    <a:pt x="10412" y="0"/>
                  </a:lnTo>
                  <a:lnTo>
                    <a:pt x="5616" y="0"/>
                  </a:lnTo>
                  <a:lnTo>
                    <a:pt x="2420" y="0"/>
                  </a:lnTo>
                  <a:close/>
                  <a:moveTo>
                    <a:pt x="242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3560" name="Rectangle 9"/>
            <p:cNvSpPr>
              <a:spLocks/>
            </p:cNvSpPr>
            <p:nvPr/>
          </p:nvSpPr>
          <p:spPr bwMode="auto">
            <a:xfrm>
              <a:off x="218" y="0"/>
              <a:ext cx="1728" cy="9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  <a:sym typeface="Times New Roman" pitchFamily="18" charset="0"/>
                </a:rPr>
                <a:t>Assume—just for a moment—that the length, n, is a power of 2.</a:t>
              </a:r>
            </a:p>
          </p:txBody>
        </p:sp>
      </p:grp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9BE4B1-1F81-4B1D-82AF-78247B7A0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838200"/>
          </a:xfrm>
        </p:spPr>
        <p:txBody>
          <a:bodyPr/>
          <a:lstStyle/>
          <a:p>
            <a:r>
              <a:rPr lang="en-US" dirty="0"/>
              <a:t>Simi’s Tree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D974E01-34BB-4CD0-A00C-A726816B8C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8800" y="1016876"/>
            <a:ext cx="54864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13692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24579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24589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4590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4580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24581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62163"/>
            <a:ext cx="13001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Line 7"/>
          <p:cNvSpPr>
            <a:spLocks noChangeShapeType="1"/>
          </p:cNvSpPr>
          <p:nvPr/>
        </p:nvSpPr>
        <p:spPr bwMode="auto">
          <a:xfrm>
            <a:off x="4876800" y="1371600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0" name="Rectangle 8"/>
          <p:cNvSpPr>
            <a:spLocks/>
          </p:cNvSpPr>
          <p:nvPr/>
        </p:nvSpPr>
        <p:spPr bwMode="auto">
          <a:xfrm>
            <a:off x="152400" y="3352800"/>
            <a:ext cx="4422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5])</a:t>
            </a:r>
          </a:p>
        </p:txBody>
      </p:sp>
      <p:sp>
        <p:nvSpPr>
          <p:cNvPr id="54281" name="Rectangle 9"/>
          <p:cNvSpPr>
            <a:spLocks/>
          </p:cNvSpPr>
          <p:nvPr/>
        </p:nvSpPr>
        <p:spPr bwMode="auto">
          <a:xfrm>
            <a:off x="4799013" y="3352800"/>
            <a:ext cx="4424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msort([27, 8, 2, 7])</a:t>
            </a:r>
          </a:p>
        </p:txBody>
      </p:sp>
      <p:sp>
        <p:nvSpPr>
          <p:cNvPr id="54282" name="Line 10"/>
          <p:cNvSpPr>
            <a:spLocks noChangeShapeType="1"/>
          </p:cNvSpPr>
          <p:nvPr/>
        </p:nvSpPr>
        <p:spPr bwMode="auto">
          <a:xfrm flipH="1">
            <a:off x="4495800" y="2743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4283" name="Rectangle 11"/>
          <p:cNvSpPr>
            <a:spLocks/>
          </p:cNvSpPr>
          <p:nvPr/>
        </p:nvSpPr>
        <p:spPr bwMode="auto">
          <a:xfrm>
            <a:off x="2743200" y="4114800"/>
            <a:ext cx="3825875" cy="46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latin typeface="News Gothic MT"/>
                <a:sym typeface="News Gothic MT"/>
              </a:rPr>
              <a:t>“the magic of recursion!”</a:t>
            </a:r>
          </a:p>
        </p:txBody>
      </p:sp>
      <p:sp>
        <p:nvSpPr>
          <p:cNvPr id="54284" name="Rectangle 12"/>
          <p:cNvSpPr>
            <a:spLocks/>
          </p:cNvSpPr>
          <p:nvPr/>
        </p:nvSpPr>
        <p:spPr bwMode="auto">
          <a:xfrm>
            <a:off x="1371600" y="4724400"/>
            <a:ext cx="32512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70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 3, 5, 42</a:t>
            </a: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]</a:t>
            </a:r>
          </a:p>
        </p:txBody>
      </p:sp>
      <p:sp>
        <p:nvSpPr>
          <p:cNvPr id="54285" name="Rectangle 13"/>
          <p:cNvSpPr>
            <a:spLocks/>
          </p:cNvSpPr>
          <p:nvPr/>
        </p:nvSpPr>
        <p:spPr bwMode="auto">
          <a:xfrm>
            <a:off x="5127625" y="4724400"/>
            <a:ext cx="32512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70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[2, 7, 8, 27</a:t>
            </a: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]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80" grpId="0"/>
      <p:bldP spid="54281" grpId="0"/>
      <p:bldP spid="54282" grpId="0" animBg="1"/>
      <p:bldP spid="54283" grpId="0"/>
      <p:bldP spid="54284" grpId="0"/>
      <p:bldP spid="5428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25603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25614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5615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5604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25605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62163"/>
            <a:ext cx="13001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4876800" y="1371600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Rectangle 8"/>
          <p:cNvSpPr>
            <a:spLocks/>
          </p:cNvSpPr>
          <p:nvPr/>
        </p:nvSpPr>
        <p:spPr bwMode="auto">
          <a:xfrm>
            <a:off x="152400" y="3352800"/>
            <a:ext cx="4422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5])</a:t>
            </a:r>
          </a:p>
        </p:txBody>
      </p:sp>
      <p:sp>
        <p:nvSpPr>
          <p:cNvPr id="25608" name="Rectangle 9"/>
          <p:cNvSpPr>
            <a:spLocks/>
          </p:cNvSpPr>
          <p:nvPr/>
        </p:nvSpPr>
        <p:spPr bwMode="auto">
          <a:xfrm>
            <a:off x="4799013" y="3352800"/>
            <a:ext cx="4424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msort([27, 8, 2, 7])</a:t>
            </a:r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 flipH="1">
            <a:off x="4495800" y="2743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Rectangle 11"/>
          <p:cNvSpPr>
            <a:spLocks/>
          </p:cNvSpPr>
          <p:nvPr/>
        </p:nvSpPr>
        <p:spPr bwMode="auto">
          <a:xfrm>
            <a:off x="609600" y="4343400"/>
            <a:ext cx="7623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merge([1, 3, 5, 42], [2, 7, 8, 27])</a:t>
            </a:r>
          </a:p>
        </p:txBody>
      </p:sp>
      <p:sp>
        <p:nvSpPr>
          <p:cNvPr id="25611" name="Rectangle 12"/>
          <p:cNvSpPr>
            <a:spLocks/>
          </p:cNvSpPr>
          <p:nvPr/>
        </p:nvSpPr>
        <p:spPr bwMode="auto">
          <a:xfrm>
            <a:off x="1676400" y="5791200"/>
            <a:ext cx="3651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</a:t>
            </a:r>
          </a:p>
        </p:txBody>
      </p:sp>
      <p:pic>
        <p:nvPicPr>
          <p:cNvPr id="25612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613" y="4875213"/>
            <a:ext cx="4492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13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013" y="4875213"/>
            <a:ext cx="4492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26627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26639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6640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6628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26629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62163"/>
            <a:ext cx="13001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0" name="Line 7"/>
          <p:cNvSpPr>
            <a:spLocks noChangeShapeType="1"/>
          </p:cNvSpPr>
          <p:nvPr/>
        </p:nvSpPr>
        <p:spPr bwMode="auto">
          <a:xfrm>
            <a:off x="4876800" y="1371600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1" name="Rectangle 8"/>
          <p:cNvSpPr>
            <a:spLocks/>
          </p:cNvSpPr>
          <p:nvPr/>
        </p:nvSpPr>
        <p:spPr bwMode="auto">
          <a:xfrm>
            <a:off x="152400" y="3352800"/>
            <a:ext cx="4422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5])</a:t>
            </a:r>
          </a:p>
        </p:txBody>
      </p:sp>
      <p:sp>
        <p:nvSpPr>
          <p:cNvPr id="26632" name="Rectangle 9"/>
          <p:cNvSpPr>
            <a:spLocks/>
          </p:cNvSpPr>
          <p:nvPr/>
        </p:nvSpPr>
        <p:spPr bwMode="auto">
          <a:xfrm>
            <a:off x="4799013" y="3352800"/>
            <a:ext cx="4424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msort([27, 8, 2, 7])</a:t>
            </a:r>
          </a:p>
        </p:txBody>
      </p:sp>
      <p:sp>
        <p:nvSpPr>
          <p:cNvPr id="26633" name="Line 10"/>
          <p:cNvSpPr>
            <a:spLocks noChangeShapeType="1"/>
          </p:cNvSpPr>
          <p:nvPr/>
        </p:nvSpPr>
        <p:spPr bwMode="auto">
          <a:xfrm flipH="1">
            <a:off x="4495800" y="2743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6634" name="Rectangle 11"/>
          <p:cNvSpPr>
            <a:spLocks/>
          </p:cNvSpPr>
          <p:nvPr/>
        </p:nvSpPr>
        <p:spPr bwMode="auto">
          <a:xfrm>
            <a:off x="609600" y="4343400"/>
            <a:ext cx="7623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merge([1, 3, 5, 42], [2, 7, 8, 27])</a:t>
            </a:r>
          </a:p>
        </p:txBody>
      </p:sp>
      <p:sp>
        <p:nvSpPr>
          <p:cNvPr id="26635" name="Rectangle 12"/>
          <p:cNvSpPr>
            <a:spLocks/>
          </p:cNvSpPr>
          <p:nvPr/>
        </p:nvSpPr>
        <p:spPr bwMode="auto">
          <a:xfrm>
            <a:off x="1676400" y="5791200"/>
            <a:ext cx="7937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</a:t>
            </a:r>
          </a:p>
        </p:txBody>
      </p:sp>
      <p:pic>
        <p:nvPicPr>
          <p:cNvPr id="26636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37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0013" y="4875213"/>
            <a:ext cx="449262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38" name="Rectangle 15"/>
          <p:cNvSpPr>
            <a:spLocks/>
          </p:cNvSpPr>
          <p:nvPr/>
        </p:nvSpPr>
        <p:spPr bwMode="auto">
          <a:xfrm>
            <a:off x="21018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latin typeface="ＭＳ Ｐゴシック" pitchFamily="-65" charset="-128"/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27651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27664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7665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7652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27653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62163"/>
            <a:ext cx="13001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4" name="Line 7"/>
          <p:cNvSpPr>
            <a:spLocks noChangeShapeType="1"/>
          </p:cNvSpPr>
          <p:nvPr/>
        </p:nvSpPr>
        <p:spPr bwMode="auto">
          <a:xfrm>
            <a:off x="4876800" y="1371600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5" name="Rectangle 8"/>
          <p:cNvSpPr>
            <a:spLocks/>
          </p:cNvSpPr>
          <p:nvPr/>
        </p:nvSpPr>
        <p:spPr bwMode="auto">
          <a:xfrm>
            <a:off x="152400" y="3352800"/>
            <a:ext cx="4422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5])</a:t>
            </a:r>
          </a:p>
        </p:txBody>
      </p:sp>
      <p:sp>
        <p:nvSpPr>
          <p:cNvPr id="27656" name="Rectangle 9"/>
          <p:cNvSpPr>
            <a:spLocks/>
          </p:cNvSpPr>
          <p:nvPr/>
        </p:nvSpPr>
        <p:spPr bwMode="auto">
          <a:xfrm>
            <a:off x="4799013" y="3352800"/>
            <a:ext cx="4424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msort([27, 8, 2, 7])</a:t>
            </a:r>
          </a:p>
        </p:txBody>
      </p:sp>
      <p:sp>
        <p:nvSpPr>
          <p:cNvPr id="27657" name="Line 10"/>
          <p:cNvSpPr>
            <a:spLocks noChangeShapeType="1"/>
          </p:cNvSpPr>
          <p:nvPr/>
        </p:nvSpPr>
        <p:spPr bwMode="auto">
          <a:xfrm flipH="1">
            <a:off x="4495800" y="2743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Rectangle 11"/>
          <p:cNvSpPr>
            <a:spLocks/>
          </p:cNvSpPr>
          <p:nvPr/>
        </p:nvSpPr>
        <p:spPr bwMode="auto">
          <a:xfrm>
            <a:off x="609600" y="4343400"/>
            <a:ext cx="7623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merge([1, 3, 5, 42], [2, 7, 8, 27])</a:t>
            </a:r>
          </a:p>
        </p:txBody>
      </p:sp>
      <p:sp>
        <p:nvSpPr>
          <p:cNvPr id="27659" name="Rectangle 12"/>
          <p:cNvSpPr>
            <a:spLocks/>
          </p:cNvSpPr>
          <p:nvPr/>
        </p:nvSpPr>
        <p:spPr bwMode="auto">
          <a:xfrm>
            <a:off x="1676400" y="5791200"/>
            <a:ext cx="1008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[1,2</a:t>
            </a:r>
          </a:p>
        </p:txBody>
      </p:sp>
      <p:pic>
        <p:nvPicPr>
          <p:cNvPr id="27660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33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61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2" name="Rectangle 15"/>
          <p:cNvSpPr>
            <a:spLocks/>
          </p:cNvSpPr>
          <p:nvPr/>
        </p:nvSpPr>
        <p:spPr bwMode="auto">
          <a:xfrm>
            <a:off x="21018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7663" name="Rectangle 16"/>
          <p:cNvSpPr>
            <a:spLocks/>
          </p:cNvSpPr>
          <p:nvPr/>
        </p:nvSpPr>
        <p:spPr bwMode="auto">
          <a:xfrm>
            <a:off x="53340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28675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28689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8690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8676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28677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62163"/>
            <a:ext cx="13001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8" name="Line 7"/>
          <p:cNvSpPr>
            <a:spLocks noChangeShapeType="1"/>
          </p:cNvSpPr>
          <p:nvPr/>
        </p:nvSpPr>
        <p:spPr bwMode="auto">
          <a:xfrm>
            <a:off x="4876800" y="1371600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79" name="Rectangle 8"/>
          <p:cNvSpPr>
            <a:spLocks/>
          </p:cNvSpPr>
          <p:nvPr/>
        </p:nvSpPr>
        <p:spPr bwMode="auto">
          <a:xfrm>
            <a:off x="152400" y="3352800"/>
            <a:ext cx="4422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5])</a:t>
            </a:r>
          </a:p>
        </p:txBody>
      </p:sp>
      <p:sp>
        <p:nvSpPr>
          <p:cNvPr id="28680" name="Rectangle 9"/>
          <p:cNvSpPr>
            <a:spLocks/>
          </p:cNvSpPr>
          <p:nvPr/>
        </p:nvSpPr>
        <p:spPr bwMode="auto">
          <a:xfrm>
            <a:off x="4799013" y="3352800"/>
            <a:ext cx="4424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msort([27, 8, 2, 7])</a:t>
            </a:r>
          </a:p>
        </p:txBody>
      </p:sp>
      <p:sp>
        <p:nvSpPr>
          <p:cNvPr id="28681" name="Line 10"/>
          <p:cNvSpPr>
            <a:spLocks noChangeShapeType="1"/>
          </p:cNvSpPr>
          <p:nvPr/>
        </p:nvSpPr>
        <p:spPr bwMode="auto">
          <a:xfrm flipH="1">
            <a:off x="4495800" y="2743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8682" name="Rectangle 11"/>
          <p:cNvSpPr>
            <a:spLocks/>
          </p:cNvSpPr>
          <p:nvPr/>
        </p:nvSpPr>
        <p:spPr bwMode="auto">
          <a:xfrm>
            <a:off x="609600" y="4343400"/>
            <a:ext cx="7623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merge([1, 3, 5, 42], [2, 7, 8, 27])</a:t>
            </a:r>
          </a:p>
        </p:txBody>
      </p:sp>
      <p:sp>
        <p:nvSpPr>
          <p:cNvPr id="28683" name="Rectangle 12"/>
          <p:cNvSpPr>
            <a:spLocks/>
          </p:cNvSpPr>
          <p:nvPr/>
        </p:nvSpPr>
        <p:spPr bwMode="auto">
          <a:xfrm>
            <a:off x="1676400" y="5791200"/>
            <a:ext cx="143510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[1,2,3</a:t>
            </a:r>
          </a:p>
        </p:txBody>
      </p:sp>
      <p:pic>
        <p:nvPicPr>
          <p:cNvPr id="28684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1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85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86" name="Rectangle 15"/>
          <p:cNvSpPr>
            <a:spLocks/>
          </p:cNvSpPr>
          <p:nvPr/>
        </p:nvSpPr>
        <p:spPr bwMode="auto">
          <a:xfrm>
            <a:off x="21018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8687" name="Rectangle 16"/>
          <p:cNvSpPr>
            <a:spLocks/>
          </p:cNvSpPr>
          <p:nvPr/>
        </p:nvSpPr>
        <p:spPr bwMode="auto">
          <a:xfrm>
            <a:off x="53340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8688" name="Rectangle 17"/>
          <p:cNvSpPr>
            <a:spLocks/>
          </p:cNvSpPr>
          <p:nvPr/>
        </p:nvSpPr>
        <p:spPr bwMode="auto">
          <a:xfrm>
            <a:off x="27114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29699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29714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29715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29700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29701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62163"/>
            <a:ext cx="13001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Line 7"/>
          <p:cNvSpPr>
            <a:spLocks noChangeShapeType="1"/>
          </p:cNvSpPr>
          <p:nvPr/>
        </p:nvSpPr>
        <p:spPr bwMode="auto">
          <a:xfrm>
            <a:off x="4876800" y="1371600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3" name="Rectangle 8"/>
          <p:cNvSpPr>
            <a:spLocks/>
          </p:cNvSpPr>
          <p:nvPr/>
        </p:nvSpPr>
        <p:spPr bwMode="auto">
          <a:xfrm>
            <a:off x="152400" y="3352800"/>
            <a:ext cx="4422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5])</a:t>
            </a:r>
          </a:p>
        </p:txBody>
      </p:sp>
      <p:sp>
        <p:nvSpPr>
          <p:cNvPr id="29704" name="Rectangle 9"/>
          <p:cNvSpPr>
            <a:spLocks/>
          </p:cNvSpPr>
          <p:nvPr/>
        </p:nvSpPr>
        <p:spPr bwMode="auto">
          <a:xfrm>
            <a:off x="4799013" y="3352800"/>
            <a:ext cx="4424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msort([27, 8, 2, 7])</a:t>
            </a:r>
          </a:p>
        </p:txBody>
      </p:sp>
      <p:sp>
        <p:nvSpPr>
          <p:cNvPr id="29705" name="Line 10"/>
          <p:cNvSpPr>
            <a:spLocks noChangeShapeType="1"/>
          </p:cNvSpPr>
          <p:nvPr/>
        </p:nvSpPr>
        <p:spPr bwMode="auto">
          <a:xfrm flipH="1">
            <a:off x="4495800" y="2743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706" name="Rectangle 11"/>
          <p:cNvSpPr>
            <a:spLocks/>
          </p:cNvSpPr>
          <p:nvPr/>
        </p:nvSpPr>
        <p:spPr bwMode="auto">
          <a:xfrm>
            <a:off x="609600" y="4343400"/>
            <a:ext cx="7623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merge([1, 3, 5, 42], [2, 7, 8, 27])</a:t>
            </a:r>
          </a:p>
        </p:txBody>
      </p:sp>
      <p:sp>
        <p:nvSpPr>
          <p:cNvPr id="29707" name="Rectangle 12"/>
          <p:cNvSpPr>
            <a:spLocks/>
          </p:cNvSpPr>
          <p:nvPr/>
        </p:nvSpPr>
        <p:spPr bwMode="auto">
          <a:xfrm>
            <a:off x="1676400" y="5791200"/>
            <a:ext cx="18605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[1,2,3,5</a:t>
            </a:r>
          </a:p>
        </p:txBody>
      </p:sp>
      <p:pic>
        <p:nvPicPr>
          <p:cNvPr id="29708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9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709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737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10" name="Rectangle 15"/>
          <p:cNvSpPr>
            <a:spLocks/>
          </p:cNvSpPr>
          <p:nvPr/>
        </p:nvSpPr>
        <p:spPr bwMode="auto">
          <a:xfrm>
            <a:off x="21018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9711" name="Rectangle 16"/>
          <p:cNvSpPr>
            <a:spLocks/>
          </p:cNvSpPr>
          <p:nvPr/>
        </p:nvSpPr>
        <p:spPr bwMode="auto">
          <a:xfrm>
            <a:off x="53340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9712" name="Rectangle 17"/>
          <p:cNvSpPr>
            <a:spLocks/>
          </p:cNvSpPr>
          <p:nvPr/>
        </p:nvSpPr>
        <p:spPr bwMode="auto">
          <a:xfrm>
            <a:off x="27114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29713" name="Rectangle 18"/>
          <p:cNvSpPr>
            <a:spLocks/>
          </p:cNvSpPr>
          <p:nvPr/>
        </p:nvSpPr>
        <p:spPr bwMode="auto">
          <a:xfrm>
            <a:off x="33972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30723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30739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0740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0724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30725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62163"/>
            <a:ext cx="13001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6" name="Line 7"/>
          <p:cNvSpPr>
            <a:spLocks noChangeShapeType="1"/>
          </p:cNvSpPr>
          <p:nvPr/>
        </p:nvSpPr>
        <p:spPr bwMode="auto">
          <a:xfrm>
            <a:off x="4876800" y="1371600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27" name="Rectangle 8"/>
          <p:cNvSpPr>
            <a:spLocks/>
          </p:cNvSpPr>
          <p:nvPr/>
        </p:nvSpPr>
        <p:spPr bwMode="auto">
          <a:xfrm>
            <a:off x="152400" y="3352800"/>
            <a:ext cx="4422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5])</a:t>
            </a:r>
          </a:p>
        </p:txBody>
      </p:sp>
      <p:sp>
        <p:nvSpPr>
          <p:cNvPr id="30728" name="Rectangle 9"/>
          <p:cNvSpPr>
            <a:spLocks/>
          </p:cNvSpPr>
          <p:nvPr/>
        </p:nvSpPr>
        <p:spPr bwMode="auto">
          <a:xfrm>
            <a:off x="4799013" y="3352800"/>
            <a:ext cx="4424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msort([27, 8, 2, 7])</a:t>
            </a:r>
          </a:p>
        </p:txBody>
      </p:sp>
      <p:sp>
        <p:nvSpPr>
          <p:cNvPr id="30729" name="Line 10"/>
          <p:cNvSpPr>
            <a:spLocks noChangeShapeType="1"/>
          </p:cNvSpPr>
          <p:nvPr/>
        </p:nvSpPr>
        <p:spPr bwMode="auto">
          <a:xfrm flipH="1">
            <a:off x="4495800" y="2743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0730" name="Rectangle 11"/>
          <p:cNvSpPr>
            <a:spLocks/>
          </p:cNvSpPr>
          <p:nvPr/>
        </p:nvSpPr>
        <p:spPr bwMode="auto">
          <a:xfrm>
            <a:off x="609600" y="4343400"/>
            <a:ext cx="7623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merge([1, 3, 5, 42], [2, 7, 8, 27])</a:t>
            </a:r>
          </a:p>
        </p:txBody>
      </p:sp>
      <p:sp>
        <p:nvSpPr>
          <p:cNvPr id="30731" name="Rectangle 12"/>
          <p:cNvSpPr>
            <a:spLocks/>
          </p:cNvSpPr>
          <p:nvPr/>
        </p:nvSpPr>
        <p:spPr bwMode="auto">
          <a:xfrm>
            <a:off x="1676400" y="5791200"/>
            <a:ext cx="22875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[1,2,3,5,7</a:t>
            </a:r>
          </a:p>
        </p:txBody>
      </p:sp>
      <p:pic>
        <p:nvPicPr>
          <p:cNvPr id="30732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9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33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95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34" name="Rectangle 15"/>
          <p:cNvSpPr>
            <a:spLocks/>
          </p:cNvSpPr>
          <p:nvPr/>
        </p:nvSpPr>
        <p:spPr bwMode="auto">
          <a:xfrm>
            <a:off x="21018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0735" name="Rectangle 16"/>
          <p:cNvSpPr>
            <a:spLocks/>
          </p:cNvSpPr>
          <p:nvPr/>
        </p:nvSpPr>
        <p:spPr bwMode="auto">
          <a:xfrm>
            <a:off x="53340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0736" name="Rectangle 17"/>
          <p:cNvSpPr>
            <a:spLocks/>
          </p:cNvSpPr>
          <p:nvPr/>
        </p:nvSpPr>
        <p:spPr bwMode="auto">
          <a:xfrm>
            <a:off x="27114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0737" name="Rectangle 18"/>
          <p:cNvSpPr>
            <a:spLocks/>
          </p:cNvSpPr>
          <p:nvPr/>
        </p:nvSpPr>
        <p:spPr bwMode="auto">
          <a:xfrm>
            <a:off x="33972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0738" name="Rectangle 19"/>
          <p:cNvSpPr>
            <a:spLocks/>
          </p:cNvSpPr>
          <p:nvPr/>
        </p:nvSpPr>
        <p:spPr bwMode="auto">
          <a:xfrm>
            <a:off x="59436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31747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31764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1765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1748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31749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62163"/>
            <a:ext cx="13001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Line 7"/>
          <p:cNvSpPr>
            <a:spLocks noChangeShapeType="1"/>
          </p:cNvSpPr>
          <p:nvPr/>
        </p:nvSpPr>
        <p:spPr bwMode="auto">
          <a:xfrm>
            <a:off x="4876800" y="1371600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1" name="Rectangle 8"/>
          <p:cNvSpPr>
            <a:spLocks/>
          </p:cNvSpPr>
          <p:nvPr/>
        </p:nvSpPr>
        <p:spPr bwMode="auto">
          <a:xfrm>
            <a:off x="152400" y="3352800"/>
            <a:ext cx="4422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5])</a:t>
            </a:r>
          </a:p>
        </p:txBody>
      </p:sp>
      <p:sp>
        <p:nvSpPr>
          <p:cNvPr id="31752" name="Rectangle 9"/>
          <p:cNvSpPr>
            <a:spLocks/>
          </p:cNvSpPr>
          <p:nvPr/>
        </p:nvSpPr>
        <p:spPr bwMode="auto">
          <a:xfrm>
            <a:off x="4799013" y="3352800"/>
            <a:ext cx="4424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msort([27, 8, 2, 7])</a:t>
            </a:r>
          </a:p>
        </p:txBody>
      </p:sp>
      <p:sp>
        <p:nvSpPr>
          <p:cNvPr id="31753" name="Line 10"/>
          <p:cNvSpPr>
            <a:spLocks noChangeShapeType="1"/>
          </p:cNvSpPr>
          <p:nvPr/>
        </p:nvSpPr>
        <p:spPr bwMode="auto">
          <a:xfrm flipH="1">
            <a:off x="4495800" y="2743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1754" name="Rectangle 11"/>
          <p:cNvSpPr>
            <a:spLocks/>
          </p:cNvSpPr>
          <p:nvPr/>
        </p:nvSpPr>
        <p:spPr bwMode="auto">
          <a:xfrm>
            <a:off x="609600" y="4343400"/>
            <a:ext cx="7623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merge([1, 3, 5, 42], [2, 7, 8, 27])</a:t>
            </a:r>
          </a:p>
        </p:txBody>
      </p:sp>
      <p:sp>
        <p:nvSpPr>
          <p:cNvPr id="31755" name="Rectangle 12"/>
          <p:cNvSpPr>
            <a:spLocks/>
          </p:cNvSpPr>
          <p:nvPr/>
        </p:nvSpPr>
        <p:spPr bwMode="auto">
          <a:xfrm>
            <a:off x="1676400" y="5791200"/>
            <a:ext cx="27146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[1,2,3,5,7,8</a:t>
            </a:r>
          </a:p>
        </p:txBody>
      </p:sp>
      <p:pic>
        <p:nvPicPr>
          <p:cNvPr id="31756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9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57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15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8" name="Rectangle 15"/>
          <p:cNvSpPr>
            <a:spLocks/>
          </p:cNvSpPr>
          <p:nvPr/>
        </p:nvSpPr>
        <p:spPr bwMode="auto">
          <a:xfrm>
            <a:off x="21018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1759" name="Rectangle 16"/>
          <p:cNvSpPr>
            <a:spLocks/>
          </p:cNvSpPr>
          <p:nvPr/>
        </p:nvSpPr>
        <p:spPr bwMode="auto">
          <a:xfrm>
            <a:off x="53340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1760" name="Rectangle 17"/>
          <p:cNvSpPr>
            <a:spLocks/>
          </p:cNvSpPr>
          <p:nvPr/>
        </p:nvSpPr>
        <p:spPr bwMode="auto">
          <a:xfrm>
            <a:off x="27114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1761" name="Rectangle 18"/>
          <p:cNvSpPr>
            <a:spLocks/>
          </p:cNvSpPr>
          <p:nvPr/>
        </p:nvSpPr>
        <p:spPr bwMode="auto">
          <a:xfrm>
            <a:off x="33972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1762" name="Rectangle 19"/>
          <p:cNvSpPr>
            <a:spLocks/>
          </p:cNvSpPr>
          <p:nvPr/>
        </p:nvSpPr>
        <p:spPr bwMode="auto">
          <a:xfrm>
            <a:off x="59436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1763" name="Rectangle 20"/>
          <p:cNvSpPr>
            <a:spLocks/>
          </p:cNvSpPr>
          <p:nvPr/>
        </p:nvSpPr>
        <p:spPr bwMode="auto">
          <a:xfrm>
            <a:off x="65532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32771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32789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2790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2772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32773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62163"/>
            <a:ext cx="13001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4" name="Line 7"/>
          <p:cNvSpPr>
            <a:spLocks noChangeShapeType="1"/>
          </p:cNvSpPr>
          <p:nvPr/>
        </p:nvSpPr>
        <p:spPr bwMode="auto">
          <a:xfrm>
            <a:off x="4876800" y="1371600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5" name="Rectangle 8"/>
          <p:cNvSpPr>
            <a:spLocks/>
          </p:cNvSpPr>
          <p:nvPr/>
        </p:nvSpPr>
        <p:spPr bwMode="auto">
          <a:xfrm>
            <a:off x="152400" y="3352800"/>
            <a:ext cx="4422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5])</a:t>
            </a:r>
          </a:p>
        </p:txBody>
      </p:sp>
      <p:sp>
        <p:nvSpPr>
          <p:cNvPr id="32776" name="Rectangle 9"/>
          <p:cNvSpPr>
            <a:spLocks/>
          </p:cNvSpPr>
          <p:nvPr/>
        </p:nvSpPr>
        <p:spPr bwMode="auto">
          <a:xfrm>
            <a:off x="4799013" y="3352800"/>
            <a:ext cx="4424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msort([27, 8, 2, 7])</a:t>
            </a:r>
          </a:p>
        </p:txBody>
      </p:sp>
      <p:sp>
        <p:nvSpPr>
          <p:cNvPr id="32777" name="Line 10"/>
          <p:cNvSpPr>
            <a:spLocks noChangeShapeType="1"/>
          </p:cNvSpPr>
          <p:nvPr/>
        </p:nvSpPr>
        <p:spPr bwMode="auto">
          <a:xfrm flipH="1">
            <a:off x="4495800" y="2743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2778" name="Rectangle 11"/>
          <p:cNvSpPr>
            <a:spLocks/>
          </p:cNvSpPr>
          <p:nvPr/>
        </p:nvSpPr>
        <p:spPr bwMode="auto">
          <a:xfrm>
            <a:off x="609600" y="4343400"/>
            <a:ext cx="7623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merge([1, 3, 5, 42], [2, 7, 8, 27])</a:t>
            </a:r>
          </a:p>
        </p:txBody>
      </p:sp>
      <p:sp>
        <p:nvSpPr>
          <p:cNvPr id="32779" name="Rectangle 12"/>
          <p:cNvSpPr>
            <a:spLocks/>
          </p:cNvSpPr>
          <p:nvPr/>
        </p:nvSpPr>
        <p:spPr bwMode="auto">
          <a:xfrm>
            <a:off x="1676400" y="5791200"/>
            <a:ext cx="335438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[1,2,3,5,7,8,27</a:t>
            </a:r>
          </a:p>
        </p:txBody>
      </p:sp>
      <p:pic>
        <p:nvPicPr>
          <p:cNvPr id="32780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49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81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97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82" name="Rectangle 15"/>
          <p:cNvSpPr>
            <a:spLocks/>
          </p:cNvSpPr>
          <p:nvPr/>
        </p:nvSpPr>
        <p:spPr bwMode="auto">
          <a:xfrm>
            <a:off x="21018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2783" name="Rectangle 16"/>
          <p:cNvSpPr>
            <a:spLocks/>
          </p:cNvSpPr>
          <p:nvPr/>
        </p:nvSpPr>
        <p:spPr bwMode="auto">
          <a:xfrm>
            <a:off x="53340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2784" name="Rectangle 17"/>
          <p:cNvSpPr>
            <a:spLocks/>
          </p:cNvSpPr>
          <p:nvPr/>
        </p:nvSpPr>
        <p:spPr bwMode="auto">
          <a:xfrm>
            <a:off x="27114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2785" name="Rectangle 18"/>
          <p:cNvSpPr>
            <a:spLocks/>
          </p:cNvSpPr>
          <p:nvPr/>
        </p:nvSpPr>
        <p:spPr bwMode="auto">
          <a:xfrm>
            <a:off x="33972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2786" name="Rectangle 19"/>
          <p:cNvSpPr>
            <a:spLocks/>
          </p:cNvSpPr>
          <p:nvPr/>
        </p:nvSpPr>
        <p:spPr bwMode="auto">
          <a:xfrm>
            <a:off x="59436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2787" name="Rectangle 20"/>
          <p:cNvSpPr>
            <a:spLocks/>
          </p:cNvSpPr>
          <p:nvPr/>
        </p:nvSpPr>
        <p:spPr bwMode="auto">
          <a:xfrm>
            <a:off x="65532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2788" name="Rectangle 21"/>
          <p:cNvSpPr>
            <a:spLocks/>
          </p:cNvSpPr>
          <p:nvPr/>
        </p:nvSpPr>
        <p:spPr bwMode="auto">
          <a:xfrm>
            <a:off x="73152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 rIns="132080"/>
          <a:lstStyle/>
          <a:p>
            <a:r>
              <a:rPr lang="en-US" altLang="en-US"/>
              <a:t>Mergesort</a:t>
            </a:r>
          </a:p>
        </p:txBody>
      </p:sp>
      <p:grpSp>
        <p:nvGrpSpPr>
          <p:cNvPr id="33795" name="Group 2"/>
          <p:cNvGrpSpPr>
            <a:grpSpLocks/>
          </p:cNvGrpSpPr>
          <p:nvPr/>
        </p:nvGrpSpPr>
        <p:grpSpPr bwMode="auto">
          <a:xfrm>
            <a:off x="457200" y="1038225"/>
            <a:ext cx="8218488" cy="180975"/>
            <a:chOff x="0" y="0"/>
            <a:chExt cx="5177" cy="114"/>
          </a:xfrm>
        </p:grpSpPr>
        <p:sp>
          <p:nvSpPr>
            <p:cNvPr id="33815" name="Rectangle 3"/>
            <p:cNvSpPr>
              <a:spLocks/>
            </p:cNvSpPr>
            <p:nvPr/>
          </p:nvSpPr>
          <p:spPr bwMode="auto">
            <a:xfrm>
              <a:off x="0" y="0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  <p:sp>
          <p:nvSpPr>
            <p:cNvPr id="33816" name="Rectangle 4"/>
            <p:cNvSpPr>
              <a:spLocks/>
            </p:cNvSpPr>
            <p:nvPr/>
          </p:nvSpPr>
          <p:spPr bwMode="auto">
            <a:xfrm>
              <a:off x="0" y="66"/>
              <a:ext cx="5177" cy="48"/>
            </a:xfrm>
            <a:prstGeom prst="rect">
              <a:avLst/>
            </a:prstGeom>
            <a:solidFill>
              <a:srgbClr val="42CBF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2400"/>
            </a:p>
          </p:txBody>
        </p:sp>
      </p:grpSp>
      <p:sp>
        <p:nvSpPr>
          <p:cNvPr id="33796" name="Rectangle 5"/>
          <p:cNvSpPr>
            <a:spLocks/>
          </p:cNvSpPr>
          <p:nvPr/>
        </p:nvSpPr>
        <p:spPr bwMode="auto">
          <a:xfrm>
            <a:off x="669925" y="1612900"/>
            <a:ext cx="71961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5, 27, 8, 2, 7])</a:t>
            </a:r>
          </a:p>
        </p:txBody>
      </p:sp>
      <p:pic>
        <p:nvPicPr>
          <p:cNvPr id="33797" name="Picture 6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7600" y="2062163"/>
            <a:ext cx="1300163" cy="985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8" name="Line 7"/>
          <p:cNvSpPr>
            <a:spLocks noChangeShapeType="1"/>
          </p:cNvSpPr>
          <p:nvPr/>
        </p:nvSpPr>
        <p:spPr bwMode="auto">
          <a:xfrm>
            <a:off x="4876800" y="1371600"/>
            <a:ext cx="1588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799" name="Rectangle 8"/>
          <p:cNvSpPr>
            <a:spLocks/>
          </p:cNvSpPr>
          <p:nvPr/>
        </p:nvSpPr>
        <p:spPr bwMode="auto">
          <a:xfrm>
            <a:off x="152400" y="3352800"/>
            <a:ext cx="44227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5])</a:t>
            </a:r>
          </a:p>
        </p:txBody>
      </p:sp>
      <p:sp>
        <p:nvSpPr>
          <p:cNvPr id="33800" name="Rectangle 9"/>
          <p:cNvSpPr>
            <a:spLocks/>
          </p:cNvSpPr>
          <p:nvPr/>
        </p:nvSpPr>
        <p:spPr bwMode="auto">
          <a:xfrm>
            <a:off x="4799013" y="3352800"/>
            <a:ext cx="44243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msort([27, 8, 2, 7])</a:t>
            </a:r>
          </a:p>
        </p:txBody>
      </p:sp>
      <p:sp>
        <p:nvSpPr>
          <p:cNvPr id="33801" name="Line 10"/>
          <p:cNvSpPr>
            <a:spLocks noChangeShapeType="1"/>
          </p:cNvSpPr>
          <p:nvPr/>
        </p:nvSpPr>
        <p:spPr bwMode="auto">
          <a:xfrm flipH="1">
            <a:off x="4495800" y="2743200"/>
            <a:ext cx="381000" cy="1371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802" name="Rectangle 11"/>
          <p:cNvSpPr>
            <a:spLocks/>
          </p:cNvSpPr>
          <p:nvPr/>
        </p:nvSpPr>
        <p:spPr bwMode="auto">
          <a:xfrm>
            <a:off x="609600" y="4343400"/>
            <a:ext cx="76231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merge([1, 3, 5, 42], [2, 7, 8, 27])</a:t>
            </a:r>
          </a:p>
        </p:txBody>
      </p:sp>
      <p:sp>
        <p:nvSpPr>
          <p:cNvPr id="33803" name="Rectangle 12"/>
          <p:cNvSpPr>
            <a:spLocks/>
          </p:cNvSpPr>
          <p:nvPr/>
        </p:nvSpPr>
        <p:spPr bwMode="auto">
          <a:xfrm>
            <a:off x="1676400" y="5791200"/>
            <a:ext cx="42084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[1,2,3,5,7,8,27,42]</a:t>
            </a:r>
          </a:p>
        </p:txBody>
      </p:sp>
      <p:pic>
        <p:nvPicPr>
          <p:cNvPr id="33804" name="Picture 13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07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5" name="Picture 14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4875213"/>
            <a:ext cx="449263" cy="596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806" name="Rectangle 15"/>
          <p:cNvSpPr>
            <a:spLocks/>
          </p:cNvSpPr>
          <p:nvPr/>
        </p:nvSpPr>
        <p:spPr bwMode="auto">
          <a:xfrm>
            <a:off x="21018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3807" name="Rectangle 16"/>
          <p:cNvSpPr>
            <a:spLocks/>
          </p:cNvSpPr>
          <p:nvPr/>
        </p:nvSpPr>
        <p:spPr bwMode="auto">
          <a:xfrm>
            <a:off x="53340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3808" name="Rectangle 17"/>
          <p:cNvSpPr>
            <a:spLocks/>
          </p:cNvSpPr>
          <p:nvPr/>
        </p:nvSpPr>
        <p:spPr bwMode="auto">
          <a:xfrm>
            <a:off x="27114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3809" name="Rectangle 18"/>
          <p:cNvSpPr>
            <a:spLocks/>
          </p:cNvSpPr>
          <p:nvPr/>
        </p:nvSpPr>
        <p:spPr bwMode="auto">
          <a:xfrm>
            <a:off x="33972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3810" name="Rectangle 19"/>
          <p:cNvSpPr>
            <a:spLocks/>
          </p:cNvSpPr>
          <p:nvPr/>
        </p:nvSpPr>
        <p:spPr bwMode="auto">
          <a:xfrm>
            <a:off x="59436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3811" name="Rectangle 20"/>
          <p:cNvSpPr>
            <a:spLocks/>
          </p:cNvSpPr>
          <p:nvPr/>
        </p:nvSpPr>
        <p:spPr bwMode="auto">
          <a:xfrm>
            <a:off x="65532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3812" name="Rectangle 21"/>
          <p:cNvSpPr>
            <a:spLocks/>
          </p:cNvSpPr>
          <p:nvPr/>
        </p:nvSpPr>
        <p:spPr bwMode="auto">
          <a:xfrm>
            <a:off x="731520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3813" name="Rectangle 22"/>
          <p:cNvSpPr>
            <a:spLocks/>
          </p:cNvSpPr>
          <p:nvPr/>
        </p:nvSpPr>
        <p:spPr bwMode="auto">
          <a:xfrm>
            <a:off x="4159250" y="4572000"/>
            <a:ext cx="1905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6F0B17"/>
                </a:solidFill>
                <a:sym typeface="Wingdings" pitchFamily="2" charset="2"/>
              </a:rPr>
              <a:t></a:t>
            </a:r>
          </a:p>
        </p:txBody>
      </p:sp>
      <p:sp>
        <p:nvSpPr>
          <p:cNvPr id="33814" name="Rectangle 23"/>
          <p:cNvSpPr>
            <a:spLocks/>
          </p:cNvSpPr>
          <p:nvPr/>
        </p:nvSpPr>
        <p:spPr bwMode="auto">
          <a:xfrm>
            <a:off x="6270625" y="5867400"/>
            <a:ext cx="21082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00"/>
              </a:spcBef>
              <a:buFontTx/>
              <a:buNone/>
            </a:pPr>
            <a:r>
              <a:rPr lang="en-US" altLang="en-US" sz="2400" b="1" i="1">
                <a:solidFill>
                  <a:srgbClr val="10611B"/>
                </a:solidFill>
                <a:cs typeface="Arial" pitchFamily="34" charset="0"/>
              </a:rPr>
              <a:t>Done!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itchFamily="-65" charset="-128"/>
              </a:rPr>
              <a:t>True Story…</a:t>
            </a:r>
          </a:p>
        </p:txBody>
      </p:sp>
      <p:sp>
        <p:nvSpPr>
          <p:cNvPr id="18" name="Rounded Rectangular Callout 17"/>
          <p:cNvSpPr>
            <a:spLocks noChangeArrowheads="1"/>
          </p:cNvSpPr>
          <p:nvPr/>
        </p:nvSpPr>
        <p:spPr bwMode="auto">
          <a:xfrm>
            <a:off x="1371600" y="5257800"/>
            <a:ext cx="2895600" cy="609600"/>
          </a:xfrm>
          <a:prstGeom prst="wedgeRoundRectCallout">
            <a:avLst>
              <a:gd name="adj1" fmla="val -48505"/>
              <a:gd name="adj2" fmla="val 66019"/>
              <a:gd name="adj3" fmla="val 16667"/>
            </a:avLst>
          </a:prstGeom>
          <a:gradFill rotWithShape="1">
            <a:gsLst>
              <a:gs pos="0">
                <a:srgbClr val="FF9A99"/>
              </a:gs>
              <a:gs pos="100000">
                <a:srgbClr val="D1403C"/>
              </a:gs>
            </a:gsLst>
            <a:lin ang="5400000"/>
          </a:gradFill>
          <a:ln w="9525">
            <a:solidFill>
              <a:srgbClr val="BE4B48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/>
          <a:lstStyle/>
          <a:p>
            <a:pPr defTabSz="457200" eaLnBrk="1" hangingPunct="1">
              <a:defRPr/>
            </a:pPr>
            <a:r>
              <a:rPr lang="en-US" sz="1800">
                <a:solidFill>
                  <a:srgbClr val="FFFFFF"/>
                </a:solidFill>
                <a:latin typeface="Calibri" pitchFamily="34" charset="0"/>
              </a:rPr>
              <a:t>That</a:t>
            </a:r>
            <a:r>
              <a:rPr lang="ja-JP" altLang="en-US" sz="1800">
                <a:solidFill>
                  <a:srgbClr val="FFFFFF"/>
                </a:solidFill>
                <a:latin typeface="Calibri" pitchFamily="34" charset="0"/>
              </a:rPr>
              <a:t>’</a:t>
            </a:r>
            <a:r>
              <a:rPr lang="en-US" altLang="ja-JP" sz="1800">
                <a:solidFill>
                  <a:srgbClr val="FFFFFF"/>
                </a:solidFill>
                <a:latin typeface="Calibri" pitchFamily="34" charset="0"/>
              </a:rPr>
              <a:t>s crArizonay!</a:t>
            </a:r>
          </a:p>
          <a:p>
            <a:pPr defTabSz="457200" eaLnBrk="1" hangingPunct="1">
              <a:defRPr/>
            </a:pPr>
            <a:endParaRPr lang="en-US" sz="1800">
              <a:solidFill>
                <a:srgbClr val="FFFFFF"/>
              </a:solidFill>
              <a:latin typeface="Calibri" pitchFamily="34" charset="0"/>
            </a:endParaRPr>
          </a:p>
        </p:txBody>
      </p:sp>
      <p:pic>
        <p:nvPicPr>
          <p:cNvPr id="8196" name="Pictur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219200"/>
            <a:ext cx="7518400" cy="336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4279900"/>
            <a:ext cx="4013200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538" y="152400"/>
            <a:ext cx="2125662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9" name="Picture 10" descr="alien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334000"/>
            <a:ext cx="947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219200"/>
            <a:ext cx="947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819" name="Group 2"/>
          <p:cNvGrpSpPr>
            <a:grpSpLocks/>
          </p:cNvGrpSpPr>
          <p:nvPr/>
        </p:nvGrpSpPr>
        <p:grpSpPr bwMode="auto">
          <a:xfrm>
            <a:off x="2133600" y="457200"/>
            <a:ext cx="3733800" cy="1492250"/>
            <a:chOff x="0" y="0"/>
            <a:chExt cx="2352" cy="940"/>
          </a:xfrm>
        </p:grpSpPr>
        <p:sp>
          <p:nvSpPr>
            <p:cNvPr id="34824" name="AutoShape 3"/>
            <p:cNvSpPr>
              <a:spLocks/>
            </p:cNvSpPr>
            <p:nvPr/>
          </p:nvSpPr>
          <p:spPr bwMode="auto">
            <a:xfrm>
              <a:off x="0" y="0"/>
              <a:ext cx="2352" cy="940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w 21600"/>
                <a:gd name="T7" fmla="*/ 0 h 21600"/>
                <a:gd name="T8" fmla="*/ 0 w 21600"/>
                <a:gd name="T9" fmla="*/ 0 h 21600"/>
                <a:gd name="T10" fmla="*/ 0 w 21600"/>
                <a:gd name="T11" fmla="*/ 0 h 21600"/>
                <a:gd name="T12" fmla="*/ 0 w 21600"/>
                <a:gd name="T13" fmla="*/ 0 h 21600"/>
                <a:gd name="T14" fmla="*/ 0 w 21600"/>
                <a:gd name="T15" fmla="*/ 0 h 21600"/>
                <a:gd name="T16" fmla="*/ 0 w 21600"/>
                <a:gd name="T17" fmla="*/ 0 h 21600"/>
                <a:gd name="T18" fmla="*/ 0 w 21600"/>
                <a:gd name="T19" fmla="*/ 0 h 21600"/>
                <a:gd name="T20" fmla="*/ 0 w 21600"/>
                <a:gd name="T21" fmla="*/ 0 h 21600"/>
                <a:gd name="T22" fmla="*/ 0 w 21600"/>
                <a:gd name="T23" fmla="*/ 0 h 21600"/>
                <a:gd name="T24" fmla="*/ 0 w 21600"/>
                <a:gd name="T25" fmla="*/ 0 h 21600"/>
                <a:gd name="T26" fmla="*/ 0 w 21600"/>
                <a:gd name="T27" fmla="*/ 0 h 21600"/>
                <a:gd name="T28" fmla="*/ 0 w 21600"/>
                <a:gd name="T29" fmla="*/ 0 h 2160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1600" h="21600">
                  <a:moveTo>
                    <a:pt x="0" y="0"/>
                  </a:moveTo>
                  <a:lnTo>
                    <a:pt x="0" y="8998"/>
                  </a:lnTo>
                  <a:lnTo>
                    <a:pt x="0" y="12855"/>
                  </a:lnTo>
                  <a:lnTo>
                    <a:pt x="0" y="15426"/>
                  </a:lnTo>
                  <a:lnTo>
                    <a:pt x="3600" y="15426"/>
                  </a:lnTo>
                  <a:lnTo>
                    <a:pt x="331" y="21600"/>
                  </a:lnTo>
                  <a:lnTo>
                    <a:pt x="9000" y="15426"/>
                  </a:lnTo>
                  <a:lnTo>
                    <a:pt x="21600" y="15426"/>
                  </a:lnTo>
                  <a:lnTo>
                    <a:pt x="21600" y="12855"/>
                  </a:lnTo>
                  <a:lnTo>
                    <a:pt x="21600" y="8998"/>
                  </a:lnTo>
                  <a:lnTo>
                    <a:pt x="21600" y="0"/>
                  </a:lnTo>
                  <a:lnTo>
                    <a:pt x="9000" y="0"/>
                  </a:lnTo>
                  <a:lnTo>
                    <a:pt x="3600" y="0"/>
                  </a:lnTo>
                  <a:lnTo>
                    <a:pt x="0" y="0"/>
                  </a:lnTo>
                  <a:close/>
                  <a:moveTo>
                    <a:pt x="0" y="0"/>
                  </a:moveTo>
                </a:path>
              </a:pathLst>
            </a:cu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Rectangle 4"/>
            <p:cNvSpPr>
              <a:spLocks/>
            </p:cNvSpPr>
            <p:nvPr/>
          </p:nvSpPr>
          <p:spPr bwMode="auto">
            <a:xfrm>
              <a:off x="0" y="0"/>
              <a:ext cx="2352" cy="4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40639" bIns="0"/>
            <a:lstStyle>
              <a:lvl1pPr marL="39688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Times New Roman" pitchFamily="18" charset="0"/>
                  <a:cs typeface="Times New Roman" pitchFamily="18" charset="0"/>
                  <a:sym typeface="Times New Roman" pitchFamily="18" charset="0"/>
                </a:rPr>
                <a:t>Let’s try it out - and let’s not even make n a power of 2!</a:t>
              </a:r>
            </a:p>
          </p:txBody>
        </p:sp>
      </p:grpSp>
      <p:sp>
        <p:nvSpPr>
          <p:cNvPr id="34820" name="Rectangle 5"/>
          <p:cNvSpPr>
            <a:spLocks/>
          </p:cNvSpPr>
          <p:nvPr/>
        </p:nvSpPr>
        <p:spPr bwMode="auto">
          <a:xfrm>
            <a:off x="1125538" y="2757488"/>
            <a:ext cx="63420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6, 5, 2, 7])</a:t>
            </a:r>
          </a:p>
        </p:txBody>
      </p:sp>
      <p:sp>
        <p:nvSpPr>
          <p:cNvPr id="34821" name="Line 6"/>
          <p:cNvSpPr>
            <a:spLocks noChangeShapeType="1"/>
          </p:cNvSpPr>
          <p:nvPr/>
        </p:nvSpPr>
        <p:spPr bwMode="auto">
          <a:xfrm>
            <a:off x="4724400" y="2514600"/>
            <a:ext cx="1588" cy="419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4822" name="Rectangle 7"/>
          <p:cNvSpPr>
            <a:spLocks/>
          </p:cNvSpPr>
          <p:nvPr/>
        </p:nvSpPr>
        <p:spPr bwMode="auto">
          <a:xfrm>
            <a:off x="76200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1])</a:t>
            </a:r>
          </a:p>
        </p:txBody>
      </p:sp>
      <p:sp>
        <p:nvSpPr>
          <p:cNvPr id="34823" name="Rectangle 8"/>
          <p:cNvSpPr>
            <a:spLocks/>
          </p:cNvSpPr>
          <p:nvPr/>
        </p:nvSpPr>
        <p:spPr bwMode="auto">
          <a:xfrm>
            <a:off x="5051425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5, 2, 7])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/>
          </p:cNvSpPr>
          <p:nvPr/>
        </p:nvSpPr>
        <p:spPr bwMode="auto">
          <a:xfrm>
            <a:off x="1125538" y="2757488"/>
            <a:ext cx="63420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6, 5, 2, 7])</a:t>
            </a:r>
          </a:p>
        </p:txBody>
      </p:sp>
      <p:sp>
        <p:nvSpPr>
          <p:cNvPr id="35843" name="Line 2"/>
          <p:cNvSpPr>
            <a:spLocks noChangeShapeType="1"/>
          </p:cNvSpPr>
          <p:nvPr/>
        </p:nvSpPr>
        <p:spPr bwMode="auto">
          <a:xfrm>
            <a:off x="4724400" y="2514600"/>
            <a:ext cx="1588" cy="419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4" name="Rectangle 3"/>
          <p:cNvSpPr>
            <a:spLocks/>
          </p:cNvSpPr>
          <p:nvPr/>
        </p:nvSpPr>
        <p:spPr bwMode="auto">
          <a:xfrm>
            <a:off x="76200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1])</a:t>
            </a:r>
          </a:p>
        </p:txBody>
      </p:sp>
      <p:sp>
        <p:nvSpPr>
          <p:cNvPr id="35845" name="Rectangle 4"/>
          <p:cNvSpPr>
            <a:spLocks/>
          </p:cNvSpPr>
          <p:nvPr/>
        </p:nvSpPr>
        <p:spPr bwMode="auto">
          <a:xfrm>
            <a:off x="5051425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5, 2, 7])</a:t>
            </a:r>
          </a:p>
        </p:txBody>
      </p:sp>
      <p:sp>
        <p:nvSpPr>
          <p:cNvPr id="35846" name="Line 5"/>
          <p:cNvSpPr>
            <a:spLocks noChangeShapeType="1"/>
          </p:cNvSpPr>
          <p:nvPr/>
        </p:nvSpPr>
        <p:spPr bwMode="auto">
          <a:xfrm>
            <a:off x="1981200" y="3505200"/>
            <a:ext cx="1588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7" name="Line 6"/>
          <p:cNvSpPr>
            <a:spLocks noChangeShapeType="1"/>
          </p:cNvSpPr>
          <p:nvPr/>
        </p:nvSpPr>
        <p:spPr bwMode="auto">
          <a:xfrm>
            <a:off x="7315200" y="3505200"/>
            <a:ext cx="1588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5848" name="Rectangle 7"/>
          <p:cNvSpPr>
            <a:spLocks/>
          </p:cNvSpPr>
          <p:nvPr/>
        </p:nvSpPr>
        <p:spPr bwMode="auto">
          <a:xfrm>
            <a:off x="152400" y="4564063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msort([42])</a:t>
            </a:r>
          </a:p>
        </p:txBody>
      </p:sp>
      <p:sp>
        <p:nvSpPr>
          <p:cNvPr id="35849" name="Rectangle 8"/>
          <p:cNvSpPr>
            <a:spLocks/>
          </p:cNvSpPr>
          <p:nvPr/>
        </p:nvSpPr>
        <p:spPr bwMode="auto">
          <a:xfrm>
            <a:off x="22860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msort([3, 1])</a:t>
            </a:r>
          </a:p>
        </p:txBody>
      </p:sp>
      <p:sp>
        <p:nvSpPr>
          <p:cNvPr id="35850" name="Rectangle 9"/>
          <p:cNvSpPr>
            <a:spLocks/>
          </p:cNvSpPr>
          <p:nvPr/>
        </p:nvSpPr>
        <p:spPr bwMode="auto">
          <a:xfrm>
            <a:off x="51054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5])</a:t>
            </a:r>
          </a:p>
        </p:txBody>
      </p:sp>
      <p:sp>
        <p:nvSpPr>
          <p:cNvPr id="35851" name="Rectangle 10"/>
          <p:cNvSpPr>
            <a:spLocks/>
          </p:cNvSpPr>
          <p:nvPr/>
        </p:nvSpPr>
        <p:spPr bwMode="auto">
          <a:xfrm>
            <a:off x="73152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msort([2, 7])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921D5B03-2FE6-46CD-B9F0-03B58418BE3D}"/>
                  </a:ext>
                </a:extLst>
              </p14:cNvPr>
              <p14:cNvContentPartPr/>
              <p14:nvPr/>
            </p14:nvContentPartPr>
            <p14:xfrm>
              <a:off x="1125000" y="3705840"/>
              <a:ext cx="6697800" cy="99144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921D5B03-2FE6-46CD-B9F0-03B58418BE3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115640" y="3696480"/>
                <a:ext cx="6716520" cy="101016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/>
          </p:cNvSpPr>
          <p:nvPr/>
        </p:nvSpPr>
        <p:spPr bwMode="auto">
          <a:xfrm>
            <a:off x="1125538" y="2757488"/>
            <a:ext cx="63420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6, 5, 2, 7])</a:t>
            </a:r>
          </a:p>
        </p:txBody>
      </p:sp>
      <p:sp>
        <p:nvSpPr>
          <p:cNvPr id="36867" name="Line 2"/>
          <p:cNvSpPr>
            <a:spLocks noChangeShapeType="1"/>
          </p:cNvSpPr>
          <p:nvPr/>
        </p:nvSpPr>
        <p:spPr bwMode="auto">
          <a:xfrm>
            <a:off x="4724400" y="2514600"/>
            <a:ext cx="1588" cy="419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68" name="Rectangle 3"/>
          <p:cNvSpPr>
            <a:spLocks/>
          </p:cNvSpPr>
          <p:nvPr/>
        </p:nvSpPr>
        <p:spPr bwMode="auto">
          <a:xfrm>
            <a:off x="76200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1])</a:t>
            </a:r>
          </a:p>
        </p:txBody>
      </p:sp>
      <p:sp>
        <p:nvSpPr>
          <p:cNvPr id="36869" name="Rectangle 4"/>
          <p:cNvSpPr>
            <a:spLocks/>
          </p:cNvSpPr>
          <p:nvPr/>
        </p:nvSpPr>
        <p:spPr bwMode="auto">
          <a:xfrm>
            <a:off x="5051425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5, 2, 7])</a:t>
            </a:r>
          </a:p>
        </p:txBody>
      </p:sp>
      <p:sp>
        <p:nvSpPr>
          <p:cNvPr id="36870" name="Line 5"/>
          <p:cNvSpPr>
            <a:spLocks noChangeShapeType="1"/>
          </p:cNvSpPr>
          <p:nvPr/>
        </p:nvSpPr>
        <p:spPr bwMode="auto">
          <a:xfrm>
            <a:off x="1981200" y="3505200"/>
            <a:ext cx="1588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1" name="Line 6"/>
          <p:cNvSpPr>
            <a:spLocks noChangeShapeType="1"/>
          </p:cNvSpPr>
          <p:nvPr/>
        </p:nvSpPr>
        <p:spPr bwMode="auto">
          <a:xfrm>
            <a:off x="7315200" y="3505200"/>
            <a:ext cx="1588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2" name="Rectangle 7"/>
          <p:cNvSpPr>
            <a:spLocks/>
          </p:cNvSpPr>
          <p:nvPr/>
        </p:nvSpPr>
        <p:spPr bwMode="auto">
          <a:xfrm>
            <a:off x="152400" y="4564063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msort([42])</a:t>
            </a:r>
          </a:p>
        </p:txBody>
      </p:sp>
      <p:sp>
        <p:nvSpPr>
          <p:cNvPr id="36873" name="Rectangle 8"/>
          <p:cNvSpPr>
            <a:spLocks/>
          </p:cNvSpPr>
          <p:nvPr/>
        </p:nvSpPr>
        <p:spPr bwMode="auto">
          <a:xfrm>
            <a:off x="22860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msort([3, 1])</a:t>
            </a:r>
          </a:p>
        </p:txBody>
      </p:sp>
      <p:sp>
        <p:nvSpPr>
          <p:cNvPr id="36874" name="Rectangle 9"/>
          <p:cNvSpPr>
            <a:spLocks/>
          </p:cNvSpPr>
          <p:nvPr/>
        </p:nvSpPr>
        <p:spPr bwMode="auto">
          <a:xfrm>
            <a:off x="51054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5])</a:t>
            </a:r>
          </a:p>
        </p:txBody>
      </p:sp>
      <p:sp>
        <p:nvSpPr>
          <p:cNvPr id="36875" name="Rectangle 10"/>
          <p:cNvSpPr>
            <a:spLocks/>
          </p:cNvSpPr>
          <p:nvPr/>
        </p:nvSpPr>
        <p:spPr bwMode="auto">
          <a:xfrm>
            <a:off x="73152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msort([2, 7])</a:t>
            </a:r>
          </a:p>
        </p:txBody>
      </p:sp>
      <p:sp>
        <p:nvSpPr>
          <p:cNvPr id="36876" name="Line 11"/>
          <p:cNvSpPr>
            <a:spLocks noChangeShapeType="1"/>
          </p:cNvSpPr>
          <p:nvPr/>
        </p:nvSpPr>
        <p:spPr bwMode="auto">
          <a:xfrm rot="10800000" flipH="1">
            <a:off x="914400" y="39624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7" name="Rectangle 12"/>
          <p:cNvSpPr>
            <a:spLocks/>
          </p:cNvSpPr>
          <p:nvPr/>
        </p:nvSpPr>
        <p:spPr bwMode="auto">
          <a:xfrm>
            <a:off x="914400" y="40386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[42]</a:t>
            </a:r>
          </a:p>
        </p:txBody>
      </p:sp>
      <p:sp>
        <p:nvSpPr>
          <p:cNvPr id="36878" name="Line 13"/>
          <p:cNvSpPr>
            <a:spLocks noChangeShapeType="1"/>
          </p:cNvSpPr>
          <p:nvPr/>
        </p:nvSpPr>
        <p:spPr bwMode="auto">
          <a:xfrm flipH="1">
            <a:off x="3276600" y="4572000"/>
            <a:ext cx="304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6879" name="Rectangle 14"/>
          <p:cNvSpPr>
            <a:spLocks/>
          </p:cNvSpPr>
          <p:nvPr/>
        </p:nvSpPr>
        <p:spPr bwMode="auto">
          <a:xfrm>
            <a:off x="1905000" y="59436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msort([3])</a:t>
            </a:r>
          </a:p>
        </p:txBody>
      </p:sp>
      <p:sp>
        <p:nvSpPr>
          <p:cNvPr id="36880" name="Rectangle 15"/>
          <p:cNvSpPr>
            <a:spLocks/>
          </p:cNvSpPr>
          <p:nvPr/>
        </p:nvSpPr>
        <p:spPr bwMode="auto">
          <a:xfrm>
            <a:off x="3276600" y="60960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msort([1])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/>
          </p:cNvSpPr>
          <p:nvPr/>
        </p:nvSpPr>
        <p:spPr bwMode="auto">
          <a:xfrm>
            <a:off x="1125538" y="2757488"/>
            <a:ext cx="63420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6, 5, 2, 7])</a:t>
            </a:r>
          </a:p>
        </p:txBody>
      </p:sp>
      <p:sp>
        <p:nvSpPr>
          <p:cNvPr id="37891" name="Line 2"/>
          <p:cNvSpPr>
            <a:spLocks noChangeShapeType="1"/>
          </p:cNvSpPr>
          <p:nvPr/>
        </p:nvSpPr>
        <p:spPr bwMode="auto">
          <a:xfrm>
            <a:off x="4724400" y="2514600"/>
            <a:ext cx="1588" cy="419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2" name="Rectangle 3"/>
          <p:cNvSpPr>
            <a:spLocks/>
          </p:cNvSpPr>
          <p:nvPr/>
        </p:nvSpPr>
        <p:spPr bwMode="auto">
          <a:xfrm>
            <a:off x="76200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1])</a:t>
            </a:r>
          </a:p>
        </p:txBody>
      </p:sp>
      <p:sp>
        <p:nvSpPr>
          <p:cNvPr id="37893" name="Rectangle 4"/>
          <p:cNvSpPr>
            <a:spLocks/>
          </p:cNvSpPr>
          <p:nvPr/>
        </p:nvSpPr>
        <p:spPr bwMode="auto">
          <a:xfrm>
            <a:off x="5051425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5, 2, 7])</a:t>
            </a:r>
          </a:p>
        </p:txBody>
      </p:sp>
      <p:sp>
        <p:nvSpPr>
          <p:cNvPr id="37894" name="Line 5"/>
          <p:cNvSpPr>
            <a:spLocks noChangeShapeType="1"/>
          </p:cNvSpPr>
          <p:nvPr/>
        </p:nvSpPr>
        <p:spPr bwMode="auto">
          <a:xfrm>
            <a:off x="1981200" y="3505200"/>
            <a:ext cx="1588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5" name="Line 6"/>
          <p:cNvSpPr>
            <a:spLocks noChangeShapeType="1"/>
          </p:cNvSpPr>
          <p:nvPr/>
        </p:nvSpPr>
        <p:spPr bwMode="auto">
          <a:xfrm>
            <a:off x="7315200" y="3505200"/>
            <a:ext cx="1588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896" name="Rectangle 7"/>
          <p:cNvSpPr>
            <a:spLocks/>
          </p:cNvSpPr>
          <p:nvPr/>
        </p:nvSpPr>
        <p:spPr bwMode="auto">
          <a:xfrm>
            <a:off x="152400" y="4564063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msort([42])</a:t>
            </a:r>
          </a:p>
        </p:txBody>
      </p:sp>
      <p:sp>
        <p:nvSpPr>
          <p:cNvPr id="37897" name="Rectangle 8"/>
          <p:cNvSpPr>
            <a:spLocks/>
          </p:cNvSpPr>
          <p:nvPr/>
        </p:nvSpPr>
        <p:spPr bwMode="auto">
          <a:xfrm>
            <a:off x="22860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msort([3, 1])</a:t>
            </a:r>
          </a:p>
        </p:txBody>
      </p:sp>
      <p:sp>
        <p:nvSpPr>
          <p:cNvPr id="37898" name="Rectangle 9"/>
          <p:cNvSpPr>
            <a:spLocks/>
          </p:cNvSpPr>
          <p:nvPr/>
        </p:nvSpPr>
        <p:spPr bwMode="auto">
          <a:xfrm>
            <a:off x="51054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5])</a:t>
            </a:r>
          </a:p>
        </p:txBody>
      </p:sp>
      <p:sp>
        <p:nvSpPr>
          <p:cNvPr id="37899" name="Rectangle 10"/>
          <p:cNvSpPr>
            <a:spLocks/>
          </p:cNvSpPr>
          <p:nvPr/>
        </p:nvSpPr>
        <p:spPr bwMode="auto">
          <a:xfrm>
            <a:off x="73152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msort([2, 7])</a:t>
            </a:r>
          </a:p>
        </p:txBody>
      </p:sp>
      <p:sp>
        <p:nvSpPr>
          <p:cNvPr id="37900" name="Line 11"/>
          <p:cNvSpPr>
            <a:spLocks noChangeShapeType="1"/>
          </p:cNvSpPr>
          <p:nvPr/>
        </p:nvSpPr>
        <p:spPr bwMode="auto">
          <a:xfrm rot="10800000" flipH="1">
            <a:off x="914400" y="39624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1" name="Rectangle 12"/>
          <p:cNvSpPr>
            <a:spLocks/>
          </p:cNvSpPr>
          <p:nvPr/>
        </p:nvSpPr>
        <p:spPr bwMode="auto">
          <a:xfrm>
            <a:off x="914400" y="40386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[42]</a:t>
            </a:r>
          </a:p>
        </p:txBody>
      </p:sp>
      <p:sp>
        <p:nvSpPr>
          <p:cNvPr id="37902" name="Line 13"/>
          <p:cNvSpPr>
            <a:spLocks noChangeShapeType="1"/>
          </p:cNvSpPr>
          <p:nvPr/>
        </p:nvSpPr>
        <p:spPr bwMode="auto">
          <a:xfrm flipH="1">
            <a:off x="3276600" y="4572000"/>
            <a:ext cx="304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3" name="Rectangle 14"/>
          <p:cNvSpPr>
            <a:spLocks/>
          </p:cNvSpPr>
          <p:nvPr/>
        </p:nvSpPr>
        <p:spPr bwMode="auto">
          <a:xfrm>
            <a:off x="1905000" y="59436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msort([3])</a:t>
            </a:r>
          </a:p>
        </p:txBody>
      </p:sp>
      <p:sp>
        <p:nvSpPr>
          <p:cNvPr id="37904" name="Rectangle 15"/>
          <p:cNvSpPr>
            <a:spLocks/>
          </p:cNvSpPr>
          <p:nvPr/>
        </p:nvSpPr>
        <p:spPr bwMode="auto">
          <a:xfrm>
            <a:off x="3276600" y="60960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msort([1])</a:t>
            </a:r>
          </a:p>
        </p:txBody>
      </p:sp>
      <p:sp>
        <p:nvSpPr>
          <p:cNvPr id="37905" name="Line 16"/>
          <p:cNvSpPr>
            <a:spLocks noChangeShapeType="1"/>
          </p:cNvSpPr>
          <p:nvPr/>
        </p:nvSpPr>
        <p:spPr bwMode="auto">
          <a:xfrm rot="10800000" flipH="1">
            <a:off x="2514600" y="51816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6" name="Rectangle 17"/>
          <p:cNvSpPr>
            <a:spLocks/>
          </p:cNvSpPr>
          <p:nvPr/>
        </p:nvSpPr>
        <p:spPr bwMode="auto">
          <a:xfrm>
            <a:off x="2536825" y="52578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[3]</a:t>
            </a:r>
          </a:p>
        </p:txBody>
      </p:sp>
      <p:sp>
        <p:nvSpPr>
          <p:cNvPr id="37907" name="Line 18"/>
          <p:cNvSpPr>
            <a:spLocks noChangeShapeType="1"/>
          </p:cNvSpPr>
          <p:nvPr/>
        </p:nvSpPr>
        <p:spPr bwMode="auto">
          <a:xfrm rot="10800000" flipH="1">
            <a:off x="3810000" y="52578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908" name="Rectangle 19"/>
          <p:cNvSpPr>
            <a:spLocks/>
          </p:cNvSpPr>
          <p:nvPr/>
        </p:nvSpPr>
        <p:spPr bwMode="auto">
          <a:xfrm>
            <a:off x="3832225" y="52578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[1]</a:t>
            </a:r>
          </a:p>
        </p:txBody>
      </p:sp>
    </p:spTree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/>
          </p:cNvSpPr>
          <p:nvPr/>
        </p:nvSpPr>
        <p:spPr bwMode="auto">
          <a:xfrm>
            <a:off x="1125538" y="2757488"/>
            <a:ext cx="6342062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6, 5, 2, 7])</a:t>
            </a:r>
          </a:p>
        </p:txBody>
      </p:sp>
      <p:sp>
        <p:nvSpPr>
          <p:cNvPr id="38915" name="Line 2"/>
          <p:cNvSpPr>
            <a:spLocks noChangeShapeType="1"/>
          </p:cNvSpPr>
          <p:nvPr/>
        </p:nvSpPr>
        <p:spPr bwMode="auto">
          <a:xfrm>
            <a:off x="4724400" y="2514600"/>
            <a:ext cx="1588" cy="419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6" name="Rectangle 3"/>
          <p:cNvSpPr>
            <a:spLocks/>
          </p:cNvSpPr>
          <p:nvPr/>
        </p:nvSpPr>
        <p:spPr bwMode="auto">
          <a:xfrm>
            <a:off x="76200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1])</a:t>
            </a:r>
          </a:p>
        </p:txBody>
      </p:sp>
      <p:sp>
        <p:nvSpPr>
          <p:cNvPr id="38917" name="Rectangle 4"/>
          <p:cNvSpPr>
            <a:spLocks/>
          </p:cNvSpPr>
          <p:nvPr/>
        </p:nvSpPr>
        <p:spPr bwMode="auto">
          <a:xfrm>
            <a:off x="5051425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5, 2, 7])</a:t>
            </a:r>
          </a:p>
        </p:txBody>
      </p:sp>
      <p:sp>
        <p:nvSpPr>
          <p:cNvPr id="38918" name="Line 5"/>
          <p:cNvSpPr>
            <a:spLocks noChangeShapeType="1"/>
          </p:cNvSpPr>
          <p:nvPr/>
        </p:nvSpPr>
        <p:spPr bwMode="auto">
          <a:xfrm>
            <a:off x="1981200" y="3505200"/>
            <a:ext cx="1588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19" name="Line 6"/>
          <p:cNvSpPr>
            <a:spLocks noChangeShapeType="1"/>
          </p:cNvSpPr>
          <p:nvPr/>
        </p:nvSpPr>
        <p:spPr bwMode="auto">
          <a:xfrm>
            <a:off x="7315200" y="3505200"/>
            <a:ext cx="1588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0" name="Rectangle 7"/>
          <p:cNvSpPr>
            <a:spLocks/>
          </p:cNvSpPr>
          <p:nvPr/>
        </p:nvSpPr>
        <p:spPr bwMode="auto">
          <a:xfrm>
            <a:off x="152400" y="4564063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msort([42])</a:t>
            </a:r>
          </a:p>
        </p:txBody>
      </p:sp>
      <p:sp>
        <p:nvSpPr>
          <p:cNvPr id="38921" name="Rectangle 8"/>
          <p:cNvSpPr>
            <a:spLocks/>
          </p:cNvSpPr>
          <p:nvPr/>
        </p:nvSpPr>
        <p:spPr bwMode="auto">
          <a:xfrm>
            <a:off x="22860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msort([3, 1])</a:t>
            </a:r>
          </a:p>
        </p:txBody>
      </p:sp>
      <p:sp>
        <p:nvSpPr>
          <p:cNvPr id="38922" name="Rectangle 9"/>
          <p:cNvSpPr>
            <a:spLocks/>
          </p:cNvSpPr>
          <p:nvPr/>
        </p:nvSpPr>
        <p:spPr bwMode="auto">
          <a:xfrm>
            <a:off x="51054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5])</a:t>
            </a:r>
          </a:p>
        </p:txBody>
      </p:sp>
      <p:sp>
        <p:nvSpPr>
          <p:cNvPr id="38923" name="Rectangle 10"/>
          <p:cNvSpPr>
            <a:spLocks/>
          </p:cNvSpPr>
          <p:nvPr/>
        </p:nvSpPr>
        <p:spPr bwMode="auto">
          <a:xfrm>
            <a:off x="73152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msort([2, 7])</a:t>
            </a:r>
          </a:p>
        </p:txBody>
      </p:sp>
      <p:sp>
        <p:nvSpPr>
          <p:cNvPr id="38924" name="Line 11"/>
          <p:cNvSpPr>
            <a:spLocks noChangeShapeType="1"/>
          </p:cNvSpPr>
          <p:nvPr/>
        </p:nvSpPr>
        <p:spPr bwMode="auto">
          <a:xfrm rot="10800000" flipH="1">
            <a:off x="914400" y="39624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5" name="Rectangle 12"/>
          <p:cNvSpPr>
            <a:spLocks/>
          </p:cNvSpPr>
          <p:nvPr/>
        </p:nvSpPr>
        <p:spPr bwMode="auto">
          <a:xfrm>
            <a:off x="914400" y="40386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[42]</a:t>
            </a:r>
          </a:p>
        </p:txBody>
      </p:sp>
      <p:sp>
        <p:nvSpPr>
          <p:cNvPr id="38926" name="Line 13"/>
          <p:cNvSpPr>
            <a:spLocks noChangeShapeType="1"/>
          </p:cNvSpPr>
          <p:nvPr/>
        </p:nvSpPr>
        <p:spPr bwMode="auto">
          <a:xfrm flipH="1">
            <a:off x="3276600" y="4572000"/>
            <a:ext cx="304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27" name="Rectangle 14"/>
          <p:cNvSpPr>
            <a:spLocks/>
          </p:cNvSpPr>
          <p:nvPr/>
        </p:nvSpPr>
        <p:spPr bwMode="auto">
          <a:xfrm>
            <a:off x="1905000" y="59436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msort([3])</a:t>
            </a:r>
          </a:p>
        </p:txBody>
      </p:sp>
      <p:sp>
        <p:nvSpPr>
          <p:cNvPr id="38928" name="Rectangle 15"/>
          <p:cNvSpPr>
            <a:spLocks/>
          </p:cNvSpPr>
          <p:nvPr/>
        </p:nvSpPr>
        <p:spPr bwMode="auto">
          <a:xfrm>
            <a:off x="3276600" y="60960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msort([1])</a:t>
            </a:r>
          </a:p>
        </p:txBody>
      </p:sp>
      <p:sp>
        <p:nvSpPr>
          <p:cNvPr id="38929" name="Line 16"/>
          <p:cNvSpPr>
            <a:spLocks noChangeShapeType="1"/>
          </p:cNvSpPr>
          <p:nvPr/>
        </p:nvSpPr>
        <p:spPr bwMode="auto">
          <a:xfrm rot="10800000" flipH="1">
            <a:off x="2514600" y="51816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0" name="Rectangle 17"/>
          <p:cNvSpPr>
            <a:spLocks/>
          </p:cNvSpPr>
          <p:nvPr/>
        </p:nvSpPr>
        <p:spPr bwMode="auto">
          <a:xfrm>
            <a:off x="2536825" y="52578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[3]</a:t>
            </a:r>
          </a:p>
        </p:txBody>
      </p:sp>
      <p:sp>
        <p:nvSpPr>
          <p:cNvPr id="38931" name="Line 18"/>
          <p:cNvSpPr>
            <a:spLocks noChangeShapeType="1"/>
          </p:cNvSpPr>
          <p:nvPr/>
        </p:nvSpPr>
        <p:spPr bwMode="auto">
          <a:xfrm rot="10800000" flipH="1">
            <a:off x="3810000" y="52578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2" name="Rectangle 19"/>
          <p:cNvSpPr>
            <a:spLocks/>
          </p:cNvSpPr>
          <p:nvPr/>
        </p:nvSpPr>
        <p:spPr bwMode="auto">
          <a:xfrm>
            <a:off x="3832225" y="52578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[1]</a:t>
            </a:r>
          </a:p>
        </p:txBody>
      </p:sp>
      <p:sp>
        <p:nvSpPr>
          <p:cNvPr id="38933" name="Line 20"/>
          <p:cNvSpPr>
            <a:spLocks noChangeShapeType="1"/>
          </p:cNvSpPr>
          <p:nvPr/>
        </p:nvSpPr>
        <p:spPr bwMode="auto">
          <a:xfrm rot="10800000" flipH="1">
            <a:off x="2667000" y="39624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934" name="Rectangle 21"/>
          <p:cNvSpPr>
            <a:spLocks/>
          </p:cNvSpPr>
          <p:nvPr/>
        </p:nvSpPr>
        <p:spPr bwMode="auto">
          <a:xfrm>
            <a:off x="2765425" y="40386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[1,3]</a:t>
            </a:r>
          </a:p>
        </p:txBody>
      </p:sp>
    </p:spTree>
  </p:cSld>
  <p:clrMapOvr>
    <a:masterClrMapping/>
  </p:clrMapOvr>
  <p:transition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/>
          </p:cNvSpPr>
          <p:nvPr/>
        </p:nvSpPr>
        <p:spPr bwMode="auto">
          <a:xfrm>
            <a:off x="1143000" y="1600200"/>
            <a:ext cx="6342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6, 5, 2, 7])</a:t>
            </a:r>
          </a:p>
        </p:txBody>
      </p:sp>
      <p:sp>
        <p:nvSpPr>
          <p:cNvPr id="39939" name="Line 2"/>
          <p:cNvSpPr>
            <a:spLocks noChangeShapeType="1"/>
          </p:cNvSpPr>
          <p:nvPr/>
        </p:nvSpPr>
        <p:spPr bwMode="auto">
          <a:xfrm>
            <a:off x="4724400" y="2514600"/>
            <a:ext cx="1588" cy="419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0" name="Rectangle 3"/>
          <p:cNvSpPr>
            <a:spLocks/>
          </p:cNvSpPr>
          <p:nvPr/>
        </p:nvSpPr>
        <p:spPr bwMode="auto">
          <a:xfrm>
            <a:off x="76200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1])</a:t>
            </a:r>
          </a:p>
        </p:txBody>
      </p:sp>
      <p:sp>
        <p:nvSpPr>
          <p:cNvPr id="39941" name="Rectangle 4"/>
          <p:cNvSpPr>
            <a:spLocks/>
          </p:cNvSpPr>
          <p:nvPr/>
        </p:nvSpPr>
        <p:spPr bwMode="auto">
          <a:xfrm>
            <a:off x="5051425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5, 2, 7])</a:t>
            </a:r>
          </a:p>
        </p:txBody>
      </p:sp>
      <p:sp>
        <p:nvSpPr>
          <p:cNvPr id="39942" name="Line 5"/>
          <p:cNvSpPr>
            <a:spLocks noChangeShapeType="1"/>
          </p:cNvSpPr>
          <p:nvPr/>
        </p:nvSpPr>
        <p:spPr bwMode="auto">
          <a:xfrm>
            <a:off x="1981200" y="3505200"/>
            <a:ext cx="1588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3" name="Line 6"/>
          <p:cNvSpPr>
            <a:spLocks noChangeShapeType="1"/>
          </p:cNvSpPr>
          <p:nvPr/>
        </p:nvSpPr>
        <p:spPr bwMode="auto">
          <a:xfrm>
            <a:off x="7315200" y="3505200"/>
            <a:ext cx="1588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4" name="Rectangle 7"/>
          <p:cNvSpPr>
            <a:spLocks/>
          </p:cNvSpPr>
          <p:nvPr/>
        </p:nvSpPr>
        <p:spPr bwMode="auto">
          <a:xfrm>
            <a:off x="152400" y="4564063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msort([42])</a:t>
            </a:r>
          </a:p>
        </p:txBody>
      </p:sp>
      <p:sp>
        <p:nvSpPr>
          <p:cNvPr id="39945" name="Rectangle 8"/>
          <p:cNvSpPr>
            <a:spLocks/>
          </p:cNvSpPr>
          <p:nvPr/>
        </p:nvSpPr>
        <p:spPr bwMode="auto">
          <a:xfrm>
            <a:off x="22860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msort([3, 1])</a:t>
            </a:r>
          </a:p>
        </p:txBody>
      </p:sp>
      <p:sp>
        <p:nvSpPr>
          <p:cNvPr id="39946" name="Rectangle 9"/>
          <p:cNvSpPr>
            <a:spLocks/>
          </p:cNvSpPr>
          <p:nvPr/>
        </p:nvSpPr>
        <p:spPr bwMode="auto">
          <a:xfrm>
            <a:off x="51054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5])</a:t>
            </a:r>
          </a:p>
        </p:txBody>
      </p:sp>
      <p:sp>
        <p:nvSpPr>
          <p:cNvPr id="39947" name="Rectangle 10"/>
          <p:cNvSpPr>
            <a:spLocks/>
          </p:cNvSpPr>
          <p:nvPr/>
        </p:nvSpPr>
        <p:spPr bwMode="auto">
          <a:xfrm>
            <a:off x="73152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msort([2, 7])</a:t>
            </a:r>
          </a:p>
        </p:txBody>
      </p:sp>
      <p:sp>
        <p:nvSpPr>
          <p:cNvPr id="39948" name="Line 11"/>
          <p:cNvSpPr>
            <a:spLocks noChangeShapeType="1"/>
          </p:cNvSpPr>
          <p:nvPr/>
        </p:nvSpPr>
        <p:spPr bwMode="auto">
          <a:xfrm rot="10800000" flipH="1">
            <a:off x="914400" y="39624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49" name="Rectangle 12"/>
          <p:cNvSpPr>
            <a:spLocks/>
          </p:cNvSpPr>
          <p:nvPr/>
        </p:nvSpPr>
        <p:spPr bwMode="auto">
          <a:xfrm>
            <a:off x="914400" y="40386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[42]</a:t>
            </a:r>
          </a:p>
        </p:txBody>
      </p:sp>
      <p:sp>
        <p:nvSpPr>
          <p:cNvPr id="39950" name="Line 13"/>
          <p:cNvSpPr>
            <a:spLocks noChangeShapeType="1"/>
          </p:cNvSpPr>
          <p:nvPr/>
        </p:nvSpPr>
        <p:spPr bwMode="auto">
          <a:xfrm flipH="1">
            <a:off x="3276600" y="4572000"/>
            <a:ext cx="304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1" name="Rectangle 14"/>
          <p:cNvSpPr>
            <a:spLocks/>
          </p:cNvSpPr>
          <p:nvPr/>
        </p:nvSpPr>
        <p:spPr bwMode="auto">
          <a:xfrm>
            <a:off x="1905000" y="59436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msort([3])</a:t>
            </a:r>
          </a:p>
        </p:txBody>
      </p:sp>
      <p:sp>
        <p:nvSpPr>
          <p:cNvPr id="39952" name="Rectangle 15"/>
          <p:cNvSpPr>
            <a:spLocks/>
          </p:cNvSpPr>
          <p:nvPr/>
        </p:nvSpPr>
        <p:spPr bwMode="auto">
          <a:xfrm>
            <a:off x="3276600" y="60960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msort([1])</a:t>
            </a:r>
          </a:p>
        </p:txBody>
      </p:sp>
      <p:sp>
        <p:nvSpPr>
          <p:cNvPr id="39953" name="Line 16"/>
          <p:cNvSpPr>
            <a:spLocks noChangeShapeType="1"/>
          </p:cNvSpPr>
          <p:nvPr/>
        </p:nvSpPr>
        <p:spPr bwMode="auto">
          <a:xfrm rot="10800000" flipH="1">
            <a:off x="2514600" y="51816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4" name="Rectangle 17"/>
          <p:cNvSpPr>
            <a:spLocks/>
          </p:cNvSpPr>
          <p:nvPr/>
        </p:nvSpPr>
        <p:spPr bwMode="auto">
          <a:xfrm>
            <a:off x="2536825" y="52578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[3]</a:t>
            </a:r>
          </a:p>
        </p:txBody>
      </p:sp>
      <p:sp>
        <p:nvSpPr>
          <p:cNvPr id="39955" name="Line 18"/>
          <p:cNvSpPr>
            <a:spLocks noChangeShapeType="1"/>
          </p:cNvSpPr>
          <p:nvPr/>
        </p:nvSpPr>
        <p:spPr bwMode="auto">
          <a:xfrm rot="10800000" flipH="1">
            <a:off x="3810000" y="52578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6" name="Rectangle 19"/>
          <p:cNvSpPr>
            <a:spLocks/>
          </p:cNvSpPr>
          <p:nvPr/>
        </p:nvSpPr>
        <p:spPr bwMode="auto">
          <a:xfrm>
            <a:off x="3832225" y="52578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[1]</a:t>
            </a:r>
          </a:p>
        </p:txBody>
      </p:sp>
      <p:sp>
        <p:nvSpPr>
          <p:cNvPr id="39957" name="Line 20"/>
          <p:cNvSpPr>
            <a:spLocks noChangeShapeType="1"/>
          </p:cNvSpPr>
          <p:nvPr/>
        </p:nvSpPr>
        <p:spPr bwMode="auto">
          <a:xfrm rot="10800000" flipH="1">
            <a:off x="2667000" y="39624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58" name="Rectangle 21"/>
          <p:cNvSpPr>
            <a:spLocks/>
          </p:cNvSpPr>
          <p:nvPr/>
        </p:nvSpPr>
        <p:spPr bwMode="auto">
          <a:xfrm>
            <a:off x="2765425" y="40386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[1,3]</a:t>
            </a:r>
          </a:p>
        </p:txBody>
      </p:sp>
      <p:sp>
        <p:nvSpPr>
          <p:cNvPr id="39959" name="Line 22"/>
          <p:cNvSpPr>
            <a:spLocks noChangeShapeType="1"/>
          </p:cNvSpPr>
          <p:nvPr/>
        </p:nvSpPr>
        <p:spPr bwMode="auto">
          <a:xfrm rot="10800000" flipH="1">
            <a:off x="2209800" y="26670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9960" name="Rectangle 23"/>
          <p:cNvSpPr>
            <a:spLocks/>
          </p:cNvSpPr>
          <p:nvPr/>
        </p:nvSpPr>
        <p:spPr bwMode="auto">
          <a:xfrm>
            <a:off x="2286000" y="2743200"/>
            <a:ext cx="19812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[1,3,42]</a:t>
            </a:r>
          </a:p>
        </p:txBody>
      </p:sp>
    </p:spTree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/>
          </p:cNvSpPr>
          <p:nvPr/>
        </p:nvSpPr>
        <p:spPr bwMode="auto">
          <a:xfrm>
            <a:off x="1143000" y="1600200"/>
            <a:ext cx="6342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6, 5, 2, 7])</a:t>
            </a:r>
          </a:p>
        </p:txBody>
      </p:sp>
      <p:sp>
        <p:nvSpPr>
          <p:cNvPr id="40963" name="Line 2"/>
          <p:cNvSpPr>
            <a:spLocks noChangeShapeType="1"/>
          </p:cNvSpPr>
          <p:nvPr/>
        </p:nvSpPr>
        <p:spPr bwMode="auto">
          <a:xfrm>
            <a:off x="4724400" y="2514600"/>
            <a:ext cx="1588" cy="419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4" name="Rectangle 3"/>
          <p:cNvSpPr>
            <a:spLocks/>
          </p:cNvSpPr>
          <p:nvPr/>
        </p:nvSpPr>
        <p:spPr bwMode="auto">
          <a:xfrm>
            <a:off x="76200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1])</a:t>
            </a:r>
          </a:p>
        </p:txBody>
      </p:sp>
      <p:sp>
        <p:nvSpPr>
          <p:cNvPr id="40965" name="Rectangle 4"/>
          <p:cNvSpPr>
            <a:spLocks/>
          </p:cNvSpPr>
          <p:nvPr/>
        </p:nvSpPr>
        <p:spPr bwMode="auto">
          <a:xfrm>
            <a:off x="5051425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5, 2, 7])</a:t>
            </a:r>
          </a:p>
        </p:txBody>
      </p:sp>
      <p:sp>
        <p:nvSpPr>
          <p:cNvPr id="40966" name="Line 5"/>
          <p:cNvSpPr>
            <a:spLocks noChangeShapeType="1"/>
          </p:cNvSpPr>
          <p:nvPr/>
        </p:nvSpPr>
        <p:spPr bwMode="auto">
          <a:xfrm>
            <a:off x="1981200" y="3505200"/>
            <a:ext cx="1588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7" name="Line 6"/>
          <p:cNvSpPr>
            <a:spLocks noChangeShapeType="1"/>
          </p:cNvSpPr>
          <p:nvPr/>
        </p:nvSpPr>
        <p:spPr bwMode="auto">
          <a:xfrm>
            <a:off x="7315200" y="3505200"/>
            <a:ext cx="1588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68" name="Rectangle 7"/>
          <p:cNvSpPr>
            <a:spLocks/>
          </p:cNvSpPr>
          <p:nvPr/>
        </p:nvSpPr>
        <p:spPr bwMode="auto">
          <a:xfrm>
            <a:off x="152400" y="4564063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msort([42])</a:t>
            </a:r>
          </a:p>
        </p:txBody>
      </p:sp>
      <p:sp>
        <p:nvSpPr>
          <p:cNvPr id="40969" name="Rectangle 8"/>
          <p:cNvSpPr>
            <a:spLocks/>
          </p:cNvSpPr>
          <p:nvPr/>
        </p:nvSpPr>
        <p:spPr bwMode="auto">
          <a:xfrm>
            <a:off x="22860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msort([3, 1])</a:t>
            </a:r>
          </a:p>
        </p:txBody>
      </p:sp>
      <p:sp>
        <p:nvSpPr>
          <p:cNvPr id="40970" name="Rectangle 9"/>
          <p:cNvSpPr>
            <a:spLocks/>
          </p:cNvSpPr>
          <p:nvPr/>
        </p:nvSpPr>
        <p:spPr bwMode="auto">
          <a:xfrm>
            <a:off x="51054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5])</a:t>
            </a:r>
          </a:p>
        </p:txBody>
      </p:sp>
      <p:sp>
        <p:nvSpPr>
          <p:cNvPr id="40971" name="Rectangle 10"/>
          <p:cNvSpPr>
            <a:spLocks/>
          </p:cNvSpPr>
          <p:nvPr/>
        </p:nvSpPr>
        <p:spPr bwMode="auto">
          <a:xfrm>
            <a:off x="73152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msort([2, 7])</a:t>
            </a:r>
          </a:p>
        </p:txBody>
      </p:sp>
      <p:sp>
        <p:nvSpPr>
          <p:cNvPr id="40972" name="Line 11"/>
          <p:cNvSpPr>
            <a:spLocks noChangeShapeType="1"/>
          </p:cNvSpPr>
          <p:nvPr/>
        </p:nvSpPr>
        <p:spPr bwMode="auto">
          <a:xfrm rot="10800000" flipH="1">
            <a:off x="914400" y="39624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3" name="Rectangle 12"/>
          <p:cNvSpPr>
            <a:spLocks/>
          </p:cNvSpPr>
          <p:nvPr/>
        </p:nvSpPr>
        <p:spPr bwMode="auto">
          <a:xfrm>
            <a:off x="914400" y="40386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[42]</a:t>
            </a:r>
          </a:p>
        </p:txBody>
      </p:sp>
      <p:sp>
        <p:nvSpPr>
          <p:cNvPr id="40974" name="Line 13"/>
          <p:cNvSpPr>
            <a:spLocks noChangeShapeType="1"/>
          </p:cNvSpPr>
          <p:nvPr/>
        </p:nvSpPr>
        <p:spPr bwMode="auto">
          <a:xfrm flipH="1">
            <a:off x="3276600" y="4572000"/>
            <a:ext cx="304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5" name="Rectangle 14"/>
          <p:cNvSpPr>
            <a:spLocks/>
          </p:cNvSpPr>
          <p:nvPr/>
        </p:nvSpPr>
        <p:spPr bwMode="auto">
          <a:xfrm>
            <a:off x="1905000" y="59436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msort([3])</a:t>
            </a:r>
          </a:p>
        </p:txBody>
      </p:sp>
      <p:sp>
        <p:nvSpPr>
          <p:cNvPr id="40976" name="Rectangle 15"/>
          <p:cNvSpPr>
            <a:spLocks/>
          </p:cNvSpPr>
          <p:nvPr/>
        </p:nvSpPr>
        <p:spPr bwMode="auto">
          <a:xfrm>
            <a:off x="3276600" y="60960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msort([1])</a:t>
            </a:r>
          </a:p>
        </p:txBody>
      </p:sp>
      <p:sp>
        <p:nvSpPr>
          <p:cNvPr id="40977" name="Line 16"/>
          <p:cNvSpPr>
            <a:spLocks noChangeShapeType="1"/>
          </p:cNvSpPr>
          <p:nvPr/>
        </p:nvSpPr>
        <p:spPr bwMode="auto">
          <a:xfrm rot="10800000" flipH="1">
            <a:off x="2514600" y="51816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78" name="Rectangle 17"/>
          <p:cNvSpPr>
            <a:spLocks/>
          </p:cNvSpPr>
          <p:nvPr/>
        </p:nvSpPr>
        <p:spPr bwMode="auto">
          <a:xfrm>
            <a:off x="2536825" y="52578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[3]</a:t>
            </a:r>
          </a:p>
        </p:txBody>
      </p:sp>
      <p:sp>
        <p:nvSpPr>
          <p:cNvPr id="40979" name="Line 18"/>
          <p:cNvSpPr>
            <a:spLocks noChangeShapeType="1"/>
          </p:cNvSpPr>
          <p:nvPr/>
        </p:nvSpPr>
        <p:spPr bwMode="auto">
          <a:xfrm rot="10800000" flipH="1">
            <a:off x="3810000" y="52578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0" name="Rectangle 19"/>
          <p:cNvSpPr>
            <a:spLocks/>
          </p:cNvSpPr>
          <p:nvPr/>
        </p:nvSpPr>
        <p:spPr bwMode="auto">
          <a:xfrm>
            <a:off x="3832225" y="52578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[1]</a:t>
            </a:r>
          </a:p>
        </p:txBody>
      </p:sp>
      <p:sp>
        <p:nvSpPr>
          <p:cNvPr id="40981" name="Line 20"/>
          <p:cNvSpPr>
            <a:spLocks noChangeShapeType="1"/>
          </p:cNvSpPr>
          <p:nvPr/>
        </p:nvSpPr>
        <p:spPr bwMode="auto">
          <a:xfrm rot="10800000" flipH="1">
            <a:off x="2667000" y="39624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2" name="Rectangle 21"/>
          <p:cNvSpPr>
            <a:spLocks/>
          </p:cNvSpPr>
          <p:nvPr/>
        </p:nvSpPr>
        <p:spPr bwMode="auto">
          <a:xfrm>
            <a:off x="2765425" y="40386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[1,3]</a:t>
            </a:r>
          </a:p>
        </p:txBody>
      </p:sp>
      <p:sp>
        <p:nvSpPr>
          <p:cNvPr id="40983" name="Line 22"/>
          <p:cNvSpPr>
            <a:spLocks noChangeShapeType="1"/>
          </p:cNvSpPr>
          <p:nvPr/>
        </p:nvSpPr>
        <p:spPr bwMode="auto">
          <a:xfrm rot="10800000" flipH="1">
            <a:off x="2209800" y="26670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4" name="Rectangle 23"/>
          <p:cNvSpPr>
            <a:spLocks/>
          </p:cNvSpPr>
          <p:nvPr/>
        </p:nvSpPr>
        <p:spPr bwMode="auto">
          <a:xfrm>
            <a:off x="2286000" y="2743200"/>
            <a:ext cx="19812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[1,3,42]</a:t>
            </a:r>
          </a:p>
        </p:txBody>
      </p:sp>
      <p:sp>
        <p:nvSpPr>
          <p:cNvPr id="40985" name="Line 24"/>
          <p:cNvSpPr>
            <a:spLocks noChangeShapeType="1"/>
          </p:cNvSpPr>
          <p:nvPr/>
        </p:nvSpPr>
        <p:spPr bwMode="auto">
          <a:xfrm rot="10800000" flipH="1">
            <a:off x="5715000" y="26670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0986" name="Rectangle 25"/>
          <p:cNvSpPr>
            <a:spLocks/>
          </p:cNvSpPr>
          <p:nvPr/>
        </p:nvSpPr>
        <p:spPr bwMode="auto">
          <a:xfrm>
            <a:off x="5791200" y="2743200"/>
            <a:ext cx="31242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[2, 5, 6, 7]</a:t>
            </a:r>
          </a:p>
        </p:txBody>
      </p:sp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/>
          </p:cNvSpPr>
          <p:nvPr/>
        </p:nvSpPr>
        <p:spPr bwMode="auto">
          <a:xfrm>
            <a:off x="1143000" y="1600200"/>
            <a:ext cx="6342063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40639" bIns="0">
            <a:spAutoFit/>
          </a:bodyPr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8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1, 6, 5, 2, 7])</a:t>
            </a:r>
          </a:p>
        </p:txBody>
      </p:sp>
      <p:sp>
        <p:nvSpPr>
          <p:cNvPr id="41987" name="Line 2"/>
          <p:cNvSpPr>
            <a:spLocks noChangeShapeType="1"/>
          </p:cNvSpPr>
          <p:nvPr/>
        </p:nvSpPr>
        <p:spPr bwMode="auto">
          <a:xfrm>
            <a:off x="4724400" y="2514600"/>
            <a:ext cx="1588" cy="41910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88" name="Rectangle 3"/>
          <p:cNvSpPr>
            <a:spLocks/>
          </p:cNvSpPr>
          <p:nvPr/>
        </p:nvSpPr>
        <p:spPr bwMode="auto">
          <a:xfrm>
            <a:off x="76200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msort([42, 3, 1])</a:t>
            </a:r>
          </a:p>
        </p:txBody>
      </p:sp>
      <p:sp>
        <p:nvSpPr>
          <p:cNvPr id="41989" name="Rectangle 4"/>
          <p:cNvSpPr>
            <a:spLocks/>
          </p:cNvSpPr>
          <p:nvPr/>
        </p:nvSpPr>
        <p:spPr bwMode="auto">
          <a:xfrm>
            <a:off x="5051425" y="3505200"/>
            <a:ext cx="38608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5, 2, 7])</a:t>
            </a:r>
          </a:p>
        </p:txBody>
      </p:sp>
      <p:sp>
        <p:nvSpPr>
          <p:cNvPr id="41990" name="Line 5"/>
          <p:cNvSpPr>
            <a:spLocks noChangeShapeType="1"/>
          </p:cNvSpPr>
          <p:nvPr/>
        </p:nvSpPr>
        <p:spPr bwMode="auto">
          <a:xfrm>
            <a:off x="1981200" y="3505200"/>
            <a:ext cx="1588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1" name="Line 6"/>
          <p:cNvSpPr>
            <a:spLocks noChangeShapeType="1"/>
          </p:cNvSpPr>
          <p:nvPr/>
        </p:nvSpPr>
        <p:spPr bwMode="auto">
          <a:xfrm>
            <a:off x="7315200" y="3505200"/>
            <a:ext cx="1588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2" name="Rectangle 7"/>
          <p:cNvSpPr>
            <a:spLocks/>
          </p:cNvSpPr>
          <p:nvPr/>
        </p:nvSpPr>
        <p:spPr bwMode="auto">
          <a:xfrm>
            <a:off x="152400" y="4564063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msort([42])</a:t>
            </a:r>
          </a:p>
        </p:txBody>
      </p:sp>
      <p:sp>
        <p:nvSpPr>
          <p:cNvPr id="41993" name="Rectangle 8"/>
          <p:cNvSpPr>
            <a:spLocks/>
          </p:cNvSpPr>
          <p:nvPr/>
        </p:nvSpPr>
        <p:spPr bwMode="auto">
          <a:xfrm>
            <a:off x="22860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msort([3, 1])</a:t>
            </a:r>
          </a:p>
        </p:txBody>
      </p:sp>
      <p:sp>
        <p:nvSpPr>
          <p:cNvPr id="41994" name="Rectangle 9"/>
          <p:cNvSpPr>
            <a:spLocks/>
          </p:cNvSpPr>
          <p:nvPr/>
        </p:nvSpPr>
        <p:spPr bwMode="auto">
          <a:xfrm>
            <a:off x="51054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msort([6, 5])</a:t>
            </a:r>
          </a:p>
        </p:txBody>
      </p:sp>
      <p:sp>
        <p:nvSpPr>
          <p:cNvPr id="41995" name="Rectangle 10"/>
          <p:cNvSpPr>
            <a:spLocks/>
          </p:cNvSpPr>
          <p:nvPr/>
        </p:nvSpPr>
        <p:spPr bwMode="auto">
          <a:xfrm>
            <a:off x="7315200" y="4572000"/>
            <a:ext cx="22098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msort([2, 7])</a:t>
            </a:r>
          </a:p>
        </p:txBody>
      </p:sp>
      <p:sp>
        <p:nvSpPr>
          <p:cNvPr id="41996" name="Line 11"/>
          <p:cNvSpPr>
            <a:spLocks noChangeShapeType="1"/>
          </p:cNvSpPr>
          <p:nvPr/>
        </p:nvSpPr>
        <p:spPr bwMode="auto">
          <a:xfrm rot="10800000" flipH="1">
            <a:off x="914400" y="39624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7" name="Rectangle 12"/>
          <p:cNvSpPr>
            <a:spLocks/>
          </p:cNvSpPr>
          <p:nvPr/>
        </p:nvSpPr>
        <p:spPr bwMode="auto">
          <a:xfrm>
            <a:off x="914400" y="40386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[42]</a:t>
            </a:r>
          </a:p>
        </p:txBody>
      </p:sp>
      <p:sp>
        <p:nvSpPr>
          <p:cNvPr id="41998" name="Line 13"/>
          <p:cNvSpPr>
            <a:spLocks noChangeShapeType="1"/>
          </p:cNvSpPr>
          <p:nvPr/>
        </p:nvSpPr>
        <p:spPr bwMode="auto">
          <a:xfrm flipH="1">
            <a:off x="3276600" y="4572000"/>
            <a:ext cx="304800" cy="2133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1999" name="Rectangle 14"/>
          <p:cNvSpPr>
            <a:spLocks/>
          </p:cNvSpPr>
          <p:nvPr/>
        </p:nvSpPr>
        <p:spPr bwMode="auto">
          <a:xfrm>
            <a:off x="1905000" y="59436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msort([3])</a:t>
            </a:r>
          </a:p>
        </p:txBody>
      </p:sp>
      <p:sp>
        <p:nvSpPr>
          <p:cNvPr id="42000" name="Rectangle 15"/>
          <p:cNvSpPr>
            <a:spLocks/>
          </p:cNvSpPr>
          <p:nvPr/>
        </p:nvSpPr>
        <p:spPr bwMode="auto">
          <a:xfrm>
            <a:off x="3276600" y="6096000"/>
            <a:ext cx="1727200" cy="35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100"/>
              </a:spcBef>
              <a:buFontTx/>
              <a:buNone/>
            </a:pPr>
            <a:r>
              <a:rPr lang="en-US" altLang="en-US" sz="1800" b="1">
                <a:latin typeface="Courier New" pitchFamily="49" charset="0"/>
                <a:cs typeface="Courier New" pitchFamily="49" charset="0"/>
                <a:sym typeface="Courier New" pitchFamily="49" charset="0"/>
              </a:rPr>
              <a:t>msort([1])</a:t>
            </a:r>
          </a:p>
        </p:txBody>
      </p:sp>
      <p:sp>
        <p:nvSpPr>
          <p:cNvPr id="42001" name="Line 16"/>
          <p:cNvSpPr>
            <a:spLocks noChangeShapeType="1"/>
          </p:cNvSpPr>
          <p:nvPr/>
        </p:nvSpPr>
        <p:spPr bwMode="auto">
          <a:xfrm rot="10800000" flipH="1">
            <a:off x="2514600" y="51816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2" name="Rectangle 17"/>
          <p:cNvSpPr>
            <a:spLocks/>
          </p:cNvSpPr>
          <p:nvPr/>
        </p:nvSpPr>
        <p:spPr bwMode="auto">
          <a:xfrm>
            <a:off x="2536825" y="52578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[3]</a:t>
            </a:r>
          </a:p>
        </p:txBody>
      </p:sp>
      <p:sp>
        <p:nvSpPr>
          <p:cNvPr id="42003" name="Line 18"/>
          <p:cNvSpPr>
            <a:spLocks noChangeShapeType="1"/>
          </p:cNvSpPr>
          <p:nvPr/>
        </p:nvSpPr>
        <p:spPr bwMode="auto">
          <a:xfrm rot="10800000" flipH="1">
            <a:off x="3810000" y="52578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4" name="Rectangle 19"/>
          <p:cNvSpPr>
            <a:spLocks/>
          </p:cNvSpPr>
          <p:nvPr/>
        </p:nvSpPr>
        <p:spPr bwMode="auto">
          <a:xfrm>
            <a:off x="3832225" y="52578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[1]</a:t>
            </a:r>
          </a:p>
        </p:txBody>
      </p:sp>
      <p:sp>
        <p:nvSpPr>
          <p:cNvPr id="42005" name="Line 20"/>
          <p:cNvSpPr>
            <a:spLocks noChangeShapeType="1"/>
          </p:cNvSpPr>
          <p:nvPr/>
        </p:nvSpPr>
        <p:spPr bwMode="auto">
          <a:xfrm rot="10800000" flipH="1">
            <a:off x="2667000" y="39624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6" name="Rectangle 21"/>
          <p:cNvSpPr>
            <a:spLocks/>
          </p:cNvSpPr>
          <p:nvPr/>
        </p:nvSpPr>
        <p:spPr bwMode="auto">
          <a:xfrm>
            <a:off x="2765425" y="4038600"/>
            <a:ext cx="14986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[1,3]</a:t>
            </a:r>
          </a:p>
        </p:txBody>
      </p:sp>
      <p:sp>
        <p:nvSpPr>
          <p:cNvPr id="42007" name="Line 22"/>
          <p:cNvSpPr>
            <a:spLocks noChangeShapeType="1"/>
          </p:cNvSpPr>
          <p:nvPr/>
        </p:nvSpPr>
        <p:spPr bwMode="auto">
          <a:xfrm rot="10800000" flipH="1">
            <a:off x="2209800" y="26670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08" name="Rectangle 23"/>
          <p:cNvSpPr>
            <a:spLocks/>
          </p:cNvSpPr>
          <p:nvPr/>
        </p:nvSpPr>
        <p:spPr bwMode="auto">
          <a:xfrm>
            <a:off x="2286000" y="2743200"/>
            <a:ext cx="19812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[1,3,42]</a:t>
            </a:r>
          </a:p>
        </p:txBody>
      </p:sp>
      <p:sp>
        <p:nvSpPr>
          <p:cNvPr id="42009" name="Line 24"/>
          <p:cNvSpPr>
            <a:spLocks noChangeShapeType="1"/>
          </p:cNvSpPr>
          <p:nvPr/>
        </p:nvSpPr>
        <p:spPr bwMode="auto">
          <a:xfrm rot="10800000" flipH="1">
            <a:off x="5715000" y="26670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0" name="Rectangle 25"/>
          <p:cNvSpPr>
            <a:spLocks/>
          </p:cNvSpPr>
          <p:nvPr/>
        </p:nvSpPr>
        <p:spPr bwMode="auto">
          <a:xfrm>
            <a:off x="5791200" y="2743200"/>
            <a:ext cx="31242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[2, 5, 6, 7]</a:t>
            </a:r>
          </a:p>
        </p:txBody>
      </p:sp>
      <p:sp>
        <p:nvSpPr>
          <p:cNvPr id="42011" name="Line 26"/>
          <p:cNvSpPr>
            <a:spLocks noChangeShapeType="1"/>
          </p:cNvSpPr>
          <p:nvPr/>
        </p:nvSpPr>
        <p:spPr bwMode="auto">
          <a:xfrm rot="10800000" flipH="1">
            <a:off x="4648200" y="838200"/>
            <a:ext cx="1588" cy="609600"/>
          </a:xfrm>
          <a:prstGeom prst="line">
            <a:avLst/>
          </a:prstGeom>
          <a:noFill/>
          <a:ln w="9525">
            <a:solidFill>
              <a:srgbClr val="10611B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2012" name="Rectangle 27"/>
          <p:cNvSpPr>
            <a:spLocks/>
          </p:cNvSpPr>
          <p:nvPr/>
        </p:nvSpPr>
        <p:spPr bwMode="auto">
          <a:xfrm>
            <a:off x="4800600" y="914400"/>
            <a:ext cx="434340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40639" bIns="0"/>
          <a:lstStyle>
            <a:lvl1pPr marL="39688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ts val="1450"/>
              </a:spcBef>
              <a:buFontTx/>
              <a:buNone/>
            </a:pPr>
            <a:r>
              <a:rPr lang="en-US" altLang="en-US" sz="2400">
                <a:solidFill>
                  <a:srgbClr val="10611B"/>
                </a:solidFill>
                <a:latin typeface="Courier New" pitchFamily="49" charset="0"/>
                <a:cs typeface="Courier New" pitchFamily="49" charset="0"/>
                <a:sym typeface="Courier New" pitchFamily="49" charset="0"/>
              </a:rPr>
              <a:t>[1, 2, 3, 5, 6, 7, 42]</a:t>
            </a: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200"/>
              <a:t>How </a:t>
            </a:r>
            <a:r>
              <a:rPr lang="ja-JP" altLang="en-US" sz="3200"/>
              <a:t>“</a:t>
            </a:r>
            <a:r>
              <a:rPr lang="en-US" altLang="ja-JP" sz="3200"/>
              <a:t>Efficient</a:t>
            </a:r>
            <a:r>
              <a:rPr lang="ja-JP" altLang="en-US" sz="3200"/>
              <a:t>”</a:t>
            </a:r>
            <a:r>
              <a:rPr lang="en-US" altLang="ja-JP" sz="3200"/>
              <a:t> Is Mergesort?</a:t>
            </a:r>
            <a:endParaRPr lang="en-US" altLang="en-US" sz="3200"/>
          </a:p>
        </p:txBody>
      </p:sp>
      <p:pic>
        <p:nvPicPr>
          <p:cNvPr id="43011" name="Picture 5" descr="ali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47800"/>
            <a:ext cx="947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3012" name="Group 3"/>
          <p:cNvGrpSpPr>
            <a:grpSpLocks/>
          </p:cNvGrpSpPr>
          <p:nvPr/>
        </p:nvGrpSpPr>
        <p:grpSpPr bwMode="auto">
          <a:xfrm>
            <a:off x="457200" y="1143000"/>
            <a:ext cx="8218488" cy="180975"/>
            <a:chOff x="295" y="1311"/>
            <a:chExt cx="5177" cy="114"/>
          </a:xfrm>
        </p:grpSpPr>
        <p:sp>
          <p:nvSpPr>
            <p:cNvPr id="43013" name="Rectangle 4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43014" name="Rectangle 5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How big a deal is this?</a:t>
            </a:r>
          </a:p>
        </p:txBody>
      </p:sp>
      <p:grpSp>
        <p:nvGrpSpPr>
          <p:cNvPr id="44035" name="Group 3"/>
          <p:cNvGrpSpPr>
            <a:grpSpLocks/>
          </p:cNvGrpSpPr>
          <p:nvPr/>
        </p:nvGrpSpPr>
        <p:grpSpPr bwMode="auto">
          <a:xfrm>
            <a:off x="457200" y="1114425"/>
            <a:ext cx="8218488" cy="180975"/>
            <a:chOff x="295" y="1311"/>
            <a:chExt cx="5177" cy="114"/>
          </a:xfrm>
        </p:grpSpPr>
        <p:sp>
          <p:nvSpPr>
            <p:cNvPr id="44040" name="Rectangle 4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44041" name="Rectangle 5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  <p:pic>
        <p:nvPicPr>
          <p:cNvPr id="44036" name="Picture 9" descr="blue_ge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271462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7" name="Text Box 10"/>
          <p:cNvSpPr txBox="1">
            <a:spLocks noChangeArrowheads="1"/>
          </p:cNvSpPr>
          <p:nvPr/>
        </p:nvSpPr>
        <p:spPr bwMode="auto">
          <a:xfrm>
            <a:off x="3886200" y="1524000"/>
            <a:ext cx="42457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Geoff</a:t>
            </a:r>
            <a:r>
              <a:rPr lang="ja-JP" altLang="en-US" sz="1800" dirty="0">
                <a:solidFill>
                  <a:srgbClr val="000000"/>
                </a:solidFill>
              </a:rPr>
              <a:t>’</a:t>
            </a:r>
            <a:r>
              <a:rPr lang="en-US" altLang="ja-JP" sz="1800" dirty="0">
                <a:solidFill>
                  <a:srgbClr val="000000"/>
                </a:solidFill>
              </a:rPr>
              <a:t>s Super-O-</a:t>
            </a:r>
            <a:r>
              <a:rPr lang="en-US" altLang="ja-JP" sz="1800" dirty="0" err="1">
                <a:solidFill>
                  <a:srgbClr val="000000"/>
                </a:solidFill>
              </a:rPr>
              <a:t>Matic</a:t>
            </a:r>
            <a:r>
              <a:rPr lang="en-US" altLang="ja-JP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>
                <a:solidFill>
                  <a:srgbClr val="000000"/>
                </a:solidFill>
              </a:rPr>
              <a:t>Supercomputer: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</a:rPr>
              <a:t>100 billion steps/second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44038" name="Text Box 11"/>
          <p:cNvSpPr txBox="1">
            <a:spLocks noChangeArrowheads="1"/>
          </p:cNvSpPr>
          <p:nvPr/>
        </p:nvSpPr>
        <p:spPr bwMode="auto">
          <a:xfrm>
            <a:off x="2667000" y="3429000"/>
            <a:ext cx="5294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00"/>
                </a:solidFill>
              </a:rPr>
              <a:t>n</a:t>
            </a:r>
            <a:r>
              <a:rPr lang="en-US" altLang="en-US" sz="2400" i="1" baseline="30000">
                <a:solidFill>
                  <a:srgbClr val="000000"/>
                </a:solidFill>
              </a:rPr>
              <a:t>2 </a:t>
            </a:r>
            <a:r>
              <a:rPr lang="en-US" altLang="en-US" sz="2400">
                <a:solidFill>
                  <a:srgbClr val="000000"/>
                </a:solidFill>
              </a:rPr>
              <a:t>algorithm	</a:t>
            </a:r>
            <a:r>
              <a:rPr lang="en-US" altLang="en-US" sz="2400" i="1">
                <a:solidFill>
                  <a:srgbClr val="000000"/>
                </a:solidFill>
              </a:rPr>
              <a:t>	n log</a:t>
            </a:r>
            <a:r>
              <a:rPr lang="en-US" altLang="en-US" sz="2400" i="1" baseline="-25000">
                <a:solidFill>
                  <a:srgbClr val="000000"/>
                </a:solidFill>
              </a:rPr>
              <a:t>2</a:t>
            </a:r>
            <a:r>
              <a:rPr lang="en-US" altLang="en-US" sz="2400" i="1">
                <a:solidFill>
                  <a:srgbClr val="000000"/>
                </a:solidFill>
              </a:rPr>
              <a:t> n </a:t>
            </a:r>
            <a:r>
              <a:rPr lang="en-US" altLang="en-US" sz="2400">
                <a:solidFill>
                  <a:srgbClr val="000000"/>
                </a:solidFill>
              </a:rPr>
              <a:t>algorithm</a:t>
            </a:r>
          </a:p>
        </p:txBody>
      </p:sp>
      <p:sp>
        <p:nvSpPr>
          <p:cNvPr id="44039" name="Text Box 12"/>
          <p:cNvSpPr txBox="1">
            <a:spLocks noChangeArrowheads="1"/>
          </p:cNvSpPr>
          <p:nvPr/>
        </p:nvSpPr>
        <p:spPr bwMode="auto">
          <a:xfrm>
            <a:off x="914400" y="4038600"/>
            <a:ext cx="4800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00"/>
                </a:solidFill>
              </a:rPr>
              <a:t>n = </a:t>
            </a:r>
            <a:r>
              <a:rPr lang="en-US" altLang="en-US" sz="2400">
                <a:solidFill>
                  <a:srgbClr val="000000"/>
                </a:solidFill>
              </a:rPr>
              <a:t>10</a:t>
            </a:r>
            <a:r>
              <a:rPr lang="en-US" altLang="en-US" sz="2400" baseline="30000">
                <a:solidFill>
                  <a:srgbClr val="000000"/>
                </a:solidFill>
              </a:rPr>
              <a:t>8	</a:t>
            </a:r>
            <a:r>
              <a:rPr lang="en-US" altLang="en-US" sz="2400">
                <a:solidFill>
                  <a:srgbClr val="000000"/>
                </a:solidFill>
              </a:rPr>
              <a:t>11.5+ </a:t>
            </a:r>
            <a:r>
              <a:rPr lang="en-US" altLang="en-US" sz="2400" b="1">
                <a:solidFill>
                  <a:srgbClr val="720816"/>
                </a:solidFill>
              </a:rPr>
              <a:t>days</a:t>
            </a:r>
            <a:r>
              <a:rPr lang="en-US" altLang="en-US" sz="2400">
                <a:solidFill>
                  <a:srgbClr val="720816"/>
                </a:solidFill>
              </a:rPr>
              <a:t>		</a:t>
            </a:r>
            <a:endParaRPr lang="en-US" altLang="en-US" sz="2400" i="1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838200"/>
            <a:ext cx="87757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How big a deal is this?</a:t>
            </a:r>
          </a:p>
        </p:txBody>
      </p:sp>
      <p:grpSp>
        <p:nvGrpSpPr>
          <p:cNvPr id="45059" name="Group 3"/>
          <p:cNvGrpSpPr>
            <a:grpSpLocks/>
          </p:cNvGrpSpPr>
          <p:nvPr/>
        </p:nvGrpSpPr>
        <p:grpSpPr bwMode="auto">
          <a:xfrm>
            <a:off x="457200" y="1114425"/>
            <a:ext cx="8218488" cy="180975"/>
            <a:chOff x="295" y="1311"/>
            <a:chExt cx="5177" cy="114"/>
          </a:xfrm>
        </p:grpSpPr>
        <p:sp>
          <p:nvSpPr>
            <p:cNvPr id="45064" name="Rectangle 4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45065" name="Rectangle 5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  <p:pic>
        <p:nvPicPr>
          <p:cNvPr id="45060" name="Picture 6" descr="blue_ge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990600"/>
            <a:ext cx="271462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61" name="Text Box 7"/>
          <p:cNvSpPr txBox="1">
            <a:spLocks noChangeArrowheads="1"/>
          </p:cNvSpPr>
          <p:nvPr/>
        </p:nvSpPr>
        <p:spPr bwMode="auto">
          <a:xfrm>
            <a:off x="3886200" y="1524000"/>
            <a:ext cx="424571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Geoff</a:t>
            </a:r>
            <a:r>
              <a:rPr lang="ja-JP" altLang="en-US" sz="1800" dirty="0">
                <a:solidFill>
                  <a:srgbClr val="000000"/>
                </a:solidFill>
              </a:rPr>
              <a:t>’</a:t>
            </a:r>
            <a:r>
              <a:rPr lang="en-US" altLang="ja-JP" sz="1800" dirty="0">
                <a:solidFill>
                  <a:srgbClr val="000000"/>
                </a:solidFill>
              </a:rPr>
              <a:t>s Super-O-</a:t>
            </a:r>
            <a:r>
              <a:rPr lang="en-US" altLang="ja-JP" sz="1800" dirty="0" err="1">
                <a:solidFill>
                  <a:srgbClr val="000000"/>
                </a:solidFill>
              </a:rPr>
              <a:t>Matic</a:t>
            </a:r>
            <a:r>
              <a:rPr lang="en-US" altLang="ja-JP" sz="1800" dirty="0">
                <a:solidFill>
                  <a:srgbClr val="000000"/>
                </a:solidFill>
              </a:rPr>
              <a:t> </a:t>
            </a:r>
            <a:r>
              <a:rPr lang="en-US" altLang="en-US" sz="1800" dirty="0">
                <a:solidFill>
                  <a:srgbClr val="000000"/>
                </a:solidFill>
              </a:rPr>
              <a:t>Supercomputer: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000000"/>
                </a:solidFill>
              </a:rPr>
              <a:t>100 billion steps/second</a:t>
            </a:r>
          </a:p>
        </p:txBody>
      </p:sp>
      <p:sp>
        <p:nvSpPr>
          <p:cNvPr id="45062" name="Text Box 8"/>
          <p:cNvSpPr txBox="1">
            <a:spLocks noChangeArrowheads="1"/>
          </p:cNvSpPr>
          <p:nvPr/>
        </p:nvSpPr>
        <p:spPr bwMode="auto">
          <a:xfrm>
            <a:off x="2667000" y="3429000"/>
            <a:ext cx="52943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>
                <a:solidFill>
                  <a:srgbClr val="000000"/>
                </a:solidFill>
              </a:rPr>
              <a:t>n</a:t>
            </a:r>
            <a:r>
              <a:rPr lang="en-US" altLang="en-US" sz="2400" i="1" baseline="30000">
                <a:solidFill>
                  <a:srgbClr val="000000"/>
                </a:solidFill>
              </a:rPr>
              <a:t>2 </a:t>
            </a:r>
            <a:r>
              <a:rPr lang="en-US" altLang="en-US" sz="2400">
                <a:solidFill>
                  <a:srgbClr val="000000"/>
                </a:solidFill>
              </a:rPr>
              <a:t>algorithm	</a:t>
            </a:r>
            <a:r>
              <a:rPr lang="en-US" altLang="en-US" sz="2400" i="1">
                <a:solidFill>
                  <a:srgbClr val="000000"/>
                </a:solidFill>
              </a:rPr>
              <a:t>	n log</a:t>
            </a:r>
            <a:r>
              <a:rPr lang="en-US" altLang="en-US" sz="2400" i="1" baseline="-25000">
                <a:solidFill>
                  <a:srgbClr val="000000"/>
                </a:solidFill>
              </a:rPr>
              <a:t>2</a:t>
            </a:r>
            <a:r>
              <a:rPr lang="en-US" altLang="en-US" sz="2400" i="1">
                <a:solidFill>
                  <a:srgbClr val="000000"/>
                </a:solidFill>
              </a:rPr>
              <a:t> n </a:t>
            </a:r>
            <a:r>
              <a:rPr lang="en-US" altLang="en-US" sz="2400">
                <a:solidFill>
                  <a:srgbClr val="000000"/>
                </a:solidFill>
              </a:rPr>
              <a:t>algorithm</a:t>
            </a:r>
          </a:p>
        </p:txBody>
      </p:sp>
      <p:sp>
        <p:nvSpPr>
          <p:cNvPr id="45063" name="Text Box 9"/>
          <p:cNvSpPr txBox="1">
            <a:spLocks noChangeArrowheads="1"/>
          </p:cNvSpPr>
          <p:nvPr/>
        </p:nvSpPr>
        <p:spPr bwMode="auto">
          <a:xfrm>
            <a:off x="914400" y="4038600"/>
            <a:ext cx="84947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i="1" dirty="0">
                <a:solidFill>
                  <a:srgbClr val="000000"/>
                </a:solidFill>
              </a:rPr>
              <a:t>n = </a:t>
            </a:r>
            <a:r>
              <a:rPr lang="en-US" altLang="en-US" sz="2400" dirty="0">
                <a:solidFill>
                  <a:srgbClr val="000000"/>
                </a:solidFill>
              </a:rPr>
              <a:t>10</a:t>
            </a:r>
            <a:r>
              <a:rPr lang="en-US" altLang="en-US" sz="2400" baseline="30000" dirty="0">
                <a:solidFill>
                  <a:srgbClr val="000000"/>
                </a:solidFill>
              </a:rPr>
              <a:t>8	</a:t>
            </a:r>
            <a:r>
              <a:rPr lang="en-US" altLang="en-US" sz="2400" dirty="0">
                <a:solidFill>
                  <a:srgbClr val="000000"/>
                </a:solidFill>
              </a:rPr>
              <a:t>11.5+ </a:t>
            </a:r>
            <a:r>
              <a:rPr lang="en-US" altLang="en-US" sz="2400" b="1" dirty="0">
                <a:solidFill>
                  <a:srgbClr val="720816"/>
                </a:solidFill>
              </a:rPr>
              <a:t>days</a:t>
            </a:r>
            <a:r>
              <a:rPr lang="en-US" altLang="en-US" sz="2400" dirty="0">
                <a:solidFill>
                  <a:srgbClr val="720816"/>
                </a:solidFill>
              </a:rPr>
              <a:t>		</a:t>
            </a:r>
            <a:r>
              <a:rPr lang="en-US" altLang="en-US" sz="2400" dirty="0">
                <a:solidFill>
                  <a:srgbClr val="000000"/>
                </a:solidFill>
              </a:rPr>
              <a:t>0.27 </a:t>
            </a:r>
            <a:r>
              <a:rPr lang="en-US" altLang="en-US" sz="2400" b="1" dirty="0">
                <a:solidFill>
                  <a:srgbClr val="333399"/>
                </a:solidFill>
              </a:rPr>
              <a:t>seconds</a:t>
            </a:r>
            <a:r>
              <a:rPr lang="en-US" altLang="en-US" sz="2400" dirty="0">
                <a:solidFill>
                  <a:srgbClr val="720816"/>
                </a:solidFill>
              </a:rPr>
              <a:t>		</a:t>
            </a:r>
            <a:endParaRPr lang="en-US" altLang="en-US" sz="2400" i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Oval 2"/>
          <p:cNvSpPr>
            <a:spLocks noChangeArrowheads="1"/>
          </p:cNvSpPr>
          <p:nvPr/>
        </p:nvSpPr>
        <p:spPr bwMode="auto">
          <a:xfrm>
            <a:off x="2590800" y="2438400"/>
            <a:ext cx="22860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400">
              <a:solidFill>
                <a:srgbClr val="000000"/>
              </a:solidFill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/>
              <a:t>Sorting Algorithms!</a:t>
            </a:r>
          </a:p>
        </p:txBody>
      </p:sp>
      <p:grpSp>
        <p:nvGrpSpPr>
          <p:cNvPr id="10244" name="Group 4"/>
          <p:cNvGrpSpPr>
            <a:grpSpLocks/>
          </p:cNvGrpSpPr>
          <p:nvPr/>
        </p:nvGrpSpPr>
        <p:grpSpPr bwMode="auto">
          <a:xfrm>
            <a:off x="457200" y="1066800"/>
            <a:ext cx="8218488" cy="180975"/>
            <a:chOff x="295" y="1311"/>
            <a:chExt cx="5177" cy="114"/>
          </a:xfrm>
        </p:grpSpPr>
        <p:sp>
          <p:nvSpPr>
            <p:cNvPr id="10254" name="Rectangle 5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10255" name="Rectangle 6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  <p:pic>
        <p:nvPicPr>
          <p:cNvPr id="10245" name="Picture 7" descr="ali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2600" y="1676400"/>
            <a:ext cx="947738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AutoShape 8"/>
          <p:cNvSpPr>
            <a:spLocks noChangeArrowheads="1"/>
          </p:cNvSpPr>
          <p:nvPr/>
        </p:nvSpPr>
        <p:spPr bwMode="auto">
          <a:xfrm>
            <a:off x="6324600" y="1219200"/>
            <a:ext cx="2133600" cy="838200"/>
          </a:xfrm>
          <a:prstGeom prst="wedgeRectCallout">
            <a:avLst>
              <a:gd name="adj1" fmla="val -45463"/>
              <a:gd name="adj2" fmla="val 82009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This is my </a:t>
            </a:r>
            <a:r>
              <a:rPr lang="en-US" altLang="en-US" sz="2400" b="1" i="1">
                <a:solidFill>
                  <a:srgbClr val="000000"/>
                </a:solidFill>
                <a:latin typeface="Times New Roman" pitchFamily="18" charset="0"/>
              </a:rPr>
              <a:t>sort </a:t>
            </a:r>
            <a:r>
              <a:rPr lang="en-US" altLang="en-US" sz="2400" b="1">
                <a:solidFill>
                  <a:srgbClr val="000000"/>
                </a:solidFill>
                <a:latin typeface="Times New Roman" pitchFamily="18" charset="0"/>
              </a:rPr>
              <a:t>of algorithm!</a:t>
            </a:r>
            <a:endParaRPr lang="en-US" altLang="en-US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47" name="Text Box 9"/>
          <p:cNvSpPr txBox="1">
            <a:spLocks noChangeArrowheads="1"/>
          </p:cNvSpPr>
          <p:nvPr/>
        </p:nvSpPr>
        <p:spPr bwMode="auto">
          <a:xfrm>
            <a:off x="609600" y="1752600"/>
            <a:ext cx="45735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</a:rPr>
              <a:t>Insertion Sort: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Courier New Bold" pitchFamily="1" charset="0"/>
              </a:rPr>
              <a:t>isort</a:t>
            </a:r>
            <a:r>
              <a:rPr lang="en-US" altLang="en-US" sz="2400">
                <a:solidFill>
                  <a:srgbClr val="000000"/>
                </a:solidFill>
                <a:latin typeface="Courier New Bold" pitchFamily="1" charset="0"/>
              </a:rPr>
              <a:t>([42, 10, 1, 6, 5])</a:t>
            </a:r>
          </a:p>
        </p:txBody>
      </p:sp>
      <p:sp>
        <p:nvSpPr>
          <p:cNvPr id="10248" name="Text Box 10"/>
          <p:cNvSpPr txBox="1">
            <a:spLocks noChangeArrowheads="1"/>
          </p:cNvSpPr>
          <p:nvPr/>
        </p:nvSpPr>
        <p:spPr bwMode="auto">
          <a:xfrm>
            <a:off x="2514600" y="4800600"/>
            <a:ext cx="588168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7621A"/>
                </a:solidFill>
                <a:latin typeface="Courier New Bold" pitchFamily="1" charset="0"/>
              </a:rPr>
              <a:t>insert</a:t>
            </a:r>
            <a:r>
              <a:rPr lang="en-US" altLang="en-US" sz="2400">
                <a:solidFill>
                  <a:srgbClr val="000000"/>
                </a:solidFill>
                <a:latin typeface="Courier New Bold" pitchFamily="1" charset="0"/>
              </a:rPr>
              <a:t>(42, [1, 5, 6, 10])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urier New Bold" pitchFamily="1" charset="0"/>
              </a:rPr>
              <a:t>[1, 5, 6, 10, 42]</a:t>
            </a:r>
            <a:r>
              <a:rPr lang="en-US" altLang="en-US" sz="2400">
                <a:solidFill>
                  <a:srgbClr val="000000"/>
                </a:solidFill>
                <a:latin typeface="Courier" pitchFamily="49" charset="0"/>
              </a:rPr>
              <a:t> </a:t>
            </a:r>
            <a:r>
              <a:rPr lang="en-US" altLang="en-US" sz="2400">
                <a:solidFill>
                  <a:srgbClr val="000000"/>
                </a:solidFill>
              </a:rPr>
              <a:t> A new sorted list!</a:t>
            </a:r>
          </a:p>
        </p:txBody>
      </p:sp>
      <p:sp>
        <p:nvSpPr>
          <p:cNvPr id="10249" name="Text Box 11"/>
          <p:cNvSpPr txBox="1">
            <a:spLocks noChangeArrowheads="1"/>
          </p:cNvSpPr>
          <p:nvPr/>
        </p:nvSpPr>
        <p:spPr bwMode="auto">
          <a:xfrm>
            <a:off x="2466975" y="3886200"/>
            <a:ext cx="2562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000000"/>
                </a:solidFill>
                <a:latin typeface="Courier New Bold" pitchFamily="1" charset="0"/>
              </a:rPr>
              <a:t>[1, 5, 6, 10]</a:t>
            </a:r>
          </a:p>
        </p:txBody>
      </p:sp>
      <p:sp>
        <p:nvSpPr>
          <p:cNvPr id="10250" name="Line 12"/>
          <p:cNvSpPr>
            <a:spLocks noChangeShapeType="1"/>
          </p:cNvSpPr>
          <p:nvPr/>
        </p:nvSpPr>
        <p:spPr bwMode="auto">
          <a:xfrm>
            <a:off x="3657600" y="3200400"/>
            <a:ext cx="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3744913" y="3276600"/>
            <a:ext cx="5246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720816"/>
                </a:solidFill>
              </a:rPr>
              <a:t>Through the wonders of recursion!</a:t>
            </a:r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838200" y="5791200"/>
            <a:ext cx="78486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400" b="1" i="1" dirty="0">
                <a:solidFill>
                  <a:srgbClr val="720816"/>
                </a:solidFill>
              </a:rPr>
              <a:t>Write the program (both functions) on your worksheet!  (</a:t>
            </a:r>
            <a:r>
              <a:rPr lang="en-US" altLang="en-US" sz="2400" b="1" dirty="0">
                <a:solidFill>
                  <a:srgbClr val="72081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insert</a:t>
            </a:r>
            <a:r>
              <a:rPr lang="en-US" altLang="en-US" sz="2400" b="1" i="1" dirty="0">
                <a:solidFill>
                  <a:srgbClr val="720816"/>
                </a:solidFill>
              </a:rPr>
              <a:t> assumes that L is sorted.)</a:t>
            </a:r>
            <a:endParaRPr lang="en-US" altLang="en-US" sz="2400" dirty="0">
              <a:solidFill>
                <a:srgbClr val="000000"/>
              </a:solidFill>
            </a:endParaRPr>
          </a:p>
        </p:txBody>
      </p:sp>
      <p:sp>
        <p:nvSpPr>
          <p:cNvPr id="10253" name="TextBox 14"/>
          <p:cNvSpPr txBox="1">
            <a:spLocks noChangeArrowheads="1"/>
          </p:cNvSpPr>
          <p:nvPr/>
        </p:nvSpPr>
        <p:spPr bwMode="auto">
          <a:xfrm>
            <a:off x="7685088" y="6519863"/>
            <a:ext cx="1306512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100"/>
              <a:t>Solution follows…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405F4DA-247E-42F6-819C-062D1386CF0C}"/>
                  </a:ext>
                </a:extLst>
              </p14:cNvPr>
              <p14:cNvContentPartPr/>
              <p14:nvPr/>
            </p14:nvContentPartPr>
            <p14:xfrm>
              <a:off x="2035800" y="3536280"/>
              <a:ext cx="5063760" cy="1830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405F4DA-247E-42F6-819C-062D1386CF0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26440" y="3526920"/>
                <a:ext cx="5082480" cy="18496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Insertion Sort 1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1000" y="1314450"/>
            <a:ext cx="6268063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def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isort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(L):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if L == []: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???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else: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   ???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urier New Bold" pitchFamily="1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def insert(x, L):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"Inserts x into sorted list L"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if L == []: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???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urier New Bold" pitchFamily="1" charset="0"/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457200" y="1066800"/>
            <a:ext cx="8218488" cy="180975"/>
            <a:chOff x="295" y="1311"/>
            <a:chExt cx="5177" cy="114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Insertion Sort 2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81000" y="1314450"/>
            <a:ext cx="7374135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def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isort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(L):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if L == []: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[]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else: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   return insert(L[0],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isort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(L[1:]))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urier New Bold" pitchFamily="1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def insert(x, L):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"Inserts x into sorted list L"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if L == []: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???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urier New Bold" pitchFamily="1" charset="0"/>
            </a:endParaRP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457200" y="1066800"/>
            <a:ext cx="8218488" cy="180975"/>
            <a:chOff x="295" y="1311"/>
            <a:chExt cx="5177" cy="114"/>
          </a:xfrm>
        </p:grpSpPr>
        <p:sp>
          <p:nvSpPr>
            <p:cNvPr id="11269" name="Rectangle 5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11270" name="Rectangle 6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57129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Insertion Sort 3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81000" y="1314450"/>
            <a:ext cx="7374135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def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isort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(L):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if L == []: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[]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else: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   return insert(L[0],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isort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(L[1:]))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urier New Bold" pitchFamily="1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def insert(x, L):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"Inserts x into sorted list L"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if L == []: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[x]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elif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x &lt;= L[0]: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???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</a:t>
            </a:r>
            <a:endParaRPr lang="en-US" altLang="en-US" sz="2400" dirty="0">
              <a:solidFill>
                <a:srgbClr val="808080"/>
              </a:solidFill>
              <a:latin typeface="Courier New Bold" pitchFamily="1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808080"/>
                </a:solidFill>
                <a:latin typeface="Courier New Bold" pitchFamily="1" charset="0"/>
              </a:rPr>
              <a:t>   </a:t>
            </a:r>
            <a:endParaRPr lang="en-US" altLang="en-US" sz="2400" dirty="0">
              <a:solidFill>
                <a:srgbClr val="000000"/>
              </a:solidFill>
              <a:latin typeface="Courier New Bold" pitchFamily="1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urier New Bold" pitchFamily="1" charset="0"/>
            </a:endParaRPr>
          </a:p>
        </p:txBody>
      </p:sp>
      <p:grpSp>
        <p:nvGrpSpPr>
          <p:cNvPr id="12292" name="Group 4"/>
          <p:cNvGrpSpPr>
            <a:grpSpLocks/>
          </p:cNvGrpSpPr>
          <p:nvPr/>
        </p:nvGrpSpPr>
        <p:grpSpPr bwMode="auto">
          <a:xfrm>
            <a:off x="457200" y="1066800"/>
            <a:ext cx="8218488" cy="180975"/>
            <a:chOff x="295" y="1311"/>
            <a:chExt cx="5177" cy="114"/>
          </a:xfrm>
        </p:grpSpPr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12294" name="Rectangle 6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FD6533EB-6C19-4A76-92D4-76099934CAD9}"/>
                  </a:ext>
                </a:extLst>
              </p14:cNvPr>
              <p14:cNvContentPartPr/>
              <p14:nvPr/>
            </p14:nvContentPartPr>
            <p14:xfrm>
              <a:off x="5036400" y="2393280"/>
              <a:ext cx="2348640" cy="9111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FD6533EB-6C19-4A76-92D4-76099934CAD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027040" y="2383920"/>
                <a:ext cx="2367360" cy="929880"/>
              </a:xfrm>
              <a:prstGeom prst="rect">
                <a:avLst/>
              </a:prstGeom>
            </p:spPr>
          </p:pic>
        </mc:Fallback>
      </mc:AlternateContent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Insertion Sort 4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81000" y="1314450"/>
            <a:ext cx="7374135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itchFamily="34" charset="0"/>
                <a:ea typeface="ＭＳ Ｐゴシック" pitchFamily="-65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def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isort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(L):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if L == []: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[]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else: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   return insert(L[0],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isort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(L[1:]))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400" dirty="0">
              <a:solidFill>
                <a:srgbClr val="000000"/>
              </a:solidFill>
              <a:latin typeface="Courier New Bold" pitchFamily="1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def insert(x, L):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"Inserts x into sorted list L"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if L == []: 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[x]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</a:t>
            </a:r>
            <a:r>
              <a:rPr lang="en-US" altLang="en-US" sz="2400" dirty="0" err="1">
                <a:solidFill>
                  <a:srgbClr val="000000"/>
                </a:solidFill>
                <a:latin typeface="Courier New Bold" pitchFamily="1" charset="0"/>
              </a:rPr>
              <a:t>elif</a:t>
            </a: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x &lt;= L[0]: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[x] + L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   else: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000000"/>
                </a:solidFill>
                <a:latin typeface="Courier New Bold" pitchFamily="1" charset="0"/>
              </a:rPr>
              <a:t>	 return ???</a:t>
            </a:r>
          </a:p>
        </p:txBody>
      </p:sp>
      <p:grpSp>
        <p:nvGrpSpPr>
          <p:cNvPr id="13316" name="Group 4"/>
          <p:cNvGrpSpPr>
            <a:grpSpLocks/>
          </p:cNvGrpSpPr>
          <p:nvPr/>
        </p:nvGrpSpPr>
        <p:grpSpPr bwMode="auto">
          <a:xfrm>
            <a:off x="457200" y="1066800"/>
            <a:ext cx="8218488" cy="180975"/>
            <a:chOff x="295" y="1311"/>
            <a:chExt cx="5177" cy="114"/>
          </a:xfrm>
        </p:grpSpPr>
        <p:sp>
          <p:nvSpPr>
            <p:cNvPr id="13317" name="Rectangle 5"/>
            <p:cNvSpPr>
              <a:spLocks noChangeArrowheads="1"/>
            </p:cNvSpPr>
            <p:nvPr/>
          </p:nvSpPr>
          <p:spPr bwMode="auto">
            <a:xfrm>
              <a:off x="295" y="1311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  <p:sp>
          <p:nvSpPr>
            <p:cNvPr id="13318" name="Rectangle 6"/>
            <p:cNvSpPr>
              <a:spLocks noChangeArrowheads="1"/>
            </p:cNvSpPr>
            <p:nvPr/>
          </p:nvSpPr>
          <p:spPr bwMode="auto">
            <a:xfrm>
              <a:off x="295" y="1377"/>
              <a:ext cx="5177" cy="48"/>
            </a:xfrm>
            <a:prstGeom prst="rect">
              <a:avLst/>
            </a:prstGeom>
            <a:solidFill>
              <a:srgbClr val="33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itchFamily="34" charset="0"/>
                  <a:ea typeface="ＭＳ Ｐゴシック" pitchFamily="-65" charset="-128"/>
                </a:defRPr>
              </a:lvl9pPr>
            </a:lstStyle>
            <a:p>
              <a:pPr>
                <a:spcBef>
                  <a:spcPct val="0"/>
                </a:spcBef>
                <a:buFontTx/>
                <a:buNone/>
              </a:pPr>
              <a:endParaRPr lang="en-US" altLang="en-US" sz="140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1_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20760</TotalTime>
  <Words>3046</Words>
  <Application>Microsoft Office PowerPoint</Application>
  <PresentationFormat>On-screen Show (4:3)</PresentationFormat>
  <Paragraphs>431</Paragraphs>
  <Slides>40</Slides>
  <Notes>40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40</vt:i4>
      </vt:variant>
      <vt:variant>
        <vt:lpstr>Custom Shows</vt:lpstr>
      </vt:variant>
      <vt:variant>
        <vt:i4>2</vt:i4>
      </vt:variant>
    </vt:vector>
  </HeadingPairs>
  <TitlesOfParts>
    <vt:vector size="52" baseType="lpstr">
      <vt:lpstr>ＭＳ Ｐゴシック</vt:lpstr>
      <vt:lpstr>Arial</vt:lpstr>
      <vt:lpstr>Calibri</vt:lpstr>
      <vt:lpstr>Courier</vt:lpstr>
      <vt:lpstr>Courier New</vt:lpstr>
      <vt:lpstr>Courier New Bold</vt:lpstr>
      <vt:lpstr>News Gothic MT</vt:lpstr>
      <vt:lpstr>Times New Roman</vt:lpstr>
      <vt:lpstr>1_Blank Presentation</vt:lpstr>
      <vt:lpstr>1_Office Theme</vt:lpstr>
      <vt:lpstr>The CS 5 Herald</vt:lpstr>
      <vt:lpstr>Simi’s Tree</vt:lpstr>
      <vt:lpstr>True Story…</vt:lpstr>
      <vt:lpstr>PowerPoint Presentation</vt:lpstr>
      <vt:lpstr>Sorting Algorithms!</vt:lpstr>
      <vt:lpstr>Insertion Sort 1</vt:lpstr>
      <vt:lpstr>Insertion Sort 2</vt:lpstr>
      <vt:lpstr>Insertion Sort 3</vt:lpstr>
      <vt:lpstr>Insertion Sort 4</vt:lpstr>
      <vt:lpstr>Insertion Sort 5</vt:lpstr>
      <vt:lpstr>Analyzing Algorithms!</vt:lpstr>
      <vt:lpstr>Asymptotic Analysis</vt:lpstr>
      <vt:lpstr>Asymptotic Analysis</vt:lpstr>
      <vt:lpstr>Asymptotic Analysis</vt:lpstr>
      <vt:lpstr>Analyzing Algorithms!</vt:lpstr>
      <vt:lpstr>Analyzing Algorithms!</vt:lpstr>
      <vt:lpstr>This Space Property of CS 5 Black</vt:lpstr>
      <vt:lpstr>PowerPoint Presentation</vt:lpstr>
      <vt:lpstr>Mergesort</vt:lpstr>
      <vt:lpstr>Mergesort</vt:lpstr>
      <vt:lpstr>Mergesort</vt:lpstr>
      <vt:lpstr>Mergesort</vt:lpstr>
      <vt:lpstr>Mergesort</vt:lpstr>
      <vt:lpstr>Mergesort</vt:lpstr>
      <vt:lpstr>Mergesort</vt:lpstr>
      <vt:lpstr>Mergesort</vt:lpstr>
      <vt:lpstr>Mergesort</vt:lpstr>
      <vt:lpstr>Mergesort</vt:lpstr>
      <vt:lpstr>Mergesort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“Efficient” Is Mergesort?</vt:lpstr>
      <vt:lpstr>How big a deal is this?</vt:lpstr>
      <vt:lpstr>How big a deal is this?</vt:lpstr>
      <vt:lpstr>For screen</vt:lpstr>
      <vt:lpstr>For printing</vt:lpstr>
    </vt:vector>
  </TitlesOfParts>
  <Company>Harvey Mudd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Kuenning</dc:creator>
  <cp:lastModifiedBy>Geoffrey Kuenning</cp:lastModifiedBy>
  <cp:revision>251</cp:revision>
  <cp:lastPrinted>2021-09-14T20:39:21Z</cp:lastPrinted>
  <dcterms:created xsi:type="dcterms:W3CDTF">2011-09-14T21:08:53Z</dcterms:created>
  <dcterms:modified xsi:type="dcterms:W3CDTF">2021-09-16T20:15:08Z</dcterms:modified>
</cp:coreProperties>
</file>