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1.xml" ContentType="application/vnd.openxmlformats-officedocument.presentationml.notesSlide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4.xml" ContentType="application/vnd.openxmlformats-officedocument.presentationml.notesSlide+xml"/>
  <Override PartName="/ppt/tags/tag43.xml" ContentType="application/vnd.openxmlformats-officedocument.presentationml.tags+xml"/>
  <Override PartName="/ppt/notesSlides/notesSlide15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6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8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20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2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22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2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notesSlides/notesSlide24.xml" ContentType="application/vnd.openxmlformats-officedocument.presentationml.notesSlide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5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26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27.xml" ContentType="application/vnd.openxmlformats-officedocument.presentationml.notesSlide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notesSlides/notesSlide28.xml" ContentType="application/vnd.openxmlformats-officedocument.presentationml.notesSlide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notesSlides/notesSlide29.xml" ContentType="application/vnd.openxmlformats-officedocument.presentationml.notesSlide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30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notesSlides/notesSlide31.xml" ContentType="application/vnd.openxmlformats-officedocument.presentationml.notesSlide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notesSlides/notesSlide32.xml" ContentType="application/vnd.openxmlformats-officedocument.presentationml.notesSlide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notesSlides/notesSlide33.xml" ContentType="application/vnd.openxmlformats-officedocument.presentationml.notesSlide+xml"/>
  <Override PartName="/ppt/tags/tag284.xml" ContentType="application/vnd.openxmlformats-officedocument.presentationml.tags+xml"/>
  <Override PartName="/ppt/notesSlides/notesSlide34.xml" ContentType="application/vnd.openxmlformats-officedocument.presentationml.notesSlide+xml"/>
  <Override PartName="/ppt/tags/tag285.xml" ContentType="application/vnd.openxmlformats-officedocument.presentationml.tags+xml"/>
  <Override PartName="/ppt/notesSlides/notesSlide35.xml" ContentType="application/vnd.openxmlformats-officedocument.presentationml.notesSlide+xml"/>
  <Override PartName="/ppt/tags/tag286.xml" ContentType="application/vnd.openxmlformats-officedocument.presentationml.tags+xml"/>
  <Override PartName="/ppt/notesSlides/notesSlide36.xml" ContentType="application/vnd.openxmlformats-officedocument.presentationml.notesSlide+xml"/>
  <Override PartName="/ppt/tags/tag287.xml" ContentType="application/vnd.openxmlformats-officedocument.presentationml.tags+xml"/>
  <Override PartName="/ppt/notesSlides/notesSlide37.xml" ContentType="application/vnd.openxmlformats-officedocument.presentationml.notesSlide+xml"/>
  <Override PartName="/ppt/tags/tag288.xml" ContentType="application/vnd.openxmlformats-officedocument.presentationml.tags+xml"/>
  <Override PartName="/ppt/notesSlides/notesSlide38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3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40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notesSlides/notesSlide41.xml" ContentType="application/vnd.openxmlformats-officedocument.presentationml.notesSlide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notesSlides/notesSlide42.xml" ContentType="application/vnd.openxmlformats-officedocument.presentationml.notesSlid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notesSlides/notesSlide43.xml" ContentType="application/vnd.openxmlformats-officedocument.presentationml.notesSlide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notesSlides/notesSlide44.xml" ContentType="application/vnd.openxmlformats-officedocument.presentationml.notesSlide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4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notesSlides/notesSlide46.xml" ContentType="application/vnd.openxmlformats-officedocument.presentationml.notesSlide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notesSlides/notesSlide47.xml" ContentType="application/vnd.openxmlformats-officedocument.presentationml.notesSlide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notesSlides/notesSlide48.xml" ContentType="application/vnd.openxmlformats-officedocument.presentationml.notesSlide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notesSlides/notesSlide4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notesSlides/notesSlide50.xml" ContentType="application/vnd.openxmlformats-officedocument.presentationml.notesSlide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notesSlides/notesSlide51.xml" ContentType="application/vnd.openxmlformats-officedocument.presentationml.notesSlide+xml"/>
  <Override PartName="/ppt/tags/tag451.xml" ContentType="application/vnd.openxmlformats-officedocument.presentationml.tags+xml"/>
  <Override PartName="/ppt/notesSlides/notesSlide52.xml" ContentType="application/vnd.openxmlformats-officedocument.presentationml.notesSlide+xml"/>
  <Override PartName="/ppt/tags/tag452.xml" ContentType="application/vnd.openxmlformats-officedocument.presentationml.tags+xml"/>
  <Override PartName="/ppt/notesSlides/notesSlide53.xml" ContentType="application/vnd.openxmlformats-officedocument.presentationml.notesSlide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notesSlides/notesSlide54.xml" ContentType="application/vnd.openxmlformats-officedocument.presentationml.notesSlide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notesSlides/notesSlide55.xml" ContentType="application/vnd.openxmlformats-officedocument.presentationml.notesSlid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56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57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62"/>
  </p:notesMasterIdLst>
  <p:handoutMasterIdLst>
    <p:handoutMasterId r:id="rId63"/>
  </p:handoutMasterIdLst>
  <p:sldIdLst>
    <p:sldId id="755" r:id="rId3"/>
    <p:sldId id="760" r:id="rId4"/>
    <p:sldId id="712" r:id="rId5"/>
    <p:sldId id="752" r:id="rId6"/>
    <p:sldId id="743" r:id="rId7"/>
    <p:sldId id="744" r:id="rId8"/>
    <p:sldId id="753" r:id="rId9"/>
    <p:sldId id="745" r:id="rId10"/>
    <p:sldId id="754" r:id="rId11"/>
    <p:sldId id="746" r:id="rId12"/>
    <p:sldId id="366" r:id="rId13"/>
    <p:sldId id="716" r:id="rId14"/>
    <p:sldId id="747" r:id="rId15"/>
    <p:sldId id="646" r:id="rId16"/>
    <p:sldId id="751" r:id="rId17"/>
    <p:sldId id="602" r:id="rId18"/>
    <p:sldId id="447" r:id="rId19"/>
    <p:sldId id="445" r:id="rId20"/>
    <p:sldId id="666" r:id="rId21"/>
    <p:sldId id="684" r:id="rId22"/>
    <p:sldId id="667" r:id="rId23"/>
    <p:sldId id="603" r:id="rId24"/>
    <p:sldId id="731" r:id="rId25"/>
    <p:sldId id="787" r:id="rId26"/>
    <p:sldId id="788" r:id="rId27"/>
    <p:sldId id="668" r:id="rId28"/>
    <p:sldId id="607" r:id="rId29"/>
    <p:sldId id="740" r:id="rId30"/>
    <p:sldId id="778" r:id="rId31"/>
    <p:sldId id="732" r:id="rId32"/>
    <p:sldId id="733" r:id="rId33"/>
    <p:sldId id="682" r:id="rId34"/>
    <p:sldId id="706" r:id="rId35"/>
    <p:sldId id="683" r:id="rId36"/>
    <p:sldId id="672" r:id="rId37"/>
    <p:sldId id="785" r:id="rId38"/>
    <p:sldId id="783" r:id="rId39"/>
    <p:sldId id="784" r:id="rId40"/>
    <p:sldId id="768" r:id="rId41"/>
    <p:sldId id="679" r:id="rId42"/>
    <p:sldId id="680" r:id="rId43"/>
    <p:sldId id="722" r:id="rId44"/>
    <p:sldId id="681" r:id="rId45"/>
    <p:sldId id="632" r:id="rId46"/>
    <p:sldId id="511" r:id="rId47"/>
    <p:sldId id="678" r:id="rId48"/>
    <p:sldId id="610" r:id="rId49"/>
    <p:sldId id="561" r:id="rId50"/>
    <p:sldId id="774" r:id="rId51"/>
    <p:sldId id="789" r:id="rId52"/>
    <p:sldId id="734" r:id="rId53"/>
    <p:sldId id="769" r:id="rId54"/>
    <p:sldId id="735" r:id="rId55"/>
    <p:sldId id="771" r:id="rId56"/>
    <p:sldId id="695" r:id="rId57"/>
    <p:sldId id="696" r:id="rId58"/>
    <p:sldId id="697" r:id="rId59"/>
    <p:sldId id="736" r:id="rId60"/>
    <p:sldId id="700" r:id="rId61"/>
  </p:sldIdLst>
  <p:sldSz cx="9144000" cy="6858000" type="screen4x3"/>
  <p:notesSz cx="6985000" cy="9271000"/>
  <p:custDataLst>
    <p:tags r:id="rId6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EFD2"/>
    <a:srgbClr val="0D1EFE"/>
    <a:srgbClr val="0A8E12"/>
    <a:srgbClr val="F2CAF2"/>
    <a:srgbClr val="E5F1FF"/>
    <a:srgbClr val="DA740E"/>
    <a:srgbClr val="FFE5F4"/>
    <a:srgbClr val="CCFFCC"/>
    <a:srgbClr val="FFCC99"/>
    <a:srgbClr val="CA77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96" autoAdjust="0"/>
  </p:normalViewPr>
  <p:slideViewPr>
    <p:cSldViewPr>
      <p:cViewPr varScale="1">
        <p:scale>
          <a:sx n="86" d="100"/>
          <a:sy n="86" d="100"/>
        </p:scale>
        <p:origin x="-6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3576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83577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A14F0442-B677-4201-877D-5F42550D6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47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0B83F65D-0BAE-42C2-AE85-27BF68365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86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A89B4862-4483-41BA-8F73-B27FB1E87858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Setup: </a:t>
            </a:r>
            <a:r>
              <a:rPr lang="en-US" dirty="0" err="1" smtClean="0"/>
              <a:t>ipython</a:t>
            </a:r>
            <a:r>
              <a:rPr lang="en-US" dirty="0" smtClean="0"/>
              <a:t> and code with </a:t>
            </a:r>
            <a:r>
              <a:rPr lang="en-US" dirty="0" smtClean="0"/>
              <a:t>lec06prog01-listcomp.py.</a:t>
            </a:r>
            <a:endParaRPr lang="en-US" baseline="0" dirty="0" smtClean="0"/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labs were intricate so it’s OK if you had troubles.  But if you created accidental or intentional turtle art, screenshot it and submit it so we can enjoy it!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The sign is recursive (see next slide).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6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153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0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6026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7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sum(range(3, 11)) then correct to range(3,10)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L[0</a:t>
            </a:r>
            <a:r>
              <a:rPr lang="en-US" dirty="0" smtClean="0"/>
              <a:t>] is “first”, recursion is “rest”.  Many</a:t>
            </a:r>
            <a:r>
              <a:rPr lang="en-US" baseline="0" dirty="0" smtClean="0"/>
              <a:t> recursive solutions operate on a first part and delegate the rest to the machine </a:t>
            </a:r>
            <a:r>
              <a:rPr lang="en-US" baseline="0" dirty="0" smtClean="0"/>
              <a:t>(i.e., </a:t>
            </a:r>
            <a:r>
              <a:rPr lang="en-US" baseline="0" dirty="0" smtClean="0"/>
              <a:t>to </a:t>
            </a:r>
            <a:r>
              <a:rPr lang="en-US" baseline="0" dirty="0" smtClean="0"/>
              <a:t>self, to  faith).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288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75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Carl Friedrich Gauss was seven when his teacher assigned</a:t>
            </a:r>
            <a:r>
              <a:rPr lang="en-US" baseline="0" dirty="0" smtClean="0"/>
              <a:t> a make-work task of adding up 1 to 100.  Gauss solved it in moments—and got in trouble for doing so!  (But see next slide…)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8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367D83EF-3DAD-4772-A5F8-CD7DEA67980B}" type="slidenum">
              <a:rPr lang="en-US" sz="1200">
                <a:latin typeface="Arial" charset="0"/>
              </a:rPr>
              <a:pPr/>
              <a:t>2</a:t>
            </a:fld>
            <a:endParaRPr lang="en-US" sz="1200">
              <a:latin typeface="Arial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err="1" smtClean="0"/>
              <a:t>Photoshopped</a:t>
            </a:r>
            <a:r>
              <a:rPr lang="en-US" dirty="0" smtClean="0"/>
              <a:t> by a student.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52803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from an article in American Scientist about the many variations of the story.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833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380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to apply a function to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68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r>
              <a:rPr lang="en-US" baseline="0" dirty="0" smtClean="0"/>
              <a:t> slide discusses the syntax.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005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Draw </a:t>
            </a:r>
            <a:r>
              <a:rPr lang="en-US" dirty="0" smtClean="0"/>
              <a:t>arrows from x to 0, then to result 0.  Next slide has full set of arrows.</a:t>
            </a:r>
          </a:p>
          <a:p>
            <a:endParaRPr lang="en-US" dirty="0" smtClean="0"/>
          </a:p>
          <a:p>
            <a:r>
              <a:rPr lang="en-US" dirty="0" smtClean="0"/>
              <a:t>Zach calls x a “runner”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126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7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 smtClean="0"/>
              <a:t>out with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1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Warn </a:t>
            </a:r>
            <a:r>
              <a:rPr lang="en-US" dirty="0" smtClean="0"/>
              <a:t>students: output</a:t>
            </a:r>
            <a:r>
              <a:rPr lang="en-US" baseline="0" dirty="0" smtClean="0"/>
              <a:t> of every l.c. is  a list.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They may need to evaluate what the input is.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2</a:t>
            </a:r>
            <a:r>
              <a:rPr lang="en-US" baseline="30000" dirty="0" smtClean="0"/>
              <a:t>nd</a:t>
            </a:r>
            <a:r>
              <a:rPr lang="en-US" baseline="0" dirty="0" smtClean="0"/>
              <a:t> pair is hard because it seems unnatural…but if you just apply the rule, you’ll get the right result</a:t>
            </a:r>
            <a:r>
              <a:rPr lang="en-US" baseline="0" dirty="0" smtClean="0"/>
              <a:t>!</a:t>
            </a:r>
          </a:p>
          <a:p>
            <a:endParaRPr lang="en-US" baseline="0" dirty="0" smtClean="0"/>
          </a:p>
          <a:p>
            <a:r>
              <a:rPr lang="en-US" baseline="0" dirty="0" smtClean="0"/>
              <a:t>Do the first two and the last together; the next slide has solutions.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40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in </a:t>
            </a:r>
            <a:r>
              <a:rPr lang="en-US" dirty="0" err="1" smtClean="0"/>
              <a:t>ipython</a:t>
            </a:r>
            <a:r>
              <a:rPr lang="en-US" dirty="0" smtClean="0"/>
              <a:t>,</a:t>
            </a:r>
            <a:r>
              <a:rPr lang="en-US" baseline="0" dirty="0" smtClean="0"/>
              <a:t> “%</a:t>
            </a:r>
            <a:r>
              <a:rPr lang="en-US" baseline="0" dirty="0" err="1" smtClean="0"/>
              <a:t>pprint</a:t>
            </a:r>
            <a:r>
              <a:rPr lang="en-US" baseline="0" dirty="0" smtClean="0"/>
              <a:t>” toggles pretty printing and shows lists compactly.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27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38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99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358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Everybody has a language they’re unfamiliar with that just looks like a jumble.  Greek, Ruby,</a:t>
            </a:r>
            <a:r>
              <a:rPr lang="en-US" baseline="0" dirty="0" smtClean="0"/>
              <a:t>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558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4836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~</a:t>
            </a:r>
            <a:r>
              <a:rPr lang="en-US" baseline="0" dirty="0" smtClean="0"/>
              <a:t> internally to us</a:t>
            </a:r>
          </a:p>
          <a:p>
            <a:r>
              <a:rPr lang="en-US" baseline="0" dirty="0" smtClean="0"/>
              <a:t>We see things not as they are but as we are…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2072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</a:t>
            </a:r>
            <a:r>
              <a:rPr lang="en-US" baseline="0" dirty="0" smtClean="0"/>
              <a:t> gradually come into focus…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684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650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83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Syntax error: the S</a:t>
            </a:r>
            <a:r>
              <a:rPr lang="en-US" baseline="0" dirty="0" smtClean="0"/>
              <a:t> is a 5!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366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is </a:t>
            </a:r>
            <a:r>
              <a:rPr lang="en-US" dirty="0" err="1" smtClean="0"/>
              <a:t>countGuess</a:t>
            </a:r>
            <a:r>
              <a:rPr lang="en-US" baseline="0" dirty="0" smtClean="0"/>
              <a:t> from last time.  </a:t>
            </a:r>
            <a:r>
              <a:rPr lang="en-US" dirty="0" smtClean="0"/>
              <a:t>Spend </a:t>
            </a:r>
            <a:r>
              <a:rPr lang="en-US" dirty="0" smtClean="0"/>
              <a:t>time demonstrating.  Show min and</a:t>
            </a:r>
            <a:r>
              <a:rPr lang="en-US" baseline="0" dirty="0" smtClean="0"/>
              <a:t> max of LC.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37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How would we change this to print a correct fraction?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3326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homework we’ll do the average for a random walk.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828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149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 smtClean="0"/>
              <a:t>can get the </a:t>
            </a:r>
            <a:r>
              <a:rPr lang="en-US" dirty="0" err="1" smtClean="0"/>
              <a:t>ints</a:t>
            </a:r>
            <a:r>
              <a:rPr lang="en-US" dirty="0" smtClean="0"/>
              <a:t> by casting the</a:t>
            </a:r>
            <a:r>
              <a:rPr lang="en-US" baseline="0" dirty="0" smtClean="0"/>
              <a:t> comparison to int.  Show doing this, and then that sum(LC) gives the number of i’s.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3231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does fun1 do?</a:t>
            </a:r>
          </a:p>
          <a:p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 smtClean="0"/>
              <a:t>wrote fun2 last week (</a:t>
            </a:r>
            <a:r>
              <a:rPr lang="en-US" dirty="0" err="1" smtClean="0"/>
              <a:t>scrabbleScore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0367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Twelve is the only number whose name is its score.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03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420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smtClean="0"/>
              <a:t>count(42, [3, 42, 5, 7, 42])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714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demos()</a:t>
            </a:r>
            <a:r>
              <a:rPr lang="en-US" baseline="0" dirty="0" smtClean="0"/>
              <a:t> will run all four.  Next slide is blank; then solutions come one by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7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INHANDOUTFULL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9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err="1" smtClean="0"/>
              <a:t>primesUpTo</a:t>
            </a:r>
            <a:r>
              <a:rPr lang="en-US" dirty="0" smtClean="0"/>
              <a:t>(1000)</a:t>
            </a:r>
          </a:p>
          <a:p>
            <a:endParaRPr lang="en-US" dirty="0" smtClean="0"/>
          </a:p>
          <a:p>
            <a:r>
              <a:rPr lang="en-US" dirty="0" smtClean="0"/>
              <a:t>Demo lotto (actually </a:t>
            </a:r>
            <a:r>
              <a:rPr lang="en-US" dirty="0" err="1" smtClean="0"/>
              <a:t>lotto_sol</a:t>
            </a:r>
            <a:r>
              <a:rPr lang="en-US" dirty="0" smtClean="0"/>
              <a:t>).  Y and W are already in lec6fun.  Correct</a:t>
            </a:r>
            <a:r>
              <a:rPr lang="en-US" baseline="0" dirty="0" smtClean="0"/>
              <a:t> answer is 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1618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 </a:t>
            </a:r>
            <a:r>
              <a:rPr lang="en-US" dirty="0" err="1" smtClean="0"/>
              <a:t>primesUpTo</a:t>
            </a:r>
            <a:r>
              <a:rPr lang="en-US" dirty="0" smtClean="0"/>
              <a:t>(1000)</a:t>
            </a:r>
          </a:p>
          <a:p>
            <a:endParaRPr lang="en-US" dirty="0" smtClean="0"/>
          </a:p>
          <a:p>
            <a:r>
              <a:rPr lang="en-US" dirty="0" smtClean="0"/>
              <a:t>Demo lotto (actually </a:t>
            </a:r>
            <a:r>
              <a:rPr lang="en-US" dirty="0" err="1" smtClean="0"/>
              <a:t>lotto_sol</a:t>
            </a:r>
            <a:r>
              <a:rPr lang="en-US" dirty="0" smtClean="0"/>
              <a:t>).  Y and W are already in lec6fun.  Correct</a:t>
            </a:r>
            <a:r>
              <a:rPr lang="en-US" baseline="0" dirty="0" smtClean="0"/>
              <a:t> answer is 3.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0156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28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7135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8424453B-7822-4A42-BA1E-F22FFB5616BD}" type="slidenum">
              <a:rPr lang="en-US" sz="1200">
                <a:latin typeface="Arial" charset="0"/>
              </a:rPr>
              <a:pPr/>
              <a:t>55</a:t>
            </a:fld>
            <a:endParaRPr lang="en-US" sz="1200">
              <a:latin typeface="Arial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9DDAF77B-CF15-41A7-A7C0-066225400D34}" type="slidenum">
              <a:rPr lang="en-US" sz="1200">
                <a:latin typeface="Arial" charset="0"/>
              </a:rPr>
              <a:pPr/>
              <a:t>56</a:t>
            </a:fld>
            <a:endParaRPr lang="en-US" sz="1200">
              <a:latin typeface="Arial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54249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3018658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83066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947475" indent="-23220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fld id="{7C7E9F46-CF45-442E-81DC-233505514E66}" type="slidenum">
              <a:rPr lang="en-US" sz="1200">
                <a:latin typeface="Arial" charset="0"/>
              </a:rPr>
              <a:pPr/>
              <a:t>57</a:t>
            </a:fld>
            <a:endParaRPr lang="en-US" sz="1200">
              <a:latin typeface="Arial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315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83F65D-0BAE-42C2-AE85-27BF68365A7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219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416279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855603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294926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734250" indent="-219662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fld id="{775EF1BF-5FB1-4EF7-A487-17293D2645DD}" type="slidenum">
              <a:rPr lang="en-US" sz="1200">
                <a:latin typeface="Arial" pitchFamily="34" charset="0"/>
              </a:rPr>
              <a:pPr/>
              <a:t>9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704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704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021FE-F86C-4DA2-8578-97F0C70E2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2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91AF7-3497-4DE7-92F1-D09ADBF9E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7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19F47-9E87-4A12-AD34-D79480F02E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52BB9C4-64F4-4589-A7C4-1870CB70F13C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57A5178-472A-4A77-9CE0-3F838009B1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66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5FCEE71-9628-4344-9C3C-51E26BE9E1D6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05311B9-D0A5-42AC-8653-4195FDCAE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21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D610A6A2-0903-4A0F-92EB-BF2363B7A470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22F99CE5-1B36-42FD-8BE5-60BBD1BF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932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B3EFE17-9456-40B3-830A-BCA6A13F882B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39222902-23AC-4C30-8F5F-667F5C479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297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DDD0523-DC7D-4876-82FB-03022D8BCE94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C1D24BF-2DE8-497C-8687-7328B3D0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96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EA87BFA-0FB8-43D1-A214-D76A5D9FEF7F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7320296-C062-47E7-8FDB-1A9271844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9054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935D242E-337A-4F67-B8C9-417356105EDF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001EA17-26E0-4C92-AD8C-415F6EAC9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629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96DB9F2-3417-4613-A152-D17251963E34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1E6F66F-3D04-4583-8C18-B18D2E65E1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7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E3C56-4EC1-40A2-BDEE-6D748107A3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580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06CED44D-FBC0-4DFD-B76B-5AF08EF0F325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AC894D94-573D-47AF-A3D8-9B776F400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80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C530267-100D-4F12-B76B-81F8C55FE5BE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E6490A01-8FAD-467B-9D77-630A06018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06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2E800F4-61F2-4A4D-BDD2-13796839E56E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" pitchFamily="1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424F6483-3818-460D-BC23-680EEA160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1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F0833-C3EC-4C63-8B01-34B6587AD6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1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E136E-2A91-4C6B-83EF-1E9D9AB11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5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18420-7ACD-4FAF-903F-1A4C3243D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55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418C6-D354-4FC0-9031-FF130711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77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0E135-D537-4152-BF16-E4ECF4C0E3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23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12CF6-74B4-483A-8D10-304AA39BA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0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9E8BA-A1C0-4B0B-AA70-028DFEE28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8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102B0B98-ABFF-45C2-A1BD-223278BB7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448CC10-743A-4A34-BA8B-BCD170E555CF}" type="datetimeFigureOut">
              <a:rPr lang="en-US"/>
              <a:pPr>
                <a:defRPr/>
              </a:pPr>
              <a:t>1/28/2018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F40E9A0-C107-49AE-B067-711AC60C6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tags" Target="../tags/tag25.xml"/><Relationship Id="rId18" Type="http://schemas.openxmlformats.org/officeDocument/2006/relationships/tags" Target="../tags/tag30.xml"/><Relationship Id="rId26" Type="http://schemas.openxmlformats.org/officeDocument/2006/relationships/tags" Target="../tags/tag38.xml"/><Relationship Id="rId3" Type="http://schemas.openxmlformats.org/officeDocument/2006/relationships/tags" Target="../tags/tag15.xml"/><Relationship Id="rId21" Type="http://schemas.openxmlformats.org/officeDocument/2006/relationships/tags" Target="../tags/tag33.xml"/><Relationship Id="rId7" Type="http://schemas.openxmlformats.org/officeDocument/2006/relationships/tags" Target="../tags/tag19.xml"/><Relationship Id="rId12" Type="http://schemas.openxmlformats.org/officeDocument/2006/relationships/tags" Target="../tags/tag24.xml"/><Relationship Id="rId17" Type="http://schemas.openxmlformats.org/officeDocument/2006/relationships/tags" Target="../tags/tag29.xml"/><Relationship Id="rId25" Type="http://schemas.openxmlformats.org/officeDocument/2006/relationships/tags" Target="../tags/tag37.xml"/><Relationship Id="rId2" Type="http://schemas.openxmlformats.org/officeDocument/2006/relationships/tags" Target="../tags/tag14.xml"/><Relationship Id="rId16" Type="http://schemas.openxmlformats.org/officeDocument/2006/relationships/tags" Target="../tags/tag28.xml"/><Relationship Id="rId20" Type="http://schemas.openxmlformats.org/officeDocument/2006/relationships/tags" Target="../tags/tag32.xml"/><Relationship Id="rId29" Type="http://schemas.openxmlformats.org/officeDocument/2006/relationships/image" Target="../media/image1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24" Type="http://schemas.openxmlformats.org/officeDocument/2006/relationships/tags" Target="../tags/tag36.xml"/><Relationship Id="rId5" Type="http://schemas.openxmlformats.org/officeDocument/2006/relationships/tags" Target="../tags/tag17.xml"/><Relationship Id="rId15" Type="http://schemas.openxmlformats.org/officeDocument/2006/relationships/tags" Target="../tags/tag27.xml"/><Relationship Id="rId23" Type="http://schemas.openxmlformats.org/officeDocument/2006/relationships/tags" Target="../tags/tag35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22.xml"/><Relationship Id="rId19" Type="http://schemas.openxmlformats.org/officeDocument/2006/relationships/tags" Target="../tags/tag31.xml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tags" Target="../tags/tag26.xml"/><Relationship Id="rId22" Type="http://schemas.openxmlformats.org/officeDocument/2006/relationships/tags" Target="../tags/tag34.xml"/><Relationship Id="rId27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9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60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tags" Target="../tags/tag55.xml"/><Relationship Id="rId21" Type="http://schemas.openxmlformats.org/officeDocument/2006/relationships/notesSlide" Target="../notesSlides/notesSlide18.xml"/><Relationship Id="rId7" Type="http://schemas.openxmlformats.org/officeDocument/2006/relationships/tags" Target="../tags/tag59.xml"/><Relationship Id="rId12" Type="http://schemas.openxmlformats.org/officeDocument/2006/relationships/tags" Target="../tags/tag64.xml"/><Relationship Id="rId17" Type="http://schemas.openxmlformats.org/officeDocument/2006/relationships/tags" Target="../tags/tag69.xml"/><Relationship Id="rId2" Type="http://schemas.openxmlformats.org/officeDocument/2006/relationships/tags" Target="../tags/tag54.xml"/><Relationship Id="rId16" Type="http://schemas.openxmlformats.org/officeDocument/2006/relationships/tags" Target="../tags/tag68.xml"/><Relationship Id="rId20" Type="http://schemas.openxmlformats.org/officeDocument/2006/relationships/slideLayout" Target="../slideLayouts/slideLayout1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tags" Target="../tags/tag63.xml"/><Relationship Id="rId5" Type="http://schemas.openxmlformats.org/officeDocument/2006/relationships/tags" Target="../tags/tag57.xml"/><Relationship Id="rId15" Type="http://schemas.openxmlformats.org/officeDocument/2006/relationships/tags" Target="../tags/tag67.xml"/><Relationship Id="rId10" Type="http://schemas.openxmlformats.org/officeDocument/2006/relationships/tags" Target="../tags/tag62.xml"/><Relationship Id="rId19" Type="http://schemas.openxmlformats.org/officeDocument/2006/relationships/tags" Target="../tags/tag71.xml"/><Relationship Id="rId4" Type="http://schemas.openxmlformats.org/officeDocument/2006/relationships/tags" Target="../tags/tag56.xml"/><Relationship Id="rId9" Type="http://schemas.openxmlformats.org/officeDocument/2006/relationships/tags" Target="../tags/tag61.xml"/><Relationship Id="rId14" Type="http://schemas.openxmlformats.org/officeDocument/2006/relationships/tags" Target="../tags/tag66.xml"/><Relationship Id="rId2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tags" Target="../tags/tag84.xml"/><Relationship Id="rId18" Type="http://schemas.openxmlformats.org/officeDocument/2006/relationships/tags" Target="../tags/tag89.xml"/><Relationship Id="rId3" Type="http://schemas.openxmlformats.org/officeDocument/2006/relationships/tags" Target="../tags/tag74.xml"/><Relationship Id="rId21" Type="http://schemas.openxmlformats.org/officeDocument/2006/relationships/image" Target="../media/image19.jpeg"/><Relationship Id="rId7" Type="http://schemas.openxmlformats.org/officeDocument/2006/relationships/tags" Target="../tags/tag78.xml"/><Relationship Id="rId12" Type="http://schemas.openxmlformats.org/officeDocument/2006/relationships/tags" Target="../tags/tag83.xml"/><Relationship Id="rId17" Type="http://schemas.openxmlformats.org/officeDocument/2006/relationships/tags" Target="../tags/tag88.xml"/><Relationship Id="rId2" Type="http://schemas.openxmlformats.org/officeDocument/2006/relationships/tags" Target="../tags/tag73.xml"/><Relationship Id="rId16" Type="http://schemas.openxmlformats.org/officeDocument/2006/relationships/tags" Target="../tags/tag87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tags" Target="../tags/tag82.xml"/><Relationship Id="rId5" Type="http://schemas.openxmlformats.org/officeDocument/2006/relationships/tags" Target="../tags/tag76.xml"/><Relationship Id="rId15" Type="http://schemas.openxmlformats.org/officeDocument/2006/relationships/tags" Target="../tags/tag86.xml"/><Relationship Id="rId10" Type="http://schemas.openxmlformats.org/officeDocument/2006/relationships/tags" Target="../tags/tag81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tags" Target="../tags/tag8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13" Type="http://schemas.openxmlformats.org/officeDocument/2006/relationships/tags" Target="../tags/tag102.xml"/><Relationship Id="rId18" Type="http://schemas.openxmlformats.org/officeDocument/2006/relationships/tags" Target="../tags/tag107.xml"/><Relationship Id="rId3" Type="http://schemas.openxmlformats.org/officeDocument/2006/relationships/tags" Target="../tags/tag92.xml"/><Relationship Id="rId21" Type="http://schemas.openxmlformats.org/officeDocument/2006/relationships/image" Target="../media/image19.jpeg"/><Relationship Id="rId7" Type="http://schemas.openxmlformats.org/officeDocument/2006/relationships/tags" Target="../tags/tag96.xml"/><Relationship Id="rId12" Type="http://schemas.openxmlformats.org/officeDocument/2006/relationships/tags" Target="../tags/tag101.xml"/><Relationship Id="rId17" Type="http://schemas.openxmlformats.org/officeDocument/2006/relationships/tags" Target="../tags/tag106.xml"/><Relationship Id="rId2" Type="http://schemas.openxmlformats.org/officeDocument/2006/relationships/tags" Target="../tags/tag91.xml"/><Relationship Id="rId16" Type="http://schemas.openxmlformats.org/officeDocument/2006/relationships/tags" Target="../tags/tag105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tags" Target="../tags/tag100.xml"/><Relationship Id="rId5" Type="http://schemas.openxmlformats.org/officeDocument/2006/relationships/tags" Target="../tags/tag94.xml"/><Relationship Id="rId15" Type="http://schemas.openxmlformats.org/officeDocument/2006/relationships/tags" Target="../tags/tag104.xml"/><Relationship Id="rId10" Type="http://schemas.openxmlformats.org/officeDocument/2006/relationships/tags" Target="../tags/tag99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93.xml"/><Relationship Id="rId9" Type="http://schemas.openxmlformats.org/officeDocument/2006/relationships/tags" Target="../tags/tag98.xml"/><Relationship Id="rId14" Type="http://schemas.openxmlformats.org/officeDocument/2006/relationships/tags" Target="../tags/tag103.xml"/><Relationship Id="rId2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tags" Target="../tags/tag125.xml"/><Relationship Id="rId3" Type="http://schemas.openxmlformats.org/officeDocument/2006/relationships/tags" Target="../tags/tag110.xml"/><Relationship Id="rId21" Type="http://schemas.openxmlformats.org/officeDocument/2006/relationships/image" Target="../media/image19.jpeg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tags" Target="../tags/tag124.xml"/><Relationship Id="rId2" Type="http://schemas.openxmlformats.org/officeDocument/2006/relationships/tags" Target="../tags/tag109.xml"/><Relationship Id="rId16" Type="http://schemas.openxmlformats.org/officeDocument/2006/relationships/tags" Target="../tags/tag123.xml"/><Relationship Id="rId20" Type="http://schemas.openxmlformats.org/officeDocument/2006/relationships/notesSlide" Target="../notesSlides/notesSlide21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notesSlide" Target="../notesSlides/notesSlide23.xml"/><Relationship Id="rId3" Type="http://schemas.openxmlformats.org/officeDocument/2006/relationships/tags" Target="../tags/tag131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10" Type="http://schemas.openxmlformats.org/officeDocument/2006/relationships/tags" Target="../tags/tag138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notesSlide" Target="../notesSlides/notesSlide24.xml"/><Relationship Id="rId3" Type="http://schemas.openxmlformats.org/officeDocument/2006/relationships/tags" Target="../tags/tag147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10" Type="http://schemas.openxmlformats.org/officeDocument/2006/relationships/tags" Target="../tags/tag154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65.xml"/><Relationship Id="rId2" Type="http://schemas.openxmlformats.org/officeDocument/2006/relationships/tags" Target="../tags/tag164.xml"/><Relationship Id="rId1" Type="http://schemas.openxmlformats.org/officeDocument/2006/relationships/tags" Target="../tags/tag163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74.xml"/><Relationship Id="rId13" Type="http://schemas.openxmlformats.org/officeDocument/2006/relationships/tags" Target="../tags/tag179.xml"/><Relationship Id="rId18" Type="http://schemas.openxmlformats.org/officeDocument/2006/relationships/tags" Target="../tags/tag184.xml"/><Relationship Id="rId3" Type="http://schemas.openxmlformats.org/officeDocument/2006/relationships/tags" Target="../tags/tag169.xml"/><Relationship Id="rId21" Type="http://schemas.openxmlformats.org/officeDocument/2006/relationships/tags" Target="../tags/tag187.xml"/><Relationship Id="rId7" Type="http://schemas.openxmlformats.org/officeDocument/2006/relationships/tags" Target="../tags/tag173.xml"/><Relationship Id="rId12" Type="http://schemas.openxmlformats.org/officeDocument/2006/relationships/tags" Target="../tags/tag178.xml"/><Relationship Id="rId17" Type="http://schemas.openxmlformats.org/officeDocument/2006/relationships/tags" Target="../tags/tag183.xml"/><Relationship Id="rId2" Type="http://schemas.openxmlformats.org/officeDocument/2006/relationships/tags" Target="../tags/tag168.xml"/><Relationship Id="rId16" Type="http://schemas.openxmlformats.org/officeDocument/2006/relationships/tags" Target="../tags/tag182.xml"/><Relationship Id="rId20" Type="http://schemas.openxmlformats.org/officeDocument/2006/relationships/tags" Target="../tags/tag186.xml"/><Relationship Id="rId1" Type="http://schemas.openxmlformats.org/officeDocument/2006/relationships/tags" Target="../tags/tag167.xml"/><Relationship Id="rId6" Type="http://schemas.openxmlformats.org/officeDocument/2006/relationships/tags" Target="../tags/tag172.xml"/><Relationship Id="rId11" Type="http://schemas.openxmlformats.org/officeDocument/2006/relationships/tags" Target="../tags/tag177.xml"/><Relationship Id="rId5" Type="http://schemas.openxmlformats.org/officeDocument/2006/relationships/tags" Target="../tags/tag171.xml"/><Relationship Id="rId15" Type="http://schemas.openxmlformats.org/officeDocument/2006/relationships/tags" Target="../tags/tag181.xml"/><Relationship Id="rId23" Type="http://schemas.openxmlformats.org/officeDocument/2006/relationships/notesSlide" Target="../notesSlides/notesSlide27.xml"/><Relationship Id="rId10" Type="http://schemas.openxmlformats.org/officeDocument/2006/relationships/tags" Target="../tags/tag176.xml"/><Relationship Id="rId19" Type="http://schemas.openxmlformats.org/officeDocument/2006/relationships/tags" Target="../tags/tag185.xml"/><Relationship Id="rId4" Type="http://schemas.openxmlformats.org/officeDocument/2006/relationships/tags" Target="../tags/tag170.xml"/><Relationship Id="rId9" Type="http://schemas.openxmlformats.org/officeDocument/2006/relationships/tags" Target="../tags/tag175.xml"/><Relationship Id="rId14" Type="http://schemas.openxmlformats.org/officeDocument/2006/relationships/tags" Target="../tags/tag180.xml"/><Relationship Id="rId22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13" Type="http://schemas.openxmlformats.org/officeDocument/2006/relationships/tags" Target="../tags/tag200.xml"/><Relationship Id="rId18" Type="http://schemas.openxmlformats.org/officeDocument/2006/relationships/tags" Target="../tags/tag205.xml"/><Relationship Id="rId26" Type="http://schemas.openxmlformats.org/officeDocument/2006/relationships/tags" Target="../tags/tag213.xml"/><Relationship Id="rId3" Type="http://schemas.openxmlformats.org/officeDocument/2006/relationships/tags" Target="../tags/tag190.xml"/><Relationship Id="rId21" Type="http://schemas.openxmlformats.org/officeDocument/2006/relationships/tags" Target="../tags/tag208.xml"/><Relationship Id="rId7" Type="http://schemas.openxmlformats.org/officeDocument/2006/relationships/tags" Target="../tags/tag194.xml"/><Relationship Id="rId12" Type="http://schemas.openxmlformats.org/officeDocument/2006/relationships/tags" Target="../tags/tag199.xml"/><Relationship Id="rId17" Type="http://schemas.openxmlformats.org/officeDocument/2006/relationships/tags" Target="../tags/tag204.xml"/><Relationship Id="rId25" Type="http://schemas.openxmlformats.org/officeDocument/2006/relationships/tags" Target="../tags/tag212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20" Type="http://schemas.openxmlformats.org/officeDocument/2006/relationships/tags" Target="../tags/tag207.xml"/><Relationship Id="rId29" Type="http://schemas.openxmlformats.org/officeDocument/2006/relationships/tags" Target="../tags/tag216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11" Type="http://schemas.openxmlformats.org/officeDocument/2006/relationships/tags" Target="../tags/tag198.xml"/><Relationship Id="rId24" Type="http://schemas.openxmlformats.org/officeDocument/2006/relationships/tags" Target="../tags/tag211.xml"/><Relationship Id="rId5" Type="http://schemas.openxmlformats.org/officeDocument/2006/relationships/tags" Target="../tags/tag192.xml"/><Relationship Id="rId15" Type="http://schemas.openxmlformats.org/officeDocument/2006/relationships/tags" Target="../tags/tag202.xml"/><Relationship Id="rId23" Type="http://schemas.openxmlformats.org/officeDocument/2006/relationships/tags" Target="../tags/tag210.xml"/><Relationship Id="rId28" Type="http://schemas.openxmlformats.org/officeDocument/2006/relationships/tags" Target="../tags/tag215.xml"/><Relationship Id="rId10" Type="http://schemas.openxmlformats.org/officeDocument/2006/relationships/tags" Target="../tags/tag197.xml"/><Relationship Id="rId19" Type="http://schemas.openxmlformats.org/officeDocument/2006/relationships/tags" Target="../tags/tag206.xml"/><Relationship Id="rId31" Type="http://schemas.openxmlformats.org/officeDocument/2006/relationships/notesSlide" Target="../notesSlides/notesSlide28.xml"/><Relationship Id="rId4" Type="http://schemas.openxmlformats.org/officeDocument/2006/relationships/tags" Target="../tags/tag191.xml"/><Relationship Id="rId9" Type="http://schemas.openxmlformats.org/officeDocument/2006/relationships/tags" Target="../tags/tag196.xml"/><Relationship Id="rId14" Type="http://schemas.openxmlformats.org/officeDocument/2006/relationships/tags" Target="../tags/tag201.xml"/><Relationship Id="rId22" Type="http://schemas.openxmlformats.org/officeDocument/2006/relationships/tags" Target="../tags/tag209.xml"/><Relationship Id="rId27" Type="http://schemas.openxmlformats.org/officeDocument/2006/relationships/tags" Target="../tags/tag214.xml"/><Relationship Id="rId30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24.xml"/><Relationship Id="rId13" Type="http://schemas.openxmlformats.org/officeDocument/2006/relationships/tags" Target="../tags/tag229.xml"/><Relationship Id="rId18" Type="http://schemas.openxmlformats.org/officeDocument/2006/relationships/tags" Target="../tags/tag234.xml"/><Relationship Id="rId26" Type="http://schemas.openxmlformats.org/officeDocument/2006/relationships/tags" Target="../tags/tag242.xml"/><Relationship Id="rId3" Type="http://schemas.openxmlformats.org/officeDocument/2006/relationships/tags" Target="../tags/tag219.xml"/><Relationship Id="rId21" Type="http://schemas.openxmlformats.org/officeDocument/2006/relationships/tags" Target="../tags/tag237.xml"/><Relationship Id="rId7" Type="http://schemas.openxmlformats.org/officeDocument/2006/relationships/tags" Target="../tags/tag223.xml"/><Relationship Id="rId12" Type="http://schemas.openxmlformats.org/officeDocument/2006/relationships/tags" Target="../tags/tag228.xml"/><Relationship Id="rId17" Type="http://schemas.openxmlformats.org/officeDocument/2006/relationships/tags" Target="../tags/tag233.xml"/><Relationship Id="rId25" Type="http://schemas.openxmlformats.org/officeDocument/2006/relationships/tags" Target="../tags/tag241.xml"/><Relationship Id="rId33" Type="http://schemas.openxmlformats.org/officeDocument/2006/relationships/notesSlide" Target="../notesSlides/notesSlide29.xml"/><Relationship Id="rId2" Type="http://schemas.openxmlformats.org/officeDocument/2006/relationships/tags" Target="../tags/tag218.xml"/><Relationship Id="rId16" Type="http://schemas.openxmlformats.org/officeDocument/2006/relationships/tags" Target="../tags/tag232.xml"/><Relationship Id="rId20" Type="http://schemas.openxmlformats.org/officeDocument/2006/relationships/tags" Target="../tags/tag236.xml"/><Relationship Id="rId29" Type="http://schemas.openxmlformats.org/officeDocument/2006/relationships/tags" Target="../tags/tag245.xml"/><Relationship Id="rId1" Type="http://schemas.openxmlformats.org/officeDocument/2006/relationships/tags" Target="../tags/tag217.xml"/><Relationship Id="rId6" Type="http://schemas.openxmlformats.org/officeDocument/2006/relationships/tags" Target="../tags/tag222.xml"/><Relationship Id="rId11" Type="http://schemas.openxmlformats.org/officeDocument/2006/relationships/tags" Target="../tags/tag227.xml"/><Relationship Id="rId24" Type="http://schemas.openxmlformats.org/officeDocument/2006/relationships/tags" Target="../tags/tag240.xml"/><Relationship Id="rId32" Type="http://schemas.openxmlformats.org/officeDocument/2006/relationships/slideLayout" Target="../slideLayouts/slideLayout1.xml"/><Relationship Id="rId5" Type="http://schemas.openxmlformats.org/officeDocument/2006/relationships/tags" Target="../tags/tag221.xml"/><Relationship Id="rId15" Type="http://schemas.openxmlformats.org/officeDocument/2006/relationships/tags" Target="../tags/tag231.xml"/><Relationship Id="rId23" Type="http://schemas.openxmlformats.org/officeDocument/2006/relationships/tags" Target="../tags/tag239.xml"/><Relationship Id="rId28" Type="http://schemas.openxmlformats.org/officeDocument/2006/relationships/tags" Target="../tags/tag244.xml"/><Relationship Id="rId10" Type="http://schemas.openxmlformats.org/officeDocument/2006/relationships/tags" Target="../tags/tag226.xml"/><Relationship Id="rId19" Type="http://schemas.openxmlformats.org/officeDocument/2006/relationships/tags" Target="../tags/tag235.xml"/><Relationship Id="rId31" Type="http://schemas.openxmlformats.org/officeDocument/2006/relationships/tags" Target="../tags/tag247.xml"/><Relationship Id="rId4" Type="http://schemas.openxmlformats.org/officeDocument/2006/relationships/tags" Target="../tags/tag220.xml"/><Relationship Id="rId9" Type="http://schemas.openxmlformats.org/officeDocument/2006/relationships/tags" Target="../tags/tag225.xml"/><Relationship Id="rId14" Type="http://schemas.openxmlformats.org/officeDocument/2006/relationships/tags" Target="../tags/tag230.xml"/><Relationship Id="rId22" Type="http://schemas.openxmlformats.org/officeDocument/2006/relationships/tags" Target="../tags/tag238.xml"/><Relationship Id="rId27" Type="http://schemas.openxmlformats.org/officeDocument/2006/relationships/tags" Target="../tags/tag243.xml"/><Relationship Id="rId30" Type="http://schemas.openxmlformats.org/officeDocument/2006/relationships/tags" Target="../tags/tag2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55.xml"/><Relationship Id="rId13" Type="http://schemas.openxmlformats.org/officeDocument/2006/relationships/tags" Target="../tags/tag260.xml"/><Relationship Id="rId18" Type="http://schemas.openxmlformats.org/officeDocument/2006/relationships/notesSlide" Target="../notesSlides/notesSlide30.xml"/><Relationship Id="rId3" Type="http://schemas.openxmlformats.org/officeDocument/2006/relationships/tags" Target="../tags/tag250.xml"/><Relationship Id="rId7" Type="http://schemas.openxmlformats.org/officeDocument/2006/relationships/tags" Target="../tags/tag254.xml"/><Relationship Id="rId12" Type="http://schemas.openxmlformats.org/officeDocument/2006/relationships/tags" Target="../tags/tag259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49.xml"/><Relationship Id="rId16" Type="http://schemas.openxmlformats.org/officeDocument/2006/relationships/tags" Target="../tags/tag263.xml"/><Relationship Id="rId20" Type="http://schemas.openxmlformats.org/officeDocument/2006/relationships/image" Target="../media/image22.png"/><Relationship Id="rId1" Type="http://schemas.openxmlformats.org/officeDocument/2006/relationships/tags" Target="../tags/tag248.xml"/><Relationship Id="rId6" Type="http://schemas.openxmlformats.org/officeDocument/2006/relationships/tags" Target="../tags/tag253.xml"/><Relationship Id="rId11" Type="http://schemas.openxmlformats.org/officeDocument/2006/relationships/tags" Target="../tags/tag258.xml"/><Relationship Id="rId5" Type="http://schemas.openxmlformats.org/officeDocument/2006/relationships/tags" Target="../tags/tag252.xml"/><Relationship Id="rId15" Type="http://schemas.openxmlformats.org/officeDocument/2006/relationships/tags" Target="../tags/tag262.xml"/><Relationship Id="rId10" Type="http://schemas.openxmlformats.org/officeDocument/2006/relationships/tags" Target="../tags/tag257.xml"/><Relationship Id="rId19" Type="http://schemas.openxmlformats.org/officeDocument/2006/relationships/image" Target="../media/image21.png"/><Relationship Id="rId4" Type="http://schemas.openxmlformats.org/officeDocument/2006/relationships/tags" Target="../tags/tag251.xml"/><Relationship Id="rId9" Type="http://schemas.openxmlformats.org/officeDocument/2006/relationships/tags" Target="../tags/tag256.xml"/><Relationship Id="rId14" Type="http://schemas.openxmlformats.org/officeDocument/2006/relationships/tags" Target="../tags/tag26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notesSlide" Target="../notesSlides/notesSlide31.xml"/><Relationship Id="rId3" Type="http://schemas.openxmlformats.org/officeDocument/2006/relationships/tags" Target="../tags/tag266.xml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265.xml"/><Relationship Id="rId16" Type="http://schemas.openxmlformats.org/officeDocument/2006/relationships/tags" Target="../tags/tag279.xml"/><Relationship Id="rId20" Type="http://schemas.openxmlformats.org/officeDocument/2006/relationships/image" Target="../media/image22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19" Type="http://schemas.openxmlformats.org/officeDocument/2006/relationships/image" Target="../media/image21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1.xml"/><Relationship Id="rId1" Type="http://schemas.openxmlformats.org/officeDocument/2006/relationships/tags" Target="../tags/tag280.xml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3.xml"/><Relationship Id="rId1" Type="http://schemas.openxmlformats.org/officeDocument/2006/relationships/tags" Target="../tags/tag282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4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5.xml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6.xml"/><Relationship Id="rId4" Type="http://schemas.openxmlformats.org/officeDocument/2006/relationships/image" Target="../media/image27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7.xml"/><Relationship Id="rId4" Type="http://schemas.openxmlformats.org/officeDocument/2006/relationships/image" Target="../media/image28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8.xml"/><Relationship Id="rId4" Type="http://schemas.openxmlformats.org/officeDocument/2006/relationships/image" Target="../media/image29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9.xml"/><Relationship Id="rId4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tags" Target="../tags/tag307.xml"/><Relationship Id="rId3" Type="http://schemas.openxmlformats.org/officeDocument/2006/relationships/tags" Target="../tags/tag292.xml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notesSlide" Target="../notesSlides/notesSlide39.xml"/><Relationship Id="rId1" Type="http://schemas.openxmlformats.org/officeDocument/2006/relationships/tags" Target="../tags/tag290.x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10" Type="http://schemas.openxmlformats.org/officeDocument/2006/relationships/tags" Target="../tags/tag299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4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5" Type="http://schemas.openxmlformats.org/officeDocument/2006/relationships/notesSlide" Target="../notesSlides/notesSlide41.xml"/><Relationship Id="rId4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13" Type="http://schemas.openxmlformats.org/officeDocument/2006/relationships/tags" Target="../tags/tag325.xml"/><Relationship Id="rId18" Type="http://schemas.openxmlformats.org/officeDocument/2006/relationships/notesSlide" Target="../notesSlides/notesSlide42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12" Type="http://schemas.openxmlformats.org/officeDocument/2006/relationships/tags" Target="../tags/tag324.xml"/><Relationship Id="rId17" Type="http://schemas.openxmlformats.org/officeDocument/2006/relationships/slideLayout" Target="../slideLayouts/slideLayout1.xml"/><Relationship Id="rId2" Type="http://schemas.openxmlformats.org/officeDocument/2006/relationships/tags" Target="../tags/tag314.xml"/><Relationship Id="rId16" Type="http://schemas.openxmlformats.org/officeDocument/2006/relationships/tags" Target="../tags/tag328.xml"/><Relationship Id="rId20" Type="http://schemas.openxmlformats.org/officeDocument/2006/relationships/image" Target="../media/image33.png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11" Type="http://schemas.openxmlformats.org/officeDocument/2006/relationships/tags" Target="../tags/tag323.xml"/><Relationship Id="rId5" Type="http://schemas.openxmlformats.org/officeDocument/2006/relationships/tags" Target="../tags/tag317.xml"/><Relationship Id="rId15" Type="http://schemas.openxmlformats.org/officeDocument/2006/relationships/tags" Target="../tags/tag327.xml"/><Relationship Id="rId10" Type="http://schemas.openxmlformats.org/officeDocument/2006/relationships/tags" Target="../tags/tag322.xml"/><Relationship Id="rId19" Type="http://schemas.openxmlformats.org/officeDocument/2006/relationships/image" Target="../media/image32.jpeg"/><Relationship Id="rId4" Type="http://schemas.openxmlformats.org/officeDocument/2006/relationships/tags" Target="../tags/tag316.xml"/><Relationship Id="rId9" Type="http://schemas.openxmlformats.org/officeDocument/2006/relationships/tags" Target="../tags/tag321.xml"/><Relationship Id="rId14" Type="http://schemas.openxmlformats.org/officeDocument/2006/relationships/tags" Target="../tags/tag32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331.xml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339.xml"/><Relationship Id="rId13" Type="http://schemas.openxmlformats.org/officeDocument/2006/relationships/tags" Target="../tags/tag344.xml"/><Relationship Id="rId18" Type="http://schemas.openxmlformats.org/officeDocument/2006/relationships/tags" Target="../tags/tag349.xml"/><Relationship Id="rId3" Type="http://schemas.openxmlformats.org/officeDocument/2006/relationships/tags" Target="../tags/tag334.xml"/><Relationship Id="rId21" Type="http://schemas.openxmlformats.org/officeDocument/2006/relationships/tags" Target="../tags/tag352.xml"/><Relationship Id="rId7" Type="http://schemas.openxmlformats.org/officeDocument/2006/relationships/tags" Target="../tags/tag338.xml"/><Relationship Id="rId12" Type="http://schemas.openxmlformats.org/officeDocument/2006/relationships/tags" Target="../tags/tag343.xml"/><Relationship Id="rId17" Type="http://schemas.openxmlformats.org/officeDocument/2006/relationships/tags" Target="../tags/tag348.xml"/><Relationship Id="rId2" Type="http://schemas.openxmlformats.org/officeDocument/2006/relationships/tags" Target="../tags/tag333.xml"/><Relationship Id="rId16" Type="http://schemas.openxmlformats.org/officeDocument/2006/relationships/tags" Target="../tags/tag347.xml"/><Relationship Id="rId20" Type="http://schemas.openxmlformats.org/officeDocument/2006/relationships/tags" Target="../tags/tag351.xml"/><Relationship Id="rId1" Type="http://schemas.openxmlformats.org/officeDocument/2006/relationships/tags" Target="../tags/tag332.xml"/><Relationship Id="rId6" Type="http://schemas.openxmlformats.org/officeDocument/2006/relationships/tags" Target="../tags/tag337.xml"/><Relationship Id="rId11" Type="http://schemas.openxmlformats.org/officeDocument/2006/relationships/tags" Target="../tags/tag342.xml"/><Relationship Id="rId5" Type="http://schemas.openxmlformats.org/officeDocument/2006/relationships/tags" Target="../tags/tag336.xml"/><Relationship Id="rId15" Type="http://schemas.openxmlformats.org/officeDocument/2006/relationships/tags" Target="../tags/tag346.xml"/><Relationship Id="rId23" Type="http://schemas.openxmlformats.org/officeDocument/2006/relationships/notesSlide" Target="../notesSlides/notesSlide44.xml"/><Relationship Id="rId10" Type="http://schemas.openxmlformats.org/officeDocument/2006/relationships/tags" Target="../tags/tag341.xml"/><Relationship Id="rId19" Type="http://schemas.openxmlformats.org/officeDocument/2006/relationships/tags" Target="../tags/tag350.xml"/><Relationship Id="rId4" Type="http://schemas.openxmlformats.org/officeDocument/2006/relationships/tags" Target="../tags/tag335.xml"/><Relationship Id="rId9" Type="http://schemas.openxmlformats.org/officeDocument/2006/relationships/tags" Target="../tags/tag340.xml"/><Relationship Id="rId14" Type="http://schemas.openxmlformats.org/officeDocument/2006/relationships/tags" Target="../tags/tag345.xml"/><Relationship Id="rId22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360.xml"/><Relationship Id="rId13" Type="http://schemas.openxmlformats.org/officeDocument/2006/relationships/tags" Target="../tags/tag365.xml"/><Relationship Id="rId18" Type="http://schemas.openxmlformats.org/officeDocument/2006/relationships/tags" Target="../tags/tag370.xml"/><Relationship Id="rId3" Type="http://schemas.openxmlformats.org/officeDocument/2006/relationships/tags" Target="../tags/tag355.xml"/><Relationship Id="rId21" Type="http://schemas.openxmlformats.org/officeDocument/2006/relationships/tags" Target="../tags/tag373.xml"/><Relationship Id="rId7" Type="http://schemas.openxmlformats.org/officeDocument/2006/relationships/tags" Target="../tags/tag359.xml"/><Relationship Id="rId12" Type="http://schemas.openxmlformats.org/officeDocument/2006/relationships/tags" Target="../tags/tag364.xml"/><Relationship Id="rId17" Type="http://schemas.openxmlformats.org/officeDocument/2006/relationships/tags" Target="../tags/tag369.xml"/><Relationship Id="rId2" Type="http://schemas.openxmlformats.org/officeDocument/2006/relationships/tags" Target="../tags/tag354.xml"/><Relationship Id="rId16" Type="http://schemas.openxmlformats.org/officeDocument/2006/relationships/tags" Target="../tags/tag368.xml"/><Relationship Id="rId20" Type="http://schemas.openxmlformats.org/officeDocument/2006/relationships/tags" Target="../tags/tag372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11" Type="http://schemas.openxmlformats.org/officeDocument/2006/relationships/tags" Target="../tags/tag363.xml"/><Relationship Id="rId5" Type="http://schemas.openxmlformats.org/officeDocument/2006/relationships/tags" Target="../tags/tag357.xml"/><Relationship Id="rId15" Type="http://schemas.openxmlformats.org/officeDocument/2006/relationships/tags" Target="../tags/tag367.xml"/><Relationship Id="rId23" Type="http://schemas.openxmlformats.org/officeDocument/2006/relationships/notesSlide" Target="../notesSlides/notesSlide45.xml"/><Relationship Id="rId10" Type="http://schemas.openxmlformats.org/officeDocument/2006/relationships/tags" Target="../tags/tag362.xml"/><Relationship Id="rId19" Type="http://schemas.openxmlformats.org/officeDocument/2006/relationships/tags" Target="../tags/tag371.xml"/><Relationship Id="rId4" Type="http://schemas.openxmlformats.org/officeDocument/2006/relationships/tags" Target="../tags/tag356.xml"/><Relationship Id="rId9" Type="http://schemas.openxmlformats.org/officeDocument/2006/relationships/tags" Target="../tags/tag361.xml"/><Relationship Id="rId14" Type="http://schemas.openxmlformats.org/officeDocument/2006/relationships/tags" Target="../tags/tag366.xml"/><Relationship Id="rId22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tags" Target="../tags/tag381.xml"/><Relationship Id="rId13" Type="http://schemas.openxmlformats.org/officeDocument/2006/relationships/tags" Target="../tags/tag386.xml"/><Relationship Id="rId18" Type="http://schemas.openxmlformats.org/officeDocument/2006/relationships/tags" Target="../tags/tag391.xml"/><Relationship Id="rId3" Type="http://schemas.openxmlformats.org/officeDocument/2006/relationships/tags" Target="../tags/tag376.xml"/><Relationship Id="rId7" Type="http://schemas.openxmlformats.org/officeDocument/2006/relationships/tags" Target="../tags/tag380.xml"/><Relationship Id="rId12" Type="http://schemas.openxmlformats.org/officeDocument/2006/relationships/tags" Target="../tags/tag385.xml"/><Relationship Id="rId17" Type="http://schemas.openxmlformats.org/officeDocument/2006/relationships/tags" Target="../tags/tag390.xml"/><Relationship Id="rId2" Type="http://schemas.openxmlformats.org/officeDocument/2006/relationships/tags" Target="../tags/tag375.xml"/><Relationship Id="rId16" Type="http://schemas.openxmlformats.org/officeDocument/2006/relationships/tags" Target="../tags/tag389.xml"/><Relationship Id="rId20" Type="http://schemas.openxmlformats.org/officeDocument/2006/relationships/notesSlide" Target="../notesSlides/notesSlide46.xml"/><Relationship Id="rId1" Type="http://schemas.openxmlformats.org/officeDocument/2006/relationships/tags" Target="../tags/tag374.xml"/><Relationship Id="rId6" Type="http://schemas.openxmlformats.org/officeDocument/2006/relationships/tags" Target="../tags/tag379.xml"/><Relationship Id="rId11" Type="http://schemas.openxmlformats.org/officeDocument/2006/relationships/tags" Target="../tags/tag384.xml"/><Relationship Id="rId5" Type="http://schemas.openxmlformats.org/officeDocument/2006/relationships/tags" Target="../tags/tag378.xml"/><Relationship Id="rId15" Type="http://schemas.openxmlformats.org/officeDocument/2006/relationships/tags" Target="../tags/tag388.xml"/><Relationship Id="rId10" Type="http://schemas.openxmlformats.org/officeDocument/2006/relationships/tags" Target="../tags/tag383.xml"/><Relationship Id="rId19" Type="http://schemas.openxmlformats.org/officeDocument/2006/relationships/slideLayout" Target="../slideLayouts/slideLayout1.xml"/><Relationship Id="rId4" Type="http://schemas.openxmlformats.org/officeDocument/2006/relationships/tags" Target="../tags/tag377.xml"/><Relationship Id="rId9" Type="http://schemas.openxmlformats.org/officeDocument/2006/relationships/tags" Target="../tags/tag382.xml"/><Relationship Id="rId14" Type="http://schemas.openxmlformats.org/officeDocument/2006/relationships/tags" Target="../tags/tag38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7.xml"/><Relationship Id="rId3" Type="http://schemas.openxmlformats.org/officeDocument/2006/relationships/tags" Target="../tags/tag394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393.xml"/><Relationship Id="rId1" Type="http://schemas.openxmlformats.org/officeDocument/2006/relationships/tags" Target="../tags/tag392.xml"/><Relationship Id="rId6" Type="http://schemas.openxmlformats.org/officeDocument/2006/relationships/tags" Target="../tags/tag397.xml"/><Relationship Id="rId5" Type="http://schemas.openxmlformats.org/officeDocument/2006/relationships/tags" Target="../tags/tag396.xml"/><Relationship Id="rId4" Type="http://schemas.openxmlformats.org/officeDocument/2006/relationships/tags" Target="../tags/tag395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405.xml"/><Relationship Id="rId13" Type="http://schemas.openxmlformats.org/officeDocument/2006/relationships/tags" Target="../tags/tag410.xml"/><Relationship Id="rId18" Type="http://schemas.openxmlformats.org/officeDocument/2006/relationships/tags" Target="../tags/tag415.xml"/><Relationship Id="rId3" Type="http://schemas.openxmlformats.org/officeDocument/2006/relationships/tags" Target="../tags/tag400.xml"/><Relationship Id="rId21" Type="http://schemas.openxmlformats.org/officeDocument/2006/relationships/tags" Target="../tags/tag418.xml"/><Relationship Id="rId7" Type="http://schemas.openxmlformats.org/officeDocument/2006/relationships/tags" Target="../tags/tag404.xml"/><Relationship Id="rId12" Type="http://schemas.openxmlformats.org/officeDocument/2006/relationships/tags" Target="../tags/tag409.xml"/><Relationship Id="rId17" Type="http://schemas.openxmlformats.org/officeDocument/2006/relationships/tags" Target="../tags/tag414.xml"/><Relationship Id="rId2" Type="http://schemas.openxmlformats.org/officeDocument/2006/relationships/tags" Target="../tags/tag399.xml"/><Relationship Id="rId16" Type="http://schemas.openxmlformats.org/officeDocument/2006/relationships/tags" Target="../tags/tag413.xml"/><Relationship Id="rId20" Type="http://schemas.openxmlformats.org/officeDocument/2006/relationships/tags" Target="../tags/tag417.xml"/><Relationship Id="rId1" Type="http://schemas.openxmlformats.org/officeDocument/2006/relationships/tags" Target="../tags/tag398.xml"/><Relationship Id="rId6" Type="http://schemas.openxmlformats.org/officeDocument/2006/relationships/tags" Target="../tags/tag403.xml"/><Relationship Id="rId11" Type="http://schemas.openxmlformats.org/officeDocument/2006/relationships/tags" Target="../tags/tag408.xml"/><Relationship Id="rId5" Type="http://schemas.openxmlformats.org/officeDocument/2006/relationships/tags" Target="../tags/tag402.xml"/><Relationship Id="rId15" Type="http://schemas.openxmlformats.org/officeDocument/2006/relationships/tags" Target="../tags/tag412.xml"/><Relationship Id="rId23" Type="http://schemas.openxmlformats.org/officeDocument/2006/relationships/notesSlide" Target="../notesSlides/notesSlide48.xml"/><Relationship Id="rId10" Type="http://schemas.openxmlformats.org/officeDocument/2006/relationships/tags" Target="../tags/tag407.xml"/><Relationship Id="rId19" Type="http://schemas.openxmlformats.org/officeDocument/2006/relationships/tags" Target="../tags/tag416.xml"/><Relationship Id="rId4" Type="http://schemas.openxmlformats.org/officeDocument/2006/relationships/tags" Target="../tags/tag401.xml"/><Relationship Id="rId9" Type="http://schemas.openxmlformats.org/officeDocument/2006/relationships/tags" Target="../tags/tag406.xml"/><Relationship Id="rId14" Type="http://schemas.openxmlformats.org/officeDocument/2006/relationships/tags" Target="../tags/tag411.xml"/><Relationship Id="rId2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tags" Target="../tags/tag426.xml"/><Relationship Id="rId13" Type="http://schemas.openxmlformats.org/officeDocument/2006/relationships/tags" Target="../tags/tag431.xml"/><Relationship Id="rId18" Type="http://schemas.openxmlformats.org/officeDocument/2006/relationships/tags" Target="../tags/tag436.xml"/><Relationship Id="rId3" Type="http://schemas.openxmlformats.org/officeDocument/2006/relationships/tags" Target="../tags/tag421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425.xml"/><Relationship Id="rId12" Type="http://schemas.openxmlformats.org/officeDocument/2006/relationships/tags" Target="../tags/tag430.xml"/><Relationship Id="rId17" Type="http://schemas.openxmlformats.org/officeDocument/2006/relationships/tags" Target="../tags/tag435.xml"/><Relationship Id="rId2" Type="http://schemas.openxmlformats.org/officeDocument/2006/relationships/tags" Target="../tags/tag420.xml"/><Relationship Id="rId16" Type="http://schemas.openxmlformats.org/officeDocument/2006/relationships/tags" Target="../tags/tag434.xml"/><Relationship Id="rId20" Type="http://schemas.openxmlformats.org/officeDocument/2006/relationships/tags" Target="../tags/tag438.xml"/><Relationship Id="rId1" Type="http://schemas.openxmlformats.org/officeDocument/2006/relationships/tags" Target="../tags/tag419.xml"/><Relationship Id="rId6" Type="http://schemas.openxmlformats.org/officeDocument/2006/relationships/tags" Target="../tags/tag424.xml"/><Relationship Id="rId11" Type="http://schemas.openxmlformats.org/officeDocument/2006/relationships/tags" Target="../tags/tag429.xml"/><Relationship Id="rId5" Type="http://schemas.openxmlformats.org/officeDocument/2006/relationships/tags" Target="../tags/tag423.xml"/><Relationship Id="rId15" Type="http://schemas.openxmlformats.org/officeDocument/2006/relationships/tags" Target="../tags/tag433.xml"/><Relationship Id="rId10" Type="http://schemas.openxmlformats.org/officeDocument/2006/relationships/tags" Target="../tags/tag428.xml"/><Relationship Id="rId19" Type="http://schemas.openxmlformats.org/officeDocument/2006/relationships/tags" Target="../tags/tag437.xml"/><Relationship Id="rId4" Type="http://schemas.openxmlformats.org/officeDocument/2006/relationships/tags" Target="../tags/tag422.xml"/><Relationship Id="rId9" Type="http://schemas.openxmlformats.org/officeDocument/2006/relationships/tags" Target="../tags/tag427.xml"/><Relationship Id="rId14" Type="http://schemas.openxmlformats.org/officeDocument/2006/relationships/tags" Target="../tags/tag432.xml"/><Relationship Id="rId2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0.xml"/><Relationship Id="rId3" Type="http://schemas.openxmlformats.org/officeDocument/2006/relationships/tags" Target="../tags/tag441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6" Type="http://schemas.openxmlformats.org/officeDocument/2006/relationships/tags" Target="../tags/tag444.xml"/><Relationship Id="rId5" Type="http://schemas.openxmlformats.org/officeDocument/2006/relationships/tags" Target="../tags/tag443.xml"/><Relationship Id="rId4" Type="http://schemas.openxmlformats.org/officeDocument/2006/relationships/tags" Target="../tags/tag44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1.xml"/><Relationship Id="rId3" Type="http://schemas.openxmlformats.org/officeDocument/2006/relationships/tags" Target="../tags/tag44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446.xml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5" Type="http://schemas.openxmlformats.org/officeDocument/2006/relationships/tags" Target="../tags/tag449.xml"/><Relationship Id="rId4" Type="http://schemas.openxmlformats.org/officeDocument/2006/relationships/tags" Target="../tags/tag44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455.xml"/><Relationship Id="rId7" Type="http://schemas.openxmlformats.org/officeDocument/2006/relationships/image" Target="../media/image35.png"/><Relationship Id="rId2" Type="http://schemas.openxmlformats.org/officeDocument/2006/relationships/tags" Target="../tags/tag454.xml"/><Relationship Id="rId1" Type="http://schemas.openxmlformats.org/officeDocument/2006/relationships/tags" Target="../tags/tag453.xml"/><Relationship Id="rId6" Type="http://schemas.openxmlformats.org/officeDocument/2006/relationships/image" Target="../media/image34.png"/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58.xml"/><Relationship Id="rId7" Type="http://schemas.openxmlformats.org/officeDocument/2006/relationships/image" Target="../media/image36.jpeg"/><Relationship Id="rId2" Type="http://schemas.openxmlformats.org/officeDocument/2006/relationships/tags" Target="../tags/tag457.xml"/><Relationship Id="rId1" Type="http://schemas.openxmlformats.org/officeDocument/2006/relationships/tags" Target="../tags/tag456.xml"/><Relationship Id="rId6" Type="http://schemas.openxmlformats.org/officeDocument/2006/relationships/notesSlide" Target="../notesSlides/notesSlide5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5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62.xml"/><Relationship Id="rId7" Type="http://schemas.openxmlformats.org/officeDocument/2006/relationships/image" Target="../media/image37.jpeg"/><Relationship Id="rId2" Type="http://schemas.openxmlformats.org/officeDocument/2006/relationships/tags" Target="../tags/tag461.xml"/><Relationship Id="rId1" Type="http://schemas.openxmlformats.org/officeDocument/2006/relationships/tags" Target="../tags/tag460.xml"/><Relationship Id="rId6" Type="http://schemas.openxmlformats.org/officeDocument/2006/relationships/notesSlide" Target="../notesSlides/notesSlide5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6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notesSlide" Target="../notesSlides/notesSlide5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6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tags" Target="../tags/tag47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notesSlide" Target="../notesSlides/notesSlide5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4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763000" cy="660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6248400"/>
            <a:ext cx="8382000" cy="4572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Georgia" pitchFamily="1" charset="0"/>
              </a:rPr>
              <a:t>Welcome </a:t>
            </a:r>
            <a:r>
              <a:rPr lang="en-US" b="1" dirty="0" smtClean="0">
                <a:solidFill>
                  <a:schemeClr val="bg1"/>
                </a:solidFill>
                <a:latin typeface="Georgia" pitchFamily="1" charset="0"/>
              </a:rPr>
              <a:t>back!   </a:t>
            </a:r>
            <a:r>
              <a:rPr lang="en-US" b="1" dirty="0">
                <a:solidFill>
                  <a:schemeClr val="bg1"/>
                </a:solidFill>
                <a:latin typeface="Georgia" pitchFamily="1" charset="0"/>
              </a:rPr>
              <a:t>Be sure to watch your head… </a:t>
            </a:r>
          </a:p>
        </p:txBody>
      </p:sp>
    </p:spTree>
    <p:extLst>
      <p:ext uri="{BB962C8B-B14F-4D97-AF65-F5344CB8AC3E}">
        <p14:creationId xmlns:p14="http://schemas.microsoft.com/office/powerpoint/2010/main" val="1679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443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and even a</a:t>
            </a:r>
            <a:r>
              <a:rPr lang="en-US" dirty="0" smtClean="0">
                <a:latin typeface="Cambria" pitchFamily="18" charset="0"/>
              </a:rPr>
              <a:t>    (very small!)   </a:t>
            </a:r>
            <a:r>
              <a:rPr lang="en-US" sz="4000" dirty="0" smtClean="0">
                <a:latin typeface="Cambria" pitchFamily="18" charset="0"/>
              </a:rPr>
              <a:t>level-4 model</a:t>
            </a:r>
            <a:endParaRPr lang="en-US" sz="4000" i="1" dirty="0" smtClean="0">
              <a:latin typeface="Cambria" pitchFamily="18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03" y="1524000"/>
            <a:ext cx="8565593" cy="481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Arrow 1"/>
          <p:cNvSpPr/>
          <p:nvPr/>
        </p:nvSpPr>
        <p:spPr bwMode="auto">
          <a:xfrm rot="10800000">
            <a:off x="3314700" y="4572000"/>
            <a:ext cx="533400" cy="1066800"/>
          </a:xfrm>
          <a:prstGeom prst="downArrow">
            <a:avLst/>
          </a:prstGeom>
          <a:solidFill>
            <a:srgbClr val="DA740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685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526632" y="2336514"/>
            <a:ext cx="5105400" cy="1371600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418728" y="1302988"/>
            <a:ext cx="2496671" cy="1188720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411" name="Text Box 2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74232" y="2455381"/>
            <a:ext cx="5410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1E16E4"/>
                </a:solidFill>
                <a:latin typeface="Cambria" pitchFamily="18" charset="0"/>
              </a:rPr>
              <a:t>We're computationally complete!</a:t>
            </a:r>
          </a:p>
        </p:txBody>
      </p:sp>
      <p:sp>
        <p:nvSpPr>
          <p:cNvPr id="29705" name="Text Box 3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5065" y="304800"/>
            <a:ext cx="572853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200" dirty="0" smtClean="0">
                <a:latin typeface="Cambria" pitchFamily="18" charset="0"/>
              </a:rPr>
              <a:t>CS 5:  </a:t>
            </a:r>
            <a:r>
              <a:rPr lang="en-US" sz="4200" i="1" dirty="0" smtClean="0">
                <a:latin typeface="Cambria" pitchFamily="18" charset="0"/>
              </a:rPr>
              <a:t>now recurring…</a:t>
            </a:r>
          </a:p>
        </p:txBody>
      </p:sp>
      <p:sp>
        <p:nvSpPr>
          <p:cNvPr id="17418" name="Text Box 4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6632" y="5054025"/>
            <a:ext cx="51054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DA740E"/>
                </a:solidFill>
                <a:latin typeface="Cambria" pitchFamily="18" charset="0"/>
              </a:rPr>
              <a:t>putting Python </a:t>
            </a:r>
            <a:r>
              <a:rPr lang="en-US" sz="3200" b="1" i="1" dirty="0" smtClean="0">
                <a:solidFill>
                  <a:srgbClr val="DA740E"/>
                </a:solidFill>
                <a:latin typeface="Cambria" pitchFamily="18" charset="0"/>
              </a:rPr>
              <a:t>to work</a:t>
            </a:r>
            <a:r>
              <a:rPr lang="en-US" sz="3200" dirty="0" smtClean="0">
                <a:solidFill>
                  <a:srgbClr val="DA740E"/>
                </a:solidFill>
                <a:latin typeface="Cambria" pitchFamily="18" charset="0"/>
              </a:rPr>
              <a:t>!</a:t>
            </a:r>
            <a:endParaRPr lang="en-US" sz="3200" dirty="0">
              <a:solidFill>
                <a:srgbClr val="DA740E"/>
              </a:solidFill>
              <a:latin typeface="Cambria" pitchFamily="18" charset="0"/>
            </a:endParaRPr>
          </a:p>
        </p:txBody>
      </p:sp>
      <p:pic>
        <p:nvPicPr>
          <p:cNvPr id="17419" name="Picture 47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2" r="9916"/>
          <a:stretch/>
        </p:blipFill>
        <p:spPr bwMode="auto">
          <a:xfrm>
            <a:off x="6400800" y="4434348"/>
            <a:ext cx="2277742" cy="204265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1" name="Text Box 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407894"/>
            <a:ext cx="2500625" cy="707886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rgbClr val="DA740E"/>
                </a:solidFill>
                <a:latin typeface="Cambria" pitchFamily="18" charset="0"/>
              </a:rPr>
              <a:t>Hw3</a:t>
            </a:r>
            <a:r>
              <a:rPr lang="en-US" sz="2000" i="1" dirty="0" smtClean="0">
                <a:latin typeface="Cambria" pitchFamily="18" charset="0"/>
              </a:rPr>
              <a:t>—d</a:t>
            </a:r>
            <a:r>
              <a:rPr lang="en-US" sz="2000" i="1" dirty="0" smtClean="0">
                <a:latin typeface="Cambria" pitchFamily="18" charset="0"/>
              </a:rPr>
              <a:t>ue </a:t>
            </a:r>
            <a:r>
              <a:rPr lang="en-US" sz="2000" i="1" dirty="0" smtClean="0">
                <a:latin typeface="Cambria" pitchFamily="18" charset="0"/>
              </a:rPr>
              <a:t>Monday </a:t>
            </a:r>
            <a:r>
              <a:rPr lang="en-US" sz="2000" i="1" dirty="0" smtClean="0">
                <a:latin typeface="Cambria" pitchFamily="18" charset="0"/>
              </a:rPr>
              <a:t>evening—usual </a:t>
            </a:r>
            <a:r>
              <a:rPr lang="en-US" sz="2000" i="1" dirty="0" smtClean="0">
                <a:latin typeface="Cambria" pitchFamily="18" charset="0"/>
              </a:rPr>
              <a:t>time</a:t>
            </a:r>
            <a:endParaRPr lang="en-US" sz="2000" i="1" dirty="0">
              <a:latin typeface="Cambria" pitchFamily="18" charset="0"/>
            </a:endParaRPr>
          </a:p>
        </p:txBody>
      </p:sp>
      <p:sp>
        <p:nvSpPr>
          <p:cNvPr id="17423" name="Text Box 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431428" y="1613478"/>
            <a:ext cx="190500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pr1 </a:t>
            </a:r>
            <a:r>
              <a:rPr lang="en-US" sz="1500" dirty="0" smtClean="0">
                <a:latin typeface="Cambria" pitchFamily="18" charset="0"/>
              </a:rPr>
              <a:t>lab—Turtle</a:t>
            </a:r>
            <a:r>
              <a:rPr lang="en-US" sz="1500" dirty="0" smtClean="0">
                <a:latin typeface="Cambria" pitchFamily="18" charset="0"/>
              </a:rPr>
              <a:t>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17424" name="Text Box 5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1428" y="1861164"/>
            <a:ext cx="24983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pr2, </a:t>
            </a:r>
            <a:r>
              <a:rPr lang="en-US" sz="1500" dirty="0" smtClean="0">
                <a:latin typeface="Cambria" pitchFamily="18" charset="0"/>
              </a:rPr>
              <a:t>pr3—Python </a:t>
            </a:r>
            <a:r>
              <a:rPr lang="en-US" sz="1500" dirty="0" err="1" smtClean="0">
                <a:latin typeface="Cambria" pitchFamily="18" charset="0"/>
              </a:rPr>
              <a:t>probs</a:t>
            </a:r>
            <a:r>
              <a:rPr lang="en-US" sz="1500" dirty="0">
                <a:latin typeface="Cambria" pitchFamily="18" charset="0"/>
              </a:rPr>
              <a:t>…</a:t>
            </a:r>
          </a:p>
        </p:txBody>
      </p:sp>
      <p:sp>
        <p:nvSpPr>
          <p:cNvPr id="17426" name="Text Box 8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12532" y="3840163"/>
            <a:ext cx="2133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i="1" dirty="0">
                <a:solidFill>
                  <a:srgbClr val="0D1EFE"/>
                </a:solidFill>
                <a:latin typeface="Cambria" pitchFamily="18" charset="0"/>
              </a:rPr>
              <a:t>What's next?</a:t>
            </a:r>
          </a:p>
        </p:txBody>
      </p:sp>
      <p:sp>
        <p:nvSpPr>
          <p:cNvPr id="17427" name="Text Box 8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431428" y="1365792"/>
            <a:ext cx="224766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pr0 </a:t>
            </a:r>
            <a:r>
              <a:rPr lang="en-US" sz="1500" dirty="0" smtClean="0">
                <a:latin typeface="Cambria" pitchFamily="18" charset="0"/>
              </a:rPr>
              <a:t>reading—</a:t>
            </a:r>
            <a:r>
              <a:rPr lang="en-US" sz="1500" dirty="0" smtClean="0">
                <a:solidFill>
                  <a:srgbClr val="C00000"/>
                </a:solidFill>
                <a:latin typeface="Cambria" pitchFamily="18" charset="0"/>
              </a:rPr>
              <a:t>Watson</a:t>
            </a:r>
            <a:r>
              <a:rPr lang="en-US" sz="1500" dirty="0" smtClean="0">
                <a:solidFill>
                  <a:srgbClr val="C00000"/>
                </a:solidFill>
                <a:latin typeface="Cambria" pitchFamily="18" charset="0"/>
              </a:rPr>
              <a:t>!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4" name="Text Box 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23997" y="1169899"/>
            <a:ext cx="22408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Or  </a:t>
            </a:r>
            <a:r>
              <a:rPr lang="en-US" sz="1200" b="1" i="1" dirty="0" smtClean="0">
                <a:solidFill>
                  <a:srgbClr val="067B0E"/>
                </a:solidFill>
                <a:latin typeface="Cambria" pitchFamily="18" charset="0"/>
              </a:rPr>
              <a:t>re-cursing</a:t>
            </a:r>
            <a:r>
              <a:rPr lang="en-US" sz="1200" dirty="0" smtClean="0">
                <a:solidFill>
                  <a:srgbClr val="067B0E"/>
                </a:solidFill>
                <a:latin typeface="Cambria" pitchFamily="18" charset="0"/>
              </a:rPr>
              <a:t>,  depending on your feelings about recursion!</a:t>
            </a:r>
            <a:endParaRPr lang="en-US" sz="1200" dirty="0">
              <a:solidFill>
                <a:srgbClr val="067B0E"/>
              </a:solidFill>
              <a:latin typeface="Cambria" pitchFamily="18" charset="0"/>
            </a:endParaRPr>
          </a:p>
        </p:txBody>
      </p:sp>
      <p:grpSp>
        <p:nvGrpSpPr>
          <p:cNvPr id="25" name="Group 42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181600" y="1295400"/>
            <a:ext cx="381000" cy="457200"/>
            <a:chOff x="2928" y="1051"/>
            <a:chExt cx="840" cy="957"/>
          </a:xfrm>
        </p:grpSpPr>
        <p:sp>
          <p:nvSpPr>
            <p:cNvPr id="26" name="Freeform 4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4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4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4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9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50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51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5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53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Down Arrow 3"/>
          <p:cNvSpPr/>
          <p:nvPr/>
        </p:nvSpPr>
        <p:spPr bwMode="auto">
          <a:xfrm>
            <a:off x="2831432" y="4243136"/>
            <a:ext cx="533400" cy="585787"/>
          </a:xfrm>
          <a:prstGeom prst="downArrow">
            <a:avLst/>
          </a:prstGeom>
          <a:solidFill>
            <a:srgbClr val="E5F1FF"/>
          </a:solidFill>
          <a:ln w="19050" cap="flat" cmpd="sng" algn="ctr">
            <a:solidFill>
              <a:srgbClr val="0D1EF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Text Box 5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1428" y="2108850"/>
            <a:ext cx="23730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latin typeface="Cambria" pitchFamily="18" charset="0"/>
              </a:rPr>
              <a:t>pr4—</a:t>
            </a:r>
            <a:r>
              <a:rPr lang="en-US" sz="1500" dirty="0" smtClean="0">
                <a:solidFill>
                  <a:srgbClr val="DA740E"/>
                </a:solidFill>
                <a:latin typeface="Cambria" pitchFamily="18" charset="0"/>
              </a:rPr>
              <a:t>extra-credit </a:t>
            </a:r>
            <a:r>
              <a:rPr lang="en-US" sz="1500" dirty="0" smtClean="0">
                <a:solidFill>
                  <a:srgbClr val="DA740E"/>
                </a:solidFill>
                <a:latin typeface="Cambria" pitchFamily="18" charset="0"/>
              </a:rPr>
              <a:t>turtle… !</a:t>
            </a:r>
            <a:endParaRPr lang="en-US" sz="1500" dirty="0">
              <a:solidFill>
                <a:srgbClr val="DA740E"/>
              </a:solidFill>
              <a:latin typeface="Cambria" pitchFamily="18" charset="0"/>
            </a:endParaRPr>
          </a:p>
        </p:txBody>
      </p:sp>
      <p:sp>
        <p:nvSpPr>
          <p:cNvPr id="40" name="Down Arrow 39"/>
          <p:cNvSpPr/>
          <p:nvPr/>
        </p:nvSpPr>
        <p:spPr bwMode="auto">
          <a:xfrm rot="16200000">
            <a:off x="7950994" y="3356769"/>
            <a:ext cx="533400" cy="585787"/>
          </a:xfrm>
          <a:prstGeom prst="downArrow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1" name="Text Box 4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26633" y="5767165"/>
            <a:ext cx="5105400" cy="5847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DA740E"/>
                </a:solidFill>
                <a:latin typeface="Cambria" pitchFamily="18" charset="0"/>
              </a:rPr>
              <a:t>&amp; adding </a:t>
            </a:r>
            <a:r>
              <a:rPr lang="en-US" sz="3200" b="1" dirty="0" smtClean="0">
                <a:solidFill>
                  <a:srgbClr val="DA740E"/>
                </a:solidFill>
                <a:latin typeface="Cambria" pitchFamily="18" charset="0"/>
              </a:rPr>
              <a:t>building blocks</a:t>
            </a:r>
            <a:r>
              <a:rPr lang="en-US" sz="3200" dirty="0" smtClean="0">
                <a:solidFill>
                  <a:srgbClr val="DA740E"/>
                </a:solidFill>
                <a:latin typeface="Cambria" pitchFamily="18" charset="0"/>
              </a:rPr>
              <a:t> </a:t>
            </a:r>
            <a:endParaRPr lang="en-US" dirty="0">
              <a:solidFill>
                <a:srgbClr val="DA740E"/>
              </a:solidFill>
              <a:latin typeface="Cambria" pitchFamily="18" charset="0"/>
            </a:endParaRPr>
          </a:p>
        </p:txBody>
      </p:sp>
      <p:sp>
        <p:nvSpPr>
          <p:cNvPr id="42" name="Down Arrow 41"/>
          <p:cNvSpPr/>
          <p:nvPr/>
        </p:nvSpPr>
        <p:spPr bwMode="auto">
          <a:xfrm>
            <a:off x="7338540" y="2743200"/>
            <a:ext cx="533400" cy="585787"/>
          </a:xfrm>
          <a:prstGeom prst="downArrow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Text Box 3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065" y="152400"/>
            <a:ext cx="870033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200" dirty="0" smtClean="0">
                <a:latin typeface="Cambria" pitchFamily="18" charset="0"/>
              </a:rPr>
              <a:t>Recursive Art ~ </a:t>
            </a:r>
            <a:r>
              <a:rPr lang="en-US" sz="4200" dirty="0" smtClean="0">
                <a:latin typeface="Cambria" pitchFamily="18" charset="0"/>
              </a:rPr>
              <a:t>hw3pr4</a:t>
            </a:r>
            <a:endParaRPr lang="en-US" sz="4200" i="1" dirty="0" smtClean="0">
              <a:latin typeface="Cambr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8616" y="1066800"/>
            <a:ext cx="3651384" cy="461665"/>
          </a:xfrm>
          <a:prstGeom prst="rect">
            <a:avLst/>
          </a:prstGeom>
          <a:solidFill>
            <a:srgbClr val="FAEFD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Submit things that work …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5" y="1076325"/>
            <a:ext cx="3645468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8616" y="1620072"/>
            <a:ext cx="2514600" cy="338554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Calibri" panose="020F0502020204030204" pitchFamily="34" charset="0"/>
              </a:rPr>
              <a:t>septagonal</a:t>
            </a:r>
            <a:r>
              <a:rPr lang="en-US" sz="1600" dirty="0" smtClean="0">
                <a:latin typeface="Calibri" panose="020F0502020204030204" pitchFamily="34" charset="0"/>
              </a:rPr>
              <a:t>  confetti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635" y="2701841"/>
            <a:ext cx="4562744" cy="39563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05972" y="6319686"/>
            <a:ext cx="2514600" cy="338554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latin typeface="Calibri" panose="020F0502020204030204" pitchFamily="34" charset="0"/>
              </a:rPr>
              <a:t>dramatic spiral!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2700" y="6373547"/>
            <a:ext cx="2514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patrick</a:t>
            </a:r>
            <a:r>
              <a:rPr lang="en-US" sz="1000" b="1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1000" b="1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kidwell</a:t>
            </a:r>
            <a:endParaRPr lang="en-US" sz="10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2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963656"/>
            <a:ext cx="8229600" cy="4626891"/>
          </a:xfrm>
          <a:prstGeom prst="rect">
            <a:avLst/>
          </a:prstGeom>
        </p:spPr>
      </p:pic>
      <p:sp>
        <p:nvSpPr>
          <p:cNvPr id="29705" name="Text Box 3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5065" y="152400"/>
            <a:ext cx="8700335" cy="7386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200" dirty="0" smtClean="0">
                <a:latin typeface="Cambria" pitchFamily="18" charset="0"/>
              </a:rPr>
              <a:t>Recursive Art ~ </a:t>
            </a:r>
            <a:r>
              <a:rPr lang="en-US" sz="4200" dirty="0" smtClean="0">
                <a:latin typeface="Cambria" pitchFamily="18" charset="0"/>
              </a:rPr>
              <a:t>hw3pr4</a:t>
            </a:r>
            <a:endParaRPr lang="en-US" sz="4200" i="1" dirty="0" smtClean="0">
              <a:latin typeface="Cambria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8" t="48358" r="33382" b="26688"/>
          <a:stretch/>
        </p:blipFill>
        <p:spPr>
          <a:xfrm>
            <a:off x="0" y="4820618"/>
            <a:ext cx="4793201" cy="1961182"/>
          </a:xfrm>
          <a:prstGeom prst="rect">
            <a:avLst/>
          </a:prstGeom>
          <a:ln>
            <a:solidFill>
              <a:srgbClr val="0D1EFE"/>
            </a:solidFill>
          </a:ln>
        </p:spPr>
      </p:pic>
      <p:sp>
        <p:nvSpPr>
          <p:cNvPr id="44" name="TextBox 43"/>
          <p:cNvSpPr txBox="1"/>
          <p:nvPr/>
        </p:nvSpPr>
        <p:spPr>
          <a:xfrm>
            <a:off x="2209799" y="6443246"/>
            <a:ext cx="2157843" cy="338554"/>
          </a:xfrm>
          <a:prstGeom prst="rect">
            <a:avLst/>
          </a:prstGeom>
          <a:solidFill>
            <a:srgbClr val="E5F1FF"/>
          </a:solidFill>
          <a:ln w="3175">
            <a:solidFill>
              <a:srgbClr val="0D1EF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latin typeface="Calibri" panose="020F0502020204030204" pitchFamily="34" charset="0"/>
              </a:rPr>
              <a:t>"</a:t>
            </a:r>
            <a:r>
              <a:rPr lang="en-US" sz="1600" i="1" dirty="0" err="1" smtClean="0">
                <a:latin typeface="Calibri" panose="020F0502020204030204" pitchFamily="34" charset="0"/>
              </a:rPr>
              <a:t>Cyriak's</a:t>
            </a:r>
            <a:r>
              <a:rPr lang="en-US" sz="1600" i="1" dirty="0" smtClean="0">
                <a:latin typeface="Calibri" panose="020F0502020204030204" pitchFamily="34" charset="0"/>
              </a:rPr>
              <a:t> pet snake…"</a:t>
            </a:r>
            <a:endParaRPr lang="en-US" sz="16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43287" y="6243935"/>
            <a:ext cx="3972113" cy="461665"/>
          </a:xfrm>
          <a:prstGeom prst="rect">
            <a:avLst/>
          </a:prstGeom>
          <a:solidFill>
            <a:srgbClr val="FAEFD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… and even things that don't!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43843" y="5704839"/>
            <a:ext cx="3651384" cy="461665"/>
          </a:xfrm>
          <a:prstGeom prst="rect">
            <a:avLst/>
          </a:prstGeom>
          <a:solidFill>
            <a:srgbClr val="FAEFD2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Submit things that work …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4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9032" y="129822"/>
            <a:ext cx="74072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this week's </a:t>
            </a:r>
            <a:r>
              <a:rPr lang="en-US" sz="4200" i="1" dirty="0" smtClean="0">
                <a:latin typeface="Cambria" pitchFamily="18" charset="0"/>
              </a:rPr>
              <a:t>hw2pr0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39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24200" y="5891213"/>
            <a:ext cx="2895600" cy="738187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Watson</a:t>
            </a:r>
            <a:endParaRPr lang="en-US" sz="4200" i="1" dirty="0">
              <a:latin typeface="Cambri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38" y="1066800"/>
            <a:ext cx="8553062" cy="381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7969" y="502920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mbria" pitchFamily="18" charset="0"/>
              </a:rPr>
              <a:t> </a:t>
            </a:r>
            <a:r>
              <a:rPr lang="en-US" sz="1800" b="1" dirty="0" smtClean="0">
                <a:latin typeface="Cambria" pitchFamily="18" charset="0"/>
              </a:rPr>
              <a:t>Category:  </a:t>
            </a:r>
            <a:r>
              <a:rPr lang="en-US" sz="1800" dirty="0" smtClean="0">
                <a:latin typeface="Cambria" pitchFamily="18" charset="0"/>
              </a:rPr>
              <a:t>U.S</a:t>
            </a:r>
            <a:r>
              <a:rPr lang="en-US" sz="1800" dirty="0">
                <a:latin typeface="Cambria" pitchFamily="18" charset="0"/>
              </a:rPr>
              <a:t>. Cities.  </a:t>
            </a:r>
            <a:r>
              <a:rPr lang="en-US" sz="1800" b="1" dirty="0" smtClean="0">
                <a:latin typeface="Cambria" pitchFamily="18" charset="0"/>
              </a:rPr>
              <a:t>Clue</a:t>
            </a:r>
            <a:r>
              <a:rPr lang="en-US" sz="1800" b="1" dirty="0">
                <a:latin typeface="Cambria" pitchFamily="18" charset="0"/>
              </a:rPr>
              <a:t>: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 </a:t>
            </a:r>
            <a:r>
              <a:rPr lang="en-US" sz="1800" i="1" dirty="0" smtClean="0">
                <a:latin typeface="Cambria" pitchFamily="18" charset="0"/>
              </a:rPr>
              <a:t>Its </a:t>
            </a:r>
            <a:r>
              <a:rPr lang="en-US" sz="1800" i="1" dirty="0">
                <a:latin typeface="Cambria" pitchFamily="18" charset="0"/>
              </a:rPr>
              <a:t>largest airport is named for a World War II hero, its second largest for a World War II battle</a:t>
            </a:r>
            <a:r>
              <a:rPr lang="en-US" sz="1800" i="1" dirty="0" smtClean="0">
                <a:latin typeface="Cambria" pitchFamily="18" charset="0"/>
              </a:rPr>
              <a:t>.</a:t>
            </a:r>
            <a:endParaRPr lang="en-US" sz="1800" i="1" dirty="0">
              <a:latin typeface="Cambria" pitchFamily="18" charset="0"/>
            </a:endParaRPr>
          </a:p>
        </p:txBody>
      </p:sp>
      <p:pic>
        <p:nvPicPr>
          <p:cNvPr id="42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18883" y="6248400"/>
            <a:ext cx="54891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7879644" y="6107289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i="1" dirty="0" err="1" smtClean="0">
                <a:solidFill>
                  <a:srgbClr val="C00000"/>
                </a:solidFill>
                <a:latin typeface="Cambria" pitchFamily="18" charset="0"/>
              </a:rPr>
              <a:t>Burninated</a:t>
            </a:r>
            <a:r>
              <a:rPr lang="en-US" sz="1000" i="1" dirty="0" smtClean="0">
                <a:solidFill>
                  <a:srgbClr val="C00000"/>
                </a:solidFill>
                <a:latin typeface="Cambria" pitchFamily="18" charset="0"/>
              </a:rPr>
              <a:t> by syntax!</a:t>
            </a:r>
            <a:endParaRPr lang="en-US" sz="1000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067" y="461907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  <a:latin typeface="Calibri" panose="020F0502020204030204" pitchFamily="34" charset="0"/>
              </a:rPr>
              <a:t>https://</a:t>
            </a:r>
            <a:r>
              <a:rPr lang="en-US" sz="9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www.youtube.com/watch?v=lI-M7O_bRNg  3:00-3:42</a:t>
            </a:r>
            <a:endParaRPr lang="en-US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74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ounded Rectangle 1"/>
          <p:cNvSpPr>
            <a:spLocks noChangeArrowheads="1"/>
          </p:cNvSpPr>
          <p:nvPr/>
        </p:nvSpPr>
        <p:spPr bwMode="auto">
          <a:xfrm>
            <a:off x="685800" y="2362200"/>
            <a:ext cx="7696200" cy="3200400"/>
          </a:xfrm>
          <a:prstGeom prst="roundRect">
            <a:avLst>
              <a:gd name="adj" fmla="val 16667"/>
            </a:avLst>
          </a:prstGeom>
          <a:solidFill>
            <a:srgbClr val="E5F1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84582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ourier New" pitchFamily="1" charset="0"/>
              </a:rPr>
              <a:t>Fun</a:t>
            </a:r>
            <a:r>
              <a:rPr lang="en-US" sz="4200" dirty="0" smtClean="0">
                <a:latin typeface="Cambria" pitchFamily="18" charset="0"/>
              </a:rPr>
              <a:t>ctional Programming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485775" y="1336675"/>
            <a:ext cx="5105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&gt;&gt;&gt;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'fun'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'functional'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True</a:t>
            </a:r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290762" y="5115580"/>
            <a:ext cx="4414838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i="1" dirty="0">
                <a:solidFill>
                  <a:srgbClr val="0D1EFE"/>
                </a:solidFill>
                <a:latin typeface="Cambria" pitchFamily="18" charset="0"/>
              </a:rPr>
              <a:t>Functional programming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1562100" y="3571875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Create </a:t>
            </a:r>
            <a:r>
              <a:rPr lang="en-US" dirty="0">
                <a:latin typeface="Cambria" pitchFamily="18" charset="0"/>
              </a:rPr>
              <a:t>small building blocks </a:t>
            </a:r>
            <a:r>
              <a:rPr lang="en-US" b="1" i="1" dirty="0">
                <a:latin typeface="Cambria" pitchFamily="18" charset="0"/>
              </a:rPr>
              <a:t>(functions)</a:t>
            </a:r>
          </a:p>
        </p:txBody>
      </p:sp>
      <p:sp>
        <p:nvSpPr>
          <p:cNvPr id="18439" name="Text Box 9"/>
          <p:cNvSpPr txBox="1">
            <a:spLocks noChangeArrowheads="1"/>
          </p:cNvSpPr>
          <p:nvPr/>
        </p:nvSpPr>
        <p:spPr bwMode="auto">
          <a:xfrm>
            <a:off x="1562100" y="3076575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Leverage </a:t>
            </a:r>
            <a:r>
              <a:rPr lang="en-US" dirty="0">
                <a:latin typeface="Cambria" pitchFamily="18" charset="0"/>
              </a:rPr>
              <a:t>self-similarity </a:t>
            </a:r>
            <a:r>
              <a:rPr lang="en-US" b="1" i="1" dirty="0">
                <a:latin typeface="Cambria" pitchFamily="18" charset="0"/>
              </a:rPr>
              <a:t>(recursion)</a:t>
            </a:r>
          </a:p>
        </p:txBody>
      </p:sp>
      <p:sp>
        <p:nvSpPr>
          <p:cNvPr id="18440" name="Text Box 10"/>
          <p:cNvSpPr txBox="1">
            <a:spLocks noChangeArrowheads="1"/>
          </p:cNvSpPr>
          <p:nvPr/>
        </p:nvSpPr>
        <p:spPr bwMode="auto">
          <a:xfrm>
            <a:off x="1562100" y="2581275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mbria" pitchFamily="18" charset="0"/>
              </a:rPr>
              <a:t> </a:t>
            </a:r>
            <a:r>
              <a:rPr lang="en-US" dirty="0" smtClean="0">
                <a:latin typeface="Cambria" pitchFamily="18" charset="0"/>
              </a:rPr>
              <a:t>Representation </a:t>
            </a:r>
            <a:r>
              <a:rPr lang="en-US" dirty="0">
                <a:latin typeface="Cambria" pitchFamily="18" charset="0"/>
              </a:rPr>
              <a:t>via list structures </a:t>
            </a:r>
            <a:r>
              <a:rPr lang="en-US" b="1" i="1" dirty="0">
                <a:latin typeface="Cambria" pitchFamily="18" charset="0"/>
              </a:rPr>
              <a:t>(data)</a:t>
            </a:r>
          </a:p>
        </p:txBody>
      </p:sp>
      <p:sp>
        <p:nvSpPr>
          <p:cNvPr id="18441" name="Text Box 11"/>
          <p:cNvSpPr txBox="1">
            <a:spLocks noChangeArrowheads="1"/>
          </p:cNvSpPr>
          <p:nvPr/>
        </p:nvSpPr>
        <p:spPr bwMode="auto">
          <a:xfrm>
            <a:off x="723900" y="4191000"/>
            <a:ext cx="762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i="1" dirty="0" smtClean="0">
                <a:latin typeface="Cambria" pitchFamily="18" charset="0"/>
              </a:rPr>
              <a:t>Composed together</a:t>
            </a:r>
            <a:r>
              <a:rPr lang="en-US" dirty="0" smtClean="0">
                <a:latin typeface="Cambria" pitchFamily="18" charset="0"/>
              </a:rPr>
              <a:t> —to solve/investigate problems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8442" name="Rectangle 17"/>
          <p:cNvSpPr>
            <a:spLocks noChangeArrowheads="1"/>
          </p:cNvSpPr>
          <p:nvPr/>
        </p:nvSpPr>
        <p:spPr bwMode="auto">
          <a:xfrm>
            <a:off x="685800" y="2362200"/>
            <a:ext cx="769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685800" y="5867400"/>
            <a:ext cx="3048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conceptually concise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4933950" y="5867400"/>
            <a:ext cx="350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Cambria" pitchFamily="18" charset="0"/>
              </a:rPr>
              <a:t>easiest </a:t>
            </a:r>
            <a:r>
              <a:rPr lang="en-US" sz="2000" i="1" dirty="0">
                <a:latin typeface="Cambria" pitchFamily="18" charset="0"/>
              </a:rPr>
              <a:t>for the computer</a:t>
            </a:r>
            <a:r>
              <a:rPr lang="en-US" sz="2000" dirty="0">
                <a:latin typeface="Cambria" pitchFamily="18" charset="0"/>
              </a:rPr>
              <a:t>…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3790950" y="5868988"/>
            <a:ext cx="914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dirty="0">
                <a:latin typeface="Cambria" pitchFamily="18" charset="0"/>
              </a:rPr>
              <a:t>vs.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1428750" y="6290846"/>
            <a:ext cx="1447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0D1EFE"/>
                </a:solidFill>
                <a:latin typeface="Calibri" panose="020F0502020204030204" pitchFamily="34" charset="0"/>
              </a:rPr>
              <a:t>functional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5172075" y="6290846"/>
            <a:ext cx="30289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 dirty="0">
                <a:solidFill>
                  <a:srgbClr val="CA770E"/>
                </a:solidFill>
                <a:latin typeface="Calibri" panose="020F0502020204030204" pitchFamily="34" charset="0"/>
              </a:rPr>
              <a:t>procedural or sequential</a:t>
            </a:r>
          </a:p>
        </p:txBody>
      </p:sp>
    </p:spTree>
    <p:extLst>
      <p:ext uri="{BB962C8B-B14F-4D97-AF65-F5344CB8AC3E}">
        <p14:creationId xmlns:p14="http://schemas.microsoft.com/office/powerpoint/2010/main" val="140317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 bwMode="auto">
          <a:xfrm>
            <a:off x="4800600" y="4343400"/>
            <a:ext cx="4191000" cy="1143000"/>
          </a:xfrm>
          <a:prstGeom prst="rightArrow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609600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Data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4488" y="2457271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Functions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0406" y="566539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D1EFE"/>
                </a:solidFill>
                <a:latin typeface="Courier New" pitchFamily="49" charset="0"/>
                <a:cs typeface="Courier New" pitchFamily="49" charset="0"/>
              </a:rPr>
              <a:t>[13, 14, 15]</a:t>
            </a:r>
            <a:endParaRPr lang="en-US" sz="3200" b="1" dirty="0">
              <a:solidFill>
                <a:srgbClr val="0D1EF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244" y="2845729"/>
            <a:ext cx="239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sum(…)</a:t>
            </a:r>
            <a:endParaRPr lang="en-US" sz="3200" b="1" dirty="0">
              <a:solidFill>
                <a:srgbClr val="DA740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303714"/>
            <a:ext cx="4137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D1EFE"/>
                </a:solidFill>
                <a:latin typeface="Courier New" pitchFamily="49" charset="0"/>
                <a:cs typeface="Courier New" pitchFamily="49" charset="0"/>
              </a:rPr>
              <a:t>[3, 4, 5, 6, 7, 8, 9]</a:t>
            </a:r>
            <a:endParaRPr lang="en-US" b="1" dirty="0">
              <a:solidFill>
                <a:srgbClr val="0D1EF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367088" y="4669135"/>
            <a:ext cx="50657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… and their compositions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23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smtClean="0">
                <a:latin typeface="Cambria" pitchFamily="18" charset="0"/>
              </a:rPr>
              <a:t>sum             </a:t>
            </a:r>
            <a:r>
              <a:rPr lang="en-US" sz="4200" b="1" dirty="0" smtClean="0">
                <a:solidFill>
                  <a:schemeClr val="bg2"/>
                </a:solidFill>
                <a:latin typeface="Cambria" pitchFamily="18" charset="0"/>
              </a:rPr>
              <a:t>range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25488" y="1371600"/>
            <a:ext cx="7504112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0D1EFE"/>
                </a:solidFill>
                <a:latin typeface="Courier New" pitchFamily="1" charset="0"/>
              </a:rPr>
              <a:t>sum</a:t>
            </a:r>
            <a:r>
              <a:rPr lang="en-US" b="1" dirty="0">
                <a:latin typeface="Courier New" pitchFamily="1" charset="0"/>
              </a:rPr>
              <a:t>(L):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B410C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"""Argument: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L, a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list of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#s</a:t>
            </a:r>
            <a:endParaRPr lang="en-US" b="1" dirty="0">
              <a:solidFill>
                <a:srgbClr val="0A8E12"/>
              </a:solidFill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  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Result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: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L's sum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"""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>
                <a:latin typeface="Courier New" pitchFamily="1" charset="0"/>
              </a:rPr>
              <a:t>len</a:t>
            </a:r>
            <a:r>
              <a:rPr lang="en-US" b="1" dirty="0">
                <a:latin typeface="Courier New" pitchFamily="1" charset="0"/>
              </a:rPr>
              <a:t>(L) == 0: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1" charset="0"/>
              </a:rPr>
              <a:t>return </a:t>
            </a:r>
            <a:r>
              <a:rPr lang="en-US" b="1" dirty="0" smtClean="0">
                <a:latin typeface="Courier New" pitchFamily="1" charset="0"/>
              </a:rPr>
              <a:t>0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</a:rPr>
              <a:t>L[0] + </a:t>
            </a:r>
            <a:r>
              <a:rPr lang="en-US" b="1" dirty="0">
                <a:solidFill>
                  <a:srgbClr val="0D1EFE"/>
                </a:solidFill>
                <a:latin typeface="Courier New" pitchFamily="1" charset="0"/>
              </a:rPr>
              <a:t>sum</a:t>
            </a:r>
            <a:r>
              <a:rPr lang="en-US" b="1" dirty="0">
                <a:latin typeface="Courier New" pitchFamily="1" charset="0"/>
              </a:rPr>
              <a:t>(L[1:])</a:t>
            </a:r>
          </a:p>
        </p:txBody>
      </p:sp>
      <p:sp>
        <p:nvSpPr>
          <p:cNvPr id="1946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40388" y="3429000"/>
            <a:ext cx="1809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 dirty="0">
                <a:solidFill>
                  <a:srgbClr val="1E16E4"/>
                </a:solidFill>
                <a:latin typeface="Cambria" pitchFamily="18" charset="0"/>
              </a:rPr>
              <a:t>Base Case</a:t>
            </a:r>
          </a:p>
        </p:txBody>
      </p:sp>
      <p:sp>
        <p:nvSpPr>
          <p:cNvPr id="19461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48038" y="6122988"/>
            <a:ext cx="34337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1E16E4"/>
                </a:solidFill>
                <a:latin typeface="Cambria" pitchFamily="18" charset="0"/>
              </a:rPr>
              <a:t>Recursive Case</a:t>
            </a:r>
          </a:p>
        </p:txBody>
      </p:sp>
      <p:sp>
        <p:nvSpPr>
          <p:cNvPr id="19462" name="Line 13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4476750" y="3733800"/>
            <a:ext cx="1238250" cy="533400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3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500563" y="3729038"/>
            <a:ext cx="1201737" cy="60325"/>
          </a:xfrm>
          <a:prstGeom prst="line">
            <a:avLst/>
          </a:prstGeom>
          <a:noFill/>
          <a:ln w="19050">
            <a:solidFill>
              <a:srgbClr val="1E16E4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9464" name="Right Brace 1"/>
          <p:cNvSpPr>
            <a:spLocks/>
          </p:cNvSpPr>
          <p:nvPr/>
        </p:nvSpPr>
        <p:spPr bwMode="auto">
          <a:xfrm rot="5400000">
            <a:off x="4874419" y="4277519"/>
            <a:ext cx="381000" cy="3275012"/>
          </a:xfrm>
          <a:prstGeom prst="rightBrace">
            <a:avLst>
              <a:gd name="adj1" fmla="val 43099"/>
              <a:gd name="adj2" fmla="val 50000"/>
            </a:avLst>
          </a:prstGeom>
          <a:noFill/>
          <a:ln w="19050" algn="ctr">
            <a:solidFill>
              <a:srgbClr val="0D1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908175"/>
            <a:ext cx="796290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range</a:t>
            </a:r>
            <a:r>
              <a:rPr lang="en-US" b="1" dirty="0" smtClean="0">
                <a:latin typeface="Courier New" pitchFamily="1" charset="0"/>
              </a:rPr>
              <a:t>(low, </a:t>
            </a:r>
            <a:r>
              <a:rPr lang="en-US" b="1" dirty="0" smtClean="0">
                <a:latin typeface="Courier New" pitchFamily="1" charset="0"/>
              </a:rPr>
              <a:t>hi):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B410CE"/>
                </a:solidFill>
                <a:latin typeface="Courier New" pitchFamily="1" charset="0"/>
              </a:rPr>
              <a:t>   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"""Arguments:  </a:t>
            </a:r>
            <a:r>
              <a:rPr lang="en-US" b="1" dirty="0" err="1" smtClean="0">
                <a:solidFill>
                  <a:srgbClr val="0A8E12"/>
                </a:solidFill>
                <a:latin typeface="Courier New" pitchFamily="1" charset="0"/>
              </a:rPr>
              <a:t>ints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low and hi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  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Result: </a:t>
            </a:r>
            <a:r>
              <a:rPr lang="en-US" b="1" dirty="0" err="1">
                <a:solidFill>
                  <a:srgbClr val="0A8E12"/>
                </a:solidFill>
                <a:latin typeface="Courier New" pitchFamily="1" charset="0"/>
              </a:rPr>
              <a:t>int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list from low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to 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hi</a:t>
            </a: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    """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 dirty="0">
                <a:solidFill>
                  <a:schemeClr val="hlink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low &gt;= hi: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1" charset="0"/>
              </a:rPr>
              <a:t>return </a:t>
            </a:r>
            <a:r>
              <a:rPr lang="en-US" b="1" dirty="0">
                <a:latin typeface="Courier New" pitchFamily="1" charset="0"/>
              </a:rPr>
              <a:t>[]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else</a:t>
            </a:r>
            <a:r>
              <a:rPr lang="en-US" b="1" dirty="0">
                <a:latin typeface="Courier New" pitchFamily="1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        </a:t>
            </a:r>
            <a:r>
              <a:rPr lang="en-US" b="1" dirty="0">
                <a:solidFill>
                  <a:srgbClr val="7030A0"/>
                </a:solidFill>
                <a:latin typeface="Courier New" pitchFamily="1" charset="0"/>
              </a:rPr>
              <a:t>return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152400"/>
            <a:ext cx="122237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543800" y="1600200"/>
            <a:ext cx="1447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what's </a:t>
            </a:r>
            <a:r>
              <a:rPr lang="en-US" sz="1000" dirty="0" err="1">
                <a:solidFill>
                  <a:srgbClr val="067B0E"/>
                </a:solidFill>
                <a:latin typeface="Cambria" pitchFamily="18" charset="0"/>
              </a:rPr>
              <a:t>cookin</a:t>
            </a:r>
            <a:r>
              <a:rPr lang="en-US" sz="1000" dirty="0">
                <a:solidFill>
                  <a:srgbClr val="067B0E"/>
                </a:solidFill>
                <a:latin typeface="Cambria" pitchFamily="18" charset="0"/>
              </a:rPr>
              <a:t>' here?</a:t>
            </a:r>
          </a:p>
        </p:txBody>
      </p:sp>
      <p:sp>
        <p:nvSpPr>
          <p:cNvPr id="20486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0654" y="3090029"/>
            <a:ext cx="1296988" cy="307975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excluding  </a:t>
            </a:r>
            <a:r>
              <a:rPr lang="en-US" sz="1400" b="1" dirty="0">
                <a:solidFill>
                  <a:srgbClr val="0A8E12"/>
                </a:solidFill>
                <a:latin typeface="Cambria" pitchFamily="18" charset="0"/>
              </a:rPr>
              <a:t>hi</a:t>
            </a:r>
            <a:endParaRPr lang="en-US" sz="1400" dirty="0">
              <a:solidFill>
                <a:srgbClr val="0A8E12"/>
              </a:solidFill>
              <a:latin typeface="Cambria" pitchFamily="18" charset="0"/>
            </a:endParaRPr>
          </a:p>
        </p:txBody>
      </p:sp>
      <p:grpSp>
        <p:nvGrpSpPr>
          <p:cNvPr id="20487" name="Group 4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8534400" y="1905000"/>
            <a:ext cx="381000" cy="457200"/>
            <a:chOff x="2928" y="1051"/>
            <a:chExt cx="840" cy="957"/>
          </a:xfrm>
        </p:grpSpPr>
        <p:sp>
          <p:nvSpPr>
            <p:cNvPr id="20489" name="Freeform 43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Oval 4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Oval 4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Oval 4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Oval 4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Oval 4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Oval 4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Oval 5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AutoShape 5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8" name="Freeform 5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9" name="Freeform 5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0" name="Freeform 5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01" name="Freeform 55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 flipH="1">
            <a:off x="3557338" y="1628775"/>
            <a:ext cx="100262" cy="279400"/>
          </a:xfrm>
          <a:prstGeom prst="straightConnector1">
            <a:avLst/>
          </a:prstGeom>
          <a:noFill/>
          <a:ln w="19050" cap="flat" cmpd="sng" algn="ctr">
            <a:solidFill>
              <a:srgbClr val="0A8E1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0" y="2587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sum</a:t>
            </a:r>
            <a:r>
              <a:rPr lang="en-US" sz="4200" b="1" dirty="0">
                <a:latin typeface="Cambria" pitchFamily="18" charset="0"/>
              </a:rPr>
              <a:t>      </a:t>
            </a:r>
            <a:r>
              <a:rPr lang="en-US" sz="4200" b="1" dirty="0" smtClean="0">
                <a:latin typeface="Cambria" pitchFamily="18" charset="0"/>
              </a:rPr>
              <a:t>       </a:t>
            </a:r>
            <a:r>
              <a:rPr lang="en-US" sz="4200" b="1" dirty="0">
                <a:latin typeface="Cambria" pitchFamily="18" charset="0"/>
              </a:rPr>
              <a:t>range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94100" y="1230868"/>
            <a:ext cx="736164" cy="369332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A8E12"/>
                </a:solidFill>
                <a:latin typeface="Cambria" pitchFamily="18" charset="0"/>
              </a:rPr>
              <a:t>step?</a:t>
            </a:r>
            <a:endParaRPr lang="en-US" sz="1800" dirty="0">
              <a:solidFill>
                <a:srgbClr val="0A8E1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47428" y="990600"/>
            <a:ext cx="1581972" cy="323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n-US" sz="15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list(range(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low</a:t>
            </a:r>
            <a:r>
              <a:rPr lang="en-US" sz="1500" b="1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,</a:t>
            </a:r>
            <a:r>
              <a:rPr lang="en-US" sz="1500" dirty="0" err="1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hi</a:t>
            </a:r>
            <a:r>
              <a:rPr lang="en-US" sz="15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))</a:t>
            </a:r>
            <a:endParaRPr lang="en-US" sz="15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8705" y="631652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list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296776" y="2386280"/>
            <a:ext cx="1295400" cy="671673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031" y="1724561"/>
            <a:ext cx="7128796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&gt;&gt;&gt;</a:t>
            </a:r>
            <a:r>
              <a:rPr lang="en-US" sz="2800" b="1" dirty="0">
                <a:latin typeface="Courier New" pitchFamily="1" charset="0"/>
              </a:rPr>
              <a:t> </a:t>
            </a:r>
            <a:r>
              <a:rPr lang="en-US" sz="2800" b="1" dirty="0" smtClean="0">
                <a:latin typeface="Courier New" pitchFamily="1" charset="0"/>
              </a:rPr>
              <a:t>sum(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list</a:t>
            </a:r>
            <a:r>
              <a:rPr lang="en-US" sz="2800" b="1" dirty="0" smtClean="0">
                <a:latin typeface="Courier New" pitchFamily="1" charset="0"/>
              </a:rPr>
              <a:t>(range(1, 101)))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urier New" pitchFamily="1" charset="0"/>
              </a:rPr>
              <a:t> ?</a:t>
            </a:r>
            <a:endParaRPr lang="en-US" sz="3200" b="1" dirty="0">
              <a:solidFill>
                <a:srgbClr val="C00000"/>
              </a:solidFill>
              <a:latin typeface="Courier New" pitchFamily="1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1" charset="0"/>
              </a:rPr>
              <a:t>sum </a:t>
            </a:r>
            <a:r>
              <a:rPr lang="en-US" sz="4200" i="1" dirty="0" smtClean="0">
                <a:latin typeface="Cambria" panose="02040503050406030204" pitchFamily="18" charset="0"/>
              </a:rPr>
              <a:t>and  </a:t>
            </a:r>
            <a:r>
              <a:rPr lang="en-US" sz="4200" b="1" dirty="0" smtClean="0">
                <a:latin typeface="Courier New" pitchFamily="1" charset="0"/>
              </a:rPr>
              <a:t> </a:t>
            </a:r>
            <a:r>
              <a:rPr lang="en-US" sz="4200" b="1" dirty="0">
                <a:latin typeface="Courier New" pitchFamily="1" charset="0"/>
              </a:rPr>
              <a:t>range</a:t>
            </a:r>
            <a:endParaRPr lang="en-US" sz="4200" dirty="0"/>
          </a:p>
        </p:txBody>
      </p:sp>
      <p:pic>
        <p:nvPicPr>
          <p:cNvPr id="22532" name="Picture 13" descr="195px-Carl_Friedrich_Gauss">
            <a:hlinkClick r:id=""/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5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1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8431542" y="2833756"/>
            <a:ext cx="457200" cy="533400"/>
            <a:chOff x="2928" y="1051"/>
            <a:chExt cx="840" cy="957"/>
          </a:xfrm>
        </p:grpSpPr>
        <p:sp>
          <p:nvSpPr>
            <p:cNvPr id="22539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07543" y="2592456"/>
            <a:ext cx="18288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I'd bet you have a 50/50 chance on this one…</a:t>
            </a:r>
          </a:p>
          <a:p>
            <a:pPr>
              <a:spcBef>
                <a:spcPct val="50000"/>
              </a:spcBef>
            </a:pPr>
            <a:r>
              <a:rPr lang="en-US" sz="700" dirty="0" smtClean="0">
                <a:solidFill>
                  <a:srgbClr val="0A8E12"/>
                </a:solidFill>
                <a:latin typeface="Cambria" pitchFamily="18" charset="0"/>
              </a:rPr>
              <a:t>- Ben. L '14</a:t>
            </a:r>
            <a:endParaRPr lang="en-US" sz="7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22538" name="Rectangle 61"/>
          <p:cNvSpPr>
            <a:spLocks noChangeArrowheads="1"/>
          </p:cNvSpPr>
          <p:nvPr/>
        </p:nvSpPr>
        <p:spPr bwMode="auto">
          <a:xfrm>
            <a:off x="6958264" y="188516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omic Sans MS" pitchFamily="1" charset="0"/>
              </a:rPr>
              <a:t>1784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55655" y="610099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list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971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33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auto">
          <a:xfrm>
            <a:off x="296776" y="2386280"/>
            <a:ext cx="1295400" cy="671673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3032" y="1724561"/>
            <a:ext cx="623636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800" b="1" dirty="0">
                <a:solidFill>
                  <a:srgbClr val="FFFFFF">
                    <a:lumMod val="50000"/>
                  </a:srgbClr>
                </a:solidFill>
                <a:latin typeface="Courier New" pitchFamily="1" charset="0"/>
              </a:rPr>
              <a:t>&gt;&gt;&gt;</a:t>
            </a:r>
            <a:r>
              <a:rPr lang="en-US" sz="2800" b="1" dirty="0">
                <a:solidFill>
                  <a:srgbClr val="000000"/>
                </a:solidFill>
                <a:latin typeface="Courier New" pitchFamily="1" charset="0"/>
              </a:rPr>
              <a:t> sum(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list</a:t>
            </a:r>
            <a:r>
              <a:rPr lang="en-US" sz="2800" b="1" dirty="0">
                <a:solidFill>
                  <a:srgbClr val="000000"/>
                </a:solidFill>
                <a:latin typeface="Courier New" pitchFamily="1" charset="0"/>
              </a:rPr>
              <a:t>(range(1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1" charset="0"/>
              </a:rPr>
              <a:t>, 101</a:t>
            </a:r>
            <a:r>
              <a:rPr lang="en-US" sz="2800" b="1" dirty="0">
                <a:solidFill>
                  <a:srgbClr val="000000"/>
                </a:solidFill>
                <a:latin typeface="Courier New" pitchFamily="1" charset="0"/>
              </a:rPr>
              <a:t>)))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urier New" pitchFamily="1" charset="0"/>
              </a:rPr>
              <a:t> ?</a:t>
            </a:r>
            <a:endParaRPr lang="en-US" sz="3200" b="1" dirty="0">
              <a:solidFill>
                <a:srgbClr val="C00000"/>
              </a:solidFill>
              <a:latin typeface="Courier New" pitchFamily="1" charset="0"/>
            </a:endParaRPr>
          </a:p>
        </p:txBody>
      </p:sp>
      <p:pic>
        <p:nvPicPr>
          <p:cNvPr id="22532" name="Picture 13" descr="195px-Carl_Friedrich_Gauss">
            <a:hlinkClick r:id=""/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5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1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31542" y="2833756"/>
            <a:ext cx="457200" cy="533400"/>
            <a:chOff x="2928" y="1051"/>
            <a:chExt cx="840" cy="957"/>
          </a:xfrm>
        </p:grpSpPr>
        <p:sp>
          <p:nvSpPr>
            <p:cNvPr id="22539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Text Box 2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7543" y="2592456"/>
            <a:ext cx="1828800" cy="623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I'd bet you have a 50/50 chance on this one…</a:t>
            </a:r>
          </a:p>
          <a:p>
            <a:pPr>
              <a:spcBef>
                <a:spcPct val="50000"/>
              </a:spcBef>
            </a:pPr>
            <a:r>
              <a:rPr lang="en-US" sz="700" dirty="0" smtClean="0">
                <a:solidFill>
                  <a:srgbClr val="0A8E12"/>
                </a:solidFill>
                <a:latin typeface="Cambria" pitchFamily="18" charset="0"/>
              </a:rPr>
              <a:t>- Ben. L '14</a:t>
            </a:r>
            <a:endParaRPr lang="en-US" sz="7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22538" name="Rectangle 61"/>
          <p:cNvSpPr>
            <a:spLocks noChangeArrowheads="1"/>
          </p:cNvSpPr>
          <p:nvPr/>
        </p:nvSpPr>
        <p:spPr bwMode="auto">
          <a:xfrm>
            <a:off x="6958264" y="188516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omic Sans MS" pitchFamily="1" charset="0"/>
              </a:rPr>
              <a:t>1784</a:t>
            </a:r>
          </a:p>
        </p:txBody>
      </p:sp>
      <p:pic>
        <p:nvPicPr>
          <p:cNvPr id="22" name="Picture 57" descr="Picture 4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86868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7543800" y="6243638"/>
            <a:ext cx="1447800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200" b="1">
                <a:latin typeface="Comic Sans MS" pitchFamily="1" charset="0"/>
              </a:rPr>
              <a:t>and 100 more…</a:t>
            </a: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auto">
          <a:xfrm>
            <a:off x="296776" y="6491979"/>
            <a:ext cx="3661580" cy="2308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900" b="1" dirty="0">
                <a:latin typeface="Calibri" pitchFamily="34" charset="0"/>
              </a:rPr>
              <a:t>http://www.americanscientist.org/template/AssetDetail/assetid/50686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52800" y="3276719"/>
            <a:ext cx="31242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AEFD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Gauss's storied story…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1" charset="0"/>
              </a:rPr>
              <a:t>sum </a:t>
            </a:r>
            <a:r>
              <a:rPr lang="en-US" sz="4200" i="1" dirty="0" smtClean="0">
                <a:latin typeface="Cambria" panose="02040503050406030204" pitchFamily="18" charset="0"/>
              </a:rPr>
              <a:t>and  </a:t>
            </a:r>
            <a:r>
              <a:rPr lang="en-US" sz="4200" b="1" dirty="0" smtClean="0">
                <a:latin typeface="Courier New" pitchFamily="1" charset="0"/>
              </a:rPr>
              <a:t> </a:t>
            </a:r>
            <a:r>
              <a:rPr lang="en-US" sz="4200" b="1" dirty="0">
                <a:latin typeface="Courier New" pitchFamily="1" charset="0"/>
              </a:rPr>
              <a:t>range</a:t>
            </a:r>
            <a:endParaRPr lang="en-US" sz="4200" dirty="0"/>
          </a:p>
        </p:txBody>
      </p:sp>
      <p:sp>
        <p:nvSpPr>
          <p:cNvPr id="28" name="Rectangle 27"/>
          <p:cNvSpPr/>
          <p:nvPr/>
        </p:nvSpPr>
        <p:spPr>
          <a:xfrm>
            <a:off x="3655655" y="610099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list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080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96776" y="2324100"/>
            <a:ext cx="1295400" cy="671673"/>
          </a:xfrm>
          <a:prstGeom prst="roundRect">
            <a:avLst/>
          </a:prstGeom>
          <a:solidFill>
            <a:srgbClr val="FFE5F4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2532" name="Picture 13" descr="195px-Carl_Friedrich_Gauss">
            <a:hlinkClick r:id=""/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8573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3" name="Group 14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8458200" y="2819400"/>
            <a:ext cx="457200" cy="533400"/>
            <a:chOff x="2928" y="1051"/>
            <a:chExt cx="840" cy="957"/>
          </a:xfrm>
        </p:grpSpPr>
        <p:sp>
          <p:nvSpPr>
            <p:cNvPr id="22539" name="Freeform 15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0" name="Oval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1" name="Oval 1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Oval 1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3" name="Oval 19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4" name="Oval 20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Oval 2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Oval 2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AutoShape 2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Freeform 2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49" name="Freeform 2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0" name="Freeform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51" name="Freeform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534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142163" y="2578100"/>
            <a:ext cx="162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A8E12"/>
                </a:solidFill>
                <a:latin typeface="Cambria" pitchFamily="18" charset="0"/>
              </a:rPr>
              <a:t>Looks sort of scruffy for a 7-year old… ! </a:t>
            </a:r>
          </a:p>
        </p:txBody>
      </p:sp>
      <p:sp>
        <p:nvSpPr>
          <p:cNvPr id="22538" name="Rectangle 61"/>
          <p:cNvSpPr>
            <a:spLocks noChangeArrowheads="1"/>
          </p:cNvSpPr>
          <p:nvPr/>
        </p:nvSpPr>
        <p:spPr bwMode="auto">
          <a:xfrm>
            <a:off x="6958264" y="188516"/>
            <a:ext cx="5635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 dirty="0">
                <a:solidFill>
                  <a:schemeClr val="bg1"/>
                </a:solidFill>
                <a:latin typeface="Comic Sans MS" pitchFamily="1" charset="0"/>
              </a:rPr>
              <a:t>1784</a:t>
            </a: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93032" y="1724561"/>
            <a:ext cx="6270114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lvl="0">
              <a:spcBef>
                <a:spcPct val="50000"/>
              </a:spcBef>
            </a:pPr>
            <a:r>
              <a:rPr lang="en-US" sz="2800" b="1" dirty="0">
                <a:solidFill>
                  <a:srgbClr val="FFFFFF">
                    <a:lumMod val="50000"/>
                  </a:srgbClr>
                </a:solidFill>
                <a:latin typeface="Courier New" pitchFamily="1" charset="0"/>
              </a:rPr>
              <a:t>&gt;&gt;&gt;</a:t>
            </a:r>
            <a:r>
              <a:rPr lang="en-US" sz="2800" b="1" dirty="0">
                <a:solidFill>
                  <a:srgbClr val="000000"/>
                </a:solidFill>
                <a:latin typeface="Courier New" pitchFamily="1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1" charset="0"/>
              </a:rPr>
              <a:t>sum(</a:t>
            </a:r>
            <a:r>
              <a:rPr lang="en-US" sz="2800" b="1" dirty="0" smtClean="0">
                <a:solidFill>
                  <a:srgbClr val="FFFFFF">
                    <a:lumMod val="50000"/>
                  </a:srgbClr>
                </a:solidFill>
                <a:latin typeface="Courier New" pitchFamily="1" charset="0"/>
              </a:rPr>
              <a:t>list</a:t>
            </a:r>
            <a:r>
              <a:rPr lang="en-US" sz="2800" b="1" dirty="0" smtClean="0">
                <a:solidFill>
                  <a:srgbClr val="000000"/>
                </a:solidFill>
                <a:latin typeface="Courier New" pitchFamily="1" charset="0"/>
              </a:rPr>
              <a:t>(range(1, 101</a:t>
            </a:r>
            <a:r>
              <a:rPr lang="en-US" sz="2800" b="1" dirty="0">
                <a:solidFill>
                  <a:srgbClr val="000000"/>
                </a:solidFill>
                <a:latin typeface="Courier New" pitchFamily="1" charset="0"/>
              </a:rPr>
              <a:t>)))</a:t>
            </a:r>
          </a:p>
          <a:p>
            <a:pPr>
              <a:spcBef>
                <a:spcPct val="5000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Courier New" pitchFamily="1" charset="0"/>
              </a:rPr>
              <a:t>5050</a:t>
            </a:r>
            <a:endParaRPr lang="en-US" sz="3200" b="1" dirty="0">
              <a:solidFill>
                <a:srgbClr val="C00000"/>
              </a:solidFill>
              <a:latin typeface="Courier New" pitchFamily="1" charset="0"/>
            </a:endParaRPr>
          </a:p>
        </p:txBody>
      </p:sp>
      <p:sp>
        <p:nvSpPr>
          <p:cNvPr id="26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1000" y="258763"/>
            <a:ext cx="6248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latin typeface="Courier New" pitchFamily="1" charset="0"/>
              </a:rPr>
              <a:t>sum </a:t>
            </a:r>
            <a:r>
              <a:rPr lang="en-US" sz="4200" i="1" dirty="0" smtClean="0">
                <a:latin typeface="Cambria" panose="02040503050406030204" pitchFamily="18" charset="0"/>
              </a:rPr>
              <a:t>and  </a:t>
            </a:r>
            <a:r>
              <a:rPr lang="en-US" sz="4200" b="1" dirty="0" smtClean="0">
                <a:latin typeface="Courier New" pitchFamily="1" charset="0"/>
              </a:rPr>
              <a:t> </a:t>
            </a:r>
            <a:r>
              <a:rPr lang="en-US" sz="4200" b="1" dirty="0">
                <a:latin typeface="Courier New" pitchFamily="1" charset="0"/>
              </a:rPr>
              <a:t>range</a:t>
            </a:r>
            <a:endParaRPr lang="en-US" sz="4200" dirty="0"/>
          </a:p>
        </p:txBody>
      </p:sp>
      <p:sp>
        <p:nvSpPr>
          <p:cNvPr id="27" name="Rectangle 26"/>
          <p:cNvSpPr/>
          <p:nvPr/>
        </p:nvSpPr>
        <p:spPr>
          <a:xfrm>
            <a:off x="3655655" y="610099"/>
            <a:ext cx="4812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Cambria" pitchFamily="18" charset="0"/>
              </a:rPr>
              <a:t>list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457200" y="395736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latin typeface="Courier New" pitchFamily="1" charset="0"/>
              </a:rPr>
              <a:t>1 + 2 + 3 + ... + 98 + 99 + 100</a:t>
            </a:r>
            <a:endParaRPr lang="en-US" sz="3200" dirty="0"/>
          </a:p>
        </p:txBody>
      </p:sp>
      <p:sp>
        <p:nvSpPr>
          <p:cNvPr id="4" name="Arc 3"/>
          <p:cNvSpPr/>
          <p:nvPr/>
        </p:nvSpPr>
        <p:spPr bwMode="auto">
          <a:xfrm rot="5400000">
            <a:off x="3124818" y="1007358"/>
            <a:ext cx="2776716" cy="7162801"/>
          </a:xfrm>
          <a:prstGeom prst="arc">
            <a:avLst>
              <a:gd name="adj1" fmla="val 16224467"/>
              <a:gd name="adj2" fmla="val 539751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6234" y="5621635"/>
            <a:ext cx="64633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Arc 30"/>
          <p:cNvSpPr/>
          <p:nvPr/>
        </p:nvSpPr>
        <p:spPr bwMode="auto">
          <a:xfrm rot="5400000">
            <a:off x="3358863" y="2262197"/>
            <a:ext cx="1816673" cy="4724400"/>
          </a:xfrm>
          <a:prstGeom prst="arc">
            <a:avLst>
              <a:gd name="adj1" fmla="val 16224467"/>
              <a:gd name="adj2" fmla="val 539751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3" name="Arc 32"/>
          <p:cNvSpPr/>
          <p:nvPr/>
        </p:nvSpPr>
        <p:spPr bwMode="auto">
          <a:xfrm rot="5400000">
            <a:off x="3509687" y="3199849"/>
            <a:ext cx="1282415" cy="2671011"/>
          </a:xfrm>
          <a:prstGeom prst="arc">
            <a:avLst>
              <a:gd name="adj1" fmla="val 16224467"/>
              <a:gd name="adj2" fmla="val 539751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6400" y="5239776"/>
            <a:ext cx="64633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87932" y="4845277"/>
            <a:ext cx="646331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206838" y="6274764"/>
            <a:ext cx="1768433" cy="369332"/>
          </a:xfrm>
          <a:prstGeom prst="rect">
            <a:avLst/>
          </a:prstGeom>
          <a:solidFill>
            <a:srgbClr val="FFE5F4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50</a:t>
            </a:r>
            <a:r>
              <a:rPr lang="en-US" sz="1800" dirty="0" smtClean="0">
                <a:latin typeface="Calibri" panose="020F0502020204030204" pitchFamily="34" charset="0"/>
              </a:rPr>
              <a:t> 101's == </a:t>
            </a:r>
            <a:r>
              <a:rPr lang="en-US" sz="1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5050</a:t>
            </a:r>
            <a:endParaRPr lang="en-US" sz="1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5965" y="4427141"/>
            <a:ext cx="8018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latin typeface="Courier New" pitchFamily="1" charset="0"/>
              </a:rPr>
              <a:t>50+51</a:t>
            </a:r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3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44488" y="258763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Data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44488" y="1611492"/>
            <a:ext cx="50657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7200" dirty="0" smtClean="0">
                <a:latin typeface="Cambria" pitchFamily="18" charset="0"/>
              </a:rPr>
              <a:t>Functions</a:t>
            </a:r>
            <a:endParaRPr lang="en-US" sz="7200" dirty="0">
              <a:latin typeface="Cambria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95800" y="5124271"/>
            <a:ext cx="4419600" cy="1200329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i="1" dirty="0" smtClean="0">
                <a:latin typeface="Cambria" pitchFamily="18" charset="0"/>
              </a:rPr>
              <a:t>…together </a:t>
            </a:r>
            <a:endParaRPr lang="en-US" sz="7200" i="1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0" y="566539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[8, 9, 10]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06244" y="1919268"/>
            <a:ext cx="2398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ourier New" pitchFamily="49" charset="0"/>
                <a:cs typeface="Courier New" pitchFamily="49" charset="0"/>
              </a:rPr>
              <a:t>sq</a:t>
            </a:r>
            <a:r>
              <a:rPr lang="en-US" sz="3200" b="1" dirty="0" smtClean="0">
                <a:latin typeface="Courier New" pitchFamily="49" charset="0"/>
                <a:cs typeface="Courier New" pitchFamily="49" charset="0"/>
              </a:rPr>
              <a:t>()</a:t>
            </a:r>
            <a:endParaRPr lang="en-US" sz="3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35052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DA740E"/>
                </a:solidFill>
                <a:latin typeface="Courier New" pitchFamily="49" charset="0"/>
                <a:cs typeface="Courier New" pitchFamily="49" charset="0"/>
              </a:rPr>
              <a:t>[64, 81, 100]</a:t>
            </a:r>
            <a:endParaRPr lang="en-US" sz="3200" b="1" dirty="0">
              <a:solidFill>
                <a:srgbClr val="DA740E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6400800" y="2667000"/>
            <a:ext cx="533400" cy="685800"/>
          </a:xfrm>
          <a:prstGeom prst="downArrow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267200"/>
            <a:ext cx="4876800" cy="400110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20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sq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000" b="1" dirty="0" smtClean="0">
                <a:solidFill>
                  <a:srgbClr val="DA74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000" b="1" dirty="0" smtClean="0">
                <a:solidFill>
                  <a:srgbClr val="DA74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smtClean="0">
                <a:solidFill>
                  <a:srgbClr val="0D1EF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[8, 9, 10</a:t>
            </a:r>
            <a:r>
              <a:rPr lang="en-US" sz="2000" b="1" dirty="0" smtClean="0">
                <a:solidFill>
                  <a:srgbClr val="0D1EF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39154" y="2800200"/>
            <a:ext cx="8448272" cy="1030287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Comprehensions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025209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>
                <a:solidFill>
                  <a:srgbClr val="0D1EFE"/>
                </a:solidFill>
                <a:latin typeface="Courier New" pitchFamily="1" charset="0"/>
              </a:rPr>
              <a:t>[0</a:t>
            </a:r>
            <a:r>
              <a:rPr lang="en-US" sz="3200" b="1" dirty="0" smtClean="0">
                <a:solidFill>
                  <a:srgbClr val="0D1EFE"/>
                </a:solidFill>
                <a:latin typeface="Courier New" pitchFamily="1" charset="0"/>
              </a:rPr>
              <a:t>, 1, 2, 3, 4, 5]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grpSp>
        <p:nvGrpSpPr>
          <p:cNvPr id="26629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88952" y="6244148"/>
            <a:ext cx="407670" cy="485387"/>
            <a:chOff x="2928" y="1051"/>
            <a:chExt cx="840" cy="957"/>
          </a:xfrm>
        </p:grpSpPr>
        <p:sp>
          <p:nvSpPr>
            <p:cNvPr id="26637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AutoShape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3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413226" y="595642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What's the syntax saying here?</a:t>
            </a:r>
            <a:endParaRPr lang="en-US" sz="12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997354" y="3711860"/>
            <a:ext cx="168944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alibri" panose="020F0502020204030204" pitchFamily="34" charset="0"/>
              </a:rPr>
              <a:t>List </a:t>
            </a:r>
            <a:r>
              <a:rPr lang="en-US" sz="1400" b="1" dirty="0" err="1" smtClean="0">
                <a:latin typeface="Calibri" panose="020F0502020204030204" pitchFamily="34" charset="0"/>
              </a:rPr>
              <a:t>Comprehenion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" y="4563035"/>
            <a:ext cx="6302188" cy="770965"/>
          </a:xfrm>
          <a:prstGeom prst="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351929" y="4813013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alibri" panose="020F0502020204030204" pitchFamily="34" charset="0"/>
              </a:rPr>
              <a:t>result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153" y="467302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Courier New" pitchFamily="1" charset="0"/>
              </a:rPr>
              <a:t>[0, 2, 4, 6, 8, 10]</a:t>
            </a:r>
          </a:p>
        </p:txBody>
      </p:sp>
    </p:spTree>
    <p:extLst>
      <p:ext uri="{BB962C8B-B14F-4D97-AF65-F5344CB8AC3E}">
        <p14:creationId xmlns:p14="http://schemas.microsoft.com/office/powerpoint/2010/main" val="2751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439154" y="2800200"/>
            <a:ext cx="8448272" cy="1030287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Comprehensions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025209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>
                <a:solidFill>
                  <a:srgbClr val="0D1EFE"/>
                </a:solidFill>
                <a:latin typeface="Courier New" pitchFamily="1" charset="0"/>
              </a:rPr>
              <a:t>[0</a:t>
            </a:r>
            <a:r>
              <a:rPr lang="en-US" sz="3200" b="1" dirty="0" smtClean="0">
                <a:solidFill>
                  <a:srgbClr val="0D1EFE"/>
                </a:solidFill>
                <a:latin typeface="Courier New" pitchFamily="1" charset="0"/>
              </a:rPr>
              <a:t>, 1, 2, 3, 4, 5]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grpSp>
        <p:nvGrpSpPr>
          <p:cNvPr id="26629" name="Group 2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588952" y="6244148"/>
            <a:ext cx="407670" cy="485387"/>
            <a:chOff x="2928" y="1051"/>
            <a:chExt cx="840" cy="957"/>
          </a:xfrm>
        </p:grpSpPr>
        <p:sp>
          <p:nvSpPr>
            <p:cNvPr id="26637" name="Freeform 21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Oval 22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Oval 23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Oval 24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Oval 2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Oval 26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Oval 27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Oval 28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AutoShape 29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Freeform 3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7" name="Freeform 31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8" name="Freeform 32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9" name="Freeform 33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7413226" y="5956425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What's the syntax saying here?</a:t>
            </a:r>
            <a:endParaRPr lang="en-US" sz="12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6997354" y="3711860"/>
            <a:ext cx="168944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alibri" panose="020F0502020204030204" pitchFamily="34" charset="0"/>
              </a:rPr>
              <a:t>List </a:t>
            </a:r>
            <a:r>
              <a:rPr lang="en-US" sz="1400" b="1" dirty="0" err="1" smtClean="0">
                <a:latin typeface="Calibri" panose="020F0502020204030204" pitchFamily="34" charset="0"/>
              </a:rPr>
              <a:t>Comprehenion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81000" y="4563035"/>
            <a:ext cx="6302188" cy="770965"/>
          </a:xfrm>
          <a:prstGeom prst="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5351929" y="4813013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alibri" panose="020F0502020204030204" pitchFamily="34" charset="0"/>
              </a:rPr>
              <a:t>result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153" y="4673025"/>
            <a:ext cx="5562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00"/>
                </a:solidFill>
                <a:latin typeface="Courier New" pitchFamily="1" charset="0"/>
              </a:rPr>
              <a:t>[0, 2, 4, 6, 8, 10]</a:t>
            </a:r>
          </a:p>
        </p:txBody>
      </p:sp>
      <p:sp>
        <p:nvSpPr>
          <p:cNvPr id="3" name="Down Arrow 2"/>
          <p:cNvSpPr/>
          <p:nvPr/>
        </p:nvSpPr>
        <p:spPr bwMode="auto">
          <a:xfrm>
            <a:off x="762000" y="2302896"/>
            <a:ext cx="533400" cy="72231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2590800" y="2302896"/>
            <a:ext cx="533400" cy="72231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5935341" y="2302896"/>
            <a:ext cx="533400" cy="722313"/>
          </a:xfrm>
          <a:prstGeom prst="downArrow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381000" y="1422737"/>
            <a:ext cx="21336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mbria" panose="02040503050406030204" pitchFamily="18" charset="0"/>
              </a:rPr>
              <a:t>Expression</a:t>
            </a:r>
            <a:r>
              <a:rPr lang="en-US" sz="2000" dirty="0" smtClean="0">
                <a:latin typeface="Cambria" panose="02040503050406030204" pitchFamily="18" charset="0"/>
              </a:rPr>
              <a:t> to evaluate for each list element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2590800" y="1747410"/>
            <a:ext cx="1851212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latin typeface="Cambria" panose="02040503050406030204" pitchFamily="18" charset="0"/>
              </a:rPr>
              <a:t>Name </a:t>
            </a:r>
            <a:r>
              <a:rPr lang="en-US" sz="2000" dirty="0" smtClean="0">
                <a:latin typeface="Cambria" panose="02040503050406030204" pitchFamily="18" charset="0"/>
              </a:rPr>
              <a:t>for each list element</a:t>
            </a:r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5257800" y="2055186"/>
            <a:ext cx="298702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latin typeface="Cambria" panose="02040503050406030204" pitchFamily="18" charset="0"/>
              </a:rPr>
              <a:t>The </a:t>
            </a:r>
            <a:r>
              <a:rPr lang="en-US" sz="2000" b="1" dirty="0" smtClean="0">
                <a:latin typeface="Cambria" panose="02040503050406030204" pitchFamily="18" charset="0"/>
              </a:rPr>
              <a:t>list</a:t>
            </a:r>
            <a:r>
              <a:rPr lang="en-US" sz="2000" dirty="0" smtClean="0">
                <a:latin typeface="Cambria" panose="02040503050406030204" pitchFamily="18" charset="0"/>
              </a:rPr>
              <a:t> - or </a:t>
            </a:r>
            <a:r>
              <a:rPr lang="en-US" sz="2000" b="1" dirty="0" smtClean="0">
                <a:latin typeface="Cambria" panose="02040503050406030204" pitchFamily="18" charset="0"/>
              </a:rPr>
              <a:t>string</a:t>
            </a:r>
            <a:r>
              <a:rPr lang="en-US" sz="2000" dirty="0">
                <a:latin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</a:rPr>
              <a:t> to </a:t>
            </a:r>
            <a:r>
              <a:rPr lang="en-US" sz="2000" i="1" dirty="0" smtClean="0">
                <a:latin typeface="Cambria" panose="02040503050406030204" pitchFamily="18" charset="0"/>
              </a:rPr>
              <a:t>run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6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685800" y="3084513"/>
            <a:ext cx="914400" cy="573087"/>
          </a:xfrm>
          <a:prstGeom prst="roundRect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Comprehensions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3084513"/>
            <a:ext cx="85344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</a:t>
            </a:r>
            <a:r>
              <a:rPr lang="en-US" sz="3200" b="1" dirty="0" smtClean="0">
                <a:latin typeface="Courier New" pitchFamily="1" charset="0"/>
              </a:rPr>
              <a:t>, 1, 2, 3, 4, 5]]</a:t>
            </a:r>
            <a:endParaRPr lang="en-US" sz="32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sp>
        <p:nvSpPr>
          <p:cNvPr id="26631" name="Text Box 15"/>
          <p:cNvSpPr txBox="1">
            <a:spLocks noChangeArrowheads="1"/>
          </p:cNvSpPr>
          <p:nvPr/>
        </p:nvSpPr>
        <p:spPr bwMode="auto">
          <a:xfrm>
            <a:off x="381000" y="556260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FF0000"/>
                </a:solidFill>
                <a:latin typeface="Arial" charset="0"/>
              </a:rPr>
              <a:t>output</a:t>
            </a:r>
          </a:p>
        </p:txBody>
      </p:sp>
      <p:sp>
        <p:nvSpPr>
          <p:cNvPr id="26632" name="Text Box 18"/>
          <p:cNvSpPr txBox="1">
            <a:spLocks noChangeArrowheads="1"/>
          </p:cNvSpPr>
          <p:nvPr/>
        </p:nvSpPr>
        <p:spPr bwMode="auto">
          <a:xfrm>
            <a:off x="381000" y="2855913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What to do</a:t>
            </a:r>
            <a:endParaRPr lang="en-US" sz="14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634" name="Rectangle 31"/>
          <p:cNvSpPr>
            <a:spLocks noChangeArrowheads="1"/>
          </p:cNvSpPr>
          <p:nvPr/>
        </p:nvSpPr>
        <p:spPr bwMode="auto">
          <a:xfrm>
            <a:off x="645035" y="1885950"/>
            <a:ext cx="36306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500" dirty="0">
                <a:latin typeface="Calibri" pitchFamily="-106" charset="0"/>
              </a:rPr>
              <a:t>this </a:t>
            </a:r>
            <a:r>
              <a:rPr lang="en-US" sz="1500" i="1" dirty="0">
                <a:latin typeface="Calibri" pitchFamily="-106" charset="0"/>
              </a:rPr>
              <a:t>"runner" </a:t>
            </a:r>
            <a:r>
              <a:rPr lang="en-US" sz="1500" dirty="0">
                <a:latin typeface="Calibri" pitchFamily="-106" charset="0"/>
              </a:rPr>
              <a:t> variable can have </a:t>
            </a:r>
            <a:r>
              <a:rPr lang="en-US" sz="1500" b="1" i="1" dirty="0">
                <a:latin typeface="Calibri" pitchFamily="-106" charset="0"/>
              </a:rPr>
              <a:t>any</a:t>
            </a:r>
            <a:r>
              <a:rPr lang="en-US" sz="1500" dirty="0">
                <a:latin typeface="Calibri" pitchFamily="-106" charset="0"/>
              </a:rPr>
              <a:t> name... </a:t>
            </a:r>
          </a:p>
        </p:txBody>
      </p:sp>
      <p:cxnSp>
        <p:nvCxnSpPr>
          <p:cNvPr id="26635" name="Straight Arrow Connector 26"/>
          <p:cNvCxnSpPr>
            <a:cxnSpLocks noChangeShapeType="1"/>
          </p:cNvCxnSpPr>
          <p:nvPr/>
        </p:nvCxnSpPr>
        <p:spPr bwMode="auto">
          <a:xfrm>
            <a:off x="2209800" y="2209800"/>
            <a:ext cx="1752600" cy="990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Freeform 3"/>
          <p:cNvSpPr/>
          <p:nvPr/>
        </p:nvSpPr>
        <p:spPr bwMode="auto">
          <a:xfrm>
            <a:off x="2811379" y="2502569"/>
            <a:ext cx="1455821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2779296" y="2514600"/>
            <a:ext cx="2097504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Freeform 27"/>
          <p:cNvSpPr/>
          <p:nvPr/>
        </p:nvSpPr>
        <p:spPr bwMode="auto">
          <a:xfrm>
            <a:off x="2763256" y="2514600"/>
            <a:ext cx="2913644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Freeform 28"/>
          <p:cNvSpPr/>
          <p:nvPr/>
        </p:nvSpPr>
        <p:spPr bwMode="auto">
          <a:xfrm>
            <a:off x="2819400" y="2514600"/>
            <a:ext cx="3609472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2819400" y="2514600"/>
            <a:ext cx="4343400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2819400" y="2514600"/>
            <a:ext cx="5029200" cy="685800"/>
          </a:xfrm>
          <a:custGeom>
            <a:avLst/>
            <a:gdLst>
              <a:gd name="connsiteX0" fmla="*/ 0 w 1311791"/>
              <a:gd name="connsiteY0" fmla="*/ 685800 h 685800"/>
              <a:gd name="connsiteX1" fmla="*/ 36095 w 1311791"/>
              <a:gd name="connsiteY1" fmla="*/ 625642 h 685800"/>
              <a:gd name="connsiteX2" fmla="*/ 84221 w 1311791"/>
              <a:gd name="connsiteY2" fmla="*/ 541421 h 685800"/>
              <a:gd name="connsiteX3" fmla="*/ 120316 w 1311791"/>
              <a:gd name="connsiteY3" fmla="*/ 517358 h 685800"/>
              <a:gd name="connsiteX4" fmla="*/ 192505 w 1311791"/>
              <a:gd name="connsiteY4" fmla="*/ 385011 h 685800"/>
              <a:gd name="connsiteX5" fmla="*/ 216568 w 1311791"/>
              <a:gd name="connsiteY5" fmla="*/ 348916 h 685800"/>
              <a:gd name="connsiteX6" fmla="*/ 228600 w 1311791"/>
              <a:gd name="connsiteY6" fmla="*/ 300790 h 685800"/>
              <a:gd name="connsiteX7" fmla="*/ 336884 w 1311791"/>
              <a:gd name="connsiteY7" fmla="*/ 168442 h 685800"/>
              <a:gd name="connsiteX8" fmla="*/ 385010 w 1311791"/>
              <a:gd name="connsiteY8" fmla="*/ 120316 h 685800"/>
              <a:gd name="connsiteX9" fmla="*/ 505326 w 1311791"/>
              <a:gd name="connsiteY9" fmla="*/ 48127 h 685800"/>
              <a:gd name="connsiteX10" fmla="*/ 529389 w 1311791"/>
              <a:gd name="connsiteY10" fmla="*/ 24063 h 685800"/>
              <a:gd name="connsiteX11" fmla="*/ 589547 w 1311791"/>
              <a:gd name="connsiteY11" fmla="*/ 12032 h 685800"/>
              <a:gd name="connsiteX12" fmla="*/ 625642 w 1311791"/>
              <a:gd name="connsiteY12" fmla="*/ 0 h 685800"/>
              <a:gd name="connsiteX13" fmla="*/ 986589 w 1311791"/>
              <a:gd name="connsiteY13" fmla="*/ 12032 h 685800"/>
              <a:gd name="connsiteX14" fmla="*/ 1058779 w 1311791"/>
              <a:gd name="connsiteY14" fmla="*/ 36095 h 685800"/>
              <a:gd name="connsiteX15" fmla="*/ 1094874 w 1311791"/>
              <a:gd name="connsiteY15" fmla="*/ 60158 h 685800"/>
              <a:gd name="connsiteX16" fmla="*/ 1118937 w 1311791"/>
              <a:gd name="connsiteY16" fmla="*/ 96253 h 685800"/>
              <a:gd name="connsiteX17" fmla="*/ 1155032 w 1311791"/>
              <a:gd name="connsiteY17" fmla="*/ 120316 h 685800"/>
              <a:gd name="connsiteX18" fmla="*/ 1191126 w 1311791"/>
              <a:gd name="connsiteY18" fmla="*/ 228600 h 685800"/>
              <a:gd name="connsiteX19" fmla="*/ 1215189 w 1311791"/>
              <a:gd name="connsiteY19" fmla="*/ 276727 h 685800"/>
              <a:gd name="connsiteX20" fmla="*/ 1251284 w 1311791"/>
              <a:gd name="connsiteY20" fmla="*/ 409074 h 685800"/>
              <a:gd name="connsiteX21" fmla="*/ 1263316 w 1311791"/>
              <a:gd name="connsiteY21" fmla="*/ 457200 h 685800"/>
              <a:gd name="connsiteX22" fmla="*/ 1287379 w 1311791"/>
              <a:gd name="connsiteY22" fmla="*/ 577516 h 685800"/>
              <a:gd name="connsiteX23" fmla="*/ 1311442 w 1311791"/>
              <a:gd name="connsiteY23" fmla="*/ 661737 h 685800"/>
              <a:gd name="connsiteX24" fmla="*/ 1311442 w 1311791"/>
              <a:gd name="connsiteY24" fmla="*/ 673769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11791" h="685800">
                <a:moveTo>
                  <a:pt x="0" y="685800"/>
                </a:moveTo>
                <a:cubicBezTo>
                  <a:pt x="12032" y="665747"/>
                  <a:pt x="24738" y="646084"/>
                  <a:pt x="36095" y="625642"/>
                </a:cubicBezTo>
                <a:cubicBezTo>
                  <a:pt x="47890" y="604411"/>
                  <a:pt x="65314" y="560328"/>
                  <a:pt x="84221" y="541421"/>
                </a:cubicBezTo>
                <a:cubicBezTo>
                  <a:pt x="94446" y="531196"/>
                  <a:pt x="108284" y="525379"/>
                  <a:pt x="120316" y="517358"/>
                </a:cubicBezTo>
                <a:cubicBezTo>
                  <a:pt x="155120" y="430348"/>
                  <a:pt x="132399" y="475171"/>
                  <a:pt x="192505" y="385011"/>
                </a:cubicBezTo>
                <a:lnTo>
                  <a:pt x="216568" y="348916"/>
                </a:lnTo>
                <a:cubicBezTo>
                  <a:pt x="220579" y="332874"/>
                  <a:pt x="221205" y="315580"/>
                  <a:pt x="228600" y="300790"/>
                </a:cubicBezTo>
                <a:cubicBezTo>
                  <a:pt x="260530" y="236931"/>
                  <a:pt x="287583" y="217743"/>
                  <a:pt x="336884" y="168442"/>
                </a:cubicBezTo>
                <a:cubicBezTo>
                  <a:pt x="352926" y="152400"/>
                  <a:pt x="366133" y="132900"/>
                  <a:pt x="385010" y="120316"/>
                </a:cubicBezTo>
                <a:cubicBezTo>
                  <a:pt x="472123" y="62241"/>
                  <a:pt x="431333" y="85124"/>
                  <a:pt x="505326" y="48127"/>
                </a:cubicBezTo>
                <a:cubicBezTo>
                  <a:pt x="513347" y="40106"/>
                  <a:pt x="518963" y="28532"/>
                  <a:pt x="529389" y="24063"/>
                </a:cubicBezTo>
                <a:cubicBezTo>
                  <a:pt x="548185" y="16007"/>
                  <a:pt x="569708" y="16992"/>
                  <a:pt x="589547" y="12032"/>
                </a:cubicBezTo>
                <a:cubicBezTo>
                  <a:pt x="601851" y="8956"/>
                  <a:pt x="613610" y="4011"/>
                  <a:pt x="625642" y="0"/>
                </a:cubicBezTo>
                <a:cubicBezTo>
                  <a:pt x="745958" y="4011"/>
                  <a:pt x="866622" y="2035"/>
                  <a:pt x="986589" y="12032"/>
                </a:cubicBezTo>
                <a:cubicBezTo>
                  <a:pt x="1011866" y="14138"/>
                  <a:pt x="1037674" y="22025"/>
                  <a:pt x="1058779" y="36095"/>
                </a:cubicBezTo>
                <a:lnTo>
                  <a:pt x="1094874" y="60158"/>
                </a:lnTo>
                <a:cubicBezTo>
                  <a:pt x="1102895" y="72190"/>
                  <a:pt x="1108712" y="86028"/>
                  <a:pt x="1118937" y="96253"/>
                </a:cubicBezTo>
                <a:cubicBezTo>
                  <a:pt x="1129162" y="106478"/>
                  <a:pt x="1147368" y="108054"/>
                  <a:pt x="1155032" y="120316"/>
                </a:cubicBezTo>
                <a:cubicBezTo>
                  <a:pt x="1185112" y="168445"/>
                  <a:pt x="1170071" y="186489"/>
                  <a:pt x="1191126" y="228600"/>
                </a:cubicBezTo>
                <a:cubicBezTo>
                  <a:pt x="1199147" y="244642"/>
                  <a:pt x="1208528" y="260074"/>
                  <a:pt x="1215189" y="276727"/>
                </a:cubicBezTo>
                <a:cubicBezTo>
                  <a:pt x="1243364" y="347164"/>
                  <a:pt x="1236178" y="341097"/>
                  <a:pt x="1251284" y="409074"/>
                </a:cubicBezTo>
                <a:cubicBezTo>
                  <a:pt x="1254871" y="425216"/>
                  <a:pt x="1259851" y="441031"/>
                  <a:pt x="1263316" y="457200"/>
                </a:cubicBezTo>
                <a:cubicBezTo>
                  <a:pt x="1271886" y="497192"/>
                  <a:pt x="1274446" y="538715"/>
                  <a:pt x="1287379" y="577516"/>
                </a:cubicBezTo>
                <a:cubicBezTo>
                  <a:pt x="1298844" y="611913"/>
                  <a:pt x="1303889" y="623974"/>
                  <a:pt x="1311442" y="661737"/>
                </a:cubicBezTo>
                <a:cubicBezTo>
                  <a:pt x="1312229" y="665670"/>
                  <a:pt x="1311442" y="669758"/>
                  <a:pt x="1311442" y="673769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806116" y="3633539"/>
            <a:ext cx="3336887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1540042" y="3629528"/>
            <a:ext cx="3489158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2298032" y="3657600"/>
            <a:ext cx="3378868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Freeform 35"/>
          <p:cNvSpPr/>
          <p:nvPr/>
        </p:nvSpPr>
        <p:spPr bwMode="auto">
          <a:xfrm>
            <a:off x="3043988" y="3657600"/>
            <a:ext cx="3428657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Freeform 36"/>
          <p:cNvSpPr/>
          <p:nvPr/>
        </p:nvSpPr>
        <p:spPr bwMode="auto">
          <a:xfrm>
            <a:off x="3741821" y="3657600"/>
            <a:ext cx="3497179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Freeform 37"/>
          <p:cNvSpPr/>
          <p:nvPr/>
        </p:nvSpPr>
        <p:spPr bwMode="auto">
          <a:xfrm>
            <a:off x="4648200" y="3657600"/>
            <a:ext cx="3260560" cy="1443789"/>
          </a:xfrm>
          <a:custGeom>
            <a:avLst/>
            <a:gdLst>
              <a:gd name="connsiteX0" fmla="*/ 4764505 w 4764505"/>
              <a:gd name="connsiteY0" fmla="*/ 0 h 1443789"/>
              <a:gd name="connsiteX1" fmla="*/ 4740442 w 4764505"/>
              <a:gd name="connsiteY1" fmla="*/ 108284 h 1443789"/>
              <a:gd name="connsiteX2" fmla="*/ 4716379 w 4764505"/>
              <a:gd name="connsiteY2" fmla="*/ 192505 h 1443789"/>
              <a:gd name="connsiteX3" fmla="*/ 4692316 w 4764505"/>
              <a:gd name="connsiteY3" fmla="*/ 228600 h 1443789"/>
              <a:gd name="connsiteX4" fmla="*/ 4680284 w 4764505"/>
              <a:gd name="connsiteY4" fmla="*/ 264694 h 1443789"/>
              <a:gd name="connsiteX5" fmla="*/ 4632158 w 4764505"/>
              <a:gd name="connsiteY5" fmla="*/ 336884 h 1443789"/>
              <a:gd name="connsiteX6" fmla="*/ 4584032 w 4764505"/>
              <a:gd name="connsiteY6" fmla="*/ 421105 h 1443789"/>
              <a:gd name="connsiteX7" fmla="*/ 4511842 w 4764505"/>
              <a:gd name="connsiteY7" fmla="*/ 541421 h 1443789"/>
              <a:gd name="connsiteX8" fmla="*/ 4475747 w 4764505"/>
              <a:gd name="connsiteY8" fmla="*/ 565484 h 1443789"/>
              <a:gd name="connsiteX9" fmla="*/ 4415589 w 4764505"/>
              <a:gd name="connsiteY9" fmla="*/ 649705 h 1443789"/>
              <a:gd name="connsiteX10" fmla="*/ 4367463 w 4764505"/>
              <a:gd name="connsiteY10" fmla="*/ 661736 h 1443789"/>
              <a:gd name="connsiteX11" fmla="*/ 4295274 w 4764505"/>
              <a:gd name="connsiteY11" fmla="*/ 697831 h 1443789"/>
              <a:gd name="connsiteX12" fmla="*/ 3561347 w 4764505"/>
              <a:gd name="connsiteY12" fmla="*/ 685800 h 1443789"/>
              <a:gd name="connsiteX13" fmla="*/ 3465095 w 4764505"/>
              <a:gd name="connsiteY13" fmla="*/ 673768 h 1443789"/>
              <a:gd name="connsiteX14" fmla="*/ 3284621 w 4764505"/>
              <a:gd name="connsiteY14" fmla="*/ 649705 h 1443789"/>
              <a:gd name="connsiteX15" fmla="*/ 3104147 w 4764505"/>
              <a:gd name="connsiteY15" fmla="*/ 613610 h 1443789"/>
              <a:gd name="connsiteX16" fmla="*/ 2935705 w 4764505"/>
              <a:gd name="connsiteY16" fmla="*/ 589547 h 1443789"/>
              <a:gd name="connsiteX17" fmla="*/ 2610853 w 4764505"/>
              <a:gd name="connsiteY17" fmla="*/ 553452 h 1443789"/>
              <a:gd name="connsiteX18" fmla="*/ 2370221 w 4764505"/>
              <a:gd name="connsiteY18" fmla="*/ 517357 h 1443789"/>
              <a:gd name="connsiteX19" fmla="*/ 2129589 w 4764505"/>
              <a:gd name="connsiteY19" fmla="*/ 493294 h 1443789"/>
              <a:gd name="connsiteX20" fmla="*/ 1022684 w 4764505"/>
              <a:gd name="connsiteY20" fmla="*/ 505326 h 1443789"/>
              <a:gd name="connsiteX21" fmla="*/ 866274 w 4764505"/>
              <a:gd name="connsiteY21" fmla="*/ 529389 h 1443789"/>
              <a:gd name="connsiteX22" fmla="*/ 782053 w 4764505"/>
              <a:gd name="connsiteY22" fmla="*/ 541421 h 1443789"/>
              <a:gd name="connsiteX23" fmla="*/ 745958 w 4764505"/>
              <a:gd name="connsiteY23" fmla="*/ 553452 h 1443789"/>
              <a:gd name="connsiteX24" fmla="*/ 661737 w 4764505"/>
              <a:gd name="connsiteY24" fmla="*/ 577515 h 1443789"/>
              <a:gd name="connsiteX25" fmla="*/ 625642 w 4764505"/>
              <a:gd name="connsiteY25" fmla="*/ 601578 h 1443789"/>
              <a:gd name="connsiteX26" fmla="*/ 589547 w 4764505"/>
              <a:gd name="connsiteY26" fmla="*/ 613610 h 1443789"/>
              <a:gd name="connsiteX27" fmla="*/ 517358 w 4764505"/>
              <a:gd name="connsiteY27" fmla="*/ 661736 h 1443789"/>
              <a:gd name="connsiteX28" fmla="*/ 433137 w 4764505"/>
              <a:gd name="connsiteY28" fmla="*/ 721894 h 1443789"/>
              <a:gd name="connsiteX29" fmla="*/ 360947 w 4764505"/>
              <a:gd name="connsiteY29" fmla="*/ 794084 h 1443789"/>
              <a:gd name="connsiteX30" fmla="*/ 300789 w 4764505"/>
              <a:gd name="connsiteY30" fmla="*/ 842210 h 1443789"/>
              <a:gd name="connsiteX31" fmla="*/ 192505 w 4764505"/>
              <a:gd name="connsiteY31" fmla="*/ 938463 h 1443789"/>
              <a:gd name="connsiteX32" fmla="*/ 132347 w 4764505"/>
              <a:gd name="connsiteY32" fmla="*/ 1010652 h 1443789"/>
              <a:gd name="connsiteX33" fmla="*/ 72189 w 4764505"/>
              <a:gd name="connsiteY33" fmla="*/ 1118936 h 1443789"/>
              <a:gd name="connsiteX34" fmla="*/ 48126 w 4764505"/>
              <a:gd name="connsiteY34" fmla="*/ 1155031 h 1443789"/>
              <a:gd name="connsiteX35" fmla="*/ 36095 w 4764505"/>
              <a:gd name="connsiteY35" fmla="*/ 1203157 h 1443789"/>
              <a:gd name="connsiteX36" fmla="*/ 12032 w 4764505"/>
              <a:gd name="connsiteY36" fmla="*/ 1227221 h 1443789"/>
              <a:gd name="connsiteX37" fmla="*/ 0 w 4764505"/>
              <a:gd name="connsiteY37" fmla="*/ 1263315 h 1443789"/>
              <a:gd name="connsiteX38" fmla="*/ 12032 w 4764505"/>
              <a:gd name="connsiteY38" fmla="*/ 1443789 h 14437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64505" h="1443789">
                <a:moveTo>
                  <a:pt x="4764505" y="0"/>
                </a:moveTo>
                <a:cubicBezTo>
                  <a:pt x="4742792" y="130285"/>
                  <a:pt x="4764138" y="25346"/>
                  <a:pt x="4740442" y="108284"/>
                </a:cubicBezTo>
                <a:cubicBezTo>
                  <a:pt x="4735300" y="126280"/>
                  <a:pt x="4725997" y="173269"/>
                  <a:pt x="4716379" y="192505"/>
                </a:cubicBezTo>
                <a:cubicBezTo>
                  <a:pt x="4709912" y="205439"/>
                  <a:pt x="4698783" y="215666"/>
                  <a:pt x="4692316" y="228600"/>
                </a:cubicBezTo>
                <a:cubicBezTo>
                  <a:pt x="4686644" y="239943"/>
                  <a:pt x="4686443" y="253608"/>
                  <a:pt x="4680284" y="264694"/>
                </a:cubicBezTo>
                <a:cubicBezTo>
                  <a:pt x="4666239" y="289975"/>
                  <a:pt x="4645092" y="311017"/>
                  <a:pt x="4632158" y="336884"/>
                </a:cubicBezTo>
                <a:cubicBezTo>
                  <a:pt x="4559455" y="482291"/>
                  <a:pt x="4652046" y="302083"/>
                  <a:pt x="4584032" y="421105"/>
                </a:cubicBezTo>
                <a:cubicBezTo>
                  <a:pt x="4566204" y="452303"/>
                  <a:pt x="4539006" y="523312"/>
                  <a:pt x="4511842" y="541421"/>
                </a:cubicBezTo>
                <a:lnTo>
                  <a:pt x="4475747" y="565484"/>
                </a:lnTo>
                <a:cubicBezTo>
                  <a:pt x="4459499" y="597980"/>
                  <a:pt x="4449733" y="630194"/>
                  <a:pt x="4415589" y="649705"/>
                </a:cubicBezTo>
                <a:cubicBezTo>
                  <a:pt x="4401232" y="657909"/>
                  <a:pt x="4383362" y="657193"/>
                  <a:pt x="4367463" y="661736"/>
                </a:cubicBezTo>
                <a:cubicBezTo>
                  <a:pt x="4323878" y="674189"/>
                  <a:pt x="4334820" y="671467"/>
                  <a:pt x="4295274" y="697831"/>
                </a:cubicBezTo>
                <a:lnTo>
                  <a:pt x="3561347" y="685800"/>
                </a:lnTo>
                <a:cubicBezTo>
                  <a:pt x="3529027" y="684863"/>
                  <a:pt x="3497145" y="678042"/>
                  <a:pt x="3465095" y="673768"/>
                </a:cubicBezTo>
                <a:cubicBezTo>
                  <a:pt x="3216218" y="640583"/>
                  <a:pt x="3560256" y="684158"/>
                  <a:pt x="3284621" y="649705"/>
                </a:cubicBezTo>
                <a:cubicBezTo>
                  <a:pt x="3161452" y="608647"/>
                  <a:pt x="3417949" y="692064"/>
                  <a:pt x="3104147" y="613610"/>
                </a:cubicBezTo>
                <a:cubicBezTo>
                  <a:pt x="3013711" y="591000"/>
                  <a:pt x="3080294" y="605178"/>
                  <a:pt x="2935705" y="589547"/>
                </a:cubicBezTo>
                <a:lnTo>
                  <a:pt x="2610853" y="553452"/>
                </a:lnTo>
                <a:cubicBezTo>
                  <a:pt x="2505335" y="527074"/>
                  <a:pt x="2558227" y="538246"/>
                  <a:pt x="2370221" y="517357"/>
                </a:cubicBezTo>
                <a:cubicBezTo>
                  <a:pt x="2217910" y="500434"/>
                  <a:pt x="2298105" y="508614"/>
                  <a:pt x="2129589" y="493294"/>
                </a:cubicBezTo>
                <a:lnTo>
                  <a:pt x="1022684" y="505326"/>
                </a:lnTo>
                <a:cubicBezTo>
                  <a:pt x="956557" y="506649"/>
                  <a:pt x="926251" y="519393"/>
                  <a:pt x="866274" y="529389"/>
                </a:cubicBezTo>
                <a:cubicBezTo>
                  <a:pt x="838301" y="534051"/>
                  <a:pt x="810127" y="537410"/>
                  <a:pt x="782053" y="541421"/>
                </a:cubicBezTo>
                <a:cubicBezTo>
                  <a:pt x="770021" y="545431"/>
                  <a:pt x="758152" y="549968"/>
                  <a:pt x="745958" y="553452"/>
                </a:cubicBezTo>
                <a:cubicBezTo>
                  <a:pt x="640205" y="583667"/>
                  <a:pt x="748281" y="548669"/>
                  <a:pt x="661737" y="577515"/>
                </a:cubicBezTo>
                <a:cubicBezTo>
                  <a:pt x="649705" y="585536"/>
                  <a:pt x="638576" y="595111"/>
                  <a:pt x="625642" y="601578"/>
                </a:cubicBezTo>
                <a:cubicBezTo>
                  <a:pt x="614298" y="607250"/>
                  <a:pt x="600634" y="607451"/>
                  <a:pt x="589547" y="613610"/>
                </a:cubicBezTo>
                <a:cubicBezTo>
                  <a:pt x="564266" y="627655"/>
                  <a:pt x="517358" y="661736"/>
                  <a:pt x="517358" y="661736"/>
                </a:cubicBezTo>
                <a:cubicBezTo>
                  <a:pt x="460449" y="747100"/>
                  <a:pt x="537885" y="645713"/>
                  <a:pt x="433137" y="721894"/>
                </a:cubicBezTo>
                <a:cubicBezTo>
                  <a:pt x="405615" y="741910"/>
                  <a:pt x="389262" y="775207"/>
                  <a:pt x="360947" y="794084"/>
                </a:cubicBezTo>
                <a:cubicBezTo>
                  <a:pt x="249855" y="868146"/>
                  <a:pt x="386508" y="773635"/>
                  <a:pt x="300789" y="842210"/>
                </a:cubicBezTo>
                <a:cubicBezTo>
                  <a:pt x="249126" y="883540"/>
                  <a:pt x="244924" y="859836"/>
                  <a:pt x="192505" y="938463"/>
                </a:cubicBezTo>
                <a:cubicBezTo>
                  <a:pt x="159003" y="988715"/>
                  <a:pt x="178667" y="964332"/>
                  <a:pt x="132347" y="1010652"/>
                </a:cubicBezTo>
                <a:cubicBezTo>
                  <a:pt x="111171" y="1074184"/>
                  <a:pt x="127352" y="1036193"/>
                  <a:pt x="72189" y="1118936"/>
                </a:cubicBezTo>
                <a:lnTo>
                  <a:pt x="48126" y="1155031"/>
                </a:lnTo>
                <a:cubicBezTo>
                  <a:pt x="44116" y="1171073"/>
                  <a:pt x="43490" y="1188367"/>
                  <a:pt x="36095" y="1203157"/>
                </a:cubicBezTo>
                <a:cubicBezTo>
                  <a:pt x="31022" y="1213303"/>
                  <a:pt x="17868" y="1217494"/>
                  <a:pt x="12032" y="1227221"/>
                </a:cubicBezTo>
                <a:cubicBezTo>
                  <a:pt x="5507" y="1238096"/>
                  <a:pt x="4011" y="1251284"/>
                  <a:pt x="0" y="1263315"/>
                </a:cubicBezTo>
                <a:lnTo>
                  <a:pt x="12032" y="1443789"/>
                </a:ln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2648871"/>
            <a:ext cx="2277290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1800" dirty="0" smtClean="0">
                <a:solidFill>
                  <a:srgbClr val="C00000"/>
                </a:solidFill>
                <a:latin typeface="Cambria" pitchFamily="18" charset="0"/>
              </a:rPr>
              <a:t> takes on each value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" y="4421963"/>
            <a:ext cx="3433440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and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2*x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 is 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result for </a:t>
            </a:r>
            <a:r>
              <a:rPr lang="en-US" sz="2000" dirty="0" smtClean="0">
                <a:solidFill>
                  <a:srgbClr val="C00000"/>
                </a:solidFill>
                <a:latin typeface="Cambria" pitchFamily="18" charset="0"/>
              </a:rPr>
              <a:t>each one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Down Arrow 6"/>
          <p:cNvSpPr/>
          <p:nvPr/>
        </p:nvSpPr>
        <p:spPr bwMode="auto">
          <a:xfrm>
            <a:off x="914400" y="3645568"/>
            <a:ext cx="457200" cy="838200"/>
          </a:xfrm>
          <a:prstGeom prst="downArrow">
            <a:avLst/>
          </a:prstGeom>
          <a:solidFill>
            <a:srgbClr val="FFCCCC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30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381000" y="2142792"/>
            <a:ext cx="5105400" cy="596153"/>
          </a:xfrm>
          <a:prstGeom prst="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81000" y="4128247"/>
            <a:ext cx="5105400" cy="596153"/>
          </a:xfrm>
          <a:prstGeom prst="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" y="1277471"/>
            <a:ext cx="8534400" cy="78464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Comprehensions</a:t>
            </a:r>
          </a:p>
        </p:txBody>
      </p:sp>
      <p:sp>
        <p:nvSpPr>
          <p:cNvPr id="26628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81000" y="1444209"/>
            <a:ext cx="8610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[10*x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x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[0</a:t>
            </a:r>
            <a:r>
              <a:rPr lang="en-US" b="1" dirty="0" smtClean="0">
                <a:latin typeface="Courier New" pitchFamily="1" charset="0"/>
              </a:rPr>
              <a:t>, 1, 2, 3, 4, 5</a:t>
            </a:r>
            <a:r>
              <a:rPr lang="en-US" b="1" dirty="0">
                <a:latin typeface="Courier New" pitchFamily="1" charset="0"/>
              </a:rPr>
              <a:t>]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if</a:t>
            </a:r>
            <a:r>
              <a:rPr lang="en-US" b="1" dirty="0" smtClean="0">
                <a:latin typeface="Courier New" pitchFamily="1" charset="0"/>
              </a:rPr>
              <a:t> x%2 == 0]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191000" y="2288469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 smtClean="0">
                <a:latin typeface="Calibri" panose="020F0502020204030204" pitchFamily="34" charset="0"/>
              </a:rPr>
              <a:t>result</a:t>
            </a:r>
            <a:endParaRPr lang="en-US" sz="1400" b="1" dirty="0">
              <a:latin typeface="Calibri" panose="020F050202020403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 bwMode="auto">
          <a:xfrm>
            <a:off x="381001" y="3251200"/>
            <a:ext cx="6740199" cy="788250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1000" y="3420707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[y*21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y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list(range(0, 3))]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4191000" y="4264967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result</a:t>
            </a:r>
          </a:p>
        </p:txBody>
      </p:sp>
      <p:sp>
        <p:nvSpPr>
          <p:cNvPr id="33" name="Rounded Rectangle 32"/>
          <p:cNvSpPr/>
          <p:nvPr/>
        </p:nvSpPr>
        <p:spPr bwMode="auto">
          <a:xfrm>
            <a:off x="381000" y="5065295"/>
            <a:ext cx="6272305" cy="737119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000" y="5222596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[s[1]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s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"hi"</a:t>
            </a:r>
            <a:r>
              <a:rPr lang="en-US" b="1" dirty="0" smtClean="0">
                <a:latin typeface="Courier New" pitchFamily="1" charset="0"/>
              </a:rPr>
              <a:t>,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"5Cs!"</a:t>
            </a:r>
            <a:r>
              <a:rPr lang="en-US" b="1" dirty="0" smtClean="0">
                <a:latin typeface="Courier New" pitchFamily="1" charset="0"/>
              </a:rPr>
              <a:t>]]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381000" y="5957047"/>
            <a:ext cx="5105400" cy="596153"/>
          </a:xfrm>
          <a:prstGeom prst="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4191000" y="6093767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 dirty="0">
                <a:latin typeface="Calibri" panose="020F0502020204030204" pitchFamily="34" charset="0"/>
              </a:rPr>
              <a:t>result</a:t>
            </a:r>
          </a:p>
        </p:txBody>
      </p:sp>
      <p:sp>
        <p:nvSpPr>
          <p:cNvPr id="3" name="Down Arrow 2"/>
          <p:cNvSpPr/>
          <p:nvPr/>
        </p:nvSpPr>
        <p:spPr bwMode="auto">
          <a:xfrm rot="8731160">
            <a:off x="6856805" y="1856501"/>
            <a:ext cx="461682" cy="596153"/>
          </a:xfrm>
          <a:prstGeom prst="downArrow">
            <a:avLst/>
          </a:prstGeom>
          <a:solidFill>
            <a:srgbClr val="FAEFD2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25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6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105076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n</a:t>
            </a:r>
            <a:r>
              <a:rPr lang="en-US" b="1" dirty="0">
                <a:latin typeface="Courier New" pitchFamily="1" charset="0"/>
              </a:rPr>
              <a:t>**2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n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(0</a:t>
            </a:r>
            <a:r>
              <a:rPr lang="en-US" b="1" dirty="0" smtClean="0">
                <a:latin typeface="Courier New" pitchFamily="1" charset="0"/>
              </a:rPr>
              <a:t>, 5)</a:t>
            </a:r>
            <a:r>
              <a:rPr lang="en-US" sz="3200" b="1" dirty="0" smtClean="0">
                <a:latin typeface="Courier New" pitchFamily="1" charset="0"/>
              </a:rPr>
              <a:t>]  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>
                <a:latin typeface="Times New Roman" pitchFamily="1" charset="0"/>
              </a:rPr>
              <a:t>Quiz!  </a:t>
            </a:r>
            <a:endParaRPr lang="en-US" dirty="0">
              <a:latin typeface="Times New Roman" pitchFamily="1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438" y="33432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s[1</a:t>
            </a:r>
            <a:r>
              <a:rPr lang="en-US" b="1" dirty="0">
                <a:latin typeface="Courier New" pitchFamily="1" charset="0"/>
              </a:rPr>
              <a:t>::2]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s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[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'aces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,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 dirty="0" smtClean="0">
                <a:latin typeface="Courier New" pitchFamily="1" charset="0"/>
              </a:rPr>
              <a:t>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072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438" y="2147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sz="2100" b="1" dirty="0" smtClean="0">
                <a:latin typeface="Courier New" pitchFamily="1" charset="0"/>
              </a:rPr>
              <a:t>42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</a:t>
            </a:r>
            <a:r>
              <a:rPr lang="en-US" sz="2100" b="1" dirty="0" smtClean="0">
                <a:latin typeface="Courier New" pitchFamily="1" charset="0"/>
              </a:rPr>
              <a:t>, 1, 2]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1663700" y="2524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A </a:t>
            </a:r>
            <a:r>
              <a:rPr lang="en-US" sz="1800" b="1" dirty="0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 dirty="0">
                <a:latin typeface="Cambria" pitchFamily="18" charset="0"/>
              </a:rPr>
              <a:t> of </a:t>
            </a:r>
            <a:r>
              <a:rPr lang="en-US" sz="1800" dirty="0" smtClean="0">
                <a:latin typeface="Cambria" pitchFamily="18" charset="0"/>
              </a:rPr>
              <a:t>list comprehensions...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1663700" y="4921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Write Python's result for each L.C.:</a:t>
            </a:r>
          </a:p>
        </p:txBody>
      </p: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460713" y="2123910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22"/>
          <p:cNvCxnSpPr>
            <a:cxnSpLocks noChangeShapeType="1"/>
          </p:cNvCxnSpPr>
          <p:nvPr/>
        </p:nvCxnSpPr>
        <p:spPr bwMode="auto">
          <a:xfrm>
            <a:off x="460713" y="3262148"/>
            <a:ext cx="82581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23"/>
          <p:cNvCxnSpPr>
            <a:cxnSpLocks noChangeShapeType="1"/>
          </p:cNvCxnSpPr>
          <p:nvPr/>
        </p:nvCxnSpPr>
        <p:spPr bwMode="auto">
          <a:xfrm>
            <a:off x="460713" y="4400385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24"/>
          <p:cNvCxnSpPr>
            <a:cxnSpLocks noChangeShapeType="1"/>
          </p:cNvCxnSpPr>
          <p:nvPr/>
        </p:nvCxnSpPr>
        <p:spPr bwMode="auto">
          <a:xfrm>
            <a:off x="460713" y="5538623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5038" y="21478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sz="2100" b="1" dirty="0" smtClean="0">
                <a:latin typeface="Courier New" pitchFamily="1" charset="0"/>
              </a:rPr>
              <a:t>z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</a:t>
            </a:r>
            <a:r>
              <a:rPr lang="en-US" sz="2100" b="1" dirty="0" smtClean="0">
                <a:latin typeface="Courier New" pitchFamily="1" charset="0"/>
              </a:rPr>
              <a:t>, 1, 2]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cxnSp>
        <p:nvCxnSpPr>
          <p:cNvPr id="30735" name="Straight Connector 42"/>
          <p:cNvCxnSpPr>
            <a:cxnSpLocks noChangeShapeType="1"/>
          </p:cNvCxnSpPr>
          <p:nvPr/>
        </p:nvCxnSpPr>
        <p:spPr bwMode="auto">
          <a:xfrm rot="5400000">
            <a:off x="4020343" y="2694617"/>
            <a:ext cx="11033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5397500" y="228600"/>
            <a:ext cx="3581400" cy="657225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5424488" y="373063"/>
            <a:ext cx="355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Name(s):  ___________________________</a:t>
            </a:r>
          </a:p>
        </p:txBody>
      </p:sp>
      <p:grpSp>
        <p:nvGrpSpPr>
          <p:cNvPr id="34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614410" y="6193245"/>
            <a:ext cx="377190" cy="479017"/>
            <a:chOff x="2928" y="1051"/>
            <a:chExt cx="840" cy="957"/>
          </a:xfrm>
        </p:grpSpPr>
        <p:sp>
          <p:nvSpPr>
            <p:cNvPr id="35" name="Freeform 21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2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8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29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3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" name="Text Box 10"/>
          <p:cNvSpPr txBox="1">
            <a:spLocks noChangeArrowheads="1"/>
          </p:cNvSpPr>
          <p:nvPr/>
        </p:nvSpPr>
        <p:spPr bwMode="auto">
          <a:xfrm>
            <a:off x="7415464" y="6236368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A8E12"/>
                </a:solidFill>
                <a:latin typeface="Cambria" pitchFamily="18" charset="0"/>
              </a:rPr>
              <a:t>Got it.  But what about that 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name</a:t>
            </a:r>
            <a:r>
              <a:rPr lang="en-US" sz="1000" dirty="0" smtClean="0">
                <a:solidFill>
                  <a:srgbClr val="0A8E12"/>
                </a:solidFill>
                <a:latin typeface="Cambria" pitchFamily="18" charset="0"/>
              </a:rPr>
              <a:t>?</a:t>
            </a:r>
            <a:endParaRPr lang="en-US" sz="10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5438" y="5591175"/>
            <a:ext cx="79803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a</a:t>
            </a:r>
            <a:r>
              <a:rPr lang="en-US" b="1" dirty="0">
                <a:latin typeface="Courier New" pitchFamily="1" charset="0"/>
              </a:rPr>
              <a:t>*(a-1)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a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(8)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a % 2 == 1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5438" y="4467225"/>
            <a:ext cx="8288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-</a:t>
            </a:r>
            <a:r>
              <a:rPr lang="en-US" b="1" dirty="0">
                <a:latin typeface="Courier New" pitchFamily="1" charset="0"/>
              </a:rPr>
              <a:t>7*b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b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(-6</a:t>
            </a:r>
            <a:r>
              <a:rPr lang="en-US" b="1" dirty="0" smtClean="0">
                <a:latin typeface="Courier New" pitchFamily="1" charset="0"/>
              </a:rPr>
              <a:t>, 6</a:t>
            </a:r>
            <a:r>
              <a:rPr lang="en-US" b="1" dirty="0">
                <a:latin typeface="Courier New" pitchFamily="1" charset="0"/>
              </a:rPr>
              <a:t>)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 dirty="0">
                <a:latin typeface="Courier New" pitchFamily="1" charset="0"/>
              </a:rPr>
              <a:t>(b</a:t>
            </a:r>
            <a:r>
              <a:rPr lang="en-US" b="1" dirty="0" smtClean="0">
                <a:latin typeface="Courier New" pitchFamily="1" charset="0"/>
              </a:rPr>
              <a:t>) &gt; 4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84378" y="48006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53" name="TextBox 52"/>
          <p:cNvSpPr txBox="1"/>
          <p:nvPr/>
        </p:nvSpPr>
        <p:spPr>
          <a:xfrm>
            <a:off x="3712870" y="5941368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3161213" y="1369368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7290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5591175"/>
            <a:ext cx="8056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a</a:t>
            </a:r>
            <a:r>
              <a:rPr lang="en-US" b="1" dirty="0">
                <a:latin typeface="Courier New" pitchFamily="1" charset="0"/>
              </a:rPr>
              <a:t>*(a-1)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a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 smtClean="0">
                <a:latin typeface="Courier New" pitchFamily="1" charset="0"/>
              </a:rPr>
              <a:t>(8</a:t>
            </a:r>
            <a:r>
              <a:rPr lang="en-US" b="1" dirty="0">
                <a:latin typeface="Courier New" pitchFamily="1" charset="0"/>
              </a:rPr>
              <a:t>)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a % 2 == 1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5438" y="4467225"/>
            <a:ext cx="8288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-</a:t>
            </a:r>
            <a:r>
              <a:rPr lang="en-US" b="1" dirty="0">
                <a:latin typeface="Courier New" pitchFamily="1" charset="0"/>
              </a:rPr>
              <a:t>7*b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b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(-6</a:t>
            </a:r>
            <a:r>
              <a:rPr lang="en-US" b="1" dirty="0" smtClean="0">
                <a:latin typeface="Courier New" pitchFamily="1" charset="0"/>
              </a:rPr>
              <a:t>, 6</a:t>
            </a:r>
            <a:r>
              <a:rPr lang="en-US" b="1" dirty="0">
                <a:latin typeface="Courier New" pitchFamily="1" charset="0"/>
              </a:rPr>
              <a:t>)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 dirty="0">
                <a:latin typeface="Courier New" pitchFamily="1" charset="0"/>
              </a:rPr>
              <a:t>(b</a:t>
            </a:r>
            <a:r>
              <a:rPr lang="en-US" b="1" dirty="0" smtClean="0">
                <a:latin typeface="Courier New" pitchFamily="1" charset="0"/>
              </a:rPr>
              <a:t>) &gt; 4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1270754" y="159578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438" y="105076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n</a:t>
            </a:r>
            <a:r>
              <a:rPr lang="en-US" b="1" dirty="0">
                <a:latin typeface="Courier New" pitchFamily="1" charset="0"/>
              </a:rPr>
              <a:t>**2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n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 smtClean="0">
                <a:latin typeface="Courier New" pitchFamily="1" charset="0"/>
              </a:rPr>
              <a:t>(0, 5)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Quiz!  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5438" y="33432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latin typeface="Courier New" pitchFamily="1" charset="0"/>
              </a:rPr>
              <a:t>s[1</a:t>
            </a:r>
            <a:r>
              <a:rPr lang="en-US" b="1" dirty="0">
                <a:latin typeface="Courier New" pitchFamily="1" charset="0"/>
              </a:rPr>
              <a:t>::2]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s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[</a:t>
            </a:r>
            <a:r>
              <a:rPr lang="en-US" b="1" dirty="0">
                <a:solidFill>
                  <a:srgbClr val="0A8E12"/>
                </a:solidFill>
                <a:latin typeface="Courier New" pitchFamily="1" charset="0"/>
              </a:rPr>
              <a:t>'aces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,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 dirty="0" smtClean="0">
                <a:latin typeface="Courier New" pitchFamily="1" charset="0"/>
              </a:rPr>
              <a:t>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0727" name="Text Box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25438" y="2147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sz="2100" b="1" dirty="0" smtClean="0">
                <a:latin typeface="Courier New" pitchFamily="1" charset="0"/>
              </a:rPr>
              <a:t>42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</a:t>
            </a:r>
            <a:r>
              <a:rPr lang="en-US" sz="2100" b="1" dirty="0" smtClean="0">
                <a:latin typeface="Courier New" pitchFamily="1" charset="0"/>
              </a:rPr>
              <a:t>, 1, 2]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1663700" y="2524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 </a:t>
            </a:r>
            <a:r>
              <a:rPr lang="en-US" sz="1800" b="1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>
                <a:latin typeface="Cambria" pitchFamily="18" charset="0"/>
              </a:rPr>
              <a:t> of list comprehensions...</a:t>
            </a:r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1663700" y="4921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Write Python's result for each L.C.:</a:t>
            </a:r>
          </a:p>
        </p:txBody>
      </p: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460713" y="2123910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22"/>
          <p:cNvCxnSpPr>
            <a:cxnSpLocks noChangeShapeType="1"/>
          </p:cNvCxnSpPr>
          <p:nvPr/>
        </p:nvCxnSpPr>
        <p:spPr bwMode="auto">
          <a:xfrm>
            <a:off x="460713" y="3262148"/>
            <a:ext cx="82581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23"/>
          <p:cNvCxnSpPr>
            <a:cxnSpLocks noChangeShapeType="1"/>
          </p:cNvCxnSpPr>
          <p:nvPr/>
        </p:nvCxnSpPr>
        <p:spPr bwMode="auto">
          <a:xfrm>
            <a:off x="460713" y="4400385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24"/>
          <p:cNvCxnSpPr>
            <a:cxnSpLocks noChangeShapeType="1"/>
          </p:cNvCxnSpPr>
          <p:nvPr/>
        </p:nvCxnSpPr>
        <p:spPr bwMode="auto">
          <a:xfrm>
            <a:off x="460713" y="5538623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45038" y="21478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sz="2100" b="1" dirty="0" smtClean="0">
                <a:latin typeface="Courier New" pitchFamily="1" charset="0"/>
              </a:rPr>
              <a:t>z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</a:t>
            </a:r>
            <a:r>
              <a:rPr lang="en-US" sz="2100" b="1" dirty="0" smtClean="0">
                <a:latin typeface="Courier New" pitchFamily="1" charset="0"/>
              </a:rPr>
              <a:t>, 1, 2]</a:t>
            </a:r>
            <a:r>
              <a:rPr lang="en-US" sz="3200" b="1" dirty="0" smtClean="0">
                <a:latin typeface="Courier New" pitchFamily="1" charset="0"/>
              </a:rPr>
              <a:t>]</a:t>
            </a:r>
            <a:endParaRPr lang="en-US" sz="3200" b="1" dirty="0">
              <a:latin typeface="Courier New" pitchFamily="1" charset="0"/>
            </a:endParaRPr>
          </a:p>
        </p:txBody>
      </p:sp>
      <p:cxnSp>
        <p:nvCxnSpPr>
          <p:cNvPr id="30735" name="Straight Connector 42"/>
          <p:cNvCxnSpPr>
            <a:cxnSpLocks noChangeShapeType="1"/>
          </p:cNvCxnSpPr>
          <p:nvPr/>
        </p:nvCxnSpPr>
        <p:spPr bwMode="auto">
          <a:xfrm rot="5400000">
            <a:off x="4020343" y="2694617"/>
            <a:ext cx="11033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8" name="Rectangle 17"/>
          <p:cNvSpPr>
            <a:spLocks noChangeArrowheads="1"/>
          </p:cNvSpPr>
          <p:nvPr/>
        </p:nvSpPr>
        <p:spPr bwMode="auto">
          <a:xfrm rot="1133873">
            <a:off x="6149975" y="619125"/>
            <a:ext cx="2701925" cy="554038"/>
          </a:xfrm>
          <a:prstGeom prst="rect">
            <a:avLst/>
          </a:prstGeom>
          <a:solidFill>
            <a:srgbClr val="E5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D1EFE"/>
                </a:solidFill>
                <a:latin typeface="Cambria" pitchFamily="18" charset="0"/>
              </a:rPr>
              <a:t>Join with a neighbor and try this on the back page first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49968" y="267857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05400" y="2667000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50960" y="3845639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350960" y="4972455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50960" y="6172200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40" name="Group 2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8614410" y="6302783"/>
            <a:ext cx="377190" cy="479017"/>
            <a:chOff x="2928" y="1051"/>
            <a:chExt cx="840" cy="957"/>
          </a:xfrm>
        </p:grpSpPr>
        <p:sp>
          <p:nvSpPr>
            <p:cNvPr id="41" name="Freeform 2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2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2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3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1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7415464" y="6345906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A8E12"/>
                </a:solidFill>
                <a:latin typeface="Cambria" pitchFamily="18" charset="0"/>
              </a:rPr>
              <a:t>Got it.  But what about that 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name</a:t>
            </a:r>
            <a:r>
              <a:rPr lang="en-US" sz="1000" dirty="0" smtClean="0">
                <a:solidFill>
                  <a:srgbClr val="0A8E12"/>
                </a:solidFill>
                <a:latin typeface="Cambria" pitchFamily="18" charset="0"/>
              </a:rPr>
              <a:t>?</a:t>
            </a:r>
            <a:endParaRPr lang="en-US" sz="10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219201" y="1599872"/>
            <a:ext cx="32998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[0, 1, 4, 9, 16]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968" y="2727160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[42, 42, 42]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143406" y="2727160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[0, 1, 2]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64595" y="4978327"/>
            <a:ext cx="1454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-6,  -5,  5 ]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71800" y="4407568"/>
            <a:ext cx="2864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-6, -5, -4, -3, -2, -1, 0, 1, 2, 3, 4, 5 ]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57400" y="62484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[ 0, 6, 20, 42 ]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04120" y="6070377"/>
            <a:ext cx="161271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[ 1,  3,  5,  7 ]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0400" y="5514201"/>
            <a:ext cx="2864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[ 0,  1, 2, 3, 4, 5, 6, 7 ]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84378" y="4752796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60" name="TextBox 59"/>
          <p:cNvSpPr txBox="1"/>
          <p:nvPr/>
        </p:nvSpPr>
        <p:spPr>
          <a:xfrm>
            <a:off x="3712870" y="589785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49" name="TextBox 48"/>
          <p:cNvSpPr txBox="1"/>
          <p:nvPr/>
        </p:nvSpPr>
        <p:spPr>
          <a:xfrm>
            <a:off x="3155022" y="1336841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21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270754" y="159578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726" name="Text Box 1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5438" y="1050760"/>
            <a:ext cx="7620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b="1" dirty="0">
                <a:latin typeface="Courier New" pitchFamily="1" charset="0"/>
              </a:rPr>
              <a:t> n**2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n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(0,5)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2" name="Text Box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" y="147638"/>
            <a:ext cx="1676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>
                <a:latin typeface="Times New Roman" pitchFamily="1" charset="0"/>
              </a:rPr>
              <a:t>Quiz!  </a:t>
            </a:r>
            <a:endParaRPr lang="en-US">
              <a:latin typeface="Times New Roman" pitchFamily="1" charset="0"/>
            </a:endParaRPr>
          </a:p>
        </p:txBody>
      </p:sp>
      <p:sp>
        <p:nvSpPr>
          <p:cNvPr id="30725" name="Text Box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25438" y="3343275"/>
            <a:ext cx="7391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b="1">
                <a:latin typeface="Courier New" pitchFamily="1" charset="0"/>
              </a:rPr>
              <a:t> s[1::2] </a:t>
            </a:r>
            <a:r>
              <a:rPr lang="en-US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>
                <a:latin typeface="Courier New" pitchFamily="1" charset="0"/>
              </a:rPr>
              <a:t> s </a:t>
            </a:r>
            <a:r>
              <a:rPr lang="en-US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b="1">
                <a:latin typeface="Courier New" pitchFamily="1" charset="0"/>
              </a:rPr>
              <a:t> [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'aces'</a:t>
            </a:r>
            <a:r>
              <a:rPr lang="en-US" b="1">
                <a:latin typeface="Courier New" pitchFamily="1" charset="0"/>
              </a:rPr>
              <a:t>,</a:t>
            </a:r>
            <a:r>
              <a:rPr lang="en-US" b="1">
                <a:solidFill>
                  <a:srgbClr val="0A8E12"/>
                </a:solidFill>
                <a:latin typeface="Courier New" pitchFamily="1" charset="0"/>
              </a:rPr>
              <a:t>'451!'</a:t>
            </a:r>
            <a:r>
              <a:rPr lang="en-US" b="1">
                <a:latin typeface="Courier New" pitchFamily="1" charset="0"/>
              </a:rPr>
              <a:t>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sp>
        <p:nvSpPr>
          <p:cNvPr id="30727" name="Text Box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5438" y="2147888"/>
            <a:ext cx="426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sz="2100" b="1" dirty="0">
                <a:latin typeface="Courier New" pitchFamily="1" charset="0"/>
              </a:rPr>
              <a:t> 42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z </a:t>
            </a:r>
            <a:r>
              <a:rPr lang="en-US" sz="21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[0,1,2]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30728" name="Rectangle 18"/>
          <p:cNvSpPr>
            <a:spLocks noChangeArrowheads="1"/>
          </p:cNvSpPr>
          <p:nvPr/>
        </p:nvSpPr>
        <p:spPr bwMode="auto">
          <a:xfrm>
            <a:off x="1663700" y="252413"/>
            <a:ext cx="358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A </a:t>
            </a:r>
            <a:r>
              <a:rPr lang="en-US" sz="1800" b="1">
                <a:latin typeface="Courier New" pitchFamily="1" charset="0"/>
                <a:cs typeface="Courier New" pitchFamily="1" charset="0"/>
              </a:rPr>
              <a:t>range</a:t>
            </a:r>
            <a:r>
              <a:rPr lang="en-US" sz="1800">
                <a:latin typeface="Cambria" pitchFamily="18" charset="0"/>
              </a:rPr>
              <a:t> of list comprehensions...</a:t>
            </a:r>
          </a:p>
        </p:txBody>
      </p:sp>
      <p:sp>
        <p:nvSpPr>
          <p:cNvPr id="30729" name="Rectangle 19"/>
          <p:cNvSpPr>
            <a:spLocks noChangeArrowheads="1"/>
          </p:cNvSpPr>
          <p:nvPr/>
        </p:nvSpPr>
        <p:spPr bwMode="auto">
          <a:xfrm>
            <a:off x="1663700" y="49212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Cambria" pitchFamily="18" charset="0"/>
              </a:rPr>
              <a:t>Write Python's result for each L.C.:</a:t>
            </a:r>
          </a:p>
        </p:txBody>
      </p:sp>
      <p:cxnSp>
        <p:nvCxnSpPr>
          <p:cNvPr id="30730" name="Straight Connector 21"/>
          <p:cNvCxnSpPr>
            <a:cxnSpLocks noChangeShapeType="1"/>
          </p:cNvCxnSpPr>
          <p:nvPr/>
        </p:nvCxnSpPr>
        <p:spPr bwMode="auto">
          <a:xfrm>
            <a:off x="460713" y="2123910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1" name="Straight Connector 22"/>
          <p:cNvCxnSpPr>
            <a:cxnSpLocks noChangeShapeType="1"/>
          </p:cNvCxnSpPr>
          <p:nvPr/>
        </p:nvCxnSpPr>
        <p:spPr bwMode="auto">
          <a:xfrm>
            <a:off x="460713" y="3262148"/>
            <a:ext cx="82581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2" name="Straight Connector 23"/>
          <p:cNvCxnSpPr>
            <a:cxnSpLocks noChangeShapeType="1"/>
          </p:cNvCxnSpPr>
          <p:nvPr/>
        </p:nvCxnSpPr>
        <p:spPr bwMode="auto">
          <a:xfrm>
            <a:off x="460713" y="4400385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33" name="Straight Connector 24"/>
          <p:cNvCxnSpPr>
            <a:cxnSpLocks noChangeShapeType="1"/>
          </p:cNvCxnSpPr>
          <p:nvPr/>
        </p:nvCxnSpPr>
        <p:spPr bwMode="auto">
          <a:xfrm>
            <a:off x="460713" y="5538623"/>
            <a:ext cx="8181975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4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5038" y="2147888"/>
            <a:ext cx="411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latin typeface="Courier New" pitchFamily="1" charset="0"/>
              </a:rPr>
              <a:t>[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>
                <a:latin typeface="Courier New" pitchFamily="1" charset="0"/>
              </a:rPr>
              <a:t> z </a:t>
            </a:r>
            <a:r>
              <a:rPr lang="en-US" sz="2100" b="1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2100" b="1">
                <a:latin typeface="Courier New" pitchFamily="1" charset="0"/>
              </a:rPr>
              <a:t> [0,1,2] </a:t>
            </a:r>
            <a:r>
              <a:rPr lang="en-US" sz="3200" b="1">
                <a:latin typeface="Courier New" pitchFamily="1" charset="0"/>
              </a:rPr>
              <a:t>]</a:t>
            </a:r>
          </a:p>
        </p:txBody>
      </p:sp>
      <p:cxnSp>
        <p:nvCxnSpPr>
          <p:cNvPr id="30735" name="Straight Connector 42"/>
          <p:cNvCxnSpPr>
            <a:cxnSpLocks noChangeShapeType="1"/>
          </p:cNvCxnSpPr>
          <p:nvPr/>
        </p:nvCxnSpPr>
        <p:spPr bwMode="auto">
          <a:xfrm rot="5400000">
            <a:off x="4020343" y="2694617"/>
            <a:ext cx="1103313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8" name="Rectangle 17"/>
          <p:cNvSpPr>
            <a:spLocks noChangeArrowheads="1"/>
          </p:cNvSpPr>
          <p:nvPr/>
        </p:nvSpPr>
        <p:spPr bwMode="auto">
          <a:xfrm rot="1133873">
            <a:off x="6149975" y="619125"/>
            <a:ext cx="2701925" cy="554038"/>
          </a:xfrm>
          <a:prstGeom prst="rect">
            <a:avLst/>
          </a:prstGeom>
          <a:solidFill>
            <a:srgbClr val="E5F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500">
                <a:solidFill>
                  <a:srgbClr val="0D1EFE"/>
                </a:solidFill>
                <a:latin typeface="Cambria" pitchFamily="18" charset="0"/>
              </a:rPr>
              <a:t>Join with a neighbor and try this on the back page first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749968" y="2678575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5105400" y="2667000"/>
            <a:ext cx="3144838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1350960" y="3845639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1350960" y="4972455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1350960" y="6172200"/>
            <a:ext cx="4782111" cy="497761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40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8614410" y="6302783"/>
            <a:ext cx="377190" cy="479017"/>
            <a:chOff x="2928" y="1051"/>
            <a:chExt cx="840" cy="957"/>
          </a:xfrm>
        </p:grpSpPr>
        <p:sp>
          <p:nvSpPr>
            <p:cNvPr id="41" name="Freeform 2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24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2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6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Oval 27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Oval 28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AutoShape 29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3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1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2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3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7415464" y="6345906"/>
            <a:ext cx="129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dirty="0" smtClean="0">
                <a:solidFill>
                  <a:srgbClr val="0A8E12"/>
                </a:solidFill>
                <a:latin typeface="Cambria" pitchFamily="18" charset="0"/>
              </a:rPr>
              <a:t>Got it.  But what about that 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name</a:t>
            </a:r>
            <a:r>
              <a:rPr lang="en-US" sz="1000" dirty="0" smtClean="0">
                <a:solidFill>
                  <a:srgbClr val="0A8E12"/>
                </a:solidFill>
                <a:latin typeface="Cambria" pitchFamily="18" charset="0"/>
              </a:rPr>
              <a:t>?</a:t>
            </a:r>
            <a:endParaRPr lang="en-US" sz="1000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34735" y="1599872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[0,1,4,9,16]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46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49968" y="2727160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[42,42,42]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47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143406" y="2727160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[0,1,2]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48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86707" y="3863686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0A8E12"/>
                </a:solidFill>
                <a:latin typeface="Courier New" pitchFamily="1" charset="0"/>
              </a:rPr>
              <a:t>cs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,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'5!'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49" name="Text Box 1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112775" y="5036767"/>
            <a:ext cx="3068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[ 42, 35, -35 ]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0" name="Text Box 1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64595" y="4978327"/>
            <a:ext cx="1454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-6, -5, 5 ]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971800" y="4407568"/>
            <a:ext cx="2864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-6, -5, -4, -3, -2, -1, 0, 1, 2, 3, 4, 5 ]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Text Box 1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57400" y="6248400"/>
            <a:ext cx="3352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[ 0, 6, 20, 42 ]</a:t>
            </a: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53" name="Text Box 1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04120" y="6070377"/>
            <a:ext cx="1454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[ 1, 3, 5, 7 ]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00400" y="5514201"/>
            <a:ext cx="28641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[ 0, 1, 2, 3, 4, 5, 6, 7 ]</a:t>
            </a:r>
            <a:endParaRPr lang="en-US" sz="1200" b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7" name="Text Box 1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25438" y="5591175"/>
            <a:ext cx="7848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b="1" dirty="0">
                <a:latin typeface="Courier New" pitchFamily="1" charset="0"/>
              </a:rPr>
              <a:t> a*(a-1)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a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(8)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a%2==1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58" name="Text Box 1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25438" y="4467225"/>
            <a:ext cx="8288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1" charset="0"/>
              </a:rPr>
              <a:t>[</a:t>
            </a:r>
            <a:r>
              <a:rPr lang="en-US" b="1" dirty="0">
                <a:latin typeface="Courier New" pitchFamily="1" charset="0"/>
              </a:rPr>
              <a:t> -7*b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b </a:t>
            </a:r>
            <a:r>
              <a:rPr lang="en-US" b="1" dirty="0" smtClean="0">
                <a:solidFill>
                  <a:srgbClr val="CA770E"/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range</a:t>
            </a:r>
            <a:r>
              <a:rPr lang="en-US" b="1" dirty="0">
                <a:latin typeface="Courier New" pitchFamily="1" charset="0"/>
              </a:rPr>
              <a:t>(-6,6) </a:t>
            </a:r>
            <a:r>
              <a:rPr lang="en-US" b="1" dirty="0">
                <a:solidFill>
                  <a:srgbClr val="CA770E"/>
                </a:solidFill>
                <a:latin typeface="Courier New" pitchFamily="1" charset="0"/>
              </a:rPr>
              <a:t>if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9A04B8"/>
                </a:solidFill>
                <a:latin typeface="Courier New" pitchFamily="1" charset="0"/>
              </a:rPr>
              <a:t>abs</a:t>
            </a:r>
            <a:r>
              <a:rPr lang="en-US" b="1" dirty="0">
                <a:latin typeface="Courier New" pitchFamily="1" charset="0"/>
              </a:rPr>
              <a:t>(b)&gt;4 </a:t>
            </a:r>
            <a:r>
              <a:rPr lang="en-US" sz="3200" b="1" dirty="0">
                <a:latin typeface="Courier New" pitchFamily="1" charset="0"/>
              </a:rPr>
              <a:t>]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49478" y="47117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60" name="TextBox 59"/>
          <p:cNvSpPr txBox="1"/>
          <p:nvPr/>
        </p:nvSpPr>
        <p:spPr>
          <a:xfrm>
            <a:off x="3877970" y="5856759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56" name="TextBox 55"/>
          <p:cNvSpPr txBox="1"/>
          <p:nvPr/>
        </p:nvSpPr>
        <p:spPr>
          <a:xfrm>
            <a:off x="3326313" y="1336841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2" name="TextBox 1"/>
          <p:cNvSpPr txBox="1"/>
          <p:nvPr/>
        </p:nvSpPr>
        <p:spPr>
          <a:xfrm rot="21192616">
            <a:off x="868792" y="1921701"/>
            <a:ext cx="7362195" cy="3416320"/>
          </a:xfrm>
          <a:prstGeom prst="rect">
            <a:avLst/>
          </a:prstGeom>
          <a:solidFill>
            <a:srgbClr val="F2CAF2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800" dirty="0" smtClean="0">
                <a:solidFill>
                  <a:srgbClr val="7030A0"/>
                </a:solidFill>
                <a:latin typeface="Harrington" panose="04040505050A02020702" pitchFamily="82" charset="0"/>
              </a:rPr>
              <a:t>Pass those up...</a:t>
            </a:r>
            <a:endParaRPr lang="en-US" sz="10800" dirty="0">
              <a:solidFill>
                <a:srgbClr val="7030A0"/>
              </a:solidFill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80" y="190047"/>
            <a:ext cx="5477640" cy="6477905"/>
          </a:xfrm>
          <a:prstGeom prst="rect">
            <a:avLst/>
          </a:prstGeom>
        </p:spPr>
      </p:pic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Bourton-on-the-water</a:t>
            </a:r>
          </a:p>
        </p:txBody>
      </p:sp>
    </p:spTree>
    <p:extLst>
      <p:ext uri="{BB962C8B-B14F-4D97-AF65-F5344CB8AC3E}">
        <p14:creationId xmlns:p14="http://schemas.microsoft.com/office/powerpoint/2010/main" val="10521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936" y="1969168"/>
            <a:ext cx="5232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</a:t>
            </a:r>
            <a:r>
              <a:rPr lang="en-US" sz="4200" dirty="0" smtClean="0">
                <a:latin typeface="Cambria" pitchFamily="18" charset="0"/>
              </a:rPr>
              <a:t>Comprehensions?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572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</a:t>
            </a:r>
            <a:r>
              <a:rPr lang="en-US" sz="3200" b="1" dirty="0" smtClean="0">
                <a:latin typeface="Courier New" pitchFamily="1" charset="0"/>
              </a:rPr>
              <a:t>, 1, 2, 3, 4, 5]]</a:t>
            </a: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sp>
        <p:nvSpPr>
          <p:cNvPr id="50" name="Text Box 52"/>
          <p:cNvSpPr txBox="1">
            <a:spLocks noChangeArrowheads="1"/>
          </p:cNvSpPr>
          <p:nvPr/>
        </p:nvSpPr>
        <p:spPr bwMode="auto">
          <a:xfrm>
            <a:off x="3352801" y="2895600"/>
            <a:ext cx="283945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Is this really the best name Guido Van </a:t>
            </a:r>
            <a:r>
              <a:rPr lang="en-US" sz="1400" dirty="0" err="1">
                <a:solidFill>
                  <a:srgbClr val="0A8E12"/>
                </a:solidFill>
                <a:latin typeface="Cambria" pitchFamily="18" charset="0"/>
              </a:rPr>
              <a:t>Rossum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could think of?</a:t>
            </a:r>
          </a:p>
        </p:txBody>
      </p:sp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6" y="2614530"/>
            <a:ext cx="2646947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403182" y="3203099"/>
            <a:ext cx="533400" cy="685800"/>
            <a:chOff x="2928" y="1051"/>
            <a:chExt cx="840" cy="957"/>
          </a:xfrm>
        </p:grpSpPr>
        <p:sp>
          <p:nvSpPr>
            <p:cNvPr id="37" name="Freeform 3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5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5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45973" r="29459" b="21812"/>
          <a:stretch>
            <a:fillRect/>
          </a:stretch>
        </p:blipFill>
        <p:spPr bwMode="auto">
          <a:xfrm>
            <a:off x="609600" y="4343400"/>
            <a:ext cx="5029200" cy="1828800"/>
          </a:xfrm>
          <a:prstGeom prst="rect">
            <a:avLst/>
          </a:prstGeom>
          <a:noFill/>
          <a:ln w="28575">
            <a:solidFill>
              <a:srgbClr val="0A8E1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1"/>
          <p:cNvSpPr>
            <a:spLocks noChangeArrowheads="1"/>
          </p:cNvSpPr>
          <p:nvPr/>
        </p:nvSpPr>
        <p:spPr bwMode="auto">
          <a:xfrm>
            <a:off x="3448050" y="5334000"/>
            <a:ext cx="1885950" cy="381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ight Arrow 1"/>
          <p:cNvSpPr/>
          <p:nvPr/>
        </p:nvSpPr>
        <p:spPr bwMode="auto">
          <a:xfrm rot="16200000">
            <a:off x="3844864" y="5981367"/>
            <a:ext cx="609600" cy="597568"/>
          </a:xfrm>
          <a:prstGeom prst="rightArrow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050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56936" y="1969168"/>
            <a:ext cx="5232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List </a:t>
            </a:r>
            <a:r>
              <a:rPr lang="en-US" sz="4200" dirty="0" smtClean="0">
                <a:latin typeface="Cambria" pitchFamily="18" charset="0"/>
              </a:rPr>
              <a:t>Comprehensions?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457200"/>
            <a:ext cx="8534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</a:t>
            </a:r>
            <a:r>
              <a:rPr lang="en-US" sz="3200" b="1" dirty="0" smtClean="0">
                <a:latin typeface="Courier New" pitchFamily="1" charset="0"/>
              </a:rPr>
              <a:t>, 1, 2, 3, 4, 5]]</a:t>
            </a: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latin typeface="Courier New" pitchFamily="1" charset="0"/>
              </a:rPr>
              <a:t>[0, 2, 4, 6, 8, 10]</a:t>
            </a:r>
          </a:p>
        </p:txBody>
      </p:sp>
      <p:pic>
        <p:nvPicPr>
          <p:cNvPr id="51" name="Picture 3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316" y="2614530"/>
            <a:ext cx="2646947" cy="397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5" t="45973" r="29459" b="21812"/>
          <a:stretch>
            <a:fillRect/>
          </a:stretch>
        </p:blipFill>
        <p:spPr bwMode="auto">
          <a:xfrm>
            <a:off x="609600" y="4343400"/>
            <a:ext cx="5029200" cy="1828800"/>
          </a:xfrm>
          <a:prstGeom prst="rect">
            <a:avLst/>
          </a:prstGeom>
          <a:noFill/>
          <a:ln w="28575">
            <a:solidFill>
              <a:srgbClr val="0A8E1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Rounded Rectangle 1"/>
          <p:cNvSpPr>
            <a:spLocks noChangeArrowheads="1"/>
          </p:cNvSpPr>
          <p:nvPr/>
        </p:nvSpPr>
        <p:spPr bwMode="auto">
          <a:xfrm>
            <a:off x="3448050" y="5334000"/>
            <a:ext cx="1885950" cy="3810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Text Box 38"/>
          <p:cNvSpPr txBox="1">
            <a:spLocks noChangeArrowheads="1"/>
          </p:cNvSpPr>
          <p:nvPr/>
        </p:nvSpPr>
        <p:spPr bwMode="auto">
          <a:xfrm rot="-1191895">
            <a:off x="977099" y="3666966"/>
            <a:ext cx="4669332" cy="738188"/>
          </a:xfrm>
          <a:prstGeom prst="rect">
            <a:avLst/>
          </a:prstGeom>
          <a:solidFill>
            <a:srgbClr val="CCFFCC"/>
          </a:solidFill>
          <a:ln w="12700">
            <a:solidFill>
              <a:srgbClr val="0A8E1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 dirty="0" err="1" smtClean="0">
                <a:solidFill>
                  <a:srgbClr val="0A8E12"/>
                </a:solidFill>
                <a:latin typeface="Calibri" pitchFamily="-106" charset="0"/>
              </a:rPr>
              <a:t>FunLists</a:t>
            </a:r>
            <a:r>
              <a:rPr lang="en-US" sz="4200" b="1" i="1" dirty="0" smtClean="0">
                <a:solidFill>
                  <a:srgbClr val="0A8E12"/>
                </a:solidFill>
                <a:latin typeface="Calibri" pitchFamily="-106" charset="0"/>
              </a:rPr>
              <a:t>!</a:t>
            </a:r>
            <a:endParaRPr lang="en-US" sz="4200" b="1" i="1" dirty="0">
              <a:solidFill>
                <a:srgbClr val="0A8E12"/>
              </a:solidFill>
              <a:latin typeface="Calibri" pitchFamily="-106" charset="0"/>
            </a:endParaRPr>
          </a:p>
        </p:txBody>
      </p:sp>
      <p:sp>
        <p:nvSpPr>
          <p:cNvPr id="25" name="Text Box 38"/>
          <p:cNvSpPr txBox="1">
            <a:spLocks noChangeArrowheads="1"/>
          </p:cNvSpPr>
          <p:nvPr/>
        </p:nvSpPr>
        <p:spPr bwMode="auto">
          <a:xfrm rot="-1191895">
            <a:off x="672380" y="2828752"/>
            <a:ext cx="4669332" cy="738664"/>
          </a:xfrm>
          <a:prstGeom prst="rect">
            <a:avLst/>
          </a:prstGeom>
          <a:solidFill>
            <a:srgbClr val="CCFFCC"/>
          </a:solidFill>
          <a:ln w="12700">
            <a:solidFill>
              <a:srgbClr val="0A8E1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 err="1" smtClean="0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Datafuncs</a:t>
            </a:r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?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Calibri" pitchFamily="-106" charset="0"/>
            </a:endParaRPr>
          </a:p>
        </p:txBody>
      </p:sp>
      <p:sp>
        <p:nvSpPr>
          <p:cNvPr id="26" name="Text Box 38"/>
          <p:cNvSpPr txBox="1">
            <a:spLocks noChangeArrowheads="1"/>
          </p:cNvSpPr>
          <p:nvPr/>
        </p:nvSpPr>
        <p:spPr bwMode="auto">
          <a:xfrm rot="-1191895">
            <a:off x="347721" y="1969407"/>
            <a:ext cx="4669332" cy="738187"/>
          </a:xfrm>
          <a:prstGeom prst="rect">
            <a:avLst/>
          </a:prstGeom>
          <a:solidFill>
            <a:srgbClr val="CCFFCC"/>
          </a:solidFill>
          <a:ln w="12700">
            <a:solidFill>
              <a:srgbClr val="0A8E1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Google </a:t>
            </a:r>
            <a:r>
              <a:rPr lang="en-US" sz="4200" b="1" dirty="0" smtClean="0">
                <a:solidFill>
                  <a:srgbClr val="0A8E12"/>
                </a:solidFill>
                <a:latin typeface="Courier New" pitchFamily="49" charset="0"/>
                <a:cs typeface="Courier New" pitchFamily="49" charset="0"/>
              </a:rPr>
              <a:t>map</a:t>
            </a:r>
            <a:r>
              <a:rPr lang="en-US" sz="4200" b="1" dirty="0" smtClean="0">
                <a:solidFill>
                  <a:schemeClr val="bg1">
                    <a:lumMod val="50000"/>
                  </a:schemeClr>
                </a:solidFill>
                <a:latin typeface="Calibri" pitchFamily="-106" charset="0"/>
              </a:rPr>
              <a:t>s?</a:t>
            </a:r>
            <a:endParaRPr lang="en-US" sz="4200" b="1" dirty="0">
              <a:solidFill>
                <a:schemeClr val="bg1">
                  <a:lumMod val="50000"/>
                </a:schemeClr>
              </a:solidFill>
              <a:latin typeface="Calibri" pitchFamily="-106" charset="0"/>
            </a:endParaRPr>
          </a:p>
        </p:txBody>
      </p:sp>
      <p:sp>
        <p:nvSpPr>
          <p:cNvPr id="27" name="Text Box 52"/>
          <p:cNvSpPr txBox="1">
            <a:spLocks noChangeArrowheads="1"/>
          </p:cNvSpPr>
          <p:nvPr/>
        </p:nvSpPr>
        <p:spPr bwMode="auto">
          <a:xfrm>
            <a:off x="6075948" y="1195819"/>
            <a:ext cx="2839452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A list comprehension by </a:t>
            </a:r>
            <a:r>
              <a:rPr lang="en-US" sz="1400" b="1" i="1" u="sng" dirty="0">
                <a:solidFill>
                  <a:srgbClr val="0A8E12"/>
                </a:solidFill>
                <a:latin typeface="Cambria" pitchFamily="18" charset="0"/>
              </a:rPr>
              <a:t>any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other name would be </a:t>
            </a: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even sweeter…</a:t>
            </a:r>
            <a:endParaRPr lang="en-US" sz="1400" dirty="0">
              <a:solidFill>
                <a:srgbClr val="0A8E12"/>
              </a:solidFill>
              <a:latin typeface="Cambria" pitchFamily="18" charset="0"/>
            </a:endParaRPr>
          </a:p>
        </p:txBody>
      </p:sp>
      <p:grpSp>
        <p:nvGrpSpPr>
          <p:cNvPr id="28" name="Group 38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458200" y="1524000"/>
            <a:ext cx="471805" cy="587981"/>
            <a:chOff x="2928" y="1051"/>
            <a:chExt cx="840" cy="957"/>
          </a:xfrm>
        </p:grpSpPr>
        <p:sp>
          <p:nvSpPr>
            <p:cNvPr id="29" name="Freeform 3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4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4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4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4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4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4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4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Right Arrow 35"/>
          <p:cNvSpPr/>
          <p:nvPr/>
        </p:nvSpPr>
        <p:spPr bwMode="auto">
          <a:xfrm rot="16200000">
            <a:off x="3844864" y="5981367"/>
            <a:ext cx="609600" cy="597568"/>
          </a:xfrm>
          <a:prstGeom prst="rightArrow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19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228600"/>
            <a:ext cx="6127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?!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125" y="1295400"/>
            <a:ext cx="8534400" cy="1077218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</a:t>
            </a:r>
            <a:r>
              <a:rPr lang="en-US" sz="3200" b="1" dirty="0" smtClean="0">
                <a:latin typeface="Courier New" pitchFamily="1" charset="0"/>
              </a:rPr>
              <a:t>, 1, 2, 3, 4, 5]]</a:t>
            </a: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[0, 2, 4, 6, 8, 10]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3636" y="2743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at first…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7418" y="3436203"/>
            <a:ext cx="3343182" cy="830997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 jumble of characters and random other stuff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228600"/>
            <a:ext cx="6127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?!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65416" y="5894148"/>
            <a:ext cx="3562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a (frustrated!) rendering of an unfamiliar math problem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38114" r="66407" b="36137"/>
          <a:stretch/>
        </p:blipFill>
        <p:spPr bwMode="auto">
          <a:xfrm rot="5400000">
            <a:off x="895275" y="3146736"/>
            <a:ext cx="3505200" cy="34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5125" y="1295400"/>
            <a:ext cx="8534400" cy="1077218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ourier New" pitchFamily="1" charset="0"/>
              </a:rPr>
              <a:t>[2*x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CA77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[0</a:t>
            </a:r>
            <a:r>
              <a:rPr lang="en-US" sz="3200" b="1" dirty="0" smtClean="0">
                <a:latin typeface="Courier New" pitchFamily="1" charset="0"/>
              </a:rPr>
              <a:t>, 1, 2, 3, 4, 5]]</a:t>
            </a:r>
            <a:endParaRPr lang="en-US" sz="3200" b="1" dirty="0">
              <a:latin typeface="Courier New" pitchFamily="1" charset="0"/>
            </a:endParaRPr>
          </a:p>
          <a:p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[0, 2, 4, 6, 8, 10]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43636" y="27432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at first…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67418" y="3436203"/>
            <a:ext cx="3343182" cy="830997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a jumble of characters and random other stuff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187450" y="228600"/>
            <a:ext cx="69659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~ </a:t>
            </a:r>
            <a:r>
              <a:rPr lang="en-US" sz="4200" i="1" dirty="0" smtClean="0">
                <a:solidFill>
                  <a:srgbClr val="C00000"/>
                </a:solidFill>
                <a:latin typeface="Cambria" pitchFamily="18" charset="0"/>
                <a:cs typeface="Times New Roman" pitchFamily="1" charset="0"/>
              </a:rPr>
              <a:t>is CS's key resource!</a:t>
            </a:r>
            <a:endParaRPr lang="en-US" i="1" dirty="0">
              <a:solidFill>
                <a:srgbClr val="C00000"/>
              </a:solidFill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0593" y="5791200"/>
            <a:ext cx="35621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a (frustrated!) rendering of an unfamiliar math problem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5" t="41395" r="33413" b="50000"/>
          <a:stretch/>
        </p:blipFill>
        <p:spPr bwMode="auto">
          <a:xfrm>
            <a:off x="5029200" y="1828800"/>
            <a:ext cx="2165241" cy="135946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334001" y="5791200"/>
            <a:ext cx="2819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which was likely similar to these…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91" t="38114" r="66407" b="36137"/>
          <a:stretch/>
        </p:blipFill>
        <p:spPr bwMode="auto">
          <a:xfrm rot="5400000">
            <a:off x="781124" y="1727608"/>
            <a:ext cx="3505200" cy="3466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2" t="64636" r="75687" b="27730"/>
          <a:stretch/>
        </p:blipFill>
        <p:spPr bwMode="auto">
          <a:xfrm>
            <a:off x="6702846" y="3352800"/>
            <a:ext cx="1480167" cy="877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2" t="51469" r="74980" b="41620"/>
          <a:stretch/>
        </p:blipFill>
        <p:spPr bwMode="auto">
          <a:xfrm>
            <a:off x="6779046" y="4225482"/>
            <a:ext cx="1525020" cy="794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 bwMode="auto">
          <a:xfrm>
            <a:off x="6716293" y="4203070"/>
            <a:ext cx="16002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 bwMode="auto">
          <a:xfrm>
            <a:off x="6324600" y="3352800"/>
            <a:ext cx="2350862" cy="1787046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2764" y="5146056"/>
            <a:ext cx="22975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  <a:cs typeface="Times New Roman" pitchFamily="1" charset="0"/>
              </a:rPr>
              <a:t>Where'd the change happen?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32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28000" cy="609600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258763"/>
            <a:ext cx="25908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!?!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6159500"/>
            <a:ext cx="40386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Times New Roman" pitchFamily="1" charset="0"/>
              </a:rPr>
              <a:t>... unforgivingly  literal ...</a:t>
            </a: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8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8300"/>
            <a:ext cx="8128000" cy="609600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258763"/>
            <a:ext cx="25908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!?!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6159500"/>
            <a:ext cx="40386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Times New Roman" pitchFamily="1" charset="0"/>
              </a:rPr>
              <a:t>... unforgivingly  literal ...</a:t>
            </a: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47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8300"/>
            <a:ext cx="8128000" cy="609600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258763"/>
            <a:ext cx="25908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!?!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6159500"/>
            <a:ext cx="40386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Times New Roman" pitchFamily="1" charset="0"/>
              </a:rPr>
              <a:t>... unforgivingly  literal ...</a:t>
            </a: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79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28000" cy="6096000"/>
          </a:xfrm>
          <a:prstGeom prst="rect">
            <a:avLst/>
          </a:prstGeom>
        </p:spPr>
      </p:pic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172200" y="258763"/>
            <a:ext cx="2590800" cy="7318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!?!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5900" y="6159500"/>
            <a:ext cx="4038600" cy="52322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i="1" dirty="0" smtClean="0">
                <a:solidFill>
                  <a:schemeClr val="bg1">
                    <a:lumMod val="95000"/>
                  </a:schemeClr>
                </a:solidFill>
                <a:latin typeface="Cambria" pitchFamily="18" charset="0"/>
                <a:cs typeface="Times New Roman" pitchFamily="1" charset="0"/>
              </a:rPr>
              <a:t>... unforgivingly  literal ...</a:t>
            </a:r>
            <a:endParaRPr lang="en-US" sz="3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8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68450" y="152400"/>
            <a:ext cx="612775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  <a:cs typeface="Times New Roman" pitchFamily="1" charset="0"/>
              </a:rPr>
              <a:t>Syntax vs. Semantics</a:t>
            </a:r>
            <a:endParaRPr lang="en-US" sz="4200" dirty="0">
              <a:latin typeface="Cambria" pitchFamily="18" charset="0"/>
              <a:cs typeface="Times New Roman" pitchFamily="1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89125" y="5867400"/>
            <a:ext cx="54863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C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ome by the 5C Career Fair! </a:t>
            </a:r>
          </a:p>
          <a:p>
            <a:pPr algn="ctr"/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cs typeface="Times New Roman" pitchFamily="1" charset="0"/>
              </a:rPr>
              <a:t>Th./F., Oct. 6-7 at HMC's LAC…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" r="6244"/>
          <a:stretch/>
        </p:blipFill>
        <p:spPr>
          <a:xfrm>
            <a:off x="5105400" y="1143000"/>
            <a:ext cx="3850341" cy="44321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3"/>
          <a:stretch/>
        </p:blipFill>
        <p:spPr>
          <a:xfrm>
            <a:off x="171448" y="1142999"/>
            <a:ext cx="4746866" cy="44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180" y="190047"/>
            <a:ext cx="5477640" cy="6477905"/>
          </a:xfrm>
          <a:prstGeom prst="rect">
            <a:avLst/>
          </a:prstGeom>
        </p:spPr>
      </p:pic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152400"/>
            <a:ext cx="762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Bourton-on-the-water</a:t>
            </a:r>
          </a:p>
        </p:txBody>
      </p:sp>
      <p:pic>
        <p:nvPicPr>
          <p:cNvPr id="3076" name="Picture 4" descr="http://www.hartwells.supanet.com/images/Hartwells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708398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3593068"/>
            <a:ext cx="32004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panose="020F0502020204030204" pitchFamily="34" charset="0"/>
              </a:rPr>
              <a:t>town of 2000 people</a:t>
            </a:r>
            <a:endParaRPr lang="en-US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2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418294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LCs for Monte Carlo Analysis…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56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33043" y="5942392"/>
            <a:ext cx="99060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i="1" dirty="0" smtClean="0">
                <a:latin typeface="Cambria" pitchFamily="18" charset="0"/>
              </a:rPr>
              <a:t>a.k.a.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61" name="Text Box 10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293248" y="5892225"/>
            <a:ext cx="4393552" cy="584775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200" b="1" i="1" dirty="0" smtClean="0">
                <a:latin typeface="Calibri" panose="020F0502020204030204" pitchFamily="34" charset="0"/>
              </a:rPr>
              <a:t>Run it a "zillion" times!</a:t>
            </a:r>
            <a:endParaRPr lang="en-US" sz="3200" b="1" i="1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71600"/>
            <a:ext cx="81265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line runs guess(42)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 times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[guess(42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b="1" dirty="0">
                <a:solidFill>
                  <a:srgbClr val="FF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range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(1000)]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Let's look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the first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ten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 them: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print(LC[0:10]) 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Let's find the average: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print(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err="1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</a:t>
            </a:r>
            <a:r>
              <a:rPr lang="en-US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.#guesses:"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sum(LC) /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(LC))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 Box 10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5943600"/>
            <a:ext cx="1752600" cy="5078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Hah! Now I see why they told me I'd be making a </a:t>
            </a:r>
            <a:r>
              <a:rPr lang="en-US" sz="900" b="1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zillion</a:t>
            </a:r>
            <a:r>
              <a:rPr lang="en-US" sz="900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 euros as </a:t>
            </a:r>
            <a:r>
              <a:rPr lang="en-US" sz="900" i="1" dirty="0" err="1" smtClean="0">
                <a:solidFill>
                  <a:srgbClr val="067B0E"/>
                </a:solidFill>
                <a:latin typeface="Calibri" panose="020F0502020204030204" pitchFamily="34" charset="0"/>
              </a:rPr>
              <a:t>spokesalien</a:t>
            </a:r>
            <a:r>
              <a:rPr lang="en-US" sz="900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  for this class!</a:t>
            </a:r>
            <a:endParaRPr lang="en-US" sz="900" i="1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3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91199" y="6216505"/>
            <a:ext cx="506922" cy="487688"/>
            <a:chOff x="2928" y="1051"/>
            <a:chExt cx="840" cy="957"/>
          </a:xfrm>
        </p:grpSpPr>
        <p:sp>
          <p:nvSpPr>
            <p:cNvPr id="12" name="Freeform 1034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3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3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3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3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3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4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04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04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04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4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45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46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181600" y="19304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017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418294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Zillion-times testing!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26372"/>
            <a:ext cx="8610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runs the doubles-counter 600 times…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cd_np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(600)   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np: no printing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_that_ 1000 times (600,000 rolls total!)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 = 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cd_np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(600) for x in  range(1000)]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the first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of these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(LC[0:10]) 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Then, find the average: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100" b="1" dirty="0" err="1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av.dbls</a:t>
            </a:r>
            <a:r>
              <a:rPr lang="en-US" sz="21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(/600):"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sum(LC) /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(LC))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138535"/>
            <a:ext cx="3657600" cy="461665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doubles-counting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 bwMode="auto">
          <a:xfrm rot="1464662">
            <a:off x="6628462" y="5283868"/>
            <a:ext cx="304800" cy="381000"/>
          </a:xfrm>
          <a:prstGeom prst="down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629400" y="4948535"/>
            <a:ext cx="1752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the average #doubles  </a:t>
            </a:r>
            <a:r>
              <a:rPr lang="en-US" sz="1200" b="1" i="1" dirty="0" smtClean="0">
                <a:latin typeface="Cambria" pitchFamily="18" charset="0"/>
              </a:rPr>
              <a:t>per 600 rolls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3566468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5591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52400"/>
            <a:ext cx="7418294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Zillion-times testing!</a:t>
            </a:r>
            <a:endParaRPr lang="en-US" sz="4200" i="1" dirty="0">
              <a:latin typeface="Cambri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926372"/>
            <a:ext cx="861060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runs the MCMH-counter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 times…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MCMHnp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(1, </a:t>
            </a:r>
            <a:r>
              <a:rPr lang="en-US" b="1" dirty="0" smtClean="0">
                <a:solidFill>
                  <a:srgbClr val="0A8E1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'switch'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300) 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np: no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printing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b="1" dirty="0" smtClean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Run _that_ 1000 times (300,000 games total!)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 = [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MCMHnp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(300) for x in range(1000)]</a:t>
            </a:r>
          </a:p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at the first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 of these</a:t>
            </a:r>
          </a:p>
          <a:p>
            <a:r>
              <a:rPr lang="en-US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(LC[0:10]) </a:t>
            </a:r>
          </a:p>
          <a:p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Let's find the average:</a:t>
            </a:r>
            <a:endParaRPr lang="en-US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100" b="1" dirty="0" smtClean="0">
                <a:solidFill>
                  <a:srgbClr val="067B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"av. spams (/300):"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sum(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/ </a:t>
            </a:r>
            <a:r>
              <a:rPr lang="en-US" sz="21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LC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6443246"/>
            <a:ext cx="741829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err="1" smtClean="0">
                <a:latin typeface="Cambria" pitchFamily="18" charset="0"/>
              </a:rPr>
              <a:t>Monagasques</a:t>
            </a:r>
            <a:r>
              <a:rPr lang="en-US" sz="1600" dirty="0" smtClean="0">
                <a:latin typeface="Cambria" pitchFamily="18" charset="0"/>
              </a:rPr>
              <a:t> might use </a:t>
            </a:r>
            <a:r>
              <a:rPr lang="en-US" sz="1600" i="1" dirty="0" smtClean="0">
                <a:latin typeface="Cambria" pitchFamily="18" charset="0"/>
              </a:rPr>
              <a:t>foie </a:t>
            </a:r>
            <a:r>
              <a:rPr lang="en-US" sz="1600" i="1" dirty="0" err="1" smtClean="0">
                <a:latin typeface="Cambria" pitchFamily="18" charset="0"/>
              </a:rPr>
              <a:t>gras</a:t>
            </a:r>
            <a:r>
              <a:rPr lang="en-US" sz="1600" i="1" dirty="0" smtClean="0">
                <a:latin typeface="Cambria" pitchFamily="18" charset="0"/>
              </a:rPr>
              <a:t> </a:t>
            </a:r>
            <a:r>
              <a:rPr lang="en-US" sz="1600" dirty="0" smtClean="0">
                <a:latin typeface="Cambria" pitchFamily="18" charset="0"/>
              </a:rPr>
              <a:t>instead…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1138535"/>
            <a:ext cx="3657600" cy="461665"/>
          </a:xfrm>
          <a:prstGeom prst="rect">
            <a:avLst/>
          </a:prstGeom>
          <a:solidFill>
            <a:srgbClr val="FAEFD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Monte Carlo Monty Hall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Down Arrow 6"/>
          <p:cNvSpPr/>
          <p:nvPr/>
        </p:nvSpPr>
        <p:spPr bwMode="auto">
          <a:xfrm rot="1464662">
            <a:off x="6628462" y="5283868"/>
            <a:ext cx="304800" cy="381000"/>
          </a:xfrm>
          <a:prstGeom prst="downArrow">
            <a:avLst/>
          </a:prstGeom>
          <a:solidFill>
            <a:srgbClr val="FFCC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Text Box 10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694507" y="4844170"/>
            <a:ext cx="137160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the average #wins </a:t>
            </a:r>
            <a:r>
              <a:rPr lang="en-US" sz="1200" b="1" i="1" dirty="0" smtClean="0">
                <a:latin typeface="Cambria" pitchFamily="18" charset="0"/>
              </a:rPr>
              <a:t>per 300 games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9170" y="35560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8356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ssent.us/wp-content/uploads/2011/01/excel-icon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76400"/>
            <a:ext cx="163830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Text Box 102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152400"/>
            <a:ext cx="8686800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dirty="0" smtClean="0">
                <a:latin typeface="Cambria" pitchFamily="18" charset="0"/>
              </a:rPr>
              <a:t>On balance?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5" name="Text Box 102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69711" y="6136101"/>
            <a:ext cx="1752600" cy="2308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i="1" dirty="0" smtClean="0">
                <a:solidFill>
                  <a:srgbClr val="067B0E"/>
                </a:solidFill>
                <a:latin typeface="Calibri" panose="020F0502020204030204" pitchFamily="34" charset="0"/>
              </a:rPr>
              <a:t>or maybe lighter is better?</a:t>
            </a:r>
            <a:endParaRPr lang="en-US" sz="900" i="1" dirty="0">
              <a:solidFill>
                <a:srgbClr val="067B0E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3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1199" y="6216505"/>
            <a:ext cx="506922" cy="487688"/>
            <a:chOff x="2928" y="1051"/>
            <a:chExt cx="840" cy="957"/>
          </a:xfrm>
        </p:grpSpPr>
        <p:sp>
          <p:nvSpPr>
            <p:cNvPr id="12" name="Freeform 1034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3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036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037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038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039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040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04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04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Freeform 1043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04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045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046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3" name="Straight Connector 2"/>
          <p:cNvCxnSpPr/>
          <p:nvPr/>
        </p:nvCxnSpPr>
        <p:spPr bwMode="auto">
          <a:xfrm flipV="1">
            <a:off x="990600" y="3085447"/>
            <a:ext cx="7086600" cy="10668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Isosceles Triangle 4"/>
          <p:cNvSpPr/>
          <p:nvPr/>
        </p:nvSpPr>
        <p:spPr bwMode="auto">
          <a:xfrm>
            <a:off x="3733800" y="3641259"/>
            <a:ext cx="1600200" cy="1676400"/>
          </a:xfrm>
          <a:prstGeom prst="triangle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052" name="Picture 4" descr="python™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63"/>
          <a:stretch/>
        </p:blipFill>
        <p:spPr bwMode="auto">
          <a:xfrm>
            <a:off x="1091821" y="2456795"/>
            <a:ext cx="1610046" cy="184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1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190500" y="1295400"/>
            <a:ext cx="8524875" cy="2286000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371600" y="1447800"/>
            <a:ext cx="1447800" cy="721896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0" y="182563"/>
            <a:ext cx="75438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Designing</a:t>
            </a:r>
            <a:r>
              <a:rPr lang="en-US" sz="4200" dirty="0" smtClean="0">
                <a:latin typeface="Cambria" pitchFamily="18" charset="0"/>
              </a:rPr>
              <a:t> with LCs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2771" name="Text Box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171575" y="1844675"/>
            <a:ext cx="70104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[_______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x </a:t>
            </a:r>
            <a:r>
              <a:rPr lang="en-US" b="1" dirty="0">
                <a:latin typeface="Courier New" pitchFamily="1" charset="0"/>
              </a:rPr>
              <a:t>in </a:t>
            </a:r>
            <a:r>
              <a:rPr lang="en-US" b="1" dirty="0" smtClean="0">
                <a:latin typeface="Courier New" pitchFamily="1" charset="0"/>
              </a:rPr>
              <a:t> range(4)]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b="1" dirty="0">
              <a:solidFill>
                <a:srgbClr val="0D1EF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[0, 14, 28, 42]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32772" name="Text Box 1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71574" y="4527550"/>
            <a:ext cx="7820025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1" charset="0"/>
              </a:rPr>
              <a:t>[_____________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c in 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err="1" smtClean="0">
                <a:solidFill>
                  <a:srgbClr val="0A8E12"/>
                </a:solidFill>
                <a:latin typeface="Courier New" pitchFamily="1" charset="0"/>
              </a:rPr>
              <a:t>igetthis</a:t>
            </a:r>
            <a:r>
              <a:rPr lang="en-US" b="1" dirty="0" smtClean="0">
                <a:solidFill>
                  <a:srgbClr val="0A8E12"/>
                </a:solidFill>
                <a:latin typeface="Courier New" pitchFamily="1" charset="0"/>
              </a:rPr>
              <a:t>'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>
              <a:latin typeface="Courier New" pitchFamily="1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Courier New" pitchFamily="1" charset="0"/>
            </a:endParaRPr>
          </a:p>
          <a:p>
            <a:r>
              <a:rPr lang="en-US" sz="1800" b="1" dirty="0" smtClean="0">
                <a:latin typeface="Courier New" pitchFamily="1" charset="0"/>
              </a:rPr>
              <a:t>[</a:t>
            </a:r>
            <a:r>
              <a:rPr lang="en-US" sz="1800" b="1" dirty="0">
                <a:latin typeface="Courier New" pitchFamily="1" charset="0"/>
              </a:rPr>
              <a:t>True, False, False, False, </a:t>
            </a:r>
            <a:r>
              <a:rPr lang="en-US" sz="1800" b="1" dirty="0" smtClean="0">
                <a:latin typeface="Courier New" pitchFamily="1" charset="0"/>
              </a:rPr>
              <a:t>False, False, True</a:t>
            </a:r>
            <a:r>
              <a:rPr lang="en-US" sz="1800" b="1" dirty="0">
                <a:latin typeface="Courier New" pitchFamily="1" charset="0"/>
              </a:rPr>
              <a:t>, False</a:t>
            </a:r>
            <a:r>
              <a:rPr lang="en-US" sz="1800" b="1" dirty="0" smtClean="0">
                <a:latin typeface="Courier New" pitchFamily="1" charset="0"/>
              </a:rPr>
              <a:t>]</a:t>
            </a:r>
          </a:p>
          <a:p>
            <a:endParaRPr lang="en-US" sz="1800" b="1" dirty="0">
              <a:latin typeface="Courier New" pitchFamily="1" charset="0"/>
            </a:endParaRPr>
          </a:p>
          <a:p>
            <a:r>
              <a:rPr lang="en-US" sz="1800" b="1" dirty="0">
                <a:solidFill>
                  <a:srgbClr val="C00000"/>
                </a:solidFill>
                <a:latin typeface="Courier New" pitchFamily="1" charset="0"/>
              </a:rPr>
              <a:t>[  1,    0,     0,     0,     </a:t>
            </a:r>
            <a:r>
              <a:rPr lang="en-US" sz="1800" b="1" dirty="0" smtClean="0">
                <a:solidFill>
                  <a:srgbClr val="C00000"/>
                </a:solidFill>
                <a:latin typeface="Courier New" pitchFamily="1" charset="0"/>
              </a:rPr>
              <a:t>0,     0,     1</a:t>
            </a:r>
            <a:r>
              <a:rPr lang="en-US" sz="1800" b="1" dirty="0">
                <a:solidFill>
                  <a:srgbClr val="C00000"/>
                </a:solidFill>
                <a:latin typeface="Courier New" pitchFamily="1" charset="0"/>
              </a:rPr>
              <a:t>,    0  ]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28575" y="5448487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result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28575" y="2889250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result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2775" name="Text Box 16"/>
          <p:cNvSpPr txBox="1">
            <a:spLocks noChangeArrowheads="1"/>
          </p:cNvSpPr>
          <p:nvPr/>
        </p:nvSpPr>
        <p:spPr bwMode="auto">
          <a:xfrm>
            <a:off x="38100" y="45878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write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2776" name="Text Box 17"/>
          <p:cNvSpPr txBox="1">
            <a:spLocks noChangeArrowheads="1"/>
          </p:cNvSpPr>
          <p:nvPr/>
        </p:nvSpPr>
        <p:spPr bwMode="auto">
          <a:xfrm>
            <a:off x="38100" y="1781175"/>
            <a:ext cx="1143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b="1" dirty="0" smtClean="0">
                <a:latin typeface="Arial" charset="0"/>
              </a:rPr>
              <a:t>write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4636671" y="6474023"/>
            <a:ext cx="42787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And if we wanted the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ints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  (in red)…?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19600" y="2169696"/>
            <a:ext cx="21146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 [0, 1, 2, 3] 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ourier New" pitchFamily="1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74870" y="1892300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809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8" y="2293203"/>
            <a:ext cx="6550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L]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 smtClean="0">
                <a:latin typeface="Courier New" pitchFamily="1" charset="0"/>
              </a:rPr>
              <a:t> 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1724878"/>
            <a:ext cx="4953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latin typeface="Courier New" pitchFamily="1" charset="0"/>
              </a:rPr>
              <a:t>fun1(L</a:t>
            </a:r>
            <a:r>
              <a:rPr lang="en-US" sz="3600" b="1" dirty="0">
                <a:latin typeface="Courier New" pitchFamily="1" charset="0"/>
              </a:rPr>
              <a:t>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4820" name="Rectangle 29"/>
          <p:cNvSpPr>
            <a:spLocks noChangeArrowheads="1"/>
          </p:cNvSpPr>
          <p:nvPr/>
        </p:nvSpPr>
        <p:spPr bwMode="auto">
          <a:xfrm>
            <a:off x="250825" y="1621690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cxnSp>
        <p:nvCxnSpPr>
          <p:cNvPr id="34823" name="Straight Arrow Connector 2"/>
          <p:cNvCxnSpPr>
            <a:cxnSpLocks noChangeShapeType="1"/>
          </p:cNvCxnSpPr>
          <p:nvPr/>
        </p:nvCxnSpPr>
        <p:spPr bwMode="auto">
          <a:xfrm flipH="1">
            <a:off x="3048000" y="1343971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505760" y="1070547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[7, 8, 9]</a:t>
            </a:r>
            <a:endParaRPr lang="en-US" sz="1800" dirty="0">
              <a:solidFill>
                <a:srgbClr val="0A8E12"/>
              </a:solidFill>
            </a:endParaRPr>
          </a:p>
        </p:txBody>
      </p:sp>
      <p:grpSp>
        <p:nvGrpSpPr>
          <p:cNvPr id="35" name="Group 2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199646" y="405303"/>
            <a:ext cx="625929" cy="739195"/>
            <a:chOff x="2928" y="1051"/>
            <a:chExt cx="840" cy="957"/>
          </a:xfrm>
        </p:grpSpPr>
        <p:sp>
          <p:nvSpPr>
            <p:cNvPr id="36" name="Freeform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" name="Text Box 35"/>
          <p:cNvSpPr txBox="1">
            <a:spLocks noChangeArrowheads="1"/>
          </p:cNvSpPr>
          <p:nvPr/>
        </p:nvSpPr>
        <p:spPr bwMode="auto">
          <a:xfrm>
            <a:off x="7162800" y="152400"/>
            <a:ext cx="134981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 i="1" dirty="0" smtClean="0">
                <a:solidFill>
                  <a:srgbClr val="0A8E12"/>
                </a:solidFill>
                <a:latin typeface="Cambria" pitchFamily="18" charset="0"/>
              </a:rPr>
              <a:t>Short and sweet!</a:t>
            </a:r>
            <a:endParaRPr lang="en-US" sz="1200" b="1" i="1" dirty="0">
              <a:solidFill>
                <a:srgbClr val="0A8E12"/>
              </a:solidFill>
              <a:latin typeface="Cambria" pitchFamily="18" charset="0"/>
            </a:endParaRPr>
          </a:p>
        </p:txBody>
      </p:sp>
      <p:sp>
        <p:nvSpPr>
          <p:cNvPr id="5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668" y="106362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Using</a:t>
            </a:r>
            <a:r>
              <a:rPr lang="en-US" sz="4200" dirty="0" smtClean="0">
                <a:latin typeface="Cambria" pitchFamily="18" charset="0"/>
              </a:rPr>
              <a:t> LCs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7110" y="5417403"/>
            <a:ext cx="7614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sz="3200" b="1" dirty="0" err="1" smtClean="0">
                <a:solidFill>
                  <a:srgbClr val="0D1EFE"/>
                </a:solidFill>
                <a:latin typeface="Courier New" pitchFamily="1" charset="0"/>
              </a:rPr>
              <a:t>letScore</a:t>
            </a:r>
            <a:r>
              <a:rPr lang="en-US" sz="3200" b="1" dirty="0" smtClean="0">
                <a:solidFill>
                  <a:srgbClr val="0D1EFE"/>
                </a:solidFill>
                <a:latin typeface="Courier New" pitchFamily="1" charset="0"/>
              </a:rPr>
              <a:t>(c)</a:t>
            </a:r>
            <a:r>
              <a:rPr lang="en-US" sz="3200" b="1" dirty="0" smtClean="0">
                <a:latin typeface="Courier New" pitchFamily="1" charset="0"/>
              </a:rPr>
              <a:t>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c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S]</a:t>
            </a:r>
            <a:endParaRPr lang="en-US" sz="3200" b="1" dirty="0"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 smtClean="0">
                <a:latin typeface="Courier New" pitchFamily="1" charset="0"/>
              </a:rPr>
              <a:t> 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62822" y="4849078"/>
            <a:ext cx="4953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latin typeface="Courier New" pitchFamily="1" charset="0"/>
              </a:rPr>
              <a:t>fun2(S):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242047" y="4745890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195222" y="4205105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'twelve'</a:t>
            </a:r>
            <a:endParaRPr lang="en-US" sz="1800" dirty="0">
              <a:solidFill>
                <a:srgbClr val="0A8E12"/>
              </a:solidFill>
            </a:endParaRPr>
          </a:p>
        </p:txBody>
      </p:sp>
      <p:cxnSp>
        <p:nvCxnSpPr>
          <p:cNvPr id="28" name="Straight Arrow Connector 2"/>
          <p:cNvCxnSpPr>
            <a:cxnSpLocks noChangeShapeType="1"/>
          </p:cNvCxnSpPr>
          <p:nvPr/>
        </p:nvCxnSpPr>
        <p:spPr bwMode="auto">
          <a:xfrm flipH="1">
            <a:off x="3007896" y="4521042"/>
            <a:ext cx="308350" cy="357760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ounded Rectangle 51"/>
          <p:cNvSpPr/>
          <p:nvPr/>
        </p:nvSpPr>
        <p:spPr bwMode="auto">
          <a:xfrm>
            <a:off x="6136341" y="3751492"/>
            <a:ext cx="2922493" cy="1035424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74371" y="4193540"/>
            <a:ext cx="21799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lots of ifs…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score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</p:txBody>
      </p:sp>
      <p:sp>
        <p:nvSpPr>
          <p:cNvPr id="54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65614" y="3800892"/>
            <a:ext cx="25069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0D1EFE"/>
                </a:solidFill>
                <a:latin typeface="Courier New" pitchFamily="1" charset="0"/>
              </a:rPr>
              <a:t>letScore</a:t>
            </a:r>
            <a:r>
              <a:rPr lang="en-US" sz="2000" b="1" dirty="0" smtClean="0">
                <a:solidFill>
                  <a:srgbClr val="0D1EFE"/>
                </a:solidFill>
                <a:latin typeface="Courier New" pitchFamily="1" charset="0"/>
              </a:rPr>
              <a:t>(c)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: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</p:txBody>
      </p:sp>
      <p:sp>
        <p:nvSpPr>
          <p:cNvPr id="55" name="Rectangle 29"/>
          <p:cNvSpPr>
            <a:spLocks noChangeArrowheads="1"/>
          </p:cNvSpPr>
          <p:nvPr/>
        </p:nvSpPr>
        <p:spPr bwMode="auto">
          <a:xfrm>
            <a:off x="6228040" y="3733800"/>
            <a:ext cx="646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def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8" y="2293203"/>
            <a:ext cx="6550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L]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 smtClean="0">
                <a:latin typeface="Courier New" pitchFamily="1" charset="0"/>
              </a:rPr>
              <a:t> 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1724878"/>
            <a:ext cx="49530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Courier New" pitchFamily="1" charset="0"/>
              </a:rPr>
              <a:t>len</a:t>
            </a:r>
            <a:r>
              <a:rPr lang="en-US" sz="3600" b="1" dirty="0" smtClean="0">
                <a:latin typeface="Courier New" pitchFamily="1" charset="0"/>
              </a:rPr>
              <a:t>(L</a:t>
            </a:r>
            <a:r>
              <a:rPr lang="en-US" sz="3600" b="1" dirty="0">
                <a:latin typeface="Courier New" pitchFamily="1" charset="0"/>
              </a:rPr>
              <a:t>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4820" name="Rectangle 29"/>
          <p:cNvSpPr>
            <a:spLocks noChangeArrowheads="1"/>
          </p:cNvSpPr>
          <p:nvPr/>
        </p:nvSpPr>
        <p:spPr bwMode="auto">
          <a:xfrm>
            <a:off x="250825" y="1621690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cxnSp>
        <p:nvCxnSpPr>
          <p:cNvPr id="34823" name="Straight Arrow Connector 2"/>
          <p:cNvCxnSpPr>
            <a:cxnSpLocks noChangeShapeType="1"/>
          </p:cNvCxnSpPr>
          <p:nvPr/>
        </p:nvCxnSpPr>
        <p:spPr bwMode="auto">
          <a:xfrm flipH="1">
            <a:off x="2819400" y="1343971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277160" y="1070547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[7, 8, 9]</a:t>
            </a:r>
            <a:endParaRPr lang="en-US" sz="1800" dirty="0">
              <a:solidFill>
                <a:srgbClr val="0A8E12"/>
              </a:solidFill>
            </a:endParaRPr>
          </a:p>
        </p:txBody>
      </p:sp>
      <p:sp>
        <p:nvSpPr>
          <p:cNvPr id="34" name="Text Box 35"/>
          <p:cNvSpPr txBox="1">
            <a:spLocks noChangeArrowheads="1"/>
          </p:cNvSpPr>
          <p:nvPr/>
        </p:nvSpPr>
        <p:spPr bwMode="auto">
          <a:xfrm>
            <a:off x="6874371" y="1463268"/>
            <a:ext cx="17093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 smtClean="0">
                <a:solidFill>
                  <a:srgbClr val="0A8E12"/>
                </a:solidFill>
                <a:latin typeface="Cambria" pitchFamily="18" charset="0"/>
              </a:rPr>
              <a:t>But </a:t>
            </a:r>
            <a:r>
              <a:rPr lang="en-US" sz="1400" b="1" i="1" dirty="0">
                <a:solidFill>
                  <a:srgbClr val="0A8E12"/>
                </a:solidFill>
                <a:latin typeface="Cambria" pitchFamily="18" charset="0"/>
              </a:rPr>
              <a:t>one-liners</a:t>
            </a:r>
            <a:r>
              <a:rPr lang="en-US" sz="1400" dirty="0">
                <a:solidFill>
                  <a:srgbClr val="0A8E12"/>
                </a:solidFill>
                <a:latin typeface="Cambria" pitchFamily="18" charset="0"/>
              </a:rPr>
              <a:t> are my specialty…</a:t>
            </a:r>
          </a:p>
        </p:txBody>
      </p:sp>
      <p:grpSp>
        <p:nvGrpSpPr>
          <p:cNvPr id="35" name="Group 2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7576881" y="2002209"/>
            <a:ext cx="625929" cy="739195"/>
            <a:chOff x="2928" y="1051"/>
            <a:chExt cx="840" cy="957"/>
          </a:xfrm>
        </p:grpSpPr>
        <p:sp>
          <p:nvSpPr>
            <p:cNvPr id="36" name="Freeform 2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2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2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2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2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27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2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29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30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31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32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33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" name="Text Box 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8668" y="106362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Using</a:t>
            </a:r>
            <a:r>
              <a:rPr lang="en-US" sz="4200" dirty="0" smtClean="0">
                <a:latin typeface="Cambria" pitchFamily="18" charset="0"/>
              </a:rPr>
              <a:t> LCs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77110" y="5417403"/>
            <a:ext cx="7614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[</a:t>
            </a:r>
            <a:r>
              <a:rPr lang="en-US" sz="3200" b="1" dirty="0" err="1" smtClean="0">
                <a:solidFill>
                  <a:srgbClr val="0D1EFE"/>
                </a:solidFill>
                <a:latin typeface="Courier New" pitchFamily="1" charset="0"/>
              </a:rPr>
              <a:t>letScore</a:t>
            </a:r>
            <a:r>
              <a:rPr lang="en-US" sz="3200" b="1" dirty="0" smtClean="0">
                <a:solidFill>
                  <a:srgbClr val="0D1EFE"/>
                </a:solidFill>
                <a:latin typeface="Courier New" pitchFamily="1" charset="0"/>
              </a:rPr>
              <a:t>(c)</a:t>
            </a:r>
            <a:r>
              <a:rPr lang="en-US" sz="3200" b="1" dirty="0" smtClean="0">
                <a:latin typeface="Courier New" pitchFamily="1" charset="0"/>
              </a:rPr>
              <a:t>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c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S]</a:t>
            </a:r>
            <a:endParaRPr lang="en-US" sz="3200" b="1" dirty="0"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 smtClean="0">
                <a:latin typeface="Courier New" pitchFamily="1" charset="0"/>
              </a:rPr>
              <a:t> 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25" name="Text Box 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62822" y="4849078"/>
            <a:ext cx="49530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Courier New" pitchFamily="1" charset="0"/>
              </a:rPr>
              <a:t>scrabbleScore</a:t>
            </a:r>
            <a:r>
              <a:rPr lang="en-US" sz="3600" b="1" dirty="0" smtClean="0">
                <a:latin typeface="Courier New" pitchFamily="1" charset="0"/>
              </a:rPr>
              <a:t>(S):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242047" y="4745890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3469341" y="4269510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'twelve'</a:t>
            </a:r>
            <a:endParaRPr lang="en-US" sz="1800" dirty="0">
              <a:solidFill>
                <a:srgbClr val="0A8E12"/>
              </a:solidFill>
            </a:endParaRPr>
          </a:p>
        </p:txBody>
      </p:sp>
      <p:cxnSp>
        <p:nvCxnSpPr>
          <p:cNvPr id="28" name="Straight Arrow Connector 2"/>
          <p:cNvCxnSpPr>
            <a:cxnSpLocks noChangeShapeType="1"/>
          </p:cNvCxnSpPr>
          <p:nvPr/>
        </p:nvCxnSpPr>
        <p:spPr bwMode="auto">
          <a:xfrm>
            <a:off x="4660900" y="4545106"/>
            <a:ext cx="749300" cy="303972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Rounded Rectangle 54"/>
          <p:cNvSpPr/>
          <p:nvPr/>
        </p:nvSpPr>
        <p:spPr bwMode="auto">
          <a:xfrm>
            <a:off x="6136341" y="3751492"/>
            <a:ext cx="2922493" cy="1035424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6" name="Text Box 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74371" y="4193540"/>
            <a:ext cx="217998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lots of ifs…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score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865614" y="3800892"/>
            <a:ext cx="25069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err="1" smtClean="0">
                <a:solidFill>
                  <a:srgbClr val="0D1EFE"/>
                </a:solidFill>
                <a:latin typeface="Courier New" pitchFamily="1" charset="0"/>
              </a:rPr>
              <a:t>letScore</a:t>
            </a:r>
            <a:r>
              <a:rPr lang="en-US" sz="2000" b="1" dirty="0" smtClean="0">
                <a:solidFill>
                  <a:srgbClr val="0D1EFE"/>
                </a:solidFill>
                <a:latin typeface="Courier New" pitchFamily="1" charset="0"/>
              </a:rPr>
              <a:t>(c)</a:t>
            </a:r>
            <a:r>
              <a:rPr lang="en-US" sz="20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:</a:t>
            </a:r>
            <a:endParaRPr lang="en-US" sz="20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</p:txBody>
      </p:sp>
      <p:sp>
        <p:nvSpPr>
          <p:cNvPr id="58" name="Rectangle 29"/>
          <p:cNvSpPr>
            <a:spLocks noChangeArrowheads="1"/>
          </p:cNvSpPr>
          <p:nvPr/>
        </p:nvSpPr>
        <p:spPr bwMode="auto">
          <a:xfrm>
            <a:off x="6228040" y="3733800"/>
            <a:ext cx="6463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b="1" dirty="0" err="1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def</a:t>
            </a:r>
            <a:endParaRPr lang="en-US" sz="20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202371" y="5029200"/>
            <a:ext cx="8813293" cy="1752600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818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85888" y="2217738"/>
            <a:ext cx="65500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 smtClean="0"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L]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 smtClean="0">
                <a:latin typeface="Courier New" pitchFamily="1" charset="0"/>
              </a:rPr>
              <a:t> 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4819" name="Text Box 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1649413"/>
            <a:ext cx="23812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4820" name="Rectangle 29"/>
          <p:cNvSpPr>
            <a:spLocks noChangeArrowheads="1"/>
          </p:cNvSpPr>
          <p:nvPr/>
        </p:nvSpPr>
        <p:spPr bwMode="auto">
          <a:xfrm>
            <a:off x="250825" y="1546225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sp>
        <p:nvSpPr>
          <p:cNvPr id="34821" name="Text Box 35"/>
          <p:cNvSpPr txBox="1">
            <a:spLocks noChangeArrowheads="1"/>
          </p:cNvSpPr>
          <p:nvPr/>
        </p:nvSpPr>
        <p:spPr bwMode="auto">
          <a:xfrm>
            <a:off x="7073900" y="3660914"/>
            <a:ext cx="10918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I only </a:t>
            </a:r>
            <a:r>
              <a:rPr lang="en-US" sz="1000" i="1" u="sng" dirty="0" smtClean="0">
                <a:solidFill>
                  <a:srgbClr val="0A8E12"/>
                </a:solidFill>
                <a:latin typeface="Cambria" pitchFamily="18" charset="0"/>
              </a:rPr>
              <a:t>ever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 get one 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line— 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who </a:t>
            </a:r>
            <a:r>
              <a:rPr lang="en-US" sz="1000" i="1" u="sng" dirty="0" smtClean="0">
                <a:solidFill>
                  <a:srgbClr val="0A8E12"/>
                </a:solidFill>
                <a:latin typeface="Cambria" pitchFamily="18" charset="0"/>
              </a:rPr>
              <a:t>are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 the writers around </a:t>
            </a:r>
            <a:r>
              <a:rPr lang="en-US" sz="1000" i="1" dirty="0" smtClean="0">
                <a:solidFill>
                  <a:srgbClr val="0A8E12"/>
                </a:solidFill>
                <a:latin typeface="Cambria" pitchFamily="18" charset="0"/>
              </a:rPr>
              <a:t>here?</a:t>
            </a:r>
            <a:endParaRPr lang="en-US" sz="1000" i="1" dirty="0">
              <a:solidFill>
                <a:srgbClr val="0A8E12"/>
              </a:solidFill>
              <a:latin typeface="Cambria" pitchFamily="18" charset="0"/>
            </a:endParaRPr>
          </a:p>
        </p:txBody>
      </p:sp>
      <p:cxnSp>
        <p:nvCxnSpPr>
          <p:cNvPr id="34823" name="Straight Arrow Connector 2"/>
          <p:cNvCxnSpPr>
            <a:cxnSpLocks noChangeShapeType="1"/>
          </p:cNvCxnSpPr>
          <p:nvPr/>
        </p:nvCxnSpPr>
        <p:spPr bwMode="auto">
          <a:xfrm flipH="1">
            <a:off x="2743200" y="1295400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24" name="Rectangle 3"/>
          <p:cNvSpPr>
            <a:spLocks noChangeArrowheads="1"/>
          </p:cNvSpPr>
          <p:nvPr/>
        </p:nvSpPr>
        <p:spPr bwMode="auto">
          <a:xfrm>
            <a:off x="3133725" y="1050925"/>
            <a:ext cx="874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'cs5'</a:t>
            </a:r>
            <a:endParaRPr lang="en-US" sz="1800">
              <a:solidFill>
                <a:srgbClr val="0A8E12"/>
              </a:solidFill>
            </a:endParaRPr>
          </a:p>
        </p:txBody>
      </p:sp>
      <p:grpSp>
        <p:nvGrpSpPr>
          <p:cNvPr id="34825" name="Group 21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8175794" y="3925419"/>
            <a:ext cx="625929" cy="739195"/>
            <a:chOff x="2928" y="1051"/>
            <a:chExt cx="840" cy="957"/>
          </a:xfrm>
        </p:grpSpPr>
        <p:sp>
          <p:nvSpPr>
            <p:cNvPr id="34828" name="Freeform 22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29" name="Oval 2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0" name="Oval 2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1" name="Oval 2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2" name="Oval 2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3" name="Oval 2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4" name="Oval 2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5" name="Oval 2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6" name="AutoShape 3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837" name="Freeform 31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32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3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34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49375" y="5257800"/>
            <a:ext cx="238125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>
                <a:latin typeface="Courier New" pitchFamily="1" charset="0"/>
              </a:rPr>
              <a:t>len(L):</a:t>
            </a:r>
            <a:endParaRPr lang="en-US" sz="3600" b="1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28600" y="5154612"/>
            <a:ext cx="101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1335504" y="5920297"/>
            <a:ext cx="68499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return </a:t>
            </a:r>
            <a:r>
              <a:rPr lang="en-US" sz="3200" b="1" dirty="0">
                <a:latin typeface="Courier New" pitchFamily="1" charset="0"/>
              </a:rPr>
              <a:t>sum</a:t>
            </a:r>
            <a:r>
              <a:rPr lang="en-US" sz="3200" b="1" dirty="0" smtClean="0">
                <a:latin typeface="Courier New" pitchFamily="1" charset="0"/>
              </a:rPr>
              <a:t>(</a:t>
            </a:r>
            <a:r>
              <a:rPr lang="en-US" sz="3200" b="1" dirty="0">
                <a:latin typeface="Courier New" pitchFamily="1" charset="0"/>
              </a:rPr>
              <a:t>[1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>
                <a:latin typeface="Courier New" pitchFamily="1" charset="0"/>
              </a:rPr>
              <a:t> 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L</a:t>
            </a:r>
            <a:r>
              <a:rPr lang="en-US" sz="3200" b="1" dirty="0" smtClean="0">
                <a:latin typeface="Courier New" pitchFamily="1" charset="0"/>
              </a:rPr>
              <a:t>])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0627000">
            <a:off x="7858046" y="6420845"/>
            <a:ext cx="1272592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A8E12"/>
                </a:solidFill>
                <a:latin typeface="Cambria" pitchFamily="18" charset="0"/>
              </a:rPr>
              <a:t>Maybe too terse!</a:t>
            </a:r>
            <a:endParaRPr lang="en-US" sz="1200" dirty="0"/>
          </a:p>
        </p:txBody>
      </p:sp>
      <p:sp>
        <p:nvSpPr>
          <p:cNvPr id="31" name="Text Box 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71800" y="106362"/>
            <a:ext cx="6019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"One-line" LCs</a:t>
            </a:r>
          </a:p>
        </p:txBody>
      </p:sp>
      <p:sp>
        <p:nvSpPr>
          <p:cNvPr id="2" name="Down Arrow 1"/>
          <p:cNvSpPr/>
          <p:nvPr/>
        </p:nvSpPr>
        <p:spPr bwMode="auto">
          <a:xfrm>
            <a:off x="2965450" y="3399690"/>
            <a:ext cx="914400" cy="1311814"/>
          </a:xfrm>
          <a:prstGeom prst="downArrow">
            <a:avLst/>
          </a:prstGeom>
          <a:solidFill>
            <a:srgbClr val="CCFFCC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8671" y="4097956"/>
            <a:ext cx="1587500" cy="553998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Cambria" panose="02040503050406030204" pitchFamily="18" charset="0"/>
              </a:rPr>
              <a:t>possible, but </a:t>
            </a:r>
            <a:r>
              <a:rPr lang="en-US" sz="1500" b="1" i="1" dirty="0" smtClean="0">
                <a:latin typeface="Cambria" panose="02040503050406030204" pitchFamily="18" charset="0"/>
              </a:rPr>
              <a:t>not</a:t>
            </a:r>
            <a:r>
              <a:rPr lang="en-US" sz="1500" dirty="0" smtClean="0">
                <a:latin typeface="Cambria" panose="02040503050406030204" pitchFamily="18" charset="0"/>
              </a:rPr>
              <a:t> recommendable!</a:t>
            </a:r>
            <a:endParaRPr lang="en-US" sz="15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Text Box 38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71600" y="693738"/>
            <a:ext cx="3733800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err="1" smtClean="0">
                <a:latin typeface="Courier New" pitchFamily="1" charset="0"/>
              </a:rPr>
              <a:t>vwl</a:t>
            </a:r>
            <a:r>
              <a:rPr lang="en-US" sz="3600" b="1" dirty="0" smtClean="0">
                <a:latin typeface="Courier New" pitchFamily="1" charset="0"/>
              </a:rPr>
              <a:t>(s</a:t>
            </a:r>
            <a:r>
              <a:rPr lang="en-US" sz="3600" b="1" dirty="0">
                <a:latin typeface="Courier New" pitchFamily="1" charset="0"/>
              </a:rPr>
              <a:t>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6872" name="Rectangle 39"/>
          <p:cNvSpPr>
            <a:spLocks noChangeArrowheads="1"/>
          </p:cNvSpPr>
          <p:nvPr/>
        </p:nvSpPr>
        <p:spPr bwMode="auto">
          <a:xfrm>
            <a:off x="1371600" y="1347788"/>
            <a:ext cx="7620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latin typeface="Courier New" pitchFamily="1" charset="0"/>
              </a:rPr>
              <a:t> [   </a:t>
            </a:r>
            <a:r>
              <a:rPr lang="en-US" sz="3200" b="1" dirty="0" smtClean="0">
                <a:latin typeface="Courier New" pitchFamily="1" charset="0"/>
              </a:rPr>
              <a:t>   </a:t>
            </a: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 smtClean="0"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c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s       ]        </a:t>
            </a:r>
            <a:endParaRPr lang="en-US" sz="3200" b="1" dirty="0">
              <a:latin typeface="Courier New" pitchFamily="1" charset="0"/>
            </a:endParaRP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36873" name="Text Box 40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25662" y="423863"/>
            <a:ext cx="144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2FA93F"/>
                </a:solidFill>
                <a:latin typeface="Calibri" pitchFamily="-106" charset="0"/>
              </a:rPr>
              <a:t># of vowels</a:t>
            </a:r>
          </a:p>
        </p:txBody>
      </p:sp>
      <p:sp>
        <p:nvSpPr>
          <p:cNvPr id="36874" name="Text Box 4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4300" y="6188810"/>
            <a:ext cx="2286000" cy="554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r</a:t>
            </a: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emember</a:t>
            </a:r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omic Sans MS" pitchFamily="1" charset="0"/>
              </a:rPr>
              <a:t>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True == 1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and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 False == 0</a:t>
            </a:r>
          </a:p>
        </p:txBody>
      </p:sp>
      <p:sp>
        <p:nvSpPr>
          <p:cNvPr id="36875" name="Rectangle 31"/>
          <p:cNvSpPr>
            <a:spLocks noChangeArrowheads="1"/>
          </p:cNvSpPr>
          <p:nvPr/>
        </p:nvSpPr>
        <p:spPr bwMode="auto">
          <a:xfrm>
            <a:off x="241300" y="598488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36876" name="Straight Arrow Connector 23"/>
          <p:cNvCxnSpPr>
            <a:cxnSpLocks noChangeShapeType="1"/>
          </p:cNvCxnSpPr>
          <p:nvPr/>
        </p:nvCxnSpPr>
        <p:spPr bwMode="auto">
          <a:xfrm flipH="1">
            <a:off x="2819400" y="396875"/>
            <a:ext cx="495300" cy="354013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877" name="Rectangle 24"/>
          <p:cNvSpPr>
            <a:spLocks noChangeArrowheads="1"/>
          </p:cNvSpPr>
          <p:nvPr/>
        </p:nvSpPr>
        <p:spPr bwMode="auto">
          <a:xfrm>
            <a:off x="3209925" y="152400"/>
            <a:ext cx="1425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8E12"/>
                </a:solidFill>
                <a:latin typeface="Courier New" pitchFamily="1" charset="0"/>
              </a:rPr>
              <a:t>'sequoia'</a:t>
            </a:r>
            <a:endParaRPr lang="en-US" sz="1800">
              <a:solidFill>
                <a:srgbClr val="0A8E12"/>
              </a:solidFill>
            </a:endParaRPr>
          </a:p>
        </p:txBody>
      </p:sp>
      <p:cxnSp>
        <p:nvCxnSpPr>
          <p:cNvPr id="20" name="Straight Arrow Connector 25"/>
          <p:cNvCxnSpPr>
            <a:cxnSpLocks noChangeShapeType="1"/>
          </p:cNvCxnSpPr>
          <p:nvPr/>
        </p:nvCxnSpPr>
        <p:spPr bwMode="auto">
          <a:xfrm flipH="1">
            <a:off x="3371851" y="3297489"/>
            <a:ext cx="314324" cy="307975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370932" y="3548062"/>
            <a:ext cx="43434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3600" b="1" dirty="0" smtClean="0">
                <a:latin typeface="Courier New" pitchFamily="1" charset="0"/>
              </a:rPr>
              <a:t>count(e, L):</a:t>
            </a:r>
            <a:endParaRPr lang="en-US" sz="3600" b="1" dirty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6" name="Text Box 2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94996" y="3263900"/>
            <a:ext cx="2514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2FA93F"/>
                </a:solidFill>
                <a:latin typeface="Calibri" pitchFamily="-106" charset="0"/>
              </a:rPr>
              <a:t># </a:t>
            </a:r>
            <a:r>
              <a:rPr lang="en-US" sz="1800" b="1" dirty="0" smtClean="0">
                <a:solidFill>
                  <a:srgbClr val="2FA93F"/>
                </a:solidFill>
                <a:latin typeface="Calibri" pitchFamily="-106" charset="0"/>
              </a:rPr>
              <a:t>of times e is in L</a:t>
            </a:r>
            <a:endParaRPr lang="en-US" sz="1800" b="1" dirty="0">
              <a:solidFill>
                <a:srgbClr val="2FA93F"/>
              </a:solidFill>
              <a:latin typeface="Calibri" pitchFamily="-106" charset="0"/>
            </a:endParaRPr>
          </a:p>
        </p:txBody>
      </p:sp>
      <p:sp>
        <p:nvSpPr>
          <p:cNvPr id="27" name="Text Box 3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70932" y="4175125"/>
            <a:ext cx="7772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FA131E"/>
                </a:solidFill>
                <a:latin typeface="Courier New" pitchFamily="1" charset="0"/>
              </a:rPr>
              <a:t>LC =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[     </a:t>
            </a:r>
            <a:r>
              <a:rPr lang="en-US" sz="3200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3200" b="1" dirty="0" smtClean="0">
                <a:latin typeface="Courier New" pitchFamily="1" charset="0"/>
              </a:rPr>
              <a:t> </a:t>
            </a:r>
            <a:r>
              <a:rPr lang="en-US" sz="3200" b="1" dirty="0">
                <a:latin typeface="Courier New" pitchFamily="1" charset="0"/>
              </a:rPr>
              <a:t>x </a:t>
            </a: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L        ] </a:t>
            </a:r>
            <a:endParaRPr lang="en-US" sz="3200" b="1" dirty="0">
              <a:solidFill>
                <a:srgbClr val="DA740E"/>
              </a:solidFill>
              <a:latin typeface="Courier New" pitchFamily="1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DA740E"/>
                </a:solidFill>
                <a:latin typeface="Courier New" pitchFamily="1" charset="0"/>
              </a:rPr>
              <a:t>return</a:t>
            </a:r>
            <a:r>
              <a:rPr lang="en-US" sz="3200" b="1" dirty="0">
                <a:latin typeface="Courier New" pitchFamily="1" charset="0"/>
              </a:rPr>
              <a:t> </a:t>
            </a:r>
            <a:r>
              <a:rPr lang="en-US" sz="3200" b="1" dirty="0" smtClean="0">
                <a:latin typeface="Courier New" pitchFamily="1" charset="0"/>
              </a:rPr>
              <a:t>sum(</a:t>
            </a:r>
            <a:r>
              <a:rPr lang="en-US" sz="3200" b="1" dirty="0" smtClean="0">
                <a:solidFill>
                  <a:srgbClr val="FA131E"/>
                </a:solidFill>
                <a:latin typeface="Courier New" pitchFamily="1" charset="0"/>
              </a:rPr>
              <a:t>LC</a:t>
            </a:r>
            <a:r>
              <a:rPr lang="en-US" sz="3200" b="1" dirty="0" smtClean="0">
                <a:latin typeface="Courier New" pitchFamily="1" charset="0"/>
              </a:rPr>
              <a:t>)</a:t>
            </a:r>
            <a:endParaRPr lang="en-US" sz="3200" b="1" dirty="0">
              <a:latin typeface="Courier New" pitchFamily="1" charset="0"/>
            </a:endParaRPr>
          </a:p>
        </p:txBody>
      </p:sp>
      <p:sp>
        <p:nvSpPr>
          <p:cNvPr id="28" name="Rectangle 30"/>
          <p:cNvSpPr>
            <a:spLocks noChangeArrowheads="1"/>
          </p:cNvSpPr>
          <p:nvPr/>
        </p:nvSpPr>
        <p:spPr bwMode="auto">
          <a:xfrm>
            <a:off x="240632" y="3457575"/>
            <a:ext cx="101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DA740E"/>
                </a:solidFill>
                <a:latin typeface="Courier New" pitchFamily="1" charset="0"/>
              </a:rPr>
              <a:t>def</a:t>
            </a:r>
            <a:endParaRPr lang="en-US" sz="3600"/>
          </a:p>
        </p:txBody>
      </p:sp>
      <p:cxnSp>
        <p:nvCxnSpPr>
          <p:cNvPr id="29" name="Straight Arrow Connector 25"/>
          <p:cNvCxnSpPr>
            <a:cxnSpLocks noChangeShapeType="1"/>
          </p:cNvCxnSpPr>
          <p:nvPr/>
        </p:nvCxnSpPr>
        <p:spPr bwMode="auto">
          <a:xfrm flipH="1">
            <a:off x="3780757" y="3263900"/>
            <a:ext cx="617537" cy="307975"/>
          </a:xfrm>
          <a:prstGeom prst="straightConnector1">
            <a:avLst/>
          </a:prstGeom>
          <a:noFill/>
          <a:ln w="12700" algn="ctr">
            <a:solidFill>
              <a:srgbClr val="0A8E12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4219410" y="2971800"/>
            <a:ext cx="26661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A8E12"/>
                </a:solidFill>
                <a:latin typeface="Courier New" pitchFamily="1" charset="0"/>
              </a:rPr>
              <a:t> [</a:t>
            </a:r>
            <a:r>
              <a:rPr lang="en-US" sz="1800" b="1" dirty="0" smtClean="0">
                <a:solidFill>
                  <a:srgbClr val="0A8E12"/>
                </a:solidFill>
                <a:latin typeface="Courier New" pitchFamily="1" charset="0"/>
              </a:rPr>
              <a:t>3, 42, 5, 7, 42</a:t>
            </a:r>
            <a:r>
              <a:rPr lang="en-US" sz="1800" b="1" dirty="0">
                <a:solidFill>
                  <a:srgbClr val="0A8E12"/>
                </a:solidFill>
                <a:latin typeface="Courier New" pitchFamily="1" charset="0"/>
              </a:rPr>
              <a:t>]</a:t>
            </a:r>
            <a:endParaRPr lang="en-US" sz="1800" dirty="0">
              <a:solidFill>
                <a:srgbClr val="0A8E12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31277" y="2995751"/>
            <a:ext cx="460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A8E12"/>
                </a:solidFill>
                <a:latin typeface="Courier New" pitchFamily="1" charset="0"/>
              </a:rPr>
              <a:t>42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 bwMode="auto">
          <a:xfrm>
            <a:off x="6974304" y="654844"/>
            <a:ext cx="457200" cy="609600"/>
          </a:xfrm>
          <a:prstGeom prst="downArrow">
            <a:avLst/>
          </a:prstGeom>
          <a:solidFill>
            <a:srgbClr val="E5F1FF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24009" y="126354"/>
            <a:ext cx="3577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D1EFE"/>
                </a:solidFill>
                <a:latin typeface="Calibri" panose="020F0502020204030204" pitchFamily="34" charset="0"/>
              </a:rPr>
              <a:t>if</a:t>
            </a:r>
            <a:endParaRPr lang="en-US" dirty="0">
              <a:solidFill>
                <a:srgbClr val="0D1EFE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6423279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LC = [     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for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x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in L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 ]       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1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9600" y="6070162"/>
            <a:ext cx="495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LC = [   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  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for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c </a:t>
            </a:r>
            <a:r>
              <a:rPr lang="en-US" b="1" dirty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in </a:t>
            </a: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latin typeface="Courier New" pitchFamily="1" charset="0"/>
              </a:rPr>
              <a:t>s ]        </a:t>
            </a:r>
            <a:endParaRPr lang="en-US" b="1" dirty="0">
              <a:solidFill>
                <a:schemeClr val="bg1">
                  <a:lumMod val="75000"/>
                </a:schemeClr>
              </a:solidFill>
              <a:latin typeface="Courier New" pitchFamily="1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248734" y="5869281"/>
            <a:ext cx="2704766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the too-terse approaches to these...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12811" y="6171680"/>
            <a:ext cx="4013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latin typeface="Cambria" pitchFamily="18" charset="0"/>
              </a:rPr>
              <a:t>top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5454750" y="6512179"/>
            <a:ext cx="7174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rgbClr val="FFFFFF">
                    <a:lumMod val="65000"/>
                  </a:srgbClr>
                </a:solidFill>
                <a:latin typeface="Cambria" pitchFamily="18" charset="0"/>
              </a:rPr>
              <a:t>bottom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2400" y="5623428"/>
            <a:ext cx="8915400" cy="11583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45779" y="2233864"/>
            <a:ext cx="4414707" cy="800305"/>
          </a:xfrm>
          <a:prstGeom prst="roundRect">
            <a:avLst/>
          </a:prstGeom>
          <a:solidFill>
            <a:srgbClr val="E5F1FF"/>
          </a:solidFill>
          <a:ln w="1905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642605" y="3826040"/>
            <a:ext cx="3454651" cy="66833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669844" y="545432"/>
            <a:ext cx="3178756" cy="66833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06362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Go!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" y="103981"/>
            <a:ext cx="682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Cambria" pitchFamily="18" charset="0"/>
              </a:rPr>
              <a:t>Write each of these functions </a:t>
            </a:r>
            <a:r>
              <a:rPr lang="en-US" sz="1800" i="1" dirty="0" smtClean="0">
                <a:solidFill>
                  <a:srgbClr val="0D1EFE"/>
                </a:solidFill>
                <a:latin typeface="Cambria" pitchFamily="18" charset="0"/>
              </a:rPr>
              <a:t>using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list comprehensions…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988" y="9207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720763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lotto(Y</a:t>
            </a:r>
            <a:r>
              <a:rPr lang="en-US" b="1" dirty="0" smtClean="0">
                <a:latin typeface="Courier New" pitchFamily="1" charset="0"/>
              </a:rPr>
              <a:t>, W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8256" y="545432"/>
            <a:ext cx="357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Argument:</a:t>
            </a:r>
            <a:r>
              <a:rPr lang="en-US" sz="1400" dirty="0" smtClean="0">
                <a:latin typeface="Cambria" pitchFamily="18" charset="0"/>
              </a:rPr>
              <a:t>   </a:t>
            </a:r>
            <a:r>
              <a:rPr lang="en-US" sz="1400" b="1" dirty="0" smtClean="0">
                <a:latin typeface="Cambria" pitchFamily="18" charset="0"/>
              </a:rPr>
              <a:t>L</a:t>
            </a:r>
            <a:r>
              <a:rPr lang="en-US" sz="1400" dirty="0">
                <a:latin typeface="Cambria" pitchFamily="18" charset="0"/>
              </a:rPr>
              <a:t>, any list o</a:t>
            </a:r>
            <a:r>
              <a:rPr lang="en-US" sz="1400" dirty="0" smtClean="0">
                <a:latin typeface="Cambria" pitchFamily="18" charset="0"/>
              </a:rPr>
              <a:t>f </a:t>
            </a:r>
            <a:r>
              <a:rPr lang="en-US" sz="1400" dirty="0" smtClean="0">
                <a:latin typeface="Cambria" pitchFamily="18" charset="0"/>
              </a:rPr>
              <a:t>numbers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8256" y="727995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count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of  </a:t>
            </a:r>
            <a:r>
              <a:rPr lang="en-US" sz="1400" dirty="0" smtClean="0">
                <a:latin typeface="Cambria" pitchFamily="18" charset="0"/>
              </a:rPr>
              <a:t>odd </a:t>
            </a:r>
            <a:r>
              <a:rPr lang="en-US" sz="1400" dirty="0" smtClean="0">
                <a:latin typeface="Cambria" pitchFamily="18" charset="0"/>
              </a:rPr>
              <a:t>numbers </a:t>
            </a:r>
            <a:r>
              <a:rPr lang="en-US" sz="1400" dirty="0" smtClean="0">
                <a:latin typeface="Cambria" pitchFamily="18" charset="0"/>
              </a:rPr>
              <a:t>in </a:t>
            </a:r>
            <a:r>
              <a:rPr lang="en-US" sz="1400" b="1" dirty="0" smtClean="0">
                <a:latin typeface="Cambria" pitchFamily="18" charset="0"/>
              </a:rPr>
              <a:t>L</a:t>
            </a:r>
            <a:r>
              <a:rPr lang="en-US" sz="1400" dirty="0" smtClean="0">
                <a:latin typeface="Cambria" pitchFamily="18" charset="0"/>
              </a:rPr>
              <a:t> 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8256" y="908970"/>
            <a:ext cx="3180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Example</a:t>
            </a:r>
            <a:r>
              <a:rPr lang="en-US" sz="1400" dirty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>
                <a:solidFill>
                  <a:srgbClr val="0D1EFE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rgbClr val="0D1EFE"/>
                </a:solidFill>
                <a:latin typeface="Cambria" pitchFamily="18" charset="0"/>
              </a:rPr>
              <a:t>nodds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([3, 4, 5, 7, 42] ) == 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30573" y="2377102"/>
            <a:ext cx="4429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Arguments: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b="1" dirty="0" smtClean="0">
                <a:latin typeface="Cambria" pitchFamily="18" charset="0"/>
              </a:rPr>
              <a:t>Y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and </a:t>
            </a:r>
            <a:r>
              <a:rPr lang="en-US" sz="1400" b="1" dirty="0">
                <a:latin typeface="Cambria" pitchFamily="18" charset="0"/>
              </a:rPr>
              <a:t>W</a:t>
            </a:r>
            <a:r>
              <a:rPr lang="en-US" sz="1400" dirty="0">
                <a:latin typeface="Cambria" pitchFamily="18" charset="0"/>
              </a:rPr>
              <a:t>, two lists of "lottery" numbers </a:t>
            </a:r>
            <a:r>
              <a:rPr lang="en-US" sz="1050" dirty="0">
                <a:latin typeface="Cambria" pitchFamily="18" charset="0"/>
              </a:rPr>
              <a:t>(</a:t>
            </a:r>
            <a:r>
              <a:rPr lang="en-US" sz="1050" dirty="0" err="1">
                <a:latin typeface="Cambria" pitchFamily="18" charset="0"/>
              </a:rPr>
              <a:t>ints</a:t>
            </a:r>
            <a:r>
              <a:rPr lang="en-US" sz="1050" dirty="0">
                <a:latin typeface="Cambria" pitchFamily="18" charset="0"/>
              </a:rPr>
              <a:t>)</a:t>
            </a:r>
            <a:endParaRPr lang="en-US" sz="1050" b="1" dirty="0">
              <a:latin typeface="Cambria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30573" y="2559664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number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of matches between </a:t>
            </a:r>
            <a:r>
              <a:rPr lang="en-US" sz="1400" b="1" dirty="0">
                <a:latin typeface="Cambria" pitchFamily="18" charset="0"/>
              </a:rPr>
              <a:t>Y</a:t>
            </a:r>
            <a:r>
              <a:rPr lang="en-US" sz="1400" dirty="0">
                <a:latin typeface="Cambria" pitchFamily="18" charset="0"/>
              </a:rPr>
              <a:t> &amp; </a:t>
            </a:r>
            <a:r>
              <a:rPr lang="en-US" sz="1400" b="1" dirty="0">
                <a:latin typeface="Cambria" pitchFamily="18" charset="0"/>
              </a:rPr>
              <a:t>W</a:t>
            </a:r>
            <a:r>
              <a:rPr lang="en-US" sz="1400" dirty="0">
                <a:latin typeface="Cambria" pitchFamily="18" charset="0"/>
              </a:rPr>
              <a:t>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0572" y="2740639"/>
            <a:ext cx="4284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Example</a:t>
            </a:r>
            <a:r>
              <a:rPr lang="en-US" sz="1400" dirty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>
                <a:solidFill>
                  <a:srgbClr val="0D1EFE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lotto([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5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, 7, 42, 47], [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3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, 5, 7, 44, 47] ) 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== 3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3909" y="2221832"/>
            <a:ext cx="1295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Y</a:t>
            </a:r>
            <a:r>
              <a:rPr lang="en-US" sz="1000" dirty="0">
                <a:latin typeface="Cambria" pitchFamily="18" charset="0"/>
              </a:rPr>
              <a:t> are your </a:t>
            </a:r>
            <a:r>
              <a:rPr lang="en-US" sz="1000" dirty="0" smtClean="0">
                <a:latin typeface="Cambria" pitchFamily="18" charset="0"/>
              </a:rPr>
              <a:t>#s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61815" y="2221832"/>
            <a:ext cx="1481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W</a:t>
            </a:r>
            <a:r>
              <a:rPr lang="en-US" sz="1000" dirty="0">
                <a:latin typeface="Cambria" pitchFamily="18" charset="0"/>
              </a:rPr>
              <a:t> are the winning </a:t>
            </a:r>
            <a:r>
              <a:rPr lang="en-US" sz="1000" dirty="0" smtClean="0">
                <a:latin typeface="Cambria" pitchFamily="18" charset="0"/>
              </a:rPr>
              <a:t>#s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37905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4202277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ndivs</a:t>
            </a:r>
            <a:r>
              <a:rPr lang="en-US" b="1" dirty="0" smtClean="0">
                <a:latin typeface="Courier New" pitchFamily="1" charset="0"/>
              </a:rPr>
              <a:t>(N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906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4192" y="3841916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b="1" dirty="0" smtClean="0">
                <a:latin typeface="Cambria" pitchFamily="18" charset="0"/>
              </a:rPr>
              <a:t>N</a:t>
            </a:r>
            <a:r>
              <a:rPr lang="en-US" sz="1400" dirty="0">
                <a:latin typeface="Cambria" pitchFamily="18" charset="0"/>
              </a:rPr>
              <a:t>, an </a:t>
            </a:r>
            <a:r>
              <a:rPr lang="en-US" sz="1400" dirty="0" err="1">
                <a:latin typeface="Cambria" pitchFamily="18" charset="0"/>
              </a:rPr>
              <a:t>int</a:t>
            </a:r>
            <a:r>
              <a:rPr lang="en-US" sz="1400" dirty="0">
                <a:latin typeface="Cambria" pitchFamily="18" charset="0"/>
              </a:rPr>
              <a:t> &gt;= 2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37907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4192" y="4024479"/>
            <a:ext cx="3522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number </a:t>
            </a:r>
            <a:r>
              <a:rPr lang="en-US" sz="1400" dirty="0" smtClean="0">
                <a:latin typeface="Cambria" pitchFamily="18" charset="0"/>
              </a:rPr>
              <a:t>of </a:t>
            </a:r>
            <a:r>
              <a:rPr lang="en-US" sz="1400" dirty="0">
                <a:latin typeface="Cambria" pitchFamily="18" charset="0"/>
              </a:rPr>
              <a:t>positive divisors of </a:t>
            </a:r>
            <a:r>
              <a:rPr lang="en-US" sz="1400" b="1" dirty="0">
                <a:latin typeface="Cambria" pitchFamily="18" charset="0"/>
              </a:rPr>
              <a:t>N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4191" y="4205454"/>
            <a:ext cx="3522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D1EFE"/>
                </a:solidFill>
                <a:latin typeface="Calibri" pitchFamily="34" charset="0"/>
              </a:rPr>
              <a:t>E</a:t>
            </a: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xample</a:t>
            </a:r>
            <a:r>
              <a:rPr lang="en-US" sz="1400" dirty="0" smtClean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  </a:t>
            </a:r>
            <a:r>
              <a:rPr lang="en-US" sz="1400" b="1" dirty="0" err="1">
                <a:solidFill>
                  <a:srgbClr val="0D1EFE"/>
                </a:solidFill>
                <a:latin typeface="Cambria" pitchFamily="18" charset="0"/>
              </a:rPr>
              <a:t>numdivs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(12) == 6   </a:t>
            </a:r>
            <a:r>
              <a:rPr lang="en-US" sz="1000" dirty="0">
                <a:latin typeface="Cambria" pitchFamily="18" charset="0"/>
              </a:rPr>
              <a:t>(1</a:t>
            </a:r>
            <a:r>
              <a:rPr lang="en-US" sz="1000" dirty="0" smtClean="0">
                <a:latin typeface="Cambria" pitchFamily="18" charset="0"/>
              </a:rPr>
              <a:t>, 2, 3, 4, 6, 12</a:t>
            </a:r>
            <a:r>
              <a:rPr lang="en-US" sz="1000" dirty="0">
                <a:latin typeface="Cambria" pitchFamily="18" charset="0"/>
              </a:rPr>
              <a:t>)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914400" y="1412875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[          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L   </a:t>
            </a:r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>
                <a:latin typeface="Courier New" pitchFamily="1" charset="0"/>
              </a:rPr>
              <a:t>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39456" y="1175646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127458" y="3004443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858255" y="4460641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" y="5658101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primesUpTo</a:t>
            </a:r>
            <a:r>
              <a:rPr lang="en-US" b="1" dirty="0" smtClean="0">
                <a:latin typeface="Courier New" pitchFamily="1" charset="0"/>
              </a:rPr>
              <a:t>(P):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48200" y="5265988"/>
            <a:ext cx="3518819" cy="668338"/>
          </a:xfrm>
          <a:prstGeom prst="roundRect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9787" y="5257800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Argument: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b="1" dirty="0">
                <a:latin typeface="Cambria" pitchFamily="18" charset="0"/>
              </a:rPr>
              <a:t>P</a:t>
            </a:r>
            <a:r>
              <a:rPr lang="en-US" sz="1400" dirty="0" smtClean="0">
                <a:latin typeface="Cambria" pitchFamily="18" charset="0"/>
              </a:rPr>
              <a:t>, </a:t>
            </a:r>
            <a:r>
              <a:rPr lang="en-US" sz="1400" dirty="0">
                <a:latin typeface="Cambria" pitchFamily="18" charset="0"/>
              </a:rPr>
              <a:t>an </a:t>
            </a:r>
            <a:r>
              <a:rPr lang="en-US" sz="1400" dirty="0" err="1">
                <a:latin typeface="Cambria" pitchFamily="18" charset="0"/>
              </a:rPr>
              <a:t>int</a:t>
            </a:r>
            <a:r>
              <a:rPr lang="en-US" sz="1400" dirty="0">
                <a:latin typeface="Cambria" pitchFamily="18" charset="0"/>
              </a:rPr>
              <a:t> &gt;= 2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49786" y="5440363"/>
            <a:ext cx="3960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err="1" smtClean="0">
                <a:latin typeface="Cambria" pitchFamily="18" charset="0"/>
              </a:rPr>
              <a:t>alist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of prime </a:t>
            </a:r>
            <a:r>
              <a:rPr lang="en-US" sz="1400" dirty="0" smtClean="0">
                <a:latin typeface="Cambria" pitchFamily="18" charset="0"/>
              </a:rPr>
              <a:t>numbers </a:t>
            </a:r>
            <a:r>
              <a:rPr lang="en-US" sz="1400" dirty="0" smtClean="0">
                <a:latin typeface="Cambria" pitchFamily="18" charset="0"/>
              </a:rPr>
              <a:t>up to </a:t>
            </a:r>
            <a:r>
              <a:rPr lang="en-US" sz="1400" dirty="0" smtClean="0">
                <a:latin typeface="Cambria" pitchFamily="18" charset="0"/>
              </a:rPr>
              <a:t>&amp; </a:t>
            </a:r>
            <a:r>
              <a:rPr lang="en-US" sz="1400" dirty="0" smtClean="0">
                <a:latin typeface="Cambria" pitchFamily="18" charset="0"/>
              </a:rPr>
              <a:t>incl. </a:t>
            </a:r>
            <a:r>
              <a:rPr lang="en-US" sz="1400" b="1" dirty="0">
                <a:latin typeface="Cambria" pitchFamily="18" charset="0"/>
              </a:rPr>
              <a:t>P</a:t>
            </a: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9787" y="5633370"/>
            <a:ext cx="3447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D1EFE"/>
                </a:solidFill>
                <a:latin typeface="Calibri" pitchFamily="34" charset="0"/>
              </a:rPr>
              <a:t>E</a:t>
            </a: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xample</a:t>
            </a:r>
            <a:r>
              <a:rPr lang="en-US" sz="1400" dirty="0" smtClean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  </a:t>
            </a:r>
            <a:r>
              <a:rPr lang="en-US" sz="1200" b="1" dirty="0" err="1" smtClean="0">
                <a:solidFill>
                  <a:srgbClr val="0D1EFE"/>
                </a:solidFill>
                <a:latin typeface="Cambria" pitchFamily="18" charset="0"/>
              </a:rPr>
              <a:t>primesUpTo</a:t>
            </a:r>
            <a:r>
              <a:rPr lang="en-US" sz="1200" b="1" dirty="0" smtClean="0">
                <a:solidFill>
                  <a:srgbClr val="0D1EFE"/>
                </a:solidFill>
                <a:latin typeface="Cambria" pitchFamily="18" charset="0"/>
              </a:rPr>
              <a:t>(12</a:t>
            </a:r>
            <a:r>
              <a:rPr lang="en-US" sz="1200" b="1" dirty="0">
                <a:solidFill>
                  <a:srgbClr val="0D1EFE"/>
                </a:solidFill>
                <a:latin typeface="Cambria" pitchFamily="18" charset="0"/>
              </a:rPr>
              <a:t>) == </a:t>
            </a:r>
            <a:r>
              <a:rPr lang="en-US" sz="1200" b="1" dirty="0" smtClean="0">
                <a:solidFill>
                  <a:srgbClr val="0D1EFE"/>
                </a:solidFill>
                <a:latin typeface="Cambria" pitchFamily="18" charset="0"/>
              </a:rPr>
              <a:t>[2, 3, 5, 7, 11] </a:t>
            </a:r>
            <a:endParaRPr lang="en-US" sz="1000" dirty="0">
              <a:solidFill>
                <a:srgbClr val="0D1EFE"/>
              </a:solidFill>
              <a:latin typeface="Cambria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599030" y="5934908"/>
            <a:ext cx="1949116" cy="0"/>
          </a:xfrm>
          <a:prstGeom prst="line">
            <a:avLst/>
          </a:prstGeom>
          <a:noFill/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8373952" y="5609305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DA740E"/>
                </a:solidFill>
                <a:latin typeface="Cambria" pitchFamily="18" charset="0"/>
                <a:cs typeface="Courier New" pitchFamily="1" charset="0"/>
              </a:rPr>
              <a:t>Extra!</a:t>
            </a:r>
            <a:endParaRPr lang="en-US" dirty="0">
              <a:solidFill>
                <a:srgbClr val="DA740E"/>
              </a:solidFill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914400" y="3228228"/>
            <a:ext cx="77724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14400" y="4746812"/>
            <a:ext cx="77724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4400" y="3518995"/>
            <a:ext cx="211468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4400" y="5068819"/>
            <a:ext cx="211468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" y="6491559"/>
            <a:ext cx="14253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LC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 rot="20804696">
            <a:off x="2490118" y="794629"/>
            <a:ext cx="6116056" cy="3416320"/>
          </a:xfrm>
          <a:prstGeom prst="rect">
            <a:avLst/>
          </a:prstGeom>
          <a:solidFill>
            <a:srgbClr val="E5F1FF"/>
          </a:solidFill>
          <a:ln>
            <a:solidFill>
              <a:srgbClr val="0D1EF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800" i="1" dirty="0" smtClean="0">
                <a:latin typeface="Cambria" pitchFamily="18" charset="0"/>
              </a:rPr>
              <a:t>First, </a:t>
            </a:r>
            <a:r>
              <a:rPr lang="en-US" sz="10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demos() </a:t>
            </a:r>
            <a:endParaRPr lang="en-US" sz="10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443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Bourton-on-the-water's </a:t>
            </a:r>
            <a:r>
              <a:rPr lang="en-US" sz="4000" i="1" dirty="0" smtClean="0">
                <a:latin typeface="Cambria" pitchFamily="18" charset="0"/>
              </a:rPr>
              <a:t>1/9 model</a:t>
            </a:r>
          </a:p>
        </p:txBody>
      </p:sp>
      <p:pic>
        <p:nvPicPr>
          <p:cNvPr id="3074" name="Picture 2" descr="bourton-model-village-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382000" cy="557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2400" y="5623428"/>
            <a:ext cx="8915400" cy="11583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645779" y="2233864"/>
            <a:ext cx="4414707" cy="800305"/>
          </a:xfrm>
          <a:prstGeom prst="roundRect">
            <a:avLst/>
          </a:prstGeom>
          <a:solidFill>
            <a:srgbClr val="E5F1FF"/>
          </a:solidFill>
          <a:ln w="1905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4642605" y="3826040"/>
            <a:ext cx="3454651" cy="66833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4669844" y="545432"/>
            <a:ext cx="3178756" cy="668338"/>
          </a:xfrm>
          <a:prstGeom prst="roundRect">
            <a:avLst/>
          </a:prstGeom>
          <a:solidFill>
            <a:srgbClr val="E5F1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86600" y="106362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b="1" i="1" dirty="0" smtClean="0">
                <a:latin typeface="Cambria" pitchFamily="18" charset="0"/>
              </a:rPr>
              <a:t>Go!</a:t>
            </a:r>
            <a:endParaRPr lang="en-US" sz="4200" b="1" dirty="0">
              <a:latin typeface="Cambria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" y="103981"/>
            <a:ext cx="682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Cambria" pitchFamily="18" charset="0"/>
              </a:rPr>
              <a:t>Write each of these functions </a:t>
            </a:r>
            <a:r>
              <a:rPr lang="en-US" sz="1800" i="1" dirty="0" smtClean="0">
                <a:solidFill>
                  <a:srgbClr val="0D1EFE"/>
                </a:solidFill>
                <a:latin typeface="Cambria" pitchFamily="18" charset="0"/>
              </a:rPr>
              <a:t>using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list comprehensions…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988" y="9207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720763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lotto(Y</a:t>
            </a:r>
            <a:r>
              <a:rPr lang="en-US" b="1" dirty="0" smtClean="0">
                <a:latin typeface="Courier New" pitchFamily="1" charset="0"/>
              </a:rPr>
              <a:t>, W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668256" y="545432"/>
            <a:ext cx="357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Argument:</a:t>
            </a:r>
            <a:r>
              <a:rPr lang="en-US" sz="1400" dirty="0" smtClean="0">
                <a:latin typeface="Cambria" pitchFamily="18" charset="0"/>
              </a:rPr>
              <a:t>   </a:t>
            </a:r>
            <a:r>
              <a:rPr lang="en-US" sz="1400" b="1" dirty="0" smtClean="0">
                <a:latin typeface="Cambria" pitchFamily="18" charset="0"/>
              </a:rPr>
              <a:t>L</a:t>
            </a:r>
            <a:r>
              <a:rPr lang="en-US" sz="1400" dirty="0">
                <a:latin typeface="Cambria" pitchFamily="18" charset="0"/>
              </a:rPr>
              <a:t>, any list o</a:t>
            </a:r>
            <a:r>
              <a:rPr lang="en-US" sz="1400" dirty="0" smtClean="0">
                <a:latin typeface="Cambria" pitchFamily="18" charset="0"/>
              </a:rPr>
              <a:t>f </a:t>
            </a:r>
            <a:r>
              <a:rPr lang="en-US" sz="1400" dirty="0" smtClean="0">
                <a:latin typeface="Cambria" pitchFamily="18" charset="0"/>
              </a:rPr>
              <a:t>numbers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8256" y="727995"/>
            <a:ext cx="3429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count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of  </a:t>
            </a:r>
            <a:r>
              <a:rPr lang="en-US" sz="1400" dirty="0" smtClean="0">
                <a:latin typeface="Cambria" pitchFamily="18" charset="0"/>
              </a:rPr>
              <a:t>odd </a:t>
            </a:r>
            <a:r>
              <a:rPr lang="en-US" sz="1400" dirty="0" smtClean="0">
                <a:latin typeface="Cambria" pitchFamily="18" charset="0"/>
              </a:rPr>
              <a:t>numbers </a:t>
            </a:r>
            <a:r>
              <a:rPr lang="en-US" sz="1400" dirty="0" smtClean="0">
                <a:latin typeface="Cambria" pitchFamily="18" charset="0"/>
              </a:rPr>
              <a:t>in </a:t>
            </a:r>
            <a:r>
              <a:rPr lang="en-US" sz="1400" b="1" dirty="0" smtClean="0">
                <a:latin typeface="Cambria" pitchFamily="18" charset="0"/>
              </a:rPr>
              <a:t>L</a:t>
            </a:r>
            <a:r>
              <a:rPr lang="en-US" sz="1400" dirty="0" smtClean="0">
                <a:latin typeface="Cambria" pitchFamily="18" charset="0"/>
              </a:rPr>
              <a:t> </a:t>
            </a:r>
            <a:endParaRPr lang="en-US" sz="1400" dirty="0">
              <a:latin typeface="Cambria" pitchFamily="18" charset="0"/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8256" y="908970"/>
            <a:ext cx="31803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Example</a:t>
            </a:r>
            <a:r>
              <a:rPr lang="en-US" sz="1400" dirty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>
                <a:solidFill>
                  <a:srgbClr val="0D1EFE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</a:t>
            </a:r>
            <a:r>
              <a:rPr lang="en-US" sz="1400" b="1" dirty="0" err="1" smtClean="0">
                <a:solidFill>
                  <a:srgbClr val="0D1EFE"/>
                </a:solidFill>
                <a:latin typeface="Cambria" pitchFamily="18" charset="0"/>
              </a:rPr>
              <a:t>nodds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([3, 4, 5, 7, 42] ) == 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3</a:t>
            </a:r>
          </a:p>
        </p:txBody>
      </p:sp>
      <p:sp>
        <p:nvSpPr>
          <p:cNvPr id="37899" name="Text Box 1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30573" y="2377102"/>
            <a:ext cx="44299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Arguments: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b="1" dirty="0" smtClean="0">
                <a:latin typeface="Cambria" pitchFamily="18" charset="0"/>
              </a:rPr>
              <a:t>Y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and </a:t>
            </a:r>
            <a:r>
              <a:rPr lang="en-US" sz="1400" b="1" dirty="0">
                <a:latin typeface="Cambria" pitchFamily="18" charset="0"/>
              </a:rPr>
              <a:t>W</a:t>
            </a:r>
            <a:r>
              <a:rPr lang="en-US" sz="1400" dirty="0">
                <a:latin typeface="Cambria" pitchFamily="18" charset="0"/>
              </a:rPr>
              <a:t>, two lists of "lottery" numbers </a:t>
            </a:r>
            <a:r>
              <a:rPr lang="en-US" sz="1050" dirty="0">
                <a:latin typeface="Cambria" pitchFamily="18" charset="0"/>
              </a:rPr>
              <a:t>(</a:t>
            </a:r>
            <a:r>
              <a:rPr lang="en-US" sz="1050" dirty="0" err="1">
                <a:latin typeface="Cambria" pitchFamily="18" charset="0"/>
              </a:rPr>
              <a:t>ints</a:t>
            </a:r>
            <a:r>
              <a:rPr lang="en-US" sz="1050" dirty="0">
                <a:latin typeface="Cambria" pitchFamily="18" charset="0"/>
              </a:rPr>
              <a:t>)</a:t>
            </a:r>
            <a:endParaRPr lang="en-US" sz="1050" b="1" dirty="0">
              <a:latin typeface="Cambria" pitchFamily="18" charset="0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630573" y="2559664"/>
            <a:ext cx="3733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number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>
                <a:latin typeface="Cambria" pitchFamily="18" charset="0"/>
              </a:rPr>
              <a:t>of matches between </a:t>
            </a:r>
            <a:r>
              <a:rPr lang="en-US" sz="1400" b="1" dirty="0">
                <a:latin typeface="Cambria" pitchFamily="18" charset="0"/>
              </a:rPr>
              <a:t>Y</a:t>
            </a:r>
            <a:r>
              <a:rPr lang="en-US" sz="1400" dirty="0">
                <a:latin typeface="Cambria" pitchFamily="18" charset="0"/>
              </a:rPr>
              <a:t> &amp; </a:t>
            </a:r>
            <a:r>
              <a:rPr lang="en-US" sz="1400" b="1" dirty="0">
                <a:latin typeface="Cambria" pitchFamily="18" charset="0"/>
              </a:rPr>
              <a:t>W</a:t>
            </a:r>
            <a:r>
              <a:rPr lang="en-US" sz="1400" dirty="0">
                <a:latin typeface="Cambria" pitchFamily="18" charset="0"/>
              </a:rPr>
              <a:t> 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0572" y="2740639"/>
            <a:ext cx="4284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Example</a:t>
            </a:r>
            <a:r>
              <a:rPr lang="en-US" sz="1400" dirty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>
                <a:solidFill>
                  <a:srgbClr val="0D1EFE"/>
                </a:solidFill>
                <a:latin typeface="Cambria" pitchFamily="18" charset="0"/>
              </a:rPr>
              <a:t> 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lotto([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5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, 7, 42, 47], [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3</a:t>
            </a:r>
            <a:r>
              <a:rPr lang="en-US" sz="1400" b="1" dirty="0" smtClean="0">
                <a:solidFill>
                  <a:srgbClr val="0D1EFE"/>
                </a:solidFill>
                <a:latin typeface="Cambria" pitchFamily="18" charset="0"/>
              </a:rPr>
              <a:t>, 5, 7, 44, 47] ) 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== 3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33909" y="2221832"/>
            <a:ext cx="1295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Y</a:t>
            </a:r>
            <a:r>
              <a:rPr lang="en-US" sz="1000" dirty="0">
                <a:latin typeface="Cambria" pitchFamily="18" charset="0"/>
              </a:rPr>
              <a:t> are your </a:t>
            </a:r>
            <a:r>
              <a:rPr lang="en-US" sz="1000" dirty="0" smtClean="0">
                <a:latin typeface="Cambria" pitchFamily="18" charset="0"/>
              </a:rPr>
              <a:t>#s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37903" name="Text Box 1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61815" y="2221832"/>
            <a:ext cx="148113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>
                <a:latin typeface="Cambria" pitchFamily="18" charset="0"/>
              </a:rPr>
              <a:t>W</a:t>
            </a:r>
            <a:r>
              <a:rPr lang="en-US" sz="1000" dirty="0">
                <a:latin typeface="Cambria" pitchFamily="18" charset="0"/>
              </a:rPr>
              <a:t> are the winning </a:t>
            </a:r>
            <a:r>
              <a:rPr lang="en-US" sz="1000" dirty="0" smtClean="0">
                <a:latin typeface="Cambria" pitchFamily="18" charset="0"/>
              </a:rPr>
              <a:t>#s</a:t>
            </a:r>
            <a:endParaRPr lang="en-US" sz="1000" dirty="0">
              <a:latin typeface="Cambria" pitchFamily="18" charset="0"/>
            </a:endParaRPr>
          </a:p>
        </p:txBody>
      </p:sp>
      <p:sp>
        <p:nvSpPr>
          <p:cNvPr id="37905" name="Text Box 20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2400" y="4202277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ndivs</a:t>
            </a:r>
            <a:r>
              <a:rPr lang="en-US" b="1" dirty="0" smtClean="0">
                <a:latin typeface="Courier New" pitchFamily="1" charset="0"/>
              </a:rPr>
              <a:t>(N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906" name="Text Box 2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644192" y="3841916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b="1" dirty="0" smtClean="0">
                <a:latin typeface="Cambria" pitchFamily="18" charset="0"/>
              </a:rPr>
              <a:t>N</a:t>
            </a:r>
            <a:r>
              <a:rPr lang="en-US" sz="1400" dirty="0">
                <a:latin typeface="Cambria" pitchFamily="18" charset="0"/>
              </a:rPr>
              <a:t>, an </a:t>
            </a:r>
            <a:r>
              <a:rPr lang="en-US" sz="1400" dirty="0" err="1">
                <a:latin typeface="Cambria" pitchFamily="18" charset="0"/>
              </a:rPr>
              <a:t>int</a:t>
            </a:r>
            <a:r>
              <a:rPr lang="en-US" sz="1400" dirty="0">
                <a:latin typeface="Cambria" pitchFamily="18" charset="0"/>
              </a:rPr>
              <a:t> &gt;= 2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37907" name="Text Box 2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4192" y="4024479"/>
            <a:ext cx="3522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smtClean="0">
                <a:latin typeface="Cambria" pitchFamily="18" charset="0"/>
              </a:rPr>
              <a:t>the </a:t>
            </a:r>
            <a:r>
              <a:rPr lang="en-US" sz="1400" dirty="0" smtClean="0">
                <a:latin typeface="Cambria" pitchFamily="18" charset="0"/>
              </a:rPr>
              <a:t>number </a:t>
            </a:r>
            <a:r>
              <a:rPr lang="en-US" sz="1400" dirty="0" smtClean="0">
                <a:latin typeface="Cambria" pitchFamily="18" charset="0"/>
              </a:rPr>
              <a:t>of </a:t>
            </a:r>
            <a:r>
              <a:rPr lang="en-US" sz="1400" dirty="0">
                <a:latin typeface="Cambria" pitchFamily="18" charset="0"/>
              </a:rPr>
              <a:t>positive divisors of </a:t>
            </a:r>
            <a:r>
              <a:rPr lang="en-US" sz="1400" b="1" dirty="0">
                <a:latin typeface="Cambria" pitchFamily="18" charset="0"/>
              </a:rPr>
              <a:t>N</a:t>
            </a:r>
          </a:p>
        </p:txBody>
      </p:sp>
      <p:sp>
        <p:nvSpPr>
          <p:cNvPr id="37908" name="Text Box 23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4191" y="4205454"/>
            <a:ext cx="352282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D1EFE"/>
                </a:solidFill>
                <a:latin typeface="Calibri" pitchFamily="34" charset="0"/>
              </a:rPr>
              <a:t>E</a:t>
            </a: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xample</a:t>
            </a:r>
            <a:r>
              <a:rPr lang="en-US" sz="1400" dirty="0" smtClean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  </a:t>
            </a:r>
            <a:r>
              <a:rPr lang="en-US" sz="1400" b="1" dirty="0" err="1">
                <a:solidFill>
                  <a:srgbClr val="0D1EFE"/>
                </a:solidFill>
                <a:latin typeface="Cambria" pitchFamily="18" charset="0"/>
              </a:rPr>
              <a:t>numdivs</a:t>
            </a:r>
            <a:r>
              <a:rPr lang="en-US" sz="1400" b="1" dirty="0">
                <a:solidFill>
                  <a:srgbClr val="0D1EFE"/>
                </a:solidFill>
                <a:latin typeface="Cambria" pitchFamily="18" charset="0"/>
              </a:rPr>
              <a:t>(12) == 6   </a:t>
            </a:r>
            <a:r>
              <a:rPr lang="en-US" sz="1000" dirty="0">
                <a:latin typeface="Cambria" pitchFamily="18" charset="0"/>
              </a:rPr>
              <a:t>(1</a:t>
            </a:r>
            <a:r>
              <a:rPr lang="en-US" sz="1000" dirty="0" smtClean="0">
                <a:latin typeface="Cambria" pitchFamily="18" charset="0"/>
              </a:rPr>
              <a:t>, 2, 3, 4, 6, 12</a:t>
            </a:r>
            <a:r>
              <a:rPr lang="en-US" sz="1000" dirty="0">
                <a:latin typeface="Cambria" pitchFamily="18" charset="0"/>
              </a:rPr>
              <a:t>)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914400" y="1412875"/>
            <a:ext cx="7772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[          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L   </a:t>
            </a:r>
            <a:r>
              <a:rPr lang="en-US" b="1" dirty="0" smtClean="0">
                <a:latin typeface="Courier New" pitchFamily="1" charset="0"/>
              </a:rPr>
              <a:t>        </a:t>
            </a:r>
            <a:r>
              <a:rPr lang="en-US" b="1" dirty="0">
                <a:latin typeface="Courier New" pitchFamily="1" charset="0"/>
              </a:rPr>
              <a:t>]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return sum(LC)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839456" y="1175646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/>
          <p:nvPr/>
        </p:nvCxnSpPr>
        <p:spPr bwMode="auto">
          <a:xfrm>
            <a:off x="3127458" y="3004443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Connector 42"/>
          <p:cNvCxnSpPr/>
          <p:nvPr/>
        </p:nvCxnSpPr>
        <p:spPr bwMode="auto">
          <a:xfrm>
            <a:off x="2858255" y="4460641"/>
            <a:ext cx="1949116" cy="0"/>
          </a:xfrm>
          <a:prstGeom prst="line">
            <a:avLst/>
          </a:prstGeom>
          <a:noFill/>
          <a:ln w="76200" cap="flat" cmpd="sng" algn="ctr">
            <a:solidFill>
              <a:srgbClr val="E5F1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2400" y="5658101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primesUpTo</a:t>
            </a:r>
            <a:r>
              <a:rPr lang="en-US" b="1" dirty="0" smtClean="0">
                <a:latin typeface="Courier New" pitchFamily="1" charset="0"/>
              </a:rPr>
              <a:t>(P):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4648200" y="5265988"/>
            <a:ext cx="3518819" cy="668338"/>
          </a:xfrm>
          <a:prstGeom prst="roundRect">
            <a:avLst/>
          </a:prstGeom>
          <a:solidFill>
            <a:srgbClr val="FAEFD2"/>
          </a:solidFill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649787" y="5257800"/>
            <a:ext cx="37306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Argument: 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b="1" dirty="0">
                <a:latin typeface="Cambria" pitchFamily="18" charset="0"/>
              </a:rPr>
              <a:t>P</a:t>
            </a:r>
            <a:r>
              <a:rPr lang="en-US" sz="1400" dirty="0" smtClean="0">
                <a:latin typeface="Cambria" pitchFamily="18" charset="0"/>
              </a:rPr>
              <a:t>, </a:t>
            </a:r>
            <a:r>
              <a:rPr lang="en-US" sz="1400" dirty="0">
                <a:latin typeface="Cambria" pitchFamily="18" charset="0"/>
              </a:rPr>
              <a:t>an </a:t>
            </a:r>
            <a:r>
              <a:rPr lang="en-US" sz="1400" dirty="0" err="1">
                <a:latin typeface="Cambria" pitchFamily="18" charset="0"/>
              </a:rPr>
              <a:t>int</a:t>
            </a:r>
            <a:r>
              <a:rPr lang="en-US" sz="1400" dirty="0">
                <a:latin typeface="Cambria" pitchFamily="18" charset="0"/>
              </a:rPr>
              <a:t> &gt;= 2</a:t>
            </a:r>
            <a:endParaRPr lang="en-US" sz="1400" b="1" dirty="0">
              <a:latin typeface="Cambria" pitchFamily="18" charset="0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49786" y="5440363"/>
            <a:ext cx="39608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dirty="0" smtClean="0">
                <a:latin typeface="Calibri" pitchFamily="34" charset="0"/>
              </a:rPr>
              <a:t>Result:</a:t>
            </a:r>
            <a:r>
              <a:rPr lang="en-US" sz="1400" dirty="0" smtClean="0">
                <a:latin typeface="Cambria" pitchFamily="18" charset="0"/>
              </a:rPr>
              <a:t>  </a:t>
            </a:r>
            <a:r>
              <a:rPr lang="en-US" sz="1400" dirty="0" err="1" smtClean="0">
                <a:latin typeface="Cambria" pitchFamily="18" charset="0"/>
              </a:rPr>
              <a:t>alist</a:t>
            </a:r>
            <a:r>
              <a:rPr lang="en-US" sz="1400" dirty="0" smtClean="0">
                <a:latin typeface="Cambria" pitchFamily="18" charset="0"/>
              </a:rPr>
              <a:t> </a:t>
            </a:r>
            <a:r>
              <a:rPr lang="en-US" sz="1400" dirty="0" smtClean="0">
                <a:latin typeface="Cambria" pitchFamily="18" charset="0"/>
              </a:rPr>
              <a:t>of prime </a:t>
            </a:r>
            <a:r>
              <a:rPr lang="en-US" sz="1400" dirty="0" smtClean="0">
                <a:latin typeface="Cambria" pitchFamily="18" charset="0"/>
              </a:rPr>
              <a:t>numbers </a:t>
            </a:r>
            <a:r>
              <a:rPr lang="en-US" sz="1400" dirty="0" smtClean="0">
                <a:latin typeface="Cambria" pitchFamily="18" charset="0"/>
              </a:rPr>
              <a:t>up to </a:t>
            </a:r>
            <a:r>
              <a:rPr lang="en-US" sz="1400" dirty="0" smtClean="0">
                <a:latin typeface="Cambria" pitchFamily="18" charset="0"/>
              </a:rPr>
              <a:t>&amp; </a:t>
            </a:r>
            <a:r>
              <a:rPr lang="en-US" sz="1400" dirty="0" smtClean="0">
                <a:latin typeface="Cambria" pitchFamily="18" charset="0"/>
              </a:rPr>
              <a:t>incl. </a:t>
            </a:r>
            <a:r>
              <a:rPr lang="en-US" sz="1400" b="1" dirty="0">
                <a:latin typeface="Cambria" pitchFamily="18" charset="0"/>
              </a:rPr>
              <a:t>P</a:t>
            </a:r>
          </a:p>
        </p:txBody>
      </p:sp>
      <p:sp>
        <p:nvSpPr>
          <p:cNvPr id="48" name="Text Box 2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649787" y="5633370"/>
            <a:ext cx="344746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D1EFE"/>
                </a:solidFill>
                <a:latin typeface="Calibri" pitchFamily="34" charset="0"/>
              </a:rPr>
              <a:t>E</a:t>
            </a:r>
            <a:r>
              <a:rPr lang="en-US" sz="1400" b="1" dirty="0" smtClean="0">
                <a:solidFill>
                  <a:srgbClr val="0D1EFE"/>
                </a:solidFill>
                <a:latin typeface="Calibri" pitchFamily="34" charset="0"/>
              </a:rPr>
              <a:t>xample</a:t>
            </a:r>
            <a:r>
              <a:rPr lang="en-US" sz="1400" dirty="0" smtClean="0">
                <a:solidFill>
                  <a:srgbClr val="0D1EFE"/>
                </a:solidFill>
                <a:latin typeface="Calibri" pitchFamily="34" charset="0"/>
              </a:rPr>
              <a:t>:</a:t>
            </a:r>
            <a:r>
              <a:rPr lang="en-US" sz="1400" dirty="0" smtClean="0">
                <a:solidFill>
                  <a:srgbClr val="0D1EFE"/>
                </a:solidFill>
                <a:latin typeface="Cambria" pitchFamily="18" charset="0"/>
              </a:rPr>
              <a:t>    </a:t>
            </a:r>
            <a:r>
              <a:rPr lang="en-US" sz="1200" b="1" dirty="0" err="1" smtClean="0">
                <a:solidFill>
                  <a:srgbClr val="0D1EFE"/>
                </a:solidFill>
                <a:latin typeface="Cambria" pitchFamily="18" charset="0"/>
              </a:rPr>
              <a:t>primesUpTo</a:t>
            </a:r>
            <a:r>
              <a:rPr lang="en-US" sz="1200" b="1" dirty="0" smtClean="0">
                <a:solidFill>
                  <a:srgbClr val="0D1EFE"/>
                </a:solidFill>
                <a:latin typeface="Cambria" pitchFamily="18" charset="0"/>
              </a:rPr>
              <a:t>(12</a:t>
            </a:r>
            <a:r>
              <a:rPr lang="en-US" sz="1200" b="1" dirty="0">
                <a:solidFill>
                  <a:srgbClr val="0D1EFE"/>
                </a:solidFill>
                <a:latin typeface="Cambria" pitchFamily="18" charset="0"/>
              </a:rPr>
              <a:t>) == </a:t>
            </a:r>
            <a:r>
              <a:rPr lang="en-US" sz="1200" b="1" dirty="0" smtClean="0">
                <a:solidFill>
                  <a:srgbClr val="0D1EFE"/>
                </a:solidFill>
                <a:latin typeface="Cambria" pitchFamily="18" charset="0"/>
              </a:rPr>
              <a:t>[2, 3, 5, 7, 11] </a:t>
            </a:r>
            <a:endParaRPr lang="en-US" sz="1000" dirty="0">
              <a:solidFill>
                <a:srgbClr val="0D1EFE"/>
              </a:solidFill>
              <a:latin typeface="Cambria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3599030" y="5934908"/>
            <a:ext cx="1949116" cy="0"/>
          </a:xfrm>
          <a:prstGeom prst="line">
            <a:avLst/>
          </a:prstGeom>
          <a:noFill/>
          <a:ln w="19050" cap="flat" cmpd="sng" algn="ctr">
            <a:solidFill>
              <a:srgbClr val="DA740E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8373952" y="5609305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DA740E"/>
                </a:solidFill>
                <a:latin typeface="Cambria" pitchFamily="18" charset="0"/>
                <a:cs typeface="Courier New" pitchFamily="1" charset="0"/>
              </a:rPr>
              <a:t>Extra!</a:t>
            </a:r>
            <a:endParaRPr lang="en-US" dirty="0">
              <a:solidFill>
                <a:srgbClr val="DA740E"/>
              </a:solidFill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914400" y="3228228"/>
            <a:ext cx="77724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14400" y="4746812"/>
            <a:ext cx="7772400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</a:p>
        </p:txBody>
      </p:sp>
      <p:sp>
        <p:nvSpPr>
          <p:cNvPr id="35" name="Rectangle 34"/>
          <p:cNvSpPr/>
          <p:nvPr/>
        </p:nvSpPr>
        <p:spPr>
          <a:xfrm>
            <a:off x="914400" y="3518995"/>
            <a:ext cx="211468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37" name="Rectangle 36"/>
          <p:cNvSpPr/>
          <p:nvPr/>
        </p:nvSpPr>
        <p:spPr>
          <a:xfrm>
            <a:off x="914400" y="5068819"/>
            <a:ext cx="2114681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" y="6491559"/>
            <a:ext cx="14253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return </a:t>
            </a:r>
            <a:r>
              <a:rPr lang="en-US" sz="1800" b="1" dirty="0" smtClean="0">
                <a:solidFill>
                  <a:schemeClr val="bg1">
                    <a:lumMod val="65000"/>
                  </a:schemeClr>
                </a:solidFill>
                <a:latin typeface="Courier New" pitchFamily="1" charset="0"/>
              </a:rPr>
              <a:t>LC</a:t>
            </a:r>
            <a:endParaRPr lang="en-US" sz="1800" b="1" dirty="0">
              <a:solidFill>
                <a:schemeClr val="bg1">
                  <a:lumMod val="65000"/>
                </a:schemeClr>
              </a:solidFill>
              <a:latin typeface="Courier New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2400" y="5623428"/>
            <a:ext cx="8915400" cy="11583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106362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Go!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" y="103981"/>
            <a:ext cx="682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Cambria" pitchFamily="18" charset="0"/>
              </a:rPr>
              <a:t>Write each of these functions </a:t>
            </a:r>
            <a:r>
              <a:rPr lang="en-US" sz="1800" i="1" dirty="0" smtClean="0">
                <a:solidFill>
                  <a:srgbClr val="0D1EFE"/>
                </a:solidFill>
                <a:latin typeface="Cambria" pitchFamily="18" charset="0"/>
              </a:rPr>
              <a:t>using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list comprehensions…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988" y="9207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590800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lotto(Y</a:t>
            </a:r>
            <a:r>
              <a:rPr lang="en-US" b="1" dirty="0" smtClean="0">
                <a:latin typeface="Courier New" pitchFamily="1" charset="0"/>
              </a:rPr>
              <a:t>, W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905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114800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ndivs</a:t>
            </a:r>
            <a:r>
              <a:rPr lang="en-US" b="1" dirty="0" smtClean="0">
                <a:latin typeface="Courier New" pitchFamily="1" charset="0"/>
              </a:rPr>
              <a:t>(N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914400" y="1412875"/>
            <a:ext cx="7772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L 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if x%2 == 1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44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5658101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primesUpTo</a:t>
            </a:r>
            <a:r>
              <a:rPr lang="en-US" b="1" dirty="0" smtClean="0">
                <a:latin typeface="Courier New" pitchFamily="1" charset="0"/>
              </a:rPr>
              <a:t>(P):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3952" y="5609305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DA740E"/>
                </a:solidFill>
                <a:latin typeface="Cambria" pitchFamily="18" charset="0"/>
                <a:cs typeface="Courier New" pitchFamily="1" charset="0"/>
              </a:rPr>
              <a:t>Extra!</a:t>
            </a:r>
            <a:endParaRPr lang="en-US" dirty="0">
              <a:solidFill>
                <a:srgbClr val="DA740E"/>
              </a:solidFill>
            </a:endParaRPr>
          </a:p>
        </p:txBody>
      </p:sp>
      <p:sp>
        <p:nvSpPr>
          <p:cNvPr id="38" name="Text Box 25"/>
          <p:cNvSpPr txBox="1">
            <a:spLocks noChangeArrowheads="1"/>
          </p:cNvSpPr>
          <p:nvPr/>
        </p:nvSpPr>
        <p:spPr bwMode="auto">
          <a:xfrm>
            <a:off x="914400" y="3098265"/>
            <a:ext cx="63246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 </a:t>
            </a:r>
            <a:r>
              <a:rPr lang="en-US" b="1" dirty="0">
                <a:solidFill>
                  <a:srgbClr val="0D1EFE"/>
                </a:solidFill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           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            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 smtClean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14400" y="4632915"/>
            <a:ext cx="77724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sz="18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1800" b="1" dirty="0">
                <a:latin typeface="Courier New" pitchFamily="1" charset="0"/>
              </a:rPr>
              <a:t> </a:t>
            </a:r>
            <a:r>
              <a:rPr lang="en-US" sz="1800" b="1" dirty="0" smtClean="0">
                <a:latin typeface="Courier New" pitchFamily="1" charset="0"/>
              </a:rPr>
              <a:t>x </a:t>
            </a:r>
            <a:r>
              <a:rPr lang="en-US" sz="18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1800" b="1" dirty="0">
                <a:latin typeface="Courier New" pitchFamily="1" charset="0"/>
              </a:rPr>
              <a:t> </a:t>
            </a:r>
            <a:r>
              <a:rPr lang="en-US" sz="1800" b="1" dirty="0" smtClean="0">
                <a:latin typeface="Courier New" pitchFamily="1" charset="0"/>
              </a:rPr>
              <a:t>range(1, N + 1) </a:t>
            </a:r>
            <a:r>
              <a:rPr lang="en-US" sz="1800" b="1" dirty="0" smtClean="0">
                <a:solidFill>
                  <a:srgbClr val="0D1EFE"/>
                </a:solidFill>
                <a:latin typeface="Courier New" pitchFamily="1" charset="0"/>
              </a:rPr>
              <a:t>if N % x == 0</a:t>
            </a: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]</a:t>
            </a:r>
            <a:r>
              <a:rPr lang="en-US" sz="1800" b="1" dirty="0" smtClean="0">
                <a:latin typeface="Courier New" pitchFamily="1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8357" y="1784494"/>
            <a:ext cx="2433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 x % 2 for x in L ]</a:t>
            </a:r>
            <a:endParaRPr lang="en-US" sz="15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8357" y="3375237"/>
            <a:ext cx="2433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rgbClr val="0D1EFE"/>
                </a:solidFill>
                <a:latin typeface="Calibri" panose="020F0502020204030204" pitchFamily="34" charset="0"/>
              </a:rPr>
              <a:t>[ </a:t>
            </a:r>
            <a:r>
              <a:rPr lang="en-US" sz="1500" b="1" dirty="0">
                <a:solidFill>
                  <a:srgbClr val="0D1EFE"/>
                </a:solidFill>
                <a:latin typeface="Calibri" panose="020F0502020204030204" pitchFamily="34" charset="0"/>
              </a:rPr>
              <a:t> </a:t>
            </a:r>
            <a:r>
              <a:rPr lang="en-US" sz="1500" b="1" dirty="0" smtClean="0">
                <a:solidFill>
                  <a:srgbClr val="0D1EFE"/>
                </a:solidFill>
                <a:latin typeface="Calibri" panose="020F0502020204030204" pitchFamily="34" charset="0"/>
              </a:rPr>
              <a:t>         </a:t>
            </a:r>
            <a:r>
              <a:rPr lang="en-US" sz="1500" b="1" dirty="0">
                <a:latin typeface="Calibri" panose="020F0502020204030204" pitchFamily="34" charset="0"/>
              </a:rPr>
              <a:t> </a:t>
            </a:r>
            <a:r>
              <a:rPr lang="en-US" sz="1500" b="1" dirty="0" smtClean="0">
                <a:latin typeface="Calibri" panose="020F0502020204030204" pitchFamily="34" charset="0"/>
              </a:rPr>
              <a:t>               </a:t>
            </a:r>
            <a:r>
              <a:rPr lang="en-US" sz="1500" b="1" dirty="0" smtClean="0">
                <a:solidFill>
                  <a:srgbClr val="0D1EFE"/>
                </a:solidFill>
                <a:latin typeface="Calibri" panose="020F0502020204030204" pitchFamily="34" charset="0"/>
              </a:rPr>
              <a:t> ]</a:t>
            </a:r>
            <a:endParaRPr lang="en-US" sz="1500" b="1" dirty="0">
              <a:solidFill>
                <a:srgbClr val="0D1EF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15963"/>
            <a:ext cx="21146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" y="4965787"/>
            <a:ext cx="21146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6910" y="5062971"/>
            <a:ext cx="3955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 N % x == 0 for x in range(1, N + 1) ]</a:t>
            </a:r>
            <a:endParaRPr lang="en-US" sz="15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4400" y="6491559"/>
            <a:ext cx="14253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LC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ourier New" pitchFamily="1" charset="0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914399" y="6163068"/>
            <a:ext cx="814608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1" charset="0"/>
              </a:rPr>
              <a:t>x</a:t>
            </a:r>
            <a:r>
              <a:rPr lang="en-US" sz="2100" b="1" dirty="0" smtClean="0">
                <a:latin typeface="Courier New" pitchFamily="1" charset="0"/>
              </a:rPr>
              <a:t>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x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2100" b="1" dirty="0"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range(2, P+1) </a:t>
            </a:r>
            <a:r>
              <a:rPr lang="en-US" sz="2100" b="1" dirty="0" smtClean="0">
                <a:solidFill>
                  <a:srgbClr val="0D1EFE"/>
                </a:solidFill>
                <a:latin typeface="Courier New" pitchFamily="1" charset="0"/>
              </a:rPr>
              <a:t>if </a:t>
            </a:r>
            <a:r>
              <a:rPr lang="en-US" sz="2100" b="1" dirty="0" err="1" smtClean="0">
                <a:solidFill>
                  <a:srgbClr val="0D1EFE"/>
                </a:solidFill>
                <a:latin typeface="Courier New" pitchFamily="1" charset="0"/>
              </a:rPr>
              <a:t>ndivs</a:t>
            </a:r>
            <a:r>
              <a:rPr lang="en-US" sz="2100" b="1" dirty="0" smtClean="0">
                <a:solidFill>
                  <a:srgbClr val="0D1EFE"/>
                </a:solidFill>
                <a:latin typeface="Courier New" pitchFamily="1" charset="0"/>
              </a:rPr>
              <a:t>(x) == 2</a:t>
            </a: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]</a:t>
            </a:r>
            <a:r>
              <a:rPr lang="en-US" sz="2100" b="1" dirty="0" smtClean="0">
                <a:latin typeface="Courier New" pitchFamily="1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0249" y="1565795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n-US" sz="1000" dirty="0">
                <a:solidFill>
                  <a:srgbClr val="000000"/>
                </a:solidFill>
                <a:latin typeface="Cambria" panose="02040503050406030204" pitchFamily="18" charset="0"/>
              </a:rPr>
              <a:t> terse?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300249" y="3120192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n-US" sz="1000" dirty="0">
                <a:solidFill>
                  <a:srgbClr val="000000"/>
                </a:solidFill>
                <a:latin typeface="Cambria" panose="02040503050406030204" pitchFamily="18" charset="0"/>
              </a:rPr>
              <a:t> terse?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300249" y="4796592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n-US" sz="1000" dirty="0">
                <a:solidFill>
                  <a:srgbClr val="000000"/>
                </a:solidFill>
                <a:latin typeface="Cambria" panose="02040503050406030204" pitchFamily="18" charset="0"/>
              </a:rPr>
              <a:t> terse?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6692900" y="3428472"/>
            <a:ext cx="2362200" cy="305328"/>
          </a:xfrm>
          <a:prstGeom prst="rect">
            <a:avLst/>
          </a:prstGeom>
          <a:solidFill>
            <a:schemeClr val="bg1">
              <a:alpha val="7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48405" y="471256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3636670" y="623793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3763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 bwMode="auto">
          <a:xfrm>
            <a:off x="152400" y="5623428"/>
            <a:ext cx="8915400" cy="1158372"/>
          </a:xfrm>
          <a:prstGeom prst="roundRect">
            <a:avLst/>
          </a:prstGeom>
          <a:solidFill>
            <a:srgbClr val="FAEFD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89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10400" y="106362"/>
            <a:ext cx="18288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4200" i="1" dirty="0" smtClean="0">
                <a:latin typeface="Cambria" pitchFamily="18" charset="0"/>
              </a:rPr>
              <a:t>Go!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9538" y="103981"/>
            <a:ext cx="6821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i="1" dirty="0">
                <a:latin typeface="Cambria" pitchFamily="18" charset="0"/>
              </a:rPr>
              <a:t>Write each of these functions </a:t>
            </a:r>
            <a:r>
              <a:rPr lang="en-US" sz="1800" i="1" dirty="0" smtClean="0">
                <a:solidFill>
                  <a:srgbClr val="0D1EFE"/>
                </a:solidFill>
                <a:latin typeface="Cambria" pitchFamily="18" charset="0"/>
              </a:rPr>
              <a:t>using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list comprehensions…</a:t>
            </a:r>
          </a:p>
        </p:txBody>
      </p:sp>
      <p:sp>
        <p:nvSpPr>
          <p:cNvPr id="37893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3988" y="920750"/>
            <a:ext cx="2922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nodds</a:t>
            </a:r>
            <a:r>
              <a:rPr lang="en-US" b="1" dirty="0" smtClean="0">
                <a:latin typeface="Courier New" pitchFamily="1" charset="0"/>
              </a:rPr>
              <a:t>(L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895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2590800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lotto(Y,W): </a:t>
            </a:r>
          </a:p>
        </p:txBody>
      </p:sp>
      <p:sp>
        <p:nvSpPr>
          <p:cNvPr id="37905" name="Text 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52400" y="4114800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ndivs</a:t>
            </a:r>
            <a:r>
              <a:rPr lang="en-US" b="1" dirty="0" smtClean="0">
                <a:latin typeface="Courier New" pitchFamily="1" charset="0"/>
              </a:rPr>
              <a:t>(N</a:t>
            </a:r>
            <a:r>
              <a:rPr lang="en-US" b="1" dirty="0">
                <a:latin typeface="Courier New" pitchFamily="1" charset="0"/>
              </a:rPr>
              <a:t>): </a:t>
            </a:r>
          </a:p>
        </p:txBody>
      </p:sp>
      <p:sp>
        <p:nvSpPr>
          <p:cNvPr id="37910" name="Text Box 25"/>
          <p:cNvSpPr txBox="1">
            <a:spLocks noChangeArrowheads="1"/>
          </p:cNvSpPr>
          <p:nvPr/>
        </p:nvSpPr>
        <p:spPr bwMode="auto">
          <a:xfrm>
            <a:off x="914400" y="1412875"/>
            <a:ext cx="77724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 smtClean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latin typeface="Courier New" pitchFamily="1" charset="0"/>
              </a:rPr>
              <a:t>x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L 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if x%2 == 1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>
              <a:latin typeface="Courier New" pitchFamily="1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44" name="Text Box 20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52400" y="5658101"/>
            <a:ext cx="4421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 err="1">
                <a:solidFill>
                  <a:srgbClr val="DA740E"/>
                </a:solidFill>
                <a:latin typeface="Courier New" pitchFamily="1" charset="0"/>
              </a:rPr>
              <a:t>def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err="1" smtClean="0">
                <a:latin typeface="Courier New" pitchFamily="1" charset="0"/>
              </a:rPr>
              <a:t>primesUpTo</a:t>
            </a:r>
            <a:r>
              <a:rPr lang="en-US" b="1" dirty="0" smtClean="0">
                <a:latin typeface="Courier New" pitchFamily="1" charset="0"/>
              </a:rPr>
              <a:t>(P): </a:t>
            </a:r>
            <a:endParaRPr lang="en-US" b="1" dirty="0">
              <a:latin typeface="Courier New" pitchFamily="1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73952" y="5609305"/>
            <a:ext cx="686535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DA740E"/>
                </a:solidFill>
                <a:latin typeface="Cambria" pitchFamily="18" charset="0"/>
                <a:cs typeface="Courier New" pitchFamily="1" charset="0"/>
              </a:rPr>
              <a:t>Extra!</a:t>
            </a:r>
            <a:endParaRPr lang="en-US" dirty="0">
              <a:solidFill>
                <a:srgbClr val="DA740E"/>
              </a:solidFill>
            </a:endParaRPr>
          </a:p>
        </p:txBody>
      </p:sp>
      <p:sp>
        <p:nvSpPr>
          <p:cNvPr id="39" name="Text Box 25"/>
          <p:cNvSpPr txBox="1">
            <a:spLocks noChangeArrowheads="1"/>
          </p:cNvSpPr>
          <p:nvPr/>
        </p:nvSpPr>
        <p:spPr bwMode="auto">
          <a:xfrm>
            <a:off x="914400" y="4632915"/>
            <a:ext cx="7772400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sz="18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1800" b="1" dirty="0">
                <a:latin typeface="Courier New" pitchFamily="1" charset="0"/>
              </a:rPr>
              <a:t> </a:t>
            </a:r>
            <a:r>
              <a:rPr lang="en-US" sz="1800" b="1" dirty="0" smtClean="0">
                <a:latin typeface="Courier New" pitchFamily="1" charset="0"/>
              </a:rPr>
              <a:t>x </a:t>
            </a:r>
            <a:r>
              <a:rPr lang="en-US" sz="1800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1800" b="1" dirty="0">
                <a:latin typeface="Courier New" pitchFamily="1" charset="0"/>
              </a:rPr>
              <a:t> </a:t>
            </a:r>
            <a:r>
              <a:rPr lang="en-US" sz="1800" b="1" dirty="0" smtClean="0">
                <a:latin typeface="Courier New" pitchFamily="1" charset="0"/>
              </a:rPr>
              <a:t>range(1, N + 1) </a:t>
            </a:r>
            <a:r>
              <a:rPr lang="en-US" sz="1800" b="1" dirty="0" smtClean="0">
                <a:solidFill>
                  <a:srgbClr val="0D1EFE"/>
                </a:solidFill>
                <a:latin typeface="Courier New" pitchFamily="1" charset="0"/>
              </a:rPr>
              <a:t>if N % x == 0</a:t>
            </a: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]</a:t>
            </a:r>
            <a:r>
              <a:rPr lang="en-US" sz="1800" b="1" dirty="0" smtClean="0">
                <a:latin typeface="Courier New" pitchFamily="1" charset="0"/>
              </a:rPr>
              <a:t>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28357" y="1784494"/>
            <a:ext cx="2433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 x % 2 for x in L ]</a:t>
            </a:r>
            <a:endParaRPr lang="en-US" sz="15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415963"/>
            <a:ext cx="21146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40" name="Rectangle 39"/>
          <p:cNvSpPr/>
          <p:nvPr/>
        </p:nvSpPr>
        <p:spPr>
          <a:xfrm>
            <a:off x="914400" y="4965787"/>
            <a:ext cx="211468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sum(LC)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106910" y="5062971"/>
            <a:ext cx="39550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 N % x == 0 for x in range(1, N + 1) ]</a:t>
            </a:r>
            <a:endParaRPr lang="en-US" sz="15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14400" y="6491559"/>
            <a:ext cx="1425390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6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return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Courier New" pitchFamily="1" charset="0"/>
              </a:rPr>
              <a:t>LC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Courier New" pitchFamily="1" charset="0"/>
            </a:endParaRPr>
          </a:p>
        </p:txBody>
      </p:sp>
      <p:sp>
        <p:nvSpPr>
          <p:cNvPr id="53" name="Text Box 25"/>
          <p:cNvSpPr txBox="1">
            <a:spLocks noChangeArrowheads="1"/>
          </p:cNvSpPr>
          <p:nvPr/>
        </p:nvSpPr>
        <p:spPr bwMode="auto">
          <a:xfrm>
            <a:off x="914399" y="6163068"/>
            <a:ext cx="8146087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sz="2100" b="1" dirty="0" smtClean="0">
                <a:solidFill>
                  <a:srgbClr val="000000"/>
                </a:solidFill>
                <a:latin typeface="Courier New" pitchFamily="1" charset="0"/>
              </a:rPr>
              <a:t>x</a:t>
            </a:r>
            <a:r>
              <a:rPr lang="en-US" sz="2100" b="1" dirty="0" smtClean="0">
                <a:latin typeface="Courier New" pitchFamily="1" charset="0"/>
              </a:rPr>
              <a:t> </a:t>
            </a:r>
            <a:r>
              <a:rPr lang="en-US" sz="2100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sz="2100" b="1" dirty="0">
                <a:latin typeface="Courier New" pitchFamily="1" charset="0"/>
              </a:rPr>
              <a:t> </a:t>
            </a:r>
            <a:r>
              <a:rPr lang="en-US" sz="2100" b="1" dirty="0" smtClean="0">
                <a:latin typeface="Courier New" pitchFamily="1" charset="0"/>
              </a:rPr>
              <a:t>x </a:t>
            </a:r>
            <a:r>
              <a:rPr lang="en-US" sz="2100" b="1" dirty="0" smtClean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sz="2100" b="1" dirty="0" smtClean="0">
                <a:latin typeface="Courier New" pitchFamily="1" charset="0"/>
              </a:rPr>
              <a:t> range(2, P+1) </a:t>
            </a:r>
            <a:r>
              <a:rPr lang="en-US" sz="2100" b="1" dirty="0" smtClean="0">
                <a:solidFill>
                  <a:srgbClr val="0D1EFE"/>
                </a:solidFill>
                <a:latin typeface="Courier New" pitchFamily="1" charset="0"/>
              </a:rPr>
              <a:t>if </a:t>
            </a:r>
            <a:r>
              <a:rPr lang="en-US" sz="2100" b="1" dirty="0" err="1" smtClean="0">
                <a:solidFill>
                  <a:srgbClr val="0D1EFE"/>
                </a:solidFill>
                <a:latin typeface="Courier New" pitchFamily="1" charset="0"/>
              </a:rPr>
              <a:t>ndivs</a:t>
            </a:r>
            <a:r>
              <a:rPr lang="en-US" sz="2100" b="1" dirty="0" smtClean="0">
                <a:solidFill>
                  <a:srgbClr val="0D1EFE"/>
                </a:solidFill>
                <a:latin typeface="Courier New" pitchFamily="1" charset="0"/>
              </a:rPr>
              <a:t>(x) == 2</a:t>
            </a:r>
            <a:r>
              <a:rPr lang="en-US" b="1" dirty="0" smtClean="0">
                <a:solidFill>
                  <a:srgbClr val="000000"/>
                </a:solidFill>
                <a:latin typeface="Courier New" pitchFamily="1" charset="0"/>
              </a:rPr>
              <a:t>]</a:t>
            </a:r>
            <a:r>
              <a:rPr lang="en-US" sz="2100" b="1" dirty="0" smtClean="0">
                <a:latin typeface="Courier New" pitchFamily="1" charset="0"/>
              </a:rPr>
              <a:t>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00249" y="1565795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n-US" sz="1000" dirty="0">
                <a:solidFill>
                  <a:srgbClr val="000000"/>
                </a:solidFill>
                <a:latin typeface="Cambria" panose="02040503050406030204" pitchFamily="18" charset="0"/>
              </a:rPr>
              <a:t> terse?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8300249" y="3120192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n-US" sz="1000" dirty="0">
                <a:solidFill>
                  <a:srgbClr val="000000"/>
                </a:solidFill>
                <a:latin typeface="Cambria" panose="02040503050406030204" pitchFamily="18" charset="0"/>
              </a:rPr>
              <a:t> terse?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8300249" y="4796592"/>
            <a:ext cx="761747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sz="1000" i="1" dirty="0">
                <a:solidFill>
                  <a:srgbClr val="000000"/>
                </a:solidFill>
                <a:latin typeface="Cambria" panose="02040503050406030204" pitchFamily="18" charset="0"/>
              </a:rPr>
              <a:t>too</a:t>
            </a:r>
            <a:r>
              <a:rPr lang="en-US" sz="1000" dirty="0">
                <a:solidFill>
                  <a:srgbClr val="000000"/>
                </a:solidFill>
                <a:latin typeface="Cambria" panose="02040503050406030204" pitchFamily="18" charset="0"/>
              </a:rPr>
              <a:t> terse?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449548" y="4712565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27" name="TextBox 26"/>
          <p:cNvSpPr txBox="1"/>
          <p:nvPr/>
        </p:nvSpPr>
        <p:spPr>
          <a:xfrm>
            <a:off x="3637813" y="6237934"/>
            <a:ext cx="3257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list</a:t>
            </a:r>
            <a:endParaRPr lang="en-US" sz="900" dirty="0"/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914400" y="3098265"/>
            <a:ext cx="6016626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b="1" dirty="0">
                <a:latin typeface="Courier New" pitchFamily="1" charset="0"/>
              </a:rPr>
              <a:t>LC = </a:t>
            </a:r>
            <a:r>
              <a:rPr lang="en-US" b="1" dirty="0" smtClean="0">
                <a:latin typeface="Courier New" pitchFamily="1" charset="0"/>
              </a:rPr>
              <a:t>[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1</a:t>
            </a:r>
            <a:r>
              <a:rPr lang="en-US" b="1" dirty="0" smtClean="0">
                <a:latin typeface="Courier New" pitchFamily="1" charset="0"/>
              </a:rPr>
              <a:t>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for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y </a:t>
            </a:r>
            <a:r>
              <a:rPr lang="en-US" b="1" dirty="0">
                <a:solidFill>
                  <a:srgbClr val="DA740E"/>
                </a:solidFill>
                <a:latin typeface="Courier New" pitchFamily="1" charset="0"/>
              </a:rPr>
              <a:t>in</a:t>
            </a:r>
            <a:r>
              <a:rPr lang="en-US" b="1" dirty="0">
                <a:latin typeface="Courier New" pitchFamily="1" charset="0"/>
              </a:rPr>
              <a:t> </a:t>
            </a:r>
            <a:r>
              <a:rPr lang="en-US" b="1" dirty="0" smtClean="0">
                <a:latin typeface="Courier New" pitchFamily="1" charset="0"/>
              </a:rPr>
              <a:t>Y </a:t>
            </a:r>
            <a:r>
              <a:rPr lang="en-US" b="1" dirty="0" smtClean="0">
                <a:solidFill>
                  <a:srgbClr val="0D1EFE"/>
                </a:solidFill>
                <a:latin typeface="Courier New" pitchFamily="1" charset="0"/>
              </a:rPr>
              <a:t>if y in W</a:t>
            </a:r>
            <a:r>
              <a:rPr lang="en-US" b="1" dirty="0" smtClean="0">
                <a:latin typeface="Courier New" pitchFamily="1" charset="0"/>
              </a:rPr>
              <a:t>]</a:t>
            </a:r>
            <a:endParaRPr lang="en-US" b="1" dirty="0" smtClean="0">
              <a:solidFill>
                <a:srgbClr val="0D1EFE"/>
              </a:solidFill>
              <a:latin typeface="Courier New" pitchFamily="1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29400" y="3378200"/>
            <a:ext cx="2433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rPr>
              <a:t>[ y in W for y in Y ]</a:t>
            </a:r>
            <a:endParaRPr lang="en-US" sz="1500" b="1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0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-1435099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3" name="Straight Arrow Connector 3"/>
          <p:cNvCxnSpPr>
            <a:cxnSpLocks noChangeShapeType="1"/>
          </p:cNvCxnSpPr>
          <p:nvPr/>
        </p:nvCxnSpPr>
        <p:spPr bwMode="auto">
          <a:xfrm>
            <a:off x="6985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24" name="TextBox 13"/>
          <p:cNvSpPr txBox="1">
            <a:spLocks noChangeArrowheads="1"/>
          </p:cNvSpPr>
          <p:nvPr/>
        </p:nvSpPr>
        <p:spPr bwMode="auto">
          <a:xfrm>
            <a:off x="35052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133126" name="TextBox 15"/>
          <p:cNvSpPr txBox="1">
            <a:spLocks noChangeArrowheads="1"/>
          </p:cNvSpPr>
          <p:nvPr/>
        </p:nvSpPr>
        <p:spPr bwMode="auto">
          <a:xfrm>
            <a:off x="3048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133127" name="TextBox 16"/>
          <p:cNvSpPr txBox="1">
            <a:spLocks noChangeArrowheads="1"/>
          </p:cNvSpPr>
          <p:nvPr/>
        </p:nvSpPr>
        <p:spPr bwMode="auto">
          <a:xfrm>
            <a:off x="3667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(2.5,5)</a:t>
            </a:r>
          </a:p>
        </p:txBody>
      </p:sp>
      <p:sp>
        <p:nvSpPr>
          <p:cNvPr id="133128" name="TextBox 17"/>
          <p:cNvSpPr txBox="1">
            <a:spLocks noChangeArrowheads="1"/>
          </p:cNvSpPr>
          <p:nvPr/>
        </p:nvSpPr>
        <p:spPr bwMode="auto">
          <a:xfrm>
            <a:off x="14605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133129" name="TextBox 18"/>
          <p:cNvSpPr txBox="1">
            <a:spLocks noChangeArrowheads="1"/>
          </p:cNvSpPr>
          <p:nvPr/>
        </p:nvSpPr>
        <p:spPr bwMode="auto">
          <a:xfrm>
            <a:off x="16129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133130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8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1" name="Rectangle 8"/>
          <p:cNvSpPr>
            <a:spLocks noChangeArrowheads="1"/>
          </p:cNvSpPr>
          <p:nvPr/>
        </p:nvSpPr>
        <p:spPr bwMode="auto">
          <a:xfrm>
            <a:off x="1765300" y="4724400"/>
            <a:ext cx="6096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2" name="Rectangle 11"/>
          <p:cNvSpPr>
            <a:spLocks noChangeArrowheads="1"/>
          </p:cNvSpPr>
          <p:nvPr/>
        </p:nvSpPr>
        <p:spPr bwMode="auto">
          <a:xfrm>
            <a:off x="2374900" y="3535363"/>
            <a:ext cx="609600" cy="2332037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3" name="Rectangle 12"/>
          <p:cNvSpPr>
            <a:spLocks noChangeArrowheads="1"/>
          </p:cNvSpPr>
          <p:nvPr/>
        </p:nvSpPr>
        <p:spPr bwMode="auto">
          <a:xfrm>
            <a:off x="2984500" y="2295525"/>
            <a:ext cx="609600" cy="3565525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7" name="TextBox 22"/>
          <p:cNvSpPr txBox="1">
            <a:spLocks noChangeArrowheads="1"/>
          </p:cNvSpPr>
          <p:nvPr/>
        </p:nvSpPr>
        <p:spPr bwMode="auto">
          <a:xfrm>
            <a:off x="1003300" y="6172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Areas of </a:t>
            </a:r>
            <a:r>
              <a:rPr lang="en-US" sz="1800" b="1" u="sng" dirty="0">
                <a:solidFill>
                  <a:srgbClr val="0D1EFE"/>
                </a:solidFill>
                <a:latin typeface="Calibri" pitchFamily="-106" charset="0"/>
              </a:rPr>
              <a:t>4</a:t>
            </a:r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 rectangles</a:t>
            </a:r>
          </a:p>
        </p:txBody>
      </p:sp>
      <p:cxnSp>
        <p:nvCxnSpPr>
          <p:cNvPr id="19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3048001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3"/>
          <p:cNvCxnSpPr>
            <a:cxnSpLocks noChangeShapeType="1"/>
          </p:cNvCxnSpPr>
          <p:nvPr/>
        </p:nvCxnSpPr>
        <p:spPr bwMode="auto">
          <a:xfrm>
            <a:off x="51816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0010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7879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8498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 dirty="0">
                <a:latin typeface="Calibri" pitchFamily="-106" charset="0"/>
              </a:rPr>
              <a:t>(2.5,5)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9436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60960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27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45339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40929" y="4724400"/>
            <a:ext cx="3048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826622" y="3523129"/>
            <a:ext cx="309282" cy="2344271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461621" y="2305797"/>
            <a:ext cx="304800" cy="3561603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5486400" y="6172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Areas of </a:t>
            </a:r>
            <a:r>
              <a:rPr lang="en-US" sz="1800" b="1" dirty="0" smtClean="0">
                <a:solidFill>
                  <a:srgbClr val="0D1EFE"/>
                </a:solidFill>
                <a:latin typeface="Calibri" pitchFamily="-106" charset="0"/>
              </a:rPr>
              <a:t>8 </a:t>
            </a:r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rectangles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551705" y="4124372"/>
            <a:ext cx="268941" cy="1743028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141880" y="2935941"/>
            <a:ext cx="313765" cy="293145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943600" y="5239871"/>
            <a:ext cx="291353" cy="62752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772400" y="1682750"/>
            <a:ext cx="336176" cy="418465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6712" y="64168"/>
            <a:ext cx="8548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mbria" panose="02040503050406030204" pitchFamily="18" charset="0"/>
              </a:rPr>
              <a:t>hw3pr3</a:t>
            </a:r>
            <a:r>
              <a:rPr lang="en-US" sz="4000" dirty="0" smtClean="0">
                <a:latin typeface="Cambria" panose="02040503050406030204" pitchFamily="18" charset="0"/>
              </a:rPr>
              <a:t>:   </a:t>
            </a:r>
            <a:r>
              <a:rPr lang="en-US" sz="4000" i="1" dirty="0" smtClean="0">
                <a:latin typeface="Cambria" panose="02040503050406030204" pitchFamily="18" charset="0"/>
              </a:rPr>
              <a:t>areas from rectangles</a:t>
            </a:r>
            <a:endParaRPr lang="en-US" sz="4000" i="1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95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-1435099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3123" name="Straight Arrow Connector 3"/>
          <p:cNvCxnSpPr>
            <a:cxnSpLocks noChangeShapeType="1"/>
          </p:cNvCxnSpPr>
          <p:nvPr/>
        </p:nvCxnSpPr>
        <p:spPr bwMode="auto">
          <a:xfrm>
            <a:off x="6985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24" name="TextBox 13"/>
          <p:cNvSpPr txBox="1">
            <a:spLocks noChangeArrowheads="1"/>
          </p:cNvSpPr>
          <p:nvPr/>
        </p:nvSpPr>
        <p:spPr bwMode="auto">
          <a:xfrm>
            <a:off x="35052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 dirty="0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133126" name="TextBox 15"/>
          <p:cNvSpPr txBox="1">
            <a:spLocks noChangeArrowheads="1"/>
          </p:cNvSpPr>
          <p:nvPr/>
        </p:nvSpPr>
        <p:spPr bwMode="auto">
          <a:xfrm>
            <a:off x="3048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133127" name="TextBox 16"/>
          <p:cNvSpPr txBox="1">
            <a:spLocks noChangeArrowheads="1"/>
          </p:cNvSpPr>
          <p:nvPr/>
        </p:nvSpPr>
        <p:spPr bwMode="auto">
          <a:xfrm>
            <a:off x="3667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(2.5,5)</a:t>
            </a:r>
          </a:p>
        </p:txBody>
      </p:sp>
      <p:sp>
        <p:nvSpPr>
          <p:cNvPr id="133128" name="TextBox 17"/>
          <p:cNvSpPr txBox="1">
            <a:spLocks noChangeArrowheads="1"/>
          </p:cNvSpPr>
          <p:nvPr/>
        </p:nvSpPr>
        <p:spPr bwMode="auto">
          <a:xfrm>
            <a:off x="14605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133129" name="TextBox 18"/>
          <p:cNvSpPr txBox="1">
            <a:spLocks noChangeArrowheads="1"/>
          </p:cNvSpPr>
          <p:nvPr/>
        </p:nvSpPr>
        <p:spPr bwMode="auto">
          <a:xfrm>
            <a:off x="16129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133130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508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131" name="Rectangle 8"/>
          <p:cNvSpPr>
            <a:spLocks noChangeArrowheads="1"/>
          </p:cNvSpPr>
          <p:nvPr/>
        </p:nvSpPr>
        <p:spPr bwMode="auto">
          <a:xfrm>
            <a:off x="1765300" y="4724400"/>
            <a:ext cx="6096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2" name="Rectangle 11"/>
          <p:cNvSpPr>
            <a:spLocks noChangeArrowheads="1"/>
          </p:cNvSpPr>
          <p:nvPr/>
        </p:nvSpPr>
        <p:spPr bwMode="auto">
          <a:xfrm>
            <a:off x="2374900" y="3535363"/>
            <a:ext cx="609600" cy="2332037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133" name="Rectangle 12"/>
          <p:cNvSpPr>
            <a:spLocks noChangeArrowheads="1"/>
          </p:cNvSpPr>
          <p:nvPr/>
        </p:nvSpPr>
        <p:spPr bwMode="auto">
          <a:xfrm>
            <a:off x="2984500" y="2295525"/>
            <a:ext cx="609600" cy="3565525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9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3048001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3"/>
          <p:cNvCxnSpPr>
            <a:cxnSpLocks noChangeShapeType="1"/>
          </p:cNvCxnSpPr>
          <p:nvPr/>
        </p:nvCxnSpPr>
        <p:spPr bwMode="auto">
          <a:xfrm>
            <a:off x="51816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0010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7879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8498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(2.5,5)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9436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60960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27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45339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40929" y="4724400"/>
            <a:ext cx="3048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826622" y="3523129"/>
            <a:ext cx="309282" cy="2344271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461621" y="2305797"/>
            <a:ext cx="304800" cy="3561603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551705" y="4124372"/>
            <a:ext cx="268941" cy="1743028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141880" y="2935941"/>
            <a:ext cx="313765" cy="293145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943600" y="5239871"/>
            <a:ext cx="291353" cy="62752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772400" y="1682750"/>
            <a:ext cx="336176" cy="418465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2" name="TextBox 22"/>
          <p:cNvSpPr txBox="1">
            <a:spLocks noChangeArrowheads="1"/>
          </p:cNvSpPr>
          <p:nvPr/>
        </p:nvSpPr>
        <p:spPr bwMode="auto">
          <a:xfrm>
            <a:off x="2806700" y="6475412"/>
            <a:ext cx="378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0D1EFE"/>
                </a:solidFill>
                <a:latin typeface="Calibri" pitchFamily="-106" charset="0"/>
              </a:rPr>
              <a:t>Area </a:t>
            </a:r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of </a:t>
            </a:r>
            <a:r>
              <a:rPr lang="en-US" sz="1800" b="1" dirty="0" smtClean="0">
                <a:solidFill>
                  <a:srgbClr val="0D1EFE"/>
                </a:solidFill>
                <a:latin typeface="Calibri" pitchFamily="-106" charset="0"/>
              </a:rPr>
              <a:t>N rectangles </a:t>
            </a:r>
            <a:r>
              <a:rPr lang="en-US" sz="1800" b="1" i="1" u="sng" dirty="0" smtClean="0">
                <a:solidFill>
                  <a:srgbClr val="0D1EFE"/>
                </a:solidFill>
                <a:latin typeface="Calibri" pitchFamily="-106" charset="0"/>
              </a:rPr>
              <a:t>in the limit</a:t>
            </a:r>
            <a:endParaRPr lang="en-US" sz="1800" b="1" dirty="0">
              <a:solidFill>
                <a:srgbClr val="0D1EFE"/>
              </a:solidFill>
              <a:latin typeface="Calibri" pitchFamily="-106" charset="0"/>
            </a:endParaRPr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6712" y="64168"/>
            <a:ext cx="8548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 dirty="0" smtClean="0">
                <a:latin typeface="Cambria" panose="02040503050406030204" pitchFamily="18" charset="0"/>
              </a:rPr>
              <a:t>hw2pr3</a:t>
            </a:r>
            <a:r>
              <a:rPr lang="en-US" sz="4000" dirty="0" smtClean="0">
                <a:latin typeface="Cambria" panose="02040503050406030204" pitchFamily="18" charset="0"/>
              </a:rPr>
              <a:t>:   </a:t>
            </a:r>
            <a:r>
              <a:rPr lang="en-US" sz="4000" i="1" dirty="0" smtClean="0">
                <a:latin typeface="Cambria" panose="02040503050406030204" pitchFamily="18" charset="0"/>
              </a:rPr>
              <a:t>areas from rectangles</a:t>
            </a:r>
            <a:endParaRPr lang="en-US" sz="4000" i="1" dirty="0">
              <a:latin typeface="Cambria" panose="02040503050406030204" pitchFamily="18" charset="0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273299" y="828410"/>
            <a:ext cx="5016500" cy="5648590"/>
            <a:chOff x="4127500" y="457200"/>
            <a:chExt cx="5702300" cy="6096000"/>
          </a:xfrm>
        </p:grpSpPr>
        <p:sp>
          <p:nvSpPr>
            <p:cNvPr id="91" name="TextBox 15"/>
            <p:cNvSpPr txBox="1">
              <a:spLocks noChangeArrowheads="1"/>
            </p:cNvSpPr>
            <p:nvPr/>
          </p:nvSpPr>
          <p:spPr bwMode="auto">
            <a:xfrm>
              <a:off x="4787900" y="5410200"/>
              <a:ext cx="9144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>
                  <a:latin typeface="Calibri" pitchFamily="-106" charset="0"/>
                </a:rPr>
                <a:t>(0,0)</a:t>
              </a:r>
            </a:p>
          </p:txBody>
        </p:sp>
        <p:sp>
          <p:nvSpPr>
            <p:cNvPr id="92" name="TextBox 16"/>
            <p:cNvSpPr txBox="1">
              <a:spLocks noChangeArrowheads="1"/>
            </p:cNvSpPr>
            <p:nvPr/>
          </p:nvSpPr>
          <p:spPr bwMode="auto">
            <a:xfrm>
              <a:off x="4849813" y="4338638"/>
              <a:ext cx="1447800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>
                  <a:latin typeface="Calibri" pitchFamily="-106" charset="0"/>
                </a:rPr>
                <a:t>(2.5,5)</a:t>
              </a:r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4127500" y="457200"/>
              <a:ext cx="5702300" cy="6096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D1EF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ＭＳ Ｐゴシック" pitchFamily="1" charset="-128"/>
              </a:endParaRPr>
            </a:p>
          </p:txBody>
        </p:sp>
        <p:cxnSp>
          <p:nvCxnSpPr>
            <p:cNvPr id="94" name="Straight Arrow Connector 2"/>
            <p:cNvCxnSpPr>
              <a:cxnSpLocks noChangeShapeType="1"/>
            </p:cNvCxnSpPr>
            <p:nvPr/>
          </p:nvCxnSpPr>
          <p:spPr bwMode="auto">
            <a:xfrm rot="5400000" flipH="1" flipV="1">
              <a:off x="3048001" y="3657600"/>
              <a:ext cx="5181600" cy="317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Straight Arrow Connector 3"/>
            <p:cNvCxnSpPr>
              <a:cxnSpLocks noChangeShapeType="1"/>
            </p:cNvCxnSpPr>
            <p:nvPr/>
          </p:nvCxnSpPr>
          <p:spPr bwMode="auto">
            <a:xfrm>
              <a:off x="5181600" y="5867400"/>
              <a:ext cx="3429000" cy="1588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6" name="TextBox 13"/>
            <p:cNvSpPr txBox="1">
              <a:spLocks noChangeArrowheads="1"/>
            </p:cNvSpPr>
            <p:nvPr/>
          </p:nvSpPr>
          <p:spPr bwMode="auto">
            <a:xfrm>
              <a:off x="8153400" y="762000"/>
              <a:ext cx="1447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r>
                <a:rPr lang="en-US" b="1" dirty="0">
                  <a:solidFill>
                    <a:srgbClr val="0A8E12"/>
                  </a:solidFill>
                  <a:latin typeface="Calibri" pitchFamily="-106" charset="0"/>
                </a:rPr>
                <a:t>y = 2x</a:t>
              </a:r>
            </a:p>
          </p:txBody>
        </p:sp>
        <p:sp>
          <p:nvSpPr>
            <p:cNvPr id="97" name="TextBox 17"/>
            <p:cNvSpPr txBox="1">
              <a:spLocks noChangeArrowheads="1"/>
            </p:cNvSpPr>
            <p:nvPr/>
          </p:nvSpPr>
          <p:spPr bwMode="auto">
            <a:xfrm>
              <a:off x="5441196" y="3124200"/>
              <a:ext cx="1447778" cy="498232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 dirty="0">
                  <a:latin typeface="Calibri" pitchFamily="-106" charset="0"/>
                </a:rPr>
                <a:t>(5,10</a:t>
              </a:r>
              <a:r>
                <a:rPr lang="en-US" b="1" dirty="0" smtClean="0">
                  <a:latin typeface="Calibri" pitchFamily="-106" charset="0"/>
                </a:rPr>
                <a:t>) </a:t>
              </a:r>
              <a:endParaRPr lang="en-US" b="1" dirty="0">
                <a:latin typeface="Calibri" pitchFamily="-106" charset="0"/>
              </a:endParaRPr>
            </a:p>
          </p:txBody>
        </p:sp>
        <p:sp>
          <p:nvSpPr>
            <p:cNvPr id="98" name="TextBox 18"/>
            <p:cNvSpPr txBox="1">
              <a:spLocks noChangeArrowheads="1"/>
            </p:cNvSpPr>
            <p:nvPr/>
          </p:nvSpPr>
          <p:spPr bwMode="auto">
            <a:xfrm>
              <a:off x="6096000" y="1905000"/>
              <a:ext cx="14478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 dirty="0">
                  <a:latin typeface="Calibri" pitchFamily="-106" charset="0"/>
                </a:rPr>
                <a:t>(7.5,15)</a:t>
              </a:r>
            </a:p>
          </p:txBody>
        </p:sp>
        <p:sp>
          <p:nvSpPr>
            <p:cNvPr id="99" name="Rectangle 8"/>
            <p:cNvSpPr>
              <a:spLocks noChangeArrowheads="1"/>
            </p:cNvSpPr>
            <p:nvPr/>
          </p:nvSpPr>
          <p:spPr bwMode="auto">
            <a:xfrm>
              <a:off x="6240929" y="4724400"/>
              <a:ext cx="304800" cy="1143000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0" name="Rectangle 11"/>
            <p:cNvSpPr>
              <a:spLocks noChangeArrowheads="1"/>
            </p:cNvSpPr>
            <p:nvPr/>
          </p:nvSpPr>
          <p:spPr bwMode="auto">
            <a:xfrm>
              <a:off x="6826622" y="3523129"/>
              <a:ext cx="309282" cy="2344271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1" name="Rectangle 12"/>
            <p:cNvSpPr>
              <a:spLocks noChangeArrowheads="1"/>
            </p:cNvSpPr>
            <p:nvPr/>
          </p:nvSpPr>
          <p:spPr bwMode="auto">
            <a:xfrm>
              <a:off x="7461621" y="2305797"/>
              <a:ext cx="304800" cy="3561603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2" name="Rectangle 8"/>
            <p:cNvSpPr>
              <a:spLocks noChangeArrowheads="1"/>
            </p:cNvSpPr>
            <p:nvPr/>
          </p:nvSpPr>
          <p:spPr bwMode="auto">
            <a:xfrm>
              <a:off x="6551705" y="4124372"/>
              <a:ext cx="268941" cy="1743028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3" name="Rectangle 11"/>
            <p:cNvSpPr>
              <a:spLocks noChangeArrowheads="1"/>
            </p:cNvSpPr>
            <p:nvPr/>
          </p:nvSpPr>
          <p:spPr bwMode="auto">
            <a:xfrm>
              <a:off x="7141880" y="2935941"/>
              <a:ext cx="313765" cy="2931459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4" name="Rectangle 8"/>
            <p:cNvSpPr>
              <a:spLocks noChangeArrowheads="1"/>
            </p:cNvSpPr>
            <p:nvPr/>
          </p:nvSpPr>
          <p:spPr bwMode="auto">
            <a:xfrm>
              <a:off x="5943600" y="5239871"/>
              <a:ext cx="291353" cy="627529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5" name="Rectangle 12"/>
            <p:cNvSpPr>
              <a:spLocks noChangeArrowheads="1"/>
            </p:cNvSpPr>
            <p:nvPr/>
          </p:nvSpPr>
          <p:spPr bwMode="auto">
            <a:xfrm>
              <a:off x="7772400" y="1682750"/>
              <a:ext cx="336176" cy="4184650"/>
            </a:xfrm>
            <a:prstGeom prst="rect">
              <a:avLst/>
            </a:prstGeom>
            <a:solidFill>
              <a:srgbClr val="0D1EFE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06" name="TextBox 18"/>
            <p:cNvSpPr txBox="1">
              <a:spLocks noChangeArrowheads="1"/>
            </p:cNvSpPr>
            <p:nvPr/>
          </p:nvSpPr>
          <p:spPr bwMode="auto">
            <a:xfrm>
              <a:off x="6583829" y="810947"/>
              <a:ext cx="1447800" cy="461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 dirty="0" smtClean="0">
                  <a:latin typeface="Calibri" pitchFamily="-106" charset="0"/>
                </a:rPr>
                <a:t>(10,20)</a:t>
              </a:r>
              <a:endParaRPr lang="en-US" b="1" dirty="0">
                <a:latin typeface="Calibri" pitchFamily="-106" charset="0"/>
              </a:endParaRPr>
            </a:p>
          </p:txBody>
        </p:sp>
        <p:sp>
          <p:nvSpPr>
            <p:cNvPr id="107" name="TextBox 15"/>
            <p:cNvSpPr txBox="1">
              <a:spLocks noChangeArrowheads="1"/>
            </p:cNvSpPr>
            <p:nvPr/>
          </p:nvSpPr>
          <p:spPr bwMode="auto">
            <a:xfrm>
              <a:off x="4775200" y="5422900"/>
              <a:ext cx="914400" cy="46196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 dirty="0">
                  <a:latin typeface="Calibri" pitchFamily="-106" charset="0"/>
                </a:rPr>
                <a:t>(0,0)</a:t>
              </a:r>
            </a:p>
          </p:txBody>
        </p:sp>
        <p:sp>
          <p:nvSpPr>
            <p:cNvPr id="108" name="TextBox 16"/>
            <p:cNvSpPr txBox="1">
              <a:spLocks noChangeArrowheads="1"/>
            </p:cNvSpPr>
            <p:nvPr/>
          </p:nvSpPr>
          <p:spPr bwMode="auto">
            <a:xfrm>
              <a:off x="4787900" y="4491038"/>
              <a:ext cx="1447800" cy="4619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" charset="0"/>
                  <a:ea typeface="ＭＳ Ｐゴシック" pitchFamily="1" charset="-128"/>
                </a:defRPr>
              </a:lvl9pPr>
            </a:lstStyle>
            <a:p>
              <a:pPr algn="r"/>
              <a:r>
                <a:rPr lang="en-US" b="1" dirty="0">
                  <a:latin typeface="Calibri" pitchFamily="-106" charset="0"/>
                </a:rPr>
                <a:t>(2.5,5)</a:t>
              </a:r>
            </a:p>
          </p:txBody>
        </p:sp>
        <p:sp>
          <p:nvSpPr>
            <p:cNvPr id="109" name="Right Triangle 108"/>
            <p:cNvSpPr/>
            <p:nvPr/>
          </p:nvSpPr>
          <p:spPr bwMode="auto">
            <a:xfrm flipH="1">
              <a:off x="5674942" y="1117600"/>
              <a:ext cx="2422515" cy="4738688"/>
            </a:xfrm>
            <a:prstGeom prst="rtTriangle">
              <a:avLst/>
            </a:prstGeom>
            <a:solidFill>
              <a:srgbClr val="0D1EFE">
                <a:alpha val="90000"/>
              </a:srgb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1" charset="0"/>
                <a:ea typeface="ＭＳ Ｐゴシック" pitchFamily="1" charset="-128"/>
              </a:endParaRPr>
            </a:p>
          </p:txBody>
        </p:sp>
        <p:cxnSp>
          <p:nvCxnSpPr>
            <p:cNvPr id="110" name="Straight Connector 7"/>
            <p:cNvCxnSpPr>
              <a:cxnSpLocks noChangeShapeType="1"/>
            </p:cNvCxnSpPr>
            <p:nvPr/>
          </p:nvCxnSpPr>
          <p:spPr bwMode="auto">
            <a:xfrm rot="5400000" flipH="1" flipV="1">
              <a:off x="4533900" y="2489200"/>
              <a:ext cx="4495800" cy="2286000"/>
            </a:xfrm>
            <a:prstGeom prst="line">
              <a:avLst/>
            </a:prstGeom>
            <a:noFill/>
            <a:ln w="28575">
              <a:solidFill>
                <a:srgbClr val="0A8E1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386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36538" y="158750"/>
            <a:ext cx="608806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smtClean="0">
                <a:latin typeface="Cambria" panose="02040503050406030204" pitchFamily="18" charset="0"/>
              </a:rPr>
              <a:t>hw2pr3</a:t>
            </a:r>
            <a:r>
              <a:rPr lang="en-US" sz="3200" dirty="0" smtClean="0">
                <a:latin typeface="Cambria" panose="02040503050406030204" pitchFamily="18" charset="0"/>
              </a:rPr>
              <a:t>:   Maya </a:t>
            </a:r>
            <a:r>
              <a:rPr lang="en-US" sz="3200" dirty="0">
                <a:latin typeface="Cambria" panose="02040503050406030204" pitchFamily="18" charset="0"/>
              </a:rPr>
              <a:t>Lin, </a:t>
            </a:r>
            <a:r>
              <a:rPr lang="en-US" sz="3200" i="1" dirty="0">
                <a:latin typeface="Cambria" panose="02040503050406030204" pitchFamily="18" charset="0"/>
              </a:rPr>
              <a:t>Architect…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4035" name="Picture 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12778"/>
          <a:stretch>
            <a:fillRect/>
          </a:stretch>
        </p:blipFill>
        <p:spPr bwMode="auto">
          <a:xfrm>
            <a:off x="457200" y="1219200"/>
            <a:ext cx="83169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655"/>
            <a:ext cx="1479550" cy="2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06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600200" y="6299200"/>
            <a:ext cx="4381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"two-by-four landscape"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655"/>
            <a:ext cx="1479550" cy="2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538" y="158750"/>
            <a:ext cx="7307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Maya Lin, </a:t>
            </a:r>
            <a:r>
              <a:rPr lang="en-US" sz="3200" i="1" dirty="0">
                <a:latin typeface="Cambria" panose="02040503050406030204" pitchFamily="18" charset="0"/>
              </a:rPr>
              <a:t>Artist and Computer Scientist…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15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6299200"/>
            <a:ext cx="7048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800" dirty="0">
                <a:latin typeface="Cambria" pitchFamily="18" charset="0"/>
              </a:rPr>
              <a:t> One building block, </a:t>
            </a:r>
            <a:r>
              <a:rPr lang="en-US" sz="1800" dirty="0" smtClean="0">
                <a:latin typeface="Cambria" pitchFamily="18" charset="0"/>
              </a:rPr>
              <a:t> deliberately applied,  </a:t>
            </a:r>
            <a:r>
              <a:rPr lang="en-US" sz="1800" i="1" dirty="0">
                <a:solidFill>
                  <a:srgbClr val="0D1EFE"/>
                </a:solidFill>
                <a:latin typeface="Cambria" pitchFamily="18" charset="0"/>
              </a:rPr>
              <a:t>over 50,000 times</a:t>
            </a:r>
            <a:r>
              <a:rPr lang="en-US" sz="1800" dirty="0">
                <a:latin typeface="Cambria" pitchFamily="18" charset="0"/>
              </a:rPr>
              <a:t>…</a:t>
            </a:r>
          </a:p>
        </p:txBody>
      </p:sp>
      <p:sp>
        <p:nvSpPr>
          <p:cNvPr id="4608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538" y="158750"/>
            <a:ext cx="7307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latin typeface="Cambria" panose="02040503050406030204" pitchFamily="18" charset="0"/>
              </a:rPr>
              <a:t>Maya Lin, </a:t>
            </a:r>
            <a:r>
              <a:rPr lang="en-US" sz="3200" i="1" dirty="0">
                <a:latin typeface="Cambria" panose="02040503050406030204" pitchFamily="18" charset="0"/>
              </a:rPr>
              <a:t>Artist and Computer Scientist…</a:t>
            </a:r>
            <a:endParaRPr lang="en-US" sz="3200" dirty="0">
              <a:latin typeface="Cambria" panose="02040503050406030204" pitchFamily="18" charset="0"/>
            </a:endParaRPr>
          </a:p>
        </p:txBody>
      </p:sp>
      <p:pic>
        <p:nvPicPr>
          <p:cNvPr id="46085" name="Picture 7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7086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22655"/>
            <a:ext cx="1479550" cy="210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347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3048001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3"/>
          <p:cNvCxnSpPr>
            <a:cxnSpLocks noChangeShapeType="1"/>
          </p:cNvCxnSpPr>
          <p:nvPr/>
        </p:nvCxnSpPr>
        <p:spPr bwMode="auto">
          <a:xfrm>
            <a:off x="51816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0010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7879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8498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(2.5,5)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9436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60960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27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45339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40929" y="4724400"/>
            <a:ext cx="3048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826622" y="3523129"/>
            <a:ext cx="309282" cy="2344271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461621" y="2305797"/>
            <a:ext cx="304800" cy="3561603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5486400" y="6172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Areas of </a:t>
            </a:r>
            <a:r>
              <a:rPr lang="en-US" sz="1800" b="1" dirty="0" smtClean="0">
                <a:solidFill>
                  <a:srgbClr val="0D1EFE"/>
                </a:solidFill>
                <a:latin typeface="Calibri" pitchFamily="-106" charset="0"/>
              </a:rPr>
              <a:t>8 </a:t>
            </a:r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rectangles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551705" y="4124372"/>
            <a:ext cx="268941" cy="1743028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141880" y="2935941"/>
            <a:ext cx="313765" cy="293145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943600" y="5239871"/>
            <a:ext cx="291353" cy="62752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772400" y="1682750"/>
            <a:ext cx="336176" cy="418465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158750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Building blocks == CS!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910417"/>
            <a:ext cx="5554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urier New" pitchFamily="1" charset="0"/>
              </a:rPr>
              <a:t>scaledfracs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smtClean="0">
                <a:solidFill>
                  <a:schemeClr val="bg2"/>
                </a:solidFill>
                <a:latin typeface="Courier New" pitchFamily="1" charset="0"/>
              </a:rPr>
              <a:t>low, hi, N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33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702580"/>
            <a:ext cx="566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urier New" pitchFamily="1" charset="0"/>
              </a:rPr>
              <a:t>f_of_fracs</a:t>
            </a:r>
            <a:r>
              <a:rPr lang="en-US" sz="2800" b="1" dirty="0" smtClean="0">
                <a:latin typeface="Courier New" pitchFamily="1" charset="0"/>
              </a:rPr>
              <a:t>(f, </a:t>
            </a:r>
            <a:r>
              <a:rPr lang="en-US" sz="2800" b="1" dirty="0" smtClean="0">
                <a:solidFill>
                  <a:schemeClr val="bg2"/>
                </a:solidFill>
                <a:latin typeface="Courier New" pitchFamily="1" charset="0"/>
              </a:rPr>
              <a:t>low, hi, N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39" name="Text Box 4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515380"/>
            <a:ext cx="5554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urier New" pitchFamily="1" charset="0"/>
              </a:rPr>
              <a:t>integrate</a:t>
            </a:r>
            <a:r>
              <a:rPr lang="en-US" sz="2800" b="1" dirty="0" smtClean="0">
                <a:latin typeface="Courier New" pitchFamily="1" charset="0"/>
              </a:rPr>
              <a:t>(f, </a:t>
            </a:r>
            <a:r>
              <a:rPr lang="en-US" sz="2800" b="1" dirty="0" smtClean="0">
                <a:solidFill>
                  <a:schemeClr val="bg2"/>
                </a:solidFill>
                <a:latin typeface="Courier New" pitchFamily="1" charset="0"/>
              </a:rPr>
              <a:t>low, hi, N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1375033" y="5553635"/>
            <a:ext cx="2868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00000"/>
                </a:solidFill>
                <a:latin typeface="Georgia" pitchFamily="1" charset="0"/>
              </a:rPr>
              <a:t>Where are the LCs?</a:t>
            </a:r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1550193" y="4533924"/>
            <a:ext cx="2517775" cy="461962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Georgia" pitchFamily="1" charset="0"/>
              </a:rPr>
              <a:t>only a few lines...</a:t>
            </a:r>
          </a:p>
        </p:txBody>
      </p:sp>
    </p:spTree>
    <p:extLst>
      <p:ext uri="{BB962C8B-B14F-4D97-AF65-F5344CB8AC3E}">
        <p14:creationId xmlns:p14="http://schemas.microsoft.com/office/powerpoint/2010/main" val="8206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2"/>
          <p:cNvCxnSpPr>
            <a:cxnSpLocks noChangeShapeType="1"/>
          </p:cNvCxnSpPr>
          <p:nvPr/>
        </p:nvCxnSpPr>
        <p:spPr bwMode="auto">
          <a:xfrm rot="5400000" flipH="1" flipV="1">
            <a:off x="3048001" y="3657600"/>
            <a:ext cx="5181600" cy="317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3"/>
          <p:cNvCxnSpPr>
            <a:cxnSpLocks noChangeShapeType="1"/>
          </p:cNvCxnSpPr>
          <p:nvPr/>
        </p:nvCxnSpPr>
        <p:spPr bwMode="auto">
          <a:xfrm>
            <a:off x="5181600" y="5867400"/>
            <a:ext cx="34290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8001000" y="1066800"/>
            <a:ext cx="1447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r>
              <a:rPr lang="en-US" b="1">
                <a:solidFill>
                  <a:srgbClr val="0A8E12"/>
                </a:solidFill>
                <a:latin typeface="Calibri" pitchFamily="-106" charset="0"/>
              </a:rPr>
              <a:t>y = 2x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4787900" y="541020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(0,0)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4849813" y="4338638"/>
            <a:ext cx="14478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(2.5,5)</a:t>
            </a:r>
          </a:p>
        </p:txBody>
      </p:sp>
      <p:sp>
        <p:nvSpPr>
          <p:cNvPr id="25" name="TextBox 17"/>
          <p:cNvSpPr txBox="1">
            <a:spLocks noChangeArrowheads="1"/>
          </p:cNvSpPr>
          <p:nvPr/>
        </p:nvSpPr>
        <p:spPr bwMode="auto">
          <a:xfrm>
            <a:off x="5943600" y="3124200"/>
            <a:ext cx="9906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(5,10)</a:t>
            </a:r>
          </a:p>
        </p:txBody>
      </p: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6096000" y="1905000"/>
            <a:ext cx="14478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r"/>
            <a:r>
              <a:rPr lang="en-US" b="1">
                <a:latin typeface="Calibri" pitchFamily="-106" charset="0"/>
              </a:rPr>
              <a:t>(7.5,15)</a:t>
            </a:r>
          </a:p>
        </p:txBody>
      </p:sp>
      <p:cxnSp>
        <p:nvCxnSpPr>
          <p:cNvPr id="27" name="Straight Connector 7"/>
          <p:cNvCxnSpPr>
            <a:cxnSpLocks noChangeShapeType="1"/>
          </p:cNvCxnSpPr>
          <p:nvPr/>
        </p:nvCxnSpPr>
        <p:spPr bwMode="auto">
          <a:xfrm rot="5400000" flipH="1" flipV="1">
            <a:off x="4533900" y="2489200"/>
            <a:ext cx="4495800" cy="2286000"/>
          </a:xfrm>
          <a:prstGeom prst="line">
            <a:avLst/>
          </a:prstGeom>
          <a:noFill/>
          <a:ln w="28575">
            <a:solidFill>
              <a:srgbClr val="0A8E1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8"/>
          <p:cNvSpPr>
            <a:spLocks noChangeArrowheads="1"/>
          </p:cNvSpPr>
          <p:nvPr/>
        </p:nvSpPr>
        <p:spPr bwMode="auto">
          <a:xfrm>
            <a:off x="6240929" y="4724400"/>
            <a:ext cx="304800" cy="114300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826622" y="3523129"/>
            <a:ext cx="309282" cy="2344271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7461621" y="2305797"/>
            <a:ext cx="304800" cy="3561603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5486400" y="6172200"/>
            <a:ext cx="2819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Areas of </a:t>
            </a:r>
            <a:r>
              <a:rPr lang="en-US" sz="1800" b="1" dirty="0" smtClean="0">
                <a:solidFill>
                  <a:srgbClr val="0D1EFE"/>
                </a:solidFill>
                <a:latin typeface="Calibri" pitchFamily="-106" charset="0"/>
              </a:rPr>
              <a:t>8 </a:t>
            </a:r>
            <a:r>
              <a:rPr lang="en-US" sz="1800" b="1" dirty="0">
                <a:solidFill>
                  <a:srgbClr val="0D1EFE"/>
                </a:solidFill>
                <a:latin typeface="Calibri" pitchFamily="-106" charset="0"/>
              </a:rPr>
              <a:t>rectangles</a:t>
            </a:r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6551705" y="4124372"/>
            <a:ext cx="268941" cy="1743028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7141880" y="2935941"/>
            <a:ext cx="313765" cy="293145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7" name="Rectangle 8"/>
          <p:cNvSpPr>
            <a:spLocks noChangeArrowheads="1"/>
          </p:cNvSpPr>
          <p:nvPr/>
        </p:nvSpPr>
        <p:spPr bwMode="auto">
          <a:xfrm>
            <a:off x="5943600" y="5239871"/>
            <a:ext cx="291353" cy="627529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7772400" y="1682750"/>
            <a:ext cx="336176" cy="4184650"/>
          </a:xfrm>
          <a:prstGeom prst="rect">
            <a:avLst/>
          </a:prstGeom>
          <a:solidFill>
            <a:srgbClr val="0D1EFE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6200" y="158750"/>
            <a:ext cx="883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anose="02040503050406030204" pitchFamily="18" charset="0"/>
              </a:rPr>
              <a:t>Building blocks == CS!</a:t>
            </a:r>
            <a:endParaRPr lang="en-US" sz="4000" dirty="0">
              <a:latin typeface="Cambria" panose="02040503050406030204" pitchFamily="18" charset="0"/>
            </a:endParaRPr>
          </a:p>
        </p:txBody>
      </p:sp>
      <p:sp>
        <p:nvSpPr>
          <p:cNvPr id="32" name="Text Box 3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1910417"/>
            <a:ext cx="5554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urier New" pitchFamily="1" charset="0"/>
              </a:rPr>
              <a:t>scaledfracs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err="1" smtClean="0">
                <a:solidFill>
                  <a:schemeClr val="bg2"/>
                </a:solidFill>
                <a:latin typeface="Courier New" pitchFamily="1" charset="0"/>
              </a:rPr>
              <a:t>low,hi,N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33" name="Text Box 4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2400" y="2702580"/>
            <a:ext cx="56673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C00000"/>
                </a:solidFill>
                <a:latin typeface="Courier New" pitchFamily="1" charset="0"/>
              </a:rPr>
              <a:t>f_of_fracs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err="1" smtClean="0">
                <a:latin typeface="Courier New" pitchFamily="1" charset="0"/>
              </a:rPr>
              <a:t>f,</a:t>
            </a:r>
            <a:r>
              <a:rPr lang="en-US" sz="2800" b="1" dirty="0" err="1" smtClean="0">
                <a:solidFill>
                  <a:schemeClr val="bg2"/>
                </a:solidFill>
                <a:latin typeface="Courier New" pitchFamily="1" charset="0"/>
              </a:rPr>
              <a:t>low,hi,N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39" name="Text Box 4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3515380"/>
            <a:ext cx="5554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urier New" pitchFamily="1" charset="0"/>
              </a:rPr>
              <a:t>integrate</a:t>
            </a:r>
            <a:r>
              <a:rPr lang="en-US" sz="2800" b="1" dirty="0" smtClean="0">
                <a:latin typeface="Courier New" pitchFamily="1" charset="0"/>
              </a:rPr>
              <a:t>(</a:t>
            </a:r>
            <a:r>
              <a:rPr lang="en-US" sz="2800" b="1" dirty="0" err="1" smtClean="0">
                <a:latin typeface="Courier New" pitchFamily="1" charset="0"/>
              </a:rPr>
              <a:t>f,</a:t>
            </a:r>
            <a:r>
              <a:rPr lang="en-US" sz="2800" b="1" dirty="0" err="1" smtClean="0">
                <a:solidFill>
                  <a:schemeClr val="bg2"/>
                </a:solidFill>
                <a:latin typeface="Courier New" pitchFamily="1" charset="0"/>
              </a:rPr>
              <a:t>low,hi,N</a:t>
            </a:r>
            <a:r>
              <a:rPr lang="en-US" sz="2800" b="1" dirty="0">
                <a:latin typeface="Courier New" pitchFamily="1" charset="0"/>
              </a:rPr>
              <a:t>)</a:t>
            </a: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1375033" y="5553635"/>
            <a:ext cx="28680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>
                <a:solidFill>
                  <a:srgbClr val="C00000"/>
                </a:solidFill>
                <a:latin typeface="Georgia" pitchFamily="1" charset="0"/>
              </a:rPr>
              <a:t>Where are the LCs?</a:t>
            </a:r>
          </a:p>
        </p:txBody>
      </p:sp>
      <p:sp>
        <p:nvSpPr>
          <p:cNvPr id="41" name="Rectangle 56"/>
          <p:cNvSpPr>
            <a:spLocks noChangeArrowheads="1"/>
          </p:cNvSpPr>
          <p:nvPr/>
        </p:nvSpPr>
        <p:spPr bwMode="auto">
          <a:xfrm>
            <a:off x="1550193" y="4533924"/>
            <a:ext cx="2517775" cy="461962"/>
          </a:xfrm>
          <a:prstGeom prst="rect">
            <a:avLst/>
          </a:prstGeom>
          <a:solidFill>
            <a:srgbClr val="FAEFD2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Georgia" pitchFamily="1" charset="0"/>
              </a:rPr>
              <a:t>only a few lines...</a:t>
            </a:r>
          </a:p>
        </p:txBody>
      </p:sp>
      <p:sp>
        <p:nvSpPr>
          <p:cNvPr id="2" name="TextBox 1"/>
          <p:cNvSpPr txBox="1"/>
          <p:nvPr/>
        </p:nvSpPr>
        <p:spPr>
          <a:xfrm rot="20958897">
            <a:off x="1716804" y="1543647"/>
            <a:ext cx="5465480" cy="2308324"/>
          </a:xfrm>
          <a:prstGeom prst="rect">
            <a:avLst/>
          </a:prstGeom>
          <a:solidFill>
            <a:schemeClr val="bg1"/>
          </a:solidFill>
          <a:ln>
            <a:solidFill>
              <a:srgbClr val="DA74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D1EFE"/>
                </a:solidFill>
                <a:latin typeface="Calibri" panose="020F0502020204030204" pitchFamily="34" charset="0"/>
              </a:rPr>
              <a:t>Good luck with </a:t>
            </a:r>
            <a:r>
              <a:rPr lang="en-US" sz="7200" dirty="0" smtClean="0">
                <a:solidFill>
                  <a:srgbClr val="0D1EFE"/>
                </a:solidFill>
                <a:latin typeface="Calibri" panose="020F0502020204030204" pitchFamily="34" charset="0"/>
              </a:rPr>
              <a:t>hw#3…</a:t>
            </a:r>
            <a:endParaRPr lang="en-US" sz="7200" dirty="0">
              <a:solidFill>
                <a:srgbClr val="0D1EFE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0958897">
            <a:off x="3779996" y="3523006"/>
            <a:ext cx="3557620" cy="830997"/>
          </a:xfrm>
          <a:prstGeom prst="rect">
            <a:avLst/>
          </a:prstGeom>
          <a:solidFill>
            <a:srgbClr val="FAEFD2"/>
          </a:solidFill>
          <a:ln>
            <a:solidFill>
              <a:srgbClr val="DA74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D1EFE"/>
                </a:solidFill>
                <a:latin typeface="Calibri" panose="020F0502020204030204" pitchFamily="34" charset="0"/>
              </a:rPr>
              <a:t>... and may your weekend be syntactically smooth!</a:t>
            </a:r>
            <a:endParaRPr lang="en-US" dirty="0">
              <a:solidFill>
                <a:srgbClr val="0D1EF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53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443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has a level-2 model…</a:t>
            </a:r>
            <a:endParaRPr lang="en-US" sz="4000" i="1" dirty="0" smtClean="0">
              <a:latin typeface="Cambria" pitchFamily="18" charset="0"/>
            </a:endParaRPr>
          </a:p>
        </p:txBody>
      </p:sp>
      <p:pic>
        <p:nvPicPr>
          <p:cNvPr id="7170" name="Picture 2" descr="bourton-model-village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/>
          <a:stretch/>
        </p:blipFill>
        <p:spPr bwMode="auto">
          <a:xfrm>
            <a:off x="402788" y="1066800"/>
            <a:ext cx="833842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04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443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has a level-2 model…</a:t>
            </a:r>
            <a:endParaRPr lang="en-US" sz="4000" i="1" dirty="0" smtClean="0">
              <a:latin typeface="Cambria" pitchFamily="18" charset="0"/>
            </a:endParaRPr>
          </a:p>
        </p:txBody>
      </p:sp>
      <p:pic>
        <p:nvPicPr>
          <p:cNvPr id="7170" name="Picture 2" descr="bourton-model-village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2"/>
          <a:stretch/>
        </p:blipFill>
        <p:spPr bwMode="auto">
          <a:xfrm>
            <a:off x="402788" y="1066800"/>
            <a:ext cx="8338423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37393"/>
            <a:ext cx="6640132" cy="566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543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443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and a level-3 model…</a:t>
            </a:r>
            <a:endParaRPr lang="en-US" sz="4000" i="1" dirty="0" smtClean="0">
              <a:latin typeface="Cambria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5"/>
          <a:stretch/>
        </p:blipFill>
        <p:spPr bwMode="auto">
          <a:xfrm>
            <a:off x="228600" y="990600"/>
            <a:ext cx="855445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8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64432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dirty="0" smtClean="0">
                <a:latin typeface="Cambria" pitchFamily="18" charset="0"/>
              </a:rPr>
              <a:t>and a level-3 model…</a:t>
            </a:r>
            <a:endParaRPr lang="en-US" sz="4000" i="1" dirty="0" smtClean="0">
              <a:latin typeface="Cambria" pitchFamily="18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35"/>
          <a:stretch/>
        </p:blipFill>
        <p:spPr bwMode="auto">
          <a:xfrm>
            <a:off x="228600" y="990600"/>
            <a:ext cx="855445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539" y="1524000"/>
            <a:ext cx="7620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70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26623</TotalTime>
  <Words>3654</Words>
  <Application>Microsoft Office PowerPoint</Application>
  <PresentationFormat>On-screen Show (4:3)</PresentationFormat>
  <Paragraphs>665</Paragraphs>
  <Slides>59</Slides>
  <Notes>58</Notes>
  <HiddenSlides>19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1" baseType="lpstr">
      <vt:lpstr>Blank Presentation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Geoff Kuenning</cp:lastModifiedBy>
  <cp:revision>437</cp:revision>
  <cp:lastPrinted>2018-01-29T05:20:54Z</cp:lastPrinted>
  <dcterms:created xsi:type="dcterms:W3CDTF">2010-09-14T15:18:02Z</dcterms:created>
  <dcterms:modified xsi:type="dcterms:W3CDTF">2018-01-29T05:24:39Z</dcterms:modified>
</cp:coreProperties>
</file>