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3.xml" ContentType="application/inkml+xml"/>
  <Override PartName="/ppt/notesSlides/notesSlide14.xml" ContentType="application/vnd.openxmlformats-officedocument.presentationml.notesSlide+xml"/>
  <Override PartName="/ppt/ink/ink4.xml" ContentType="application/inkml+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6.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44"/>
  </p:notesMasterIdLst>
  <p:handoutMasterIdLst>
    <p:handoutMasterId r:id="rId45"/>
  </p:handoutMasterIdLst>
  <p:sldIdLst>
    <p:sldId id="884" r:id="rId3"/>
    <p:sldId id="772" r:id="rId4"/>
    <p:sldId id="773" r:id="rId5"/>
    <p:sldId id="776" r:id="rId6"/>
    <p:sldId id="783" r:id="rId7"/>
    <p:sldId id="784" r:id="rId8"/>
    <p:sldId id="791" r:id="rId9"/>
    <p:sldId id="787" r:id="rId10"/>
    <p:sldId id="788" r:id="rId11"/>
    <p:sldId id="789" r:id="rId12"/>
    <p:sldId id="790" r:id="rId13"/>
    <p:sldId id="781" r:id="rId14"/>
    <p:sldId id="798" r:id="rId15"/>
    <p:sldId id="792" r:id="rId16"/>
    <p:sldId id="797" r:id="rId17"/>
    <p:sldId id="577" r:id="rId18"/>
    <p:sldId id="578" r:id="rId19"/>
    <p:sldId id="585" r:id="rId20"/>
    <p:sldId id="587" r:id="rId21"/>
    <p:sldId id="588" r:id="rId22"/>
    <p:sldId id="608" r:id="rId23"/>
    <p:sldId id="609" r:id="rId24"/>
    <p:sldId id="695" r:id="rId25"/>
    <p:sldId id="616" r:id="rId26"/>
    <p:sldId id="624" r:id="rId27"/>
    <p:sldId id="625" r:id="rId28"/>
    <p:sldId id="627" r:id="rId29"/>
    <p:sldId id="628" r:id="rId30"/>
    <p:sldId id="629" r:id="rId31"/>
    <p:sldId id="630" r:id="rId32"/>
    <p:sldId id="779" r:id="rId33"/>
    <p:sldId id="704" r:id="rId34"/>
    <p:sldId id="740" r:id="rId35"/>
    <p:sldId id="741" r:id="rId36"/>
    <p:sldId id="743" r:id="rId37"/>
    <p:sldId id="785" r:id="rId38"/>
    <p:sldId id="780" r:id="rId39"/>
    <p:sldId id="742" r:id="rId40"/>
    <p:sldId id="750" r:id="rId41"/>
    <p:sldId id="799" r:id="rId42"/>
    <p:sldId id="801" r:id="rId43"/>
  </p:sldIdLst>
  <p:sldSz cx="9144000" cy="6858000" type="screen4x3"/>
  <p:notesSz cx="6985000" cy="9271000"/>
  <p:custShowLst>
    <p:custShow name="For screen" id="0">
      <p:sldLst>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Lst>
    </p:custShow>
    <p:custShow name="For printing" id="1">
      <p:sldLst>
        <p:sld r:id="rId3"/>
        <p:sld r:id="rId5"/>
        <p:sld r:id="rId6"/>
        <p:sld r:id="rId7"/>
        <p:sld r:id="rId8"/>
        <p:sld r:id="rId14"/>
        <p:sld r:id="rId15"/>
        <p:sld r:id="rId16"/>
        <p:sld r:id="rId18"/>
        <p:sld r:id="rId19"/>
        <p:sld r:id="rId20"/>
        <p:sld r:id="rId21"/>
        <p:sld r:id="rId22"/>
        <p:sld r:id="rId23"/>
        <p:sld r:id="rId25"/>
        <p:sld r:id="rId26"/>
        <p:sld r:id="rId27"/>
        <p:sld r:id="rId28"/>
        <p:sld r:id="rId29"/>
        <p:sld r:id="rId30"/>
        <p:sld r:id="rId31"/>
        <p:sld r:id="rId32"/>
        <p:sld r:id="rId33"/>
        <p:sld r:id="rId34"/>
        <p:sld r:id="rId35"/>
        <p:sld r:id="rId36"/>
        <p:sld r:id="rId37"/>
        <p:sld r:id="rId38"/>
        <p:sld r:id="rId39"/>
        <p:sld r:id="rId40"/>
        <p:sld r:id="rId41"/>
        <p:sld r:id="rId42"/>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1C7210"/>
    <a:srgbClr val="CC0000"/>
    <a:srgbClr val="C1AF51"/>
    <a:srgbClr val="C1A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42" autoAdjust="0"/>
  </p:normalViewPr>
  <p:slideViewPr>
    <p:cSldViewPr>
      <p:cViewPr varScale="1">
        <p:scale>
          <a:sx n="61" d="100"/>
          <a:sy n="61" d="100"/>
        </p:scale>
        <p:origin x="7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1" y="0"/>
            <a:ext cx="3027466" cy="463867"/>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5" name="Rectangle 3"/>
          <p:cNvSpPr>
            <a:spLocks noGrp="1" noChangeArrowheads="1"/>
          </p:cNvSpPr>
          <p:nvPr>
            <p:ph type="dt" sz="quarter" idx="1"/>
          </p:nvPr>
        </p:nvSpPr>
        <p:spPr bwMode="auto">
          <a:xfrm>
            <a:off x="3957534" y="0"/>
            <a:ext cx="3027466" cy="463867"/>
          </a:xfrm>
          <a:prstGeom prst="rect">
            <a:avLst/>
          </a:prstGeom>
          <a:noFill/>
          <a:ln w="9525">
            <a:noFill/>
            <a:miter lim="800000"/>
            <a:headEnd/>
            <a:tailEnd/>
          </a:ln>
          <a:effectLst/>
        </p:spPr>
        <p:txBody>
          <a:bodyPr vert="horz" wrap="square" lIns="92879" tIns="46440" rIns="92879" bIns="46440"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6" name="Rectangle 4"/>
          <p:cNvSpPr>
            <a:spLocks noGrp="1" noChangeArrowheads="1"/>
          </p:cNvSpPr>
          <p:nvPr>
            <p:ph type="ftr" sz="quarter" idx="2"/>
          </p:nvPr>
        </p:nvSpPr>
        <p:spPr bwMode="auto">
          <a:xfrm>
            <a:off x="1" y="8807134"/>
            <a:ext cx="3027466" cy="463866"/>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7" name="Rectangle 5"/>
          <p:cNvSpPr>
            <a:spLocks noGrp="1" noChangeArrowheads="1"/>
          </p:cNvSpPr>
          <p:nvPr>
            <p:ph type="sldNum" sz="quarter" idx="3"/>
          </p:nvPr>
        </p:nvSpPr>
        <p:spPr bwMode="auto">
          <a:xfrm>
            <a:off x="3957534" y="8807134"/>
            <a:ext cx="3027466" cy="463866"/>
          </a:xfrm>
          <a:prstGeom prst="rect">
            <a:avLst/>
          </a:prstGeom>
          <a:noFill/>
          <a:ln w="9525">
            <a:noFill/>
            <a:miter lim="800000"/>
            <a:headEnd/>
            <a:tailEnd/>
          </a:ln>
          <a:effectLst/>
        </p:spPr>
        <p:txBody>
          <a:bodyPr vert="horz" wrap="square" lIns="92879" tIns="46440" rIns="92879" bIns="46440" numCol="1" anchor="b" anchorCtr="0" compatLnSpc="1">
            <a:prstTxWarp prst="textNoShape">
              <a:avLst/>
            </a:prstTxWarp>
          </a:bodyPr>
          <a:lstStyle>
            <a:lvl1pPr algn="r">
              <a:defRPr sz="1200"/>
            </a:lvl1pPr>
          </a:lstStyle>
          <a:p>
            <a:pPr>
              <a:defRPr/>
            </a:pPr>
            <a:fld id="{BA61FDA2-760A-46C5-A9F1-2405B6990CF0}" type="slidenum">
              <a:rPr lang="en-US"/>
              <a:pPr>
                <a:defRPr/>
              </a:pPr>
              <a:t>‹#›</a:t>
            </a:fld>
            <a:endParaRPr lang="en-US"/>
          </a:p>
        </p:txBody>
      </p:sp>
    </p:spTree>
    <p:extLst>
      <p:ext uri="{BB962C8B-B14F-4D97-AF65-F5344CB8AC3E}">
        <p14:creationId xmlns:p14="http://schemas.microsoft.com/office/powerpoint/2010/main" val="101937808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21T16:38:23.058"/>
    </inkml:context>
    <inkml:brush xml:id="br0">
      <inkml:brushProperty name="width" value="0.05292" units="cm"/>
      <inkml:brushProperty name="height" value="0.05292" units="cm"/>
      <inkml:brushProperty name="color" value="#FF0000"/>
    </inkml:brush>
  </inkml:definitions>
  <inkml:trace contextRef="#ctx0" brushRef="#br0">2902 7689 0,'0'0'0,"0"-24"328,0-26-312,0 25 0,25-49-1,-25-1-15,25 1 16,24 24 0,-24 1-16,25-1 0,-1-24 15,100-174 16,-74 124-31</inkml:trace>
  <inkml:trace contextRef="#ctx0" brushRef="#br0" timeOffset="4961.47">3721 7441 0,'0'0'0,"-25"0"47,0 0-31,0 0-1,0 0 95,1 0-79,48 0 188,-24 25-204,25 0-15,0 25 16,0 98 15,-25-73-15,-25 74-16,0 24 16,-24-24-16,24-50 15</inkml:trace>
  <inkml:trace contextRef="#ctx0" brushRef="#br0" timeOffset="9311.96">5333 9624 0,'0'0'0,"0"25"47,0 0-31</inkml:trace>
  <inkml:trace contextRef="#ctx0" brushRef="#br0" timeOffset="10044.04">5184 10244 0,'0'0'0,"0"-24"141,0-1-110,0-50-15,0 26-16,0-1 0,0 25 15,0 0-15,0 1 0,0-26 16,0-24 0,0-26-16,0-24 15,0 50-15,0-50 32,0 74-32,0 26 0,0-1 31,0 0-31,0 0 15,-25-24-15,25 24 16,0-25-16,-24 1 16,-1-1-16,25 25 15,0-25 1,0 26-16,0-1 16,0 0-16,0-25 0,0 26 15,0-1 16,-25 25 1,0 25-1,0-25-15,25 24-16,-24-24 15,-1 50-15,-50 24 16,26 26-1,-1-26-15,-24 25 16,24-49 0,0 0-16,1 24 0,-1 0 15</inkml:trace>
  <inkml:trace contextRef="#ctx0" brushRef="#br0" timeOffset="10577.67">5159 8781 0,'0'0'0,"0"25"109,0-1-93,25 76-16,25-1 15,-1 0-15,26-49 16,-1 24-16,-24-24 16</inkml:trace>
  <inkml:trace contextRef="#ctx0" brushRef="#br0" timeOffset="12237.24">5978 7665 0,'0'0'0,"-25"0"140,0 0-124,1 0 0,48-50 109,26-49-125,0 0 15,24-1-15,75-98 16,-25 0-16</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21T17:01:27.074"/>
    </inkml:context>
    <inkml:brush xml:id="br0">
      <inkml:brushProperty name="width" value="0.05292" units="cm"/>
      <inkml:brushProperty name="height" value="0.05292" units="cm"/>
      <inkml:brushProperty name="color" value="#FF0000"/>
    </inkml:brush>
  </inkml:definitions>
  <inkml:trace contextRef="#ctx0" brushRef="#br0">10740 10666 0,'0'0'0,"0"-25"47,-24-24-31,-1 24-16,0 0 16,0 0-1,0 25 1,-24-25-16,-1 25 0,25-24 15,-49 24-15,24-25 32,-24 0-32,-75 0 15,50 25 1,24-25-16,-24 25 16,0-24-16,0 24 15,-25 0 1,0 0-16,0 0 15,-25 0 1,25 0-16,-124 0 16,149 24-16,-25-24 15,24 25-15,1 25 16,25-1-16,-25 1 16,49 0-16,-74 24 31,99-49-16,0 0-15,-24-1 16,24 1 0,25 0-1,25 25 1,-1-26 0,26 51-16,0-26 0,49 26 15,25-1-15,25 1 16,0 24-1,-1-49-15,51 24 16,-25-24-16,24-26 16,0 1-16,1 0 15,-50 0 1,-1-25-16,-23-50 16,23 1-1,-48-51-15,-1 51 16,-25-26-16,-24 51 15,-1-51-15,1-24 16,-50 0-16,0 24 16,-25 1-16,-24-1 15,-100 1-15,-25 0 16</inkml:trace>
  <inkml:trace contextRef="#ctx0" brushRef="#br0" timeOffset="14749.57">19075 15007 0,'0'0'0,"0"-25"125,0 0-109,0 0 15,0 1-15,0-1 78,0 0-79,0 0 110,25 25 78,-1 0-187,1 0 15,0 0-31,0 0 16,0 0-16,-1 25 15,1-25-15,25 25 32,24 0-17,-24-25-15,-1 24 16,1 1-16,-25-25 16,49 25-16,-24-25 15,0 25-15,24 0 16,-24-1-16,24 51 15,0-1-15,-24 1 16,0-26-16,-1 1 16,1 0-16,-1-26 15,-24 26-15,25 0 16,-1 49-16,1 0 31,0 75-15,-26-125-16,1 1 15,-25 99-15,0-1 16,0-23 0,0-26-16,0-25 15,-25-24-15,1 223 16,-1-125 0,0-48-16,25-26 15,-25-24-15,0-1 16,25 1-16,-24-25 15,24-1-15,0 1 16,0 0 0,-25 0-1,0 0-15,0 0 0,25-1 16,-25 26-16,1-25 16,-1 0-16,-25 49 15,1 0 1,-26 1-1,1-26-15,-1 26 0,1-1 16,0-49 0,-1 25-16,26-26 15,-26 1 1,1 25-16</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21T17:07:18.602"/>
    </inkml:context>
    <inkml:brush xml:id="br0">
      <inkml:brushProperty name="width" value="0.05292" units="cm"/>
      <inkml:brushProperty name="height" value="0.05292" units="cm"/>
      <inkml:brushProperty name="color" value="#FF0000"/>
    </inkml:brush>
  </inkml:definitions>
  <inkml:trace contextRef="#ctx0" brushRef="#br0">11981 9748 0,'0'0'31,"24"0"94,1 0-109,0-25-16,0 25 16,49-24-16,1-1 15,49-25-15,25-24 0,-25-1 16,49-24 0,-24 25-1,-25 24-15,25-24 0,25 49 16,272-99 15,-297 124-15,0-25-16,-1 25 15</inkml:trace>
  <inkml:trace contextRef="#ctx0" brushRef="#br0" timeOffset="786.94">15677 8186 0,'0'0'0,"0"24"125,-25 26-109,-25 49-1,1-24-15,-1 49 0,-24 49 16,49 1-16,0-75 16,-25-24-16,50-26 15,-25 1 1,25-1-16,-24 1 31,24-25-31,0 0 0,24-1 16,-24 1-16,25-25 15,25 25 1,0 0-16,49 0 16,-25-1-16,50 1 0,-25 0 15,1-25 1,24 25-16,-25-25 16,25 25-16</inkml:trace>
  <inkml:trace contextRef="#ctx0" brushRef="#br0" timeOffset="1575.21">17587 8930 0,'0'0'0,"-25"0"63,0 0-48,-25 0-15,-24 0 16,24 0 0,-49 0-16,25 0 15,-1 0-15,1 0 16,24 49-16,1-24 15,-26 50-15,50-1 0,1-49 16,24 24 0,-25-24-16,25 0 15,25 0 1,-1-25 0,1 0-16,25-25 15,-1 25 1,1-25-16,24-24 0,-24 24 15,0 0-15,-26 25 16,26-25 0,-25 0-16,0 25 15,-25-24 1,24 24-16,1 0 16,0 24 46,-25 26-46,25 0-16,-25-26 15,25 1-15,-1 0 16,-24 0-16,25 0 16,-25-1-16,25-24 15,0 25-15,-25 0 31</inkml:trace>
  <inkml:trace contextRef="#ctx0" brushRef="#br0" timeOffset="2324.76">18802 7342 0,'0'0'0,"-25"25"0,0 0 16,1 74 0,-1 25-16,-25-25 15,1 199-15,-1-124 16,25-50-16,-25 49 15,1 1 1,-1-25-16,25-25 16,25-50-16,-24 1 0,-1-51 15,25 26-15,0-75 32,0 0-17,25 1 1,-1-76-16,1 1 15,25 25 1,-25-1-16,24 1 16,1 49-1,0-25-15,-1 26 16,26 24-16,-26 24 16,26 26-16,24-25 15,-25 24-15,1-24 16,-1 50-16,-24 24 15,-1 0-15,-49-24 16,0-26-16,0 1 16,-49-25-16,24 24 15,-25 1 1,-24-1-16,-25-24 16,-25 0-1,0-25-15,-25-25 16,25-49-16,24 24 15</inkml:trace>
  <inkml:trace contextRef="#ctx0" brushRef="#br0" timeOffset="45474.9">11063 16073 0,'0'0'0,"0"-24"78,0-1-63,0 0-15,0 0 16,0 0 15,0 1 94,0 48 438,25 1-563,-1 0 15,1-25 1,-25 25 0,25-25-16,25 0 31,-25 0-31,-1 0 0,26 0 15,-25 0 1,0 0-16,24 0 16,-24 0-16,25 0 15,-26 0-15,1 0 16,25 0-16,-25 25 16,-1-1-16,26-24 15,-25 0-15,24 0 16,1 0-16,0 0 15,-26 0-15,26 0 16,0 25 0,-1-25-1,1 25-15,-1-25 0,1 25 0,0 0 16,24-25-16,-24 24 16,-1-24-1,1 25-15,0 0 16,24-25-16,-24 25 15,-1-25-15,26 25 16,-1-25 0,-24 24-16,24 1 15,0-25 1,1 0-16,-1 0 16,1 0-16,24 25 15,-25-25-15,1 0 16,24 0-16,-25 0 15,1 0-15,-26 0 16,26 0-16,-1 0 16,-24 0-16,-1 0 15,26 0-15,-26 0 16,26 0 0,-26 0-16,1 0 15,0 0 1,-25 0-16,24 0 15,-24 0-15</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21T17:11:07.250"/>
    </inkml:context>
    <inkml:brush xml:id="br0">
      <inkml:brushProperty name="width" value="0.05292" units="cm"/>
      <inkml:brushProperty name="height" value="0.05292" units="cm"/>
      <inkml:brushProperty name="color" value="#FF0000"/>
    </inkml:brush>
  </inkml:definitions>
  <inkml:trace contextRef="#ctx0" brushRef="#br0">14759 10344 0,'0'0'0,"-25"-25"172,0 0-156,0 0-1,1-24-15,-26-1 16,25 0-16,-24 1 16,-1-1-16,-24-24 31,49 49-16,-25 0-15,0 25 16,1-25-16,-26 0 16,26 25-16,-26 0 15,1 25 1,0 0-16,24-25 16,0 25-16,1 0 0,-26 24 15,26-24-15,-1 0 16,-24 0-1,24 0-15,1-1 16,-26 1-16,50 0 16,-24 0-16,24-25 31,0 25-31,-25-25 16,50 24-16,-24 1 15,-1 0-15,0 25 16,25-1-16,-25-24 15,25 25-15,-25-1 16,25-24 0,0 0-16,0 0 0,0-1 15,0 1-15,0 0 16,0 0 0,0 0-1,25 24-15,0-24 16,0 25-16,24-1 15,1 1 1,-25-1-16,25 1 16,-1 0-1,1-26-15,-1 1 16,1 0-16,0-25 16,49-25-16,-25 0 15,25 25-15,1-24 16,-1-1-16,-25 25 15,1-25-15,-26 25 16,1-50-16,24 26 16,-24-51-16,0 1 15,-26 24-15,1 1 16,0-1 0,-25 25-16,25 0 0,-25 1 15,0-1 1,0 0-1</inkml:trace>
  <inkml:trace contextRef="#ctx0" brushRef="#br0" timeOffset="741.15">14511 10294 0,'0'0'0,"25"0"47,-1 0-32,1 0 1,25 0-16,24-25 16,1-24-1,73-26-15,1 1 16,0-1-16,25 1 15,-1-1-15,26 51 16,-26-26-16,51 0 16,24-24-16,0 0 15,0-1-15,-25-24 16,25 0-16,0 24 16,-25 26-16,1-1 15,-76 25 1,26 1-16,-25-26 15,-25 50 1,0-25-16</inkml:trace>
  <inkml:trace contextRef="#ctx0" brushRef="#br0" timeOffset="2308.56">19745 8409 0,'0'0'0,"0"25"62,0-1-46,0 26-16,0-25 16,-25 0-16,25 24 15,-25-24-15,0 25 16,0 24-16,1 0 31,-26-24-31,50 0 16,-25-1-16,25-24 15,-25 0-15,0 25 16,25-26 0,25-48 15,0 24-31,0-25 31,49 0-31,-24-25 16,0 1-16,-1 24 15,1 0-15,-25-25 16,-1 50-16,1 0 31,0 0-31,25 0 16,-26 0-16,1 0 16,0 0-1,0 50 1,-25-25-1,0 24-15,25 1 16,-25 25-16,0-51 0,0 26 16,0-25-16,0 0 15,0-1 1,24 1-16</inkml:trace>
  <inkml:trace contextRef="#ctx0" brushRef="#br0" timeOffset="2778.32">20886 8905 0,'0'0'0,"-25"0"109,0 0-109,0 0 16,-24 25 0,49-1-1,-25 26-15,0 25 16,25-51-1,0 26-15,0-25 16,25-50 15,0 0-15,-25 0 0,24 25-1,1-24-15,0-26 16,-25 25-16,0 0 15,0 0 1,0 1-16,0-1 0,0 0 16</inkml:trace>
  <inkml:trace contextRef="#ctx0" brushRef="#br0" timeOffset="3163.93">21903 8161 0,'0'0'0,"0"25"47,-25 24-47,0 50 16,0-24-16,0-26 15,-24 26-15,24 49 16,0 49 0,-25-49-16,50 25 15,0-99-15,0 0 16,0-26-16,25 1 15,0 0 1,0 0-16,322-323 31</inkml:trace>
  <inkml:trace contextRef="#ctx0" brushRef="#br0" timeOffset="3426.61">21431 8434 0,'0'0'0,"25"0"31,-25 49 0,25 1-31,24-25 16,1 24-16,0 1 16,24-25-16,25-1 15,-24-24-15,24-24 16,0-1-16</inkml:trace>
  <inkml:trace contextRef="#ctx0" brushRef="#br0" timeOffset="4296.51">20513 9624 0,'0'0'0,"25"0"47,0 0-31,25 0-16,-26 0 15,26 0-15,0 0 16,24 0-16,1 0 16,-26 0-1,26 0-15,-1 0 16,-24 0-16,-1 0 0,-24-25 31,0 1-31,0 24 0,-25-25 16,0 0-1,-50 25 17,25 0-17,0 25 1,-24-25-16,24 0 16,0 25-16,0 24 15,1-24-15,24 0 31,0 0-31,24-1 16,1-24-16,25 25 0,-1-25 16,-24 0-16,50 0 15,-26 0-15,1 0 16</inkml:trace>
  <inkml:trace contextRef="#ctx0" brushRef="#br0" timeOffset="4797.55">22870 8930 0,'0'0'0,"0"24"93,-50 1-93,26 25 16,-26 24-16,0 1 16,1-1-1,-1-24-15,-24 49 16,-1 25-16,1 0 15,49-25-15,-25-24 16,26-26-16,-1 1 16,0-25-16,0-1 15,25 1-15,0 0 16</inkml:trace>
  <inkml:trace contextRef="#ctx0" brushRef="#br0" timeOffset="5109.62">23093 9624 0,'0'0'0,"0"25"47,-25 49-32,25-24-15,0 0 0,0-1 16,0-24-16,0 0 15</inkml:trace>
  <inkml:trace contextRef="#ctx0" brushRef="#br0" timeOffset="5315.17">23093 9500 0,'0'0'0,"25"0"47</inkml:trace>
  <inkml:trace contextRef="#ctx0" brushRef="#br0" timeOffset="6165.46">23937 9624 0,'0'0'0,"0"-25"63,24-24-48,-24-26-15,25 26 0,-25-1 16,25-24-16,0-75 16,0 0-16,-25 25 15,24 50-15,-24-1 16,0 26-16,0-1 16,0 25-16,0 0 15,0 1-15,0-1 16,0 0-16,-24 0 15,24 50 17,-50 0-32,50 24 15,-25 1-15,-49 148 16,49-74 0,-50 50-16,-24 99 15,25-99-15,49-50 16,-25 24-16,1 51 15,-1-50-15,25-25 32,-24 25-17,24-100-15,25 1 16</inkml:trace>
  <inkml:trace contextRef="#ctx0" brushRef="#br0" timeOffset="6604.24">23217 9624 0,'0'0'0,"25"0"63,0 50-63,74 49 0,25-25 15,50 26-15,24-26 16,-24-24-16,-25-1 31</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21T17:21:33.529"/>
    </inkml:context>
    <inkml:brush xml:id="br0">
      <inkml:brushProperty name="width" value="0.05292" units="cm"/>
      <inkml:brushProperty name="height" value="0.05292" units="cm"/>
      <inkml:brushProperty name="color" value="#FF0000"/>
    </inkml:brush>
  </inkml:definitions>
  <inkml:trace contextRef="#ctx0" brushRef="#br0">4564 13022 0,'0'0'0,"25"0"531,0 0-531,-1 0 31,1 0-15,0 0 15,0 0-31,0 0 16,-1 0 0,1 0-1,0 0 1,0 0-1,0 0 1,0 0-16,-1 0 31,1 0-15,0 0 0,0 0-16,0 0 15,-1 0-15,26 0 31,-25 0-31,0 0 16,-1 0-16,1 0 16,0 0-16,25 0 15,-26 0-15,1 0 16,0 0-16,0 0 16,0 0-1,24 0-15,-24 0 16,0 0-16,0 0 0,-1 0 15,26 0-15,0 0 16,-26 0 0,26 0-16,0 0 15,-1 0-15,-24 0 16,25 0 0,-25 0-16,24 0 15,1 0 1,-25 0-16,-1 0 15,1 0-15,0 0 16,25 0-16,-26 0 16,1 0-16,0 0 15,0 0-15,0 0 16,-1 0-16,26 0 16,-25 0-16,0 0 15,-1 0-15,1 0 31,0 0-31,25 0 16,-26 0 0,26 0-16,-25 0 15,0 0 1,-1 0-16,1 0 31,0 0-31,0 0 0,24 0 16,-24 0-1,0 0-15,0 0 16,0 0-16,0 0 16,-1 0-16,1 0 15</inkml:trace>
  <inkml:trace contextRef="#ctx0" brushRef="#br0" timeOffset="3143.86">10765 11981 0,'0'0'0,"0"24"78,0 1-63,0 0 1,0 0 0,0 0-1,0-1 1,0 1-1,0 0 48,-49 0-16,49 0-47,-25 0 0,25-1 15,-25 26-15,25 0 16,0-1-16,0 1 16,0 24-16,0-49 15,0 25 1,0-26-16,0 26 16,0-25-16,0 0 15,0-1 1,0 1-16,0 0 15,0 25-15,0-1 16,25 26 0,-25-26-16,0 1 15,0 24-15,0-49 16,0 25-16,0-25 16,0-1-16,0 1 15,0 25-15,0-25 16,0 24-16,0 1 15,0 49 1,0-25 0,0 1-16,0-26 15,0 26 1,0-26-16,0 1 16,0-25-16,0 0 15,0-1 1,0 1-1,0 0-15,0 0 0,0 0 16,0 49 0,0-24-16,0 24 0,0 1 15,0 24 1,0-50 0,0 1-1,0 0-15,0-26 0,0 1 0,0 25 16,0-25-1,0-1-15,0 1 32,0 25-32,0-1 0,0 75 15,0-49 17,0-1-32,0-24 15,0-1-15,0 1 16,0-25-16,0 0 0,0 0 15,0-1 1,0 51 0,0-50-16,0-1 15,0 26-15,0-25 16,0 24-16</inkml:trace>
  <inkml:trace contextRef="#ctx0" brushRef="#br0" timeOffset="23899.2">17537 13022 0,'0'0'0,"0"-24"47,25 24-47,-25-25 15,25 0-15,-1 0 31,1 25-15,-25-25-16,0 1 16,0-1-1,0 0 1,0 0 0,0 0-1,0 1 1,-25-1 46,1 25-46,24-25-16,-25 25 16,25-25-16,-25 0 15,0 1 1,0 24-16,25-25 31,-49-25-15,24 50-1,25-25-15,-25 25 16,25-24-16,-25-1 16,0 25-1,1 0 1,-1 0-1,0 0 1,0 25 0,0-1-1,25 1-15,-24 0 16,-1 25-16,0-1 16,25-24-16,-25 0 15,0 0-15,25-1 31,-24 1-31,-1-25 16,25 25-16,-25-25 16,25 25-16,-25-25 15,25 25 1,-25-1-16,1-24 16,24 25-16,-25 0 15,25 0-15,0 0 0,0-1 16,0 26-1,0-25-15,0 0 16,0 24 0,0-24-16,0 0 15,0 25-15,25-26 16,-25 1 15,24-25-31,1 25 16,-25 0-16,25-25 31,-25 25-31,25-25 0,-25 24 16,25 1-16,-1-25 15,-24 25-15,25-25 0,0 0 16,0 0-16,0 0 16,-1 0-16,26-25 15,0 25 1,-26-49-16,1 24 15,0 0-15,0 0 16,24 0-16,-24 1 16,0-1-1,0 0 1,-25 0-16,25 0 16,0-49-16,-1-1 15,1 1-15,-25 0 31,0 24-31,0 0 16,0 26-16,-25-1 16,1 0-16,-1 25 15,-50 0 1</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21T17:28:18.333"/>
    </inkml:context>
    <inkml:brush xml:id="br0">
      <inkml:brushProperty name="width" value="0.05292" units="cm"/>
      <inkml:brushProperty name="height" value="0.05292" units="cm"/>
      <inkml:brushProperty name="color" value="#FF0000"/>
    </inkml:brush>
  </inkml:definitions>
  <inkml:trace contextRef="#ctx0" brushRef="#br0">6548 11658 0,'0'0'16,"-24"0"62,-1 0-63,0 0 1,0 0 0,0 0-1,1 0 1,-1 0 15,25-25 94,0 1-109,0-26-16,0 0 15,0-24 1,0 49-16,0-24 16,0 24-16,0 0 0,25-25 15,-1-49-15,-24 0 16,25 0-16,0-1 15,-25 51 1,25-1-16,0 25 16,-1-49-1,-24 24 1,25 26-16,0-51 16,0 1-1,0-1-15,-25 1 0,24 0 16,1 24-16,-25 0 15,25 1 1,-25-1-16,0 25 16,0 0-16,0 1 15,0-1-15,0 0 16,0 0 0,0 0-1,0 1 1,0-1 15,0 0 47,25 0-62,0-24-1,24-26-15,26 1 16,-26-25-16,1 24 16,0 50-16,-1-49 31,-24 49-31,0 0 16,-25 1-1,25 24-15,-25-25 16,0 0-1,0 0 1,0 0-16,-25 25 63,0 0-32,0 0-31,0 0 15,1 0 1,-1 0 0,0 0-1,0 0 1,0 0-16,-24 0 31,24 25-31,-25 0 16,1-25-16,-1 25 15,0 0 1,-24 24-16,0 1 16,-1-1-16,1-24 15,-1 0 1,-73 49 0,48 1-1,26-1-15,-25 25 0,49-24 16,-24-1-16,49-24 15,0-25-15,0-1 16</inkml:trace>
  <inkml:trace contextRef="#ctx0" brushRef="#br0" timeOffset="586.38">7169 8930 0,'0'0'0,"0"49"94,24 1-94,-24 24 15,25-24-15,0 0 16,0-1-16,24-24 16,26 99-1,-1 25-15,1-25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27466" cy="463867"/>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3" name="Rectangle 3"/>
          <p:cNvSpPr>
            <a:spLocks noGrp="1" noChangeArrowheads="1"/>
          </p:cNvSpPr>
          <p:nvPr>
            <p:ph type="dt" idx="1"/>
          </p:nvPr>
        </p:nvSpPr>
        <p:spPr bwMode="auto">
          <a:xfrm>
            <a:off x="3957534" y="0"/>
            <a:ext cx="3027466" cy="463867"/>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1650" y="4404359"/>
            <a:ext cx="5121701" cy="4171634"/>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807134"/>
            <a:ext cx="3027466" cy="463866"/>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7" name="Rectangle 7"/>
          <p:cNvSpPr>
            <a:spLocks noGrp="1" noChangeArrowheads="1"/>
          </p:cNvSpPr>
          <p:nvPr>
            <p:ph type="sldNum" sz="quarter" idx="5"/>
          </p:nvPr>
        </p:nvSpPr>
        <p:spPr bwMode="auto">
          <a:xfrm>
            <a:off x="3957534" y="8807134"/>
            <a:ext cx="3027466" cy="463866"/>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a:defRPr sz="1200"/>
            </a:lvl1pPr>
          </a:lstStyle>
          <a:p>
            <a:pPr>
              <a:defRPr/>
            </a:pPr>
            <a:fld id="{98F87612-3739-4786-98DF-C7D10C14236A}" type="slidenum">
              <a:rPr lang="en-US"/>
              <a:pPr>
                <a:defRPr/>
              </a:pPr>
              <a:t>‹#›</a:t>
            </a:fld>
            <a:endParaRPr lang="en-US"/>
          </a:p>
        </p:txBody>
      </p:sp>
    </p:spTree>
    <p:extLst>
      <p:ext uri="{BB962C8B-B14F-4D97-AF65-F5344CB8AC3E}">
        <p14:creationId xmlns:p14="http://schemas.microsoft.com/office/powerpoint/2010/main" val="2608468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Functional5</a:t>
            </a:r>
          </a:p>
          <a:p>
            <a:r>
              <a:rPr lang="en-US" altLang="en-US" dirty="0">
                <a:latin typeface="Arial" pitchFamily="34" charset="0"/>
                <a:ea typeface="ＭＳ Ｐゴシック" pitchFamily="-65" charset="-128"/>
              </a:rPr>
              <a:t>Setup: lec07prog01lcs.py</a:t>
            </a:r>
          </a:p>
          <a:p>
            <a:endParaRPr lang="en-US" altLang="en-US" dirty="0">
              <a:latin typeface="Arial" pitchFamily="34" charset="0"/>
              <a:ea typeface="ＭＳ Ｐゴシック" pitchFamily="-65" charset="-128"/>
            </a:endParaRPr>
          </a:p>
          <a:p>
            <a:r>
              <a:rPr lang="en-US" altLang="en-US" dirty="0">
                <a:latin typeface="Arial" pitchFamily="34" charset="0"/>
                <a:ea typeface="ＭＳ Ｐゴシック" pitchFamily="-65" charset="-128"/>
              </a:rPr>
              <a:t>Worksheet: edit distance and changing “change” (change is too late; so use edit distance instead)</a:t>
            </a:r>
          </a:p>
          <a:p>
            <a:endParaRPr lang="en-US" altLang="en-US" dirty="0">
              <a:latin typeface="Arial" pitchFamily="34" charset="0"/>
              <a:ea typeface="ＭＳ Ｐゴシック" pitchFamily="-65"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9E8B9B4-E6FB-415E-8525-83E69E3933F7}"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6F5E499-E9B7-46B7-A52B-430E313FBC4C}"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39967A1-9351-4A86-B02F-FE653FBDE839}"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1AB5018-548D-4D15-9219-FD096EB4FE42}"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These are called "list comprehensions".  List comprehensions are considered to be more “Pythonic”.</a:t>
            </a:r>
          </a:p>
          <a:p>
            <a:r>
              <a:rPr lang="en-US" altLang="en-US" dirty="0">
                <a:latin typeface="Arial" pitchFamily="34" charset="0"/>
                <a:ea typeface="ＭＳ Ｐゴシック" pitchFamily="-65" charset="-128"/>
              </a:rPr>
              <a:t>There are two animations here, one to make</a:t>
            </a:r>
            <a:r>
              <a:rPr lang="en-US" altLang="en-US" baseline="0" dirty="0">
                <a:latin typeface="Arial" pitchFamily="34" charset="0"/>
                <a:ea typeface="ＭＳ Ｐゴシック" pitchFamily="-65" charset="-128"/>
              </a:rPr>
              <a:t> each comprehension appear.</a:t>
            </a:r>
            <a:endParaRPr lang="en-US" altLang="en-US" dirty="0">
              <a:latin typeface="Arial" pitchFamily="34" charset="0"/>
              <a:ea typeface="ＭＳ Ｐゴシック" pitchFamily="-65"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AA5BE6B-AFCC-42BE-8DD3-F9DBD1446076}"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Note that this syntax is very confusing because the condition is in between the two values.  Guido didn’t like ?: in C and this is the result.</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D67A630-BDDC-43E1-A144-380488122EA1}"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E0AD365-6611-43CA-BFD0-36EDAAE6C77A}" type="slidenum">
              <a:rPr lang="en-US" altLang="en-US" sz="1200"/>
              <a:pPr/>
              <a:t>15</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a:p>
            <a:endParaRPr lang="en-US" altLang="en-US">
              <a:latin typeface="Arial" pitchFamily="34" charset="0"/>
              <a:ea typeface="ＭＳ Ｐゴシック" pitchFamily="-65"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9C9AC9A-F8BC-4DD9-AA3D-4922EF69D91A}" type="slidenum">
              <a:rPr lang="en-US" altLang="en-US" sz="1200"/>
              <a:pPr/>
              <a:t>16</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itchFamily="34" charset="0"/>
                <a:ea typeface="ＭＳ Ｐゴシック" pitchFamily="-65" charset="-128"/>
              </a:rPr>
              <a:t>Naïve matrix multiplication is O(n**3), but best-known algorithm is n**2.373 (only works for square matrices).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810BC248-AD41-44D9-B770-218523E1AF0A}" type="slidenum">
              <a:rPr lang="en-US" altLang="en-US" sz="1200"/>
              <a:pPr/>
              <a:t>17</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a typeface="ＭＳ Ｐゴシック" pitchFamily="-65"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FE8EF15-640B-4A75-850E-BEBD84D1F94C}" type="slidenum">
              <a:rPr lang="en-US" altLang="en-US" sz="1200"/>
              <a:pPr/>
              <a:t>18</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a typeface="ＭＳ Ｐゴシック" pitchFamily="-65"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545CC82-FAF5-4A45-96DD-4D75C790A9B9}" type="slidenum">
              <a:rPr lang="en-US" altLang="en-US" sz="1200"/>
              <a:pPr/>
              <a:t>19</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itchFamily="34" charset="0"/>
                <a:ea typeface="ＭＳ Ｐゴシック" pitchFamily="-65" charset="-128"/>
              </a:rPr>
              <a:t>This is an expression of the Vertex Cover problem: choose a set of vertices such that every edge has at least one endpoint in the vertex set.  In this case, the problem is to place the minimum number of snowplows such that any snowy road can be plowed without first crossing a clear road.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64B6539-BBBE-4AFB-8761-312997CE6880}"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9143E94-D964-443F-A257-301CD5196510}" type="slidenum">
              <a:rPr lang="en-US" altLang="en-US" sz="1200"/>
              <a:pPr/>
              <a:t>20</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a typeface="ＭＳ Ｐゴシック" pitchFamily="-6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A Hamiltonian path is a path that visits each vertex exactly once.</a:t>
            </a:r>
          </a:p>
          <a:p>
            <a:r>
              <a:rPr lang="en-US" altLang="en-US" dirty="0">
                <a:latin typeface="Arial" pitchFamily="34" charset="0"/>
                <a:ea typeface="ＭＳ Ｐゴシック" pitchFamily="-65" charset="-128"/>
              </a:rPr>
              <a:t>Sir William Rowan Hamilton, 1805-1865:  Hamiltonian path problem</a:t>
            </a:r>
          </a:p>
          <a:p>
            <a:endParaRPr lang="en-US" altLang="en-US" dirty="0">
              <a:latin typeface="Arial" pitchFamily="34" charset="0"/>
              <a:ea typeface="ＭＳ Ｐゴシック" pitchFamily="-65" charset="-128"/>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6816C99-B8CC-4C85-9D53-3512D167F78F}" type="slidenum">
              <a:rPr lang="en-US" altLang="en-US" sz="120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97E6F27-D193-4102-BB05-AE051DE6BAB3}" type="slidenum">
              <a:rPr lang="en-US" altLang="en-US" sz="120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10! = 3628800.  The other factorials are just silly.</a:t>
            </a:r>
          </a:p>
          <a:p>
            <a:r>
              <a:rPr lang="en-US" altLang="en-US" dirty="0">
                <a:latin typeface="Arial" pitchFamily="34" charset="0"/>
                <a:ea typeface="ＭＳ Ｐゴシック" pitchFamily="-65" charset="-128"/>
              </a:rPr>
              <a:t>The animations pop</a:t>
            </a:r>
            <a:r>
              <a:rPr lang="en-US" altLang="en-US" baseline="0" dirty="0">
                <a:latin typeface="Arial" pitchFamily="34" charset="0"/>
                <a:ea typeface="ＭＳ Ｐゴシック" pitchFamily="-65" charset="-128"/>
              </a:rPr>
              <a:t> up the various answers one at a time.</a:t>
            </a:r>
            <a:endParaRPr lang="en-US" altLang="en-US" dirty="0">
              <a:latin typeface="Arial" pitchFamily="34" charset="0"/>
              <a:ea typeface="ＭＳ Ｐゴシック" pitchFamily="-65" charset="-128"/>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41FFCBC-2028-420C-87CA-2EB692B08FD1}" type="slidenum">
              <a:rPr lang="en-US" altLang="en-US" sz="120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55F36D1-2290-403B-BB24-017487777160}" type="slidenum">
              <a:rPr lang="en-US" altLang="en-US" sz="1200">
                <a:solidFill>
                  <a:srgbClr val="000000"/>
                </a:solidFill>
              </a:rPr>
              <a:pPr/>
              <a:t>24</a:t>
            </a:fld>
            <a:endParaRPr lang="en-US" altLang="en-US" sz="1200">
              <a:solidFill>
                <a:srgbClr val="000000"/>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a typeface="ＭＳ Ｐゴシック" pitchFamily="-6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D511293-D1F5-43D6-B25F-30BD09EF9DFB}" type="slidenum">
              <a:rPr lang="en-US" altLang="en-US" sz="1200">
                <a:solidFill>
                  <a:srgbClr val="000000"/>
                </a:solidFill>
              </a:rPr>
              <a:pPr/>
              <a:t>25</a:t>
            </a:fld>
            <a:endParaRPr lang="en-US" altLang="en-US" sz="1200">
              <a:solidFill>
                <a:srgbClr val="00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dirty="0">
                <a:latin typeface="Arial" pitchFamily="34" charset="0"/>
                <a:ea typeface="ＭＳ Ｐゴシック" pitchFamily="-65" charset="-128"/>
              </a:rPr>
              <a:t>The</a:t>
            </a:r>
            <a:r>
              <a:rPr lang="en-US" altLang="en-US" baseline="0" dirty="0">
                <a:latin typeface="Arial" pitchFamily="34" charset="0"/>
                <a:ea typeface="ＭＳ Ｐゴシック" pitchFamily="-65" charset="-128"/>
              </a:rPr>
              <a:t> alien on this slide appears first; the animation shows the NP-complete problems.</a:t>
            </a:r>
            <a:endParaRPr lang="en-US" altLang="en-US" dirty="0">
              <a:latin typeface="Arial" pitchFamily="34" charset="0"/>
              <a:ea typeface="ＭＳ Ｐゴシック" pitchFamily="-65"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50EC080-F5E7-4B80-82C7-2977EB5FABFA}" type="slidenum">
              <a:rPr lang="en-US" altLang="en-US" sz="1200">
                <a:solidFill>
                  <a:srgbClr val="000000"/>
                </a:solidFill>
              </a:rPr>
              <a:pPr/>
              <a:t>26</a:t>
            </a:fld>
            <a:endParaRPr lang="en-US" altLang="en-US" sz="120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Arial" pitchFamily="34" charset="0"/>
              <a:ea typeface="ＭＳ Ｐゴシック" pitchFamily="-65"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8B9E3B7-BE18-4ED5-965C-0A59F5D73FE8}" type="slidenum">
              <a:rPr lang="en-US" altLang="en-US" sz="1200">
                <a:solidFill>
                  <a:srgbClr val="000000"/>
                </a:solidFill>
              </a:rPr>
              <a:pPr/>
              <a:t>27</a:t>
            </a:fld>
            <a:endParaRPr lang="en-US" altLang="en-US" sz="1200">
              <a:solidFill>
                <a:srgbClr val="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a typeface="ＭＳ Ｐゴシック" pitchFamily="-65"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1188B58-DD72-4D93-BAC3-C3C288582027}" type="slidenum">
              <a:rPr lang="en-US" altLang="en-US" sz="1200">
                <a:solidFill>
                  <a:srgbClr val="000000"/>
                </a:solidFill>
              </a:rPr>
              <a:pPr/>
              <a:t>28</a:t>
            </a:fld>
            <a:endParaRPr lang="en-US" altLang="en-US" sz="120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a typeface="ＭＳ Ｐゴシック" pitchFamily="-65"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58BCC1E-73F2-4FFB-BAC5-DE1D177F2C96}" type="slidenum">
              <a:rPr lang="en-US" altLang="en-US" sz="1200">
                <a:solidFill>
                  <a:srgbClr val="000000"/>
                </a:solidFill>
              </a:rPr>
              <a:pPr/>
              <a:t>29</a:t>
            </a:fld>
            <a:endParaRPr lang="en-US" altLang="en-US" sz="1200">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Lab is “sounds good”.</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90DF18F-1ECF-4CC3-ABED-5ECA659E9F41}"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2793E68-6C84-4592-929B-2754BDF459D6}" type="slidenum">
              <a:rPr lang="en-US" altLang="en-US" sz="1200">
                <a:solidFill>
                  <a:srgbClr val="000000"/>
                </a:solidFill>
              </a:rPr>
              <a:pPr/>
              <a:t>30</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itchFamily="34" charset="0"/>
                <a:ea typeface="ＭＳ Ｐゴシック" pitchFamily="-65" charset="-128"/>
              </a:rPr>
              <a:t>Deolalikar published an alleged proof in 2010.  But it has flaws, and he has gone back to the drawing board.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This seen is from “Futurama”.</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C49FAA3-3561-42BD-8998-5E2333798115}" type="slidenum">
              <a:rPr lang="en-US" altLang="en-US" sz="1200"/>
              <a:pPr/>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Some of these are discussed in CS 140/Math 168, Algorithms.  Others are grad-school topics.</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0BEF23B-3841-487E-B3D4-E63CE6E2DDD0}" type="slidenum">
              <a:rPr lang="en-US" altLang="en-US" sz="1200"/>
              <a:pPr/>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Run lec07prog01-lcs.py.</a:t>
            </a:r>
          </a:p>
          <a:p>
            <a:r>
              <a:rPr lang="en-US" altLang="en-US" dirty="0">
                <a:latin typeface="Arial" pitchFamily="34" charset="0"/>
                <a:ea typeface="ＭＳ Ｐゴシック" pitchFamily="-65" charset="-128"/>
              </a:rPr>
              <a:t>Set</a:t>
            </a:r>
            <a:r>
              <a:rPr lang="en-US" altLang="en-US" baseline="0" dirty="0">
                <a:latin typeface="Arial" pitchFamily="34" charset="0"/>
                <a:ea typeface="ＭＳ Ｐゴシック" pitchFamily="-65" charset="-128"/>
              </a:rPr>
              <a:t> abet= the alphabet, then abet2=abet[:14].  Have the students time LCS(abet2,abet2[::-1]), or run timer(LCS, abet2, abet2[::-1]).  Then increase abet2 to 15 and then 16, timing it each time.  On my laptop I got about 1:15 for 16.  Don’t run </a:t>
            </a:r>
            <a:r>
              <a:rPr lang="en-US" altLang="en-US" baseline="0" dirty="0" err="1">
                <a:latin typeface="Arial" pitchFamily="34" charset="0"/>
                <a:ea typeface="ＭＳ Ｐゴシック" pitchFamily="-65" charset="-128"/>
              </a:rPr>
              <a:t>fastLCS</a:t>
            </a:r>
            <a:r>
              <a:rPr lang="en-US" altLang="en-US" baseline="0" dirty="0">
                <a:latin typeface="Arial" pitchFamily="34" charset="0"/>
                <a:ea typeface="ＭＳ Ｐゴシック" pitchFamily="-65" charset="-128"/>
              </a:rPr>
              <a:t> yet.</a:t>
            </a:r>
            <a:endParaRPr lang="en-US" altLang="en-US" dirty="0">
              <a:latin typeface="Arial" pitchFamily="34" charset="0"/>
              <a:ea typeface="ＭＳ Ｐゴシック" pitchFamily="-65"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9B5C4CD-B714-4034-B6BF-B335BE832493}" type="slidenum">
              <a:rPr lang="en-US" altLang="en-US" sz="1200"/>
              <a:pPr/>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Animation highlights  that “am” and “</a:t>
            </a:r>
            <a:r>
              <a:rPr lang="en-US" altLang="en-US" dirty="0" err="1">
                <a:latin typeface="Arial" pitchFamily="34" charset="0"/>
                <a:ea typeface="ＭＳ Ｐゴシック" pitchFamily="-65" charset="-128"/>
              </a:rPr>
              <a:t>ims</a:t>
            </a:r>
            <a:r>
              <a:rPr lang="en-US" altLang="en-US" dirty="0">
                <a:latin typeface="Arial" pitchFamily="34" charset="0"/>
                <a:ea typeface="ＭＳ Ｐゴシック" pitchFamily="-65" charset="-128"/>
              </a:rPr>
              <a:t>” are used in the rightmost branch of the left subtree,</a:t>
            </a:r>
            <a:r>
              <a:rPr lang="en-US" altLang="en-US" baseline="0" dirty="0">
                <a:latin typeface="Arial" pitchFamily="34" charset="0"/>
                <a:ea typeface="ＭＳ Ｐゴシック" pitchFamily="-65" charset="-128"/>
              </a:rPr>
              <a:t> and in the right subtree.</a:t>
            </a:r>
            <a:endParaRPr lang="en-US" altLang="en-US" dirty="0">
              <a:latin typeface="Arial" pitchFamily="34" charset="0"/>
              <a:ea typeface="ＭＳ Ｐゴシック" pitchFamily="-65"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9556770-AE5B-4543-931D-443A9A36F48A}" type="slidenum">
              <a:rPr lang="en-US" altLang="en-US" sz="1200"/>
              <a:pPr/>
              <a:t>34</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B78D9FD-0382-4362-8449-7596C3D4CE2E}" type="slidenum">
              <a:rPr lang="en-US" altLang="en-US" sz="1200"/>
              <a:pPr/>
              <a:t>35</a:t>
            </a:fld>
            <a:endParaRPr lang="en-US"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B3BE61D-E048-4C00-A76A-8589B7149C86}" type="slidenum">
              <a:rPr lang="en-US" altLang="en-US" sz="1200"/>
              <a:pPr/>
              <a:t>36</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C98C01D-2E5E-489B-9049-BC49BA63BBDD}" type="slidenum">
              <a:rPr lang="en-US" altLang="en-US" sz="1200"/>
              <a:pPr/>
              <a:t>37</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Demo </a:t>
            </a:r>
            <a:r>
              <a:rPr lang="en-US" altLang="en-US" dirty="0" err="1">
                <a:latin typeface="Arial" pitchFamily="34" charset="0"/>
                <a:ea typeface="ＭＳ Ｐゴシック" pitchFamily="-65" charset="-128"/>
              </a:rPr>
              <a:t>fastLCS</a:t>
            </a:r>
            <a:r>
              <a:rPr lang="en-US" altLang="en-US" dirty="0">
                <a:latin typeface="Arial" pitchFamily="34" charset="0"/>
                <a:ea typeface="ＭＳ Ｐゴシック" pitchFamily="-65" charset="-128"/>
              </a:rPr>
              <a:t> here.  Circle the recursive calls that are avoided by memorization.</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C19A5A3-4EF3-4EFE-8AC6-ABF5A5DCDB8B}" type="slidenum">
              <a:rPr lang="en-US" altLang="en-US" sz="1200"/>
              <a:pPr/>
              <a:t>38</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FCF293B-B217-43B2-93BC-19522C103A63}" type="slidenum">
              <a:rPr lang="en-US" altLang="en-US" sz="1200"/>
              <a:pPr/>
              <a:t>39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1DDD0DA-D248-4484-BEC3-9CB07C2A7421}" type="slidenum">
              <a:rPr lang="en-US" altLang="en-US" sz="1200"/>
              <a:pPr/>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FCF293B-B217-43B2-93BC-19522C103A63}" type="slidenum">
              <a:rPr lang="en-US" altLang="en-US" sz="1200"/>
              <a:pPr/>
              <a:t>40</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There is an animation on this slide that brings</a:t>
            </a:r>
            <a:r>
              <a:rPr lang="en-US" altLang="en-US" baseline="0" dirty="0">
                <a:latin typeface="Arial" pitchFamily="34" charset="0"/>
                <a:ea typeface="ＭＳ Ｐゴシック" pitchFamily="-65" charset="-128"/>
              </a:rPr>
              <a:t> up the else (use-it) case.</a:t>
            </a:r>
            <a:endParaRPr lang="en-US" altLang="en-US" dirty="0">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FCF293B-B217-43B2-93BC-19522C103A63}" type="slidenum">
              <a:rPr lang="en-US" altLang="en-US" sz="1200"/>
              <a:pPr/>
              <a:t>41</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The animation shows the answer (5)</a:t>
            </a:r>
            <a:r>
              <a:rPr lang="en-US" altLang="en-US" baseline="0" dirty="0">
                <a:latin typeface="Arial" pitchFamily="34" charset="0"/>
                <a:ea typeface="ＭＳ Ｐゴシック" pitchFamily="-65" charset="-128"/>
              </a:rPr>
              <a:t> and how it is achieved.</a:t>
            </a:r>
            <a:endParaRPr lang="en-US" altLang="en-US" dirty="0">
              <a:latin typeface="Arial" pitchFamily="34" charset="0"/>
              <a:ea typeface="ＭＳ Ｐゴシック" pitchFamily="-65"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9ACB64A-A572-491C-A0A9-82E8F3241315}"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EEA1E85-BF80-4FC7-A34C-7D4C06CDE935}"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6D2C403-6142-4167-82BA-B54C67F196F9}"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F671346-BC84-4001-8049-D4E9C6A52CC9}"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DCD842A-491D-4CEC-B7D3-9343CF656528}"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3F70E4-8652-4E39-9EAA-B4B674D839EB}" type="slidenum">
              <a:rPr lang="en-US"/>
              <a:pPr>
                <a:defRPr/>
              </a:pPr>
              <a:t>‹#›</a:t>
            </a:fld>
            <a:endParaRPr lang="en-US"/>
          </a:p>
        </p:txBody>
      </p:sp>
    </p:spTree>
    <p:extLst>
      <p:ext uri="{BB962C8B-B14F-4D97-AF65-F5344CB8AC3E}">
        <p14:creationId xmlns:p14="http://schemas.microsoft.com/office/powerpoint/2010/main" val="2775811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DC54A2-CAFA-4688-86A4-919295ED86D1}" type="slidenum">
              <a:rPr lang="en-US"/>
              <a:pPr>
                <a:defRPr/>
              </a:pPr>
              <a:t>‹#›</a:t>
            </a:fld>
            <a:endParaRPr lang="en-US"/>
          </a:p>
        </p:txBody>
      </p:sp>
    </p:spTree>
    <p:extLst>
      <p:ext uri="{BB962C8B-B14F-4D97-AF65-F5344CB8AC3E}">
        <p14:creationId xmlns:p14="http://schemas.microsoft.com/office/powerpoint/2010/main" val="162577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FB38BB-4B66-4925-B12B-67FE5EAA9FE7}" type="slidenum">
              <a:rPr lang="en-US"/>
              <a:pPr>
                <a:defRPr/>
              </a:pPr>
              <a:t>‹#›</a:t>
            </a:fld>
            <a:endParaRPr lang="en-US"/>
          </a:p>
        </p:txBody>
      </p:sp>
    </p:spTree>
    <p:extLst>
      <p:ext uri="{BB962C8B-B14F-4D97-AF65-F5344CB8AC3E}">
        <p14:creationId xmlns:p14="http://schemas.microsoft.com/office/powerpoint/2010/main" val="2740212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02551F9-B7DA-4014-A62D-60B9E641D773}" type="slidenum">
              <a:rPr lang="en-US"/>
              <a:pPr>
                <a:defRPr/>
              </a:pPr>
              <a:t>‹#›</a:t>
            </a:fld>
            <a:endParaRPr lang="en-US"/>
          </a:p>
        </p:txBody>
      </p:sp>
    </p:spTree>
    <p:extLst>
      <p:ext uri="{BB962C8B-B14F-4D97-AF65-F5344CB8AC3E}">
        <p14:creationId xmlns:p14="http://schemas.microsoft.com/office/powerpoint/2010/main" val="1285894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59D670-7C8F-4A06-854E-AB4BA83B01E0}" type="slidenum">
              <a:rPr lang="en-US"/>
              <a:pPr>
                <a:defRPr/>
              </a:pPr>
              <a:t>‹#›</a:t>
            </a:fld>
            <a:endParaRPr lang="en-US"/>
          </a:p>
        </p:txBody>
      </p:sp>
    </p:spTree>
    <p:extLst>
      <p:ext uri="{BB962C8B-B14F-4D97-AF65-F5344CB8AC3E}">
        <p14:creationId xmlns:p14="http://schemas.microsoft.com/office/powerpoint/2010/main" val="2417032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72F4ECDE-9A8F-4138-9C8A-05DAE044FEE5}" type="datetime1">
              <a:rPr lang="en-US"/>
              <a:pPr>
                <a:defRPr/>
              </a:pPr>
              <a:t>9/16/2021</a:t>
            </a:fld>
            <a:endParaRPr lang="en-US"/>
          </a:p>
        </p:txBody>
      </p:sp>
      <p:sp>
        <p:nvSpPr>
          <p:cNvPr id="5" name="Footer Placeholder 4"/>
          <p:cNvSpPr>
            <a:spLocks noGrp="1"/>
          </p:cNvSpPr>
          <p:nvPr>
            <p:ph type="ftr" sz="quarter" idx="11"/>
          </p:nvPr>
        </p:nvSpPr>
        <p:spPr/>
        <p:txBody>
          <a:bodyPr rtlCol="0"/>
          <a:lstStyle>
            <a:lvl1pPr eaLnBrk="0" fontAlgn="auto" hangingPunct="0">
              <a:spcBef>
                <a:spcPts val="0"/>
              </a:spcBef>
              <a:spcAft>
                <a:spcPts val="0"/>
              </a:spcAft>
              <a:defRPr>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3E1E92B-44A6-4717-B863-09849F3A7DD3}" type="slidenum">
              <a:rPr lang="en-US"/>
              <a:pPr>
                <a:defRPr/>
              </a:pPr>
              <a:t>‹#›</a:t>
            </a:fld>
            <a:endParaRPr lang="en-US"/>
          </a:p>
        </p:txBody>
      </p:sp>
    </p:spTree>
    <p:extLst>
      <p:ext uri="{BB962C8B-B14F-4D97-AF65-F5344CB8AC3E}">
        <p14:creationId xmlns:p14="http://schemas.microsoft.com/office/powerpoint/2010/main" val="942361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lvl1pPr>
          </a:lstStyle>
          <a:p>
            <a:pPr>
              <a:defRPr/>
            </a:pPr>
            <a:fld id="{A93ABB8C-0305-4FD4-B719-CBBA3B24734C}" type="datetime1">
              <a:rPr lang="en-US"/>
              <a:pPr>
                <a:defRPr/>
              </a:pPr>
              <a:t>9/16/2021</a:t>
            </a:fld>
            <a:endParaRPr lang="en-US"/>
          </a:p>
        </p:txBody>
      </p:sp>
      <p:sp>
        <p:nvSpPr>
          <p:cNvPr id="4" name="Footer Placeholder 4"/>
          <p:cNvSpPr>
            <a:spLocks noGrp="1"/>
          </p:cNvSpPr>
          <p:nvPr>
            <p:ph type="ftr" sz="quarter" idx="11"/>
          </p:nvPr>
        </p:nvSpPr>
        <p:spPr/>
        <p:txBody>
          <a:bodyPr rtlCol="0"/>
          <a:lstStyle>
            <a:lvl1pPr eaLnBrk="0" fontAlgn="auto" hangingPunct="0">
              <a:spcBef>
                <a:spcPts val="0"/>
              </a:spcBef>
              <a:spcAft>
                <a:spcPts val="0"/>
              </a:spcAft>
              <a:defRPr>
                <a:solidFill>
                  <a:prstClr val="black">
                    <a:tint val="75000"/>
                  </a:prstClr>
                </a:solidFill>
                <a:latin typeface="+mn-lt"/>
                <a:ea typeface="+mn-ea"/>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D2BFB622-D16B-42F5-97AF-1130FA4CAF51}" type="slidenum">
              <a:rPr lang="en-US"/>
              <a:pPr>
                <a:defRPr/>
              </a:pPr>
              <a:t>‹#›</a:t>
            </a:fld>
            <a:endParaRPr lang="en-US"/>
          </a:p>
        </p:txBody>
      </p:sp>
    </p:spTree>
    <p:extLst>
      <p:ext uri="{BB962C8B-B14F-4D97-AF65-F5344CB8AC3E}">
        <p14:creationId xmlns:p14="http://schemas.microsoft.com/office/powerpoint/2010/main" val="3514330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Calibri" pitchFamily="-109" charset="0"/>
                <a:ea typeface="ＭＳ Ｐゴシック" pitchFamily="-109" charset="-128"/>
                <a:cs typeface="ＭＳ Ｐゴシック" pitchFamily="-109"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C0BEB37-4C86-4EFA-8214-942D53D75818}" type="slidenum">
              <a:rPr lang="en-US"/>
              <a:pPr>
                <a:defRPr/>
              </a:pPr>
              <a:t>‹#›</a:t>
            </a:fld>
            <a:endParaRPr lang="en-US"/>
          </a:p>
        </p:txBody>
      </p:sp>
    </p:spTree>
    <p:extLst>
      <p:ext uri="{BB962C8B-B14F-4D97-AF65-F5344CB8AC3E}">
        <p14:creationId xmlns:p14="http://schemas.microsoft.com/office/powerpoint/2010/main" val="246556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D5E632-8FCE-41D9-BFAC-C13ECF3037A9}" type="slidenum">
              <a:rPr lang="en-US"/>
              <a:pPr>
                <a:defRPr/>
              </a:pPr>
              <a:t>‹#›</a:t>
            </a:fld>
            <a:endParaRPr lang="en-US"/>
          </a:p>
        </p:txBody>
      </p:sp>
    </p:spTree>
    <p:extLst>
      <p:ext uri="{BB962C8B-B14F-4D97-AF65-F5344CB8AC3E}">
        <p14:creationId xmlns:p14="http://schemas.microsoft.com/office/powerpoint/2010/main" val="349644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6DDD19-D3CF-4DDF-8ECB-E2EFA06EE81E}" type="slidenum">
              <a:rPr lang="en-US"/>
              <a:pPr>
                <a:defRPr/>
              </a:pPr>
              <a:t>‹#›</a:t>
            </a:fld>
            <a:endParaRPr lang="en-US"/>
          </a:p>
        </p:txBody>
      </p:sp>
    </p:spTree>
    <p:extLst>
      <p:ext uri="{BB962C8B-B14F-4D97-AF65-F5344CB8AC3E}">
        <p14:creationId xmlns:p14="http://schemas.microsoft.com/office/powerpoint/2010/main" val="89530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F93770-FCE3-46B8-A4DE-057DDA52FFEC}" type="slidenum">
              <a:rPr lang="en-US"/>
              <a:pPr>
                <a:defRPr/>
              </a:pPr>
              <a:t>‹#›</a:t>
            </a:fld>
            <a:endParaRPr lang="en-US"/>
          </a:p>
        </p:txBody>
      </p:sp>
    </p:spTree>
    <p:extLst>
      <p:ext uri="{BB962C8B-B14F-4D97-AF65-F5344CB8AC3E}">
        <p14:creationId xmlns:p14="http://schemas.microsoft.com/office/powerpoint/2010/main" val="260771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B2A9-30CA-4DC2-B4EB-8C66C220A98A}" type="slidenum">
              <a:rPr lang="en-US"/>
              <a:pPr>
                <a:defRPr/>
              </a:pPr>
              <a:t>‹#›</a:t>
            </a:fld>
            <a:endParaRPr lang="en-US"/>
          </a:p>
        </p:txBody>
      </p:sp>
    </p:spTree>
    <p:extLst>
      <p:ext uri="{BB962C8B-B14F-4D97-AF65-F5344CB8AC3E}">
        <p14:creationId xmlns:p14="http://schemas.microsoft.com/office/powerpoint/2010/main" val="3344219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2795C43-9204-48F4-904E-D809569083C6}" type="slidenum">
              <a:rPr lang="en-US"/>
              <a:pPr>
                <a:defRPr/>
              </a:pPr>
              <a:t>‹#›</a:t>
            </a:fld>
            <a:endParaRPr lang="en-US"/>
          </a:p>
        </p:txBody>
      </p:sp>
    </p:spTree>
    <p:extLst>
      <p:ext uri="{BB962C8B-B14F-4D97-AF65-F5344CB8AC3E}">
        <p14:creationId xmlns:p14="http://schemas.microsoft.com/office/powerpoint/2010/main" val="2192175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855376D-D5D5-4171-99CB-11585506F721}" type="slidenum">
              <a:rPr lang="en-US"/>
              <a:pPr>
                <a:defRPr/>
              </a:pPr>
              <a:t>‹#›</a:t>
            </a:fld>
            <a:endParaRPr lang="en-US"/>
          </a:p>
        </p:txBody>
      </p:sp>
    </p:spTree>
    <p:extLst>
      <p:ext uri="{BB962C8B-B14F-4D97-AF65-F5344CB8AC3E}">
        <p14:creationId xmlns:p14="http://schemas.microsoft.com/office/powerpoint/2010/main" val="287059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DBDAB2-87DF-4D50-9EF0-586F4B53892F}" type="slidenum">
              <a:rPr lang="en-US"/>
              <a:pPr>
                <a:defRPr/>
              </a:pPr>
              <a:t>‹#›</a:t>
            </a:fld>
            <a:endParaRPr lang="en-US"/>
          </a:p>
        </p:txBody>
      </p:sp>
    </p:spTree>
    <p:extLst>
      <p:ext uri="{BB962C8B-B14F-4D97-AF65-F5344CB8AC3E}">
        <p14:creationId xmlns:p14="http://schemas.microsoft.com/office/powerpoint/2010/main" val="75988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1BBD2D-4DE6-48D5-847C-C3569DAC9DF8}" type="slidenum">
              <a:rPr lang="en-US"/>
              <a:pPr>
                <a:defRPr/>
              </a:pPr>
              <a:t>‹#›</a:t>
            </a:fld>
            <a:endParaRPr lang="en-US"/>
          </a:p>
        </p:txBody>
      </p:sp>
    </p:spTree>
    <p:extLst>
      <p:ext uri="{BB962C8B-B14F-4D97-AF65-F5344CB8AC3E}">
        <p14:creationId xmlns:p14="http://schemas.microsoft.com/office/powerpoint/2010/main" val="713242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06A63DBC-46C1-448C-9BC3-559753A03B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 id="2147484212" r:id="rId12"/>
    <p:sldLayoutId id="214748421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DACE4AB8-8E45-4E22-B3DA-380C30B8FBFB}" type="datetime1">
              <a:rPr lang="en-US"/>
              <a:pPr>
                <a:defRPr/>
              </a:pPr>
              <a:t>9/16/2021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31C18B14-0D55-4EF1-A67A-7B350B554A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ustomXml" Target="../ink/ink3.xml"/></Relationships>
</file>

<file path=ppt/slides/_rels/slide1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2.png"/><Relationship Id="rId2" Type="http://schemas.openxmlformats.org/officeDocument/2006/relationships/tags" Target="../tags/tag2.xml"/><Relationship Id="rId16" Type="http://schemas.openxmlformats.org/officeDocument/2006/relationships/notesSlide" Target="../notesSlides/notesSlide15.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14.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customXml" Target="../ink/ink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customXml" Target="../ink/ink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685800" y="381000"/>
            <a:ext cx="7772400" cy="1143000"/>
          </a:xfrm>
        </p:spPr>
        <p:txBody>
          <a:bodyPr rIns="132080"/>
          <a:lstStyle/>
          <a:p>
            <a:r>
              <a:rPr lang="en-US" altLang="en-US" b="1" dirty="0">
                <a:latin typeface="News Gothic MT"/>
                <a:ea typeface="ＭＳ Ｐゴシック" pitchFamily="-65" charset="-128"/>
                <a:sym typeface="News Gothic MT"/>
              </a:rPr>
              <a:t>The CS 5 Examiner</a:t>
            </a:r>
          </a:p>
        </p:txBody>
      </p:sp>
      <p:sp>
        <p:nvSpPr>
          <p:cNvPr id="10243" name="Rectangle 3"/>
          <p:cNvSpPr>
            <a:spLocks/>
          </p:cNvSpPr>
          <p:nvPr/>
        </p:nvSpPr>
        <p:spPr bwMode="auto">
          <a:xfrm>
            <a:off x="838200" y="1524000"/>
            <a:ext cx="652938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dirty="0">
                <a:latin typeface="News Gothic MT"/>
                <a:sym typeface="News Gothic MT"/>
              </a:rPr>
              <a:t>Penguin Rescue!</a:t>
            </a:r>
          </a:p>
          <a:p>
            <a:pPr>
              <a:spcBef>
                <a:spcPct val="0"/>
              </a:spcBef>
              <a:buFontTx/>
              <a:buNone/>
            </a:pPr>
            <a:endParaRPr lang="en-US" altLang="en-US" sz="2000" dirty="0">
              <a:latin typeface="News Gothic MT"/>
              <a:sym typeface="News Gothic MT"/>
            </a:endParaRPr>
          </a:p>
          <a:p>
            <a:pPr>
              <a:spcBef>
                <a:spcPct val="0"/>
              </a:spcBef>
              <a:buFontTx/>
              <a:buNone/>
            </a:pPr>
            <a:r>
              <a:rPr lang="en-US" altLang="en-US" sz="1800" dirty="0">
                <a:latin typeface="News Gothic MT"/>
                <a:sym typeface="News Gothic MT"/>
              </a:rPr>
              <a:t>Dunedin, New Zealand (Penguin Press): </a:t>
            </a:r>
          </a:p>
          <a:p>
            <a:pPr>
              <a:spcBef>
                <a:spcPct val="0"/>
              </a:spcBef>
              <a:buFontTx/>
              <a:buNone/>
            </a:pPr>
            <a:r>
              <a:rPr lang="en-US" altLang="en-US" sz="1800" dirty="0">
                <a:latin typeface="News Gothic MT"/>
                <a:sym typeface="News Gothic MT"/>
              </a:rPr>
              <a:t>	A daring mission has been</a:t>
            </a:r>
          </a:p>
          <a:p>
            <a:pPr>
              <a:spcBef>
                <a:spcPct val="0"/>
              </a:spcBef>
              <a:buFontTx/>
              <a:buNone/>
            </a:pPr>
            <a:r>
              <a:rPr lang="en-US" altLang="en-US" sz="1800" dirty="0">
                <a:latin typeface="News Gothic MT"/>
                <a:sym typeface="News Gothic MT"/>
              </a:rPr>
              <a:t>mounted to rescue two adorable penguins</a:t>
            </a:r>
          </a:p>
          <a:p>
            <a:pPr>
              <a:spcBef>
                <a:spcPct val="0"/>
              </a:spcBef>
              <a:buFontTx/>
              <a:buNone/>
            </a:pPr>
            <a:r>
              <a:rPr lang="en-US" altLang="en-US" sz="1800" dirty="0">
                <a:latin typeface="News Gothic MT"/>
                <a:sym typeface="News Gothic MT"/>
              </a:rPr>
              <a:t>who had been given up as lost after a</a:t>
            </a:r>
          </a:p>
          <a:p>
            <a:pPr>
              <a:spcBef>
                <a:spcPct val="0"/>
              </a:spcBef>
              <a:buFontTx/>
              <a:buNone/>
            </a:pPr>
            <a:r>
              <a:rPr lang="en-US" altLang="en-US" sz="1800" dirty="0">
                <a:latin typeface="News Gothic MT"/>
                <a:sym typeface="News Gothic MT"/>
              </a:rPr>
              <a:t>spaceship crash.  Risking her life with an</a:t>
            </a:r>
          </a:p>
          <a:p>
            <a:pPr>
              <a:spcBef>
                <a:spcPct val="0"/>
              </a:spcBef>
              <a:buFontTx/>
              <a:buNone/>
            </a:pPr>
            <a:r>
              <a:rPr lang="en-US" altLang="en-US" sz="1800" dirty="0">
                <a:latin typeface="News Gothic MT"/>
                <a:sym typeface="News Gothic MT"/>
              </a:rPr>
              <a:t>untested experimental jet pack, a brave Chemistry penguin mixed a witches’ brew of propellant, fueled the pack, and set off across the sky in search of her missing colleagues, who were running out of fish when last heard from.</a:t>
            </a:r>
          </a:p>
          <a:p>
            <a:pPr>
              <a:spcBef>
                <a:spcPct val="0"/>
              </a:spcBef>
              <a:buFontTx/>
              <a:buNone/>
            </a:pPr>
            <a:r>
              <a:rPr lang="en-US" altLang="en-US" sz="1800" dirty="0">
                <a:latin typeface="News Gothic MT"/>
                <a:sym typeface="News Gothic MT"/>
              </a:rPr>
              <a:t>	“We are, like, so grateful for this, like, attempt, and, like, we, like, hope for her, like, success,” stated a jittery CS 5 student.  “We like, love our, like, penguins and are, like, so helpless with our, like, homework assignments without, like, their, like, help.”</a:t>
            </a:r>
          </a:p>
          <a:p>
            <a:pPr>
              <a:spcBef>
                <a:spcPct val="0"/>
              </a:spcBef>
              <a:buFontTx/>
              <a:buNone/>
            </a:pPr>
            <a:r>
              <a:rPr lang="en-US" altLang="en-US" sz="1800" dirty="0">
                <a:latin typeface="News Gothic MT"/>
                <a:sym typeface="News Gothic MT"/>
              </a:rPr>
              <a:t>	Further quotes were unavailable due to an unexpected attack from a WRIT 1 instructor.</a:t>
            </a:r>
          </a:p>
        </p:txBody>
      </p:sp>
      <p:pic>
        <p:nvPicPr>
          <p:cNvPr id="10244"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248400" y="1501604"/>
            <a:ext cx="2244725" cy="2079795"/>
          </a:xfrm>
        </p:spPr>
      </p:pic>
      <p:sp>
        <p:nvSpPr>
          <p:cNvPr id="5" name="Rounded Rectangular Callout 8">
            <a:extLst>
              <a:ext uri="{FF2B5EF4-FFF2-40B4-BE49-F238E27FC236}">
                <a16:creationId xmlns:a16="http://schemas.microsoft.com/office/drawing/2014/main" id="{7B100B9D-A766-4733-8D55-8BF0AF006756}"/>
              </a:ext>
            </a:extLst>
          </p:cNvPr>
          <p:cNvSpPr>
            <a:spLocks noChangeArrowheads="1"/>
          </p:cNvSpPr>
          <p:nvPr/>
        </p:nvSpPr>
        <p:spPr bwMode="auto">
          <a:xfrm>
            <a:off x="7358396" y="4419600"/>
            <a:ext cx="1624013" cy="890588"/>
          </a:xfrm>
          <a:prstGeom prst="wedgeRoundRectCallout">
            <a:avLst>
              <a:gd name="adj1" fmla="val 3288"/>
              <a:gd name="adj2" fmla="val 110472"/>
              <a:gd name="adj3"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000" dirty="0">
                <a:latin typeface="Arial" pitchFamily="34" charset="0"/>
              </a:rPr>
              <a:t>No reading today!</a:t>
            </a:r>
          </a:p>
        </p:txBody>
      </p:sp>
      <p:pic>
        <p:nvPicPr>
          <p:cNvPr id="6" name="Picture 10" descr="alien">
            <a:extLst>
              <a:ext uri="{FF2B5EF4-FFF2-40B4-BE49-F238E27FC236}">
                <a16:creationId xmlns:a16="http://schemas.microsoft.com/office/drawing/2014/main" id="{DF249A06-B548-4222-A9F9-50D45DA4CF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0312" y="5638800"/>
            <a:ext cx="7254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217488" y="76200"/>
            <a:ext cx="8226425" cy="838200"/>
          </a:xfrm>
        </p:spPr>
        <p:txBody>
          <a:bodyPr/>
          <a:lstStyle/>
          <a:p>
            <a:pPr eaLnBrk="1"/>
            <a:r>
              <a:rPr lang="en-US" altLang="en-US" sz="3600">
                <a:ea typeface="ＭＳ Ｐゴシック" pitchFamily="-65" charset="-128"/>
              </a:rPr>
              <a:t>Beyond LCS:  Edit Distance</a:t>
            </a:r>
          </a:p>
        </p:txBody>
      </p:sp>
      <p:sp>
        <p:nvSpPr>
          <p:cNvPr id="45059"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5060" name="Group 3"/>
          <p:cNvGrpSpPr>
            <a:grpSpLocks/>
          </p:cNvGrpSpPr>
          <p:nvPr/>
        </p:nvGrpSpPr>
        <p:grpSpPr bwMode="auto">
          <a:xfrm>
            <a:off x="457200" y="990600"/>
            <a:ext cx="8218488" cy="180975"/>
            <a:chOff x="295" y="1311"/>
            <a:chExt cx="5177" cy="114"/>
          </a:xfrm>
        </p:grpSpPr>
        <p:sp>
          <p:nvSpPr>
            <p:cNvPr id="4506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506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5061"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5062" name="TextBox 8"/>
          <p:cNvSpPr txBox="1">
            <a:spLocks noChangeArrowheads="1"/>
          </p:cNvSpPr>
          <p:nvPr/>
        </p:nvSpPr>
        <p:spPr bwMode="auto">
          <a:xfrm>
            <a:off x="914400" y="3200400"/>
            <a:ext cx="625042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a:latin typeface="Courier New" pitchFamily="49" charset="0"/>
                <a:cs typeface="Courier New" pitchFamily="49" charset="0"/>
              </a:rPr>
              <a:t>def ED(S1, S2):</a:t>
            </a:r>
          </a:p>
          <a:p>
            <a:pPr>
              <a:spcBef>
                <a:spcPct val="0"/>
              </a:spcBef>
              <a:buFontTx/>
              <a:buNone/>
            </a:pPr>
            <a:r>
              <a:rPr lang="en-US" altLang="en-US" sz="1800" dirty="0">
                <a:latin typeface="Courier New" pitchFamily="49" charset="0"/>
                <a:cs typeface="Courier New" pitchFamily="49" charset="0"/>
              </a:rPr>
              <a:t>   if S1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(S2)</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S2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(S1)</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S1[0] == S2[0]:</a:t>
            </a:r>
          </a:p>
          <a:p>
            <a:pPr>
              <a:spcBef>
                <a:spcPct val="0"/>
              </a:spcBef>
              <a:buFontTx/>
              <a:buNone/>
            </a:pPr>
            <a:r>
              <a:rPr lang="en-US" altLang="en-US" sz="1800" dirty="0">
                <a:latin typeface="Courier New" pitchFamily="49" charset="0"/>
                <a:cs typeface="Courier New" pitchFamily="49" charset="0"/>
              </a:rPr>
              <a:t>	return ED(S1[1:], S2[1:])</a:t>
            </a:r>
          </a:p>
          <a:p>
            <a:pPr>
              <a:spcBef>
                <a:spcPct val="0"/>
              </a:spcBef>
              <a:buFontTx/>
              <a:buNone/>
            </a:pPr>
            <a:r>
              <a:rPr lang="en-US" altLang="en-US" sz="1800" dirty="0">
                <a:latin typeface="Courier New" pitchFamily="49" charset="0"/>
                <a:cs typeface="Courier New" pitchFamily="49" charset="0"/>
              </a:rPr>
              <a:t>   else:  # substitute, insert, or delete!</a:t>
            </a:r>
          </a:p>
          <a:p>
            <a:pPr>
              <a:spcBef>
                <a:spcPct val="0"/>
              </a:spcBef>
              <a:buFontTx/>
              <a:buNone/>
            </a:pPr>
            <a:r>
              <a:rPr lang="en-US" altLang="en-US" sz="1800" dirty="0">
                <a:latin typeface="Courier New" pitchFamily="49" charset="0"/>
                <a:cs typeface="Courier New" pitchFamily="49" charset="0"/>
              </a:rPr>
              <a:t>      substitute = 1 + ED(S1[1:], S2[1:])</a:t>
            </a:r>
          </a:p>
          <a:p>
            <a:pPr>
              <a:spcBef>
                <a:spcPct val="0"/>
              </a:spcBef>
              <a:buFontTx/>
              <a:buNone/>
            </a:pPr>
            <a:r>
              <a:rPr lang="en-US" altLang="en-US" sz="1800" dirty="0">
                <a:latin typeface="Courier New" pitchFamily="49" charset="0"/>
                <a:cs typeface="Courier New" pitchFamily="49" charset="0"/>
              </a:rPr>
              <a:t>      insert = 1 + ED(S1, S2[1:])</a:t>
            </a:r>
          </a:p>
          <a:p>
            <a:pPr>
              <a:spcBef>
                <a:spcPct val="0"/>
              </a:spcBef>
              <a:buFontTx/>
              <a:buNone/>
            </a:pPr>
            <a:r>
              <a:rPr lang="en-US" altLang="en-US" sz="1800" dirty="0">
                <a:latin typeface="Courier New" pitchFamily="49" charset="0"/>
                <a:cs typeface="Courier New" pitchFamily="49" charset="0"/>
              </a:rPr>
              <a:t>      delete = </a:t>
            </a:r>
          </a:p>
          <a:p>
            <a:pPr>
              <a:spcBef>
                <a:spcPct val="0"/>
              </a:spcBef>
              <a:buFontTx/>
              <a:buNone/>
            </a:pPr>
            <a:r>
              <a:rPr lang="en-US" altLang="en-US" sz="1800" dirty="0">
                <a:latin typeface="Courier New" pitchFamily="49" charset="0"/>
                <a:cs typeface="Courier New" pitchFamily="49" charset="0"/>
              </a:rPr>
              <a:t>      return min(substitute, insert, delete)</a:t>
            </a:r>
          </a:p>
          <a:p>
            <a:pPr>
              <a:spcBef>
                <a:spcPct val="0"/>
              </a:spcBef>
              <a:buFontTx/>
              <a:buNone/>
            </a:pPr>
            <a:r>
              <a:rPr lang="en-US" altLang="en-US" sz="1800" dirty="0">
                <a:latin typeface="Courier New" pitchFamily="49" charset="0"/>
                <a:cs typeface="Courier New" pitchFamily="49" charset="0"/>
              </a:rPr>
              <a:t>   </a:t>
            </a:r>
          </a:p>
          <a:p>
            <a:pPr>
              <a:spcBef>
                <a:spcPct val="0"/>
              </a:spcBef>
              <a:buFontTx/>
              <a:buNone/>
            </a:pPr>
            <a:endParaRPr lang="en-US" altLang="en-US" sz="1800" dirty="0">
              <a:latin typeface="Courier New" pitchFamily="49" charset="0"/>
              <a:cs typeface="Courier New" pitchFamily="49"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17488" y="76200"/>
            <a:ext cx="8226425" cy="838200"/>
          </a:xfrm>
        </p:spPr>
        <p:txBody>
          <a:bodyPr/>
          <a:lstStyle/>
          <a:p>
            <a:pPr eaLnBrk="1"/>
            <a:r>
              <a:rPr lang="en-US" altLang="en-US" sz="3600" dirty="0">
                <a:ea typeface="ＭＳ Ｐゴシック" pitchFamily="-65" charset="-128"/>
              </a:rPr>
              <a:t>Beyond LCS:  Edit Distance</a:t>
            </a:r>
          </a:p>
        </p:txBody>
      </p:sp>
      <p:sp>
        <p:nvSpPr>
          <p:cNvPr id="46083" name="Rectangle 4"/>
          <p:cNvSpPr>
            <a:spLocks noChangeArrowheads="1"/>
          </p:cNvSpPr>
          <p:nvPr/>
        </p:nvSpPr>
        <p:spPr bwMode="auto">
          <a:xfrm>
            <a:off x="914400" y="9779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dirty="0">
              <a:solidFill>
                <a:srgbClr val="FF0000"/>
              </a:solidFill>
              <a:latin typeface="Courier New" panose="02070309020205020404" pitchFamily="49" charset="0"/>
              <a:cs typeface="Courier New" panose="02070309020205020404" pitchFamily="49" charset="0"/>
            </a:endParaRPr>
          </a:p>
          <a:p>
            <a:pPr eaLnBrk="1">
              <a:lnSpc>
                <a:spcPct val="93000"/>
              </a:lnSpc>
              <a:spcBef>
                <a:spcPct val="0"/>
              </a:spcBef>
              <a:buClr>
                <a:srgbClr val="000000"/>
              </a:buClr>
              <a:buFontTx/>
              <a:buNone/>
            </a:pPr>
            <a:r>
              <a:rPr lang="en-US" altLang="en-US" sz="1800" dirty="0">
                <a:latin typeface="Courier New" panose="02070309020205020404" pitchFamily="49" charset="0"/>
                <a:cs typeface="Courier New" panose="02070309020205020404" pitchFamily="49" charset="0"/>
              </a:rPr>
              <a:t>&gt;&gt;&gt; ED("</a:t>
            </a:r>
            <a:r>
              <a:rPr lang="en-US" altLang="ja-JP" sz="1800" dirty="0">
                <a:latin typeface="Courier New" panose="02070309020205020404" pitchFamily="49" charset="0"/>
                <a:cs typeface="Courier New" panose="02070309020205020404" pitchFamily="49" charset="0"/>
              </a:rPr>
              <a:t>spam", "scramble")</a:t>
            </a:r>
          </a:p>
          <a:p>
            <a:pPr eaLnBrk="1">
              <a:lnSpc>
                <a:spcPct val="93000"/>
              </a:lnSpc>
              <a:spcBef>
                <a:spcPct val="0"/>
              </a:spcBef>
              <a:buClr>
                <a:srgbClr val="000000"/>
              </a:buClr>
              <a:buFontTx/>
              <a:buNone/>
            </a:pPr>
            <a:r>
              <a:rPr lang="en-US" altLang="en-US" sz="1800" dirty="0">
                <a:solidFill>
                  <a:srgbClr val="1C7210"/>
                </a:solidFill>
                <a:latin typeface="Courier New" panose="02070309020205020404" pitchFamily="49" charset="0"/>
                <a:cs typeface="Courier New" panose="02070309020205020404" pitchFamily="49" charset="0"/>
              </a:rPr>
              <a:t>5</a:t>
            </a:r>
          </a:p>
          <a:p>
            <a:pPr eaLnBrk="1">
              <a:lnSpc>
                <a:spcPct val="93000"/>
              </a:lnSpc>
              <a:spcBef>
                <a:spcPct val="0"/>
              </a:spcBef>
              <a:buClr>
                <a:srgbClr val="000000"/>
              </a:buClr>
              <a:buFontTx/>
              <a:buNone/>
            </a:pPr>
            <a:endParaRPr lang="en-US" altLang="en-US" sz="2400" dirty="0">
              <a:solidFill>
                <a:srgbClr val="1C7210"/>
              </a:solidFill>
              <a:latin typeface="Courier New" panose="02070309020205020404" pitchFamily="49" charset="0"/>
              <a:cs typeface="Courier New" panose="02070309020205020404" pitchFamily="49" charset="0"/>
            </a:endParaRPr>
          </a:p>
        </p:txBody>
      </p:sp>
      <p:grpSp>
        <p:nvGrpSpPr>
          <p:cNvPr id="46084" name="Group 3"/>
          <p:cNvGrpSpPr>
            <a:grpSpLocks/>
          </p:cNvGrpSpPr>
          <p:nvPr/>
        </p:nvGrpSpPr>
        <p:grpSpPr bwMode="auto">
          <a:xfrm>
            <a:off x="457200" y="1017588"/>
            <a:ext cx="8218488" cy="180975"/>
            <a:chOff x="295" y="1311"/>
            <a:chExt cx="5177" cy="114"/>
          </a:xfrm>
        </p:grpSpPr>
        <p:sp>
          <p:nvSpPr>
            <p:cNvPr id="4608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608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6085" name="TextBox 7"/>
          <p:cNvSpPr txBox="1">
            <a:spLocks noChangeArrowheads="1"/>
          </p:cNvSpPr>
          <p:nvPr/>
        </p:nvSpPr>
        <p:spPr bwMode="auto">
          <a:xfrm>
            <a:off x="903288" y="18923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a:latin typeface="Courier New" panose="02070309020205020404" pitchFamily="49" charset="0"/>
                <a:cs typeface="Courier New" panose="02070309020205020404" pitchFamily="49" charset="0"/>
              </a:rPr>
              <a:t>s</a:t>
            </a:r>
            <a:r>
              <a:rPr lang="en-US" altLang="en-US" sz="1800" dirty="0">
                <a:solidFill>
                  <a:srgbClr val="FF0000"/>
                </a:solidFill>
                <a:latin typeface="Courier New" panose="02070309020205020404" pitchFamily="49" charset="0"/>
                <a:cs typeface="Courier New" panose="02070309020205020404" pitchFamily="49" charset="0"/>
              </a:rPr>
              <a:t>p</a:t>
            </a:r>
            <a:r>
              <a:rPr lang="en-US" altLang="en-US" sz="1800" dirty="0">
                <a:latin typeface="Courier New" panose="02070309020205020404" pitchFamily="49" charset="0"/>
                <a:cs typeface="Courier New" panose="02070309020205020404" pitchFamily="49" charset="0"/>
              </a:rPr>
              <a:t>am -&gt;</a:t>
            </a:r>
          </a:p>
          <a:p>
            <a:pPr>
              <a:spcBef>
                <a:spcPct val="0"/>
              </a:spcBef>
              <a:buFontTx/>
              <a:buNone/>
            </a:pPr>
            <a:r>
              <a:rPr lang="en-US" altLang="en-US" sz="1800" dirty="0">
                <a:latin typeface="Courier New" panose="02070309020205020404" pitchFamily="49" charset="0"/>
                <a:cs typeface="Courier New" panose="02070309020205020404" pitchFamily="49" charset="0"/>
              </a:rPr>
              <a:t>s</a:t>
            </a:r>
            <a:r>
              <a:rPr lang="en-US" altLang="en-US" sz="1800" dirty="0">
                <a:solidFill>
                  <a:srgbClr val="FF0000"/>
                </a:solidFill>
                <a:latin typeface="Courier New" panose="02070309020205020404" pitchFamily="49" charset="0"/>
                <a:cs typeface="Courier New" panose="02070309020205020404" pitchFamily="49" charset="0"/>
              </a:rPr>
              <a:t>c</a:t>
            </a:r>
            <a:r>
              <a:rPr lang="en-US" altLang="en-US" sz="1800" dirty="0">
                <a:latin typeface="Courier New" panose="02070309020205020404" pitchFamily="49" charset="0"/>
                <a:cs typeface="Courier New" panose="02070309020205020404" pitchFamily="49" charset="0"/>
              </a:rPr>
              <a:t>am -&gt;</a:t>
            </a:r>
          </a:p>
          <a:p>
            <a:pPr>
              <a:spcBef>
                <a:spcPct val="0"/>
              </a:spcBef>
              <a:buFontTx/>
              <a:buNone/>
            </a:pPr>
            <a:r>
              <a:rPr lang="en-US" altLang="en-US" sz="1800" dirty="0">
                <a:latin typeface="Courier New" panose="02070309020205020404" pitchFamily="49" charset="0"/>
                <a:cs typeface="Courier New" panose="02070309020205020404" pitchFamily="49" charset="0"/>
              </a:rPr>
              <a:t>sc</a:t>
            </a:r>
            <a:r>
              <a:rPr lang="en-US" altLang="en-US" sz="1800" dirty="0">
                <a:solidFill>
                  <a:srgbClr val="FF0000"/>
                </a:solidFill>
                <a:latin typeface="Courier New" panose="02070309020205020404" pitchFamily="49" charset="0"/>
                <a:cs typeface="Courier New" panose="02070309020205020404" pitchFamily="49" charset="0"/>
              </a:rPr>
              <a:t>r</a:t>
            </a:r>
            <a:r>
              <a:rPr lang="en-US" altLang="en-US" sz="1800" dirty="0">
                <a:latin typeface="Courier New" panose="02070309020205020404" pitchFamily="49" charset="0"/>
                <a:cs typeface="Courier New" panose="02070309020205020404" pitchFamily="49" charset="0"/>
              </a:rPr>
              <a:t>am -&gt;</a:t>
            </a:r>
          </a:p>
          <a:p>
            <a:pPr>
              <a:spcBef>
                <a:spcPct val="0"/>
              </a:spcBef>
              <a:buFontTx/>
              <a:buNone/>
            </a:pPr>
            <a:r>
              <a:rPr lang="en-US" altLang="en-US" sz="1800" dirty="0" err="1">
                <a:latin typeface="Courier New" panose="02070309020205020404" pitchFamily="49" charset="0"/>
                <a:cs typeface="Courier New" panose="02070309020205020404" pitchFamily="49" charset="0"/>
              </a:rPr>
              <a:t>scram</a:t>
            </a:r>
            <a:r>
              <a:rPr lang="en-US" altLang="en-US" sz="1800" dirty="0" err="1">
                <a:solidFill>
                  <a:srgbClr val="FF0000"/>
                </a:solidFill>
                <a:latin typeface="Courier New" panose="02070309020205020404" pitchFamily="49" charset="0"/>
                <a:cs typeface="Courier New" panose="02070309020205020404" pitchFamily="49" charset="0"/>
              </a:rPr>
              <a:t>b</a:t>
            </a:r>
            <a:r>
              <a:rPr lang="en-US" altLang="en-US" sz="1800" dirty="0">
                <a:solidFill>
                  <a:srgbClr val="FF0000"/>
                </a:solidFill>
                <a:latin typeface="Courier New" panose="02070309020205020404" pitchFamily="49" charset="0"/>
                <a:cs typeface="Courier New" panose="02070309020205020404" pitchFamily="49" charset="0"/>
              </a:rPr>
              <a:t> </a:t>
            </a:r>
            <a:r>
              <a:rPr lang="en-US" altLang="en-US" sz="1800" dirty="0">
                <a:latin typeface="Courier New" panose="02070309020205020404" pitchFamily="49" charset="0"/>
                <a:cs typeface="Courier New" panose="02070309020205020404" pitchFamily="49" charset="0"/>
              </a:rPr>
              <a:t>-&gt; </a:t>
            </a:r>
            <a:r>
              <a:rPr lang="en-US" altLang="en-US" sz="1800" dirty="0" err="1">
                <a:latin typeface="Courier New" panose="02070309020205020404" pitchFamily="49" charset="0"/>
                <a:cs typeface="Courier New" panose="02070309020205020404" pitchFamily="49" charset="0"/>
              </a:rPr>
              <a:t>scramb</a:t>
            </a:r>
            <a:r>
              <a:rPr lang="en-US" altLang="en-US" sz="1800" dirty="0" err="1">
                <a:solidFill>
                  <a:srgbClr val="FF0000"/>
                </a:solidFill>
                <a:latin typeface="Courier New" panose="02070309020205020404" pitchFamily="49" charset="0"/>
                <a:cs typeface="Courier New" panose="02070309020205020404" pitchFamily="49" charset="0"/>
              </a:rPr>
              <a:t>l</a:t>
            </a:r>
            <a:r>
              <a:rPr lang="en-US" altLang="en-US" sz="1800" dirty="0">
                <a:latin typeface="Courier New" panose="02070309020205020404" pitchFamily="49" charset="0"/>
                <a:cs typeface="Courier New" panose="02070309020205020404" pitchFamily="49" charset="0"/>
              </a:rPr>
              <a:t> -&gt; scrambl</a:t>
            </a:r>
            <a:r>
              <a:rPr lang="en-US" altLang="en-US" sz="1800" dirty="0">
                <a:solidFill>
                  <a:srgbClr val="FF0000"/>
                </a:solidFill>
                <a:latin typeface="Courier New" panose="02070309020205020404" pitchFamily="49" charset="0"/>
                <a:cs typeface="Courier New" panose="02070309020205020404" pitchFamily="49" charset="0"/>
              </a:rPr>
              <a:t>e</a:t>
            </a:r>
          </a:p>
          <a:p>
            <a:pPr>
              <a:spcBef>
                <a:spcPct val="0"/>
              </a:spcBef>
              <a:buFontTx/>
              <a:buNone/>
            </a:pPr>
            <a:endParaRPr lang="en-US" altLang="en-US" sz="2400" dirty="0">
              <a:latin typeface="Courier New" panose="02070309020205020404" pitchFamily="49" charset="0"/>
              <a:cs typeface="Courier New" panose="02070309020205020404" pitchFamily="49" charset="0"/>
            </a:endParaRPr>
          </a:p>
        </p:txBody>
      </p:sp>
      <p:sp>
        <p:nvSpPr>
          <p:cNvPr id="46086" name="TextBox 8"/>
          <p:cNvSpPr txBox="1">
            <a:spLocks noChangeArrowheads="1"/>
          </p:cNvSpPr>
          <p:nvPr/>
        </p:nvSpPr>
        <p:spPr bwMode="auto">
          <a:xfrm>
            <a:off x="914400" y="3200400"/>
            <a:ext cx="625042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a:latin typeface="Courier New" pitchFamily="49" charset="0"/>
                <a:cs typeface="Courier New" pitchFamily="49" charset="0"/>
              </a:rPr>
              <a:t>def ED(S1, S2):</a:t>
            </a:r>
          </a:p>
          <a:p>
            <a:pPr>
              <a:spcBef>
                <a:spcPct val="0"/>
              </a:spcBef>
              <a:buFontTx/>
              <a:buNone/>
            </a:pPr>
            <a:r>
              <a:rPr lang="en-US" altLang="en-US" sz="1800" dirty="0">
                <a:latin typeface="Courier New" pitchFamily="49" charset="0"/>
                <a:cs typeface="Courier New" pitchFamily="49" charset="0"/>
              </a:rPr>
              <a:t>   if S1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(S2)</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S2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(S1)</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S1[0] == S2[0]:</a:t>
            </a:r>
          </a:p>
          <a:p>
            <a:pPr>
              <a:spcBef>
                <a:spcPct val="0"/>
              </a:spcBef>
              <a:buFontTx/>
              <a:buNone/>
            </a:pPr>
            <a:r>
              <a:rPr lang="en-US" altLang="en-US" sz="1800" dirty="0">
                <a:latin typeface="Courier New" pitchFamily="49" charset="0"/>
                <a:cs typeface="Courier New" pitchFamily="49" charset="0"/>
              </a:rPr>
              <a:t>	return ED(S1[1:], S2[1:])</a:t>
            </a:r>
          </a:p>
          <a:p>
            <a:pPr>
              <a:spcBef>
                <a:spcPct val="0"/>
              </a:spcBef>
              <a:buFontTx/>
              <a:buNone/>
            </a:pPr>
            <a:r>
              <a:rPr lang="en-US" altLang="en-US" sz="1800" dirty="0">
                <a:latin typeface="Courier New" pitchFamily="49" charset="0"/>
                <a:cs typeface="Courier New" pitchFamily="49" charset="0"/>
              </a:rPr>
              <a:t>   else:  # substitute, insert, or delete!</a:t>
            </a:r>
          </a:p>
          <a:p>
            <a:pPr>
              <a:spcBef>
                <a:spcPct val="0"/>
              </a:spcBef>
              <a:buFontTx/>
              <a:buNone/>
            </a:pPr>
            <a:r>
              <a:rPr lang="en-US" altLang="en-US" sz="1800" dirty="0">
                <a:latin typeface="Courier New" pitchFamily="49" charset="0"/>
                <a:cs typeface="Courier New" pitchFamily="49" charset="0"/>
              </a:rPr>
              <a:t>      substitute = 1 + ED(S1[1:], S2[1:])</a:t>
            </a:r>
          </a:p>
          <a:p>
            <a:pPr>
              <a:spcBef>
                <a:spcPct val="0"/>
              </a:spcBef>
              <a:buFontTx/>
              <a:buNone/>
            </a:pPr>
            <a:r>
              <a:rPr lang="en-US" altLang="en-US" sz="1800" dirty="0">
                <a:latin typeface="Courier New" pitchFamily="49" charset="0"/>
                <a:cs typeface="Courier New" pitchFamily="49" charset="0"/>
              </a:rPr>
              <a:t>      insert = 1 + ED(S1, S2[1:])</a:t>
            </a:r>
          </a:p>
          <a:p>
            <a:pPr>
              <a:spcBef>
                <a:spcPct val="0"/>
              </a:spcBef>
              <a:buFontTx/>
              <a:buNone/>
            </a:pPr>
            <a:r>
              <a:rPr lang="en-US" altLang="en-US" sz="1800" dirty="0">
                <a:latin typeface="Courier New" pitchFamily="49" charset="0"/>
                <a:cs typeface="Courier New" pitchFamily="49" charset="0"/>
              </a:rPr>
              <a:t>      delete = 1 + ED(S1[1:], S2)</a:t>
            </a:r>
          </a:p>
          <a:p>
            <a:pPr>
              <a:spcBef>
                <a:spcPct val="0"/>
              </a:spcBef>
              <a:buFontTx/>
              <a:buNone/>
            </a:pPr>
            <a:r>
              <a:rPr lang="en-US" altLang="en-US" sz="1800" dirty="0">
                <a:latin typeface="Courier New" pitchFamily="49" charset="0"/>
                <a:cs typeface="Courier New" pitchFamily="49" charset="0"/>
              </a:rPr>
              <a:t>      return min(substitute, insert, delete)</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CFB10C43-D07E-46C1-8621-4476EC398C74}"/>
                  </a:ext>
                </a:extLst>
              </p14:cNvPr>
              <p14:cNvContentPartPr/>
              <p14:nvPr/>
            </p14:nvContentPartPr>
            <p14:xfrm>
              <a:off x="2839680" y="3723840"/>
              <a:ext cx="4554360" cy="2866680"/>
            </p14:xfrm>
          </p:contentPart>
        </mc:Choice>
        <mc:Fallback>
          <p:pic>
            <p:nvPicPr>
              <p:cNvPr id="2" name="Ink 1">
                <a:extLst>
                  <a:ext uri="{FF2B5EF4-FFF2-40B4-BE49-F238E27FC236}">
                    <a16:creationId xmlns:a16="http://schemas.microsoft.com/office/drawing/2014/main" id="{CFB10C43-D07E-46C1-8621-4476EC398C74}"/>
                  </a:ext>
                </a:extLst>
              </p:cNvPr>
              <p:cNvPicPr/>
              <p:nvPr/>
            </p:nvPicPr>
            <p:blipFill>
              <a:blip r:embed="rId4"/>
              <a:stretch>
                <a:fillRect/>
              </a:stretch>
            </p:blipFill>
            <p:spPr>
              <a:xfrm>
                <a:off x="2830320" y="3714480"/>
                <a:ext cx="4573080" cy="288540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a:ea typeface="ＭＳ Ｐゴシック" pitchFamily="-65" charset="-128"/>
              </a:rPr>
              <a:t>Problem 2 This Week…</a:t>
            </a:r>
          </a:p>
        </p:txBody>
      </p:sp>
      <p:sp>
        <p:nvSpPr>
          <p:cNvPr id="47107" name="TextBox 2"/>
          <p:cNvSpPr txBox="1">
            <a:spLocks noChangeArrowheads="1"/>
          </p:cNvSpPr>
          <p:nvPr/>
        </p:nvSpPr>
        <p:spPr bwMode="auto">
          <a:xfrm>
            <a:off x="685800" y="4038600"/>
            <a:ext cx="640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FF0000"/>
                </a:solidFill>
                <a:latin typeface="Arial" pitchFamily="34" charset="0"/>
              </a:rPr>
              <a:t>Sp</a:t>
            </a:r>
            <a:r>
              <a:rPr lang="en-US" altLang="en-US" sz="2400">
                <a:latin typeface="Arial" pitchFamily="34" charset="0"/>
              </a:rPr>
              <a:t>elling </a:t>
            </a:r>
            <a:r>
              <a:rPr lang="en-US" altLang="en-US" sz="2400">
                <a:solidFill>
                  <a:srgbClr val="FF0000"/>
                </a:solidFill>
                <a:latin typeface="Arial" pitchFamily="34" charset="0"/>
              </a:rPr>
              <a:t>A</a:t>
            </a:r>
            <a:r>
              <a:rPr lang="en-US" altLang="en-US" sz="2400">
                <a:latin typeface="Arial" pitchFamily="34" charset="0"/>
              </a:rPr>
              <a:t> La </a:t>
            </a:r>
            <a:r>
              <a:rPr lang="en-US" altLang="en-US" sz="2400">
                <a:solidFill>
                  <a:srgbClr val="FF0000"/>
                </a:solidFill>
                <a:latin typeface="Arial" pitchFamily="34" charset="0"/>
              </a:rPr>
              <a:t>M</a:t>
            </a:r>
            <a:r>
              <a:rPr lang="en-US" altLang="en-US" sz="2400">
                <a:latin typeface="Arial" pitchFamily="34" charset="0"/>
              </a:rPr>
              <a:t>illisoft </a:t>
            </a:r>
            <a:r>
              <a:rPr lang="en-US" altLang="en-US" sz="2400">
                <a:solidFill>
                  <a:srgbClr val="FF0000"/>
                </a:solidFill>
                <a:latin typeface="Arial" pitchFamily="34" charset="0"/>
              </a:rPr>
              <a:t>(SPAM)</a:t>
            </a:r>
          </a:p>
          <a:p>
            <a:pPr>
              <a:spcBef>
                <a:spcPct val="0"/>
              </a:spcBef>
              <a:buFontTx/>
              <a:buNone/>
            </a:pPr>
            <a:endParaRPr lang="en-US" altLang="en-US" sz="2400">
              <a:solidFill>
                <a:srgbClr val="FF0000"/>
              </a:solidFill>
              <a:latin typeface="Arial" pitchFamily="34" charset="0"/>
            </a:endParaRPr>
          </a:p>
        </p:txBody>
      </p:sp>
      <p:pic>
        <p:nvPicPr>
          <p:cNvPr id="471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1371600"/>
            <a:ext cx="16081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Box 4"/>
          <p:cNvSpPr txBox="1">
            <a:spLocks noChangeArrowheads="1"/>
          </p:cNvSpPr>
          <p:nvPr/>
        </p:nvSpPr>
        <p:spPr bwMode="auto">
          <a:xfrm>
            <a:off x="7162800" y="26670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Gill Bates</a:t>
            </a:r>
          </a:p>
        </p:txBody>
      </p:sp>
      <p:sp>
        <p:nvSpPr>
          <p:cNvPr id="47110" name="TextBox 6"/>
          <p:cNvSpPr txBox="1">
            <a:spLocks noChangeArrowheads="1"/>
          </p:cNvSpPr>
          <p:nvPr/>
        </p:nvSpPr>
        <p:spPr bwMode="auto">
          <a:xfrm>
            <a:off x="609600" y="1676400"/>
            <a:ext cx="59150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New!  Millisoft Office, featuring</a:t>
            </a:r>
          </a:p>
          <a:p>
            <a:pPr>
              <a:spcBef>
                <a:spcPct val="0"/>
              </a:spcBef>
              <a:buFontTx/>
              <a:buNone/>
            </a:pPr>
            <a:endParaRPr lang="en-US" altLang="en-US" sz="2400">
              <a:latin typeface="Arial" pitchFamily="34" charset="0"/>
            </a:endParaRPr>
          </a:p>
          <a:p>
            <a:pPr>
              <a:spcBef>
                <a:spcPct val="0"/>
              </a:spcBef>
              <a:buFontTx/>
              <a:buNone/>
            </a:pPr>
            <a:r>
              <a:rPr lang="en-US" altLang="en-US" sz="2400">
                <a:latin typeface="Arial" pitchFamily="34" charset="0"/>
              </a:rPr>
              <a:t>	Millisoft Sentence (word processor)</a:t>
            </a:r>
          </a:p>
          <a:p>
            <a:pPr>
              <a:spcBef>
                <a:spcPct val="0"/>
              </a:spcBef>
              <a:buFontTx/>
              <a:buNone/>
            </a:pPr>
            <a:r>
              <a:rPr lang="en-US" altLang="en-US" sz="2400">
                <a:latin typeface="Arial" pitchFamily="34" charset="0"/>
              </a:rPr>
              <a:t>	Energy Dot (presentation software)</a:t>
            </a:r>
          </a:p>
          <a:p>
            <a:pPr>
              <a:spcBef>
                <a:spcPct val="0"/>
              </a:spcBef>
              <a:buFontTx/>
              <a:buNone/>
            </a:pPr>
            <a:r>
              <a:rPr lang="en-US" altLang="en-US" sz="2400">
                <a:latin typeface="Arial" pitchFamily="34" charset="0"/>
              </a:rPr>
              <a:t>	Succeed (spreadsheet software)</a:t>
            </a:r>
          </a:p>
        </p:txBody>
      </p:sp>
      <p:pic>
        <p:nvPicPr>
          <p:cNvPr id="4711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3528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3" name="Group 3"/>
          <p:cNvGrpSpPr>
            <a:grpSpLocks/>
          </p:cNvGrpSpPr>
          <p:nvPr/>
        </p:nvGrpSpPr>
        <p:grpSpPr bwMode="auto">
          <a:xfrm>
            <a:off x="457200" y="1219200"/>
            <a:ext cx="8218488" cy="180975"/>
            <a:chOff x="295" y="1311"/>
            <a:chExt cx="5177" cy="114"/>
          </a:xfrm>
        </p:grpSpPr>
        <p:sp>
          <p:nvSpPr>
            <p:cNvPr id="4711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711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a:grpSpLocks/>
          </p:cNvGrpSpPr>
          <p:nvPr/>
        </p:nvGrpSpPr>
        <p:grpSpPr bwMode="auto">
          <a:xfrm>
            <a:off x="381000" y="990600"/>
            <a:ext cx="8218488" cy="180975"/>
            <a:chOff x="295" y="1311"/>
            <a:chExt cx="5177" cy="114"/>
          </a:xfrm>
        </p:grpSpPr>
        <p:sp>
          <p:nvSpPr>
            <p:cNvPr id="922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922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9219" name="Title 8"/>
          <p:cNvSpPr>
            <a:spLocks noGrp="1"/>
          </p:cNvSpPr>
          <p:nvPr>
            <p:ph type="title"/>
          </p:nvPr>
        </p:nvSpPr>
        <p:spPr>
          <a:xfrm>
            <a:off x="685800" y="76200"/>
            <a:ext cx="7772400" cy="838200"/>
          </a:xfrm>
        </p:spPr>
        <p:txBody>
          <a:bodyPr/>
          <a:lstStyle/>
          <a:p>
            <a:r>
              <a:rPr lang="en-US" altLang="en-US"/>
              <a:t>Aside: Another Way to </a:t>
            </a:r>
            <a:r>
              <a:rPr lang="en-US" altLang="en-US">
                <a:latin typeface="Courier New" pitchFamily="49" charset="0"/>
                <a:cs typeface="Courier New" pitchFamily="49" charset="0"/>
              </a:rPr>
              <a:t>map</a:t>
            </a:r>
          </a:p>
        </p:txBody>
      </p:sp>
      <p:sp>
        <p:nvSpPr>
          <p:cNvPr id="8196" name="TextBox 9"/>
          <p:cNvSpPr txBox="1">
            <a:spLocks noChangeArrowheads="1"/>
          </p:cNvSpPr>
          <p:nvPr/>
        </p:nvSpPr>
        <p:spPr bwMode="auto">
          <a:xfrm>
            <a:off x="381000" y="1905000"/>
            <a:ext cx="8534400" cy="398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300" dirty="0" err="1"/>
              <a:t>def</a:t>
            </a:r>
            <a:r>
              <a:rPr lang="en-US" altLang="en-US" sz="2300" dirty="0"/>
              <a:t> doubleList1(L):</a:t>
            </a:r>
          </a:p>
          <a:p>
            <a:pPr>
              <a:spcBef>
                <a:spcPct val="0"/>
              </a:spcBef>
              <a:buFontTx/>
              <a:buNone/>
            </a:pPr>
            <a:r>
              <a:rPr lang="en-US" altLang="en-US" sz="2300" dirty="0"/>
              <a:t>	return list(map(lambda x: 2*x, L))</a:t>
            </a:r>
          </a:p>
          <a:p>
            <a:pPr>
              <a:spcBef>
                <a:spcPct val="0"/>
              </a:spcBef>
              <a:buFontTx/>
              <a:buNone/>
            </a:pPr>
            <a:endParaRPr lang="en-US" altLang="en-US" sz="2300" dirty="0"/>
          </a:p>
          <a:p>
            <a:pPr>
              <a:spcBef>
                <a:spcPct val="0"/>
              </a:spcBef>
              <a:buFontTx/>
              <a:buNone/>
            </a:pPr>
            <a:r>
              <a:rPr lang="en-US" altLang="en-US" sz="2300" dirty="0" err="1"/>
              <a:t>def</a:t>
            </a:r>
            <a:r>
              <a:rPr lang="en-US" altLang="en-US" sz="2300" dirty="0"/>
              <a:t> doubleList2(L):</a:t>
            </a:r>
          </a:p>
          <a:p>
            <a:pPr>
              <a:spcBef>
                <a:spcPct val="0"/>
              </a:spcBef>
              <a:buFontTx/>
              <a:buNone/>
            </a:pPr>
            <a:r>
              <a:rPr lang="en-US" altLang="en-US" sz="2300" dirty="0"/>
              <a:t>	return [2*x for x in L]</a:t>
            </a:r>
          </a:p>
          <a:p>
            <a:pPr>
              <a:spcBef>
                <a:spcPct val="0"/>
              </a:spcBef>
              <a:buFontTx/>
              <a:buNone/>
            </a:pPr>
            <a:endParaRPr lang="en-US" altLang="en-US" sz="2300" dirty="0"/>
          </a:p>
          <a:p>
            <a:pPr>
              <a:spcBef>
                <a:spcPct val="0"/>
              </a:spcBef>
              <a:buFontTx/>
              <a:buNone/>
            </a:pPr>
            <a:r>
              <a:rPr lang="en-US" altLang="en-US" sz="2300" dirty="0" err="1"/>
              <a:t>def</a:t>
            </a:r>
            <a:r>
              <a:rPr lang="en-US" altLang="en-US" sz="2300" dirty="0"/>
              <a:t> doubleListFiltered1(L):</a:t>
            </a:r>
          </a:p>
          <a:p>
            <a:pPr>
              <a:spcBef>
                <a:spcPct val="0"/>
              </a:spcBef>
              <a:buFontTx/>
              <a:buNone/>
            </a:pPr>
            <a:r>
              <a:rPr lang="en-US" altLang="en-US" sz="2300" dirty="0"/>
              <a:t>	return list(map(lambda x: 2*x, filter(lambda x: x != 42, L)))</a:t>
            </a:r>
          </a:p>
          <a:p>
            <a:pPr>
              <a:spcBef>
                <a:spcPct val="0"/>
              </a:spcBef>
              <a:buFontTx/>
              <a:buNone/>
            </a:pPr>
            <a:endParaRPr lang="en-US" altLang="en-US" sz="2300" dirty="0"/>
          </a:p>
          <a:p>
            <a:pPr>
              <a:spcBef>
                <a:spcPct val="0"/>
              </a:spcBef>
              <a:buFontTx/>
              <a:buNone/>
            </a:pPr>
            <a:r>
              <a:rPr lang="en-US" altLang="en-US" sz="2300" dirty="0" err="1"/>
              <a:t>def</a:t>
            </a:r>
            <a:r>
              <a:rPr lang="en-US" altLang="en-US" sz="2300" dirty="0"/>
              <a:t> doubleListFiltered2(L):</a:t>
            </a:r>
          </a:p>
          <a:p>
            <a:pPr>
              <a:spcBef>
                <a:spcPct val="0"/>
              </a:spcBef>
              <a:buFontTx/>
              <a:buNone/>
            </a:pPr>
            <a:r>
              <a:rPr lang="en-US" altLang="en-US" sz="2300" dirty="0"/>
              <a:t>	return [2*x for x in L if x != 42]</a:t>
            </a:r>
          </a:p>
        </p:txBody>
      </p:sp>
      <p:sp>
        <p:nvSpPr>
          <p:cNvPr id="7" name="AutoShape 18"/>
          <p:cNvSpPr>
            <a:spLocks noChangeArrowheads="1"/>
          </p:cNvSpPr>
          <p:nvPr/>
        </p:nvSpPr>
        <p:spPr bwMode="auto">
          <a:xfrm>
            <a:off x="5715000" y="4953000"/>
            <a:ext cx="2743200" cy="838200"/>
          </a:xfrm>
          <a:prstGeom prst="wedgeRectCallout">
            <a:avLst>
              <a:gd name="adj1" fmla="val 35562"/>
              <a:gd name="adj2" fmla="val 82969"/>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Times New Roman" pitchFamily="18" charset="0"/>
              </a:rPr>
              <a:t>These are called </a:t>
            </a:r>
            <a:r>
              <a:rPr lang="en-US" altLang="en-US" sz="2400" i="1" dirty="0">
                <a:latin typeface="Times New Roman" pitchFamily="18" charset="0"/>
              </a:rPr>
              <a:t>list comprehensions!</a:t>
            </a:r>
            <a:endParaRPr lang="en-US" altLang="en-US" sz="2400" dirty="0">
              <a:latin typeface="Times New Roman" pitchFamily="18" charset="0"/>
            </a:endParaRPr>
          </a:p>
        </p:txBody>
      </p:sp>
      <p:pic>
        <p:nvPicPr>
          <p:cNvPr id="8"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985" y="5890707"/>
            <a:ext cx="60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DEC14D4-878C-4792-A2A1-369999AEC907}"/>
                  </a:ext>
                </a:extLst>
              </p14:cNvPr>
              <p14:cNvContentPartPr/>
              <p14:nvPr/>
            </p14:nvContentPartPr>
            <p14:xfrm>
              <a:off x="3982680" y="2643120"/>
              <a:ext cx="2955960" cy="3250800"/>
            </p14:xfrm>
          </p:contentPart>
        </mc:Choice>
        <mc:Fallback>
          <p:pic>
            <p:nvPicPr>
              <p:cNvPr id="2" name="Ink 1">
                <a:extLst>
                  <a:ext uri="{FF2B5EF4-FFF2-40B4-BE49-F238E27FC236}">
                    <a16:creationId xmlns:a16="http://schemas.microsoft.com/office/drawing/2014/main" id="{6DEC14D4-878C-4792-A2A1-369999AEC907}"/>
                  </a:ext>
                </a:extLst>
              </p:cNvPr>
              <p:cNvPicPr/>
              <p:nvPr/>
            </p:nvPicPr>
            <p:blipFill>
              <a:blip r:embed="rId5"/>
              <a:stretch>
                <a:fillRect/>
              </a:stretch>
            </p:blipFill>
            <p:spPr>
              <a:xfrm>
                <a:off x="3973320" y="2633760"/>
                <a:ext cx="2974680" cy="32695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6">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685800" y="152400"/>
            <a:ext cx="7772400" cy="860425"/>
          </a:xfrm>
        </p:spPr>
        <p:txBody>
          <a:bodyPr/>
          <a:lstStyle/>
          <a:p>
            <a:r>
              <a:rPr lang="en-US" altLang="en-US">
                <a:ea typeface="ＭＳ Ｐゴシック" pitchFamily="-65" charset="-128"/>
              </a:rPr>
              <a:t>Conditionalizing </a:t>
            </a:r>
            <a:r>
              <a:rPr lang="en-US" altLang="en-US">
                <a:latin typeface="Courier New" pitchFamily="49" charset="0"/>
                <a:ea typeface="ＭＳ Ｐゴシック" pitchFamily="-65" charset="-128"/>
                <a:cs typeface="Courier New" pitchFamily="49" charset="0"/>
              </a:rPr>
              <a:t>lambda</a:t>
            </a:r>
            <a:endParaRPr lang="en-US" altLang="en-US">
              <a:ea typeface="ＭＳ Ｐゴシック" pitchFamily="-65" charset="-128"/>
            </a:endParaRPr>
          </a:p>
        </p:txBody>
      </p:sp>
      <p:sp>
        <p:nvSpPr>
          <p:cNvPr id="48131" name="TextBox 3"/>
          <p:cNvSpPr txBox="1">
            <a:spLocks noChangeArrowheads="1"/>
          </p:cNvSpPr>
          <p:nvPr/>
        </p:nvSpPr>
        <p:spPr bwMode="auto">
          <a:xfrm>
            <a:off x="381000" y="1447800"/>
            <a:ext cx="859722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dirty="0">
              <a:latin typeface="Arial" pitchFamily="34" charset="0"/>
            </a:endParaRPr>
          </a:p>
          <a:p>
            <a:pPr>
              <a:spcBef>
                <a:spcPct val="0"/>
              </a:spcBef>
              <a:buFontTx/>
              <a:buNone/>
            </a:pPr>
            <a:r>
              <a:rPr lang="en-US" altLang="en-US" sz="2000" dirty="0">
                <a:latin typeface="Courier New" pitchFamily="49" charset="0"/>
                <a:cs typeface="Courier New" pitchFamily="49" charset="0"/>
              </a:rPr>
              <a:t>&gt;&gt;&gt; list(map(</a:t>
            </a:r>
            <a:r>
              <a:rPr lang="en-US" altLang="en-US" sz="2000" dirty="0">
                <a:solidFill>
                  <a:srgbClr val="660066"/>
                </a:solidFill>
                <a:latin typeface="Courier New" pitchFamily="49" charset="0"/>
                <a:cs typeface="Courier New" pitchFamily="49" charset="0"/>
              </a:rPr>
              <a:t>lambda x: "nice" if x == 42 else </a:t>
            </a:r>
            <a:r>
              <a:rPr lang="ja-JP" altLang="en-US" sz="2000" dirty="0">
                <a:solidFill>
                  <a:srgbClr val="660066"/>
                </a:solidFill>
                <a:latin typeface="Courier New" pitchFamily="49" charset="0"/>
                <a:cs typeface="Courier New" pitchFamily="49" charset="0"/>
              </a:rPr>
              <a:t>“</a:t>
            </a:r>
            <a:r>
              <a:rPr lang="en-US" altLang="ja-JP" sz="2000" dirty="0">
                <a:solidFill>
                  <a:srgbClr val="660066"/>
                </a:solidFill>
                <a:latin typeface="Courier New" pitchFamily="49" charset="0"/>
                <a:cs typeface="Courier New" pitchFamily="49" charset="0"/>
              </a:rPr>
              <a:t>blech!</a:t>
            </a:r>
            <a:r>
              <a:rPr lang="ja-JP" altLang="en-US" sz="2000" dirty="0">
                <a:solidFill>
                  <a:srgbClr val="660066"/>
                </a:solidFill>
                <a:latin typeface="Courier New" pitchFamily="49" charset="0"/>
                <a:cs typeface="Courier New" pitchFamily="49" charset="0"/>
              </a:rPr>
              <a:t>”</a:t>
            </a:r>
            <a:r>
              <a:rPr lang="en-US" altLang="ja-JP" sz="2000" dirty="0">
                <a:latin typeface="Courier New" pitchFamily="49" charset="0"/>
                <a:cs typeface="Courier New" pitchFamily="49" charset="0"/>
              </a:rPr>
              <a:t>,</a:t>
            </a:r>
          </a:p>
          <a:p>
            <a:pPr>
              <a:spcBef>
                <a:spcPct val="0"/>
              </a:spcBef>
              <a:buFontTx/>
              <a:buNone/>
            </a:pPr>
            <a:r>
              <a:rPr lang="en-US" altLang="en-US" sz="2000" dirty="0">
                <a:latin typeface="Courier New" pitchFamily="49" charset="0"/>
                <a:cs typeface="Courier New" pitchFamily="49" charset="0"/>
              </a:rPr>
              <a:t>        </a:t>
            </a:r>
            <a:r>
              <a:rPr lang="en-US" altLang="en-US" sz="2000" dirty="0">
                <a:solidFill>
                  <a:srgbClr val="0000FF"/>
                </a:solidFill>
                <a:latin typeface="Courier New" pitchFamily="49" charset="0"/>
                <a:cs typeface="Courier New" pitchFamily="49" charset="0"/>
              </a:rPr>
              <a:t>[42, 7, 6, 42, 3]</a:t>
            </a:r>
            <a:r>
              <a:rPr lang="en-US" altLang="en-US" sz="2000" dirty="0">
                <a:latin typeface="Courier New" pitchFamily="49" charset="0"/>
                <a:cs typeface="Courier New" pitchFamily="49" charset="0"/>
              </a:rPr>
              <a:t>))</a:t>
            </a:r>
          </a:p>
          <a:p>
            <a:pPr>
              <a:spcBef>
                <a:spcPct val="0"/>
              </a:spcBef>
              <a:buFontTx/>
              <a:buNone/>
            </a:pPr>
            <a:endParaRPr lang="en-US" altLang="en-US" sz="2000" dirty="0">
              <a:latin typeface="Courier New" pitchFamily="49" charset="0"/>
              <a:cs typeface="Courier New" pitchFamily="49" charset="0"/>
            </a:endParaRPr>
          </a:p>
          <a:p>
            <a:pPr>
              <a:spcBef>
                <a:spcPct val="0"/>
              </a:spcBef>
              <a:buFontTx/>
              <a:buNone/>
            </a:pPr>
            <a:r>
              <a:rPr lang="en-US" altLang="en-US" sz="2000" dirty="0">
                <a:solidFill>
                  <a:srgbClr val="008000"/>
                </a:solidFill>
                <a:latin typeface="Courier New" pitchFamily="49" charset="0"/>
                <a:cs typeface="Courier New" pitchFamily="49" charset="0"/>
              </a:rPr>
              <a:t>[</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nice</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 </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blech!</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 </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blech!</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 </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nice</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 </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blech!</a:t>
            </a:r>
            <a:r>
              <a:rPr lang="ja-JP" altLang="en-US" sz="2000" dirty="0">
                <a:solidFill>
                  <a:srgbClr val="008000"/>
                </a:solidFill>
                <a:latin typeface="Courier New" pitchFamily="49" charset="0"/>
                <a:cs typeface="Courier New" pitchFamily="49" charset="0"/>
              </a:rPr>
              <a:t>”</a:t>
            </a:r>
            <a:r>
              <a:rPr lang="en-US" altLang="ja-JP" sz="2000" dirty="0">
                <a:solidFill>
                  <a:srgbClr val="008000"/>
                </a:solidFill>
                <a:latin typeface="Courier New" pitchFamily="49" charset="0"/>
                <a:cs typeface="Courier New" pitchFamily="49" charset="0"/>
              </a:rPr>
              <a:t>]</a:t>
            </a:r>
          </a:p>
          <a:p>
            <a:pPr>
              <a:spcBef>
                <a:spcPct val="0"/>
              </a:spcBef>
              <a:buFontTx/>
              <a:buNone/>
            </a:pPr>
            <a:endParaRPr lang="en-US" altLang="ja-JP" sz="2000" dirty="0">
              <a:solidFill>
                <a:srgbClr val="008000"/>
              </a:solidFill>
              <a:latin typeface="Courier New" pitchFamily="49" charset="0"/>
              <a:cs typeface="Courier New" pitchFamily="49" charset="0"/>
            </a:endParaRPr>
          </a:p>
          <a:p>
            <a:pPr>
              <a:spcBef>
                <a:spcPct val="0"/>
              </a:spcBef>
              <a:buFontTx/>
              <a:buNone/>
            </a:pPr>
            <a:r>
              <a:rPr lang="en-US" altLang="ja-JP" sz="2000" dirty="0">
                <a:solidFill>
                  <a:srgbClr val="008000"/>
                </a:solidFill>
                <a:latin typeface="Courier New" pitchFamily="49" charset="0"/>
                <a:cs typeface="Courier New" pitchFamily="49" charset="0"/>
              </a:rPr>
              <a:t>&gt;&gt;&gt; list(map(lambda x: "HM" if x == 42</a:t>
            </a:r>
          </a:p>
          <a:p>
            <a:pPr>
              <a:spcBef>
                <a:spcPct val="0"/>
              </a:spcBef>
              <a:buFontTx/>
              <a:buNone/>
            </a:pPr>
            <a:r>
              <a:rPr lang="en-US" altLang="ja-JP" sz="2000" dirty="0">
                <a:solidFill>
                  <a:srgbClr val="008000"/>
                </a:solidFill>
                <a:latin typeface="Courier New" pitchFamily="49" charset="0"/>
                <a:cs typeface="Courier New" pitchFamily="49" charset="0"/>
              </a:rPr>
              <a:t>                            else "PO" if x == 47</a:t>
            </a:r>
          </a:p>
          <a:p>
            <a:pPr>
              <a:spcBef>
                <a:spcPct val="0"/>
              </a:spcBef>
              <a:buFontTx/>
              <a:buNone/>
            </a:pPr>
            <a:r>
              <a:rPr lang="en-US" altLang="ja-JP" sz="2000" dirty="0">
                <a:solidFill>
                  <a:srgbClr val="008000"/>
                </a:solidFill>
                <a:latin typeface="Courier New" pitchFamily="49" charset="0"/>
                <a:cs typeface="Courier New" pitchFamily="49" charset="0"/>
              </a:rPr>
              <a:t>                            else x,</a:t>
            </a:r>
          </a:p>
          <a:p>
            <a:pPr>
              <a:spcBef>
                <a:spcPct val="0"/>
              </a:spcBef>
              <a:buFontTx/>
              <a:buNone/>
            </a:pPr>
            <a:r>
              <a:rPr lang="en-US" altLang="ja-JP" sz="2000" dirty="0">
                <a:solidFill>
                  <a:srgbClr val="008000"/>
                </a:solidFill>
                <a:latin typeface="Courier New" pitchFamily="49" charset="0"/>
                <a:cs typeface="Courier New" pitchFamily="49" charset="0"/>
              </a:rPr>
              <a:t>  [42, 7, 6, 47, 3]))</a:t>
            </a:r>
          </a:p>
          <a:p>
            <a:pPr>
              <a:spcBef>
                <a:spcPct val="0"/>
              </a:spcBef>
              <a:buFontTx/>
              <a:buNone/>
            </a:pPr>
            <a:r>
              <a:rPr lang="en-US" altLang="ja-JP" sz="2000" dirty="0">
                <a:solidFill>
                  <a:srgbClr val="008000"/>
                </a:solidFill>
                <a:latin typeface="Courier New" pitchFamily="49" charset="0"/>
                <a:cs typeface="Courier New" pitchFamily="49" charset="0"/>
              </a:rPr>
              <a:t>['HM', 7, 6, 'PO', 3]</a:t>
            </a:r>
          </a:p>
          <a:p>
            <a:pPr>
              <a:spcBef>
                <a:spcPct val="0"/>
              </a:spcBef>
              <a:buFontTx/>
              <a:buNone/>
            </a:pPr>
            <a:endParaRPr lang="en-US" altLang="ja-JP" sz="2000" dirty="0">
              <a:solidFill>
                <a:srgbClr val="008000"/>
              </a:solidFill>
              <a:latin typeface="Courier New" pitchFamily="49" charset="0"/>
              <a:cs typeface="Courier New" pitchFamily="49" charset="0"/>
            </a:endParaRPr>
          </a:p>
          <a:p>
            <a:pPr>
              <a:spcBef>
                <a:spcPct val="0"/>
              </a:spcBef>
              <a:buFontTx/>
              <a:buNone/>
            </a:pPr>
            <a:r>
              <a:rPr lang="en-US" altLang="ja-JP" sz="2000" dirty="0">
                <a:solidFill>
                  <a:srgbClr val="008000"/>
                </a:solidFill>
                <a:latin typeface="Courier New" pitchFamily="49" charset="0"/>
                <a:cs typeface="Courier New" pitchFamily="49" charset="0"/>
              </a:rPr>
              <a:t>&gt;&gt;&gt; ["HM" if x == 42 else "PO" if x == 47 else x</a:t>
            </a:r>
          </a:p>
          <a:p>
            <a:pPr>
              <a:spcBef>
                <a:spcPct val="0"/>
              </a:spcBef>
              <a:buFontTx/>
              <a:buNone/>
            </a:pPr>
            <a:r>
              <a:rPr lang="en-US" altLang="ja-JP" sz="2000" dirty="0">
                <a:solidFill>
                  <a:srgbClr val="008000"/>
                </a:solidFill>
                <a:latin typeface="Courier New" pitchFamily="49" charset="0"/>
                <a:cs typeface="Courier New" pitchFamily="49" charset="0"/>
              </a:rPr>
              <a:t>      for x in [42, 7, 6, 47, 3]]</a:t>
            </a:r>
          </a:p>
          <a:p>
            <a:pPr>
              <a:spcBef>
                <a:spcPct val="0"/>
              </a:spcBef>
              <a:buFontTx/>
              <a:buNone/>
            </a:pPr>
            <a:r>
              <a:rPr lang="en-US" altLang="ja-JP" sz="2000" dirty="0">
                <a:solidFill>
                  <a:srgbClr val="008000"/>
                </a:solidFill>
                <a:latin typeface="Courier New" pitchFamily="49" charset="0"/>
                <a:cs typeface="Courier New" pitchFamily="49" charset="0"/>
              </a:rPr>
              <a:t>['HM', 7, 6, 'PO', 3]</a:t>
            </a:r>
          </a:p>
          <a:p>
            <a:pPr>
              <a:spcBef>
                <a:spcPct val="0"/>
              </a:spcBef>
              <a:buFontTx/>
              <a:buNone/>
            </a:pPr>
            <a:endParaRPr lang="en-US" altLang="ja-JP" sz="2000" dirty="0">
              <a:solidFill>
                <a:srgbClr val="008000"/>
              </a:solidFill>
              <a:latin typeface="Courier New" pitchFamily="49" charset="0"/>
              <a:cs typeface="Courier New" pitchFamily="49" charset="0"/>
            </a:endParaRPr>
          </a:p>
        </p:txBody>
      </p:sp>
      <p:grpSp>
        <p:nvGrpSpPr>
          <p:cNvPr id="48132" name="Group 3"/>
          <p:cNvGrpSpPr>
            <a:grpSpLocks/>
          </p:cNvGrpSpPr>
          <p:nvPr/>
        </p:nvGrpSpPr>
        <p:grpSpPr bwMode="auto">
          <a:xfrm>
            <a:off x="457200" y="1017588"/>
            <a:ext cx="8218488" cy="180975"/>
            <a:chOff x="295" y="1311"/>
            <a:chExt cx="5177" cy="114"/>
          </a:xfrm>
        </p:grpSpPr>
        <p:sp>
          <p:nvSpPr>
            <p:cNvPr id="4813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813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5B66FB7E-16DA-4249-BD81-D7100DB3041A}"/>
                  </a:ext>
                </a:extLst>
              </p14:cNvPr>
              <p14:cNvContentPartPr/>
              <p14:nvPr/>
            </p14:nvContentPartPr>
            <p14:xfrm>
              <a:off x="4687920" y="2937960"/>
              <a:ext cx="4019040" cy="1080720"/>
            </p14:xfrm>
          </p:contentPart>
        </mc:Choice>
        <mc:Fallback>
          <p:pic>
            <p:nvPicPr>
              <p:cNvPr id="2" name="Ink 1">
                <a:extLst>
                  <a:ext uri="{FF2B5EF4-FFF2-40B4-BE49-F238E27FC236}">
                    <a16:creationId xmlns:a16="http://schemas.microsoft.com/office/drawing/2014/main" id="{5B66FB7E-16DA-4249-BD81-D7100DB3041A}"/>
                  </a:ext>
                </a:extLst>
              </p:cNvPr>
              <p:cNvPicPr/>
              <p:nvPr/>
            </p:nvPicPr>
            <p:blipFill>
              <a:blip r:embed="rId4"/>
              <a:stretch>
                <a:fillRect/>
              </a:stretch>
            </p:blipFill>
            <p:spPr>
              <a:xfrm>
                <a:off x="4678560" y="2928600"/>
                <a:ext cx="4037760" cy="1099440"/>
              </a:xfrm>
              <a:prstGeom prst="rect">
                <a:avLst/>
              </a:prstGeom>
            </p:spPr>
          </p:pic>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ea typeface="ＭＳ Ｐゴシック" pitchFamily="-65" charset="-128"/>
              </a:rPr>
              <a:t>The Aliens’ Life Advice</a:t>
            </a:r>
          </a:p>
        </p:txBody>
      </p:sp>
      <p:pic>
        <p:nvPicPr>
          <p:cNvPr id="34819" name="Picture 3"/>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19200" y="30480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0" name="AutoShape 4"/>
          <p:cNvSpPr>
            <a:spLocks/>
          </p:cNvSpPr>
          <p:nvPr/>
        </p:nvSpPr>
        <p:spPr bwMode="auto">
          <a:xfrm>
            <a:off x="2209800" y="2057400"/>
            <a:ext cx="3159125" cy="835025"/>
          </a:xfrm>
          <a:prstGeom prst="wedgeRectCallout">
            <a:avLst>
              <a:gd name="adj1" fmla="val -56532"/>
              <a:gd name="adj2" fmla="val 111407"/>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2400">
                <a:latin typeface="Arial" pitchFamily="34" charset="0"/>
              </a:rPr>
              <a:t>Don’t always win, even if you can.</a:t>
            </a:r>
          </a:p>
        </p:txBody>
      </p:sp>
      <p:grpSp>
        <p:nvGrpSpPr>
          <p:cNvPr id="138245" name="Group 5"/>
          <p:cNvGrpSpPr>
            <a:grpSpLocks/>
          </p:cNvGrpSpPr>
          <p:nvPr>
            <p:custDataLst>
              <p:tags r:id="rId1"/>
            </p:custDataLst>
          </p:nvPr>
        </p:nvGrpSpPr>
        <p:grpSpPr bwMode="auto">
          <a:xfrm>
            <a:off x="6477000" y="5029200"/>
            <a:ext cx="838200" cy="762000"/>
            <a:chOff x="2928" y="1051"/>
            <a:chExt cx="840" cy="957"/>
          </a:xfrm>
        </p:grpSpPr>
        <p:sp>
          <p:nvSpPr>
            <p:cNvPr id="34823" name="Freeform 6"/>
            <p:cNvSpPr>
              <a:spLocks/>
            </p:cNvSpPr>
            <p:nvPr>
              <p:custDataLst>
                <p:tags r:id="rId2"/>
              </p:custDataLst>
            </p:nvPr>
          </p:nvSpPr>
          <p:spPr bwMode="auto">
            <a:xfrm>
              <a:off x="2928" y="1759"/>
              <a:ext cx="810" cy="249"/>
            </a:xfrm>
            <a:custGeom>
              <a:avLst/>
              <a:gdLst>
                <a:gd name="T0" fmla="*/ 87 w 1048"/>
                <a:gd name="T1" fmla="*/ 21 h 250"/>
                <a:gd name="T2" fmla="*/ 150 w 1048"/>
                <a:gd name="T3" fmla="*/ 83 h 250"/>
                <a:gd name="T4" fmla="*/ 157 w 1048"/>
                <a:gd name="T5" fmla="*/ 111 h 250"/>
                <a:gd name="T6" fmla="*/ 164 w 1048"/>
                <a:gd name="T7" fmla="*/ 131 h 250"/>
                <a:gd name="T8" fmla="*/ 172 w 1048"/>
                <a:gd name="T9" fmla="*/ 172 h 250"/>
                <a:gd name="T10" fmla="*/ 123 w 1048"/>
                <a:gd name="T11" fmla="*/ 241 h 250"/>
                <a:gd name="T12" fmla="*/ 13 w 1048"/>
                <a:gd name="T13" fmla="*/ 221 h 250"/>
                <a:gd name="T14" fmla="*/ 0 w 1048"/>
                <a:gd name="T15" fmla="*/ 200 h 250"/>
                <a:gd name="T16" fmla="*/ 2 w 1048"/>
                <a:gd name="T17" fmla="*/ 166 h 250"/>
                <a:gd name="T18" fmla="*/ 15 w 1048"/>
                <a:gd name="T19" fmla="*/ 125 h 250"/>
                <a:gd name="T20" fmla="*/ 34 w 1048"/>
                <a:gd name="T21" fmla="*/ 76 h 250"/>
                <a:gd name="T22" fmla="*/ 46 w 1048"/>
                <a:gd name="T23" fmla="*/ 55 h 250"/>
                <a:gd name="T24" fmla="*/ 53 w 1048"/>
                <a:gd name="T25" fmla="*/ 28 h 250"/>
                <a:gd name="T26" fmla="*/ 62 w 1048"/>
                <a:gd name="T27" fmla="*/ 14 h 250"/>
                <a:gd name="T28" fmla="*/ 83 w 1048"/>
                <a:gd name="T29" fmla="*/ 28 h 250"/>
                <a:gd name="T30" fmla="*/ 87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24" name="Oval 7"/>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5" name="Oval 8"/>
            <p:cNvSpPr>
              <a:spLocks noChangeArrowheads="1"/>
            </p:cNvSpPr>
            <p:nvPr>
              <p:custDataLst>
                <p:tags r:id="rId4"/>
              </p:custDataLst>
            </p:nvPr>
          </p:nvSpPr>
          <p:spPr bwMode="auto">
            <a:xfrm rot="-1967255">
              <a:off x="3039" y="1383"/>
              <a:ext cx="186" cy="192"/>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6" name="Oval 9"/>
            <p:cNvSpPr>
              <a:spLocks noChangeArrowheads="1"/>
            </p:cNvSpPr>
            <p:nvPr>
              <p:custDataLst>
                <p:tags r:id="rId5"/>
              </p:custDataLst>
            </p:nvPr>
          </p:nvSpPr>
          <p:spPr bwMode="auto">
            <a:xfrm>
              <a:off x="3262" y="1383"/>
              <a:ext cx="222" cy="23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7" name="Oval 10"/>
            <p:cNvSpPr>
              <a:spLocks noChangeArrowheads="1"/>
            </p:cNvSpPr>
            <p:nvPr>
              <p:custDataLst>
                <p:tags r:id="rId6"/>
              </p:custDataLst>
            </p:nvPr>
          </p:nvSpPr>
          <p:spPr bwMode="auto">
            <a:xfrm rot="-2071034">
              <a:off x="3521" y="1431"/>
              <a:ext cx="149" cy="239"/>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8" name="Oval 11"/>
            <p:cNvSpPr>
              <a:spLocks noChangeArrowheads="1"/>
            </p:cNvSpPr>
            <p:nvPr>
              <p:custDataLst>
                <p:tags r:id="rId7"/>
              </p:custDataLst>
            </p:nvPr>
          </p:nvSpPr>
          <p:spPr bwMode="auto">
            <a:xfrm>
              <a:off x="3118" y="1479"/>
              <a:ext cx="56" cy="67"/>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29" name="Oval 12"/>
            <p:cNvSpPr>
              <a:spLocks noChangeArrowheads="1"/>
            </p:cNvSpPr>
            <p:nvPr>
              <p:custDataLst>
                <p:tags r:id="rId8"/>
              </p:custDataLst>
            </p:nvPr>
          </p:nvSpPr>
          <p:spPr bwMode="auto">
            <a:xfrm>
              <a:off x="3341" y="1495"/>
              <a:ext cx="55" cy="64"/>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30" name="Oval 13"/>
            <p:cNvSpPr>
              <a:spLocks noChangeArrowheads="1"/>
            </p:cNvSpPr>
            <p:nvPr>
              <p:custDataLst>
                <p:tags r:id="rId9"/>
              </p:custDataLst>
            </p:nvPr>
          </p:nvSpPr>
          <p:spPr bwMode="auto">
            <a:xfrm>
              <a:off x="3543" y="1549"/>
              <a:ext cx="54" cy="64"/>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31" name="AutoShape 14"/>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4832" name="Freeform 15"/>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Freeform 16"/>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Freeform 17"/>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5" name="Freeform 18"/>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8259" name="AutoShape 19"/>
          <p:cNvSpPr>
            <a:spLocks/>
          </p:cNvSpPr>
          <p:nvPr/>
        </p:nvSpPr>
        <p:spPr bwMode="auto">
          <a:xfrm>
            <a:off x="3810000" y="3962400"/>
            <a:ext cx="2743200" cy="762000"/>
          </a:xfrm>
          <a:prstGeom prst="wedgeRectCallout">
            <a:avLst>
              <a:gd name="adj1" fmla="val 47454"/>
              <a:gd name="adj2" fmla="val 97292"/>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2400">
                <a:latin typeface="Arial" pitchFamily="34" charset="0"/>
              </a:rPr>
              <a:t>Nobody likes losing </a:t>
            </a:r>
            <a:r>
              <a:rPr lang="en-US" altLang="en-US" sz="2400" i="1">
                <a:latin typeface="Arial" pitchFamily="34" charset="0"/>
              </a:rPr>
              <a:t>all</a:t>
            </a:r>
            <a:r>
              <a:rPr lang="en-US" altLang="en-US" sz="2400">
                <a:latin typeface="Arial" pitchFamily="34" charset="0"/>
              </a:rPr>
              <a:t> the time.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138259"/>
                                        </p:tgtEl>
                                        <p:attrNameLst>
                                          <p:attrName>style.visibility</p:attrName>
                                        </p:attrNameLst>
                                      </p:cBhvr>
                                      <p:to>
                                        <p:strVal val="visible"/>
                                      </p:to>
                                    </p:set>
                                  </p:childTnLst>
                                </p:cTn>
                              </p:par>
                              <p:par>
                                <p:cTn id="7" presetID="1" presetClass="entr" presetSubtype="0" fill="hold" nodeType="withEffect">
                                  <p:stCondLst>
                                    <p:cond delay="3000"/>
                                  </p:stCondLst>
                                  <p:childTnLst>
                                    <p:set>
                                      <p:cBhvr>
                                        <p:cTn id="8" dur="1" fill="hold">
                                          <p:stCondLst>
                                            <p:cond delay="0"/>
                                          </p:stCondLst>
                                        </p:cTn>
                                        <p:tgtEl>
                                          <p:spTgt spid="138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381000"/>
            <a:ext cx="7772400" cy="1143000"/>
          </a:xfrm>
        </p:spPr>
        <p:txBody>
          <a:bodyPr/>
          <a:lstStyle/>
          <a:p>
            <a:r>
              <a:rPr lang="ja-JP" altLang="en-US"/>
              <a:t>“</a:t>
            </a:r>
            <a:r>
              <a:rPr lang="en-US" altLang="ja-JP"/>
              <a:t>Easy</a:t>
            </a:r>
            <a:r>
              <a:rPr lang="ja-JP" altLang="en-US"/>
              <a:t>”</a:t>
            </a:r>
            <a:r>
              <a:rPr lang="en-US" altLang="ja-JP"/>
              <a:t> Problems</a:t>
            </a:r>
            <a:endParaRPr lang="en-US" altLang="en-US"/>
          </a:p>
        </p:txBody>
      </p:sp>
      <p:grpSp>
        <p:nvGrpSpPr>
          <p:cNvPr id="10243" name="Group 4"/>
          <p:cNvGrpSpPr>
            <a:grpSpLocks/>
          </p:cNvGrpSpPr>
          <p:nvPr/>
        </p:nvGrpSpPr>
        <p:grpSpPr bwMode="auto">
          <a:xfrm>
            <a:off x="457200" y="1571625"/>
            <a:ext cx="8218488" cy="180975"/>
            <a:chOff x="295" y="1311"/>
            <a:chExt cx="5177" cy="114"/>
          </a:xfrm>
        </p:grpSpPr>
        <p:sp>
          <p:nvSpPr>
            <p:cNvPr id="1026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026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sp>
        <p:nvSpPr>
          <p:cNvPr id="10244" name="Text Box 7"/>
          <p:cNvSpPr txBox="1">
            <a:spLocks noChangeArrowheads="1"/>
          </p:cNvSpPr>
          <p:nvPr/>
        </p:nvSpPr>
        <p:spPr bwMode="auto">
          <a:xfrm>
            <a:off x="669925" y="2181225"/>
            <a:ext cx="7080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7621A"/>
                </a:solidFill>
                <a:latin typeface="Calibri" pitchFamily="34" charset="0"/>
              </a:rPr>
              <a:t>Sorting a list of n numbers:</a:t>
            </a:r>
            <a:r>
              <a:rPr lang="en-US" altLang="en-US" sz="2400">
                <a:latin typeface="Calibri" pitchFamily="34" charset="0"/>
              </a:rPr>
              <a:t>  [42, 3, 17, 26, … , 100]</a:t>
            </a:r>
          </a:p>
        </p:txBody>
      </p:sp>
      <p:sp>
        <p:nvSpPr>
          <p:cNvPr id="10245" name="Text Box 8"/>
          <p:cNvSpPr txBox="1">
            <a:spLocks noChangeArrowheads="1"/>
          </p:cNvSpPr>
          <p:nvPr/>
        </p:nvSpPr>
        <p:spPr bwMode="auto">
          <a:xfrm>
            <a:off x="644525" y="3629025"/>
            <a:ext cx="407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7621A"/>
                </a:solidFill>
                <a:latin typeface="Calibri" pitchFamily="34" charset="0"/>
              </a:rPr>
              <a:t>Multiplying two n x n matrices:</a:t>
            </a:r>
            <a:endParaRPr lang="en-US" altLang="en-US" sz="2400">
              <a:latin typeface="Calibri" pitchFamily="34" charset="0"/>
            </a:endParaRPr>
          </a:p>
        </p:txBody>
      </p:sp>
      <p:sp>
        <p:nvSpPr>
          <p:cNvPr id="10246" name="Text Box 9"/>
          <p:cNvSpPr txBox="1">
            <a:spLocks noChangeArrowheads="1"/>
          </p:cNvSpPr>
          <p:nvPr/>
        </p:nvSpPr>
        <p:spPr bwMode="auto">
          <a:xfrm>
            <a:off x="1584325" y="4438650"/>
            <a:ext cx="12430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Calibri" pitchFamily="34" charset="0"/>
              </a:rPr>
              <a:t>3  5  2  7</a:t>
            </a:r>
          </a:p>
          <a:p>
            <a:pPr>
              <a:spcBef>
                <a:spcPct val="0"/>
              </a:spcBef>
              <a:buFontTx/>
              <a:buNone/>
            </a:pPr>
            <a:r>
              <a:rPr lang="en-US" altLang="en-US" sz="2000">
                <a:latin typeface="Calibri" pitchFamily="34" charset="0"/>
              </a:rPr>
              <a:t>1  6  8  9</a:t>
            </a:r>
          </a:p>
          <a:p>
            <a:pPr>
              <a:spcBef>
                <a:spcPct val="0"/>
              </a:spcBef>
              <a:buFontTx/>
              <a:buNone/>
            </a:pPr>
            <a:r>
              <a:rPr lang="en-US" altLang="en-US" sz="2000">
                <a:latin typeface="Calibri" pitchFamily="34" charset="0"/>
              </a:rPr>
              <a:t>2  4  6 10</a:t>
            </a:r>
          </a:p>
          <a:p>
            <a:pPr>
              <a:spcBef>
                <a:spcPct val="0"/>
              </a:spcBef>
              <a:buFontTx/>
              <a:buNone/>
            </a:pPr>
            <a:r>
              <a:rPr lang="en-US" altLang="en-US" sz="2000">
                <a:latin typeface="Calibri" pitchFamily="34" charset="0"/>
              </a:rPr>
              <a:t>9  3  2 12</a:t>
            </a:r>
            <a:endParaRPr lang="en-US" altLang="en-US" sz="2400">
              <a:latin typeface="Calibri" pitchFamily="34" charset="0"/>
            </a:endParaRPr>
          </a:p>
        </p:txBody>
      </p:sp>
      <p:sp>
        <p:nvSpPr>
          <p:cNvPr id="10247" name="Text Box 10"/>
          <p:cNvSpPr txBox="1">
            <a:spLocks noChangeArrowheads="1"/>
          </p:cNvSpPr>
          <p:nvPr/>
        </p:nvSpPr>
        <p:spPr bwMode="auto">
          <a:xfrm>
            <a:off x="1066800" y="4235450"/>
            <a:ext cx="76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48" name="Text Box 11"/>
          <p:cNvSpPr txBox="1">
            <a:spLocks noChangeArrowheads="1"/>
          </p:cNvSpPr>
          <p:nvPr/>
        </p:nvSpPr>
        <p:spPr bwMode="auto">
          <a:xfrm>
            <a:off x="2667000" y="4235450"/>
            <a:ext cx="1841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49" name="Text Box 12"/>
          <p:cNvSpPr txBox="1">
            <a:spLocks noChangeArrowheads="1"/>
          </p:cNvSpPr>
          <p:nvPr/>
        </p:nvSpPr>
        <p:spPr bwMode="auto">
          <a:xfrm>
            <a:off x="3686175" y="4438650"/>
            <a:ext cx="1173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000">
                <a:latin typeface="Calibri" pitchFamily="34" charset="0"/>
              </a:rPr>
              <a:t>1  5  5  4</a:t>
            </a:r>
          </a:p>
          <a:p>
            <a:pPr>
              <a:spcBef>
                <a:spcPct val="0"/>
              </a:spcBef>
              <a:buFontTx/>
              <a:buNone/>
            </a:pPr>
            <a:r>
              <a:rPr lang="en-US" altLang="en-US" sz="2000">
                <a:latin typeface="Calibri" pitchFamily="34" charset="0"/>
              </a:rPr>
              <a:t>5 12 8  6</a:t>
            </a:r>
          </a:p>
          <a:p>
            <a:pPr>
              <a:spcBef>
                <a:spcPct val="0"/>
              </a:spcBef>
              <a:buFontTx/>
              <a:buNone/>
            </a:pPr>
            <a:r>
              <a:rPr lang="en-US" altLang="en-US" sz="2000">
                <a:latin typeface="Calibri" pitchFamily="34" charset="0"/>
              </a:rPr>
              <a:t>7  6  1  5</a:t>
            </a:r>
          </a:p>
          <a:p>
            <a:pPr>
              <a:spcBef>
                <a:spcPct val="0"/>
              </a:spcBef>
              <a:buFontTx/>
              <a:buNone/>
            </a:pPr>
            <a:r>
              <a:rPr lang="en-US" altLang="en-US" sz="2000">
                <a:latin typeface="Calibri" pitchFamily="34" charset="0"/>
              </a:rPr>
              <a:t>9 23 5  8</a:t>
            </a:r>
            <a:endParaRPr lang="en-US" altLang="en-US" sz="2400">
              <a:latin typeface="Calibri" pitchFamily="34" charset="0"/>
            </a:endParaRPr>
          </a:p>
        </p:txBody>
      </p:sp>
      <p:sp>
        <p:nvSpPr>
          <p:cNvPr id="10250" name="Text Box 13"/>
          <p:cNvSpPr txBox="1">
            <a:spLocks noChangeArrowheads="1"/>
          </p:cNvSpPr>
          <p:nvPr/>
        </p:nvSpPr>
        <p:spPr bwMode="auto">
          <a:xfrm>
            <a:off x="3124200" y="4235450"/>
            <a:ext cx="76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51" name="Text Box 14"/>
          <p:cNvSpPr txBox="1">
            <a:spLocks noChangeArrowheads="1"/>
          </p:cNvSpPr>
          <p:nvPr/>
        </p:nvSpPr>
        <p:spPr bwMode="auto">
          <a:xfrm>
            <a:off x="4724400" y="4235450"/>
            <a:ext cx="1841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52" name="Text Box 15"/>
          <p:cNvSpPr txBox="1">
            <a:spLocks noChangeArrowheads="1"/>
          </p:cNvSpPr>
          <p:nvPr/>
        </p:nvSpPr>
        <p:spPr bwMode="auto">
          <a:xfrm>
            <a:off x="5334000" y="4876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a:t>
            </a:r>
          </a:p>
        </p:txBody>
      </p:sp>
      <p:sp>
        <p:nvSpPr>
          <p:cNvPr id="10253" name="Text Box 16"/>
          <p:cNvSpPr txBox="1">
            <a:spLocks noChangeArrowheads="1"/>
          </p:cNvSpPr>
          <p:nvPr/>
        </p:nvSpPr>
        <p:spPr bwMode="auto">
          <a:xfrm>
            <a:off x="5638800" y="4235450"/>
            <a:ext cx="762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54" name="Text Box 17"/>
          <p:cNvSpPr txBox="1">
            <a:spLocks noChangeArrowheads="1"/>
          </p:cNvSpPr>
          <p:nvPr/>
        </p:nvSpPr>
        <p:spPr bwMode="auto">
          <a:xfrm>
            <a:off x="7239000" y="4235450"/>
            <a:ext cx="18415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9600">
                <a:latin typeface="Calibri" pitchFamily="34" charset="0"/>
              </a:rPr>
              <a:t>)</a:t>
            </a:r>
          </a:p>
        </p:txBody>
      </p:sp>
      <p:sp>
        <p:nvSpPr>
          <p:cNvPr id="10255" name="Text Box 21"/>
          <p:cNvSpPr txBox="1">
            <a:spLocks noChangeArrowheads="1"/>
          </p:cNvSpPr>
          <p:nvPr/>
        </p:nvSpPr>
        <p:spPr bwMode="auto">
          <a:xfrm>
            <a:off x="2008188" y="57912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56" name="Text Box 22"/>
          <p:cNvSpPr txBox="1">
            <a:spLocks noChangeArrowheads="1"/>
          </p:cNvSpPr>
          <p:nvPr/>
        </p:nvSpPr>
        <p:spPr bwMode="auto">
          <a:xfrm>
            <a:off x="636588" y="48768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57" name="Text Box 23"/>
          <p:cNvSpPr txBox="1">
            <a:spLocks noChangeArrowheads="1"/>
          </p:cNvSpPr>
          <p:nvPr/>
        </p:nvSpPr>
        <p:spPr bwMode="auto">
          <a:xfrm>
            <a:off x="4065588" y="57912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58" name="Text Box 27"/>
          <p:cNvSpPr txBox="1">
            <a:spLocks noChangeArrowheads="1"/>
          </p:cNvSpPr>
          <p:nvPr/>
        </p:nvSpPr>
        <p:spPr bwMode="auto">
          <a:xfrm>
            <a:off x="6656388" y="57912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59" name="Text Box 28"/>
          <p:cNvSpPr txBox="1">
            <a:spLocks noChangeArrowheads="1"/>
          </p:cNvSpPr>
          <p:nvPr/>
        </p:nvSpPr>
        <p:spPr bwMode="auto">
          <a:xfrm>
            <a:off x="7848600" y="4953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a:t>
            </a:r>
          </a:p>
        </p:txBody>
      </p:sp>
      <p:sp>
        <p:nvSpPr>
          <p:cNvPr id="10260" name="Text Box 29"/>
          <p:cNvSpPr txBox="1">
            <a:spLocks noChangeArrowheads="1"/>
          </p:cNvSpPr>
          <p:nvPr/>
        </p:nvSpPr>
        <p:spPr bwMode="auto">
          <a:xfrm>
            <a:off x="3429000" y="2743200"/>
            <a:ext cx="1354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800" i="1">
                <a:latin typeface="Calibri" pitchFamily="34" charset="0"/>
              </a:rPr>
              <a:t>n log</a:t>
            </a:r>
            <a:r>
              <a:rPr lang="en-US" altLang="en-US" sz="2800" i="1" baseline="-25000">
                <a:latin typeface="Calibri" pitchFamily="34" charset="0"/>
              </a:rPr>
              <a:t>2 </a:t>
            </a:r>
            <a:r>
              <a:rPr lang="en-US" altLang="en-US" sz="2800" i="1">
                <a:latin typeface="Calibri" pitchFamily="34" charset="0"/>
              </a:rPr>
              <a:t>n</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14D00E8C-7409-4613-8536-721FD33C6A88}"/>
                  </a:ext>
                </a:extLst>
              </p14:cNvPr>
              <p14:cNvContentPartPr/>
              <p14:nvPr/>
            </p14:nvContentPartPr>
            <p14:xfrm>
              <a:off x="1643040" y="4313160"/>
              <a:ext cx="4706280" cy="1339560"/>
            </p14:xfrm>
          </p:contentPart>
        </mc:Choice>
        <mc:Fallback>
          <p:pic>
            <p:nvPicPr>
              <p:cNvPr id="2" name="Ink 1">
                <a:extLst>
                  <a:ext uri="{FF2B5EF4-FFF2-40B4-BE49-F238E27FC236}">
                    <a16:creationId xmlns:a16="http://schemas.microsoft.com/office/drawing/2014/main" id="{14D00E8C-7409-4613-8536-721FD33C6A88}"/>
                  </a:ext>
                </a:extLst>
              </p:cNvPr>
              <p:cNvPicPr/>
              <p:nvPr/>
            </p:nvPicPr>
            <p:blipFill>
              <a:blip r:embed="rId4"/>
              <a:stretch>
                <a:fillRect/>
              </a:stretch>
            </p:blipFill>
            <p:spPr>
              <a:xfrm>
                <a:off x="1633680" y="4303800"/>
                <a:ext cx="4725000" cy="1358280"/>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381000"/>
            <a:ext cx="7772400" cy="1143000"/>
          </a:xfrm>
        </p:spPr>
        <p:txBody>
          <a:bodyPr/>
          <a:lstStyle/>
          <a:p>
            <a:r>
              <a:rPr lang="ja-JP" altLang="en-US"/>
              <a:t>“</a:t>
            </a:r>
            <a:r>
              <a:rPr lang="en-US" altLang="ja-JP"/>
              <a:t>Easy</a:t>
            </a:r>
            <a:r>
              <a:rPr lang="ja-JP" altLang="en-US"/>
              <a:t>”</a:t>
            </a:r>
            <a:r>
              <a:rPr lang="en-US" altLang="ja-JP"/>
              <a:t> Problems</a:t>
            </a:r>
            <a:endParaRPr lang="en-US" altLang="en-US"/>
          </a:p>
        </p:txBody>
      </p:sp>
      <p:grpSp>
        <p:nvGrpSpPr>
          <p:cNvPr id="11267" name="Group 3"/>
          <p:cNvGrpSpPr>
            <a:grpSpLocks/>
          </p:cNvGrpSpPr>
          <p:nvPr/>
        </p:nvGrpSpPr>
        <p:grpSpPr bwMode="auto">
          <a:xfrm>
            <a:off x="457200" y="1571625"/>
            <a:ext cx="8218488" cy="180975"/>
            <a:chOff x="295" y="1311"/>
            <a:chExt cx="5177" cy="114"/>
          </a:xfrm>
        </p:grpSpPr>
        <p:sp>
          <p:nvSpPr>
            <p:cNvPr id="1127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127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pic>
        <p:nvPicPr>
          <p:cNvPr id="11268" name="Picture 6" descr="shortestp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819400"/>
            <a:ext cx="3811588"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7"/>
          <p:cNvSpPr txBox="1">
            <a:spLocks noChangeArrowheads="1"/>
          </p:cNvSpPr>
          <p:nvPr/>
        </p:nvSpPr>
        <p:spPr bwMode="auto">
          <a:xfrm>
            <a:off x="822325" y="2028825"/>
            <a:ext cx="6094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solidFill>
                  <a:srgbClr val="07621A"/>
                </a:solidFill>
                <a:latin typeface="Calibri" pitchFamily="34" charset="0"/>
              </a:rPr>
              <a:t>The Shortest Path Problem (i.e. “Google Maps</a:t>
            </a:r>
            <a:r>
              <a:rPr lang="en-US" altLang="ja-JP" sz="2400" dirty="0">
                <a:solidFill>
                  <a:srgbClr val="07621A"/>
                </a:solidFill>
                <a:latin typeface="Calibri" pitchFamily="34" charset="0"/>
              </a:rPr>
              <a:t>” </a:t>
            </a:r>
            <a:endParaRPr lang="en-US" altLang="en-US" sz="2400" dirty="0">
              <a:solidFill>
                <a:srgbClr val="07621A"/>
              </a:solidFill>
              <a:latin typeface="Calibri" pitchFamily="34" charset="0"/>
            </a:endParaRPr>
          </a:p>
        </p:txBody>
      </p:sp>
      <p:pic>
        <p:nvPicPr>
          <p:cNvPr id="11270" name="Picture 13" descr="dijkst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429000"/>
            <a:ext cx="17922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4"/>
          <p:cNvSpPr txBox="1">
            <a:spLocks noChangeArrowheads="1"/>
          </p:cNvSpPr>
          <p:nvPr/>
        </p:nvSpPr>
        <p:spPr bwMode="auto">
          <a:xfrm>
            <a:off x="6629400" y="5791200"/>
            <a:ext cx="264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Edsgar Dijkstra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381000"/>
            <a:ext cx="7772400" cy="1143000"/>
          </a:xfrm>
        </p:spPr>
        <p:txBody>
          <a:bodyPr/>
          <a:lstStyle/>
          <a:p>
            <a:r>
              <a:rPr lang="ja-JP" altLang="en-US"/>
              <a:t>“</a:t>
            </a:r>
            <a:r>
              <a:rPr lang="en-US" altLang="ja-JP"/>
              <a:t>Easy</a:t>
            </a:r>
            <a:r>
              <a:rPr lang="ja-JP" altLang="en-US"/>
              <a:t>”</a:t>
            </a:r>
            <a:r>
              <a:rPr lang="en-US" altLang="ja-JP"/>
              <a:t> Problems</a:t>
            </a:r>
            <a:endParaRPr lang="en-US" altLang="en-US"/>
          </a:p>
        </p:txBody>
      </p:sp>
      <p:grpSp>
        <p:nvGrpSpPr>
          <p:cNvPr id="12291" name="Group 3"/>
          <p:cNvGrpSpPr>
            <a:grpSpLocks/>
          </p:cNvGrpSpPr>
          <p:nvPr/>
        </p:nvGrpSpPr>
        <p:grpSpPr bwMode="auto">
          <a:xfrm>
            <a:off x="457200" y="1571625"/>
            <a:ext cx="8218488" cy="180975"/>
            <a:chOff x="295" y="1311"/>
            <a:chExt cx="5177" cy="114"/>
          </a:xfrm>
        </p:grpSpPr>
        <p:sp>
          <p:nvSpPr>
            <p:cNvPr id="1230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230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sp>
        <p:nvSpPr>
          <p:cNvPr id="12292" name="Text Box 15"/>
          <p:cNvSpPr txBox="1">
            <a:spLocks noChangeArrowheads="1"/>
          </p:cNvSpPr>
          <p:nvPr/>
        </p:nvSpPr>
        <p:spPr bwMode="auto">
          <a:xfrm>
            <a:off x="1828800" y="1905000"/>
            <a:ext cx="5638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ja-JP" altLang="en-US">
                <a:latin typeface="Calibri" pitchFamily="34" charset="0"/>
              </a:rPr>
              <a:t>“</a:t>
            </a:r>
            <a:r>
              <a:rPr lang="en-US" altLang="ja-JP">
                <a:latin typeface="Calibri" pitchFamily="34" charset="0"/>
              </a:rPr>
              <a:t>Polynomial Time</a:t>
            </a:r>
            <a:r>
              <a:rPr lang="ja-JP" altLang="en-US">
                <a:latin typeface="Calibri" pitchFamily="34" charset="0"/>
              </a:rPr>
              <a:t>”</a:t>
            </a:r>
            <a:r>
              <a:rPr lang="en-US" altLang="ja-JP">
                <a:latin typeface="Calibri" pitchFamily="34" charset="0"/>
              </a:rPr>
              <a:t> = </a:t>
            </a:r>
            <a:r>
              <a:rPr lang="ja-JP" altLang="en-US">
                <a:latin typeface="Calibri" pitchFamily="34" charset="0"/>
              </a:rPr>
              <a:t>“</a:t>
            </a:r>
            <a:r>
              <a:rPr lang="en-US" altLang="ja-JP">
                <a:latin typeface="Calibri" pitchFamily="34" charset="0"/>
              </a:rPr>
              <a:t>Efficient</a:t>
            </a:r>
            <a:r>
              <a:rPr lang="ja-JP" altLang="en-US">
                <a:latin typeface="Calibri" pitchFamily="34" charset="0"/>
              </a:rPr>
              <a:t>”</a:t>
            </a:r>
            <a:endParaRPr lang="en-US" altLang="en-US">
              <a:latin typeface="Calibri" pitchFamily="34" charset="0"/>
            </a:endParaRPr>
          </a:p>
        </p:txBody>
      </p:sp>
      <p:sp>
        <p:nvSpPr>
          <p:cNvPr id="12293" name="Text Box 16"/>
          <p:cNvSpPr txBox="1">
            <a:spLocks noChangeArrowheads="1"/>
          </p:cNvSpPr>
          <p:nvPr/>
        </p:nvSpPr>
        <p:spPr bwMode="auto">
          <a:xfrm>
            <a:off x="2117725" y="2847975"/>
            <a:ext cx="3330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i="1">
                <a:latin typeface="Calibri" pitchFamily="34" charset="0"/>
              </a:rPr>
              <a:t>n, n</a:t>
            </a:r>
            <a:r>
              <a:rPr lang="en-US" altLang="en-US" i="1" baseline="30000">
                <a:latin typeface="Calibri" pitchFamily="34" charset="0"/>
              </a:rPr>
              <a:t>2</a:t>
            </a:r>
            <a:r>
              <a:rPr lang="en-US" altLang="en-US" i="1">
                <a:latin typeface="Calibri" pitchFamily="34" charset="0"/>
              </a:rPr>
              <a:t>, n</a:t>
            </a:r>
            <a:r>
              <a:rPr lang="en-US" altLang="en-US" i="1" baseline="30000">
                <a:latin typeface="Calibri" pitchFamily="34" charset="0"/>
              </a:rPr>
              <a:t>3</a:t>
            </a:r>
            <a:r>
              <a:rPr lang="en-US" altLang="en-US" i="1">
                <a:latin typeface="Calibri" pitchFamily="34" charset="0"/>
              </a:rPr>
              <a:t>, n</a:t>
            </a:r>
            <a:r>
              <a:rPr lang="en-US" altLang="en-US" i="1" baseline="30000">
                <a:latin typeface="Calibri" pitchFamily="34" charset="0"/>
              </a:rPr>
              <a:t>4</a:t>
            </a:r>
            <a:r>
              <a:rPr lang="en-US" altLang="en-US" i="1">
                <a:latin typeface="Calibri" pitchFamily="34" charset="0"/>
              </a:rPr>
              <a:t>, n</a:t>
            </a:r>
            <a:r>
              <a:rPr lang="en-US" altLang="en-US" i="1" baseline="30000">
                <a:latin typeface="Calibri" pitchFamily="34" charset="0"/>
              </a:rPr>
              <a:t>5</a:t>
            </a:r>
            <a:r>
              <a:rPr lang="en-US" altLang="en-US" i="1">
                <a:latin typeface="Calibri" pitchFamily="34" charset="0"/>
              </a:rPr>
              <a:t>,…</a:t>
            </a:r>
          </a:p>
        </p:txBody>
      </p:sp>
      <p:sp>
        <p:nvSpPr>
          <p:cNvPr id="12294" name="AutoShape 18"/>
          <p:cNvSpPr>
            <a:spLocks noChangeArrowheads="1"/>
          </p:cNvSpPr>
          <p:nvPr/>
        </p:nvSpPr>
        <p:spPr bwMode="auto">
          <a:xfrm>
            <a:off x="1524000" y="3581400"/>
            <a:ext cx="3429000" cy="838200"/>
          </a:xfrm>
          <a:prstGeom prst="wedgeRectCallout">
            <a:avLst>
              <a:gd name="adj1" fmla="val -48333"/>
              <a:gd name="adj2" fmla="val 64583"/>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Times New Roman" pitchFamily="18" charset="0"/>
              </a:rPr>
              <a:t>How about something like </a:t>
            </a:r>
            <a:r>
              <a:rPr lang="en-US" altLang="en-US" sz="2400" i="1" dirty="0">
                <a:latin typeface="Times New Roman" pitchFamily="18" charset="0"/>
              </a:rPr>
              <a:t>n log</a:t>
            </a:r>
            <a:r>
              <a:rPr lang="en-US" altLang="en-US" sz="2400" i="1" baseline="-25000" dirty="0">
                <a:latin typeface="Times New Roman" pitchFamily="18" charset="0"/>
              </a:rPr>
              <a:t>2 </a:t>
            </a:r>
            <a:r>
              <a:rPr lang="en-US" altLang="en-US" sz="2400" i="1" dirty="0">
                <a:latin typeface="Times New Roman" pitchFamily="18" charset="0"/>
              </a:rPr>
              <a:t>n </a:t>
            </a:r>
            <a:r>
              <a:rPr lang="en-US" altLang="en-US" sz="2400" dirty="0">
                <a:latin typeface="Times New Roman" pitchFamily="18" charset="0"/>
              </a:rPr>
              <a:t>?</a:t>
            </a:r>
          </a:p>
        </p:txBody>
      </p:sp>
      <p:sp>
        <p:nvSpPr>
          <p:cNvPr id="12295" name="Oval 20"/>
          <p:cNvSpPr>
            <a:spLocks noChangeArrowheads="1"/>
          </p:cNvSpPr>
          <p:nvPr/>
        </p:nvSpPr>
        <p:spPr bwMode="auto">
          <a:xfrm>
            <a:off x="6019800" y="3124200"/>
            <a:ext cx="2860675" cy="29718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0"/>
              </a:spcBef>
              <a:buFontTx/>
              <a:buNone/>
            </a:pPr>
            <a:endParaRPr lang="en-US" altLang="en-US" sz="2400">
              <a:latin typeface="Calibri" pitchFamily="34" charset="0"/>
            </a:endParaRPr>
          </a:p>
        </p:txBody>
      </p:sp>
      <p:sp>
        <p:nvSpPr>
          <p:cNvPr id="12296" name="Text Box 22"/>
          <p:cNvSpPr txBox="1">
            <a:spLocks noChangeArrowheads="1"/>
          </p:cNvSpPr>
          <p:nvPr/>
        </p:nvSpPr>
        <p:spPr bwMode="auto">
          <a:xfrm>
            <a:off x="6249988" y="6143625"/>
            <a:ext cx="1979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The </a:t>
            </a:r>
            <a:r>
              <a:rPr lang="ja-JP" altLang="en-US" sz="2400">
                <a:latin typeface="Calibri" pitchFamily="34" charset="0"/>
              </a:rPr>
              <a:t>“</a:t>
            </a:r>
            <a:r>
              <a:rPr lang="en-US" altLang="ja-JP" sz="2400">
                <a:latin typeface="Calibri" pitchFamily="34" charset="0"/>
              </a:rPr>
              <a:t>class</a:t>
            </a:r>
            <a:r>
              <a:rPr lang="ja-JP" altLang="en-US" sz="2400">
                <a:latin typeface="Calibri" pitchFamily="34" charset="0"/>
              </a:rPr>
              <a:t>”</a:t>
            </a:r>
            <a:r>
              <a:rPr lang="en-US" altLang="ja-JP" sz="2400">
                <a:latin typeface="Calibri" pitchFamily="34" charset="0"/>
              </a:rPr>
              <a:t> </a:t>
            </a:r>
            <a:r>
              <a:rPr lang="en-US" altLang="ja-JP" sz="2400" b="1">
                <a:latin typeface="Calibri" pitchFamily="34" charset="0"/>
              </a:rPr>
              <a:t>P</a:t>
            </a:r>
            <a:endParaRPr lang="en-US" altLang="en-US" sz="2400">
              <a:latin typeface="Calibri" pitchFamily="34" charset="0"/>
            </a:endParaRPr>
          </a:p>
        </p:txBody>
      </p:sp>
      <p:sp>
        <p:nvSpPr>
          <p:cNvPr id="12297" name="Text Box 23"/>
          <p:cNvSpPr txBox="1">
            <a:spLocks noChangeArrowheads="1"/>
          </p:cNvSpPr>
          <p:nvPr/>
        </p:nvSpPr>
        <p:spPr bwMode="auto">
          <a:xfrm>
            <a:off x="6575425" y="3352800"/>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sorting</a:t>
            </a:r>
          </a:p>
        </p:txBody>
      </p:sp>
      <p:sp>
        <p:nvSpPr>
          <p:cNvPr id="12298" name="Text Box 24"/>
          <p:cNvSpPr txBox="1">
            <a:spLocks noChangeArrowheads="1"/>
          </p:cNvSpPr>
          <p:nvPr/>
        </p:nvSpPr>
        <p:spPr bwMode="auto">
          <a:xfrm>
            <a:off x="6096000" y="3821113"/>
            <a:ext cx="2133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matrix multiplication</a:t>
            </a:r>
          </a:p>
          <a:p>
            <a:pPr>
              <a:spcBef>
                <a:spcPct val="50000"/>
              </a:spcBef>
              <a:buFontTx/>
              <a:buNone/>
            </a:pPr>
            <a:r>
              <a:rPr lang="en-US" altLang="en-US" sz="2400">
                <a:latin typeface="Calibri" pitchFamily="34" charset="0"/>
              </a:rPr>
              <a:t>shortest paths</a:t>
            </a:r>
          </a:p>
        </p:txBody>
      </p:sp>
      <p:pic>
        <p:nvPicPr>
          <p:cNvPr id="12299"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14800"/>
            <a:ext cx="60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0F4F643-A081-44CD-A6F4-827265149DD1}"/>
                  </a:ext>
                </a:extLst>
              </p14:cNvPr>
              <p14:cNvContentPartPr/>
              <p14:nvPr/>
            </p14:nvContentPartPr>
            <p14:xfrm>
              <a:off x="2044800" y="3214800"/>
              <a:ext cx="670320" cy="982440"/>
            </p14:xfrm>
          </p:contentPart>
        </mc:Choice>
        <mc:Fallback>
          <p:pic>
            <p:nvPicPr>
              <p:cNvPr id="2" name="Ink 1">
                <a:extLst>
                  <a:ext uri="{FF2B5EF4-FFF2-40B4-BE49-F238E27FC236}">
                    <a16:creationId xmlns:a16="http://schemas.microsoft.com/office/drawing/2014/main" id="{40F4F643-A081-44CD-A6F4-827265149DD1}"/>
                  </a:ext>
                </a:extLst>
              </p:cNvPr>
              <p:cNvPicPr/>
              <p:nvPr/>
            </p:nvPicPr>
            <p:blipFill>
              <a:blip r:embed="rId5"/>
              <a:stretch>
                <a:fillRect/>
              </a:stretch>
            </p:blipFill>
            <p:spPr>
              <a:xfrm>
                <a:off x="2035440" y="3205440"/>
                <a:ext cx="689040" cy="1001160"/>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81000"/>
            <a:ext cx="7772400" cy="1143000"/>
          </a:xfrm>
        </p:spPr>
        <p:txBody>
          <a:bodyPr/>
          <a:lstStyle/>
          <a:p>
            <a:r>
              <a:rPr lang="ja-JP" altLang="en-US"/>
              <a:t>“</a:t>
            </a:r>
            <a:r>
              <a:rPr lang="en-US" altLang="ja-JP"/>
              <a:t>Hard</a:t>
            </a:r>
            <a:r>
              <a:rPr lang="ja-JP" altLang="en-US"/>
              <a:t>”</a:t>
            </a:r>
            <a:r>
              <a:rPr lang="en-US" altLang="ja-JP"/>
              <a:t> Problems</a:t>
            </a:r>
            <a:endParaRPr lang="en-US" altLang="en-US"/>
          </a:p>
        </p:txBody>
      </p:sp>
      <p:grpSp>
        <p:nvGrpSpPr>
          <p:cNvPr id="13315" name="Group 3"/>
          <p:cNvGrpSpPr>
            <a:grpSpLocks/>
          </p:cNvGrpSpPr>
          <p:nvPr/>
        </p:nvGrpSpPr>
        <p:grpSpPr bwMode="auto">
          <a:xfrm>
            <a:off x="457200" y="1571625"/>
            <a:ext cx="8218488" cy="180975"/>
            <a:chOff x="295" y="1311"/>
            <a:chExt cx="5177" cy="114"/>
          </a:xfrm>
        </p:grpSpPr>
        <p:sp>
          <p:nvSpPr>
            <p:cNvPr id="1334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4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sp>
        <p:nvSpPr>
          <p:cNvPr id="13316" name="Text Box 6"/>
          <p:cNvSpPr txBox="1">
            <a:spLocks noChangeArrowheads="1"/>
          </p:cNvSpPr>
          <p:nvPr/>
        </p:nvSpPr>
        <p:spPr bwMode="auto">
          <a:xfrm>
            <a:off x="381000" y="1905000"/>
            <a:ext cx="594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solidFill>
                  <a:srgbClr val="720816"/>
                </a:solidFill>
                <a:latin typeface="Calibri" pitchFamily="34" charset="0"/>
              </a:rPr>
              <a:t>Snowplows of Northern Minnesota</a:t>
            </a:r>
            <a:endParaRPr lang="en-US" altLang="en-US" sz="2400">
              <a:latin typeface="Calibri" pitchFamily="34" charset="0"/>
            </a:endParaRPr>
          </a:p>
        </p:txBody>
      </p:sp>
      <p:sp>
        <p:nvSpPr>
          <p:cNvPr id="13317" name="Oval 7"/>
          <p:cNvSpPr>
            <a:spLocks noChangeArrowheads="1"/>
          </p:cNvSpPr>
          <p:nvPr/>
        </p:nvSpPr>
        <p:spPr bwMode="auto">
          <a:xfrm>
            <a:off x="4038600" y="32004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18" name="Oval 8"/>
          <p:cNvSpPr>
            <a:spLocks noChangeArrowheads="1"/>
          </p:cNvSpPr>
          <p:nvPr/>
        </p:nvSpPr>
        <p:spPr bwMode="auto">
          <a:xfrm>
            <a:off x="2286000" y="40386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19" name="Oval 9"/>
          <p:cNvSpPr>
            <a:spLocks noChangeArrowheads="1"/>
          </p:cNvSpPr>
          <p:nvPr/>
        </p:nvSpPr>
        <p:spPr bwMode="auto">
          <a:xfrm>
            <a:off x="2438400" y="57912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20" name="Oval 10"/>
          <p:cNvSpPr>
            <a:spLocks noChangeArrowheads="1"/>
          </p:cNvSpPr>
          <p:nvPr/>
        </p:nvSpPr>
        <p:spPr bwMode="auto">
          <a:xfrm>
            <a:off x="5867400" y="41148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21" name="Oval 11"/>
          <p:cNvSpPr>
            <a:spLocks noChangeArrowheads="1"/>
          </p:cNvSpPr>
          <p:nvPr/>
        </p:nvSpPr>
        <p:spPr bwMode="auto">
          <a:xfrm>
            <a:off x="5486400" y="57912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3322" name="Text Box 12"/>
          <p:cNvSpPr txBox="1">
            <a:spLocks noChangeArrowheads="1"/>
          </p:cNvSpPr>
          <p:nvPr/>
        </p:nvSpPr>
        <p:spPr bwMode="auto">
          <a:xfrm>
            <a:off x="3641725" y="2714625"/>
            <a:ext cx="152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Burrsburg</a:t>
            </a:r>
          </a:p>
        </p:txBody>
      </p:sp>
      <p:sp>
        <p:nvSpPr>
          <p:cNvPr id="13323" name="Text Box 13"/>
          <p:cNvSpPr txBox="1">
            <a:spLocks noChangeArrowheads="1"/>
          </p:cNvSpPr>
          <p:nvPr/>
        </p:nvSpPr>
        <p:spPr bwMode="auto">
          <a:xfrm>
            <a:off x="6042025" y="3733800"/>
            <a:ext cx="310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Frostbite City</a:t>
            </a:r>
          </a:p>
        </p:txBody>
      </p:sp>
      <p:sp>
        <p:nvSpPr>
          <p:cNvPr id="13324" name="Text Box 14"/>
          <p:cNvSpPr txBox="1">
            <a:spLocks noChangeArrowheads="1"/>
          </p:cNvSpPr>
          <p:nvPr/>
        </p:nvSpPr>
        <p:spPr bwMode="auto">
          <a:xfrm>
            <a:off x="5818188" y="5715000"/>
            <a:ext cx="172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Shiversville</a:t>
            </a:r>
          </a:p>
        </p:txBody>
      </p:sp>
      <p:sp>
        <p:nvSpPr>
          <p:cNvPr id="13325" name="Text Box 15"/>
          <p:cNvSpPr txBox="1">
            <a:spLocks noChangeArrowheads="1"/>
          </p:cNvSpPr>
          <p:nvPr/>
        </p:nvSpPr>
        <p:spPr bwMode="auto">
          <a:xfrm>
            <a:off x="339725" y="3781425"/>
            <a:ext cx="179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Tundratown</a:t>
            </a:r>
          </a:p>
        </p:txBody>
      </p:sp>
      <p:sp>
        <p:nvSpPr>
          <p:cNvPr id="13326" name="Text Box 16"/>
          <p:cNvSpPr txBox="1">
            <a:spLocks noChangeArrowheads="1"/>
          </p:cNvSpPr>
          <p:nvPr/>
        </p:nvSpPr>
        <p:spPr bwMode="auto">
          <a:xfrm>
            <a:off x="457200" y="5943600"/>
            <a:ext cx="192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Freezeapolis</a:t>
            </a:r>
          </a:p>
        </p:txBody>
      </p:sp>
      <p:sp>
        <p:nvSpPr>
          <p:cNvPr id="13327" name="Line 17"/>
          <p:cNvSpPr>
            <a:spLocks noChangeShapeType="1"/>
          </p:cNvSpPr>
          <p:nvPr/>
        </p:nvSpPr>
        <p:spPr bwMode="auto">
          <a:xfrm flipV="1">
            <a:off x="2438400" y="3352800"/>
            <a:ext cx="1600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8" name="Line 18"/>
          <p:cNvSpPr>
            <a:spLocks noChangeShapeType="1"/>
          </p:cNvSpPr>
          <p:nvPr/>
        </p:nvSpPr>
        <p:spPr bwMode="auto">
          <a:xfrm>
            <a:off x="4267200" y="3352800"/>
            <a:ext cx="1600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9" name="Line 19"/>
          <p:cNvSpPr>
            <a:spLocks noChangeShapeType="1"/>
          </p:cNvSpPr>
          <p:nvPr/>
        </p:nvSpPr>
        <p:spPr bwMode="auto">
          <a:xfrm>
            <a:off x="2514600" y="41910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20"/>
          <p:cNvSpPr>
            <a:spLocks noChangeShapeType="1"/>
          </p:cNvSpPr>
          <p:nvPr/>
        </p:nvSpPr>
        <p:spPr bwMode="auto">
          <a:xfrm>
            <a:off x="2362200" y="4267200"/>
            <a:ext cx="22860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1"/>
          <p:cNvSpPr>
            <a:spLocks noChangeShapeType="1"/>
          </p:cNvSpPr>
          <p:nvPr/>
        </p:nvSpPr>
        <p:spPr bwMode="auto">
          <a:xfrm flipH="1">
            <a:off x="5562600" y="4343400"/>
            <a:ext cx="3810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2" name="Line 22"/>
          <p:cNvSpPr>
            <a:spLocks noChangeShapeType="1"/>
          </p:cNvSpPr>
          <p:nvPr/>
        </p:nvSpPr>
        <p:spPr bwMode="auto">
          <a:xfrm>
            <a:off x="2667000" y="5867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23"/>
          <p:cNvSpPr>
            <a:spLocks noChangeShapeType="1"/>
          </p:cNvSpPr>
          <p:nvPr/>
        </p:nvSpPr>
        <p:spPr bwMode="auto">
          <a:xfrm>
            <a:off x="4114800" y="3429000"/>
            <a:ext cx="144780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4" name="Line 24"/>
          <p:cNvSpPr>
            <a:spLocks noChangeShapeType="1"/>
          </p:cNvSpPr>
          <p:nvPr/>
        </p:nvSpPr>
        <p:spPr bwMode="auto">
          <a:xfrm>
            <a:off x="2438400" y="4267200"/>
            <a:ext cx="304800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3335" name="Picture 25" descr="snowp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19200"/>
            <a:ext cx="222408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6" name="Text Box 26"/>
          <p:cNvSpPr txBox="1">
            <a:spLocks noChangeArrowheads="1"/>
          </p:cNvSpPr>
          <p:nvPr/>
        </p:nvSpPr>
        <p:spPr bwMode="auto">
          <a:xfrm>
            <a:off x="2667000" y="6248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7621A"/>
                </a:solidFill>
                <a:latin typeface="Calibri" pitchFamily="34" charset="0"/>
              </a:rPr>
              <a:t>Brute-force?  Greed?</a:t>
            </a:r>
            <a:endParaRPr lang="en-US" altLang="en-US" sz="2400" b="1">
              <a:latin typeface="Calibri" pitchFamily="34" charset="0"/>
            </a:endParaRPr>
          </a:p>
        </p:txBody>
      </p:sp>
      <p:pic>
        <p:nvPicPr>
          <p:cNvPr id="13337" name="Picture 27" descr="snowp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733800"/>
            <a:ext cx="10810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8" descr="snowp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14800"/>
            <a:ext cx="10810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9" descr="snowp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257800"/>
            <a:ext cx="108108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76200"/>
            <a:ext cx="7772400" cy="685800"/>
          </a:xfrm>
        </p:spPr>
        <p:txBody>
          <a:bodyPr/>
          <a:lstStyle/>
          <a:p>
            <a:r>
              <a:rPr lang="en-US" altLang="en-US"/>
              <a:t>True Story</a:t>
            </a:r>
          </a:p>
        </p:txBody>
      </p:sp>
      <p:pic>
        <p:nvPicPr>
          <p:cNvPr id="717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524000"/>
            <a:ext cx="23622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4"/>
          <p:cNvSpPr txBox="1">
            <a:spLocks noChangeArrowheads="1"/>
          </p:cNvSpPr>
          <p:nvPr/>
        </p:nvSpPr>
        <p:spPr bwMode="auto">
          <a:xfrm>
            <a:off x="6096000" y="4419600"/>
            <a:ext cx="2336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a:t>Joseph Weizenbaum</a:t>
            </a:r>
          </a:p>
          <a:p>
            <a:pPr>
              <a:spcBef>
                <a:spcPct val="0"/>
              </a:spcBef>
              <a:buFontTx/>
              <a:buNone/>
            </a:pPr>
            <a:r>
              <a:rPr lang="en-US" altLang="en-US" sz="1600"/>
              <a:t>         1923-2008</a:t>
            </a:r>
          </a:p>
        </p:txBody>
      </p:sp>
      <p:grpSp>
        <p:nvGrpSpPr>
          <p:cNvPr id="7173" name="Group 3"/>
          <p:cNvGrpSpPr>
            <a:grpSpLocks/>
          </p:cNvGrpSpPr>
          <p:nvPr/>
        </p:nvGrpSpPr>
        <p:grpSpPr bwMode="auto">
          <a:xfrm>
            <a:off x="381000" y="990600"/>
            <a:ext cx="8218488" cy="180975"/>
            <a:chOff x="295" y="1311"/>
            <a:chExt cx="5177" cy="114"/>
          </a:xfrm>
        </p:grpSpPr>
        <p:sp>
          <p:nvSpPr>
            <p:cNvPr id="717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717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pic>
        <p:nvPicPr>
          <p:cNvPr id="717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86200"/>
            <a:ext cx="3302000" cy="284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8"/>
          <p:cNvSpPr txBox="1">
            <a:spLocks noChangeArrowheads="1"/>
          </p:cNvSpPr>
          <p:nvPr/>
        </p:nvSpPr>
        <p:spPr bwMode="auto">
          <a:xfrm>
            <a:off x="4572000" y="5334000"/>
            <a:ext cx="405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660066"/>
                </a:solidFill>
              </a:rPr>
              <a:t>Eliza, the Rogerian therapist</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381000"/>
            <a:ext cx="7772400" cy="1143000"/>
          </a:xfrm>
        </p:spPr>
        <p:txBody>
          <a:bodyPr/>
          <a:lstStyle/>
          <a:p>
            <a:r>
              <a:rPr lang="ja-JP" altLang="en-US"/>
              <a:t>“</a:t>
            </a:r>
            <a:r>
              <a:rPr lang="en-US" altLang="ja-JP"/>
              <a:t>Hard</a:t>
            </a:r>
            <a:r>
              <a:rPr lang="ja-JP" altLang="en-US"/>
              <a:t>”</a:t>
            </a:r>
            <a:r>
              <a:rPr lang="en-US" altLang="ja-JP"/>
              <a:t> Problems</a:t>
            </a:r>
            <a:endParaRPr lang="en-US" altLang="en-US"/>
          </a:p>
        </p:txBody>
      </p:sp>
      <p:grpSp>
        <p:nvGrpSpPr>
          <p:cNvPr id="14339" name="Group 3"/>
          <p:cNvGrpSpPr>
            <a:grpSpLocks/>
          </p:cNvGrpSpPr>
          <p:nvPr/>
        </p:nvGrpSpPr>
        <p:grpSpPr bwMode="auto">
          <a:xfrm>
            <a:off x="457200" y="1571625"/>
            <a:ext cx="8218488" cy="180975"/>
            <a:chOff x="295" y="1311"/>
            <a:chExt cx="5177" cy="114"/>
          </a:xfrm>
        </p:grpSpPr>
        <p:sp>
          <p:nvSpPr>
            <p:cNvPr id="1437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7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grpSp>
      <p:pic>
        <p:nvPicPr>
          <p:cNvPr id="14340" name="Picture 28" descr="t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143000"/>
            <a:ext cx="17922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30"/>
          <p:cNvSpPr txBox="1">
            <a:spLocks noChangeArrowheads="1"/>
          </p:cNvSpPr>
          <p:nvPr/>
        </p:nvSpPr>
        <p:spPr bwMode="auto">
          <a:xfrm>
            <a:off x="479425" y="2057400"/>
            <a:ext cx="523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dirty="0">
                <a:solidFill>
                  <a:srgbClr val="720816"/>
                </a:solidFill>
                <a:latin typeface="Calibri" pitchFamily="34" charset="0"/>
              </a:rPr>
              <a:t>The Traveling Salesperson Problem</a:t>
            </a:r>
            <a:endParaRPr lang="en-US" altLang="en-US" sz="2400" dirty="0">
              <a:latin typeface="Calibri" pitchFamily="34" charset="0"/>
            </a:endParaRPr>
          </a:p>
        </p:txBody>
      </p:sp>
      <p:sp>
        <p:nvSpPr>
          <p:cNvPr id="14342" name="Oval 31"/>
          <p:cNvSpPr>
            <a:spLocks noChangeArrowheads="1"/>
          </p:cNvSpPr>
          <p:nvPr/>
        </p:nvSpPr>
        <p:spPr bwMode="auto">
          <a:xfrm>
            <a:off x="4033838" y="32004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3" name="Oval 32"/>
          <p:cNvSpPr>
            <a:spLocks noChangeArrowheads="1"/>
          </p:cNvSpPr>
          <p:nvPr/>
        </p:nvSpPr>
        <p:spPr bwMode="auto">
          <a:xfrm>
            <a:off x="2281238" y="40386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4" name="Oval 33"/>
          <p:cNvSpPr>
            <a:spLocks noChangeArrowheads="1"/>
          </p:cNvSpPr>
          <p:nvPr/>
        </p:nvSpPr>
        <p:spPr bwMode="auto">
          <a:xfrm>
            <a:off x="2433638" y="57912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5" name="Oval 34"/>
          <p:cNvSpPr>
            <a:spLocks noChangeArrowheads="1"/>
          </p:cNvSpPr>
          <p:nvPr/>
        </p:nvSpPr>
        <p:spPr bwMode="auto">
          <a:xfrm>
            <a:off x="5862638" y="41148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6" name="Oval 35"/>
          <p:cNvSpPr>
            <a:spLocks noChangeArrowheads="1"/>
          </p:cNvSpPr>
          <p:nvPr/>
        </p:nvSpPr>
        <p:spPr bwMode="auto">
          <a:xfrm>
            <a:off x="5481638" y="5791200"/>
            <a:ext cx="228600" cy="228600"/>
          </a:xfrm>
          <a:prstGeom prst="ellipse">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latin typeface="Calibri" pitchFamily="34" charset="0"/>
            </a:endParaRPr>
          </a:p>
        </p:txBody>
      </p:sp>
      <p:sp>
        <p:nvSpPr>
          <p:cNvPr id="14347" name="Text Box 36"/>
          <p:cNvSpPr txBox="1">
            <a:spLocks noChangeArrowheads="1"/>
          </p:cNvSpPr>
          <p:nvPr/>
        </p:nvSpPr>
        <p:spPr bwMode="auto">
          <a:xfrm>
            <a:off x="3636963" y="2714625"/>
            <a:ext cx="150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New York</a:t>
            </a:r>
          </a:p>
        </p:txBody>
      </p:sp>
      <p:sp>
        <p:nvSpPr>
          <p:cNvPr id="14348" name="Text Box 37"/>
          <p:cNvSpPr txBox="1">
            <a:spLocks noChangeArrowheads="1"/>
          </p:cNvSpPr>
          <p:nvPr/>
        </p:nvSpPr>
        <p:spPr bwMode="auto">
          <a:xfrm>
            <a:off x="6037263" y="3733800"/>
            <a:ext cx="310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a:latin typeface="Calibri" pitchFamily="34" charset="0"/>
              </a:rPr>
              <a:t>Moscow</a:t>
            </a:r>
          </a:p>
        </p:txBody>
      </p:sp>
      <p:sp>
        <p:nvSpPr>
          <p:cNvPr id="14349" name="Text Box 38"/>
          <p:cNvSpPr txBox="1">
            <a:spLocks noChangeArrowheads="1"/>
          </p:cNvSpPr>
          <p:nvPr/>
        </p:nvSpPr>
        <p:spPr bwMode="auto">
          <a:xfrm>
            <a:off x="5813425" y="5715000"/>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Paris</a:t>
            </a:r>
          </a:p>
        </p:txBody>
      </p:sp>
      <p:sp>
        <p:nvSpPr>
          <p:cNvPr id="14350" name="Text Box 39"/>
          <p:cNvSpPr txBox="1">
            <a:spLocks noChangeArrowheads="1"/>
          </p:cNvSpPr>
          <p:nvPr/>
        </p:nvSpPr>
        <p:spPr bwMode="auto">
          <a:xfrm>
            <a:off x="152400" y="3657600"/>
            <a:ext cx="213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San Francisco</a:t>
            </a:r>
          </a:p>
        </p:txBody>
      </p:sp>
      <p:sp>
        <p:nvSpPr>
          <p:cNvPr id="14351" name="Text Box 40"/>
          <p:cNvSpPr txBox="1">
            <a:spLocks noChangeArrowheads="1"/>
          </p:cNvSpPr>
          <p:nvPr/>
        </p:nvSpPr>
        <p:spPr bwMode="auto">
          <a:xfrm>
            <a:off x="452438" y="5943600"/>
            <a:ext cx="159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latin typeface="Calibri" pitchFamily="34" charset="0"/>
              </a:rPr>
              <a:t>Claremont</a:t>
            </a:r>
          </a:p>
        </p:txBody>
      </p:sp>
      <p:sp>
        <p:nvSpPr>
          <p:cNvPr id="14352" name="Line 41"/>
          <p:cNvSpPr>
            <a:spLocks noChangeShapeType="1"/>
          </p:cNvSpPr>
          <p:nvPr/>
        </p:nvSpPr>
        <p:spPr bwMode="auto">
          <a:xfrm flipV="1">
            <a:off x="2433638" y="3352800"/>
            <a:ext cx="160020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3" name="Line 42"/>
          <p:cNvSpPr>
            <a:spLocks noChangeShapeType="1"/>
          </p:cNvSpPr>
          <p:nvPr/>
        </p:nvSpPr>
        <p:spPr bwMode="auto">
          <a:xfrm>
            <a:off x="4262438" y="3352800"/>
            <a:ext cx="16002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4" name="Line 43"/>
          <p:cNvSpPr>
            <a:spLocks noChangeShapeType="1"/>
          </p:cNvSpPr>
          <p:nvPr/>
        </p:nvSpPr>
        <p:spPr bwMode="auto">
          <a:xfrm>
            <a:off x="2509838" y="41910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5" name="Line 44"/>
          <p:cNvSpPr>
            <a:spLocks noChangeShapeType="1"/>
          </p:cNvSpPr>
          <p:nvPr/>
        </p:nvSpPr>
        <p:spPr bwMode="auto">
          <a:xfrm>
            <a:off x="2357438" y="4267200"/>
            <a:ext cx="22860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6" name="Line 45"/>
          <p:cNvSpPr>
            <a:spLocks noChangeShapeType="1"/>
          </p:cNvSpPr>
          <p:nvPr/>
        </p:nvSpPr>
        <p:spPr bwMode="auto">
          <a:xfrm flipH="1">
            <a:off x="5557838" y="4343400"/>
            <a:ext cx="381000" cy="1447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7" name="Line 46"/>
          <p:cNvSpPr>
            <a:spLocks noChangeShapeType="1"/>
          </p:cNvSpPr>
          <p:nvPr/>
        </p:nvSpPr>
        <p:spPr bwMode="auto">
          <a:xfrm>
            <a:off x="2662238" y="58674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8" name="Line 47"/>
          <p:cNvSpPr>
            <a:spLocks noChangeShapeType="1"/>
          </p:cNvSpPr>
          <p:nvPr/>
        </p:nvSpPr>
        <p:spPr bwMode="auto">
          <a:xfrm>
            <a:off x="4110038" y="3429000"/>
            <a:ext cx="144780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9" name="Line 48"/>
          <p:cNvSpPr>
            <a:spLocks noChangeShapeType="1"/>
          </p:cNvSpPr>
          <p:nvPr/>
        </p:nvSpPr>
        <p:spPr bwMode="auto">
          <a:xfrm>
            <a:off x="2433638" y="4267200"/>
            <a:ext cx="304800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0" name="Line 49"/>
          <p:cNvSpPr>
            <a:spLocks noChangeShapeType="1"/>
          </p:cNvSpPr>
          <p:nvPr/>
        </p:nvSpPr>
        <p:spPr bwMode="auto">
          <a:xfrm flipV="1">
            <a:off x="2590800" y="4267200"/>
            <a:ext cx="327660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1" name="Line 50"/>
          <p:cNvSpPr>
            <a:spLocks noChangeShapeType="1"/>
          </p:cNvSpPr>
          <p:nvPr/>
        </p:nvSpPr>
        <p:spPr bwMode="auto">
          <a:xfrm flipH="1">
            <a:off x="2590800" y="3429000"/>
            <a:ext cx="1524000" cy="2362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62" name="Text Box 51"/>
          <p:cNvSpPr txBox="1">
            <a:spLocks noChangeArrowheads="1"/>
          </p:cNvSpPr>
          <p:nvPr/>
        </p:nvSpPr>
        <p:spPr bwMode="auto">
          <a:xfrm>
            <a:off x="1828800" y="4800600"/>
            <a:ext cx="6511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366</a:t>
            </a:r>
          </a:p>
        </p:txBody>
      </p:sp>
      <p:sp>
        <p:nvSpPr>
          <p:cNvPr id="14363" name="Text Box 52"/>
          <p:cNvSpPr txBox="1">
            <a:spLocks noChangeArrowheads="1"/>
          </p:cNvSpPr>
          <p:nvPr/>
        </p:nvSpPr>
        <p:spPr bwMode="auto">
          <a:xfrm>
            <a:off x="3581400" y="58674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5625</a:t>
            </a:r>
          </a:p>
        </p:txBody>
      </p:sp>
      <p:sp>
        <p:nvSpPr>
          <p:cNvPr id="14364" name="Text Box 53"/>
          <p:cNvSpPr txBox="1">
            <a:spLocks noChangeArrowheads="1"/>
          </p:cNvSpPr>
          <p:nvPr/>
        </p:nvSpPr>
        <p:spPr bwMode="auto">
          <a:xfrm>
            <a:off x="5639547" y="5100935"/>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1545</a:t>
            </a:r>
          </a:p>
        </p:txBody>
      </p:sp>
      <p:sp>
        <p:nvSpPr>
          <p:cNvPr id="14365" name="Text Box 54"/>
          <p:cNvSpPr txBox="1">
            <a:spLocks noChangeArrowheads="1"/>
          </p:cNvSpPr>
          <p:nvPr/>
        </p:nvSpPr>
        <p:spPr bwMode="auto">
          <a:xfrm>
            <a:off x="4822825" y="3352800"/>
            <a:ext cx="142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50000"/>
              </a:spcBef>
              <a:buFontTx/>
              <a:buNone/>
            </a:pPr>
            <a:r>
              <a:rPr lang="en-US" altLang="en-US" sz="2400" dirty="0">
                <a:latin typeface="Calibri" pitchFamily="34" charset="0"/>
              </a:rPr>
              <a:t>4664</a:t>
            </a:r>
          </a:p>
        </p:txBody>
      </p:sp>
      <p:sp>
        <p:nvSpPr>
          <p:cNvPr id="14366" name="Text Box 55"/>
          <p:cNvSpPr txBox="1">
            <a:spLocks noChangeArrowheads="1"/>
          </p:cNvSpPr>
          <p:nvPr/>
        </p:nvSpPr>
        <p:spPr bwMode="auto">
          <a:xfrm>
            <a:off x="3657600" y="41148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5868</a:t>
            </a:r>
          </a:p>
        </p:txBody>
      </p:sp>
      <p:sp>
        <p:nvSpPr>
          <p:cNvPr id="14367" name="Text Box 56"/>
          <p:cNvSpPr txBox="1">
            <a:spLocks noChangeArrowheads="1"/>
          </p:cNvSpPr>
          <p:nvPr/>
        </p:nvSpPr>
        <p:spPr bwMode="auto">
          <a:xfrm>
            <a:off x="2590800" y="6324600"/>
            <a:ext cx="313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a:solidFill>
                  <a:srgbClr val="07621A"/>
                </a:solidFill>
                <a:latin typeface="Calibri" pitchFamily="34" charset="0"/>
              </a:rPr>
              <a:t>Brute Force?  Greed?</a:t>
            </a:r>
            <a:endParaRPr lang="en-US" altLang="en-US" sz="2400">
              <a:latin typeface="Calibri" pitchFamily="34" charset="0"/>
            </a:endParaRPr>
          </a:p>
        </p:txBody>
      </p:sp>
      <p:sp>
        <p:nvSpPr>
          <p:cNvPr id="14368" name="Text Box 57"/>
          <p:cNvSpPr txBox="1">
            <a:spLocks noChangeArrowheads="1"/>
          </p:cNvSpPr>
          <p:nvPr/>
        </p:nvSpPr>
        <p:spPr bwMode="auto">
          <a:xfrm>
            <a:off x="2438400" y="46482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2417</a:t>
            </a:r>
          </a:p>
        </p:txBody>
      </p:sp>
      <p:sp>
        <p:nvSpPr>
          <p:cNvPr id="14369" name="Text Box 58"/>
          <p:cNvSpPr txBox="1">
            <a:spLocks noChangeArrowheads="1"/>
          </p:cNvSpPr>
          <p:nvPr/>
        </p:nvSpPr>
        <p:spPr bwMode="auto">
          <a:xfrm>
            <a:off x="3405187" y="52578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6060</a:t>
            </a:r>
          </a:p>
        </p:txBody>
      </p:sp>
      <p:sp>
        <p:nvSpPr>
          <p:cNvPr id="36" name="Text Box 55"/>
          <p:cNvSpPr txBox="1">
            <a:spLocks noChangeArrowheads="1"/>
          </p:cNvSpPr>
          <p:nvPr/>
        </p:nvSpPr>
        <p:spPr bwMode="auto">
          <a:xfrm>
            <a:off x="2542263" y="3272135"/>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2566</a:t>
            </a:r>
          </a:p>
        </p:txBody>
      </p:sp>
      <p:sp>
        <p:nvSpPr>
          <p:cNvPr id="37" name="Text Box 55"/>
          <p:cNvSpPr txBox="1">
            <a:spLocks noChangeArrowheads="1"/>
          </p:cNvSpPr>
          <p:nvPr/>
        </p:nvSpPr>
        <p:spPr bwMode="auto">
          <a:xfrm>
            <a:off x="5014446" y="4719935"/>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3627</a:t>
            </a:r>
          </a:p>
        </p:txBody>
      </p:sp>
      <p:sp>
        <p:nvSpPr>
          <p:cNvPr id="38" name="Text Box 55"/>
          <p:cNvSpPr txBox="1">
            <a:spLocks noChangeArrowheads="1"/>
          </p:cNvSpPr>
          <p:nvPr/>
        </p:nvSpPr>
        <p:spPr bwMode="auto">
          <a:xfrm>
            <a:off x="3464104" y="4495800"/>
            <a:ext cx="8066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latin typeface="Calibri" pitchFamily="34" charset="0"/>
              </a:rPr>
              <a:t>5563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a:ea typeface="ＭＳ Ｐゴシック" pitchFamily="-65" charset="-128"/>
              </a:rPr>
              <a:t>The Hamiltonian Path Problem</a:t>
            </a:r>
          </a:p>
        </p:txBody>
      </p:sp>
      <p:grpSp>
        <p:nvGrpSpPr>
          <p:cNvPr id="15363" name="Group 3"/>
          <p:cNvGrpSpPr>
            <a:grpSpLocks/>
          </p:cNvGrpSpPr>
          <p:nvPr/>
        </p:nvGrpSpPr>
        <p:grpSpPr bwMode="auto">
          <a:xfrm>
            <a:off x="457200" y="1236663"/>
            <a:ext cx="8218488" cy="180975"/>
            <a:chOff x="295" y="1311"/>
            <a:chExt cx="5177" cy="114"/>
          </a:xfrm>
        </p:grpSpPr>
        <p:sp>
          <p:nvSpPr>
            <p:cNvPr id="1538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8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pic>
        <p:nvPicPr>
          <p:cNvPr id="15364" name="Picture 24" descr="ham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388" y="846138"/>
            <a:ext cx="950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Oval 15"/>
          <p:cNvSpPr>
            <a:spLocks noChangeArrowheads="1"/>
          </p:cNvSpPr>
          <p:nvPr/>
        </p:nvSpPr>
        <p:spPr bwMode="auto">
          <a:xfrm>
            <a:off x="2549525" y="3248025"/>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66" name="Oval 15"/>
          <p:cNvSpPr>
            <a:spLocks noChangeArrowheads="1"/>
          </p:cNvSpPr>
          <p:nvPr/>
        </p:nvSpPr>
        <p:spPr bwMode="auto">
          <a:xfrm>
            <a:off x="4510088" y="1874838"/>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67" name="Oval 15"/>
          <p:cNvSpPr>
            <a:spLocks noChangeArrowheads="1"/>
          </p:cNvSpPr>
          <p:nvPr/>
        </p:nvSpPr>
        <p:spPr bwMode="auto">
          <a:xfrm>
            <a:off x="6415088" y="2841625"/>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68" name="Oval 15"/>
          <p:cNvSpPr>
            <a:spLocks noChangeArrowheads="1"/>
          </p:cNvSpPr>
          <p:nvPr/>
        </p:nvSpPr>
        <p:spPr bwMode="auto">
          <a:xfrm>
            <a:off x="6067425" y="4794250"/>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5369" name="Oval 15"/>
          <p:cNvSpPr>
            <a:spLocks noChangeArrowheads="1"/>
          </p:cNvSpPr>
          <p:nvPr/>
        </p:nvSpPr>
        <p:spPr bwMode="auto">
          <a:xfrm>
            <a:off x="3506788" y="5022850"/>
            <a:ext cx="228600" cy="228600"/>
          </a:xfrm>
          <a:prstGeom prst="ellipse">
            <a:avLst/>
          </a:prstGeom>
          <a:solidFill>
            <a:schemeClr val="accent1"/>
          </a:solidFill>
          <a:ln w="9525">
            <a:solidFill>
              <a:schemeClr val="tx1"/>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cxnSp>
        <p:nvCxnSpPr>
          <p:cNvPr id="13" name="Straight Arrow Connector 12"/>
          <p:cNvCxnSpPr>
            <a:cxnSpLocks noChangeShapeType="1"/>
            <a:stCxn id="15365" idx="7"/>
            <a:endCxn id="15366" idx="3"/>
          </p:cNvCxnSpPr>
          <p:nvPr/>
        </p:nvCxnSpPr>
        <p:spPr bwMode="auto">
          <a:xfrm rot="5400000" flipH="1" flipV="1">
            <a:off x="3038475" y="1776413"/>
            <a:ext cx="1211263" cy="17986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a:stCxn id="15366" idx="3"/>
            <a:endCxn id="15369" idx="0"/>
          </p:cNvCxnSpPr>
          <p:nvPr/>
        </p:nvCxnSpPr>
        <p:spPr bwMode="auto">
          <a:xfrm rot="5400000">
            <a:off x="2605882" y="3085306"/>
            <a:ext cx="2952750" cy="9223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a:stCxn id="15369" idx="5"/>
            <a:endCxn id="15368" idx="2"/>
          </p:cNvCxnSpPr>
          <p:nvPr/>
        </p:nvCxnSpPr>
        <p:spPr bwMode="auto">
          <a:xfrm rot="5400000" flipH="1" flipV="1">
            <a:off x="4729956" y="3880644"/>
            <a:ext cx="309563" cy="23653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Arrow Connector 18"/>
          <p:cNvCxnSpPr>
            <a:cxnSpLocks noChangeShapeType="1"/>
            <a:stCxn id="15368" idx="7"/>
            <a:endCxn id="15367" idx="4"/>
          </p:cNvCxnSpPr>
          <p:nvPr/>
        </p:nvCxnSpPr>
        <p:spPr bwMode="auto">
          <a:xfrm rot="5400000" flipH="1" flipV="1">
            <a:off x="5516563" y="3816350"/>
            <a:ext cx="1758950" cy="2667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a:stCxn id="15368" idx="1"/>
            <a:endCxn id="15366" idx="5"/>
          </p:cNvCxnSpPr>
          <p:nvPr/>
        </p:nvCxnSpPr>
        <p:spPr bwMode="auto">
          <a:xfrm rot="16200000" flipV="1">
            <a:off x="4023519" y="2751931"/>
            <a:ext cx="2759075" cy="139541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a:stCxn id="15367" idx="3"/>
            <a:endCxn id="15369" idx="6"/>
          </p:cNvCxnSpPr>
          <p:nvPr/>
        </p:nvCxnSpPr>
        <p:spPr bwMode="auto">
          <a:xfrm rot="5400000">
            <a:off x="4042570" y="2729706"/>
            <a:ext cx="2100262" cy="271462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5" name="Straight Arrow Connector 24"/>
          <p:cNvCxnSpPr>
            <a:cxnSpLocks noChangeShapeType="1"/>
            <a:stCxn id="15369" idx="1"/>
            <a:endCxn id="15365" idx="5"/>
          </p:cNvCxnSpPr>
          <p:nvPr/>
        </p:nvCxnSpPr>
        <p:spPr bwMode="auto">
          <a:xfrm rot="16200000" flipV="1">
            <a:off x="2335213" y="3852863"/>
            <a:ext cx="1614487" cy="7953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7" name="TextBox 25"/>
          <p:cNvSpPr txBox="1">
            <a:spLocks noChangeArrowheads="1"/>
          </p:cNvSpPr>
          <p:nvPr/>
        </p:nvSpPr>
        <p:spPr bwMode="auto">
          <a:xfrm>
            <a:off x="1433513" y="3095625"/>
            <a:ext cx="1116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Rome, GA</a:t>
            </a:r>
          </a:p>
        </p:txBody>
      </p:sp>
      <p:sp>
        <p:nvSpPr>
          <p:cNvPr id="15378" name="TextBox 26"/>
          <p:cNvSpPr txBox="1">
            <a:spLocks noChangeArrowheads="1"/>
          </p:cNvSpPr>
          <p:nvPr/>
        </p:nvSpPr>
        <p:spPr bwMode="auto">
          <a:xfrm>
            <a:off x="3986213" y="1504950"/>
            <a:ext cx="1225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Athens, GA</a:t>
            </a:r>
          </a:p>
        </p:txBody>
      </p:sp>
      <p:sp>
        <p:nvSpPr>
          <p:cNvPr id="15379" name="TextBox 27"/>
          <p:cNvSpPr txBox="1">
            <a:spLocks noChangeArrowheads="1"/>
          </p:cNvSpPr>
          <p:nvPr/>
        </p:nvSpPr>
        <p:spPr bwMode="auto">
          <a:xfrm>
            <a:off x="6643688" y="2841625"/>
            <a:ext cx="1200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Homer, GA</a:t>
            </a:r>
          </a:p>
        </p:txBody>
      </p:sp>
      <p:sp>
        <p:nvSpPr>
          <p:cNvPr id="15380" name="TextBox 29"/>
          <p:cNvSpPr txBox="1">
            <a:spLocks noChangeArrowheads="1"/>
          </p:cNvSpPr>
          <p:nvPr/>
        </p:nvSpPr>
        <p:spPr bwMode="auto">
          <a:xfrm>
            <a:off x="6415088" y="4908550"/>
            <a:ext cx="1520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Damascus, GA</a:t>
            </a:r>
          </a:p>
        </p:txBody>
      </p:sp>
      <p:sp>
        <p:nvSpPr>
          <p:cNvPr id="15381" name="TextBox 30"/>
          <p:cNvSpPr txBox="1">
            <a:spLocks noChangeArrowheads="1"/>
          </p:cNvSpPr>
          <p:nvPr/>
        </p:nvSpPr>
        <p:spPr bwMode="auto">
          <a:xfrm>
            <a:off x="2214563" y="5416550"/>
            <a:ext cx="1598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Bethlehem, GA</a:t>
            </a:r>
          </a:p>
        </p:txBody>
      </p:sp>
      <p:sp>
        <p:nvSpPr>
          <p:cNvPr id="46" name="Rounded Rectangular Callout 45"/>
          <p:cNvSpPr>
            <a:spLocks noChangeArrowheads="1"/>
          </p:cNvSpPr>
          <p:nvPr/>
        </p:nvSpPr>
        <p:spPr bwMode="auto">
          <a:xfrm>
            <a:off x="5581650" y="5653088"/>
            <a:ext cx="2103438" cy="642937"/>
          </a:xfrm>
          <a:prstGeom prst="wedgeRoundRectCallout">
            <a:avLst>
              <a:gd name="adj1" fmla="val -44074"/>
              <a:gd name="adj2" fmla="val 77139"/>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lstStyle/>
          <a:p>
            <a:pPr defTabSz="457200" eaLnBrk="1" fontAlgn="auto" hangingPunct="1">
              <a:spcBef>
                <a:spcPts val="0"/>
              </a:spcBef>
              <a:spcAft>
                <a:spcPts val="0"/>
              </a:spcAft>
              <a:defRPr/>
            </a:pPr>
            <a:r>
              <a:rPr lang="en-US" sz="1800" dirty="0">
                <a:solidFill>
                  <a:prstClr val="white"/>
                </a:solidFill>
                <a:latin typeface="+mn-lt"/>
                <a:ea typeface="+mn-ea"/>
              </a:rPr>
              <a:t>Those are some peachy names!</a:t>
            </a:r>
          </a:p>
        </p:txBody>
      </p:sp>
      <p:sp>
        <p:nvSpPr>
          <p:cNvPr id="15383" name="TextBox 46"/>
          <p:cNvSpPr txBox="1">
            <a:spLocks noChangeArrowheads="1"/>
          </p:cNvSpPr>
          <p:nvPr/>
        </p:nvSpPr>
        <p:spPr bwMode="auto">
          <a:xfrm>
            <a:off x="8026400" y="1989138"/>
            <a:ext cx="1117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William Rowan</a:t>
            </a:r>
          </a:p>
          <a:p>
            <a:pPr eaLnBrk="1" hangingPunct="1">
              <a:spcBef>
                <a:spcPct val="0"/>
              </a:spcBef>
              <a:buFontTx/>
              <a:buNone/>
            </a:pPr>
            <a:r>
              <a:rPr lang="en-US" altLang="en-US" sz="1200">
                <a:solidFill>
                  <a:srgbClr val="000000"/>
                </a:solidFill>
              </a:rPr>
              <a:t>Hamilton</a:t>
            </a:r>
          </a:p>
        </p:txBody>
      </p:sp>
      <p:pic>
        <p:nvPicPr>
          <p:cNvPr id="15384" name="Picture 5"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948363"/>
            <a:ext cx="6096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a:ea typeface="ＭＳ Ｐゴシック" pitchFamily="-65" charset="-128"/>
              </a:rPr>
              <a:t>William Rowan Hamilton</a:t>
            </a:r>
          </a:p>
        </p:txBody>
      </p:sp>
      <p:grpSp>
        <p:nvGrpSpPr>
          <p:cNvPr id="16387" name="Group 3"/>
          <p:cNvGrpSpPr>
            <a:grpSpLocks/>
          </p:cNvGrpSpPr>
          <p:nvPr/>
        </p:nvGrpSpPr>
        <p:grpSpPr bwMode="auto">
          <a:xfrm>
            <a:off x="457200" y="1236663"/>
            <a:ext cx="8218488" cy="180975"/>
            <a:chOff x="295" y="1311"/>
            <a:chExt cx="5177" cy="114"/>
          </a:xfrm>
        </p:grpSpPr>
        <p:sp>
          <p:nvSpPr>
            <p:cNvPr id="1639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639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pic>
        <p:nvPicPr>
          <p:cNvPr id="16388" name="Picture 24" descr="ham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388" y="846138"/>
            <a:ext cx="950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5100" y="4841875"/>
            <a:ext cx="19161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9863" y="3983038"/>
            <a:ext cx="3348037"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Box 8"/>
          <p:cNvSpPr txBox="1">
            <a:spLocks noChangeArrowheads="1"/>
          </p:cNvSpPr>
          <p:nvPr/>
        </p:nvSpPr>
        <p:spPr bwMode="auto">
          <a:xfrm>
            <a:off x="311150" y="6213475"/>
            <a:ext cx="2898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Broom Bridge, Dublin Ireland</a:t>
            </a:r>
          </a:p>
        </p:txBody>
      </p:sp>
      <p:pic>
        <p:nvPicPr>
          <p:cNvPr id="16392"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70388" y="1417638"/>
            <a:ext cx="3446462" cy="232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10"/>
          <p:cNvSpPr txBox="1">
            <a:spLocks noChangeArrowheads="1"/>
          </p:cNvSpPr>
          <p:nvPr/>
        </p:nvSpPr>
        <p:spPr bwMode="auto">
          <a:xfrm>
            <a:off x="5173663" y="3797300"/>
            <a:ext cx="214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Dunsink Observatory</a:t>
            </a:r>
          </a:p>
        </p:txBody>
      </p:sp>
      <p:sp>
        <p:nvSpPr>
          <p:cNvPr id="16394" name="TextBox 46"/>
          <p:cNvSpPr txBox="1">
            <a:spLocks noChangeArrowheads="1"/>
          </p:cNvSpPr>
          <p:nvPr/>
        </p:nvSpPr>
        <p:spPr bwMode="auto">
          <a:xfrm>
            <a:off x="8026400" y="1989138"/>
            <a:ext cx="1117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William Rowan</a:t>
            </a:r>
          </a:p>
          <a:p>
            <a:pPr eaLnBrk="1" hangingPunct="1">
              <a:spcBef>
                <a:spcPct val="0"/>
              </a:spcBef>
              <a:buFontTx/>
              <a:buNone/>
            </a:pPr>
            <a:r>
              <a:rPr lang="en-US" altLang="en-US" sz="1200">
                <a:solidFill>
                  <a:srgbClr val="000000"/>
                </a:solidFill>
              </a:rPr>
              <a:t>Hamilton</a:t>
            </a:r>
          </a:p>
          <a:p>
            <a:pPr eaLnBrk="1" hangingPunct="1">
              <a:spcBef>
                <a:spcPct val="0"/>
              </a:spcBef>
              <a:buFontTx/>
              <a:buNone/>
            </a:pPr>
            <a:r>
              <a:rPr lang="en-US" altLang="en-US" sz="1200">
                <a:solidFill>
                  <a:srgbClr val="000000"/>
                </a:solidFill>
              </a:rPr>
              <a:t>1806-1865</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5563"/>
            <a:ext cx="8229600" cy="1143000"/>
          </a:xfrm>
        </p:spPr>
        <p:txBody>
          <a:bodyPr/>
          <a:lstStyle/>
          <a:p>
            <a:pPr eaLnBrk="1" hangingPunct="1"/>
            <a:r>
              <a:rPr lang="en-US" altLang="en-US">
                <a:ea typeface="ＭＳ Ｐゴシック" pitchFamily="-65" charset="-128"/>
              </a:rPr>
              <a:t>n</a:t>
            </a:r>
            <a:r>
              <a:rPr lang="en-US" altLang="en-US" baseline="30000">
                <a:ea typeface="ＭＳ Ｐゴシック" pitchFamily="-65" charset="-128"/>
              </a:rPr>
              <a:t>2</a:t>
            </a:r>
            <a:r>
              <a:rPr lang="en-US" altLang="en-US">
                <a:ea typeface="ＭＳ Ｐゴシック" pitchFamily="-65" charset="-128"/>
              </a:rPr>
              <a:t> Versus 2</a:t>
            </a:r>
            <a:r>
              <a:rPr lang="en-US" altLang="en-US" baseline="30000">
                <a:ea typeface="ＭＳ Ｐゴシック" pitchFamily="-65" charset="-128"/>
              </a:rPr>
              <a:t>n</a:t>
            </a:r>
            <a:endParaRPr lang="en-US" altLang="en-US">
              <a:ea typeface="ＭＳ Ｐゴシック" pitchFamily="-65" charset="-128"/>
            </a:endParaRPr>
          </a:p>
        </p:txBody>
      </p:sp>
      <p:sp>
        <p:nvSpPr>
          <p:cNvPr id="17411" name="Content Placeholder 2"/>
          <p:cNvSpPr>
            <a:spLocks noGrp="1"/>
          </p:cNvSpPr>
          <p:nvPr>
            <p:ph idx="1"/>
          </p:nvPr>
        </p:nvSpPr>
        <p:spPr/>
        <p:txBody>
          <a:bodyPr/>
          <a:lstStyle/>
          <a:p>
            <a:pPr eaLnBrk="1" hangingPunct="1">
              <a:buFont typeface="Arial" pitchFamily="34" charset="0"/>
              <a:buNone/>
            </a:pPr>
            <a:r>
              <a:rPr lang="en-US" altLang="en-US">
                <a:ea typeface="ＭＳ Ｐゴシック" pitchFamily="-65" charset="-128"/>
              </a:rPr>
              <a:t>The Geoff-O-Matic performs 10</a:t>
            </a:r>
            <a:r>
              <a:rPr lang="en-US" altLang="en-US" baseline="30000">
                <a:ea typeface="ＭＳ Ｐゴシック" pitchFamily="-65" charset="-128"/>
              </a:rPr>
              <a:t>9</a:t>
            </a:r>
            <a:r>
              <a:rPr lang="en-US" altLang="en-US">
                <a:ea typeface="ＭＳ Ｐゴシック" pitchFamily="-65" charset="-128"/>
              </a:rPr>
              <a:t> operations/sec</a:t>
            </a:r>
          </a:p>
        </p:txBody>
      </p:sp>
      <p:grpSp>
        <p:nvGrpSpPr>
          <p:cNvPr id="17412" name="Group 3"/>
          <p:cNvGrpSpPr>
            <a:grpSpLocks/>
          </p:cNvGrpSpPr>
          <p:nvPr/>
        </p:nvGrpSpPr>
        <p:grpSpPr bwMode="auto">
          <a:xfrm>
            <a:off x="381000" y="1122363"/>
            <a:ext cx="8218488" cy="204787"/>
            <a:chOff x="295" y="1171"/>
            <a:chExt cx="5177" cy="129"/>
          </a:xfrm>
        </p:grpSpPr>
        <p:sp>
          <p:nvSpPr>
            <p:cNvPr id="17429" name="Rectangle 4"/>
            <p:cNvSpPr>
              <a:spLocks noChangeArrowheads="1"/>
            </p:cNvSpPr>
            <p:nvPr/>
          </p:nvSpPr>
          <p:spPr bwMode="auto">
            <a:xfrm>
              <a:off x="295" y="117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7430" name="Rectangle 5"/>
            <p:cNvSpPr>
              <a:spLocks noChangeArrowheads="1"/>
            </p:cNvSpPr>
            <p:nvPr/>
          </p:nvSpPr>
          <p:spPr bwMode="auto">
            <a:xfrm>
              <a:off x="295" y="1252"/>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pic>
        <p:nvPicPr>
          <p:cNvPr id="1741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46850" y="55563"/>
            <a:ext cx="236855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rot="20671861">
            <a:off x="6902450" y="342900"/>
            <a:ext cx="1582738" cy="395288"/>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lstStyle/>
          <a:p>
            <a:pPr algn="ctr" defTabSz="457200" eaLnBrk="1" hangingPunct="1">
              <a:defRPr/>
            </a:pPr>
            <a:r>
              <a:rPr lang="en-US" sz="1800" b="1" dirty="0">
                <a:solidFill>
                  <a:srgbClr val="0000FF"/>
                </a:solidFill>
                <a:latin typeface="+mn-lt"/>
                <a:ea typeface="ＭＳ Ｐゴシック" pitchFamily="-109" charset="-128"/>
                <a:cs typeface="ＭＳ Ｐゴシック" pitchFamily="-109" charset="-128"/>
              </a:rPr>
              <a:t>Geoff-O-</a:t>
            </a:r>
            <a:r>
              <a:rPr lang="en-US" sz="1800" b="1" dirty="0" err="1">
                <a:solidFill>
                  <a:srgbClr val="0000FF"/>
                </a:solidFill>
                <a:latin typeface="+mn-lt"/>
                <a:ea typeface="ＭＳ Ｐゴシック" pitchFamily="-109" charset="-128"/>
                <a:cs typeface="ＭＳ Ｐゴシック" pitchFamily="-109" charset="-128"/>
              </a:rPr>
              <a:t>Matic</a:t>
            </a:r>
            <a:endParaRPr lang="en-US" sz="1800" b="1" dirty="0">
              <a:solidFill>
                <a:srgbClr val="0000FF"/>
              </a:solidFill>
              <a:latin typeface="+mn-lt"/>
              <a:ea typeface="ＭＳ Ｐゴシック" pitchFamily="-109" charset="-128"/>
              <a:cs typeface="ＭＳ Ｐゴシック" pitchFamily="-109" charset="-128"/>
            </a:endParaRPr>
          </a:p>
        </p:txBody>
      </p:sp>
      <p:sp>
        <p:nvSpPr>
          <p:cNvPr id="17415" name="TextBox 8"/>
          <p:cNvSpPr txBox="1">
            <a:spLocks noChangeArrowheads="1"/>
          </p:cNvSpPr>
          <p:nvPr/>
        </p:nvSpPr>
        <p:spPr bwMode="auto">
          <a:xfrm>
            <a:off x="457200" y="3532188"/>
            <a:ext cx="9048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3600">
                <a:solidFill>
                  <a:srgbClr val="000000"/>
                </a:solidFill>
              </a:rPr>
              <a:t>n</a:t>
            </a:r>
            <a:r>
              <a:rPr lang="en-US" altLang="en-US" sz="3600" baseline="30000">
                <a:solidFill>
                  <a:srgbClr val="000000"/>
                </a:solidFill>
              </a:rPr>
              <a:t>2</a:t>
            </a:r>
          </a:p>
          <a:p>
            <a:pPr eaLnBrk="1" hangingPunct="1">
              <a:spcBef>
                <a:spcPct val="0"/>
              </a:spcBef>
              <a:buFontTx/>
              <a:buNone/>
            </a:pPr>
            <a:endParaRPr lang="en-US" altLang="en-US" sz="3600" baseline="30000">
              <a:solidFill>
                <a:srgbClr val="000000"/>
              </a:solidFill>
            </a:endParaRPr>
          </a:p>
          <a:p>
            <a:pPr eaLnBrk="1" hangingPunct="1">
              <a:spcBef>
                <a:spcPct val="0"/>
              </a:spcBef>
              <a:buFontTx/>
              <a:buNone/>
            </a:pPr>
            <a:endParaRPr lang="en-US" altLang="en-US" sz="3600" baseline="30000">
              <a:solidFill>
                <a:srgbClr val="000000"/>
              </a:solidFill>
            </a:endParaRPr>
          </a:p>
          <a:p>
            <a:pPr eaLnBrk="1" hangingPunct="1">
              <a:spcBef>
                <a:spcPct val="0"/>
              </a:spcBef>
              <a:buFontTx/>
              <a:buNone/>
            </a:pPr>
            <a:r>
              <a:rPr lang="en-US" altLang="en-US" sz="3600">
                <a:solidFill>
                  <a:srgbClr val="000000"/>
                </a:solidFill>
              </a:rPr>
              <a:t>2</a:t>
            </a:r>
            <a:r>
              <a:rPr lang="en-US" altLang="en-US" sz="3600" baseline="30000">
                <a:solidFill>
                  <a:srgbClr val="000000"/>
                </a:solidFill>
              </a:rPr>
              <a:t>n</a:t>
            </a:r>
          </a:p>
          <a:p>
            <a:pPr eaLnBrk="1" hangingPunct="1">
              <a:spcBef>
                <a:spcPct val="0"/>
              </a:spcBef>
              <a:buFontTx/>
              <a:buNone/>
            </a:pPr>
            <a:endParaRPr lang="en-US" altLang="en-US" sz="3600" baseline="30000">
              <a:solidFill>
                <a:srgbClr val="000000"/>
              </a:solidFill>
            </a:endParaRPr>
          </a:p>
          <a:p>
            <a:pPr eaLnBrk="1" hangingPunct="1">
              <a:spcBef>
                <a:spcPct val="0"/>
              </a:spcBef>
              <a:buFontTx/>
              <a:buNone/>
            </a:pPr>
            <a:r>
              <a:rPr lang="en-US" altLang="en-US" sz="3600">
                <a:solidFill>
                  <a:srgbClr val="000000"/>
                </a:solidFill>
              </a:rPr>
              <a:t>n!	</a:t>
            </a:r>
          </a:p>
        </p:txBody>
      </p:sp>
      <p:sp>
        <p:nvSpPr>
          <p:cNvPr id="17416" name="TextBox 9"/>
          <p:cNvSpPr txBox="1">
            <a:spLocks noChangeArrowheads="1"/>
          </p:cNvSpPr>
          <p:nvPr/>
        </p:nvSpPr>
        <p:spPr bwMode="auto">
          <a:xfrm>
            <a:off x="1943100" y="2725738"/>
            <a:ext cx="6972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a:solidFill>
                  <a:srgbClr val="000000"/>
                </a:solidFill>
              </a:rPr>
              <a:t>n = 10			n = 30			n = 50			n = 70	</a:t>
            </a:r>
          </a:p>
        </p:txBody>
      </p:sp>
      <p:sp>
        <p:nvSpPr>
          <p:cNvPr id="17417" name="TextBox 10"/>
          <p:cNvSpPr txBox="1">
            <a:spLocks noChangeArrowheads="1"/>
          </p:cNvSpPr>
          <p:nvPr/>
        </p:nvSpPr>
        <p:spPr bwMode="auto">
          <a:xfrm>
            <a:off x="1943100" y="3532188"/>
            <a:ext cx="1319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100</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17418" name="TextBox 11"/>
          <p:cNvSpPr txBox="1">
            <a:spLocks noChangeArrowheads="1"/>
          </p:cNvSpPr>
          <p:nvPr/>
        </p:nvSpPr>
        <p:spPr bwMode="auto">
          <a:xfrm>
            <a:off x="3878263" y="3532188"/>
            <a:ext cx="1319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900</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17419" name="TextBox 12"/>
          <p:cNvSpPr txBox="1">
            <a:spLocks noChangeArrowheads="1"/>
          </p:cNvSpPr>
          <p:nvPr/>
        </p:nvSpPr>
        <p:spPr bwMode="auto">
          <a:xfrm>
            <a:off x="5551488" y="3532188"/>
            <a:ext cx="1319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2500</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17420" name="TextBox 13"/>
          <p:cNvSpPr txBox="1">
            <a:spLocks noChangeArrowheads="1"/>
          </p:cNvSpPr>
          <p:nvPr/>
        </p:nvSpPr>
        <p:spPr bwMode="auto">
          <a:xfrm>
            <a:off x="1943100" y="4826000"/>
            <a:ext cx="1319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1024</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35852" name="TextBox 14"/>
          <p:cNvSpPr txBox="1">
            <a:spLocks noChangeArrowheads="1"/>
          </p:cNvSpPr>
          <p:nvPr/>
        </p:nvSpPr>
        <p:spPr bwMode="auto">
          <a:xfrm>
            <a:off x="3878263" y="4826000"/>
            <a:ext cx="1319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10</a:t>
            </a:r>
            <a:r>
              <a:rPr lang="en-US" altLang="en-US" sz="1800" baseline="30000">
                <a:solidFill>
                  <a:srgbClr val="000000"/>
                </a:solidFill>
              </a:rPr>
              <a:t>9</a:t>
            </a:r>
            <a:endParaRPr lang="en-US" altLang="en-US" sz="1800">
              <a:solidFill>
                <a:srgbClr val="000000"/>
              </a:solidFill>
            </a:endParaRPr>
          </a:p>
          <a:p>
            <a:pPr eaLnBrk="1" hangingPunct="1">
              <a:spcBef>
                <a:spcPct val="0"/>
              </a:spcBef>
              <a:buFontTx/>
              <a:buNone/>
            </a:pPr>
            <a:r>
              <a:rPr lang="en-US" altLang="en-US" sz="1800">
                <a:solidFill>
                  <a:srgbClr val="0000FF"/>
                </a:solidFill>
              </a:rPr>
              <a:t>1 sec</a:t>
            </a:r>
            <a:r>
              <a:rPr lang="en-US" altLang="en-US" sz="1800">
                <a:solidFill>
                  <a:srgbClr val="000000"/>
                </a:solidFill>
              </a:rPr>
              <a:t>	 </a:t>
            </a:r>
          </a:p>
        </p:txBody>
      </p:sp>
      <p:sp>
        <p:nvSpPr>
          <p:cNvPr id="35853" name="TextBox 15"/>
          <p:cNvSpPr txBox="1">
            <a:spLocks noChangeArrowheads="1"/>
          </p:cNvSpPr>
          <p:nvPr/>
        </p:nvSpPr>
        <p:spPr bwMode="auto">
          <a:xfrm>
            <a:off x="5551488" y="4826000"/>
            <a:ext cx="13192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10</a:t>
            </a:r>
            <a:r>
              <a:rPr lang="en-US" altLang="en-US" sz="1800" baseline="30000">
                <a:solidFill>
                  <a:srgbClr val="000000"/>
                </a:solidFill>
              </a:rPr>
              <a:t>15</a:t>
            </a:r>
            <a:endParaRPr lang="en-US" altLang="en-US" sz="1800">
              <a:solidFill>
                <a:srgbClr val="000000"/>
              </a:solidFill>
            </a:endParaRPr>
          </a:p>
          <a:p>
            <a:pPr eaLnBrk="1" hangingPunct="1">
              <a:spcBef>
                <a:spcPct val="0"/>
              </a:spcBef>
              <a:buFontTx/>
              <a:buNone/>
            </a:pPr>
            <a:r>
              <a:rPr lang="en-US" altLang="en-US" sz="1800">
                <a:solidFill>
                  <a:srgbClr val="FF0000"/>
                </a:solidFill>
              </a:rPr>
              <a:t>11.6 days</a:t>
            </a:r>
            <a:r>
              <a:rPr lang="en-US" altLang="en-US" sz="1800">
                <a:solidFill>
                  <a:srgbClr val="000000"/>
                </a:solidFill>
              </a:rPr>
              <a:t>	 </a:t>
            </a:r>
          </a:p>
        </p:txBody>
      </p:sp>
      <p:sp>
        <p:nvSpPr>
          <p:cNvPr id="17423" name="TextBox 16"/>
          <p:cNvSpPr txBox="1">
            <a:spLocks noChangeArrowheads="1"/>
          </p:cNvSpPr>
          <p:nvPr/>
        </p:nvSpPr>
        <p:spPr bwMode="auto">
          <a:xfrm>
            <a:off x="7489825" y="3532188"/>
            <a:ext cx="132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a:solidFill>
                  <a:srgbClr val="000000"/>
                </a:solidFill>
              </a:rPr>
              <a:t>4900</a:t>
            </a: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35855" name="TextBox 17"/>
          <p:cNvSpPr txBox="1">
            <a:spLocks noChangeArrowheads="1"/>
          </p:cNvSpPr>
          <p:nvPr/>
        </p:nvSpPr>
        <p:spPr bwMode="auto">
          <a:xfrm>
            <a:off x="7489825" y="4816475"/>
            <a:ext cx="1320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000" b="1">
                <a:solidFill>
                  <a:srgbClr val="000000"/>
                </a:solidFill>
              </a:rPr>
              <a:t>10</a:t>
            </a:r>
            <a:r>
              <a:rPr lang="en-US" altLang="en-US" sz="2000" b="1" baseline="30000">
                <a:solidFill>
                  <a:srgbClr val="000000"/>
                </a:solidFill>
              </a:rPr>
              <a:t>21</a:t>
            </a:r>
          </a:p>
          <a:p>
            <a:pPr eaLnBrk="1" hangingPunct="1">
              <a:spcBef>
                <a:spcPct val="0"/>
              </a:spcBef>
              <a:buFontTx/>
              <a:buNone/>
            </a:pPr>
            <a:r>
              <a:rPr lang="en-US" altLang="en-US" sz="2000" b="1">
                <a:solidFill>
                  <a:srgbClr val="660066"/>
                </a:solidFill>
              </a:rPr>
              <a:t>31,688 years</a:t>
            </a:r>
          </a:p>
          <a:p>
            <a:pPr eaLnBrk="1" hangingPunct="1">
              <a:spcBef>
                <a:spcPct val="0"/>
              </a:spcBef>
              <a:buFontTx/>
              <a:buNone/>
            </a:pPr>
            <a:r>
              <a:rPr lang="en-US" altLang="en-US" sz="1800">
                <a:solidFill>
                  <a:srgbClr val="000000"/>
                </a:solidFill>
              </a:rPr>
              <a:t>	 </a:t>
            </a:r>
          </a:p>
        </p:txBody>
      </p:sp>
      <p:sp>
        <p:nvSpPr>
          <p:cNvPr id="17425" name="TextBox 13"/>
          <p:cNvSpPr txBox="1">
            <a:spLocks noChangeArrowheads="1"/>
          </p:cNvSpPr>
          <p:nvPr/>
        </p:nvSpPr>
        <p:spPr bwMode="auto">
          <a:xfrm>
            <a:off x="1957388" y="5602288"/>
            <a:ext cx="13192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a:p>
            <a:pPr eaLnBrk="1" hangingPunct="1">
              <a:spcBef>
                <a:spcPct val="0"/>
              </a:spcBef>
              <a:buFontTx/>
              <a:buNone/>
            </a:pPr>
            <a:r>
              <a:rPr lang="en-US" altLang="en-US" sz="1800">
                <a:solidFill>
                  <a:srgbClr val="0000FF"/>
                </a:solidFill>
              </a:rPr>
              <a:t>&lt; 1 sec</a:t>
            </a:r>
            <a:r>
              <a:rPr lang="en-US" altLang="en-US" sz="1800">
                <a:solidFill>
                  <a:srgbClr val="000000"/>
                </a:solidFill>
              </a:rPr>
              <a:t>	 </a:t>
            </a:r>
          </a:p>
        </p:txBody>
      </p:sp>
      <p:sp>
        <p:nvSpPr>
          <p:cNvPr id="21" name="TextBox 13"/>
          <p:cNvSpPr txBox="1">
            <a:spLocks noChangeArrowheads="1"/>
          </p:cNvSpPr>
          <p:nvPr/>
        </p:nvSpPr>
        <p:spPr bwMode="auto">
          <a:xfrm>
            <a:off x="3733800" y="5602288"/>
            <a:ext cx="1319213" cy="954087"/>
          </a:xfrm>
          <a:prstGeom prst="rect">
            <a:avLst/>
          </a:prstGeom>
          <a:noFill/>
          <a:ln w="9525">
            <a:noFill/>
            <a:miter lim="800000"/>
            <a:headEnd/>
            <a:tailEnd/>
          </a:ln>
        </p:spPr>
        <p:txBody>
          <a:bodyPr>
            <a:spAutoFit/>
          </a:bodyPr>
          <a:lstStyle/>
          <a:p>
            <a:pPr defTabSz="457200" eaLnBrk="1" hangingPunct="1">
              <a:defRPr/>
            </a:pPr>
            <a:endParaRPr lang="en-US" sz="1800" dirty="0">
              <a:solidFill>
                <a:srgbClr val="000000"/>
              </a:solidFill>
              <a:latin typeface="Calibri" pitchFamily="-109" charset="0"/>
              <a:ea typeface="ＭＳ Ｐゴシック" pitchFamily="-109" charset="-128"/>
              <a:cs typeface="ＭＳ Ｐゴシック" pitchFamily="-109" charset="-128"/>
            </a:endParaRPr>
          </a:p>
          <a:p>
            <a:pPr defTabSz="457200" eaLnBrk="1" hangingPunct="1">
              <a:defRPr/>
            </a:pP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10</a:t>
            </a:r>
            <a:r>
              <a:rPr lang="en-US" sz="2000" baseline="30000" dirty="0">
                <a:solidFill>
                  <a:schemeClr val="accent4">
                    <a:lumMod val="50000"/>
                  </a:schemeClr>
                </a:solidFill>
                <a:latin typeface="Calibri" pitchFamily="-109" charset="0"/>
                <a:ea typeface="ＭＳ Ｐゴシック" pitchFamily="-109" charset="-128"/>
                <a:cs typeface="ＭＳ Ｐゴシック" pitchFamily="-109" charset="-128"/>
              </a:rPr>
              <a:t>16</a:t>
            </a: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 years</a:t>
            </a:r>
            <a:r>
              <a:rPr lang="en-US" sz="1800" dirty="0">
                <a:solidFill>
                  <a:srgbClr val="000000"/>
                </a:solidFill>
                <a:latin typeface="Calibri" pitchFamily="-109" charset="0"/>
                <a:ea typeface="ＭＳ Ｐゴシック" pitchFamily="-109" charset="-128"/>
                <a:cs typeface="ＭＳ Ｐゴシック" pitchFamily="-109" charset="-128"/>
              </a:rPr>
              <a:t>	 </a:t>
            </a:r>
          </a:p>
        </p:txBody>
      </p:sp>
      <p:sp>
        <p:nvSpPr>
          <p:cNvPr id="22" name="TextBox 13"/>
          <p:cNvSpPr txBox="1">
            <a:spLocks noChangeArrowheads="1"/>
          </p:cNvSpPr>
          <p:nvPr/>
        </p:nvSpPr>
        <p:spPr bwMode="auto">
          <a:xfrm>
            <a:off x="5510213" y="5599113"/>
            <a:ext cx="1319212" cy="954087"/>
          </a:xfrm>
          <a:prstGeom prst="rect">
            <a:avLst/>
          </a:prstGeom>
          <a:noFill/>
          <a:ln w="9525">
            <a:noFill/>
            <a:miter lim="800000"/>
            <a:headEnd/>
            <a:tailEnd/>
          </a:ln>
        </p:spPr>
        <p:txBody>
          <a:bodyPr>
            <a:spAutoFit/>
          </a:bodyPr>
          <a:lstStyle/>
          <a:p>
            <a:pPr defTabSz="457200" eaLnBrk="1" hangingPunct="1">
              <a:defRPr/>
            </a:pPr>
            <a:endParaRPr lang="en-US" sz="1800" dirty="0">
              <a:solidFill>
                <a:srgbClr val="000000"/>
              </a:solidFill>
              <a:latin typeface="Calibri" pitchFamily="-109" charset="0"/>
              <a:ea typeface="ＭＳ Ｐゴシック" pitchFamily="-109" charset="-128"/>
              <a:cs typeface="ＭＳ Ｐゴシック" pitchFamily="-109" charset="-128"/>
            </a:endParaRPr>
          </a:p>
          <a:p>
            <a:pPr defTabSz="457200" eaLnBrk="1" hangingPunct="1">
              <a:defRPr/>
            </a:pP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10</a:t>
            </a:r>
            <a:r>
              <a:rPr lang="en-US" sz="2000" baseline="30000" dirty="0">
                <a:solidFill>
                  <a:schemeClr val="accent4">
                    <a:lumMod val="50000"/>
                  </a:schemeClr>
                </a:solidFill>
                <a:latin typeface="Calibri" pitchFamily="-109" charset="0"/>
                <a:ea typeface="ＭＳ Ｐゴシック" pitchFamily="-109" charset="-128"/>
                <a:cs typeface="ＭＳ Ｐゴシック" pitchFamily="-109" charset="-128"/>
              </a:rPr>
              <a:t>57</a:t>
            </a: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 years</a:t>
            </a:r>
            <a:r>
              <a:rPr lang="en-US" sz="1800" dirty="0">
                <a:solidFill>
                  <a:srgbClr val="000000"/>
                </a:solidFill>
                <a:latin typeface="Calibri" pitchFamily="-109" charset="0"/>
                <a:ea typeface="ＭＳ Ｐゴシック" pitchFamily="-109" charset="-128"/>
                <a:cs typeface="ＭＳ Ｐゴシック" pitchFamily="-109" charset="-128"/>
              </a:rPr>
              <a:t>	 </a:t>
            </a:r>
          </a:p>
        </p:txBody>
      </p:sp>
      <p:sp>
        <p:nvSpPr>
          <p:cNvPr id="23" name="TextBox 13"/>
          <p:cNvSpPr txBox="1">
            <a:spLocks noChangeArrowheads="1"/>
          </p:cNvSpPr>
          <p:nvPr/>
        </p:nvSpPr>
        <p:spPr bwMode="auto">
          <a:xfrm>
            <a:off x="7467600" y="5599113"/>
            <a:ext cx="1319213" cy="954087"/>
          </a:xfrm>
          <a:prstGeom prst="rect">
            <a:avLst/>
          </a:prstGeom>
          <a:noFill/>
          <a:ln w="9525">
            <a:noFill/>
            <a:miter lim="800000"/>
            <a:headEnd/>
            <a:tailEnd/>
          </a:ln>
        </p:spPr>
        <p:txBody>
          <a:bodyPr>
            <a:spAutoFit/>
          </a:bodyPr>
          <a:lstStyle/>
          <a:p>
            <a:pPr defTabSz="457200" eaLnBrk="1" hangingPunct="1">
              <a:defRPr/>
            </a:pPr>
            <a:endParaRPr lang="en-US" sz="1800" dirty="0">
              <a:solidFill>
                <a:srgbClr val="000000"/>
              </a:solidFill>
              <a:latin typeface="Calibri" pitchFamily="-109" charset="0"/>
              <a:ea typeface="ＭＳ Ｐゴシック" pitchFamily="-109" charset="-128"/>
              <a:cs typeface="ＭＳ Ｐゴシック" pitchFamily="-109" charset="-128"/>
            </a:endParaRPr>
          </a:p>
          <a:p>
            <a:pPr defTabSz="457200" eaLnBrk="1" hangingPunct="1">
              <a:defRPr/>
            </a:pP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10</a:t>
            </a:r>
            <a:r>
              <a:rPr lang="en-US" sz="2000" baseline="30000" dirty="0">
                <a:solidFill>
                  <a:schemeClr val="accent4">
                    <a:lumMod val="50000"/>
                  </a:schemeClr>
                </a:solidFill>
                <a:latin typeface="Calibri" pitchFamily="-109" charset="0"/>
                <a:ea typeface="ＭＳ Ｐゴシック" pitchFamily="-109" charset="-128"/>
                <a:cs typeface="ＭＳ Ｐゴシック" pitchFamily="-109" charset="-128"/>
              </a:rPr>
              <a:t>93</a:t>
            </a:r>
            <a:r>
              <a:rPr lang="en-US" sz="2000" dirty="0">
                <a:solidFill>
                  <a:schemeClr val="accent4">
                    <a:lumMod val="50000"/>
                  </a:schemeClr>
                </a:solidFill>
                <a:latin typeface="Calibri" pitchFamily="-109" charset="0"/>
                <a:ea typeface="ＭＳ Ｐゴシック" pitchFamily="-109" charset="-128"/>
                <a:cs typeface="ＭＳ Ｐゴシック" pitchFamily="-109" charset="-128"/>
              </a:rPr>
              <a:t> years</a:t>
            </a:r>
            <a:r>
              <a:rPr lang="en-US" sz="1800" dirty="0">
                <a:solidFill>
                  <a:srgbClr val="000000"/>
                </a:solidFill>
                <a:latin typeface="Calibri" pitchFamily="-109" charset="0"/>
                <a:ea typeface="ＭＳ Ｐゴシック" pitchFamily="-109" charset="-128"/>
                <a:cs typeface="ＭＳ Ｐゴシック" pitchFamily="-109"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5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P spid="35853" grpId="0"/>
      <p:bldP spid="35855"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685800" y="0"/>
            <a:ext cx="7772400" cy="1143000"/>
          </a:xfrm>
        </p:spPr>
        <p:txBody>
          <a:bodyPr/>
          <a:lstStyle/>
          <a:p>
            <a:pPr eaLnBrk="1" hangingPunct="1"/>
            <a:r>
              <a:rPr lang="en-US" altLang="en-US">
                <a:ea typeface="ＭＳ Ｐゴシック" pitchFamily="-65" charset="-128"/>
              </a:rPr>
              <a:t>Here</a:t>
            </a:r>
            <a:r>
              <a:rPr lang="ja-JP" altLang="en-US">
                <a:ea typeface="ＭＳ Ｐゴシック" pitchFamily="-65" charset="-128"/>
              </a:rPr>
              <a:t>’</a:t>
            </a:r>
            <a:r>
              <a:rPr lang="en-US" altLang="ja-JP">
                <a:ea typeface="ＭＳ Ｐゴシック" pitchFamily="-65" charset="-128"/>
              </a:rPr>
              <a:t>s an Idea!</a:t>
            </a:r>
            <a:endParaRPr lang="en-US" altLang="en-US">
              <a:ea typeface="ＭＳ Ｐゴシック" pitchFamily="-65" charset="-128"/>
            </a:endParaRPr>
          </a:p>
        </p:txBody>
      </p:sp>
      <p:grpSp>
        <p:nvGrpSpPr>
          <p:cNvPr id="18435" name="Group 5"/>
          <p:cNvGrpSpPr>
            <a:grpSpLocks/>
          </p:cNvGrpSpPr>
          <p:nvPr/>
        </p:nvGrpSpPr>
        <p:grpSpPr bwMode="auto">
          <a:xfrm>
            <a:off x="457200" y="838200"/>
            <a:ext cx="8218488" cy="180975"/>
            <a:chOff x="295" y="1311"/>
            <a:chExt cx="5177" cy="114"/>
          </a:xfrm>
        </p:grpSpPr>
        <p:sp>
          <p:nvSpPr>
            <p:cNvPr id="18450" name="Rectangle 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8451" name="Rectangle 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18436" name="Text Box 8"/>
          <p:cNvSpPr txBox="1">
            <a:spLocks noChangeArrowheads="1"/>
          </p:cNvSpPr>
          <p:nvPr/>
        </p:nvSpPr>
        <p:spPr bwMode="auto">
          <a:xfrm>
            <a:off x="2819400" y="388620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i="1">
                <a:solidFill>
                  <a:srgbClr val="000000"/>
                </a:solidFill>
              </a:rPr>
              <a:t>n		n</a:t>
            </a:r>
            <a:r>
              <a:rPr lang="en-US" altLang="en-US" sz="2400" i="1" baseline="30000">
                <a:solidFill>
                  <a:srgbClr val="000000"/>
                </a:solidFill>
              </a:rPr>
              <a:t>2		</a:t>
            </a:r>
            <a:r>
              <a:rPr lang="en-US" altLang="en-US" sz="2400" i="1">
                <a:solidFill>
                  <a:srgbClr val="000000"/>
                </a:solidFill>
              </a:rPr>
              <a:t>n</a:t>
            </a:r>
            <a:r>
              <a:rPr lang="en-US" altLang="en-US" sz="2400" i="1" baseline="30000">
                <a:solidFill>
                  <a:srgbClr val="000000"/>
                </a:solidFill>
              </a:rPr>
              <a:t>3	    	</a:t>
            </a:r>
            <a:r>
              <a:rPr lang="en-US" altLang="en-US" sz="2400" i="1">
                <a:solidFill>
                  <a:srgbClr val="000000"/>
                </a:solidFill>
              </a:rPr>
              <a:t>n</a:t>
            </a:r>
            <a:r>
              <a:rPr lang="en-US" altLang="en-US" sz="2400" i="1" baseline="30000">
                <a:solidFill>
                  <a:srgbClr val="000000"/>
                </a:solidFill>
              </a:rPr>
              <a:t>5	       		</a:t>
            </a:r>
            <a:r>
              <a:rPr lang="en-US" altLang="en-US" sz="2400" i="1">
                <a:solidFill>
                  <a:srgbClr val="000000"/>
                </a:solidFill>
              </a:rPr>
              <a:t>2</a:t>
            </a:r>
            <a:r>
              <a:rPr lang="en-US" altLang="en-US" sz="2400" i="1" baseline="30000">
                <a:solidFill>
                  <a:srgbClr val="000000"/>
                </a:solidFill>
              </a:rPr>
              <a:t>n	           </a:t>
            </a:r>
            <a:r>
              <a:rPr lang="en-US" altLang="en-US" sz="2400" i="1">
                <a:solidFill>
                  <a:srgbClr val="000000"/>
                </a:solidFill>
              </a:rPr>
              <a:t>n!	</a:t>
            </a:r>
          </a:p>
        </p:txBody>
      </p:sp>
      <p:sp>
        <p:nvSpPr>
          <p:cNvPr id="18437" name="Text Box 9"/>
          <p:cNvSpPr txBox="1">
            <a:spLocks noChangeArrowheads="1"/>
          </p:cNvSpPr>
          <p:nvPr/>
        </p:nvSpPr>
        <p:spPr bwMode="auto">
          <a:xfrm>
            <a:off x="4343400" y="2209800"/>
            <a:ext cx="418782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a:solidFill>
                  <a:srgbClr val="07621A"/>
                </a:solidFill>
              </a:rPr>
              <a:t>Size of largest problem</a:t>
            </a:r>
          </a:p>
          <a:p>
            <a:pPr eaLnBrk="1" hangingPunct="1">
              <a:spcBef>
                <a:spcPct val="0"/>
              </a:spcBef>
              <a:buFontTx/>
              <a:buNone/>
            </a:pPr>
            <a:r>
              <a:rPr lang="en-US" altLang="en-US" sz="2800">
                <a:solidFill>
                  <a:srgbClr val="07621A"/>
                </a:solidFill>
              </a:rPr>
              <a:t>solvable with </a:t>
            </a:r>
            <a:r>
              <a:rPr lang="ja-JP" altLang="en-US" sz="2800">
                <a:solidFill>
                  <a:srgbClr val="07621A"/>
                </a:solidFill>
              </a:rPr>
              <a:t>“</a:t>
            </a:r>
            <a:r>
              <a:rPr lang="en-US" altLang="ja-JP" sz="2800">
                <a:solidFill>
                  <a:srgbClr val="07621A"/>
                </a:solidFill>
              </a:rPr>
              <a:t>old</a:t>
            </a:r>
            <a:r>
              <a:rPr lang="ja-JP" altLang="en-US" sz="2800">
                <a:solidFill>
                  <a:srgbClr val="07621A"/>
                </a:solidFill>
              </a:rPr>
              <a:t>”</a:t>
            </a:r>
            <a:endParaRPr lang="en-US" altLang="ja-JP" sz="2800">
              <a:solidFill>
                <a:srgbClr val="07621A"/>
              </a:solidFill>
            </a:endParaRPr>
          </a:p>
          <a:p>
            <a:pPr eaLnBrk="1" hangingPunct="1">
              <a:spcBef>
                <a:spcPct val="0"/>
              </a:spcBef>
              <a:buFontTx/>
              <a:buNone/>
            </a:pPr>
            <a:r>
              <a:rPr lang="en-US" altLang="en-US" sz="2800">
                <a:solidFill>
                  <a:srgbClr val="07621A"/>
                </a:solidFill>
              </a:rPr>
              <a:t>computer in one hour</a:t>
            </a:r>
            <a:r>
              <a:rPr lang="en-US" altLang="en-US" sz="2800">
                <a:solidFill>
                  <a:srgbClr val="000000"/>
                </a:solidFill>
              </a:rPr>
              <a:t> = </a:t>
            </a:r>
            <a:r>
              <a:rPr lang="en-US" altLang="en-US" sz="2800" b="1" i="1">
                <a:solidFill>
                  <a:srgbClr val="000000"/>
                </a:solidFill>
              </a:rPr>
              <a:t>S</a:t>
            </a:r>
          </a:p>
        </p:txBody>
      </p:sp>
      <p:sp>
        <p:nvSpPr>
          <p:cNvPr id="18438" name="Rectangle 10"/>
          <p:cNvSpPr>
            <a:spLocks noChangeArrowheads="1"/>
          </p:cNvSpPr>
          <p:nvPr/>
        </p:nvSpPr>
        <p:spPr bwMode="auto">
          <a:xfrm>
            <a:off x="228600" y="4343400"/>
            <a:ext cx="2514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000">
                <a:solidFill>
                  <a:srgbClr val="07621A"/>
                </a:solidFill>
              </a:rPr>
              <a:t>Size of largest problem</a:t>
            </a:r>
          </a:p>
          <a:p>
            <a:pPr eaLnBrk="1" hangingPunct="1">
              <a:spcBef>
                <a:spcPct val="0"/>
              </a:spcBef>
              <a:buFontTx/>
              <a:buNone/>
            </a:pPr>
            <a:r>
              <a:rPr lang="en-US" altLang="en-US" sz="2000">
                <a:solidFill>
                  <a:srgbClr val="07621A"/>
                </a:solidFill>
              </a:rPr>
              <a:t>solvable with </a:t>
            </a:r>
            <a:r>
              <a:rPr lang="ja-JP" altLang="en-US" sz="2000">
                <a:solidFill>
                  <a:srgbClr val="07621A"/>
                </a:solidFill>
              </a:rPr>
              <a:t>“</a:t>
            </a:r>
            <a:r>
              <a:rPr lang="en-US" altLang="ja-JP" sz="2000">
                <a:solidFill>
                  <a:srgbClr val="07621A"/>
                </a:solidFill>
              </a:rPr>
              <a:t>new</a:t>
            </a:r>
            <a:r>
              <a:rPr lang="ja-JP" altLang="en-US" sz="2000">
                <a:solidFill>
                  <a:srgbClr val="07621A"/>
                </a:solidFill>
              </a:rPr>
              <a:t>”</a:t>
            </a:r>
            <a:endParaRPr lang="en-US" altLang="ja-JP" sz="2000">
              <a:solidFill>
                <a:srgbClr val="07621A"/>
              </a:solidFill>
            </a:endParaRPr>
          </a:p>
          <a:p>
            <a:pPr eaLnBrk="1" hangingPunct="1">
              <a:spcBef>
                <a:spcPct val="0"/>
              </a:spcBef>
              <a:buFontTx/>
              <a:buNone/>
            </a:pPr>
            <a:r>
              <a:rPr lang="en-US" altLang="en-US" sz="2000">
                <a:solidFill>
                  <a:srgbClr val="07621A"/>
                </a:solidFill>
              </a:rPr>
              <a:t>twice-as-fast computer in one hour</a:t>
            </a:r>
            <a:endParaRPr lang="en-US" altLang="en-US" sz="1800">
              <a:solidFill>
                <a:srgbClr val="07621A"/>
              </a:solidFill>
            </a:endParaRPr>
          </a:p>
        </p:txBody>
      </p:sp>
      <p:sp>
        <p:nvSpPr>
          <p:cNvPr id="18439" name="Line 11"/>
          <p:cNvSpPr>
            <a:spLocks noChangeShapeType="1"/>
          </p:cNvSpPr>
          <p:nvPr/>
        </p:nvSpPr>
        <p:spPr bwMode="auto">
          <a:xfrm>
            <a:off x="2667000" y="3810000"/>
            <a:ext cx="0" cy="2743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0" name="Line 12"/>
          <p:cNvSpPr>
            <a:spLocks noChangeShapeType="1"/>
          </p:cNvSpPr>
          <p:nvPr/>
        </p:nvSpPr>
        <p:spPr bwMode="auto">
          <a:xfrm>
            <a:off x="304800" y="4343400"/>
            <a:ext cx="838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1" name="Text Box 13"/>
          <p:cNvSpPr txBox="1">
            <a:spLocks noChangeArrowheads="1"/>
          </p:cNvSpPr>
          <p:nvPr/>
        </p:nvSpPr>
        <p:spPr bwMode="auto">
          <a:xfrm>
            <a:off x="2727325" y="4799013"/>
            <a:ext cx="619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2S</a:t>
            </a:r>
          </a:p>
        </p:txBody>
      </p:sp>
      <p:sp>
        <p:nvSpPr>
          <p:cNvPr id="18442" name="Text Box 14"/>
          <p:cNvSpPr txBox="1">
            <a:spLocks noChangeArrowheads="1"/>
          </p:cNvSpPr>
          <p:nvPr/>
        </p:nvSpPr>
        <p:spPr bwMode="auto">
          <a:xfrm>
            <a:off x="3352800" y="4800600"/>
            <a:ext cx="1112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1.41S</a:t>
            </a:r>
          </a:p>
        </p:txBody>
      </p:sp>
      <p:sp>
        <p:nvSpPr>
          <p:cNvPr id="18443" name="Text Box 15"/>
          <p:cNvSpPr txBox="1">
            <a:spLocks noChangeArrowheads="1"/>
          </p:cNvSpPr>
          <p:nvPr/>
        </p:nvSpPr>
        <p:spPr bwMode="auto">
          <a:xfrm>
            <a:off x="4449763" y="4800600"/>
            <a:ext cx="11128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1.26S</a:t>
            </a:r>
          </a:p>
        </p:txBody>
      </p:sp>
      <p:sp>
        <p:nvSpPr>
          <p:cNvPr id="18444" name="Text Box 16"/>
          <p:cNvSpPr txBox="1">
            <a:spLocks noChangeArrowheads="1"/>
          </p:cNvSpPr>
          <p:nvPr/>
        </p:nvSpPr>
        <p:spPr bwMode="auto">
          <a:xfrm>
            <a:off x="5562600" y="4800600"/>
            <a:ext cx="11128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1.15S</a:t>
            </a:r>
          </a:p>
        </p:txBody>
      </p:sp>
      <p:sp>
        <p:nvSpPr>
          <p:cNvPr id="18445" name="Text Box 17"/>
          <p:cNvSpPr txBox="1">
            <a:spLocks noChangeArrowheads="1"/>
          </p:cNvSpPr>
          <p:nvPr/>
        </p:nvSpPr>
        <p:spPr bwMode="auto">
          <a:xfrm>
            <a:off x="6705600" y="4800600"/>
            <a:ext cx="8270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S+1</a:t>
            </a:r>
          </a:p>
        </p:txBody>
      </p:sp>
      <p:sp>
        <p:nvSpPr>
          <p:cNvPr id="18446" name="Text Box 18"/>
          <p:cNvSpPr txBox="1">
            <a:spLocks noChangeArrowheads="1"/>
          </p:cNvSpPr>
          <p:nvPr/>
        </p:nvSpPr>
        <p:spPr bwMode="auto">
          <a:xfrm>
            <a:off x="8001000" y="480060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2800" b="1" i="1">
              <a:solidFill>
                <a:srgbClr val="000000"/>
              </a:solidFill>
            </a:endParaRPr>
          </a:p>
        </p:txBody>
      </p:sp>
      <p:sp>
        <p:nvSpPr>
          <p:cNvPr id="18447" name="Text Box 19"/>
          <p:cNvSpPr txBox="1">
            <a:spLocks noChangeArrowheads="1"/>
          </p:cNvSpPr>
          <p:nvPr/>
        </p:nvSpPr>
        <p:spPr bwMode="auto">
          <a:xfrm>
            <a:off x="8001000" y="4800600"/>
            <a:ext cx="420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i="1">
                <a:solidFill>
                  <a:srgbClr val="000000"/>
                </a:solidFill>
              </a:rPr>
              <a:t>S</a:t>
            </a:r>
          </a:p>
        </p:txBody>
      </p:sp>
      <p:sp>
        <p:nvSpPr>
          <p:cNvPr id="18448" name="AutoShape 4"/>
          <p:cNvSpPr>
            <a:spLocks noChangeArrowheads="1"/>
          </p:cNvSpPr>
          <p:nvPr/>
        </p:nvSpPr>
        <p:spPr bwMode="auto">
          <a:xfrm>
            <a:off x="1828800" y="1143000"/>
            <a:ext cx="4191000" cy="914400"/>
          </a:xfrm>
          <a:prstGeom prst="wedgeRectCallout">
            <a:avLst>
              <a:gd name="adj1" fmla="val -47157"/>
              <a:gd name="adj2" fmla="val 89236"/>
            </a:avLst>
          </a:prstGeom>
          <a:solidFill>
            <a:srgbClr val="FFFFFF"/>
          </a:solidFill>
          <a:ln w="9525">
            <a:solidFill>
              <a:srgbClr val="000000"/>
            </a:solidFill>
            <a:miter lim="800000"/>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Let’s</a:t>
            </a:r>
            <a:r>
              <a:rPr lang="en-US" altLang="ja-JP" sz="2800" dirty="0">
                <a:solidFill>
                  <a:srgbClr val="000000"/>
                </a:solidFill>
                <a:latin typeface="Times New Roman" panose="02020603050405020304" pitchFamily="18" charset="0"/>
                <a:cs typeface="Times New Roman" panose="02020603050405020304" pitchFamily="18" charset="0"/>
              </a:rPr>
              <a:t> just buy a computer that’s twice as fast!</a:t>
            </a:r>
            <a:endParaRPr lang="en-US" altLang="en-US" sz="2400" dirty="0">
              <a:solidFill>
                <a:srgbClr val="000000"/>
              </a:solidFill>
              <a:latin typeface="Times New Roman" panose="02020603050405020304" pitchFamily="18" charset="0"/>
              <a:cs typeface="Times New Roman" panose="02020603050405020304" pitchFamily="18" charset="0"/>
            </a:endParaRPr>
          </a:p>
        </p:txBody>
      </p:sp>
      <p:pic>
        <p:nvPicPr>
          <p:cNvPr id="18449"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209800"/>
            <a:ext cx="60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685800" y="76200"/>
            <a:ext cx="7772400" cy="1143000"/>
          </a:xfrm>
        </p:spPr>
        <p:txBody>
          <a:bodyPr rtlCol="0">
            <a:normAutofit fontScale="90000"/>
          </a:bodyPr>
          <a:lstStyle/>
          <a:p>
            <a:pPr eaLnBrk="1" fontAlgn="auto" hangingPunct="1">
              <a:spcAft>
                <a:spcPts val="0"/>
              </a:spcAft>
              <a:defRPr/>
            </a:pPr>
            <a:r>
              <a:rPr lang="en-US" dirty="0">
                <a:ea typeface="+mj-ea"/>
                <a:cs typeface="+mj-cs"/>
              </a:rPr>
              <a:t>Snowplows and Traveling Salesperson Revisited!</a:t>
            </a:r>
          </a:p>
        </p:txBody>
      </p:sp>
      <p:grpSp>
        <p:nvGrpSpPr>
          <p:cNvPr id="19459" name="Group 3"/>
          <p:cNvGrpSpPr>
            <a:grpSpLocks/>
          </p:cNvGrpSpPr>
          <p:nvPr/>
        </p:nvGrpSpPr>
        <p:grpSpPr bwMode="auto">
          <a:xfrm>
            <a:off x="457200" y="1343025"/>
            <a:ext cx="8218488" cy="180975"/>
            <a:chOff x="295" y="1311"/>
            <a:chExt cx="5177" cy="114"/>
          </a:xfrm>
        </p:grpSpPr>
        <p:sp>
          <p:nvSpPr>
            <p:cNvPr id="1947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1947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19460" name="AutoShape 7"/>
          <p:cNvSpPr>
            <a:spLocks noChangeArrowheads="1"/>
          </p:cNvSpPr>
          <p:nvPr/>
        </p:nvSpPr>
        <p:spPr bwMode="auto">
          <a:xfrm>
            <a:off x="1371600" y="1752600"/>
            <a:ext cx="4495800" cy="1524000"/>
          </a:xfrm>
          <a:prstGeom prst="wedgeRectCallout">
            <a:avLst>
              <a:gd name="adj1" fmla="val -54769"/>
              <a:gd name="adj2" fmla="val 28398"/>
            </a:avLst>
          </a:prstGeom>
          <a:solidFill>
            <a:srgbClr val="FFFFFF"/>
          </a:solidFill>
          <a:ln w="9525">
            <a:solidFill>
              <a:srgbClr val="000000"/>
            </a:solidFill>
            <a:miter lim="800000"/>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00000"/>
                </a:solidFill>
                <a:latin typeface="Times New Roman" pitchFamily="18" charset="0"/>
              </a:rPr>
              <a:t>So </a:t>
            </a:r>
            <a:r>
              <a:rPr lang="en-US" altLang="en-US" sz="2400" b="1" i="1">
                <a:solidFill>
                  <a:srgbClr val="000000"/>
                </a:solidFill>
                <a:latin typeface="Times New Roman" pitchFamily="18" charset="0"/>
              </a:rPr>
              <a:t>are</a:t>
            </a:r>
            <a:r>
              <a:rPr lang="en-US" altLang="en-US" sz="2400">
                <a:solidFill>
                  <a:srgbClr val="000000"/>
                </a:solidFill>
                <a:latin typeface="Times New Roman" pitchFamily="18" charset="0"/>
              </a:rPr>
              <a:t> there polynomial time algorithms for the Snowplow and Travelling Salesperson, and Hamiltonian Path Problems?!</a:t>
            </a:r>
          </a:p>
        </p:txBody>
      </p:sp>
      <p:sp>
        <p:nvSpPr>
          <p:cNvPr id="40964" name="AutoShape 8"/>
          <p:cNvSpPr>
            <a:spLocks noChangeArrowheads="1"/>
          </p:cNvSpPr>
          <p:nvPr/>
        </p:nvSpPr>
        <p:spPr bwMode="auto">
          <a:xfrm>
            <a:off x="685800" y="2971800"/>
            <a:ext cx="7543800" cy="3886200"/>
          </a:xfrm>
          <a:prstGeom prst="cloudCallout">
            <a:avLst>
              <a:gd name="adj1" fmla="val -30051"/>
              <a:gd name="adj2" fmla="val 4125"/>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2400">
              <a:solidFill>
                <a:srgbClr val="000000"/>
              </a:solidFill>
              <a:latin typeface="Times New Roman" pitchFamily="18" charset="0"/>
            </a:endParaRPr>
          </a:p>
        </p:txBody>
      </p:sp>
      <p:sp>
        <p:nvSpPr>
          <p:cNvPr id="40965" name="Text Box 10"/>
          <p:cNvSpPr txBox="1">
            <a:spLocks noChangeArrowheads="1"/>
          </p:cNvSpPr>
          <p:nvPr/>
        </p:nvSpPr>
        <p:spPr bwMode="auto">
          <a:xfrm>
            <a:off x="5638800" y="4222750"/>
            <a:ext cx="2743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a:solidFill>
                  <a:srgbClr val="720816"/>
                </a:solidFill>
              </a:rPr>
              <a:t>Travelling Salesperson Problem</a:t>
            </a:r>
            <a:endParaRPr lang="en-US" altLang="en-US" sz="2400">
              <a:solidFill>
                <a:srgbClr val="000000"/>
              </a:solidFill>
            </a:endParaRPr>
          </a:p>
        </p:txBody>
      </p:sp>
      <p:sp>
        <p:nvSpPr>
          <p:cNvPr id="40966" name="Text Box 11"/>
          <p:cNvSpPr txBox="1">
            <a:spLocks noChangeArrowheads="1"/>
          </p:cNvSpPr>
          <p:nvPr/>
        </p:nvSpPr>
        <p:spPr bwMode="auto">
          <a:xfrm>
            <a:off x="2286000" y="4191000"/>
            <a:ext cx="279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7621A"/>
                </a:solidFill>
              </a:rPr>
              <a:t>Snowplow Problem</a:t>
            </a:r>
            <a:endParaRPr lang="en-US" altLang="en-US" sz="2400">
              <a:solidFill>
                <a:srgbClr val="000000"/>
              </a:solidFill>
            </a:endParaRPr>
          </a:p>
        </p:txBody>
      </p:sp>
      <p:sp>
        <p:nvSpPr>
          <p:cNvPr id="40967" name="Text Box 12"/>
          <p:cNvSpPr txBox="1">
            <a:spLocks noChangeArrowheads="1"/>
          </p:cNvSpPr>
          <p:nvPr/>
        </p:nvSpPr>
        <p:spPr bwMode="auto">
          <a:xfrm>
            <a:off x="2574925" y="58388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00000"/>
                </a:solidFill>
              </a:rPr>
              <a:t>…</a:t>
            </a:r>
          </a:p>
        </p:txBody>
      </p:sp>
      <p:sp>
        <p:nvSpPr>
          <p:cNvPr id="40968" name="Text Box 13"/>
          <p:cNvSpPr txBox="1">
            <a:spLocks noChangeArrowheads="1"/>
          </p:cNvSpPr>
          <p:nvPr/>
        </p:nvSpPr>
        <p:spPr bwMode="auto">
          <a:xfrm>
            <a:off x="1393825" y="5257800"/>
            <a:ext cx="3406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a:solidFill>
                  <a:srgbClr val="C0504D"/>
                </a:solidFill>
              </a:rPr>
              <a:t>Hamiltonian Path Problem</a:t>
            </a:r>
            <a:endParaRPr lang="en-US" altLang="en-US" sz="2400">
              <a:solidFill>
                <a:srgbClr val="000000"/>
              </a:solidFill>
            </a:endParaRPr>
          </a:p>
        </p:txBody>
      </p:sp>
      <p:sp>
        <p:nvSpPr>
          <p:cNvPr id="40969" name="Text Box 21"/>
          <p:cNvSpPr txBox="1">
            <a:spLocks noChangeArrowheads="1"/>
          </p:cNvSpPr>
          <p:nvPr/>
        </p:nvSpPr>
        <p:spPr bwMode="auto">
          <a:xfrm>
            <a:off x="7010400" y="5959475"/>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b="1">
                <a:solidFill>
                  <a:srgbClr val="000000"/>
                </a:solidFill>
              </a:rPr>
              <a:t>NP-complete</a:t>
            </a:r>
            <a:r>
              <a:rPr lang="en-US" altLang="en-US" sz="2400">
                <a:solidFill>
                  <a:srgbClr val="000000"/>
                </a:solidFill>
              </a:rPr>
              <a:t> problems</a:t>
            </a:r>
            <a:endParaRPr lang="en-US" altLang="en-US" sz="1800">
              <a:solidFill>
                <a:srgbClr val="000000"/>
              </a:solidFill>
            </a:endParaRPr>
          </a:p>
        </p:txBody>
      </p:sp>
      <p:sp>
        <p:nvSpPr>
          <p:cNvPr id="40970" name="Text Box 22"/>
          <p:cNvSpPr txBox="1">
            <a:spLocks noChangeArrowheads="1"/>
          </p:cNvSpPr>
          <p:nvPr/>
        </p:nvSpPr>
        <p:spPr bwMode="auto">
          <a:xfrm>
            <a:off x="2057400" y="3521075"/>
            <a:ext cx="541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b="1" i="1">
                <a:solidFill>
                  <a:srgbClr val="000000"/>
                </a:solidFill>
              </a:rPr>
              <a:t>Tens of thousands</a:t>
            </a:r>
            <a:r>
              <a:rPr lang="en-US" altLang="en-US" sz="1800">
                <a:solidFill>
                  <a:srgbClr val="000000"/>
                </a:solidFill>
              </a:rPr>
              <a:t> of other known problems go in this cloud!!</a:t>
            </a:r>
          </a:p>
        </p:txBody>
      </p:sp>
      <p:sp>
        <p:nvSpPr>
          <p:cNvPr id="40971" name="Line 24"/>
          <p:cNvSpPr>
            <a:spLocks noChangeShapeType="1"/>
          </p:cNvSpPr>
          <p:nvPr/>
        </p:nvSpPr>
        <p:spPr bwMode="auto">
          <a:xfrm flipV="1">
            <a:off x="2971800" y="4648200"/>
            <a:ext cx="3810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2" name="Line 25"/>
          <p:cNvSpPr>
            <a:spLocks noChangeShapeType="1"/>
          </p:cNvSpPr>
          <p:nvPr/>
        </p:nvSpPr>
        <p:spPr bwMode="auto">
          <a:xfrm flipH="1">
            <a:off x="5715000" y="5181600"/>
            <a:ext cx="53340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3" name="Line 26"/>
          <p:cNvSpPr>
            <a:spLocks noChangeShapeType="1"/>
          </p:cNvSpPr>
          <p:nvPr/>
        </p:nvSpPr>
        <p:spPr bwMode="auto">
          <a:xfrm>
            <a:off x="5105400" y="44196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4" name="Line 27"/>
          <p:cNvSpPr>
            <a:spLocks noChangeShapeType="1"/>
          </p:cNvSpPr>
          <p:nvPr/>
        </p:nvSpPr>
        <p:spPr bwMode="auto">
          <a:xfrm>
            <a:off x="3657600" y="5562600"/>
            <a:ext cx="3048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5" name="Line 28"/>
          <p:cNvSpPr>
            <a:spLocks noChangeShapeType="1"/>
          </p:cNvSpPr>
          <p:nvPr/>
        </p:nvSpPr>
        <p:spPr bwMode="auto">
          <a:xfrm>
            <a:off x="4419600" y="4648200"/>
            <a:ext cx="30480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6" name="Line 29"/>
          <p:cNvSpPr>
            <a:spLocks noChangeShapeType="1"/>
          </p:cNvSpPr>
          <p:nvPr/>
        </p:nvSpPr>
        <p:spPr bwMode="auto">
          <a:xfrm flipV="1">
            <a:off x="3429000" y="4876800"/>
            <a:ext cx="22098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74" name="Text Box 30"/>
          <p:cNvSpPr txBox="1">
            <a:spLocks noChangeArrowheads="1"/>
          </p:cNvSpPr>
          <p:nvPr/>
        </p:nvSpPr>
        <p:spPr bwMode="auto">
          <a:xfrm>
            <a:off x="593725" y="6034088"/>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pic>
        <p:nvPicPr>
          <p:cNvPr id="19475" name="Picture 34" descr="ham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 y="5257800"/>
            <a:ext cx="950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9" name="Rectangle 16"/>
          <p:cNvSpPr>
            <a:spLocks noChangeArrowheads="1"/>
          </p:cNvSpPr>
          <p:nvPr/>
        </p:nvSpPr>
        <p:spPr bwMode="auto">
          <a:xfrm>
            <a:off x="2057400" y="3505200"/>
            <a:ext cx="53340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pic>
        <p:nvPicPr>
          <p:cNvPr id="19477" name="Picture 5"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438400"/>
            <a:ext cx="9906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9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9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97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96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9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P spid="40965" grpId="0"/>
      <p:bldP spid="40966" grpId="0"/>
      <p:bldP spid="40967" grpId="0"/>
      <p:bldP spid="40968" grpId="0"/>
      <p:bldP spid="40969" grpId="0"/>
      <p:bldP spid="40970" grpId="0"/>
      <p:bldP spid="40971" grpId="0" animBg="1"/>
      <p:bldP spid="40972" grpId="0" animBg="1"/>
      <p:bldP spid="40973" grpId="0" animBg="1"/>
      <p:bldP spid="40974" grpId="0" animBg="1"/>
      <p:bldP spid="40975" grpId="0" animBg="1"/>
      <p:bldP spid="40976" grpId="0" animBg="1"/>
      <p:bldP spid="4097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685800" y="76200"/>
            <a:ext cx="7772400" cy="1143000"/>
          </a:xfrm>
        </p:spPr>
        <p:txBody>
          <a:bodyPr rtlCol="0">
            <a:normAutofit fontScale="90000"/>
          </a:bodyPr>
          <a:lstStyle/>
          <a:p>
            <a:pPr eaLnBrk="1" fontAlgn="auto" hangingPunct="1">
              <a:spcAft>
                <a:spcPts val="0"/>
              </a:spcAft>
              <a:defRPr/>
            </a:pPr>
            <a:r>
              <a:rPr lang="en-US" dirty="0">
                <a:ea typeface="+mj-ea"/>
                <a:cs typeface="+mj-cs"/>
              </a:rPr>
              <a:t>Snowplows and Traveling Salesperson Revisited!</a:t>
            </a:r>
          </a:p>
        </p:txBody>
      </p:sp>
      <p:grpSp>
        <p:nvGrpSpPr>
          <p:cNvPr id="20483" name="Group 3"/>
          <p:cNvGrpSpPr>
            <a:grpSpLocks/>
          </p:cNvGrpSpPr>
          <p:nvPr/>
        </p:nvGrpSpPr>
        <p:grpSpPr bwMode="auto">
          <a:xfrm>
            <a:off x="457200" y="1343025"/>
            <a:ext cx="8218488" cy="180975"/>
            <a:chOff x="295" y="1311"/>
            <a:chExt cx="5177" cy="114"/>
          </a:xfrm>
        </p:grpSpPr>
        <p:sp>
          <p:nvSpPr>
            <p:cNvPr id="2050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050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0484" name="AutoShape 8"/>
          <p:cNvSpPr>
            <a:spLocks noChangeArrowheads="1"/>
          </p:cNvSpPr>
          <p:nvPr/>
        </p:nvSpPr>
        <p:spPr bwMode="auto">
          <a:xfrm>
            <a:off x="685800" y="2971800"/>
            <a:ext cx="7543800" cy="3886200"/>
          </a:xfrm>
          <a:prstGeom prst="cloudCallout">
            <a:avLst>
              <a:gd name="adj1" fmla="val -30051"/>
              <a:gd name="adj2" fmla="val 4125"/>
            </a:avLst>
          </a:prstGeom>
          <a:solidFill>
            <a:srgbClr val="FFFFFF"/>
          </a:solidFill>
          <a:ln w="9525">
            <a:solidFill>
              <a:srgbClr val="000000"/>
            </a:solidFill>
            <a:round/>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2400">
              <a:solidFill>
                <a:srgbClr val="000000"/>
              </a:solidFill>
              <a:latin typeface="Times New Roman" pitchFamily="18" charset="0"/>
            </a:endParaRPr>
          </a:p>
        </p:txBody>
      </p:sp>
      <p:sp>
        <p:nvSpPr>
          <p:cNvPr id="20485" name="Text Box 9"/>
          <p:cNvSpPr txBox="1">
            <a:spLocks noChangeArrowheads="1"/>
          </p:cNvSpPr>
          <p:nvPr/>
        </p:nvSpPr>
        <p:spPr bwMode="auto">
          <a:xfrm>
            <a:off x="5638800" y="3962400"/>
            <a:ext cx="2743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a:solidFill>
                  <a:srgbClr val="720816"/>
                </a:solidFill>
              </a:rPr>
              <a:t>Travelling Salesperson Problem</a:t>
            </a:r>
            <a:endParaRPr lang="en-US" altLang="en-US" sz="2400">
              <a:solidFill>
                <a:srgbClr val="000000"/>
              </a:solidFill>
            </a:endParaRPr>
          </a:p>
        </p:txBody>
      </p:sp>
      <p:sp>
        <p:nvSpPr>
          <p:cNvPr id="20486" name="Text Box 10"/>
          <p:cNvSpPr txBox="1">
            <a:spLocks noChangeArrowheads="1"/>
          </p:cNvSpPr>
          <p:nvPr/>
        </p:nvSpPr>
        <p:spPr bwMode="auto">
          <a:xfrm>
            <a:off x="2286000" y="4191000"/>
            <a:ext cx="279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7621A"/>
                </a:solidFill>
              </a:rPr>
              <a:t>Snowplow Problem</a:t>
            </a:r>
            <a:endParaRPr lang="en-US" altLang="en-US" sz="2400">
              <a:solidFill>
                <a:srgbClr val="000000"/>
              </a:solidFill>
            </a:endParaRPr>
          </a:p>
        </p:txBody>
      </p:sp>
      <p:sp>
        <p:nvSpPr>
          <p:cNvPr id="20487" name="Text Box 11"/>
          <p:cNvSpPr txBox="1">
            <a:spLocks noChangeArrowheads="1"/>
          </p:cNvSpPr>
          <p:nvPr/>
        </p:nvSpPr>
        <p:spPr bwMode="auto">
          <a:xfrm>
            <a:off x="2574925" y="58388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00000"/>
                </a:solidFill>
              </a:rPr>
              <a:t>…</a:t>
            </a:r>
          </a:p>
        </p:txBody>
      </p:sp>
      <p:sp>
        <p:nvSpPr>
          <p:cNvPr id="20488" name="Text Box 12"/>
          <p:cNvSpPr txBox="1">
            <a:spLocks noChangeArrowheads="1"/>
          </p:cNvSpPr>
          <p:nvPr/>
        </p:nvSpPr>
        <p:spPr bwMode="auto">
          <a:xfrm>
            <a:off x="1393825" y="5257800"/>
            <a:ext cx="3330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a:solidFill>
                  <a:srgbClr val="C0504D"/>
                </a:solidFill>
              </a:rPr>
              <a:t>Hamiltonian Path Problem</a:t>
            </a:r>
            <a:endParaRPr lang="en-US" altLang="en-US" sz="2400">
              <a:solidFill>
                <a:srgbClr val="000000"/>
              </a:solidFill>
            </a:endParaRPr>
          </a:p>
        </p:txBody>
      </p:sp>
      <p:sp>
        <p:nvSpPr>
          <p:cNvPr id="20489" name="Text Box 14"/>
          <p:cNvSpPr txBox="1">
            <a:spLocks noChangeArrowheads="1"/>
          </p:cNvSpPr>
          <p:nvPr/>
        </p:nvSpPr>
        <p:spPr bwMode="auto">
          <a:xfrm>
            <a:off x="7010400" y="5959475"/>
            <a:ext cx="274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400" b="1">
                <a:solidFill>
                  <a:srgbClr val="000000"/>
                </a:solidFill>
              </a:rPr>
              <a:t>NP-complete</a:t>
            </a:r>
            <a:r>
              <a:rPr lang="en-US" altLang="en-US" sz="2400">
                <a:solidFill>
                  <a:srgbClr val="000000"/>
                </a:solidFill>
              </a:rPr>
              <a:t> problems</a:t>
            </a:r>
            <a:endParaRPr lang="en-US" altLang="en-US" sz="1800">
              <a:solidFill>
                <a:srgbClr val="000000"/>
              </a:solidFill>
            </a:endParaRPr>
          </a:p>
        </p:txBody>
      </p:sp>
      <p:sp>
        <p:nvSpPr>
          <p:cNvPr id="20490" name="Text Box 15"/>
          <p:cNvSpPr txBox="1">
            <a:spLocks noChangeArrowheads="1"/>
          </p:cNvSpPr>
          <p:nvPr/>
        </p:nvSpPr>
        <p:spPr bwMode="auto">
          <a:xfrm>
            <a:off x="2057400" y="3521075"/>
            <a:ext cx="541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800" b="1" i="1">
                <a:solidFill>
                  <a:srgbClr val="000000"/>
                </a:solidFill>
              </a:rPr>
              <a:t>Tens of thousands</a:t>
            </a:r>
            <a:r>
              <a:rPr lang="en-US" altLang="en-US" sz="1800">
                <a:solidFill>
                  <a:srgbClr val="000000"/>
                </a:solidFill>
              </a:rPr>
              <a:t> of other known problems go in this cloud!!</a:t>
            </a:r>
          </a:p>
        </p:txBody>
      </p:sp>
      <p:sp>
        <p:nvSpPr>
          <p:cNvPr id="20491" name="Rectangle 16"/>
          <p:cNvSpPr>
            <a:spLocks noChangeArrowheads="1"/>
          </p:cNvSpPr>
          <p:nvPr/>
        </p:nvSpPr>
        <p:spPr bwMode="auto">
          <a:xfrm>
            <a:off x="2057400" y="3505200"/>
            <a:ext cx="53340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0492" name="Line 17"/>
          <p:cNvSpPr>
            <a:spLocks noChangeShapeType="1"/>
          </p:cNvSpPr>
          <p:nvPr/>
        </p:nvSpPr>
        <p:spPr bwMode="auto">
          <a:xfrm flipV="1">
            <a:off x="2971800" y="4648200"/>
            <a:ext cx="3810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3" name="Line 18"/>
          <p:cNvSpPr>
            <a:spLocks noChangeShapeType="1"/>
          </p:cNvSpPr>
          <p:nvPr/>
        </p:nvSpPr>
        <p:spPr bwMode="auto">
          <a:xfrm flipH="1">
            <a:off x="5715000" y="5181600"/>
            <a:ext cx="533400" cy="60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4" name="Line 19"/>
          <p:cNvSpPr>
            <a:spLocks noChangeShapeType="1"/>
          </p:cNvSpPr>
          <p:nvPr/>
        </p:nvSpPr>
        <p:spPr bwMode="auto">
          <a:xfrm>
            <a:off x="5105400" y="44196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5" name="Line 20"/>
          <p:cNvSpPr>
            <a:spLocks noChangeShapeType="1"/>
          </p:cNvSpPr>
          <p:nvPr/>
        </p:nvSpPr>
        <p:spPr bwMode="auto">
          <a:xfrm>
            <a:off x="3505200" y="5676900"/>
            <a:ext cx="304800" cy="228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6" name="Line 21"/>
          <p:cNvSpPr>
            <a:spLocks noChangeShapeType="1"/>
          </p:cNvSpPr>
          <p:nvPr/>
        </p:nvSpPr>
        <p:spPr bwMode="auto">
          <a:xfrm>
            <a:off x="4419600" y="4648200"/>
            <a:ext cx="30480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7" name="Line 22"/>
          <p:cNvSpPr>
            <a:spLocks noChangeShapeType="1"/>
          </p:cNvSpPr>
          <p:nvPr/>
        </p:nvSpPr>
        <p:spPr bwMode="auto">
          <a:xfrm flipV="1">
            <a:off x="3429000" y="4876800"/>
            <a:ext cx="220980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498" name="Text Box 23"/>
          <p:cNvSpPr txBox="1">
            <a:spLocks noChangeArrowheads="1"/>
          </p:cNvSpPr>
          <p:nvPr/>
        </p:nvSpPr>
        <p:spPr bwMode="auto">
          <a:xfrm>
            <a:off x="228600" y="1674813"/>
            <a:ext cx="779905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800" b="1" dirty="0">
                <a:solidFill>
                  <a:srgbClr val="000000"/>
                </a:solidFill>
              </a:rPr>
              <a:t>If a problem is NP-complete, it doesn’t</a:t>
            </a:r>
            <a:r>
              <a:rPr lang="en-US" altLang="ja-JP" sz="2800" b="1" dirty="0">
                <a:solidFill>
                  <a:srgbClr val="000000"/>
                </a:solidFill>
              </a:rPr>
              <a:t> necessarily</a:t>
            </a:r>
          </a:p>
          <a:p>
            <a:pPr eaLnBrk="1" hangingPunct="1">
              <a:spcBef>
                <a:spcPct val="0"/>
              </a:spcBef>
              <a:buFontTx/>
              <a:buNone/>
            </a:pPr>
            <a:r>
              <a:rPr lang="en-US" altLang="en-US" sz="2800" b="1" dirty="0">
                <a:solidFill>
                  <a:srgbClr val="000000"/>
                </a:solidFill>
              </a:rPr>
              <a:t>mean that it </a:t>
            </a:r>
            <a:r>
              <a:rPr lang="en-US" altLang="en-US" sz="2800" b="1" i="1" dirty="0">
                <a:solidFill>
                  <a:srgbClr val="000000"/>
                </a:solidFill>
              </a:rPr>
              <a:t>can’t</a:t>
            </a:r>
            <a:r>
              <a:rPr lang="en-US" altLang="ja-JP" sz="2800" b="1" i="1" dirty="0">
                <a:solidFill>
                  <a:srgbClr val="000000"/>
                </a:solidFill>
              </a:rPr>
              <a:t> </a:t>
            </a:r>
            <a:r>
              <a:rPr lang="en-US" altLang="ja-JP" sz="2800" b="1" dirty="0">
                <a:solidFill>
                  <a:srgbClr val="000000"/>
                </a:solidFill>
              </a:rPr>
              <a:t>be solved in polynomial time.  It</a:t>
            </a:r>
          </a:p>
          <a:p>
            <a:pPr eaLnBrk="1" hangingPunct="1">
              <a:spcBef>
                <a:spcPct val="0"/>
              </a:spcBef>
              <a:buFontTx/>
              <a:buNone/>
            </a:pPr>
            <a:r>
              <a:rPr lang="en-US" altLang="en-US" sz="2800" b="1" dirty="0">
                <a:solidFill>
                  <a:srgbClr val="000000"/>
                </a:solidFill>
              </a:rPr>
              <a:t>does mean…</a:t>
            </a:r>
          </a:p>
        </p:txBody>
      </p:sp>
      <p:pic>
        <p:nvPicPr>
          <p:cNvPr id="20499" name="Picture 24" descr="hamil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3" y="5334000"/>
            <a:ext cx="950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gareyjohns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384300"/>
            <a:ext cx="586740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4"/>
          <p:cNvSpPr txBox="1">
            <a:spLocks noChangeArrowheads="1"/>
          </p:cNvSpPr>
          <p:nvPr/>
        </p:nvSpPr>
        <p:spPr bwMode="auto">
          <a:xfrm>
            <a:off x="1927225" y="4487863"/>
            <a:ext cx="59975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ja-JP" sz="2400" dirty="0">
                <a:solidFill>
                  <a:srgbClr val="000000"/>
                </a:solidFill>
                <a:latin typeface="Arial" panose="020B0604020202020204" pitchFamily="34" charset="0"/>
                <a:cs typeface="Arial" panose="020B0604020202020204" pitchFamily="34" charset="0"/>
              </a:rPr>
              <a:t>“I can’t find an efficient algorithm.  I guess I’m too dumb.”</a:t>
            </a:r>
            <a:endParaRPr lang="en-US" altLang="en-US" sz="2400" dirty="0">
              <a:solidFill>
                <a:srgbClr val="000000"/>
              </a:solidFill>
              <a:latin typeface="Arial" panose="020B0604020202020204" pitchFamily="34" charset="0"/>
              <a:cs typeface="Arial" panose="020B0604020202020204" pitchFamily="34" charset="0"/>
            </a:endParaRPr>
          </a:p>
        </p:txBody>
      </p:sp>
      <p:sp>
        <p:nvSpPr>
          <p:cNvPr id="21508" name="Text Box 5"/>
          <p:cNvSpPr txBox="1">
            <a:spLocks noChangeArrowheads="1"/>
          </p:cNvSpPr>
          <p:nvPr/>
        </p:nvSpPr>
        <p:spPr bwMode="auto">
          <a:xfrm>
            <a:off x="136525" y="6438900"/>
            <a:ext cx="790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Cartoon courtesy of </a:t>
            </a:r>
            <a:r>
              <a:rPr lang="ja-JP" altLang="en-US" sz="1200">
                <a:solidFill>
                  <a:srgbClr val="000000"/>
                </a:solidFill>
              </a:rPr>
              <a:t>“</a:t>
            </a:r>
            <a:r>
              <a:rPr lang="en-US" altLang="ja-JP" sz="1200">
                <a:solidFill>
                  <a:srgbClr val="000000"/>
                </a:solidFill>
              </a:rPr>
              <a:t>Computers and Intractability: A Guide to the Theory of NP-Completeness</a:t>
            </a:r>
            <a:r>
              <a:rPr lang="ja-JP" altLang="en-US" sz="1200">
                <a:solidFill>
                  <a:srgbClr val="000000"/>
                </a:solidFill>
              </a:rPr>
              <a:t>”</a:t>
            </a:r>
            <a:r>
              <a:rPr lang="en-US" altLang="ja-JP" sz="1200">
                <a:solidFill>
                  <a:srgbClr val="000000"/>
                </a:solidFill>
              </a:rPr>
              <a:t> by M. Garey and D. Johnson</a:t>
            </a:r>
            <a:endParaRPr lang="en-US" altLang="en-US" sz="120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52400" y="6400800"/>
            <a:ext cx="790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Cartoon courtesy of </a:t>
            </a:r>
            <a:r>
              <a:rPr lang="ja-JP" altLang="en-US" sz="1200">
                <a:solidFill>
                  <a:srgbClr val="000000"/>
                </a:solidFill>
              </a:rPr>
              <a:t>“</a:t>
            </a:r>
            <a:r>
              <a:rPr lang="en-US" altLang="ja-JP" sz="1200">
                <a:solidFill>
                  <a:srgbClr val="000000"/>
                </a:solidFill>
              </a:rPr>
              <a:t>Computers and Intractability: A Guide to the Theory of NP-Completeness</a:t>
            </a:r>
            <a:r>
              <a:rPr lang="ja-JP" altLang="en-US" sz="1200">
                <a:solidFill>
                  <a:srgbClr val="000000"/>
                </a:solidFill>
              </a:rPr>
              <a:t>”</a:t>
            </a:r>
            <a:r>
              <a:rPr lang="en-US" altLang="ja-JP" sz="1200">
                <a:solidFill>
                  <a:srgbClr val="000000"/>
                </a:solidFill>
              </a:rPr>
              <a:t> by M. Garey and D. Johnson</a:t>
            </a:r>
            <a:endParaRPr lang="en-US" altLang="en-US" sz="1200">
              <a:solidFill>
                <a:srgbClr val="000000"/>
              </a:solidFill>
            </a:endParaRPr>
          </a:p>
        </p:txBody>
      </p:sp>
      <p:pic>
        <p:nvPicPr>
          <p:cNvPr id="22531" name="Picture 4" descr="gareyjohnso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62100"/>
            <a:ext cx="49530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5"/>
          <p:cNvSpPr txBox="1">
            <a:spLocks noChangeArrowheads="1"/>
          </p:cNvSpPr>
          <p:nvPr/>
        </p:nvSpPr>
        <p:spPr bwMode="auto">
          <a:xfrm>
            <a:off x="1736725" y="4391025"/>
            <a:ext cx="70768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ja-JP" sz="2400" dirty="0">
                <a:solidFill>
                  <a:srgbClr val="000000"/>
                </a:solidFill>
                <a:latin typeface="Arial" panose="020B0604020202020204" pitchFamily="34" charset="0"/>
                <a:cs typeface="Arial" panose="020B0604020202020204" pitchFamily="34" charset="0"/>
              </a:rPr>
              <a:t>“I can’t find an efficient algorithm because no such</a:t>
            </a:r>
          </a:p>
          <a:p>
            <a:pPr eaLnBrk="1" hangingPunct="1">
              <a:spcBef>
                <a:spcPct val="0"/>
              </a:spcBef>
              <a:buFontTx/>
              <a:buNone/>
            </a:pPr>
            <a:r>
              <a:rPr lang="en-US" altLang="en-US" sz="2400" dirty="0">
                <a:solidFill>
                  <a:srgbClr val="000000"/>
                </a:solidFill>
                <a:latin typeface="Arial" panose="020B0604020202020204" pitchFamily="34" charset="0"/>
                <a:cs typeface="Arial" panose="020B0604020202020204" pitchFamily="34" charset="0"/>
              </a:rPr>
              <a:t>algorithm is possible!”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152400" y="6400800"/>
            <a:ext cx="7907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1200">
                <a:solidFill>
                  <a:srgbClr val="000000"/>
                </a:solidFill>
              </a:rPr>
              <a:t>Cartoon courtesy of </a:t>
            </a:r>
            <a:r>
              <a:rPr lang="ja-JP" altLang="en-US" sz="1200">
                <a:solidFill>
                  <a:srgbClr val="000000"/>
                </a:solidFill>
              </a:rPr>
              <a:t>“</a:t>
            </a:r>
            <a:r>
              <a:rPr lang="en-US" altLang="ja-JP" sz="1200">
                <a:solidFill>
                  <a:srgbClr val="000000"/>
                </a:solidFill>
              </a:rPr>
              <a:t>Computers and Intractability: A Guide to the Theory of NP-Completeness</a:t>
            </a:r>
            <a:r>
              <a:rPr lang="ja-JP" altLang="en-US" sz="1200">
                <a:solidFill>
                  <a:srgbClr val="000000"/>
                </a:solidFill>
              </a:rPr>
              <a:t>”</a:t>
            </a:r>
            <a:r>
              <a:rPr lang="en-US" altLang="ja-JP" sz="1200">
                <a:solidFill>
                  <a:srgbClr val="000000"/>
                </a:solidFill>
              </a:rPr>
              <a:t> by M. Garey and D. Johnson</a:t>
            </a:r>
            <a:endParaRPr lang="en-US" altLang="en-US" sz="1200">
              <a:solidFill>
                <a:srgbClr val="000000"/>
              </a:solidFill>
            </a:endParaRPr>
          </a:p>
        </p:txBody>
      </p:sp>
      <p:pic>
        <p:nvPicPr>
          <p:cNvPr id="23555" name="Picture 4" descr="gareyjohnso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1263"/>
            <a:ext cx="49530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5"/>
          <p:cNvSpPr txBox="1">
            <a:spLocks noChangeArrowheads="1"/>
          </p:cNvSpPr>
          <p:nvPr/>
        </p:nvSpPr>
        <p:spPr bwMode="auto">
          <a:xfrm>
            <a:off x="1431925" y="4543425"/>
            <a:ext cx="63730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ja-JP" sz="2400" dirty="0">
                <a:solidFill>
                  <a:srgbClr val="000000"/>
                </a:solidFill>
                <a:latin typeface="Arial" panose="020B0604020202020204" pitchFamily="34" charset="0"/>
                <a:cs typeface="Arial" panose="020B0604020202020204" pitchFamily="34" charset="0"/>
              </a:rPr>
              <a:t>“I can’t find an efficient algorithm, but neither</a:t>
            </a:r>
          </a:p>
          <a:p>
            <a:pPr eaLnBrk="1" hangingPunct="1">
              <a:spcBef>
                <a:spcPct val="0"/>
              </a:spcBef>
              <a:buFontTx/>
              <a:buNone/>
            </a:pPr>
            <a:r>
              <a:rPr lang="en-US" altLang="en-US" sz="2400" dirty="0">
                <a:solidFill>
                  <a:srgbClr val="000000"/>
                </a:solidFill>
                <a:latin typeface="Arial" panose="020B0604020202020204" pitchFamily="34" charset="0"/>
                <a:cs typeface="Arial" panose="020B0604020202020204" pitchFamily="34" charset="0"/>
              </a:rPr>
              <a:t>can all these famous people.”</a:t>
            </a:r>
          </a:p>
        </p:txBody>
      </p:sp>
      <p:pic>
        <p:nvPicPr>
          <p:cNvPr id="23557" name="Picture 5"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863" y="1171575"/>
            <a:ext cx="304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3"/>
          <p:cNvGrpSpPr>
            <a:grpSpLocks/>
          </p:cNvGrpSpPr>
          <p:nvPr/>
        </p:nvGrpSpPr>
        <p:grpSpPr bwMode="auto">
          <a:xfrm>
            <a:off x="381000" y="990600"/>
            <a:ext cx="8218488" cy="180975"/>
            <a:chOff x="295" y="1311"/>
            <a:chExt cx="5177" cy="114"/>
          </a:xfrm>
        </p:grpSpPr>
        <p:sp>
          <p:nvSpPr>
            <p:cNvPr id="820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sp>
          <p:nvSpPr>
            <p:cNvPr id="820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endParaRPr lang="en-US" altLang="en-US" sz="2400"/>
            </a:p>
          </p:txBody>
        </p:sp>
      </p:grpSp>
      <p:sp>
        <p:nvSpPr>
          <p:cNvPr id="8195" name="Title 8"/>
          <p:cNvSpPr>
            <a:spLocks noGrp="1"/>
          </p:cNvSpPr>
          <p:nvPr>
            <p:ph type="title"/>
          </p:nvPr>
        </p:nvSpPr>
        <p:spPr>
          <a:xfrm>
            <a:off x="685800" y="76200"/>
            <a:ext cx="7772400" cy="838200"/>
          </a:xfrm>
        </p:spPr>
        <p:txBody>
          <a:bodyPr/>
          <a:lstStyle/>
          <a:p>
            <a:r>
              <a:rPr lang="en-US" altLang="en-US"/>
              <a:t>This Week</a:t>
            </a:r>
          </a:p>
        </p:txBody>
      </p:sp>
      <p:sp>
        <p:nvSpPr>
          <p:cNvPr id="8196" name="TextBox 9"/>
          <p:cNvSpPr txBox="1">
            <a:spLocks noChangeArrowheads="1"/>
          </p:cNvSpPr>
          <p:nvPr/>
        </p:nvSpPr>
        <p:spPr bwMode="auto">
          <a:xfrm>
            <a:off x="533400" y="1905000"/>
            <a:ext cx="838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2400" dirty="0"/>
              <a:t>Homework 3:</a:t>
            </a:r>
          </a:p>
          <a:p>
            <a:pPr lvl="1">
              <a:spcBef>
                <a:spcPct val="0"/>
              </a:spcBef>
              <a:buFont typeface="Arial" pitchFamily="34" charset="0"/>
              <a:buChar char="•"/>
            </a:pPr>
            <a:r>
              <a:rPr lang="en-US" altLang="en-US" sz="2400" dirty="0"/>
              <a:t> Reading</a:t>
            </a:r>
          </a:p>
          <a:p>
            <a:pPr>
              <a:spcBef>
                <a:spcPct val="0"/>
              </a:spcBef>
              <a:buFontTx/>
              <a:buNone/>
            </a:pPr>
            <a:endParaRPr lang="en-US" altLang="en-US" sz="2400" dirty="0"/>
          </a:p>
          <a:p>
            <a:pPr lvl="1">
              <a:spcBef>
                <a:spcPct val="0"/>
              </a:spcBef>
              <a:buFont typeface="Arial" pitchFamily="34" charset="0"/>
              <a:buChar char="•"/>
            </a:pPr>
            <a:r>
              <a:rPr lang="en-US" altLang="en-US" sz="2400" dirty="0"/>
              <a:t> Black lab (Problem 1) is </a:t>
            </a:r>
            <a:r>
              <a:rPr lang="en-US" altLang="en-US" sz="2400" b="1" dirty="0"/>
              <a:t>same</a:t>
            </a:r>
            <a:r>
              <a:rPr lang="en-US" altLang="en-US" sz="2400" dirty="0"/>
              <a:t> as </a:t>
            </a:r>
            <a:r>
              <a:rPr lang="en-US" altLang="en-US" sz="2400" dirty="0">
                <a:solidFill>
                  <a:srgbClr val="C1AF13"/>
                </a:solidFill>
              </a:rPr>
              <a:t>Gold</a:t>
            </a:r>
            <a:r>
              <a:rPr lang="en-US" altLang="en-US" sz="2400" dirty="0"/>
              <a:t> this week </a:t>
            </a:r>
          </a:p>
          <a:p>
            <a:pPr lvl="1">
              <a:spcBef>
                <a:spcPct val="0"/>
              </a:spcBef>
              <a:buFont typeface="Arial" pitchFamily="34" charset="0"/>
              <a:buChar char="•"/>
            </a:pPr>
            <a:endParaRPr lang="en-US" altLang="en-US" sz="2400" dirty="0"/>
          </a:p>
          <a:p>
            <a:pPr lvl="1">
              <a:spcBef>
                <a:spcPct val="0"/>
              </a:spcBef>
              <a:buFont typeface="Arial" pitchFamily="34" charset="0"/>
              <a:buChar char="•"/>
            </a:pPr>
            <a:endParaRPr lang="en-US" altLang="en-US" sz="2400" dirty="0"/>
          </a:p>
          <a:p>
            <a:pPr lvl="1">
              <a:spcBef>
                <a:spcPct val="0"/>
              </a:spcBef>
              <a:buFont typeface="Arial" pitchFamily="34" charset="0"/>
              <a:buChar char="•"/>
            </a:pPr>
            <a:endParaRPr lang="en-US" altLang="en-US" sz="2400" dirty="0"/>
          </a:p>
          <a:p>
            <a:pPr lvl="1">
              <a:spcBef>
                <a:spcPct val="0"/>
              </a:spcBef>
              <a:buFont typeface="Arial" pitchFamily="34" charset="0"/>
              <a:buChar char="•"/>
            </a:pPr>
            <a:endParaRPr lang="en-US" altLang="en-US" sz="2400" dirty="0"/>
          </a:p>
          <a:p>
            <a:pPr lvl="1">
              <a:spcBef>
                <a:spcPct val="0"/>
              </a:spcBef>
              <a:buFont typeface="Arial" pitchFamily="34" charset="0"/>
              <a:buChar char="•"/>
            </a:pPr>
            <a:r>
              <a:rPr lang="en-US" altLang="en-US" sz="2400" dirty="0"/>
              <a:t> Problem 2:  </a:t>
            </a:r>
            <a:r>
              <a:rPr lang="en-US" altLang="en-US" sz="2400" dirty="0" err="1"/>
              <a:t>Spel</a:t>
            </a:r>
            <a:r>
              <a:rPr lang="en-US" altLang="en-US" sz="2400" dirty="0"/>
              <a:t> </a:t>
            </a:r>
            <a:r>
              <a:rPr lang="en-US" altLang="en-US" sz="2400" dirty="0" err="1"/>
              <a:t>Chekking</a:t>
            </a:r>
            <a:endParaRPr lang="en-US" altLang="en-US" sz="2400" dirty="0"/>
          </a:p>
          <a:p>
            <a:pPr lvl="1">
              <a:spcBef>
                <a:spcPct val="0"/>
              </a:spcBef>
              <a:buFont typeface="Arial" pitchFamily="34" charset="0"/>
              <a:buChar char="•"/>
            </a:pPr>
            <a:r>
              <a:rPr lang="en-US" altLang="en-US" sz="2400" dirty="0"/>
              <a:t> Problem 3:  Word Break</a:t>
            </a:r>
          </a:p>
        </p:txBody>
      </p:sp>
      <p:pic>
        <p:nvPicPr>
          <p:cNvPr id="8197"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3640138"/>
            <a:ext cx="9906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581400"/>
            <a:ext cx="13970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12"/>
          <p:cNvSpPr txBox="1">
            <a:spLocks noChangeArrowheads="1"/>
          </p:cNvSpPr>
          <p:nvPr/>
        </p:nvSpPr>
        <p:spPr bwMode="auto">
          <a:xfrm>
            <a:off x="6705600" y="3429000"/>
            <a:ext cx="138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a:solidFill>
                  <a:srgbClr val="1C7210"/>
                </a:solidFill>
              </a:rPr>
              <a:t>You</a:t>
            </a:r>
            <a:r>
              <a:rPr lang="ja-JP" altLang="en-US" sz="1400" b="1">
                <a:solidFill>
                  <a:srgbClr val="1C7210"/>
                </a:solidFill>
              </a:rPr>
              <a:t>’</a:t>
            </a:r>
            <a:r>
              <a:rPr lang="en-US" altLang="ja-JP" sz="1400" b="1">
                <a:solidFill>
                  <a:srgbClr val="1C7210"/>
                </a:solidFill>
              </a:rPr>
              <a:t>re ready</a:t>
            </a:r>
          </a:p>
          <a:p>
            <a:pPr>
              <a:spcBef>
                <a:spcPct val="0"/>
              </a:spcBef>
              <a:buFontTx/>
              <a:buNone/>
            </a:pPr>
            <a:r>
              <a:rPr lang="en-US" altLang="en-US" sz="1400" b="1">
                <a:solidFill>
                  <a:srgbClr val="1C7210"/>
                </a:solidFill>
              </a:rPr>
              <a:t>for this today!</a:t>
            </a:r>
          </a:p>
        </p:txBody>
      </p:sp>
      <p:sp>
        <p:nvSpPr>
          <p:cNvPr id="8200" name="TextBox 14"/>
          <p:cNvSpPr txBox="1">
            <a:spLocks noChangeArrowheads="1"/>
          </p:cNvSpPr>
          <p:nvPr/>
        </p:nvSpPr>
        <p:spPr bwMode="auto">
          <a:xfrm>
            <a:off x="5095875" y="4733925"/>
            <a:ext cx="138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a:solidFill>
                  <a:srgbClr val="1C7210"/>
                </a:solidFill>
              </a:rPr>
              <a:t>You</a:t>
            </a:r>
            <a:r>
              <a:rPr lang="ja-JP" altLang="en-US" sz="1400" b="1">
                <a:solidFill>
                  <a:srgbClr val="1C7210"/>
                </a:solidFill>
              </a:rPr>
              <a:t>’</a:t>
            </a:r>
            <a:r>
              <a:rPr lang="en-US" altLang="ja-JP" sz="1400" b="1">
                <a:solidFill>
                  <a:srgbClr val="1C7210"/>
                </a:solidFill>
              </a:rPr>
              <a:t>re ready</a:t>
            </a:r>
          </a:p>
          <a:p>
            <a:pPr>
              <a:spcBef>
                <a:spcPct val="0"/>
              </a:spcBef>
              <a:buFontTx/>
              <a:buNone/>
            </a:pPr>
            <a:r>
              <a:rPr lang="en-US" altLang="en-US" sz="1400" b="1">
                <a:solidFill>
                  <a:srgbClr val="1C7210"/>
                </a:solidFill>
              </a:rPr>
              <a:t>for this today!</a:t>
            </a:r>
          </a:p>
        </p:txBody>
      </p:sp>
      <p:sp>
        <p:nvSpPr>
          <p:cNvPr id="8201" name="TextBox 15"/>
          <p:cNvSpPr txBox="1">
            <a:spLocks noChangeArrowheads="1"/>
          </p:cNvSpPr>
          <p:nvPr/>
        </p:nvSpPr>
        <p:spPr bwMode="auto">
          <a:xfrm>
            <a:off x="5105400" y="5330825"/>
            <a:ext cx="1052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400" b="1">
                <a:solidFill>
                  <a:srgbClr val="FF0000"/>
                </a:solidFill>
              </a:rPr>
              <a:t>Thursday!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a:ea typeface="ＭＳ Ｐゴシック" pitchFamily="-65" charset="-128"/>
              </a:rPr>
              <a:t> </a:t>
            </a:r>
          </a:p>
        </p:txBody>
      </p:sp>
      <p:pic>
        <p:nvPicPr>
          <p:cNvPr id="25603" name="Picture 3" descr="claypr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53440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Oval 5"/>
          <p:cNvSpPr>
            <a:spLocks noChangeArrowheads="1"/>
          </p:cNvSpPr>
          <p:nvPr/>
        </p:nvSpPr>
        <p:spPr bwMode="auto">
          <a:xfrm>
            <a:off x="5638800" y="1981200"/>
            <a:ext cx="990600" cy="457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5605" name="Oval 6"/>
          <p:cNvSpPr>
            <a:spLocks noChangeArrowheads="1"/>
          </p:cNvSpPr>
          <p:nvPr/>
        </p:nvSpPr>
        <p:spPr bwMode="auto">
          <a:xfrm>
            <a:off x="2667000" y="2514600"/>
            <a:ext cx="838200" cy="3810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5606" name="Line 7"/>
          <p:cNvSpPr>
            <a:spLocks noChangeShapeType="1"/>
          </p:cNvSpPr>
          <p:nvPr/>
        </p:nvSpPr>
        <p:spPr bwMode="auto">
          <a:xfrm flipV="1">
            <a:off x="2819400" y="2895600"/>
            <a:ext cx="1524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07" name="Text Box 8"/>
          <p:cNvSpPr txBox="1">
            <a:spLocks noChangeArrowheads="1"/>
          </p:cNvSpPr>
          <p:nvPr/>
        </p:nvSpPr>
        <p:spPr bwMode="auto">
          <a:xfrm>
            <a:off x="914400" y="3505200"/>
            <a:ext cx="1882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50000"/>
              </a:spcBef>
              <a:buFontTx/>
              <a:buNone/>
            </a:pPr>
            <a:r>
              <a:rPr lang="en-US" altLang="en-US" sz="2800">
                <a:solidFill>
                  <a:srgbClr val="C0504D"/>
                </a:solidFill>
              </a:rPr>
              <a:t>$1 million</a:t>
            </a:r>
            <a:endParaRPr lang="en-US" altLang="en-US" sz="2400">
              <a:solidFill>
                <a:srgbClr val="000000"/>
              </a:solidFill>
            </a:endParaRPr>
          </a:p>
        </p:txBody>
      </p:sp>
      <p:pic>
        <p:nvPicPr>
          <p:cNvPr id="2560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86200"/>
            <a:ext cx="1143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886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Box 9"/>
          <p:cNvSpPr txBox="1">
            <a:spLocks noChangeArrowheads="1"/>
          </p:cNvSpPr>
          <p:nvPr/>
        </p:nvSpPr>
        <p:spPr bwMode="auto">
          <a:xfrm>
            <a:off x="6032500" y="5638800"/>
            <a:ext cx="1663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Arial" pitchFamily="34" charset="0"/>
              </a:rPr>
              <a:t>Vinay Deolalikar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ea typeface="ＭＳ Ｐゴシック" pitchFamily="-65" charset="-128"/>
              </a:rPr>
              <a:t>What Is This?!</a:t>
            </a:r>
          </a:p>
        </p:txBody>
      </p:sp>
      <p:pic>
        <p:nvPicPr>
          <p:cNvPr id="2662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8" name="Group 3"/>
          <p:cNvGrpSpPr>
            <a:grpSpLocks/>
          </p:cNvGrpSpPr>
          <p:nvPr/>
        </p:nvGrpSpPr>
        <p:grpSpPr bwMode="auto">
          <a:xfrm>
            <a:off x="457200" y="1371600"/>
            <a:ext cx="8218488" cy="180975"/>
            <a:chOff x="295" y="1311"/>
            <a:chExt cx="5177" cy="114"/>
          </a:xfrm>
        </p:grpSpPr>
        <p:sp>
          <p:nvSpPr>
            <p:cNvPr id="2662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663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
            <a:ext cx="8229600" cy="1143000"/>
          </a:xfrm>
        </p:spPr>
        <p:txBody>
          <a:bodyPr/>
          <a:lstStyle/>
          <a:p>
            <a:r>
              <a:rPr lang="en-US" altLang="en-US">
                <a:ea typeface="ＭＳ Ｐゴシック" pitchFamily="-65" charset="-128"/>
              </a:rPr>
              <a:t>Are There Problems That Are Even Harder Than NP-Complete?</a:t>
            </a:r>
          </a:p>
        </p:txBody>
      </p:sp>
      <p:sp>
        <p:nvSpPr>
          <p:cNvPr id="27651" name="AutoShape 12"/>
          <p:cNvSpPr>
            <a:spLocks noChangeArrowheads="1"/>
          </p:cNvSpPr>
          <p:nvPr/>
        </p:nvSpPr>
        <p:spPr bwMode="auto">
          <a:xfrm>
            <a:off x="1371600" y="1752600"/>
            <a:ext cx="2971800" cy="685800"/>
          </a:xfrm>
          <a:prstGeom prst="wedgeRectCallout">
            <a:avLst>
              <a:gd name="adj1" fmla="val -55602"/>
              <a:gd name="adj2" fmla="val 40366"/>
            </a:avLst>
          </a:prstGeom>
          <a:solidFill>
            <a:srgbClr val="FFFFFF"/>
          </a:solidFill>
          <a:ln w="9525">
            <a:solidFill>
              <a:srgbClr val="000000"/>
            </a:solidFill>
            <a:miter lim="800000"/>
            <a:headEnd/>
            <a:tailEnd/>
          </a:ln>
        </p:spPr>
        <p:txBody>
          <a:bodyP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r>
              <a:rPr lang="en-US" altLang="en-US" sz="2400">
                <a:solidFill>
                  <a:srgbClr val="000000"/>
                </a:solidFill>
                <a:latin typeface="Times New Roman" pitchFamily="18" charset="0"/>
              </a:rPr>
              <a:t>Kryptonite problems?</a:t>
            </a:r>
          </a:p>
        </p:txBody>
      </p:sp>
      <p:pic>
        <p:nvPicPr>
          <p:cNvPr id="27652"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8382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743200"/>
            <a:ext cx="38100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4" name="Group 3"/>
          <p:cNvGrpSpPr>
            <a:grpSpLocks/>
          </p:cNvGrpSpPr>
          <p:nvPr/>
        </p:nvGrpSpPr>
        <p:grpSpPr bwMode="auto">
          <a:xfrm>
            <a:off x="457200" y="1343025"/>
            <a:ext cx="8218488" cy="180975"/>
            <a:chOff x="295" y="1311"/>
            <a:chExt cx="5177" cy="114"/>
          </a:xfrm>
        </p:grpSpPr>
        <p:sp>
          <p:nvSpPr>
            <p:cNvPr id="2765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765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76200"/>
            <a:ext cx="7772400" cy="1143000"/>
          </a:xfrm>
        </p:spPr>
        <p:txBody>
          <a:bodyPr/>
          <a:lstStyle/>
          <a:p>
            <a:r>
              <a:rPr lang="en-US" altLang="en-US">
                <a:ea typeface="ＭＳ Ｐゴシック" pitchFamily="-65" charset="-128"/>
              </a:rPr>
              <a:t>Is LCS NP-Complete?</a:t>
            </a:r>
          </a:p>
        </p:txBody>
      </p:sp>
      <p:sp>
        <p:nvSpPr>
          <p:cNvPr id="28675" name="TextBox 23"/>
          <p:cNvSpPr txBox="1">
            <a:spLocks noChangeArrowheads="1"/>
          </p:cNvSpPr>
          <p:nvPr/>
        </p:nvSpPr>
        <p:spPr bwMode="auto">
          <a:xfrm>
            <a:off x="2630488" y="3810000"/>
            <a:ext cx="1659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b="1" dirty="0">
                <a:solidFill>
                  <a:srgbClr val="0000FF"/>
                </a:solidFill>
                <a:latin typeface="Courier New" pitchFamily="49" charset="0"/>
                <a:cs typeface="Courier New" pitchFamily="49" charset="0"/>
              </a:rPr>
              <a:t>Demo LCS</a:t>
            </a:r>
          </a:p>
        </p:txBody>
      </p:sp>
      <p:cxnSp>
        <p:nvCxnSpPr>
          <p:cNvPr id="28676" name="Straight Connector 5"/>
          <p:cNvCxnSpPr>
            <a:cxnSpLocks noChangeShapeType="1"/>
          </p:cNvCxnSpPr>
          <p:nvPr/>
        </p:nvCxnSpPr>
        <p:spPr bwMode="auto">
          <a:xfrm>
            <a:off x="304800" y="3733800"/>
            <a:ext cx="85344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8677" name="TextBox 6"/>
          <p:cNvSpPr txBox="1">
            <a:spLocks noChangeArrowheads="1"/>
          </p:cNvSpPr>
          <p:nvPr/>
        </p:nvSpPr>
        <p:spPr bwMode="auto">
          <a:xfrm>
            <a:off x="609600" y="4267200"/>
            <a:ext cx="625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Two strings of length 100 nucleotides each…</a:t>
            </a:r>
          </a:p>
        </p:txBody>
      </p:sp>
      <p:sp>
        <p:nvSpPr>
          <p:cNvPr id="28678" name="TextBox 7"/>
          <p:cNvSpPr txBox="1">
            <a:spLocks noChangeArrowheads="1"/>
          </p:cNvSpPr>
          <p:nvPr/>
        </p:nvSpPr>
        <p:spPr bwMode="auto">
          <a:xfrm>
            <a:off x="5334000" y="5341938"/>
            <a:ext cx="1784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200" dirty="0">
                <a:solidFill>
                  <a:srgbClr val="FF0000"/>
                </a:solidFill>
                <a:latin typeface="Arial" pitchFamily="34" charset="0"/>
              </a:rPr>
              <a:t>60 seconds per minute </a:t>
            </a:r>
          </a:p>
          <a:p>
            <a:pPr>
              <a:spcBef>
                <a:spcPct val="0"/>
              </a:spcBef>
              <a:buFontTx/>
              <a:buNone/>
            </a:pPr>
            <a:r>
              <a:rPr lang="en-US" altLang="en-US" sz="1200" dirty="0">
                <a:solidFill>
                  <a:srgbClr val="FF0000"/>
                </a:solidFill>
                <a:latin typeface="Arial" pitchFamily="34" charset="0"/>
              </a:rPr>
              <a:t>60 minutes per hour</a:t>
            </a:r>
          </a:p>
          <a:p>
            <a:pPr>
              <a:spcBef>
                <a:spcPct val="0"/>
              </a:spcBef>
              <a:buFontTx/>
              <a:buNone/>
            </a:pPr>
            <a:r>
              <a:rPr lang="en-US" altLang="en-US" sz="1200" dirty="0">
                <a:solidFill>
                  <a:srgbClr val="FF0000"/>
                </a:solidFill>
                <a:latin typeface="Arial" pitchFamily="34" charset="0"/>
              </a:rPr>
              <a:t>24 hours per day</a:t>
            </a:r>
          </a:p>
          <a:p>
            <a:pPr>
              <a:spcBef>
                <a:spcPct val="0"/>
              </a:spcBef>
              <a:buFontTx/>
              <a:buNone/>
            </a:pPr>
            <a:r>
              <a:rPr lang="en-US" altLang="en-US" sz="1200" dirty="0">
                <a:solidFill>
                  <a:srgbClr val="FF0000"/>
                </a:solidFill>
                <a:latin typeface="Arial" pitchFamily="34" charset="0"/>
              </a:rPr>
              <a:t>365.25 days per year</a:t>
            </a:r>
          </a:p>
        </p:txBody>
      </p:sp>
      <p:sp>
        <p:nvSpPr>
          <p:cNvPr id="28679" name="TextBox 8"/>
          <p:cNvSpPr txBox="1">
            <a:spLocks noChangeArrowheads="1"/>
          </p:cNvSpPr>
          <p:nvPr/>
        </p:nvSpPr>
        <p:spPr bwMode="auto">
          <a:xfrm>
            <a:off x="3076575" y="6096000"/>
            <a:ext cx="1266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100" b="1">
                <a:solidFill>
                  <a:srgbClr val="1C7210"/>
                </a:solidFill>
                <a:latin typeface="Arial" pitchFamily="34" charset="0"/>
              </a:rPr>
              <a:t>13 trillion years!</a:t>
            </a:r>
          </a:p>
        </p:txBody>
      </p:sp>
      <p:grpSp>
        <p:nvGrpSpPr>
          <p:cNvPr id="28681" name="Group 3"/>
          <p:cNvGrpSpPr>
            <a:grpSpLocks/>
          </p:cNvGrpSpPr>
          <p:nvPr/>
        </p:nvGrpSpPr>
        <p:grpSpPr bwMode="auto">
          <a:xfrm>
            <a:off x="457200" y="1038225"/>
            <a:ext cx="8218488" cy="180975"/>
            <a:chOff x="295" y="1311"/>
            <a:chExt cx="5177" cy="114"/>
          </a:xfrm>
        </p:grpSpPr>
        <p:sp>
          <p:nvSpPr>
            <p:cNvPr id="2868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868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8682" name="TextBox 1"/>
          <p:cNvSpPr txBox="1">
            <a:spLocks noChangeArrowheads="1"/>
          </p:cNvSpPr>
          <p:nvPr/>
        </p:nvSpPr>
        <p:spPr bwMode="auto">
          <a:xfrm>
            <a:off x="441325" y="4876800"/>
            <a:ext cx="52101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dirty="0">
                <a:latin typeface="Courier New" pitchFamily="49" charset="0"/>
                <a:cs typeface="Courier New" pitchFamily="49" charset="0"/>
              </a:rPr>
              <a:t>&gt;&gt;&gt; steps = 2**100</a:t>
            </a:r>
          </a:p>
          <a:p>
            <a:pPr>
              <a:spcBef>
                <a:spcPct val="0"/>
              </a:spcBef>
              <a:buFontTx/>
              <a:buNone/>
            </a:pPr>
            <a:r>
              <a:rPr lang="en-US" altLang="en-US" sz="1600" dirty="0">
                <a:latin typeface="Courier New" pitchFamily="49" charset="0"/>
                <a:cs typeface="Courier New" pitchFamily="49" charset="0"/>
              </a:rPr>
              <a:t>&gt;&gt;&gt; speed = 3 * 10**9</a:t>
            </a:r>
          </a:p>
          <a:p>
            <a:pPr>
              <a:spcBef>
                <a:spcPct val="0"/>
              </a:spcBef>
              <a:buFontTx/>
              <a:buNone/>
            </a:pPr>
            <a:r>
              <a:rPr lang="en-US" altLang="en-US" sz="1600" dirty="0">
                <a:latin typeface="Courier New" pitchFamily="49" charset="0"/>
                <a:cs typeface="Courier New" pitchFamily="49" charset="0"/>
              </a:rPr>
              <a:t>&gt;&gt;&gt; seconds = steps / speed</a:t>
            </a:r>
          </a:p>
          <a:p>
            <a:pPr>
              <a:spcBef>
                <a:spcPct val="0"/>
              </a:spcBef>
              <a:buFontTx/>
              <a:buNone/>
            </a:pPr>
            <a:r>
              <a:rPr lang="en-US" altLang="en-US" sz="1600" dirty="0">
                <a:latin typeface="Courier New" pitchFamily="49" charset="0"/>
                <a:cs typeface="Courier New" pitchFamily="49" charset="0"/>
              </a:rPr>
              <a:t>&gt;&gt;&gt; years = seconds / (60*60*24*365.25)</a:t>
            </a:r>
          </a:p>
          <a:p>
            <a:pPr>
              <a:spcBef>
                <a:spcPct val="0"/>
              </a:spcBef>
              <a:buFontTx/>
              <a:buNone/>
            </a:pPr>
            <a:r>
              <a:rPr lang="en-US" altLang="en-US" sz="1600" dirty="0">
                <a:latin typeface="Courier New" pitchFamily="49" charset="0"/>
                <a:cs typeface="Courier New" pitchFamily="49" charset="0"/>
              </a:rPr>
              <a:t>&gt;&gt;&gt; years</a:t>
            </a:r>
          </a:p>
          <a:p>
            <a:pPr>
              <a:spcBef>
                <a:spcPct val="0"/>
              </a:spcBef>
              <a:buFontTx/>
              <a:buNone/>
            </a:pPr>
            <a:r>
              <a:rPr lang="en-US" altLang="en-US" sz="1600" dirty="0">
                <a:latin typeface="Courier New" pitchFamily="49" charset="0"/>
                <a:cs typeface="Courier New" pitchFamily="49" charset="0"/>
              </a:rPr>
              <a:t>13389807845846.213</a:t>
            </a:r>
          </a:p>
          <a:p>
            <a:pPr>
              <a:spcBef>
                <a:spcPct val="0"/>
              </a:spcBef>
              <a:buFontTx/>
              <a:buNone/>
            </a:pPr>
            <a:r>
              <a:rPr lang="en-US" altLang="en-US" sz="1600" dirty="0">
                <a:latin typeface="Courier New" pitchFamily="49" charset="0"/>
                <a:cs typeface="Courier New" pitchFamily="49" charset="0"/>
              </a:rPr>
              <a:t>&gt;&gt;&gt;</a:t>
            </a:r>
          </a:p>
        </p:txBody>
      </p:sp>
      <p:sp>
        <p:nvSpPr>
          <p:cNvPr id="14" name="TextBox 13">
            <a:extLst>
              <a:ext uri="{FF2B5EF4-FFF2-40B4-BE49-F238E27FC236}">
                <a16:creationId xmlns:a16="http://schemas.microsoft.com/office/drawing/2014/main" id="{094AB4A1-5375-4368-A7A3-BBCBBDA9799C}"/>
              </a:ext>
            </a:extLst>
          </p:cNvPr>
          <p:cNvSpPr txBox="1"/>
          <p:nvPr/>
        </p:nvSpPr>
        <p:spPr>
          <a:xfrm>
            <a:off x="381000" y="1536918"/>
            <a:ext cx="6603090" cy="1815882"/>
          </a:xfrm>
          <a:prstGeom prst="rect">
            <a:avLst/>
          </a:prstGeom>
          <a:noFill/>
        </p:spPr>
        <p:txBody>
          <a:bodyPr wrap="none" rtlCol="0">
            <a:spAutoFit/>
          </a:bodyPr>
          <a:lstStyle/>
          <a:p>
            <a:r>
              <a:rPr lang="en-US" sz="1600" b="1" dirty="0" err="1">
                <a:latin typeface="Courier New" panose="02070309020205020404" pitchFamily="49" charset="0"/>
                <a:cs typeface="Courier New" panose="02070309020205020404" pitchFamily="49" charset="0"/>
              </a:rPr>
              <a:t>def</a:t>
            </a:r>
            <a:r>
              <a:rPr lang="en-US" sz="1600" b="1" dirty="0">
                <a:latin typeface="Courier New" panose="02070309020205020404" pitchFamily="49" charset="0"/>
                <a:cs typeface="Courier New" panose="02070309020205020404" pitchFamily="49" charset="0"/>
              </a:rPr>
              <a:t> LCS(S1, S2):</a:t>
            </a:r>
          </a:p>
          <a:p>
            <a:r>
              <a:rPr lang="en-US" sz="1600" b="1" dirty="0">
                <a:latin typeface="Courier New" panose="02070309020205020404" pitchFamily="49" charset="0"/>
                <a:cs typeface="Courier New" panose="02070309020205020404" pitchFamily="49" charset="0"/>
              </a:rPr>
              <a:t>    if S1 == "" or S2 == "":</a:t>
            </a:r>
          </a:p>
          <a:p>
            <a:r>
              <a:rPr lang="en-US" sz="1600" b="1" dirty="0">
                <a:latin typeface="Courier New" panose="02070309020205020404" pitchFamily="49" charset="0"/>
                <a:cs typeface="Courier New" panose="02070309020205020404" pitchFamily="49" charset="0"/>
              </a:rPr>
              <a:t>	return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S1[0] == S2[0]:</a:t>
            </a:r>
          </a:p>
          <a:p>
            <a:r>
              <a:rPr lang="en-US" sz="1600" b="1" dirty="0">
                <a:latin typeface="Courier New" panose="02070309020205020404" pitchFamily="49" charset="0"/>
                <a:cs typeface="Courier New" panose="02070309020205020404" pitchFamily="49" charset="0"/>
              </a:rPr>
              <a:t>        return 1 + LCS(S1[1:], S2[1:])</a:t>
            </a:r>
          </a:p>
          <a:p>
            <a:r>
              <a:rPr lang="en-US" sz="1600" b="1" dirty="0">
                <a:latin typeface="Courier New" panose="02070309020205020404" pitchFamily="49" charset="0"/>
                <a:cs typeface="Courier New" panose="02070309020205020404" pitchFamily="49" charset="0"/>
              </a:rPr>
              <a:t>    else:</a:t>
            </a:r>
          </a:p>
          <a:p>
            <a:r>
              <a:rPr lang="en-US" sz="1600" b="1" dirty="0">
                <a:latin typeface="Courier New" panose="02070309020205020404" pitchFamily="49" charset="0"/>
                <a:cs typeface="Courier New" panose="02070309020205020404" pitchFamily="49" charset="0"/>
              </a:rPr>
              <a:t>        return max(LCS(S1, S2[1:]), LCS(S1[1:], S2))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3124200" y="457200"/>
            <a:ext cx="2524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spam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pims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699" name="TextBox 3"/>
          <p:cNvSpPr txBox="1">
            <a:spLocks noChangeArrowheads="1"/>
          </p:cNvSpPr>
          <p:nvPr/>
        </p:nvSpPr>
        <p:spPr bwMode="auto">
          <a:xfrm>
            <a:off x="1371600" y="12954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spam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00" name="TextBox 4"/>
          <p:cNvSpPr txBox="1">
            <a:spLocks noChangeArrowheads="1"/>
          </p:cNvSpPr>
          <p:nvPr/>
        </p:nvSpPr>
        <p:spPr bwMode="auto">
          <a:xfrm>
            <a:off x="5410200" y="12954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pims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cxnSp>
        <p:nvCxnSpPr>
          <p:cNvPr id="7" name="Straight Arrow Connector 6"/>
          <p:cNvCxnSpPr>
            <a:cxnSpLocks noChangeShapeType="1"/>
            <a:stCxn id="29698" idx="2"/>
            <a:endCxn id="29699" idx="0"/>
          </p:cNvCxnSpPr>
          <p:nvPr/>
        </p:nvCxnSpPr>
        <p:spPr bwMode="auto">
          <a:xfrm rot="5400000">
            <a:off x="3228976" y="138112"/>
            <a:ext cx="500062" cy="181451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a:stCxn id="29698" idx="2"/>
            <a:endCxn id="29700" idx="0"/>
          </p:cNvCxnSpPr>
          <p:nvPr/>
        </p:nvCxnSpPr>
        <p:spPr bwMode="auto">
          <a:xfrm rot="16200000" flipH="1">
            <a:off x="5248276" y="-66675"/>
            <a:ext cx="500062" cy="222408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703" name="TextBox 10"/>
          <p:cNvSpPr txBox="1">
            <a:spLocks noChangeArrowheads="1"/>
          </p:cNvSpPr>
          <p:nvPr/>
        </p:nvSpPr>
        <p:spPr bwMode="auto">
          <a:xfrm>
            <a:off x="76200" y="2209800"/>
            <a:ext cx="2278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spam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04" name="TextBox 11"/>
          <p:cNvSpPr txBox="1">
            <a:spLocks noChangeArrowheads="1"/>
          </p:cNvSpPr>
          <p:nvPr/>
        </p:nvSpPr>
        <p:spPr bwMode="auto">
          <a:xfrm>
            <a:off x="2438400" y="2209800"/>
            <a:ext cx="2278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cxnSp>
        <p:nvCxnSpPr>
          <p:cNvPr id="14" name="Straight Arrow Connector 13"/>
          <p:cNvCxnSpPr>
            <a:cxnSpLocks noChangeShapeType="1"/>
            <a:stCxn id="29699" idx="2"/>
            <a:endCxn id="29703" idx="0"/>
          </p:cNvCxnSpPr>
          <p:nvPr/>
        </p:nvCxnSpPr>
        <p:spPr bwMode="auto">
          <a:xfrm rot="5400000">
            <a:off x="1604963" y="1243013"/>
            <a:ext cx="576262" cy="13573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a:stCxn id="29699" idx="2"/>
            <a:endCxn id="29704" idx="0"/>
          </p:cNvCxnSpPr>
          <p:nvPr/>
        </p:nvCxnSpPr>
        <p:spPr bwMode="auto">
          <a:xfrm rot="16200000" flipH="1">
            <a:off x="2786063" y="1419225"/>
            <a:ext cx="576262" cy="10048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a:stCxn id="29700" idx="2"/>
            <a:endCxn id="29708" idx="0"/>
          </p:cNvCxnSpPr>
          <p:nvPr/>
        </p:nvCxnSpPr>
        <p:spPr bwMode="auto">
          <a:xfrm rot="16200000" flipH="1">
            <a:off x="6324601" y="1919287"/>
            <a:ext cx="576262" cy="476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708" name="TextBox 26"/>
          <p:cNvSpPr txBox="1">
            <a:spLocks noChangeArrowheads="1"/>
          </p:cNvSpPr>
          <p:nvPr/>
        </p:nvSpPr>
        <p:spPr bwMode="auto">
          <a:xfrm>
            <a:off x="5537200" y="2209800"/>
            <a:ext cx="2154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09" name="TextBox 34"/>
          <p:cNvSpPr txBox="1">
            <a:spLocks noChangeArrowheads="1"/>
          </p:cNvSpPr>
          <p:nvPr/>
        </p:nvSpPr>
        <p:spPr bwMode="auto">
          <a:xfrm>
            <a:off x="6781800" y="1676400"/>
            <a:ext cx="534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FF0000"/>
                </a:solidFill>
                <a:latin typeface="Arial" pitchFamily="34" charset="0"/>
              </a:rPr>
              <a:t>1+</a:t>
            </a:r>
          </a:p>
        </p:txBody>
      </p:sp>
      <p:sp>
        <p:nvSpPr>
          <p:cNvPr id="29710" name="TextBox 35"/>
          <p:cNvSpPr txBox="1">
            <a:spLocks noChangeArrowheads="1"/>
          </p:cNvSpPr>
          <p:nvPr/>
        </p:nvSpPr>
        <p:spPr bwMode="auto">
          <a:xfrm>
            <a:off x="1600200" y="3200400"/>
            <a:ext cx="2154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11" name="TextBox 36"/>
          <p:cNvSpPr txBox="1">
            <a:spLocks noChangeArrowheads="1"/>
          </p:cNvSpPr>
          <p:nvPr/>
        </p:nvSpPr>
        <p:spPr bwMode="auto">
          <a:xfrm>
            <a:off x="3810000" y="3200400"/>
            <a:ext cx="2154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cxnSp>
        <p:nvCxnSpPr>
          <p:cNvPr id="38" name="Straight Arrow Connector 37"/>
          <p:cNvCxnSpPr>
            <a:cxnSpLocks noChangeShapeType="1"/>
            <a:stCxn id="29704" idx="2"/>
            <a:endCxn id="29710" idx="0"/>
          </p:cNvCxnSpPr>
          <p:nvPr/>
        </p:nvCxnSpPr>
        <p:spPr bwMode="auto">
          <a:xfrm rot="5400000">
            <a:off x="2801145" y="2424906"/>
            <a:ext cx="652462" cy="89852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Arrow Connector 40"/>
          <p:cNvCxnSpPr>
            <a:cxnSpLocks noChangeShapeType="1"/>
            <a:stCxn id="29704" idx="2"/>
            <a:endCxn id="29711" idx="0"/>
          </p:cNvCxnSpPr>
          <p:nvPr/>
        </p:nvCxnSpPr>
        <p:spPr bwMode="auto">
          <a:xfrm rot="16200000" flipH="1">
            <a:off x="3906045" y="2218531"/>
            <a:ext cx="652462" cy="13112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29703" idx="2"/>
          </p:cNvCxnSpPr>
          <p:nvPr/>
        </p:nvCxnSpPr>
        <p:spPr bwMode="auto">
          <a:xfrm rot="5400000">
            <a:off x="547688" y="2457450"/>
            <a:ext cx="576262" cy="7572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a:stCxn id="29703" idx="2"/>
          </p:cNvCxnSpPr>
          <p:nvPr/>
        </p:nvCxnSpPr>
        <p:spPr bwMode="auto">
          <a:xfrm rot="16200000" flipH="1">
            <a:off x="928688" y="2833688"/>
            <a:ext cx="576262" cy="47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a:stCxn id="29708" idx="2"/>
          </p:cNvCxnSpPr>
          <p:nvPr/>
        </p:nvCxnSpPr>
        <p:spPr bwMode="auto">
          <a:xfrm rot="5400000">
            <a:off x="6181726" y="2767012"/>
            <a:ext cx="652462" cy="21431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a:stCxn id="29708" idx="2"/>
          </p:cNvCxnSpPr>
          <p:nvPr/>
        </p:nvCxnSpPr>
        <p:spPr bwMode="auto">
          <a:xfrm rot="16200000" flipH="1">
            <a:off x="6448426" y="2714625"/>
            <a:ext cx="652462" cy="31908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rot="5400000">
            <a:off x="4443412" y="3724276"/>
            <a:ext cx="652463" cy="2143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rot="16200000" flipH="1">
            <a:off x="4710112" y="3671888"/>
            <a:ext cx="652463" cy="3190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Arrow Connector 57"/>
          <p:cNvCxnSpPr>
            <a:cxnSpLocks noChangeShapeType="1"/>
          </p:cNvCxnSpPr>
          <p:nvPr/>
        </p:nvCxnSpPr>
        <p:spPr bwMode="auto">
          <a:xfrm rot="5400000">
            <a:off x="2309812" y="3724276"/>
            <a:ext cx="652463" cy="2143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p:cNvCxnSpPr>
          <p:nvPr/>
        </p:nvCxnSpPr>
        <p:spPr bwMode="auto">
          <a:xfrm rot="16200000" flipH="1">
            <a:off x="2576512" y="3671888"/>
            <a:ext cx="652463" cy="3190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9722" name="Picture 10"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724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ular Callout 26"/>
          <p:cNvSpPr>
            <a:spLocks noChangeArrowheads="1"/>
          </p:cNvSpPr>
          <p:nvPr/>
        </p:nvSpPr>
        <p:spPr bwMode="auto">
          <a:xfrm>
            <a:off x="6353175" y="4191000"/>
            <a:ext cx="2257425" cy="1066800"/>
          </a:xfrm>
          <a:prstGeom prst="wedgeRoundRectCallout">
            <a:avLst>
              <a:gd name="adj1" fmla="val -38088"/>
              <a:gd name="adj2" fmla="val 63296"/>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lstStyle/>
          <a:p>
            <a:pPr>
              <a:defRPr/>
            </a:pPr>
            <a:r>
              <a:rPr lang="en-US">
                <a:solidFill>
                  <a:srgbClr val="FFFFFF"/>
                </a:solidFill>
                <a:latin typeface="Calibri" pitchFamily="34" charset="0"/>
              </a:rPr>
              <a:t>I love </a:t>
            </a:r>
            <a:r>
              <a:rPr lang="en-US" altLang="en-US">
                <a:solidFill>
                  <a:srgbClr val="FFFFFF"/>
                </a:solidFill>
                <a:latin typeface="Calibri" pitchFamily="34" charset="0"/>
              </a:rPr>
              <a:t>“</a:t>
            </a:r>
            <a:r>
              <a:rPr lang="en-US">
                <a:solidFill>
                  <a:srgbClr val="FFFFFF"/>
                </a:solidFill>
                <a:latin typeface="Calibri" pitchFamily="34" charset="0"/>
              </a:rPr>
              <a:t>am and ims</a:t>
            </a:r>
            <a:r>
              <a:rPr lang="en-US" altLang="en-US">
                <a:solidFill>
                  <a:srgbClr val="FFFFFF"/>
                </a:solidFill>
                <a:latin typeface="Calibri" pitchFamily="34" charset="0"/>
              </a:rPr>
              <a:t>”</a:t>
            </a:r>
            <a:r>
              <a:rPr lang="en-US">
                <a:solidFill>
                  <a:srgbClr val="FFFFFF"/>
                </a:solidFill>
                <a:latin typeface="Calibri" pitchFamily="34" charset="0"/>
              </a:rPr>
              <a:t>!</a:t>
            </a:r>
          </a:p>
        </p:txBody>
      </p:sp>
      <p:pic>
        <p:nvPicPr>
          <p:cNvPr id="29724"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648200"/>
            <a:ext cx="6699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71924B74-9EE8-40BA-B020-7E037801BE16}"/>
              </a:ext>
            </a:extLst>
          </p:cNvPr>
          <p:cNvSpPr/>
          <p:nvPr/>
        </p:nvSpPr>
        <p:spPr>
          <a:xfrm>
            <a:off x="4279194" y="3040065"/>
            <a:ext cx="1472320" cy="617534"/>
          </a:xfrm>
          <a:prstGeom prst="ellipse">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FC87E5-3675-4E0D-9D66-E6A64D3FCEB1}"/>
              </a:ext>
            </a:extLst>
          </p:cNvPr>
          <p:cNvSpPr/>
          <p:nvPr/>
        </p:nvSpPr>
        <p:spPr>
          <a:xfrm>
            <a:off x="5995280" y="2049466"/>
            <a:ext cx="1472320" cy="617534"/>
          </a:xfrm>
          <a:prstGeom prst="ellipse">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ea typeface="ＭＳ Ｐゴシック" pitchFamily="-65" charset="-128"/>
              </a:rPr>
              <a:t>Dictionaries Revisited</a:t>
            </a:r>
          </a:p>
        </p:txBody>
      </p:sp>
      <p:sp>
        <p:nvSpPr>
          <p:cNvPr id="30723" name="Content Placeholder 2"/>
          <p:cNvSpPr>
            <a:spLocks noGrp="1"/>
          </p:cNvSpPr>
          <p:nvPr>
            <p:ph idx="1"/>
          </p:nvPr>
        </p:nvSpPr>
        <p:spPr>
          <a:xfrm>
            <a:off x="457200" y="1600200"/>
            <a:ext cx="8534400" cy="4525963"/>
          </a:xfrm>
        </p:spPr>
        <p:txBody>
          <a:bodyPr/>
          <a:lstStyle/>
          <a:p>
            <a:pPr>
              <a:buFont typeface="Arial" pitchFamily="34" charset="0"/>
              <a:buNone/>
            </a:pPr>
            <a:r>
              <a:rPr lang="en-US" altLang="en-US" sz="1800" dirty="0">
                <a:latin typeface="Courier New" pitchFamily="49" charset="0"/>
                <a:ea typeface="ＭＳ Ｐゴシック" pitchFamily="-65" charset="-128"/>
                <a:cs typeface="Courier New" pitchFamily="49" charset="0"/>
              </a:rPr>
              <a:t>&gt;&gt;&gt; D = {</a:t>
            </a:r>
            <a:r>
              <a:rPr lang="en-US" altLang="en-US" sz="1800" dirty="0">
                <a:solidFill>
                  <a:srgbClr val="FF0000"/>
                </a:solidFill>
                <a:latin typeface="Courier New" pitchFamily="49" charset="0"/>
                <a:ea typeface="ＭＳ Ｐゴシック" pitchFamily="-65" charset="-128"/>
                <a:cs typeface="Courier New" pitchFamily="49" charset="0"/>
              </a:rPr>
              <a:t>"</a:t>
            </a:r>
            <a:r>
              <a:rPr lang="en-US" altLang="ja-JP" sz="1800" dirty="0">
                <a:solidFill>
                  <a:srgbClr val="FF0000"/>
                </a:solidFill>
                <a:latin typeface="Courier New" pitchFamily="49" charset="0"/>
                <a:ea typeface="ＭＳ Ｐゴシック" pitchFamily="-65" charset="-128"/>
                <a:cs typeface="Courier New" pitchFamily="49" charset="0"/>
              </a:rPr>
              <a:t>spam" : "yummy!"</a:t>
            </a:r>
            <a:r>
              <a:rPr lang="en-US" altLang="ja-JP" sz="1800" dirty="0">
                <a:latin typeface="Courier New" pitchFamily="49" charset="0"/>
                <a:ea typeface="ＭＳ Ｐゴシック" pitchFamily="-65" charset="-128"/>
                <a:cs typeface="Courier New" pitchFamily="49" charset="0"/>
              </a:rPr>
              <a:t>, </a:t>
            </a:r>
            <a:r>
              <a:rPr lang="en-US" altLang="ja-JP" sz="1800" dirty="0">
                <a:solidFill>
                  <a:srgbClr val="0000FF"/>
                </a:solidFill>
                <a:latin typeface="Courier New" pitchFamily="49" charset="0"/>
                <a:ea typeface="ＭＳ Ｐゴシック" pitchFamily="-65" charset="-128"/>
                <a:cs typeface="Courier New" pitchFamily="49" charset="0"/>
              </a:rPr>
              <a:t>(42, 42): "an important point"</a:t>
            </a:r>
            <a:r>
              <a:rPr lang="en-US" altLang="ja-JP" sz="1800" dirty="0">
                <a:latin typeface="Courier New" pitchFamily="49" charset="0"/>
                <a:ea typeface="ＭＳ Ｐゴシック" pitchFamily="-65" charset="-128"/>
                <a:cs typeface="Courier New" pitchFamily="49" charset="0"/>
              </a:rPr>
              <a:t>}</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en-US"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a:solidFill>
                  <a:srgbClr val="660066"/>
                </a:solidFill>
                <a:latin typeface="Courier New" pitchFamily="49" charset="0"/>
                <a:ea typeface="ＭＳ Ｐゴシック" pitchFamily="-65" charset="-128"/>
                <a:cs typeface="Courier New" pitchFamily="49" charset="0"/>
              </a:rPr>
              <a:t>spam"</a:t>
            </a:r>
            <a:r>
              <a:rPr lang="en-US" altLang="ja-JP" sz="2000" dirty="0">
                <a:latin typeface="Courier New" pitchFamily="49" charset="0"/>
                <a:ea typeface="ＭＳ Ｐゴシック" pitchFamily="-65" charset="-128"/>
                <a:cs typeface="Courier New" pitchFamily="49" charset="0"/>
              </a:rPr>
              <a:t>]</a:t>
            </a:r>
          </a:p>
          <a:p>
            <a:pPr>
              <a:buFont typeface="Arial" pitchFamily="34" charset="0"/>
              <a:buNone/>
            </a:pPr>
            <a:r>
              <a:rPr lang="ja-JP" altLang="en-US" sz="2000" dirty="0">
                <a:solidFill>
                  <a:srgbClr val="1C7210"/>
                </a:solidFill>
                <a:latin typeface="Courier New" pitchFamily="49" charset="0"/>
                <a:ea typeface="ＭＳ Ｐゴシック" pitchFamily="-65" charset="-128"/>
                <a:cs typeface="Courier New" pitchFamily="49" charset="0"/>
              </a:rPr>
              <a:t>“</a:t>
            </a:r>
            <a:r>
              <a:rPr lang="en-US" altLang="ja-JP" sz="2000" dirty="0">
                <a:solidFill>
                  <a:srgbClr val="1C7210"/>
                </a:solidFill>
                <a:latin typeface="Courier New" pitchFamily="49" charset="0"/>
                <a:ea typeface="ＭＳ Ｐゴシック" pitchFamily="-65" charset="-128"/>
                <a:cs typeface="Courier New" pitchFamily="49" charset="0"/>
              </a:rPr>
              <a:t>yummy!</a:t>
            </a:r>
            <a:r>
              <a:rPr lang="ja-JP" altLang="en-US" sz="2000" dirty="0">
                <a:solidFill>
                  <a:srgbClr val="1C7210"/>
                </a:solidFill>
                <a:latin typeface="Courier New" pitchFamily="49" charset="0"/>
                <a:ea typeface="ＭＳ Ｐゴシック" pitchFamily="-65" charset="-128"/>
                <a:cs typeface="Courier New" pitchFamily="49" charset="0"/>
              </a:rPr>
              <a:t>”</a:t>
            </a:r>
            <a:endParaRPr lang="en-US" altLang="ja-JP" sz="2000" dirty="0">
              <a:solidFill>
                <a:srgbClr val="1C7210"/>
              </a:solidFill>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en-US" altLang="en-US" sz="2000" dirty="0">
                <a:solidFill>
                  <a:srgbClr val="660066"/>
                </a:solidFill>
                <a:latin typeface="Courier New" pitchFamily="49" charset="0"/>
                <a:ea typeface="ＭＳ Ｐゴシック" pitchFamily="-65" charset="-128"/>
                <a:cs typeface="Courier New" pitchFamily="49" charset="0"/>
              </a:rPr>
              <a:t>(42, 42)</a:t>
            </a:r>
            <a:r>
              <a:rPr lang="en-US" altLang="en-US" sz="2000" dirty="0">
                <a:latin typeface="Courier New" pitchFamily="49" charset="0"/>
                <a:ea typeface="ＭＳ Ｐゴシック" pitchFamily="-65" charset="-128"/>
                <a:cs typeface="Courier New" pitchFamily="49" charset="0"/>
              </a:rPr>
              <a:t>]</a:t>
            </a:r>
          </a:p>
          <a:p>
            <a:pPr>
              <a:buFont typeface="Arial" pitchFamily="34" charset="0"/>
              <a:buNone/>
            </a:pPr>
            <a:r>
              <a:rPr lang="en-US" altLang="ja-JP" sz="2000" dirty="0">
                <a:solidFill>
                  <a:srgbClr val="1C7210"/>
                </a:solidFill>
                <a:latin typeface="Courier New" pitchFamily="49" charset="0"/>
                <a:ea typeface="ＭＳ Ｐゴシック" pitchFamily="-65" charset="-128"/>
                <a:cs typeface="Courier New" pitchFamily="49" charset="0"/>
              </a:rPr>
              <a:t>"an important point"</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en-US"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err="1">
                <a:solidFill>
                  <a:srgbClr val="660066"/>
                </a:solidFill>
                <a:latin typeface="Courier New" pitchFamily="49" charset="0"/>
                <a:ea typeface="ＭＳ Ｐゴシック" pitchFamily="-65" charset="-128"/>
                <a:cs typeface="Courier New" pitchFamily="49" charset="0"/>
              </a:rPr>
              <a:t>zaster</a:t>
            </a:r>
            <a:r>
              <a:rPr lang="en-US" altLang="ja-JP" sz="2000" dirty="0">
                <a:solidFill>
                  <a:srgbClr val="660066"/>
                </a:solidFill>
                <a:latin typeface="Courier New" pitchFamily="49" charset="0"/>
                <a:ea typeface="ＭＳ Ｐゴシック" pitchFamily="-65" charset="-128"/>
                <a:cs typeface="Courier New" pitchFamily="49" charset="0"/>
              </a:rPr>
              <a:t>!", "putrid", "</a:t>
            </a:r>
            <a:r>
              <a:rPr lang="en-US" altLang="ja-JP" sz="2000">
                <a:solidFill>
                  <a:srgbClr val="660066"/>
                </a:solidFill>
                <a:latin typeface="Courier New" pitchFamily="49" charset="0"/>
                <a:ea typeface="ＭＳ Ｐゴシック" pitchFamily="-65" charset="-128"/>
                <a:cs typeface="Courier New" pitchFamily="49" charset="0"/>
              </a:rPr>
              <a:t>smoke!"]</a:t>
            </a:r>
            <a:r>
              <a:rPr lang="en-US" altLang="ja-JP" sz="2000">
                <a:latin typeface="Courier New" pitchFamily="49" charset="0"/>
                <a:ea typeface="ＭＳ Ｐゴシック" pitchFamily="-65" charset="-128"/>
                <a:cs typeface="Courier New" pitchFamily="49" charset="0"/>
              </a:rPr>
              <a:t>]</a:t>
            </a:r>
            <a:endParaRPr lang="en-US" altLang="ja-JP" sz="2000" dirty="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solidFill>
                  <a:srgbClr val="1C7210"/>
                </a:solidFill>
                <a:latin typeface="Courier New" pitchFamily="49" charset="0"/>
                <a:ea typeface="ＭＳ Ｐゴシック" pitchFamily="-65" charset="-128"/>
                <a:cs typeface="Courier New" pitchFamily="49" charset="0"/>
              </a:rPr>
              <a:t>BARF!</a:t>
            </a:r>
          </a:p>
          <a:p>
            <a:pPr>
              <a:buFont typeface="Arial" pitchFamily="34" charset="0"/>
              <a:buNone/>
            </a:pPr>
            <a:endParaRPr lang="en-US" altLang="en-US" sz="2000" dirty="0">
              <a:latin typeface="Courier New" pitchFamily="49" charset="0"/>
              <a:ea typeface="ＭＳ Ｐゴシック" pitchFamily="-65" charset="-128"/>
              <a:cs typeface="Courier New" pitchFamily="49" charset="0"/>
            </a:endParaRPr>
          </a:p>
        </p:txBody>
      </p:sp>
      <p:grpSp>
        <p:nvGrpSpPr>
          <p:cNvPr id="30724" name="Group 3"/>
          <p:cNvGrpSpPr>
            <a:grpSpLocks/>
          </p:cNvGrpSpPr>
          <p:nvPr/>
        </p:nvGrpSpPr>
        <p:grpSpPr bwMode="auto">
          <a:xfrm>
            <a:off x="457200" y="1343025"/>
            <a:ext cx="8218488" cy="180975"/>
            <a:chOff x="295" y="1311"/>
            <a:chExt cx="5177" cy="114"/>
          </a:xfrm>
        </p:grpSpPr>
        <p:sp>
          <p:nvSpPr>
            <p:cNvPr id="307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07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ea typeface="ＭＳ Ｐゴシック" pitchFamily="-65" charset="-128"/>
              </a:rPr>
              <a:t>Dictionaries Revisited</a:t>
            </a:r>
          </a:p>
        </p:txBody>
      </p:sp>
      <p:sp>
        <p:nvSpPr>
          <p:cNvPr id="31747" name="Content Placeholder 2"/>
          <p:cNvSpPr>
            <a:spLocks noGrp="1"/>
          </p:cNvSpPr>
          <p:nvPr>
            <p:ph idx="1"/>
          </p:nvPr>
        </p:nvSpPr>
        <p:spPr>
          <a:xfrm>
            <a:off x="457200" y="1600200"/>
            <a:ext cx="8534400" cy="4525963"/>
          </a:xfrm>
        </p:spPr>
        <p:txBody>
          <a:bodyPr/>
          <a:lstStyle/>
          <a:p>
            <a:pPr>
              <a:buFont typeface="Arial" pitchFamily="34" charset="0"/>
              <a:buNone/>
            </a:pPr>
            <a:r>
              <a:rPr lang="en-US" altLang="en-US" sz="1800" dirty="0">
                <a:solidFill>
                  <a:srgbClr val="7F7F7F"/>
                </a:solidFill>
                <a:latin typeface="Courier New" pitchFamily="49" charset="0"/>
                <a:ea typeface="ＭＳ Ｐゴシック" pitchFamily="-65" charset="-128"/>
                <a:cs typeface="Courier New" pitchFamily="49" charset="0"/>
              </a:rPr>
              <a:t>&gt;&gt;&gt; D = {</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spam</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 : </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yummy!</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 (42, 42): </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an important point</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 = {}</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ja-JP"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a:solidFill>
                  <a:srgbClr val="660066"/>
                </a:solidFill>
                <a:latin typeface="Courier New" pitchFamily="49" charset="0"/>
                <a:ea typeface="ＭＳ Ｐゴシック" pitchFamily="-65" charset="-128"/>
                <a:cs typeface="Courier New" pitchFamily="49" charset="0"/>
              </a:rPr>
              <a:t>spam</a:t>
            </a:r>
            <a:r>
              <a:rPr lang="ja-JP"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a:latin typeface="Courier New" pitchFamily="49" charset="0"/>
                <a:ea typeface="ＭＳ Ｐゴシック" pitchFamily="-65" charset="-128"/>
                <a:cs typeface="Courier New" pitchFamily="49" charset="0"/>
              </a:rPr>
              <a:t>] = </a:t>
            </a:r>
            <a:r>
              <a:rPr lang="ja-JP" altLang="en-US" sz="2000" dirty="0">
                <a:latin typeface="Courier New" pitchFamily="49" charset="0"/>
                <a:ea typeface="ＭＳ Ｐゴシック" pitchFamily="-65" charset="-128"/>
                <a:cs typeface="Courier New" pitchFamily="49" charset="0"/>
              </a:rPr>
              <a:t>“</a:t>
            </a:r>
            <a:r>
              <a:rPr lang="en-US" altLang="ja-JP" sz="2000" dirty="0">
                <a:latin typeface="Courier New" pitchFamily="49" charset="0"/>
                <a:ea typeface="ＭＳ Ｐゴシック" pitchFamily="-65" charset="-128"/>
                <a:cs typeface="Courier New" pitchFamily="49" charset="0"/>
              </a:rPr>
              <a:t>yummy!</a:t>
            </a:r>
            <a:r>
              <a:rPr lang="ja-JP" altLang="en-US" sz="2000" dirty="0">
                <a:latin typeface="Courier New" pitchFamily="49" charset="0"/>
                <a:ea typeface="ＭＳ Ｐゴシック" pitchFamily="-65" charset="-128"/>
                <a:cs typeface="Courier New" pitchFamily="49" charset="0"/>
              </a:rPr>
              <a:t>”</a:t>
            </a:r>
            <a:endParaRPr lang="en-US" altLang="ja-JP" sz="2000" dirty="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en-US" altLang="en-US" sz="2000" dirty="0">
                <a:solidFill>
                  <a:srgbClr val="660066"/>
                </a:solidFill>
                <a:latin typeface="Courier New" pitchFamily="49" charset="0"/>
                <a:ea typeface="ＭＳ Ｐゴシック" pitchFamily="-65" charset="-128"/>
                <a:cs typeface="Courier New" pitchFamily="49" charset="0"/>
              </a:rPr>
              <a:t>(42, 42)</a:t>
            </a:r>
            <a:r>
              <a:rPr lang="en-US" altLang="en-US" sz="2000" dirty="0">
                <a:latin typeface="Courier New" pitchFamily="49" charset="0"/>
                <a:ea typeface="ＭＳ Ｐゴシック" pitchFamily="-65" charset="-128"/>
                <a:cs typeface="Courier New" pitchFamily="49" charset="0"/>
              </a:rPr>
              <a:t>] = </a:t>
            </a:r>
            <a:r>
              <a:rPr lang="ja-JP" altLang="en-US" sz="2000" dirty="0">
                <a:latin typeface="Courier New" pitchFamily="49" charset="0"/>
                <a:ea typeface="ＭＳ Ｐゴシック" pitchFamily="-65" charset="-128"/>
                <a:cs typeface="Courier New" pitchFamily="49" charset="0"/>
              </a:rPr>
              <a:t>“</a:t>
            </a:r>
            <a:r>
              <a:rPr lang="en-US" altLang="ja-JP" sz="2000" dirty="0">
                <a:latin typeface="Courier New" pitchFamily="49" charset="0"/>
                <a:ea typeface="ＭＳ Ｐゴシック" pitchFamily="-65" charset="-128"/>
                <a:cs typeface="Courier New" pitchFamily="49" charset="0"/>
              </a:rPr>
              <a:t>an important point</a:t>
            </a:r>
            <a:r>
              <a:rPr lang="ja-JP" altLang="en-US" sz="2000" dirty="0">
                <a:latin typeface="Courier New" pitchFamily="49" charset="0"/>
                <a:ea typeface="ＭＳ Ｐゴシック" pitchFamily="-65" charset="-128"/>
                <a:cs typeface="Courier New" pitchFamily="49" charset="0"/>
              </a:rPr>
              <a:t>”</a:t>
            </a:r>
            <a:endParaRPr lang="en-US" altLang="ja-JP" sz="2000" dirty="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en-US" altLang="en-US" sz="2000" dirty="0">
                <a:solidFill>
                  <a:srgbClr val="660066"/>
                </a:solidFill>
                <a:latin typeface="Courier New" pitchFamily="49" charset="0"/>
                <a:ea typeface="ＭＳ Ｐゴシック" pitchFamily="-65" charset="-128"/>
                <a:cs typeface="Courier New" pitchFamily="49" charset="0"/>
              </a:rPr>
              <a:t>[1, 2]</a:t>
            </a:r>
            <a:r>
              <a:rPr lang="en-US" altLang="en-US" sz="2000" dirty="0">
                <a:latin typeface="Courier New" pitchFamily="49" charset="0"/>
                <a:ea typeface="ＭＳ Ｐゴシック" pitchFamily="-65" charset="-128"/>
                <a:cs typeface="Courier New" pitchFamily="49" charset="0"/>
              </a:rPr>
              <a:t>] = </a:t>
            </a:r>
            <a:r>
              <a:rPr lang="ja-JP" altLang="en-US" sz="2000" dirty="0">
                <a:latin typeface="Courier New" pitchFamily="49" charset="0"/>
                <a:ea typeface="ＭＳ Ｐゴシック" pitchFamily="-65" charset="-128"/>
                <a:cs typeface="Courier New" pitchFamily="49" charset="0"/>
              </a:rPr>
              <a:t>“</a:t>
            </a:r>
            <a:r>
              <a:rPr lang="en-US" altLang="ja-JP" sz="2000" dirty="0">
                <a:latin typeface="Courier New" pitchFamily="49" charset="0"/>
                <a:ea typeface="ＭＳ Ｐゴシック" pitchFamily="-65" charset="-128"/>
                <a:cs typeface="Courier New" pitchFamily="49" charset="0"/>
              </a:rPr>
              <a:t>but this is bad</a:t>
            </a:r>
            <a:r>
              <a:rPr lang="ja-JP" altLang="en-US" sz="2000" dirty="0">
                <a:latin typeface="Courier New" pitchFamily="49" charset="0"/>
                <a:ea typeface="ＭＳ Ｐゴシック" pitchFamily="-65" charset="-128"/>
                <a:cs typeface="Courier New" pitchFamily="49" charset="0"/>
              </a:rPr>
              <a:t>”</a:t>
            </a:r>
            <a:endParaRPr lang="en-US" altLang="ja-JP" sz="2000" dirty="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solidFill>
                  <a:srgbClr val="1C7210"/>
                </a:solidFill>
                <a:latin typeface="Courier New" pitchFamily="49" charset="0"/>
                <a:ea typeface="ＭＳ Ｐゴシック" pitchFamily="-65" charset="-128"/>
                <a:cs typeface="Courier New" pitchFamily="49" charset="0"/>
              </a:rPr>
              <a:t>BARF!</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"spam" in D</a:t>
            </a:r>
            <a:endParaRPr lang="en-US" altLang="ja-JP" sz="2000" dirty="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solidFill>
                  <a:srgbClr val="008000"/>
                </a:solidFill>
                <a:latin typeface="Courier New" pitchFamily="49" charset="0"/>
                <a:ea typeface="ＭＳ Ｐゴシック" pitchFamily="-65" charset="-128"/>
                <a:cs typeface="Courier New" pitchFamily="49" charset="0"/>
              </a:rPr>
              <a:t>True</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42 in D</a:t>
            </a:r>
          </a:p>
          <a:p>
            <a:pPr>
              <a:buFont typeface="Arial" pitchFamily="34" charset="0"/>
              <a:buNone/>
            </a:pPr>
            <a:r>
              <a:rPr lang="en-US" altLang="en-US" sz="2000" dirty="0">
                <a:solidFill>
                  <a:srgbClr val="008000"/>
                </a:solidFill>
                <a:latin typeface="Courier New" pitchFamily="49" charset="0"/>
                <a:ea typeface="ＭＳ Ｐゴシック" pitchFamily="-65" charset="-128"/>
                <a:cs typeface="Courier New" pitchFamily="49" charset="0"/>
              </a:rPr>
              <a:t>False</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(42, 42) in D</a:t>
            </a:r>
          </a:p>
          <a:p>
            <a:pPr>
              <a:buFont typeface="Arial" pitchFamily="34" charset="0"/>
              <a:buNone/>
            </a:pPr>
            <a:r>
              <a:rPr lang="en-US" altLang="en-US" sz="2000" dirty="0">
                <a:solidFill>
                  <a:srgbClr val="008000"/>
                </a:solidFill>
                <a:latin typeface="Courier New" pitchFamily="49" charset="0"/>
                <a:ea typeface="ＭＳ Ｐゴシック" pitchFamily="-65" charset="-128"/>
                <a:cs typeface="Courier New" pitchFamily="49" charset="0"/>
              </a:rPr>
              <a:t>True</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en-US" altLang="en-US" sz="2000" dirty="0">
                <a:solidFill>
                  <a:srgbClr val="660066"/>
                </a:solidFill>
                <a:latin typeface="Courier New" pitchFamily="49" charset="0"/>
                <a:ea typeface="ＭＳ Ｐゴシック" pitchFamily="-65" charset="-128"/>
                <a:cs typeface="Courier New" pitchFamily="49" charset="0"/>
              </a:rPr>
              <a:t>(42, 42)</a:t>
            </a:r>
            <a:r>
              <a:rPr lang="en-US" altLang="en-US" sz="2000" dirty="0">
                <a:latin typeface="Courier New" pitchFamily="49" charset="0"/>
                <a:ea typeface="ＭＳ Ｐゴシック" pitchFamily="-65" charset="-128"/>
                <a:cs typeface="Courier New" pitchFamily="49" charset="0"/>
              </a:rPr>
              <a:t>]</a:t>
            </a:r>
          </a:p>
          <a:p>
            <a:pPr>
              <a:buFont typeface="Arial" pitchFamily="34" charset="0"/>
              <a:buNone/>
            </a:pPr>
            <a:r>
              <a:rPr lang="ja-JP" altLang="en-US" sz="2000" dirty="0">
                <a:solidFill>
                  <a:srgbClr val="008000"/>
                </a:solidFill>
                <a:latin typeface="Courier New" pitchFamily="49" charset="0"/>
                <a:ea typeface="ＭＳ Ｐゴシック" pitchFamily="-65" charset="-128"/>
                <a:cs typeface="Courier New" pitchFamily="49" charset="0"/>
              </a:rPr>
              <a:t>“</a:t>
            </a:r>
            <a:r>
              <a:rPr lang="en-US" altLang="ja-JP" sz="2000" dirty="0">
                <a:solidFill>
                  <a:srgbClr val="008000"/>
                </a:solidFill>
                <a:latin typeface="Courier New" pitchFamily="49" charset="0"/>
                <a:ea typeface="ＭＳ Ｐゴシック" pitchFamily="-65" charset="-128"/>
                <a:cs typeface="Courier New" pitchFamily="49" charset="0"/>
              </a:rPr>
              <a:t>an important point</a:t>
            </a:r>
            <a:r>
              <a:rPr lang="ja-JP" altLang="en-US" sz="2000" dirty="0">
                <a:solidFill>
                  <a:srgbClr val="008000"/>
                </a:solidFill>
                <a:latin typeface="Courier New" pitchFamily="49" charset="0"/>
                <a:ea typeface="ＭＳ Ｐゴシック" pitchFamily="-65" charset="-128"/>
                <a:cs typeface="Courier New" pitchFamily="49" charset="0"/>
              </a:rPr>
              <a:t>”</a:t>
            </a:r>
            <a:endParaRPr lang="en-US" altLang="ja-JP" sz="2000" dirty="0">
              <a:solidFill>
                <a:srgbClr val="008000"/>
              </a:solidFill>
              <a:latin typeface="Courier New" pitchFamily="49" charset="0"/>
              <a:ea typeface="ＭＳ Ｐゴシック" pitchFamily="-65" charset="-128"/>
              <a:cs typeface="Courier New" pitchFamily="49" charset="0"/>
            </a:endParaRPr>
          </a:p>
          <a:p>
            <a:pPr>
              <a:buFont typeface="Arial" pitchFamily="34" charset="0"/>
              <a:buNone/>
            </a:pPr>
            <a:endParaRPr lang="en-US" altLang="en-US" dirty="0">
              <a:latin typeface="Courier New" pitchFamily="49" charset="0"/>
              <a:ea typeface="ＭＳ Ｐゴシック" pitchFamily="-65" charset="-128"/>
              <a:cs typeface="Courier New" pitchFamily="49" charset="0"/>
            </a:endParaRPr>
          </a:p>
        </p:txBody>
      </p:sp>
      <p:grpSp>
        <p:nvGrpSpPr>
          <p:cNvPr id="31748" name="Group 3"/>
          <p:cNvGrpSpPr>
            <a:grpSpLocks/>
          </p:cNvGrpSpPr>
          <p:nvPr/>
        </p:nvGrpSpPr>
        <p:grpSpPr bwMode="auto">
          <a:xfrm>
            <a:off x="457200" y="1343025"/>
            <a:ext cx="8218488" cy="180975"/>
            <a:chOff x="295" y="1311"/>
            <a:chExt cx="5177" cy="114"/>
          </a:xfrm>
        </p:grpSpPr>
        <p:sp>
          <p:nvSpPr>
            <p:cNvPr id="3174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175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76200"/>
            <a:ext cx="7772400" cy="838200"/>
          </a:xfrm>
        </p:spPr>
        <p:txBody>
          <a:bodyPr/>
          <a:lstStyle/>
          <a:p>
            <a:r>
              <a:rPr lang="en-US" altLang="en-US">
                <a:ea typeface="ＭＳ Ｐゴシック" pitchFamily="-65" charset="-128"/>
              </a:rPr>
              <a:t>How Dictionaries Work:  Hashing</a:t>
            </a:r>
          </a:p>
        </p:txBody>
      </p:sp>
      <p:sp>
        <p:nvSpPr>
          <p:cNvPr id="32771" name="Rectangle 3"/>
          <p:cNvSpPr>
            <a:spLocks noGrp="1" noChangeArrowheads="1"/>
          </p:cNvSpPr>
          <p:nvPr>
            <p:ph type="body" idx="1"/>
          </p:nvPr>
        </p:nvSpPr>
        <p:spPr>
          <a:xfrm>
            <a:off x="381000" y="1219200"/>
            <a:ext cx="8001000" cy="2133600"/>
          </a:xfrm>
        </p:spPr>
        <p:txBody>
          <a:bodyPr/>
          <a:lstStyle/>
          <a:p>
            <a:pPr>
              <a:lnSpc>
                <a:spcPct val="90000"/>
              </a:lnSpc>
              <a:buFontTx/>
              <a:buNone/>
            </a:pPr>
            <a:r>
              <a:rPr lang="en-US" altLang="en-US" sz="2000" b="1" dirty="0">
                <a:latin typeface="Courier New Bold" pitchFamily="1" charset="0"/>
                <a:ea typeface="ＭＳ Ｐゴシック" pitchFamily="-65" charset="-128"/>
              </a:rPr>
              <a:t>&gt;&gt;&gt; D</a:t>
            </a:r>
          </a:p>
          <a:p>
            <a:pPr>
              <a:lnSpc>
                <a:spcPct val="90000"/>
              </a:lnSpc>
              <a:buFontTx/>
              <a:buNone/>
            </a:pPr>
            <a:r>
              <a:rPr lang="en-US" altLang="en-US" sz="2000" b="1" dirty="0">
                <a:latin typeface="Courier New Bold" pitchFamily="1" charset="0"/>
                <a:ea typeface="ＭＳ Ｐゴシック" pitchFamily="-65" charset="-128"/>
              </a:rPr>
              <a:t>{"</a:t>
            </a:r>
            <a:r>
              <a:rPr lang="en-US" altLang="ja-JP" sz="2000" b="1" dirty="0">
                <a:latin typeface="Courier New Bold" pitchFamily="1" charset="0"/>
                <a:ea typeface="ＭＳ Ｐゴシック" pitchFamily="-65" charset="-128"/>
              </a:rPr>
              <a:t>Ran": "spam", …}</a:t>
            </a:r>
          </a:p>
          <a:p>
            <a:pPr>
              <a:lnSpc>
                <a:spcPct val="90000"/>
              </a:lnSpc>
              <a:buFontTx/>
              <a:buNone/>
            </a:pPr>
            <a:r>
              <a:rPr lang="en-US" altLang="en-US" sz="2000" b="1" dirty="0">
                <a:latin typeface="Courier New Bold" pitchFamily="1" charset="0"/>
                <a:ea typeface="ＭＳ Ｐゴシック" pitchFamily="-65" charset="-128"/>
              </a:rPr>
              <a:t>&gt;&gt;&gt; x = (1, 2)</a:t>
            </a:r>
          </a:p>
          <a:p>
            <a:pPr>
              <a:lnSpc>
                <a:spcPct val="90000"/>
              </a:lnSpc>
              <a:buFontTx/>
              <a:buNone/>
            </a:pPr>
            <a:r>
              <a:rPr lang="en-US" altLang="en-US" sz="2000" b="1" dirty="0">
                <a:latin typeface="Courier New Bold" pitchFamily="1" charset="0"/>
                <a:ea typeface="ＭＳ Ｐゴシック" pitchFamily="-65" charset="-128"/>
              </a:rPr>
              <a:t>&gt;&gt;&gt; D[x] = "</a:t>
            </a:r>
            <a:r>
              <a:rPr lang="en-US" altLang="ja-JP" sz="2000" b="1" dirty="0">
                <a:latin typeface="Courier New Bold" pitchFamily="1" charset="0"/>
                <a:ea typeface="ＭＳ Ｐゴシック" pitchFamily="-65" charset="-128"/>
              </a:rPr>
              <a:t>my tuple"</a:t>
            </a:r>
          </a:p>
          <a:p>
            <a:pPr>
              <a:lnSpc>
                <a:spcPct val="90000"/>
              </a:lnSpc>
              <a:buFontTx/>
              <a:buNone/>
            </a:pPr>
            <a:r>
              <a:rPr lang="en-US" altLang="en-US" sz="2000" b="1" dirty="0">
                <a:latin typeface="Courier New Bold" pitchFamily="1" charset="0"/>
                <a:ea typeface="ＭＳ Ｐゴシック" pitchFamily="-65" charset="-128"/>
              </a:rPr>
              <a:t>&gt;&gt;&gt; D</a:t>
            </a:r>
          </a:p>
          <a:p>
            <a:pPr>
              <a:lnSpc>
                <a:spcPct val="90000"/>
              </a:lnSpc>
              <a:buFontTx/>
              <a:buNone/>
            </a:pPr>
            <a:r>
              <a:rPr lang="en-US" altLang="en-US" sz="2000" b="1" dirty="0">
                <a:solidFill>
                  <a:srgbClr val="1C7210"/>
                </a:solidFill>
                <a:latin typeface="Courier New Bold" pitchFamily="1" charset="0"/>
                <a:ea typeface="ＭＳ Ｐゴシック" pitchFamily="-65" charset="-128"/>
              </a:rPr>
              <a:t>{"</a:t>
            </a:r>
            <a:r>
              <a:rPr lang="en-US" altLang="ja-JP" sz="2000" b="1" dirty="0">
                <a:solidFill>
                  <a:srgbClr val="1C7210"/>
                </a:solidFill>
                <a:latin typeface="Courier New Bold" pitchFamily="1" charset="0"/>
                <a:ea typeface="ＭＳ Ｐゴシック" pitchFamily="-65" charset="-128"/>
              </a:rPr>
              <a:t>Ran": "spam", (1, 2): "my tuple"}</a:t>
            </a:r>
          </a:p>
          <a:p>
            <a:pPr>
              <a:lnSpc>
                <a:spcPct val="90000"/>
              </a:lnSpc>
              <a:buFontTx/>
              <a:buNone/>
            </a:pPr>
            <a:endParaRPr lang="en-US" altLang="en-US" sz="2400" b="1" dirty="0">
              <a:ea typeface="ＭＳ Ｐゴシック" pitchFamily="-65" charset="-128"/>
            </a:endParaRPr>
          </a:p>
          <a:p>
            <a:pPr>
              <a:lnSpc>
                <a:spcPct val="90000"/>
              </a:lnSpc>
              <a:buFontTx/>
              <a:buNone/>
            </a:pPr>
            <a:endParaRPr lang="en-US" altLang="en-US" sz="1400" b="1" dirty="0">
              <a:latin typeface="Courier New Bold" pitchFamily="1" charset="0"/>
              <a:ea typeface="ＭＳ Ｐゴシック" pitchFamily="-65" charset="-128"/>
            </a:endParaRPr>
          </a:p>
          <a:p>
            <a:pPr>
              <a:lnSpc>
                <a:spcPct val="90000"/>
              </a:lnSpc>
              <a:buFontTx/>
              <a:buNone/>
            </a:pPr>
            <a:endParaRPr lang="en-US" altLang="en-US" sz="1400" b="1" dirty="0">
              <a:latin typeface="Courier New Bold" pitchFamily="1" charset="0"/>
              <a:ea typeface="ＭＳ Ｐゴシック" pitchFamily="-65" charset="-128"/>
            </a:endParaRPr>
          </a:p>
        </p:txBody>
      </p:sp>
      <p:grpSp>
        <p:nvGrpSpPr>
          <p:cNvPr id="32772" name="Group 4"/>
          <p:cNvGrpSpPr>
            <a:grpSpLocks/>
          </p:cNvGrpSpPr>
          <p:nvPr/>
        </p:nvGrpSpPr>
        <p:grpSpPr bwMode="auto">
          <a:xfrm>
            <a:off x="381000" y="962025"/>
            <a:ext cx="8218488" cy="180975"/>
            <a:chOff x="295" y="1311"/>
            <a:chExt cx="5177" cy="114"/>
          </a:xfrm>
        </p:grpSpPr>
        <p:sp>
          <p:nvSpPr>
            <p:cNvPr id="3279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9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2773" name="Rectangle 7"/>
          <p:cNvSpPr>
            <a:spLocks noChangeArrowheads="1"/>
          </p:cNvSpPr>
          <p:nvPr/>
        </p:nvSpPr>
        <p:spPr bwMode="auto">
          <a:xfrm>
            <a:off x="5715000" y="40386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74" name="Rectangle 8"/>
          <p:cNvSpPr>
            <a:spLocks noChangeArrowheads="1"/>
          </p:cNvSpPr>
          <p:nvPr/>
        </p:nvSpPr>
        <p:spPr bwMode="auto">
          <a:xfrm>
            <a:off x="5715000" y="44958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75" name="Rectangle 9"/>
          <p:cNvSpPr>
            <a:spLocks noChangeArrowheads="1"/>
          </p:cNvSpPr>
          <p:nvPr/>
        </p:nvSpPr>
        <p:spPr bwMode="auto">
          <a:xfrm>
            <a:off x="5715000" y="49530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ja-JP" sz="2400" b="1" dirty="0">
                <a:latin typeface="Courier New Bold" pitchFamily="1" charset="0"/>
              </a:rPr>
              <a:t>"my tuple"</a:t>
            </a:r>
            <a:endParaRPr lang="en-US" altLang="en-US" sz="2400" b="1" dirty="0">
              <a:latin typeface="Arial" pitchFamily="34" charset="0"/>
            </a:endParaRPr>
          </a:p>
        </p:txBody>
      </p:sp>
      <p:sp>
        <p:nvSpPr>
          <p:cNvPr id="32776" name="Rectangle 11"/>
          <p:cNvSpPr>
            <a:spLocks noChangeArrowheads="1"/>
          </p:cNvSpPr>
          <p:nvPr/>
        </p:nvSpPr>
        <p:spPr bwMode="auto">
          <a:xfrm>
            <a:off x="5715000" y="60960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77" name="Text Box 14"/>
          <p:cNvSpPr txBox="1">
            <a:spLocks noChangeArrowheads="1"/>
          </p:cNvSpPr>
          <p:nvPr/>
        </p:nvSpPr>
        <p:spPr bwMode="auto">
          <a:xfrm>
            <a:off x="5334000" y="40386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1</a:t>
            </a:r>
          </a:p>
        </p:txBody>
      </p:sp>
      <p:sp>
        <p:nvSpPr>
          <p:cNvPr id="32778" name="Text Box 15"/>
          <p:cNvSpPr txBox="1">
            <a:spLocks noChangeArrowheads="1"/>
          </p:cNvSpPr>
          <p:nvPr/>
        </p:nvSpPr>
        <p:spPr bwMode="auto">
          <a:xfrm>
            <a:off x="5334000" y="4495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2</a:t>
            </a:r>
          </a:p>
        </p:txBody>
      </p:sp>
      <p:sp>
        <p:nvSpPr>
          <p:cNvPr id="32779" name="Text Box 16"/>
          <p:cNvSpPr txBox="1">
            <a:spLocks noChangeArrowheads="1"/>
          </p:cNvSpPr>
          <p:nvPr/>
        </p:nvSpPr>
        <p:spPr bwMode="auto">
          <a:xfrm>
            <a:off x="5334000" y="4953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3</a:t>
            </a:r>
          </a:p>
        </p:txBody>
      </p:sp>
      <p:sp>
        <p:nvSpPr>
          <p:cNvPr id="32780" name="Text Box 17"/>
          <p:cNvSpPr txBox="1">
            <a:spLocks noChangeArrowheads="1"/>
          </p:cNvSpPr>
          <p:nvPr/>
        </p:nvSpPr>
        <p:spPr bwMode="auto">
          <a:xfrm>
            <a:off x="4876800" y="6172200"/>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6000</a:t>
            </a:r>
          </a:p>
        </p:txBody>
      </p:sp>
      <p:sp>
        <p:nvSpPr>
          <p:cNvPr id="32781" name="Text Box 18"/>
          <p:cNvSpPr txBox="1">
            <a:spLocks noChangeArrowheads="1"/>
          </p:cNvSpPr>
          <p:nvPr/>
        </p:nvSpPr>
        <p:spPr bwMode="auto">
          <a:xfrm>
            <a:off x="4981575" y="3352800"/>
            <a:ext cx="8858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a:latin typeface="Arial" pitchFamily="34" charset="0"/>
              </a:rPr>
              <a:t>Memory</a:t>
            </a:r>
          </a:p>
          <a:p>
            <a:pPr>
              <a:spcBef>
                <a:spcPct val="0"/>
              </a:spcBef>
              <a:buFontTx/>
              <a:buNone/>
            </a:pPr>
            <a:r>
              <a:rPr lang="en-US" altLang="en-US" sz="1400">
                <a:latin typeface="Arial" pitchFamily="34" charset="0"/>
              </a:rPr>
              <a:t>locations</a:t>
            </a:r>
          </a:p>
        </p:txBody>
      </p:sp>
      <p:sp>
        <p:nvSpPr>
          <p:cNvPr id="32782" name="Line 21"/>
          <p:cNvSpPr>
            <a:spLocks noChangeShapeType="1"/>
          </p:cNvSpPr>
          <p:nvPr/>
        </p:nvSpPr>
        <p:spPr bwMode="auto">
          <a:xfrm>
            <a:off x="0" y="3352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3" name="Text Box 23"/>
          <p:cNvSpPr txBox="1">
            <a:spLocks noChangeArrowheads="1"/>
          </p:cNvSpPr>
          <p:nvPr/>
        </p:nvSpPr>
        <p:spPr bwMode="auto">
          <a:xfrm>
            <a:off x="441325" y="3876675"/>
            <a:ext cx="15700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000" b="1" dirty="0">
                <a:latin typeface="Courier New Bold" pitchFamily="1" charset="0"/>
              </a:rPr>
              <a:t>D["</a:t>
            </a:r>
            <a:r>
              <a:rPr lang="en-US" altLang="ja-JP" sz="2000" b="1" dirty="0">
                <a:latin typeface="Courier New Bold" pitchFamily="1" charset="0"/>
              </a:rPr>
              <a:t>Ran"]</a:t>
            </a:r>
          </a:p>
          <a:p>
            <a:pPr>
              <a:spcBef>
                <a:spcPct val="0"/>
              </a:spcBef>
              <a:buFontTx/>
              <a:buNone/>
            </a:pPr>
            <a:endParaRPr lang="en-US" altLang="en-US" sz="2000" b="1" dirty="0">
              <a:latin typeface="Courier New Bold" pitchFamily="1" charset="0"/>
            </a:endParaRPr>
          </a:p>
          <a:p>
            <a:pPr>
              <a:spcBef>
                <a:spcPct val="0"/>
              </a:spcBef>
              <a:buFontTx/>
              <a:buNone/>
            </a:pPr>
            <a:r>
              <a:rPr lang="en-US" altLang="en-US" sz="2000" b="1" dirty="0">
                <a:latin typeface="Courier New Bold" pitchFamily="1" charset="0"/>
              </a:rPr>
              <a:t>D[x] =</a:t>
            </a:r>
          </a:p>
          <a:p>
            <a:pPr>
              <a:spcBef>
                <a:spcPct val="0"/>
              </a:spcBef>
              <a:buFontTx/>
              <a:buNone/>
            </a:pPr>
            <a:r>
              <a:rPr lang="en-US" altLang="en-US" sz="2000" b="1" dirty="0">
                <a:latin typeface="Courier New Bold" pitchFamily="1" charset="0"/>
              </a:rPr>
              <a:t>D[(1, 2)]</a:t>
            </a:r>
          </a:p>
          <a:p>
            <a:pPr>
              <a:spcBef>
                <a:spcPct val="0"/>
              </a:spcBef>
              <a:buFontTx/>
              <a:buNone/>
            </a:pPr>
            <a:r>
              <a:rPr lang="en-US" altLang="en-US" sz="2000" b="1" dirty="0">
                <a:latin typeface="Courier New Bold" pitchFamily="1" charset="0"/>
              </a:rPr>
              <a:t> </a:t>
            </a:r>
          </a:p>
          <a:p>
            <a:pPr>
              <a:spcBef>
                <a:spcPct val="0"/>
              </a:spcBef>
              <a:buFontTx/>
              <a:buNone/>
            </a:pPr>
            <a:r>
              <a:rPr lang="en-US" altLang="en-US" sz="2000" b="1" dirty="0">
                <a:latin typeface="Courier New Bold" pitchFamily="1" charset="0"/>
              </a:rPr>
              <a:t> </a:t>
            </a:r>
          </a:p>
        </p:txBody>
      </p:sp>
      <p:sp>
        <p:nvSpPr>
          <p:cNvPr id="32784" name="Line 24"/>
          <p:cNvSpPr>
            <a:spLocks noChangeShapeType="1"/>
          </p:cNvSpPr>
          <p:nvPr/>
        </p:nvSpPr>
        <p:spPr bwMode="auto">
          <a:xfrm flipV="1">
            <a:off x="1828800" y="4114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5" name="Rectangle 25"/>
          <p:cNvSpPr>
            <a:spLocks noChangeArrowheads="1"/>
          </p:cNvSpPr>
          <p:nvPr/>
        </p:nvSpPr>
        <p:spPr bwMode="auto">
          <a:xfrm>
            <a:off x="5715000" y="56388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ja-JP" sz="2400" b="1" dirty="0">
                <a:latin typeface="Courier" pitchFamily="49" charset="0"/>
                <a:cs typeface="Courier New" pitchFamily="49" charset="0"/>
              </a:rPr>
              <a:t>"</a:t>
            </a:r>
            <a:r>
              <a:rPr lang="en-US" altLang="ja-JP" sz="2400" b="1" dirty="0">
                <a:latin typeface="Courier New" pitchFamily="49" charset="0"/>
                <a:cs typeface="Courier New" pitchFamily="49" charset="0"/>
              </a:rPr>
              <a:t>spam</a:t>
            </a:r>
            <a:r>
              <a:rPr lang="en-US" altLang="ja-JP" sz="2400" b="1" dirty="0">
                <a:latin typeface="Courier" pitchFamily="49" charset="0"/>
                <a:cs typeface="Courier New" pitchFamily="49" charset="0"/>
              </a:rPr>
              <a:t>"</a:t>
            </a:r>
            <a:endParaRPr lang="en-US" altLang="en-US" sz="2400" b="1" dirty="0">
              <a:latin typeface="Courier" pitchFamily="49" charset="0"/>
            </a:endParaRPr>
          </a:p>
        </p:txBody>
      </p:sp>
      <p:sp>
        <p:nvSpPr>
          <p:cNvPr id="32786" name="Text Box 26"/>
          <p:cNvSpPr txBox="1">
            <a:spLocks noChangeArrowheads="1"/>
          </p:cNvSpPr>
          <p:nvPr/>
        </p:nvSpPr>
        <p:spPr bwMode="auto">
          <a:xfrm>
            <a:off x="4876800" y="5715000"/>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5999</a:t>
            </a:r>
          </a:p>
        </p:txBody>
      </p:sp>
      <p:sp>
        <p:nvSpPr>
          <p:cNvPr id="32787" name="Text Box 27"/>
          <p:cNvSpPr txBox="1">
            <a:spLocks noChangeArrowheads="1"/>
          </p:cNvSpPr>
          <p:nvPr/>
        </p:nvSpPr>
        <p:spPr bwMode="auto">
          <a:xfrm>
            <a:off x="2895600" y="3886200"/>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50000"/>
              </a:spcBef>
              <a:buFontTx/>
              <a:buNone/>
            </a:pPr>
            <a:r>
              <a:rPr lang="en-US" altLang="en-US" sz="2400">
                <a:latin typeface="Arial" pitchFamily="34" charset="0"/>
              </a:rPr>
              <a:t>5999</a:t>
            </a:r>
          </a:p>
        </p:txBody>
      </p:sp>
      <p:sp>
        <p:nvSpPr>
          <p:cNvPr id="32788" name="Line 28"/>
          <p:cNvSpPr>
            <a:spLocks noChangeShapeType="1"/>
          </p:cNvSpPr>
          <p:nvPr/>
        </p:nvSpPr>
        <p:spPr bwMode="auto">
          <a:xfrm>
            <a:off x="3733800" y="4267200"/>
            <a:ext cx="12192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9" name="Line 35"/>
          <p:cNvSpPr>
            <a:spLocks noChangeShapeType="1"/>
          </p:cNvSpPr>
          <p:nvPr/>
        </p:nvSpPr>
        <p:spPr bwMode="auto">
          <a:xfrm>
            <a:off x="1371600" y="5257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0" name="Text Box 36"/>
          <p:cNvSpPr txBox="1">
            <a:spLocks noChangeArrowheads="1"/>
          </p:cNvSpPr>
          <p:nvPr/>
        </p:nvSpPr>
        <p:spPr bwMode="auto">
          <a:xfrm>
            <a:off x="1143000" y="5715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3</a:t>
            </a:r>
          </a:p>
        </p:txBody>
      </p:sp>
      <p:sp>
        <p:nvSpPr>
          <p:cNvPr id="32791" name="Line 37"/>
          <p:cNvSpPr>
            <a:spLocks noChangeShapeType="1"/>
          </p:cNvSpPr>
          <p:nvPr/>
        </p:nvSpPr>
        <p:spPr bwMode="auto">
          <a:xfrm flipV="1">
            <a:off x="1600200" y="5181600"/>
            <a:ext cx="3810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2" name="Line 38"/>
          <p:cNvSpPr>
            <a:spLocks noChangeShapeType="1"/>
          </p:cNvSpPr>
          <p:nvPr/>
        </p:nvSpPr>
        <p:spPr bwMode="auto">
          <a:xfrm>
            <a:off x="990600" y="52578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3" name="TextBox 26"/>
          <p:cNvSpPr txBox="1">
            <a:spLocks noChangeArrowheads="1"/>
          </p:cNvSpPr>
          <p:nvPr/>
        </p:nvSpPr>
        <p:spPr bwMode="auto">
          <a:xfrm>
            <a:off x="228600" y="6248400"/>
            <a:ext cx="428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solidFill>
                  <a:srgbClr val="800000"/>
                </a:solidFill>
                <a:latin typeface="Arial" pitchFamily="34" charset="0"/>
              </a:rPr>
              <a:t>Imagine that we now changed </a:t>
            </a:r>
            <a:r>
              <a:rPr lang="en-US" altLang="en-US" sz="1800">
                <a:solidFill>
                  <a:srgbClr val="800000"/>
                </a:solidFill>
                <a:latin typeface="Courier New" pitchFamily="49" charset="0"/>
                <a:cs typeface="Courier New" pitchFamily="49" charset="0"/>
              </a:rPr>
              <a:t>x[0]=42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85" y="381000"/>
            <a:ext cx="6603090" cy="1815882"/>
          </a:xfrm>
          <a:prstGeom prst="rect">
            <a:avLst/>
          </a:prstGeom>
          <a:noFill/>
        </p:spPr>
        <p:txBody>
          <a:bodyPr wrap="none" rtlCol="0">
            <a:spAutoFit/>
          </a:bodyPr>
          <a:lstStyle/>
          <a:p>
            <a:r>
              <a:rPr lang="en-US" sz="1600" b="1" dirty="0" err="1">
                <a:latin typeface="Courier New" panose="02070309020205020404" pitchFamily="49" charset="0"/>
                <a:cs typeface="Courier New" panose="02070309020205020404" pitchFamily="49" charset="0"/>
              </a:rPr>
              <a:t>def</a:t>
            </a:r>
            <a:r>
              <a:rPr lang="en-US" sz="1600" b="1" dirty="0">
                <a:latin typeface="Courier New" panose="02070309020205020404" pitchFamily="49" charset="0"/>
                <a:cs typeface="Courier New" panose="02070309020205020404" pitchFamily="49" charset="0"/>
              </a:rPr>
              <a:t> LCS(S1, S2):</a:t>
            </a:r>
          </a:p>
          <a:p>
            <a:r>
              <a:rPr lang="en-US" sz="1600" b="1" dirty="0">
                <a:latin typeface="Courier New" panose="02070309020205020404" pitchFamily="49" charset="0"/>
                <a:cs typeface="Courier New" panose="02070309020205020404" pitchFamily="49" charset="0"/>
              </a:rPr>
              <a:t>    if S1 == "" or S2 == "":</a:t>
            </a:r>
          </a:p>
          <a:p>
            <a:r>
              <a:rPr lang="en-US" sz="1600" b="1" dirty="0">
                <a:latin typeface="Courier New" panose="02070309020205020404" pitchFamily="49" charset="0"/>
                <a:cs typeface="Courier New" panose="02070309020205020404" pitchFamily="49" charset="0"/>
              </a:rPr>
              <a:t>	return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S1[0] == S2[0]:</a:t>
            </a:r>
          </a:p>
          <a:p>
            <a:r>
              <a:rPr lang="en-US" sz="1600" b="1" dirty="0">
                <a:latin typeface="Courier New" panose="02070309020205020404" pitchFamily="49" charset="0"/>
                <a:cs typeface="Courier New" panose="02070309020205020404" pitchFamily="49" charset="0"/>
              </a:rPr>
              <a:t>        return 1 + LCS(S1[1:], S2[1:])</a:t>
            </a:r>
          </a:p>
          <a:p>
            <a:r>
              <a:rPr lang="en-US" sz="1600" b="1" dirty="0">
                <a:latin typeface="Courier New" panose="02070309020205020404" pitchFamily="49" charset="0"/>
                <a:cs typeface="Courier New" panose="02070309020205020404" pitchFamily="49" charset="0"/>
              </a:rPr>
              <a:t>    else:</a:t>
            </a:r>
          </a:p>
          <a:p>
            <a:r>
              <a:rPr lang="en-US" sz="1600" b="1" dirty="0">
                <a:latin typeface="Courier New" panose="02070309020205020404" pitchFamily="49" charset="0"/>
                <a:cs typeface="Courier New" panose="02070309020205020404" pitchFamily="49" charset="0"/>
              </a:rPr>
              <a:t>        return max(LCS(S1, S2[1:]), LCS(S1[1:], S2))</a:t>
            </a:r>
          </a:p>
        </p:txBody>
      </p:sp>
      <p:cxnSp>
        <p:nvCxnSpPr>
          <p:cNvPr id="12" name="Straight Connector 11"/>
          <p:cNvCxnSpPr>
            <a:cxnSpLocks noChangeShapeType="1"/>
          </p:cNvCxnSpPr>
          <p:nvPr/>
        </p:nvCxnSpPr>
        <p:spPr bwMode="auto">
          <a:xfrm>
            <a:off x="207963" y="2362200"/>
            <a:ext cx="8496300" cy="158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796" name="TextBox 8"/>
          <p:cNvSpPr txBox="1">
            <a:spLocks noChangeArrowheads="1"/>
          </p:cNvSpPr>
          <p:nvPr/>
        </p:nvSpPr>
        <p:spPr bwMode="auto">
          <a:xfrm>
            <a:off x="6985000" y="1455738"/>
            <a:ext cx="1725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FF0000"/>
                </a:solidFill>
              </a:rPr>
              <a:t>Old slow version</a:t>
            </a:r>
          </a:p>
        </p:txBody>
      </p:sp>
      <p:sp>
        <p:nvSpPr>
          <p:cNvPr id="33797" name="TextBox 9"/>
          <p:cNvSpPr txBox="1">
            <a:spLocks noChangeArrowheads="1"/>
          </p:cNvSpPr>
          <p:nvPr/>
        </p:nvSpPr>
        <p:spPr bwMode="auto">
          <a:xfrm>
            <a:off x="7239000" y="4038600"/>
            <a:ext cx="1357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008000"/>
                </a:solidFill>
              </a:rPr>
              <a:t>New fast </a:t>
            </a:r>
          </a:p>
          <a:p>
            <a:pPr>
              <a:spcBef>
                <a:spcPct val="0"/>
              </a:spcBef>
              <a:buFontTx/>
              <a:buNone/>
            </a:pPr>
            <a:r>
              <a:rPr lang="ja-JP" altLang="en-US" sz="2400">
                <a:solidFill>
                  <a:srgbClr val="008000"/>
                </a:solidFill>
              </a:rPr>
              <a:t>“</a:t>
            </a:r>
            <a:r>
              <a:rPr lang="en-US" altLang="ja-JP" sz="2400">
                <a:solidFill>
                  <a:srgbClr val="008000"/>
                </a:solidFill>
              </a:rPr>
              <a:t>memoized</a:t>
            </a:r>
            <a:r>
              <a:rPr lang="ja-JP" altLang="en-US" sz="2400">
                <a:solidFill>
                  <a:srgbClr val="008000"/>
                </a:solidFill>
              </a:rPr>
              <a:t>”</a:t>
            </a:r>
            <a:endParaRPr lang="en-US" altLang="ja-JP" sz="2400">
              <a:solidFill>
                <a:srgbClr val="008000"/>
              </a:solidFill>
            </a:endParaRPr>
          </a:p>
          <a:p>
            <a:pPr>
              <a:spcBef>
                <a:spcPct val="0"/>
              </a:spcBef>
              <a:buFontTx/>
              <a:buNone/>
            </a:pPr>
            <a:r>
              <a:rPr lang="en-US" altLang="en-US" sz="2400">
                <a:solidFill>
                  <a:srgbClr val="008000"/>
                </a:solidFill>
              </a:rPr>
              <a:t>version</a:t>
            </a:r>
          </a:p>
        </p:txBody>
      </p:sp>
      <p:pic>
        <p:nvPicPr>
          <p:cNvPr id="3379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327025"/>
            <a:ext cx="108426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124200"/>
            <a:ext cx="13541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42185" y="2878991"/>
            <a:ext cx="6849952" cy="3046988"/>
          </a:xfrm>
          <a:prstGeom prst="rect">
            <a:avLst/>
          </a:prstGeom>
          <a:noFill/>
        </p:spPr>
        <p:txBody>
          <a:bodyPr wrap="none" rtlCol="0">
            <a:spAutoFit/>
          </a:bodyPr>
          <a:lstStyle/>
          <a:p>
            <a:r>
              <a:rPr lang="en-US" sz="1600" b="1" dirty="0">
                <a:latin typeface="Courier New" panose="02070309020205020404" pitchFamily="49" charset="0"/>
                <a:cs typeface="Courier New" panose="02070309020205020404" pitchFamily="49" charset="0"/>
              </a:rPr>
              <a:t>memo = {} # global empty dictionary</a:t>
            </a:r>
          </a:p>
          <a:p>
            <a:r>
              <a:rPr lang="en-US" sz="1600" b="1" dirty="0" err="1">
                <a:latin typeface="Courier New" panose="02070309020205020404" pitchFamily="49" charset="0"/>
                <a:cs typeface="Courier New" panose="02070309020205020404" pitchFamily="49" charset="0"/>
              </a:rPr>
              <a:t>def</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fastLCS</a:t>
            </a:r>
            <a:r>
              <a:rPr lang="en-US" sz="1600" b="1" dirty="0">
                <a:latin typeface="Courier New" panose="02070309020205020404" pitchFamily="49" charset="0"/>
                <a:cs typeface="Courier New" panose="02070309020205020404" pitchFamily="49" charset="0"/>
              </a:rPr>
              <a:t>(S1, S2):</a:t>
            </a:r>
          </a:p>
          <a:p>
            <a:r>
              <a:rPr lang="en-US" sz="1600" b="1" dirty="0">
                <a:latin typeface="Courier New" panose="02070309020205020404" pitchFamily="49" charset="0"/>
                <a:cs typeface="Courier New" panose="02070309020205020404" pitchFamily="49" charset="0"/>
              </a:rPr>
              <a:t>    if (S1, S2) in memo:</a:t>
            </a:r>
          </a:p>
          <a:p>
            <a:r>
              <a:rPr lang="en-US" sz="1600" b="1" dirty="0">
                <a:latin typeface="Courier New" panose="02070309020205020404" pitchFamily="49" charset="0"/>
                <a:cs typeface="Courier New" panose="02070309020205020404" pitchFamily="49" charset="0"/>
              </a:rPr>
              <a:t>	return memo[(S1, S2)]</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S1 == "" or S2 == "":</a:t>
            </a:r>
          </a:p>
          <a:p>
            <a:r>
              <a:rPr lang="en-US" sz="1600" b="1" dirty="0">
                <a:latin typeface="Courier New" panose="02070309020205020404" pitchFamily="49" charset="0"/>
                <a:cs typeface="Courier New" panose="02070309020205020404" pitchFamily="49" charset="0"/>
              </a:rPr>
              <a:t>        answer =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S1[0] == S2[0]:</a:t>
            </a:r>
          </a:p>
          <a:p>
            <a:r>
              <a:rPr lang="en-US" sz="1600" b="1" dirty="0">
                <a:latin typeface="Courier New" panose="02070309020205020404" pitchFamily="49" charset="0"/>
                <a:cs typeface="Courier New" panose="02070309020205020404" pitchFamily="49" charset="0"/>
              </a:rPr>
              <a:t>        answer = 1 + LCS(S1[1:], S2[1:])</a:t>
            </a:r>
          </a:p>
          <a:p>
            <a:r>
              <a:rPr lang="en-US" sz="1600" b="1" dirty="0">
                <a:latin typeface="Courier New" panose="02070309020205020404" pitchFamily="49" charset="0"/>
                <a:cs typeface="Courier New" panose="02070309020205020404" pitchFamily="49" charset="0"/>
              </a:rPr>
              <a:t>    else:</a:t>
            </a:r>
          </a:p>
          <a:p>
            <a:r>
              <a:rPr lang="en-US" sz="1600" b="1" dirty="0">
                <a:latin typeface="Courier New" panose="02070309020205020404" pitchFamily="49" charset="0"/>
                <a:cs typeface="Courier New" panose="02070309020205020404" pitchFamily="49" charset="0"/>
              </a:rPr>
              <a:t>        answer = max(LCS(S1, S2[1:]), LCS(S1[1:], S2))</a:t>
            </a:r>
          </a:p>
          <a:p>
            <a:r>
              <a:rPr lang="en-US" sz="1600" b="1" dirty="0">
                <a:latin typeface="Courier New" panose="02070309020205020404" pitchFamily="49" charset="0"/>
                <a:cs typeface="Courier New" panose="02070309020205020404" pitchFamily="49" charset="0"/>
              </a:rPr>
              <a:t>    memo[(S1, S2)] = answer</a:t>
            </a:r>
          </a:p>
          <a:p>
            <a:r>
              <a:rPr lang="en-US" sz="1600" b="1" dirty="0">
                <a:latin typeface="Courier New" panose="02070309020205020404" pitchFamily="49" charset="0"/>
                <a:cs typeface="Courier New" panose="02070309020205020404" pitchFamily="49" charset="0"/>
              </a:rPr>
              <a:t>    return answer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
            <a:ext cx="8229600" cy="1143000"/>
          </a:xfrm>
        </p:spPr>
        <p:txBody>
          <a:bodyPr/>
          <a:lstStyle/>
          <a:p>
            <a:pPr>
              <a:defRPr/>
            </a:pPr>
            <a:r>
              <a:rPr lang="en-US" dirty="0">
                <a:latin typeface="+mn-lt"/>
                <a:ea typeface="Courier" pitchFamily="-107" charset="0"/>
                <a:cs typeface="Courier" pitchFamily="-107" charset="0"/>
              </a:rPr>
              <a:t>Changing </a:t>
            </a:r>
            <a:r>
              <a:rPr lang="en-US" dirty="0">
                <a:latin typeface="Courier New" pitchFamily="49" charset="0"/>
                <a:ea typeface="Courier" pitchFamily="-107" charset="0"/>
                <a:cs typeface="Courier New" pitchFamily="49" charset="0"/>
              </a:rPr>
              <a:t>change</a:t>
            </a:r>
          </a:p>
        </p:txBody>
      </p:sp>
      <p:grpSp>
        <p:nvGrpSpPr>
          <p:cNvPr id="35844" name="Group 3"/>
          <p:cNvGrpSpPr>
            <a:grpSpLocks/>
          </p:cNvGrpSpPr>
          <p:nvPr/>
        </p:nvGrpSpPr>
        <p:grpSpPr bwMode="auto">
          <a:xfrm>
            <a:off x="457200" y="1144588"/>
            <a:ext cx="8218488" cy="180975"/>
            <a:chOff x="295" y="1311"/>
            <a:chExt cx="5177" cy="114"/>
          </a:xfrm>
        </p:grpSpPr>
        <p:sp>
          <p:nvSpPr>
            <p:cNvPr id="358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58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 name="TextBox 1"/>
          <p:cNvSpPr txBox="1"/>
          <p:nvPr/>
        </p:nvSpPr>
        <p:spPr>
          <a:xfrm>
            <a:off x="457200" y="1752600"/>
            <a:ext cx="8001000" cy="3046988"/>
          </a:xfrm>
          <a:prstGeom prst="rect">
            <a:avLst/>
          </a:prstGeom>
          <a:noFill/>
        </p:spPr>
        <p:txBody>
          <a:bodyPr wrap="square" rtlCol="0">
            <a:spAutoFit/>
          </a:bodyPr>
          <a:lstStyle/>
          <a:p>
            <a:r>
              <a:rPr lang="en-US" sz="1600" dirty="0" err="1">
                <a:latin typeface="Courier New" panose="02070309020205020404" pitchFamily="49" charset="0"/>
                <a:cs typeface="Courier New" panose="02070309020205020404" pitchFamily="49" charset="0"/>
              </a:rPr>
              <a:t>def</a:t>
            </a:r>
            <a:r>
              <a:rPr lang="en-US" sz="1600" dirty="0">
                <a:latin typeface="Courier New" panose="02070309020205020404" pitchFamily="49" charset="0"/>
                <a:cs typeface="Courier New" panose="02070309020205020404" pitchFamily="49" charset="0"/>
              </a:rPr>
              <a:t> change(value, coins):</a:t>
            </a:r>
          </a:p>
          <a:p>
            <a:r>
              <a:rPr lang="en-US" sz="1600" dirty="0">
                <a:latin typeface="Courier New" panose="02070309020205020404" pitchFamily="49" charset="0"/>
                <a:cs typeface="Courier New" panose="02070309020205020404" pitchFamily="49" charset="0"/>
              </a:rPr>
              <a:t>    if value &lt;= 0:</a:t>
            </a:r>
          </a:p>
          <a:p>
            <a:r>
              <a:rPr lang="en-US" sz="1600" dirty="0">
                <a:latin typeface="Courier New" panose="02070309020205020404" pitchFamily="49" charset="0"/>
                <a:cs typeface="Courier New" panose="02070309020205020404" pitchFamily="49" charset="0"/>
              </a:rPr>
              <a:t>        return 0</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elif</a:t>
            </a:r>
            <a:r>
              <a:rPr lang="en-US" sz="1600" dirty="0">
                <a:latin typeface="Courier New" panose="02070309020205020404" pitchFamily="49" charset="0"/>
                <a:cs typeface="Courier New" panose="02070309020205020404" pitchFamily="49" charset="0"/>
              </a:rPr>
              <a:t> coins == []:</a:t>
            </a:r>
          </a:p>
          <a:p>
            <a:r>
              <a:rPr lang="en-US" sz="1600" dirty="0">
                <a:latin typeface="Courier New" panose="02070309020205020404" pitchFamily="49" charset="0"/>
                <a:cs typeface="Courier New" panose="02070309020205020404" pitchFamily="49" charset="0"/>
              </a:rPr>
              <a:t>        return float("</a:t>
            </a:r>
            <a:r>
              <a:rPr lang="en-US" sz="1600" dirty="0" err="1">
                <a:latin typeface="Courier New" panose="02070309020205020404" pitchFamily="49" charset="0"/>
                <a:cs typeface="Courier New" panose="02070309020205020404" pitchFamily="49" charset="0"/>
              </a:rPr>
              <a:t>inf</a:t>
            </a:r>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loseIt</a:t>
            </a:r>
            <a:r>
              <a:rPr lang="en-US" sz="1600" dirty="0">
                <a:latin typeface="Courier New" panose="02070309020205020404" pitchFamily="49" charset="0"/>
                <a:cs typeface="Courier New" panose="02070309020205020404" pitchFamily="49" charset="0"/>
              </a:rPr>
              <a:t> = change(value, coins[1:])</a:t>
            </a:r>
          </a:p>
          <a:p>
            <a:r>
              <a:rPr lang="en-US" sz="1600" dirty="0">
                <a:latin typeface="Courier New" panose="02070309020205020404" pitchFamily="49" charset="0"/>
                <a:cs typeface="Courier New" panose="02070309020205020404" pitchFamily="49" charset="0"/>
              </a:rPr>
              <a:t>    if value &lt; coins[0]:</a:t>
            </a:r>
          </a:p>
          <a:p>
            <a:r>
              <a:rPr lang="en-US" sz="1600" dirty="0">
                <a:latin typeface="Courier New" panose="02070309020205020404" pitchFamily="49" charset="0"/>
                <a:cs typeface="Courier New" panose="02070309020205020404" pitchFamily="49" charset="0"/>
              </a:rPr>
              <a:t>        return </a:t>
            </a:r>
            <a:r>
              <a:rPr lang="en-US" sz="1600" dirty="0" err="1">
                <a:latin typeface="Courier New" panose="02070309020205020404" pitchFamily="49" charset="0"/>
                <a:cs typeface="Courier New" panose="02070309020205020404" pitchFamily="49" charset="0"/>
              </a:rPr>
              <a:t>loseIt</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else:</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useIt</a:t>
            </a:r>
            <a:r>
              <a:rPr lang="en-US" sz="1600" dirty="0">
                <a:latin typeface="Courier New" panose="02070309020205020404" pitchFamily="49" charset="0"/>
                <a:cs typeface="Courier New" panose="02070309020205020404" pitchFamily="49" charset="0"/>
              </a:rPr>
              <a:t> = 1 + change(value - coins[0], coins)</a:t>
            </a:r>
          </a:p>
          <a:p>
            <a:r>
              <a:rPr lang="en-US" sz="1600" dirty="0">
                <a:latin typeface="Courier New" panose="02070309020205020404" pitchFamily="49" charset="0"/>
                <a:cs typeface="Courier New" panose="02070309020205020404" pitchFamily="49" charset="0"/>
              </a:rPr>
              <a:t>        return min(</a:t>
            </a:r>
            <a:r>
              <a:rPr lang="en-US" sz="1600" dirty="0" err="1">
                <a:latin typeface="Courier New" panose="02070309020205020404" pitchFamily="49" charset="0"/>
                <a:cs typeface="Courier New" panose="02070309020205020404" pitchFamily="49" charset="0"/>
              </a:rPr>
              <a:t>useIt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loseIt</a:t>
            </a:r>
            <a:r>
              <a:rPr lang="en-US" sz="1600" dirty="0">
                <a:latin typeface="Courier New" panose="02070309020205020404" pitchFamily="49" charset="0"/>
                <a:cs typeface="Courier New" panose="02070309020205020404" pitchFamily="49"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17488" y="76200"/>
            <a:ext cx="8226425" cy="838200"/>
          </a:xfrm>
        </p:spPr>
        <p:txBody>
          <a:bodyPr/>
          <a:lstStyle/>
          <a:p>
            <a:pPr eaLnBrk="1"/>
            <a:r>
              <a:rPr lang="en-US" altLang="en-US" sz="3600">
                <a:ea typeface="ＭＳ Ｐゴシック" pitchFamily="-65" charset="-128"/>
              </a:rPr>
              <a:t>Beyond LCS:  Edit Distance</a:t>
            </a:r>
          </a:p>
        </p:txBody>
      </p:sp>
      <p:sp>
        <p:nvSpPr>
          <p:cNvPr id="38915" name="Rectangle 4"/>
          <p:cNvSpPr>
            <a:spLocks noChangeArrowheads="1"/>
          </p:cNvSpPr>
          <p:nvPr/>
        </p:nvSpPr>
        <p:spPr bwMode="auto">
          <a:xfrm>
            <a:off x="762000" y="1066800"/>
            <a:ext cx="54864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latin typeface="Courier New" pitchFamily="49" charset="0"/>
                <a:cs typeface="Courier New" pitchFamily="49" charset="0"/>
              </a:rPr>
              <a:t>&gt;&gt;&gt; ED("</a:t>
            </a:r>
            <a:r>
              <a:rPr lang="en-US" altLang="ja-JP" sz="2400">
                <a:latin typeface="Courier New" pitchFamily="49" charset="0"/>
                <a:cs typeface="Courier New" pitchFamily="49" charset="0"/>
              </a:rPr>
              <a:t>ATTATCG", "ACATTC")</a:t>
            </a:r>
          </a:p>
          <a:p>
            <a:pPr eaLnBrk="1">
              <a:lnSpc>
                <a:spcPct val="93000"/>
              </a:lnSpc>
              <a:spcBef>
                <a:spcPct val="0"/>
              </a:spcBef>
              <a:buClr>
                <a:srgbClr val="000000"/>
              </a:buClr>
              <a:buFontTx/>
              <a:buNone/>
            </a:pPr>
            <a:r>
              <a:rPr lang="en-US" altLang="en-US" sz="2400">
                <a:solidFill>
                  <a:srgbClr val="1C7210"/>
                </a:solidFill>
                <a:latin typeface="Courier New" pitchFamily="49" charset="0"/>
                <a:cs typeface="Courier New" pitchFamily="49" charset="0"/>
              </a:rPr>
              <a:t>4</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solidFill>
                  <a:srgbClr val="000000"/>
                </a:solidFill>
                <a:latin typeface="Courier New" pitchFamily="49" charset="0"/>
                <a:cs typeface="Courier New" pitchFamily="49" charset="0"/>
              </a:rPr>
              <a:t>A</a:t>
            </a:r>
            <a:r>
              <a:rPr lang="en-US" altLang="en-US" sz="2400">
                <a:solidFill>
                  <a:srgbClr val="FF0000"/>
                </a:solidFill>
                <a:latin typeface="Courier New" pitchFamily="49" charset="0"/>
                <a:cs typeface="Courier New" pitchFamily="49" charset="0"/>
              </a:rPr>
              <a:t>TT</a:t>
            </a:r>
            <a:r>
              <a:rPr lang="en-US" altLang="en-US" sz="2400">
                <a:solidFill>
                  <a:srgbClr val="000000"/>
                </a:solidFill>
                <a:latin typeface="Courier New" pitchFamily="49" charset="0"/>
                <a:cs typeface="Courier New" pitchFamily="49" charset="0"/>
              </a:rPr>
              <a:t>AT</a:t>
            </a:r>
            <a:r>
              <a:rPr lang="en-US" altLang="en-US" sz="2400">
                <a:solidFill>
                  <a:srgbClr val="FF0000"/>
                </a:solidFill>
                <a:latin typeface="Courier New" pitchFamily="49" charset="0"/>
                <a:cs typeface="Courier New" pitchFamily="49" charset="0"/>
              </a:rPr>
              <a:t>-</a:t>
            </a:r>
            <a:r>
              <a:rPr lang="en-US" altLang="en-US" sz="2400">
                <a:solidFill>
                  <a:srgbClr val="000000"/>
                </a:solidFill>
                <a:latin typeface="Courier New" pitchFamily="49" charset="0"/>
                <a:cs typeface="Courier New" pitchFamily="49" charset="0"/>
              </a:rPr>
              <a:t>C</a:t>
            </a:r>
            <a:r>
              <a:rPr lang="en-US" altLang="en-US" sz="2400">
                <a:solidFill>
                  <a:srgbClr val="FF0000"/>
                </a:solidFill>
                <a:latin typeface="Courier New" pitchFamily="49" charset="0"/>
                <a:cs typeface="Courier New" pitchFamily="49" charset="0"/>
              </a:rPr>
              <a:t>G</a:t>
            </a:r>
          </a:p>
          <a:p>
            <a:pPr eaLnBrk="1">
              <a:lnSpc>
                <a:spcPct val="93000"/>
              </a:lnSpc>
              <a:spcBef>
                <a:spcPct val="0"/>
              </a:spcBef>
              <a:buClr>
                <a:srgbClr val="000000"/>
              </a:buClr>
              <a:buFontTx/>
              <a:buNone/>
            </a:pPr>
            <a:r>
              <a:rPr lang="en-US" altLang="en-US" sz="2400">
                <a:solidFill>
                  <a:srgbClr val="000000"/>
                </a:solidFill>
                <a:latin typeface="Courier New" pitchFamily="49" charset="0"/>
                <a:cs typeface="Courier New" pitchFamily="49" charset="0"/>
              </a:rPr>
              <a:t>A</a:t>
            </a:r>
            <a:r>
              <a:rPr lang="en-US" altLang="en-US" sz="2400">
                <a:solidFill>
                  <a:srgbClr val="FF0000"/>
                </a:solidFill>
                <a:latin typeface="Courier New" pitchFamily="49" charset="0"/>
                <a:cs typeface="Courier New" pitchFamily="49" charset="0"/>
              </a:rPr>
              <a:t>-C</a:t>
            </a:r>
            <a:r>
              <a:rPr lang="en-US" altLang="en-US" sz="2400">
                <a:solidFill>
                  <a:srgbClr val="000000"/>
                </a:solidFill>
                <a:latin typeface="Courier New" pitchFamily="49" charset="0"/>
                <a:cs typeface="Courier New" pitchFamily="49" charset="0"/>
              </a:rPr>
              <a:t>AT</a:t>
            </a:r>
            <a:r>
              <a:rPr lang="en-US" altLang="en-US" sz="2400">
                <a:solidFill>
                  <a:srgbClr val="FF0000"/>
                </a:solidFill>
                <a:latin typeface="Courier New" pitchFamily="49" charset="0"/>
                <a:cs typeface="Courier New" pitchFamily="49" charset="0"/>
              </a:rPr>
              <a:t>T</a:t>
            </a:r>
            <a:r>
              <a:rPr lang="en-US" altLang="en-US" sz="2400">
                <a:solidFill>
                  <a:srgbClr val="000000"/>
                </a:solidFill>
                <a:latin typeface="Courier New" pitchFamily="49" charset="0"/>
                <a:cs typeface="Courier New" pitchFamily="49" charset="0"/>
              </a:rPr>
              <a:t>C</a:t>
            </a:r>
            <a:r>
              <a:rPr lang="en-US" altLang="en-US" sz="2400">
                <a:solidFill>
                  <a:srgbClr val="FF0000"/>
                </a:solidFill>
                <a:latin typeface="Courier New" pitchFamily="49" charset="0"/>
                <a:cs typeface="Courier New" pitchFamily="49" charset="0"/>
              </a:rPr>
              <a:t>-</a:t>
            </a:r>
          </a:p>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38916" name="Group 3"/>
          <p:cNvGrpSpPr>
            <a:grpSpLocks/>
          </p:cNvGrpSpPr>
          <p:nvPr/>
        </p:nvGrpSpPr>
        <p:grpSpPr bwMode="auto">
          <a:xfrm>
            <a:off x="457200" y="1017588"/>
            <a:ext cx="8218488" cy="180975"/>
            <a:chOff x="295" y="1311"/>
            <a:chExt cx="5177" cy="114"/>
          </a:xfrm>
        </p:grpSpPr>
        <p:sp>
          <p:nvSpPr>
            <p:cNvPr id="3891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892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38917" name="AutoShape 18"/>
          <p:cNvSpPr>
            <a:spLocks noChangeArrowheads="1"/>
          </p:cNvSpPr>
          <p:nvPr/>
        </p:nvSpPr>
        <p:spPr bwMode="auto">
          <a:xfrm>
            <a:off x="4495800" y="2438400"/>
            <a:ext cx="3429000" cy="838200"/>
          </a:xfrm>
          <a:prstGeom prst="wedgeRectCallout">
            <a:avLst>
              <a:gd name="adj1" fmla="val -48333"/>
              <a:gd name="adj2" fmla="val 64583"/>
            </a:avLst>
          </a:prstGeom>
          <a:solidFill>
            <a:srgbClr val="FFFFFF"/>
          </a:solidFill>
          <a:ln w="9525">
            <a:solidFill>
              <a:srgbClr val="000000"/>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Times New Roman" pitchFamily="18" charset="0"/>
              </a:rPr>
              <a:t>The lower the edit distance the better!</a:t>
            </a:r>
          </a:p>
        </p:txBody>
      </p:sp>
      <p:pic>
        <p:nvPicPr>
          <p:cNvPr id="38918" name="Picture 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971800"/>
            <a:ext cx="609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3BEBEF9-558D-435F-9C3F-C9126F2556A0}"/>
                  </a:ext>
                </a:extLst>
              </p14:cNvPr>
              <p14:cNvContentPartPr/>
              <p14:nvPr/>
            </p14:nvContentPartPr>
            <p14:xfrm>
              <a:off x="1044720" y="2437920"/>
              <a:ext cx="1250640" cy="1250280"/>
            </p14:xfrm>
          </p:contentPart>
        </mc:Choice>
        <mc:Fallback>
          <p:pic>
            <p:nvPicPr>
              <p:cNvPr id="2" name="Ink 1">
                <a:extLst>
                  <a:ext uri="{FF2B5EF4-FFF2-40B4-BE49-F238E27FC236}">
                    <a16:creationId xmlns:a16="http://schemas.microsoft.com/office/drawing/2014/main" id="{93BEBEF9-558D-435F-9C3F-C9126F2556A0}"/>
                  </a:ext>
                </a:extLst>
              </p:cNvPr>
              <p:cNvPicPr/>
              <p:nvPr/>
            </p:nvPicPr>
            <p:blipFill>
              <a:blip r:embed="rId5"/>
              <a:stretch>
                <a:fillRect/>
              </a:stretch>
            </p:blipFill>
            <p:spPr>
              <a:xfrm>
                <a:off x="1035360" y="2428560"/>
                <a:ext cx="1269360" cy="1269000"/>
              </a:xfrm>
              <a:prstGeom prst="rect">
                <a:avLst/>
              </a:prstGeom>
            </p:spPr>
          </p:pic>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
            <a:ext cx="8229600" cy="1143000"/>
          </a:xfrm>
        </p:spPr>
        <p:txBody>
          <a:bodyPr/>
          <a:lstStyle/>
          <a:p>
            <a:pPr>
              <a:defRPr/>
            </a:pPr>
            <a:r>
              <a:rPr lang="en-US" dirty="0">
                <a:latin typeface="+mn-lt"/>
                <a:ea typeface="Courier" pitchFamily="-107" charset="0"/>
                <a:cs typeface="Courier" pitchFamily="-107" charset="0"/>
              </a:rPr>
              <a:t>Changing </a:t>
            </a:r>
            <a:r>
              <a:rPr lang="en-US" dirty="0">
                <a:latin typeface="Courier New" pitchFamily="49" charset="0"/>
                <a:ea typeface="Courier" pitchFamily="-107" charset="0"/>
                <a:cs typeface="Courier New" pitchFamily="49" charset="0"/>
              </a:rPr>
              <a:t>change</a:t>
            </a:r>
          </a:p>
        </p:txBody>
      </p:sp>
      <p:grpSp>
        <p:nvGrpSpPr>
          <p:cNvPr id="35844" name="Group 3"/>
          <p:cNvGrpSpPr>
            <a:grpSpLocks/>
          </p:cNvGrpSpPr>
          <p:nvPr/>
        </p:nvGrpSpPr>
        <p:grpSpPr bwMode="auto">
          <a:xfrm>
            <a:off x="457200" y="1144588"/>
            <a:ext cx="8218488" cy="180975"/>
            <a:chOff x="295" y="1311"/>
            <a:chExt cx="5177" cy="114"/>
          </a:xfrm>
        </p:grpSpPr>
        <p:sp>
          <p:nvSpPr>
            <p:cNvPr id="358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58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 name="TextBox 1"/>
          <p:cNvSpPr txBox="1"/>
          <p:nvPr/>
        </p:nvSpPr>
        <p:spPr>
          <a:xfrm>
            <a:off x="457200" y="1752600"/>
            <a:ext cx="8001000" cy="2800767"/>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memo = {}       # Empty dictionary</a:t>
            </a:r>
          </a:p>
          <a:p>
            <a:endParaRPr lang="en-US" sz="1600" dirty="0">
              <a:latin typeface="Courier New" panose="02070309020205020404" pitchFamily="49" charset="0"/>
              <a:cs typeface="Courier New" panose="02070309020205020404" pitchFamily="49" charset="0"/>
            </a:endParaRPr>
          </a:p>
          <a:p>
            <a:r>
              <a:rPr lang="en-US" sz="1600" dirty="0" err="1">
                <a:latin typeface="Courier New" panose="02070309020205020404" pitchFamily="49" charset="0"/>
                <a:cs typeface="Courier New" panose="02070309020205020404" pitchFamily="49" charset="0"/>
              </a:rPr>
              <a:t>def</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fastChange</a:t>
            </a:r>
            <a:r>
              <a:rPr lang="en-US" sz="1600" dirty="0">
                <a:latin typeface="Courier New" panose="02070309020205020404" pitchFamily="49" charset="0"/>
                <a:cs typeface="Courier New" panose="02070309020205020404" pitchFamily="49" charset="0"/>
              </a:rPr>
              <a:t>(value, coins):</a:t>
            </a:r>
          </a:p>
          <a:p>
            <a:r>
              <a:rPr lang="en-US" sz="1600" dirty="0">
                <a:latin typeface="Courier New" panose="02070309020205020404" pitchFamily="49" charset="0"/>
                <a:cs typeface="Courier New" panose="02070309020205020404" pitchFamily="49" charset="0"/>
              </a:rPr>
              <a:t>    if (value, coins) in memo:</a:t>
            </a:r>
          </a:p>
          <a:p>
            <a:r>
              <a:rPr lang="en-US" sz="1600" dirty="0">
                <a:latin typeface="Courier New" panose="02070309020205020404" pitchFamily="49" charset="0"/>
                <a:cs typeface="Courier New" panose="02070309020205020404" pitchFamily="49" charset="0"/>
              </a:rPr>
              <a:t>        return memo[(value, coins)]</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elif</a:t>
            </a:r>
            <a:r>
              <a:rPr lang="en-US" sz="1600" dirty="0">
                <a:latin typeface="Courier New" panose="02070309020205020404" pitchFamily="49" charset="0"/>
                <a:cs typeface="Courier New" panose="02070309020205020404" pitchFamily="49" charset="0"/>
              </a:rPr>
              <a:t> value &lt;= 0:</a:t>
            </a:r>
          </a:p>
          <a:p>
            <a:r>
              <a:rPr lang="en-US" sz="1600" dirty="0">
                <a:latin typeface="Courier New" panose="02070309020205020404" pitchFamily="49" charset="0"/>
                <a:cs typeface="Courier New" panose="02070309020205020404" pitchFamily="49" charset="0"/>
              </a:rPr>
              <a:t>        return 0</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elif</a:t>
            </a:r>
            <a:r>
              <a:rPr lang="en-US" sz="1600" dirty="0">
                <a:latin typeface="Courier New" panose="02070309020205020404" pitchFamily="49" charset="0"/>
                <a:cs typeface="Courier New" panose="02070309020205020404" pitchFamily="49" charset="0"/>
              </a:rPr>
              <a:t> coins == []:</a:t>
            </a:r>
          </a:p>
          <a:p>
            <a:r>
              <a:rPr lang="en-US" sz="1600" dirty="0">
                <a:latin typeface="Courier New" panose="02070309020205020404" pitchFamily="49" charset="0"/>
                <a:cs typeface="Courier New" panose="02070309020205020404" pitchFamily="49" charset="0"/>
              </a:rPr>
              <a:t>        return float("</a:t>
            </a:r>
            <a:r>
              <a:rPr lang="en-US" sz="1600" dirty="0" err="1">
                <a:latin typeface="Courier New" panose="02070309020205020404" pitchFamily="49" charset="0"/>
                <a:cs typeface="Courier New" panose="02070309020205020404" pitchFamily="49" charset="0"/>
              </a:rPr>
              <a:t>inf</a:t>
            </a:r>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 Finish writing this!</a:t>
            </a:r>
          </a:p>
        </p:txBody>
      </p:sp>
      <p:sp>
        <p:nvSpPr>
          <p:cNvPr id="7" name="TextBox 5"/>
          <p:cNvSpPr txBox="1">
            <a:spLocks noChangeArrowheads="1"/>
          </p:cNvSpPr>
          <p:nvPr/>
        </p:nvSpPr>
        <p:spPr bwMode="auto">
          <a:xfrm>
            <a:off x="304800" y="6248400"/>
            <a:ext cx="4116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a:latin typeface="Arial" pitchFamily="34" charset="0"/>
              </a:rPr>
              <a:t>Geoff’s solution coming up…</a:t>
            </a:r>
          </a:p>
        </p:txBody>
      </p:sp>
      <p:sp>
        <p:nvSpPr>
          <p:cNvPr id="8" name="TextBox 6"/>
          <p:cNvSpPr txBox="1">
            <a:spLocks noChangeArrowheads="1"/>
          </p:cNvSpPr>
          <p:nvPr/>
        </p:nvSpPr>
        <p:spPr bwMode="auto">
          <a:xfrm>
            <a:off x="5336809" y="1752600"/>
            <a:ext cx="2519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dirty="0">
                <a:solidFill>
                  <a:srgbClr val="660066"/>
                </a:solidFill>
                <a:latin typeface="Courier New" pitchFamily="49" charset="0"/>
                <a:cs typeface="Courier New" pitchFamily="49" charset="0"/>
              </a:rPr>
              <a:t>coins</a:t>
            </a:r>
            <a:r>
              <a:rPr lang="en-US" altLang="en-US" sz="1400" dirty="0">
                <a:solidFill>
                  <a:srgbClr val="660066"/>
                </a:solidFill>
                <a:latin typeface="Arial" pitchFamily="34" charset="0"/>
              </a:rPr>
              <a:t> must be a tuple rather</a:t>
            </a:r>
          </a:p>
          <a:p>
            <a:pPr>
              <a:spcBef>
                <a:spcPct val="0"/>
              </a:spcBef>
              <a:buFontTx/>
              <a:buNone/>
            </a:pPr>
            <a:r>
              <a:rPr lang="en-US" altLang="en-US" sz="1400" dirty="0">
                <a:solidFill>
                  <a:srgbClr val="660066"/>
                </a:solidFill>
                <a:latin typeface="Arial" pitchFamily="34" charset="0"/>
              </a:rPr>
              <a:t>than a list!</a:t>
            </a:r>
          </a:p>
        </p:txBody>
      </p:sp>
      <p:cxnSp>
        <p:nvCxnSpPr>
          <p:cNvPr id="9" name="Straight Arrow Connector 8"/>
          <p:cNvCxnSpPr>
            <a:cxnSpLocks noChangeShapeType="1"/>
          </p:cNvCxnSpPr>
          <p:nvPr/>
        </p:nvCxnSpPr>
        <p:spPr bwMode="auto">
          <a:xfrm flipH="1">
            <a:off x="3880644" y="1905000"/>
            <a:ext cx="1456165" cy="3810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TextBox 2"/>
          <p:cNvSpPr txBox="1"/>
          <p:nvPr/>
        </p:nvSpPr>
        <p:spPr>
          <a:xfrm>
            <a:off x="7027397" y="6167735"/>
            <a:ext cx="1735603" cy="461665"/>
          </a:xfrm>
          <a:prstGeom prst="rect">
            <a:avLst/>
          </a:prstGeom>
          <a:noFill/>
        </p:spPr>
        <p:txBody>
          <a:bodyPr wrap="none" rtlCol="0">
            <a:spAutoFit/>
          </a:bodyPr>
          <a:lstStyle/>
          <a:p>
            <a:r>
              <a:rPr lang="en-US" dirty="0">
                <a:solidFill>
                  <a:srgbClr val="0070C0"/>
                </a:solidFill>
              </a:rPr>
              <a:t>Worksheet!</a:t>
            </a:r>
          </a:p>
        </p:txBody>
      </p:sp>
    </p:spTree>
    <p:extLst>
      <p:ext uri="{BB962C8B-B14F-4D97-AF65-F5344CB8AC3E}">
        <p14:creationId xmlns:p14="http://schemas.microsoft.com/office/powerpoint/2010/main" val="53129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
            <a:ext cx="8229600" cy="1143000"/>
          </a:xfrm>
        </p:spPr>
        <p:txBody>
          <a:bodyPr/>
          <a:lstStyle/>
          <a:p>
            <a:pPr>
              <a:defRPr/>
            </a:pPr>
            <a:r>
              <a:rPr lang="en-US" dirty="0">
                <a:latin typeface="+mn-lt"/>
                <a:ea typeface="Courier" pitchFamily="-107" charset="0"/>
                <a:cs typeface="Courier" pitchFamily="-107" charset="0"/>
              </a:rPr>
              <a:t>Changing </a:t>
            </a:r>
            <a:r>
              <a:rPr lang="en-US" dirty="0">
                <a:latin typeface="Courier New" pitchFamily="49" charset="0"/>
                <a:ea typeface="Courier" pitchFamily="-107" charset="0"/>
                <a:cs typeface="Courier New" pitchFamily="49" charset="0"/>
              </a:rPr>
              <a:t>change</a:t>
            </a:r>
          </a:p>
        </p:txBody>
      </p:sp>
      <p:grpSp>
        <p:nvGrpSpPr>
          <p:cNvPr id="35844" name="Group 3"/>
          <p:cNvGrpSpPr>
            <a:grpSpLocks/>
          </p:cNvGrpSpPr>
          <p:nvPr/>
        </p:nvGrpSpPr>
        <p:grpSpPr bwMode="auto">
          <a:xfrm>
            <a:off x="457200" y="1144588"/>
            <a:ext cx="8218488" cy="180975"/>
            <a:chOff x="295" y="1311"/>
            <a:chExt cx="5177" cy="114"/>
          </a:xfrm>
        </p:grpSpPr>
        <p:sp>
          <p:nvSpPr>
            <p:cNvPr id="358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58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 name="TextBox 1"/>
          <p:cNvSpPr txBox="1"/>
          <p:nvPr/>
        </p:nvSpPr>
        <p:spPr>
          <a:xfrm>
            <a:off x="457200" y="1752600"/>
            <a:ext cx="8001000" cy="4770537"/>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memo = {}       # Empty dictionary</a:t>
            </a:r>
          </a:p>
          <a:p>
            <a:endParaRPr lang="en-US" sz="1600" dirty="0">
              <a:latin typeface="Courier New" panose="02070309020205020404" pitchFamily="49" charset="0"/>
              <a:cs typeface="Courier New" panose="02070309020205020404" pitchFamily="49" charset="0"/>
            </a:endParaRPr>
          </a:p>
          <a:p>
            <a:r>
              <a:rPr lang="en-US" sz="1600" dirty="0" err="1">
                <a:latin typeface="Courier New" panose="02070309020205020404" pitchFamily="49" charset="0"/>
                <a:cs typeface="Courier New" panose="02070309020205020404" pitchFamily="49" charset="0"/>
              </a:rPr>
              <a:t>def</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fastChange</a:t>
            </a:r>
            <a:r>
              <a:rPr lang="en-US" sz="1600" dirty="0">
                <a:latin typeface="Courier New" panose="02070309020205020404" pitchFamily="49" charset="0"/>
                <a:cs typeface="Courier New" panose="02070309020205020404" pitchFamily="49" charset="0"/>
              </a:rPr>
              <a:t>(value, coins):</a:t>
            </a:r>
          </a:p>
          <a:p>
            <a:r>
              <a:rPr lang="en-US" sz="1600" dirty="0">
                <a:latin typeface="Courier New" panose="02070309020205020404" pitchFamily="49" charset="0"/>
                <a:cs typeface="Courier New" panose="02070309020205020404" pitchFamily="49" charset="0"/>
              </a:rPr>
              <a:t>    if (value, coins) in memo:</a:t>
            </a:r>
          </a:p>
          <a:p>
            <a:r>
              <a:rPr lang="en-US" sz="1600" dirty="0">
                <a:latin typeface="Courier New" panose="02070309020205020404" pitchFamily="49" charset="0"/>
                <a:cs typeface="Courier New" panose="02070309020205020404" pitchFamily="49" charset="0"/>
              </a:rPr>
              <a:t>        return memo[(value, coins)]</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elif</a:t>
            </a:r>
            <a:r>
              <a:rPr lang="en-US" sz="1600" dirty="0">
                <a:latin typeface="Courier New" panose="02070309020205020404" pitchFamily="49" charset="0"/>
                <a:cs typeface="Courier New" panose="02070309020205020404" pitchFamily="49" charset="0"/>
              </a:rPr>
              <a:t> value &lt;= 0:</a:t>
            </a:r>
          </a:p>
          <a:p>
            <a:r>
              <a:rPr lang="en-US" sz="1600" dirty="0">
                <a:latin typeface="Courier New" panose="02070309020205020404" pitchFamily="49" charset="0"/>
                <a:cs typeface="Courier New" panose="02070309020205020404" pitchFamily="49" charset="0"/>
              </a:rPr>
              <a:t>        return 0</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elif</a:t>
            </a:r>
            <a:r>
              <a:rPr lang="en-US" sz="1600" dirty="0">
                <a:latin typeface="Courier New" panose="02070309020205020404" pitchFamily="49" charset="0"/>
                <a:cs typeface="Courier New" panose="02070309020205020404" pitchFamily="49" charset="0"/>
              </a:rPr>
              <a:t> coins == []:</a:t>
            </a:r>
          </a:p>
          <a:p>
            <a:r>
              <a:rPr lang="en-US" sz="1600" dirty="0">
                <a:latin typeface="Courier New" panose="02070309020205020404" pitchFamily="49" charset="0"/>
                <a:cs typeface="Courier New" panose="02070309020205020404" pitchFamily="49" charset="0"/>
              </a:rPr>
              <a:t>        return float("</a:t>
            </a:r>
            <a:r>
              <a:rPr lang="en-US" sz="1600" dirty="0" err="1">
                <a:latin typeface="Courier New" panose="02070309020205020404" pitchFamily="49" charset="0"/>
                <a:cs typeface="Courier New" panose="02070309020205020404" pitchFamily="49" charset="0"/>
              </a:rPr>
              <a:t>inf</a:t>
            </a:r>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loseIt</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fastChange</a:t>
            </a:r>
            <a:r>
              <a:rPr lang="en-US" sz="1600" dirty="0">
                <a:latin typeface="Courier New" panose="02070309020205020404" pitchFamily="49" charset="0"/>
                <a:cs typeface="Courier New" panose="02070309020205020404" pitchFamily="49" charset="0"/>
              </a:rPr>
              <a:t>(value, coins[1:])</a:t>
            </a:r>
          </a:p>
          <a:p>
            <a:r>
              <a:rPr lang="en-US" sz="1600" dirty="0">
                <a:latin typeface="Courier New" panose="02070309020205020404" pitchFamily="49" charset="0"/>
                <a:cs typeface="Courier New" panose="02070309020205020404" pitchFamily="49" charset="0"/>
              </a:rPr>
              <a:t>    if value &lt; coins[0]:</a:t>
            </a:r>
          </a:p>
          <a:p>
            <a:r>
              <a:rPr lang="en-US" sz="1600" dirty="0">
                <a:latin typeface="Courier New" panose="02070309020205020404" pitchFamily="49" charset="0"/>
                <a:cs typeface="Courier New" panose="02070309020205020404" pitchFamily="49" charset="0"/>
              </a:rPr>
              <a:t>        memo[(value, coins)] = </a:t>
            </a:r>
            <a:r>
              <a:rPr lang="en-US" sz="1600" dirty="0" err="1">
                <a:latin typeface="Courier New" panose="02070309020205020404" pitchFamily="49" charset="0"/>
                <a:cs typeface="Courier New" panose="02070309020205020404" pitchFamily="49" charset="0"/>
              </a:rPr>
              <a:t>loseIt</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return </a:t>
            </a:r>
            <a:r>
              <a:rPr lang="en-US" sz="1600" dirty="0" err="1">
                <a:latin typeface="Courier New" panose="02070309020205020404" pitchFamily="49" charset="0"/>
                <a:cs typeface="Courier New" panose="02070309020205020404" pitchFamily="49" charset="0"/>
              </a:rPr>
              <a:t>loseIt</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else:</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useIt</a:t>
            </a:r>
            <a:r>
              <a:rPr lang="en-US" sz="1600" dirty="0">
                <a:latin typeface="Courier New" panose="02070309020205020404" pitchFamily="49" charset="0"/>
                <a:cs typeface="Courier New" panose="02070309020205020404" pitchFamily="49" charset="0"/>
              </a:rPr>
              <a:t> = 1 + </a:t>
            </a:r>
            <a:r>
              <a:rPr lang="en-US" sz="1600" dirty="0" err="1">
                <a:latin typeface="Courier New" panose="02070309020205020404" pitchFamily="49" charset="0"/>
                <a:cs typeface="Courier New" panose="02070309020205020404" pitchFamily="49" charset="0"/>
              </a:rPr>
              <a:t>fastChange</a:t>
            </a:r>
            <a:r>
              <a:rPr lang="en-US" sz="1600" dirty="0">
                <a:latin typeface="Courier New" panose="02070309020205020404" pitchFamily="49" charset="0"/>
                <a:cs typeface="Courier New" panose="02070309020205020404" pitchFamily="49" charset="0"/>
              </a:rPr>
              <a:t>(value - coins[0], coins)</a:t>
            </a:r>
          </a:p>
          <a:p>
            <a:r>
              <a:rPr lang="en-US" sz="1600" dirty="0">
                <a:latin typeface="Courier New" panose="02070309020205020404" pitchFamily="49" charset="0"/>
                <a:cs typeface="Courier New" panose="02070309020205020404" pitchFamily="49" charset="0"/>
              </a:rPr>
              <a:t>        best = min(</a:t>
            </a:r>
            <a:r>
              <a:rPr lang="en-US" sz="1600" dirty="0" err="1">
                <a:latin typeface="Courier New" panose="02070309020205020404" pitchFamily="49" charset="0"/>
                <a:cs typeface="Courier New" panose="02070309020205020404" pitchFamily="49" charset="0"/>
              </a:rPr>
              <a:t>useIt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loseIt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memo[(value, coins)] = best</a:t>
            </a:r>
          </a:p>
          <a:p>
            <a:r>
              <a:rPr lang="en-US" sz="1600" dirty="0">
                <a:latin typeface="Courier New" panose="02070309020205020404" pitchFamily="49" charset="0"/>
                <a:cs typeface="Courier New" panose="02070309020205020404" pitchFamily="49" charset="0"/>
              </a:rPr>
              <a:t>        return best</a:t>
            </a:r>
          </a:p>
        </p:txBody>
      </p:sp>
      <p:sp>
        <p:nvSpPr>
          <p:cNvPr id="7" name="TextBox 6"/>
          <p:cNvSpPr txBox="1">
            <a:spLocks noChangeArrowheads="1"/>
          </p:cNvSpPr>
          <p:nvPr/>
        </p:nvSpPr>
        <p:spPr bwMode="auto">
          <a:xfrm>
            <a:off x="5336809" y="1752600"/>
            <a:ext cx="2519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dirty="0">
                <a:solidFill>
                  <a:srgbClr val="660066"/>
                </a:solidFill>
                <a:latin typeface="Courier New" pitchFamily="49" charset="0"/>
                <a:cs typeface="Courier New" pitchFamily="49" charset="0"/>
              </a:rPr>
              <a:t>coins</a:t>
            </a:r>
            <a:r>
              <a:rPr lang="en-US" altLang="en-US" sz="1400" dirty="0">
                <a:solidFill>
                  <a:srgbClr val="660066"/>
                </a:solidFill>
                <a:latin typeface="Arial" pitchFamily="34" charset="0"/>
              </a:rPr>
              <a:t> must be a tuple rather</a:t>
            </a:r>
          </a:p>
          <a:p>
            <a:pPr>
              <a:spcBef>
                <a:spcPct val="0"/>
              </a:spcBef>
              <a:buFontTx/>
              <a:buNone/>
            </a:pPr>
            <a:r>
              <a:rPr lang="en-US" altLang="en-US" sz="1400" dirty="0">
                <a:solidFill>
                  <a:srgbClr val="660066"/>
                </a:solidFill>
                <a:latin typeface="Arial" pitchFamily="34" charset="0"/>
              </a:rPr>
              <a:t>than a list!</a:t>
            </a:r>
          </a:p>
        </p:txBody>
      </p:sp>
      <p:cxnSp>
        <p:nvCxnSpPr>
          <p:cNvPr id="8" name="Straight Arrow Connector 7"/>
          <p:cNvCxnSpPr>
            <a:cxnSpLocks noChangeShapeType="1"/>
          </p:cNvCxnSpPr>
          <p:nvPr/>
        </p:nvCxnSpPr>
        <p:spPr bwMode="auto">
          <a:xfrm flipH="1">
            <a:off x="3880644" y="1905000"/>
            <a:ext cx="1456165" cy="3810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9342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5" end="1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6" end="1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7" end="1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17488" y="152400"/>
            <a:ext cx="8226425" cy="685800"/>
          </a:xfrm>
        </p:spPr>
        <p:txBody>
          <a:bodyPr/>
          <a:lstStyle/>
          <a:p>
            <a:pPr eaLnBrk="1"/>
            <a:r>
              <a:rPr lang="en-US" altLang="en-US" sz="3600">
                <a:ea typeface="ＭＳ Ｐゴシック" pitchFamily="-65" charset="-128"/>
              </a:rPr>
              <a:t>Beyond LCS:  Edit Distance</a:t>
            </a:r>
          </a:p>
        </p:txBody>
      </p:sp>
      <p:sp>
        <p:nvSpPr>
          <p:cNvPr id="67586" name="Rectangle 4"/>
          <p:cNvSpPr>
            <a:spLocks noChangeArrowheads="1"/>
          </p:cNvSpPr>
          <p:nvPr/>
        </p:nvSpPr>
        <p:spPr bwMode="auto">
          <a:xfrm>
            <a:off x="762000" y="1066800"/>
            <a:ext cx="54864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latin typeface="Courier New" pitchFamily="49" charset="0"/>
                <a:cs typeface="Courier New" pitchFamily="49" charset="0"/>
              </a:rPr>
              <a:t>&gt;&gt;&gt; ED("</a:t>
            </a:r>
            <a:r>
              <a:rPr lang="en-US" altLang="ja-JP" sz="2400">
                <a:latin typeface="Courier New" pitchFamily="49" charset="0"/>
                <a:cs typeface="Courier New" pitchFamily="49" charset="0"/>
              </a:rPr>
              <a:t>ATTATCG", "ACATTC")</a:t>
            </a:r>
          </a:p>
          <a:p>
            <a:pPr eaLnBrk="1">
              <a:lnSpc>
                <a:spcPct val="93000"/>
              </a:lnSpc>
              <a:spcBef>
                <a:spcPct val="0"/>
              </a:spcBef>
              <a:buClr>
                <a:srgbClr val="000000"/>
              </a:buClr>
              <a:buFontTx/>
              <a:buNone/>
            </a:pPr>
            <a:r>
              <a:rPr lang="en-US" altLang="en-US" sz="2400">
                <a:solidFill>
                  <a:srgbClr val="1C7210"/>
                </a:solidFill>
                <a:latin typeface="Courier New" pitchFamily="49" charset="0"/>
                <a:cs typeface="Courier New" pitchFamily="49" charset="0"/>
              </a:rPr>
              <a:t>4</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solidFill>
                  <a:srgbClr val="000000"/>
                </a:solidFill>
                <a:latin typeface="Courier New" pitchFamily="49" charset="0"/>
                <a:cs typeface="Courier New" pitchFamily="49" charset="0"/>
              </a:rPr>
              <a:t>A</a:t>
            </a:r>
            <a:r>
              <a:rPr lang="en-US" altLang="en-US" sz="2400">
                <a:solidFill>
                  <a:srgbClr val="FF0000"/>
                </a:solidFill>
                <a:latin typeface="Courier New" pitchFamily="49" charset="0"/>
                <a:cs typeface="Courier New" pitchFamily="49" charset="0"/>
              </a:rPr>
              <a:t>TT</a:t>
            </a:r>
            <a:r>
              <a:rPr lang="en-US" altLang="en-US" sz="2400">
                <a:solidFill>
                  <a:srgbClr val="000000"/>
                </a:solidFill>
                <a:latin typeface="Courier New" pitchFamily="49" charset="0"/>
                <a:cs typeface="Courier New" pitchFamily="49" charset="0"/>
              </a:rPr>
              <a:t>AT</a:t>
            </a:r>
            <a:r>
              <a:rPr lang="en-US" altLang="en-US" sz="2400">
                <a:solidFill>
                  <a:srgbClr val="FF0000"/>
                </a:solidFill>
                <a:latin typeface="Courier New" pitchFamily="49" charset="0"/>
                <a:cs typeface="Courier New" pitchFamily="49" charset="0"/>
              </a:rPr>
              <a:t>-</a:t>
            </a:r>
            <a:r>
              <a:rPr lang="en-US" altLang="en-US" sz="2400">
                <a:solidFill>
                  <a:srgbClr val="000000"/>
                </a:solidFill>
                <a:latin typeface="Courier New" pitchFamily="49" charset="0"/>
                <a:cs typeface="Courier New" pitchFamily="49" charset="0"/>
              </a:rPr>
              <a:t>C</a:t>
            </a:r>
            <a:r>
              <a:rPr lang="en-US" altLang="en-US" sz="2400">
                <a:solidFill>
                  <a:srgbClr val="FF0000"/>
                </a:solidFill>
                <a:latin typeface="Courier New" pitchFamily="49" charset="0"/>
                <a:cs typeface="Courier New" pitchFamily="49" charset="0"/>
              </a:rPr>
              <a:t>G</a:t>
            </a:r>
          </a:p>
          <a:p>
            <a:pPr eaLnBrk="1">
              <a:lnSpc>
                <a:spcPct val="93000"/>
              </a:lnSpc>
              <a:spcBef>
                <a:spcPct val="0"/>
              </a:spcBef>
              <a:buClr>
                <a:srgbClr val="000000"/>
              </a:buClr>
              <a:buFontTx/>
              <a:buNone/>
            </a:pPr>
            <a:r>
              <a:rPr lang="en-US" altLang="en-US" sz="2400">
                <a:solidFill>
                  <a:srgbClr val="000000"/>
                </a:solidFill>
                <a:latin typeface="Courier New" pitchFamily="49" charset="0"/>
                <a:cs typeface="Courier New" pitchFamily="49" charset="0"/>
              </a:rPr>
              <a:t>A</a:t>
            </a:r>
            <a:r>
              <a:rPr lang="en-US" altLang="en-US" sz="2400">
                <a:solidFill>
                  <a:srgbClr val="FF0000"/>
                </a:solidFill>
                <a:latin typeface="Courier New" pitchFamily="49" charset="0"/>
                <a:cs typeface="Courier New" pitchFamily="49" charset="0"/>
              </a:rPr>
              <a:t>-C</a:t>
            </a:r>
            <a:r>
              <a:rPr lang="en-US" altLang="en-US" sz="2400">
                <a:solidFill>
                  <a:srgbClr val="000000"/>
                </a:solidFill>
                <a:latin typeface="Courier New" pitchFamily="49" charset="0"/>
                <a:cs typeface="Courier New" pitchFamily="49" charset="0"/>
              </a:rPr>
              <a:t>AT</a:t>
            </a:r>
            <a:r>
              <a:rPr lang="en-US" altLang="en-US" sz="2400">
                <a:solidFill>
                  <a:srgbClr val="FF0000"/>
                </a:solidFill>
                <a:latin typeface="Courier New" pitchFamily="49" charset="0"/>
                <a:cs typeface="Courier New" pitchFamily="49" charset="0"/>
              </a:rPr>
              <a:t>T</a:t>
            </a:r>
            <a:r>
              <a:rPr lang="en-US" altLang="en-US" sz="2400">
                <a:solidFill>
                  <a:srgbClr val="000000"/>
                </a:solidFill>
                <a:latin typeface="Courier New" pitchFamily="49" charset="0"/>
                <a:cs typeface="Courier New" pitchFamily="49" charset="0"/>
              </a:rPr>
              <a:t>C</a:t>
            </a:r>
            <a:r>
              <a:rPr lang="en-US" altLang="en-US" sz="2400">
                <a:solidFill>
                  <a:srgbClr val="FF0000"/>
                </a:solidFill>
                <a:latin typeface="Courier New" pitchFamily="49" charset="0"/>
                <a:cs typeface="Courier New" pitchFamily="49" charset="0"/>
              </a:rPr>
              <a:t>-</a:t>
            </a:r>
          </a:p>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2400">
                <a:latin typeface="Courier New" pitchFamily="49" charset="0"/>
                <a:cs typeface="Courier New" pitchFamily="49" charset="0"/>
              </a:rPr>
              <a:t>&gt;&gt;&gt; ED("</a:t>
            </a:r>
            <a:r>
              <a:rPr lang="en-US" altLang="ja-JP" sz="24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24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39940" name="Group 3"/>
          <p:cNvGrpSpPr>
            <a:grpSpLocks/>
          </p:cNvGrpSpPr>
          <p:nvPr/>
        </p:nvGrpSpPr>
        <p:grpSpPr bwMode="auto">
          <a:xfrm>
            <a:off x="457200" y="1017588"/>
            <a:ext cx="8218488" cy="180975"/>
            <a:chOff x="295" y="1311"/>
            <a:chExt cx="5177" cy="114"/>
          </a:xfrm>
        </p:grpSpPr>
        <p:sp>
          <p:nvSpPr>
            <p:cNvPr id="3994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994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67588" name="TextBox 7"/>
          <p:cNvSpPr txBox="1">
            <a:spLocks noChangeArrowheads="1"/>
          </p:cNvSpPr>
          <p:nvPr/>
        </p:nvSpPr>
        <p:spPr bwMode="auto">
          <a:xfrm>
            <a:off x="762000" y="4343400"/>
            <a:ext cx="46482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err="1">
                <a:latin typeface="Courier New" pitchFamily="49" charset="0"/>
                <a:cs typeface="Courier New" pitchFamily="49" charset="0"/>
              </a:rPr>
              <a:t>s</a:t>
            </a:r>
            <a:r>
              <a:rPr lang="en-US" altLang="en-US" sz="2400" dirty="0" err="1">
                <a:solidFill>
                  <a:srgbClr val="FF0000"/>
                </a:solidFill>
                <a:latin typeface="Courier New" pitchFamily="49" charset="0"/>
                <a:cs typeface="Courier New" pitchFamily="49" charset="0"/>
              </a:rPr>
              <a:t>p_</a:t>
            </a:r>
            <a:r>
              <a:rPr lang="en-US" altLang="en-US" sz="2400" dirty="0" err="1">
                <a:latin typeface="Courier New" pitchFamily="49" charset="0"/>
                <a:cs typeface="Courier New" pitchFamily="49" charset="0"/>
              </a:rPr>
              <a:t>am</a:t>
            </a:r>
            <a:r>
              <a:rPr lang="en-US" altLang="en-US" sz="2400" dirty="0">
                <a:solidFill>
                  <a:srgbClr val="FF0000"/>
                </a:solidFill>
                <a:latin typeface="Courier New" pitchFamily="49" charset="0"/>
                <a:cs typeface="Courier New" pitchFamily="49" charset="0"/>
              </a:rPr>
              <a:t>___</a:t>
            </a:r>
          </a:p>
          <a:p>
            <a:pPr>
              <a:spcBef>
                <a:spcPct val="0"/>
              </a:spcBef>
              <a:buFontTx/>
              <a:buNone/>
            </a:pPr>
            <a:r>
              <a:rPr lang="en-US" altLang="en-US" sz="2400" dirty="0">
                <a:latin typeface="Courier New" pitchFamily="49" charset="0"/>
                <a:cs typeface="Courier New" pitchFamily="49" charset="0"/>
              </a:rPr>
              <a:t>s</a:t>
            </a:r>
            <a:r>
              <a:rPr lang="en-US" altLang="en-US" sz="2400" dirty="0">
                <a:solidFill>
                  <a:srgbClr val="FF0000"/>
                </a:solidFill>
                <a:latin typeface="Courier New" pitchFamily="49" charset="0"/>
                <a:cs typeface="Courier New" pitchFamily="49" charset="0"/>
              </a:rPr>
              <a:t>cr</a:t>
            </a:r>
            <a:r>
              <a:rPr lang="en-US" altLang="en-US" sz="2400" dirty="0">
                <a:latin typeface="Courier New" pitchFamily="49" charset="0"/>
                <a:cs typeface="Courier New" pitchFamily="49" charset="0"/>
              </a:rPr>
              <a:t>am</a:t>
            </a:r>
            <a:r>
              <a:rPr lang="en-US" altLang="en-US" sz="2400" dirty="0">
                <a:solidFill>
                  <a:srgbClr val="FF0000"/>
                </a:solidFill>
                <a:latin typeface="Courier New" pitchFamily="49" charset="0"/>
                <a:cs typeface="Courier New" pitchFamily="49" charset="0"/>
              </a:rPr>
              <a:t>ble</a:t>
            </a:r>
          </a:p>
          <a:p>
            <a:pPr>
              <a:spcBef>
                <a:spcPct val="0"/>
              </a:spcBef>
              <a:buFontTx/>
              <a:buNone/>
            </a:pPr>
            <a:endParaRPr lang="en-US" altLang="en-US" sz="2400" dirty="0">
              <a:solidFill>
                <a:srgbClr val="FF0000"/>
              </a:solidFill>
              <a:latin typeface="Courier New" pitchFamily="49" charset="0"/>
              <a:cs typeface="Courier New" pitchFamily="49" charset="0"/>
            </a:endParaRPr>
          </a:p>
          <a:p>
            <a:pPr>
              <a:spcBef>
                <a:spcPct val="0"/>
              </a:spcBef>
              <a:buFontTx/>
              <a:buNone/>
            </a:pPr>
            <a:r>
              <a:rPr lang="en-US" altLang="en-US" sz="2000" dirty="0">
                <a:latin typeface="Courier New" pitchFamily="49" charset="0"/>
                <a:cs typeface="Courier New" pitchFamily="49" charset="0"/>
              </a:rPr>
              <a:t>s</a:t>
            </a:r>
            <a:r>
              <a:rPr lang="en-US" altLang="en-US" sz="2000" dirty="0">
                <a:solidFill>
                  <a:srgbClr val="FF0000"/>
                </a:solidFill>
                <a:latin typeface="Courier New" pitchFamily="49" charset="0"/>
                <a:cs typeface="Courier New" pitchFamily="49" charset="0"/>
              </a:rPr>
              <a:t>p</a:t>
            </a:r>
            <a:r>
              <a:rPr lang="en-US" altLang="en-US" sz="2000" dirty="0">
                <a:latin typeface="Courier New" pitchFamily="49" charset="0"/>
                <a:cs typeface="Courier New" pitchFamily="49" charset="0"/>
              </a:rPr>
              <a:t>am -&gt;</a:t>
            </a:r>
          </a:p>
          <a:p>
            <a:pPr>
              <a:spcBef>
                <a:spcPct val="0"/>
              </a:spcBef>
              <a:buFontTx/>
              <a:buNone/>
            </a:pPr>
            <a:r>
              <a:rPr lang="en-US" altLang="en-US" sz="2000" dirty="0">
                <a:latin typeface="Courier New" pitchFamily="49" charset="0"/>
                <a:cs typeface="Courier New" pitchFamily="49" charset="0"/>
              </a:rPr>
              <a:t>s</a:t>
            </a:r>
            <a:r>
              <a:rPr lang="en-US" altLang="en-US" sz="2000" dirty="0">
                <a:solidFill>
                  <a:srgbClr val="FF0000"/>
                </a:solidFill>
                <a:latin typeface="Courier New" pitchFamily="49" charset="0"/>
                <a:cs typeface="Courier New" pitchFamily="49" charset="0"/>
              </a:rPr>
              <a:t>c</a:t>
            </a:r>
            <a:r>
              <a:rPr lang="en-US" altLang="en-US" sz="2000" dirty="0">
                <a:latin typeface="Courier New" pitchFamily="49" charset="0"/>
                <a:cs typeface="Courier New" pitchFamily="49" charset="0"/>
              </a:rPr>
              <a:t>am -&gt;</a:t>
            </a:r>
          </a:p>
          <a:p>
            <a:pPr>
              <a:spcBef>
                <a:spcPct val="0"/>
              </a:spcBef>
              <a:buFontTx/>
              <a:buNone/>
            </a:pPr>
            <a:r>
              <a:rPr lang="en-US" altLang="en-US" sz="2000" dirty="0">
                <a:latin typeface="Courier New" pitchFamily="49" charset="0"/>
                <a:cs typeface="Courier New" pitchFamily="49" charset="0"/>
              </a:rPr>
              <a:t>sc</a:t>
            </a:r>
            <a:r>
              <a:rPr lang="en-US" altLang="en-US" sz="2000" dirty="0">
                <a:solidFill>
                  <a:srgbClr val="FF0000"/>
                </a:solidFill>
                <a:latin typeface="Courier New" pitchFamily="49" charset="0"/>
                <a:cs typeface="Courier New" pitchFamily="49" charset="0"/>
              </a:rPr>
              <a:t>r</a:t>
            </a:r>
            <a:r>
              <a:rPr lang="en-US" altLang="en-US" sz="2000" dirty="0">
                <a:latin typeface="Courier New" pitchFamily="49" charset="0"/>
                <a:cs typeface="Courier New" pitchFamily="49" charset="0"/>
              </a:rPr>
              <a:t>am -&gt;</a:t>
            </a:r>
          </a:p>
          <a:p>
            <a:pPr>
              <a:spcBef>
                <a:spcPct val="0"/>
              </a:spcBef>
              <a:buFontTx/>
              <a:buNone/>
            </a:pPr>
            <a:r>
              <a:rPr lang="en-US" altLang="en-US" sz="2000" dirty="0" err="1">
                <a:latin typeface="Courier New" pitchFamily="49" charset="0"/>
                <a:cs typeface="Courier New" pitchFamily="49" charset="0"/>
              </a:rPr>
              <a:t>scram</a:t>
            </a:r>
            <a:r>
              <a:rPr lang="en-US" altLang="en-US" sz="2000" dirty="0" err="1">
                <a:solidFill>
                  <a:srgbClr val="FF0000"/>
                </a:solidFill>
                <a:latin typeface="Courier New" pitchFamily="49" charset="0"/>
                <a:cs typeface="Courier New" pitchFamily="49" charset="0"/>
              </a:rPr>
              <a:t>b</a:t>
            </a:r>
            <a:r>
              <a:rPr lang="en-US" altLang="en-US" sz="2000" dirty="0">
                <a:solidFill>
                  <a:srgbClr val="FF0000"/>
                </a:solidFill>
                <a:latin typeface="Courier New" pitchFamily="49" charset="0"/>
                <a:cs typeface="Courier New" pitchFamily="49" charset="0"/>
              </a:rPr>
              <a:t> </a:t>
            </a:r>
            <a:r>
              <a:rPr lang="en-US" altLang="en-US" sz="2000" dirty="0">
                <a:latin typeface="Courier New" pitchFamily="49" charset="0"/>
                <a:cs typeface="Courier New" pitchFamily="49" charset="0"/>
              </a:rPr>
              <a:t>-&gt; </a:t>
            </a:r>
            <a:r>
              <a:rPr lang="en-US" altLang="en-US" sz="2000" dirty="0" err="1">
                <a:latin typeface="Courier New" pitchFamily="49" charset="0"/>
                <a:cs typeface="Courier New" pitchFamily="49" charset="0"/>
              </a:rPr>
              <a:t>scramb</a:t>
            </a:r>
            <a:r>
              <a:rPr lang="en-US" altLang="en-US" sz="2000" dirty="0" err="1">
                <a:solidFill>
                  <a:srgbClr val="FF0000"/>
                </a:solidFill>
                <a:latin typeface="Courier New" pitchFamily="49" charset="0"/>
                <a:cs typeface="Courier New" pitchFamily="49" charset="0"/>
              </a:rPr>
              <a:t>l</a:t>
            </a:r>
            <a:r>
              <a:rPr lang="en-US" altLang="en-US" sz="2000" dirty="0">
                <a:latin typeface="Courier New" pitchFamily="49" charset="0"/>
                <a:cs typeface="Courier New" pitchFamily="49" charset="0"/>
              </a:rPr>
              <a:t> -&gt; scrambl</a:t>
            </a:r>
            <a:r>
              <a:rPr lang="en-US" altLang="en-US" sz="2000" dirty="0">
                <a:solidFill>
                  <a:srgbClr val="FF0000"/>
                </a:solidFill>
                <a:latin typeface="Courier New" pitchFamily="49" charset="0"/>
                <a:cs typeface="Courier New" pitchFamily="49" charset="0"/>
              </a:rPr>
              <a:t>e</a:t>
            </a:r>
          </a:p>
        </p:txBody>
      </p:sp>
      <p:pic>
        <p:nvPicPr>
          <p:cNvPr id="3994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2013" y="1295400"/>
            <a:ext cx="2973387"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6">
                                            <p:txEl>
                                              <p:pRg st="8" end="8"/>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7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217488" y="152400"/>
            <a:ext cx="8226425" cy="685800"/>
          </a:xfrm>
        </p:spPr>
        <p:txBody>
          <a:bodyPr/>
          <a:lstStyle/>
          <a:p>
            <a:pPr eaLnBrk="1"/>
            <a:r>
              <a:rPr lang="en-US" altLang="en-US" sz="3600">
                <a:ea typeface="ＭＳ Ｐゴシック" pitchFamily="-65" charset="-128"/>
              </a:rPr>
              <a:t>Beyond LCS:  Edit Distance</a:t>
            </a:r>
          </a:p>
        </p:txBody>
      </p:sp>
      <p:sp>
        <p:nvSpPr>
          <p:cNvPr id="40963"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0964" name="Group 3"/>
          <p:cNvGrpSpPr>
            <a:grpSpLocks/>
          </p:cNvGrpSpPr>
          <p:nvPr/>
        </p:nvGrpSpPr>
        <p:grpSpPr bwMode="auto">
          <a:xfrm>
            <a:off x="457200" y="1017588"/>
            <a:ext cx="8218488" cy="180975"/>
            <a:chOff x="295" y="1311"/>
            <a:chExt cx="5177" cy="114"/>
          </a:xfrm>
        </p:grpSpPr>
        <p:sp>
          <p:nvSpPr>
            <p:cNvPr id="4096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096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0965"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0966" name="TextBox 8"/>
          <p:cNvSpPr txBox="1">
            <a:spLocks noChangeArrowheads="1"/>
          </p:cNvSpPr>
          <p:nvPr/>
        </p:nvSpPr>
        <p:spPr bwMode="auto">
          <a:xfrm>
            <a:off x="914400" y="3200400"/>
            <a:ext cx="597471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a:latin typeface="Courier New" pitchFamily="49" charset="0"/>
                <a:cs typeface="Courier New" pitchFamily="49" charset="0"/>
              </a:rPr>
              <a:t>def ED(S1, S2):</a:t>
            </a:r>
          </a:p>
          <a:p>
            <a:pPr>
              <a:spcBef>
                <a:spcPct val="0"/>
              </a:spcBef>
              <a:buFontTx/>
              <a:buNone/>
            </a:pPr>
            <a:r>
              <a:rPr lang="en-US" altLang="en-US" sz="1800" dirty="0">
                <a:latin typeface="Courier New" pitchFamily="49" charset="0"/>
                <a:cs typeface="Courier New" pitchFamily="49" charset="0"/>
              </a:rPr>
              <a:t>   if S1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S2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S1[0] == S2[0]:</a:t>
            </a:r>
          </a:p>
          <a:p>
            <a:pPr>
              <a:spcBef>
                <a:spcPct val="0"/>
              </a:spcBef>
              <a:buFontTx/>
              <a:buNone/>
            </a:pPr>
            <a:r>
              <a:rPr lang="en-US" altLang="en-US" sz="1800" dirty="0">
                <a:latin typeface="Courier New" pitchFamily="49" charset="0"/>
                <a:cs typeface="Courier New" pitchFamily="49" charset="0"/>
              </a:rPr>
              <a:t>	return ???</a:t>
            </a:r>
          </a:p>
          <a:p>
            <a:pPr>
              <a:spcBef>
                <a:spcPct val="0"/>
              </a:spcBef>
              <a:buFontTx/>
              <a:buNone/>
            </a:pPr>
            <a:r>
              <a:rPr lang="en-US" altLang="en-US" sz="1800" dirty="0">
                <a:latin typeface="Courier New" pitchFamily="49" charset="0"/>
                <a:cs typeface="Courier New" pitchFamily="49" charset="0"/>
              </a:rPr>
              <a:t>   else:  # substitute, insert, or delete!</a:t>
            </a:r>
          </a:p>
          <a:p>
            <a:pPr>
              <a:spcBef>
                <a:spcPct val="0"/>
              </a:spcBef>
              <a:buFontTx/>
              <a:buNone/>
            </a:pPr>
            <a:r>
              <a:rPr lang="en-US" altLang="en-US" sz="1800" dirty="0">
                <a:latin typeface="Courier New" pitchFamily="49" charset="0"/>
                <a:cs typeface="Courier New" pitchFamily="49" charset="0"/>
              </a:rPr>
              <a:t>   </a:t>
            </a:r>
          </a:p>
          <a:p>
            <a:pPr>
              <a:spcBef>
                <a:spcPct val="0"/>
              </a:spcBef>
              <a:buFontTx/>
              <a:buNone/>
            </a:pPr>
            <a:endParaRPr lang="en-US" altLang="en-US" sz="1800" dirty="0">
              <a:latin typeface="Courier New" pitchFamily="49" charset="0"/>
              <a:cs typeface="Courier New" pitchFamily="49" charset="0"/>
            </a:endParaRPr>
          </a:p>
        </p:txBody>
      </p:sp>
      <p:sp>
        <p:nvSpPr>
          <p:cNvPr id="9" name="TextBox 8">
            <a:extLst>
              <a:ext uri="{FF2B5EF4-FFF2-40B4-BE49-F238E27FC236}">
                <a16:creationId xmlns:a16="http://schemas.microsoft.com/office/drawing/2014/main" id="{ADD6B00E-3312-49BB-BAB4-8976A93D7AD6}"/>
              </a:ext>
            </a:extLst>
          </p:cNvPr>
          <p:cNvSpPr txBox="1"/>
          <p:nvPr/>
        </p:nvSpPr>
        <p:spPr>
          <a:xfrm>
            <a:off x="7027397" y="6167735"/>
            <a:ext cx="1735603" cy="461665"/>
          </a:xfrm>
          <a:prstGeom prst="rect">
            <a:avLst/>
          </a:prstGeom>
          <a:noFill/>
        </p:spPr>
        <p:txBody>
          <a:bodyPr wrap="none" rtlCol="0">
            <a:spAutoFit/>
          </a:bodyPr>
          <a:lstStyle/>
          <a:p>
            <a:r>
              <a:rPr lang="en-US" dirty="0">
                <a:solidFill>
                  <a:srgbClr val="0070C0"/>
                </a:solidFill>
              </a:rPr>
              <a:t>Worksheet!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17488" y="152400"/>
            <a:ext cx="8226425" cy="685800"/>
          </a:xfrm>
        </p:spPr>
        <p:txBody>
          <a:bodyPr/>
          <a:lstStyle/>
          <a:p>
            <a:pPr eaLnBrk="1"/>
            <a:r>
              <a:rPr lang="en-US" altLang="en-US" sz="3600">
                <a:ea typeface="ＭＳ Ｐゴシック" pitchFamily="-65" charset="-128"/>
              </a:rPr>
              <a:t>Beyond LCS:  Edit Distance</a:t>
            </a:r>
          </a:p>
        </p:txBody>
      </p:sp>
      <p:sp>
        <p:nvSpPr>
          <p:cNvPr id="41987"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1988" name="Group 3"/>
          <p:cNvGrpSpPr>
            <a:grpSpLocks/>
          </p:cNvGrpSpPr>
          <p:nvPr/>
        </p:nvGrpSpPr>
        <p:grpSpPr bwMode="auto">
          <a:xfrm>
            <a:off x="457200" y="1017588"/>
            <a:ext cx="8218488" cy="180975"/>
            <a:chOff x="295" y="1311"/>
            <a:chExt cx="5177" cy="114"/>
          </a:xfrm>
        </p:grpSpPr>
        <p:sp>
          <p:nvSpPr>
            <p:cNvPr id="4199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199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1989"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1990" name="TextBox 8"/>
          <p:cNvSpPr txBox="1">
            <a:spLocks noChangeArrowheads="1"/>
          </p:cNvSpPr>
          <p:nvPr/>
        </p:nvSpPr>
        <p:spPr bwMode="auto">
          <a:xfrm>
            <a:off x="914400" y="3200400"/>
            <a:ext cx="597471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a:latin typeface="Courier New" pitchFamily="49" charset="0"/>
                <a:cs typeface="Courier New" pitchFamily="49" charset="0"/>
              </a:rPr>
              <a:t>def ED(S1, S2):</a:t>
            </a:r>
          </a:p>
          <a:p>
            <a:pPr>
              <a:spcBef>
                <a:spcPct val="0"/>
              </a:spcBef>
              <a:buFontTx/>
              <a:buNone/>
            </a:pPr>
            <a:r>
              <a:rPr lang="en-US" altLang="en-US" sz="1800" dirty="0">
                <a:latin typeface="Courier New" pitchFamily="49" charset="0"/>
                <a:cs typeface="Courier New" pitchFamily="49" charset="0"/>
              </a:rPr>
              <a:t>   if S1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(S2)</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S2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(S1)</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S1[0] == S2[0]:</a:t>
            </a:r>
          </a:p>
          <a:p>
            <a:pPr>
              <a:spcBef>
                <a:spcPct val="0"/>
              </a:spcBef>
              <a:buFontTx/>
              <a:buNone/>
            </a:pPr>
            <a:r>
              <a:rPr lang="en-US" altLang="en-US" sz="1800" dirty="0">
                <a:latin typeface="Courier New" pitchFamily="49" charset="0"/>
                <a:cs typeface="Courier New" pitchFamily="49" charset="0"/>
              </a:rPr>
              <a:t>	return ???</a:t>
            </a:r>
          </a:p>
          <a:p>
            <a:pPr>
              <a:spcBef>
                <a:spcPct val="0"/>
              </a:spcBef>
              <a:buFontTx/>
              <a:buNone/>
            </a:pPr>
            <a:r>
              <a:rPr lang="en-US" altLang="en-US" sz="1800" dirty="0">
                <a:latin typeface="Courier New" pitchFamily="49" charset="0"/>
                <a:cs typeface="Courier New" pitchFamily="49" charset="0"/>
              </a:rPr>
              <a:t>   else:  # substitute, insert, or delete!</a:t>
            </a:r>
          </a:p>
          <a:p>
            <a:pPr>
              <a:spcBef>
                <a:spcPct val="0"/>
              </a:spcBef>
              <a:buFontTx/>
              <a:buNone/>
            </a:pPr>
            <a:r>
              <a:rPr lang="en-US" altLang="en-US" sz="1800" dirty="0">
                <a:latin typeface="Courier New" pitchFamily="49" charset="0"/>
                <a:cs typeface="Courier New" pitchFamily="49" charset="0"/>
              </a:rPr>
              <a:t>   </a:t>
            </a:r>
          </a:p>
          <a:p>
            <a:pPr>
              <a:spcBef>
                <a:spcPct val="0"/>
              </a:spcBef>
              <a:buFontTx/>
              <a:buNone/>
            </a:pPr>
            <a:endParaRPr lang="en-US" altLang="en-US" sz="1800" dirty="0">
              <a:latin typeface="Courier New" pitchFamily="49" charset="0"/>
              <a:cs typeface="Courier New" pitchFamily="49"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17488" y="152400"/>
            <a:ext cx="8226425" cy="685800"/>
          </a:xfrm>
        </p:spPr>
        <p:txBody>
          <a:bodyPr/>
          <a:lstStyle/>
          <a:p>
            <a:pPr eaLnBrk="1"/>
            <a:r>
              <a:rPr lang="en-US" altLang="en-US" sz="3600">
                <a:ea typeface="ＭＳ Ｐゴシック" pitchFamily="-65" charset="-128"/>
              </a:rPr>
              <a:t>Beyond LCS:  Edit Distance</a:t>
            </a:r>
          </a:p>
        </p:txBody>
      </p:sp>
      <p:sp>
        <p:nvSpPr>
          <p:cNvPr id="43011"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3012" name="Group 3"/>
          <p:cNvGrpSpPr>
            <a:grpSpLocks/>
          </p:cNvGrpSpPr>
          <p:nvPr/>
        </p:nvGrpSpPr>
        <p:grpSpPr bwMode="auto">
          <a:xfrm>
            <a:off x="457200" y="1017588"/>
            <a:ext cx="8218488" cy="180975"/>
            <a:chOff x="295" y="1311"/>
            <a:chExt cx="5177" cy="114"/>
          </a:xfrm>
        </p:grpSpPr>
        <p:sp>
          <p:nvSpPr>
            <p:cNvPr id="4301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301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3013"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3014" name="TextBox 8"/>
          <p:cNvSpPr txBox="1">
            <a:spLocks noChangeArrowheads="1"/>
          </p:cNvSpPr>
          <p:nvPr/>
        </p:nvSpPr>
        <p:spPr bwMode="auto">
          <a:xfrm>
            <a:off x="914400" y="3200400"/>
            <a:ext cx="625042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a:latin typeface="Courier New" pitchFamily="49" charset="0"/>
                <a:cs typeface="Courier New" pitchFamily="49" charset="0"/>
              </a:rPr>
              <a:t>def ED(S1, S2):</a:t>
            </a:r>
          </a:p>
          <a:p>
            <a:pPr>
              <a:spcBef>
                <a:spcPct val="0"/>
              </a:spcBef>
              <a:buFontTx/>
              <a:buNone/>
            </a:pPr>
            <a:r>
              <a:rPr lang="en-US" altLang="en-US" sz="1800" dirty="0">
                <a:latin typeface="Courier New" pitchFamily="49" charset="0"/>
                <a:cs typeface="Courier New" pitchFamily="49" charset="0"/>
              </a:rPr>
              <a:t>   if S1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(S2)</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S2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(S1)</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S1[0] == S2[0]:</a:t>
            </a:r>
          </a:p>
          <a:p>
            <a:pPr>
              <a:spcBef>
                <a:spcPct val="0"/>
              </a:spcBef>
              <a:buFontTx/>
              <a:buNone/>
            </a:pPr>
            <a:r>
              <a:rPr lang="en-US" altLang="en-US" sz="1800" dirty="0">
                <a:latin typeface="Courier New" pitchFamily="49" charset="0"/>
                <a:cs typeface="Courier New" pitchFamily="49" charset="0"/>
              </a:rPr>
              <a:t>	return ED(S1[1:], S2[1:])</a:t>
            </a:r>
          </a:p>
          <a:p>
            <a:pPr>
              <a:spcBef>
                <a:spcPct val="0"/>
              </a:spcBef>
              <a:buFontTx/>
              <a:buNone/>
            </a:pPr>
            <a:r>
              <a:rPr lang="en-US" altLang="en-US" sz="1800" dirty="0">
                <a:latin typeface="Courier New" pitchFamily="49" charset="0"/>
                <a:cs typeface="Courier New" pitchFamily="49" charset="0"/>
              </a:rPr>
              <a:t>   else:  # substitute, insert, or delete!</a:t>
            </a:r>
          </a:p>
          <a:p>
            <a:pPr>
              <a:spcBef>
                <a:spcPct val="0"/>
              </a:spcBef>
              <a:buFontTx/>
              <a:buNone/>
            </a:pPr>
            <a:r>
              <a:rPr lang="en-US" altLang="en-US" sz="1800" dirty="0">
                <a:latin typeface="Courier New" pitchFamily="49" charset="0"/>
                <a:cs typeface="Courier New" pitchFamily="49" charset="0"/>
              </a:rPr>
              <a:t>      substitute = </a:t>
            </a:r>
          </a:p>
          <a:p>
            <a:pPr>
              <a:spcBef>
                <a:spcPct val="0"/>
              </a:spcBef>
              <a:buFontTx/>
              <a:buNone/>
            </a:pPr>
            <a:r>
              <a:rPr lang="en-US" altLang="en-US" sz="1800" dirty="0">
                <a:latin typeface="Courier New" pitchFamily="49" charset="0"/>
                <a:cs typeface="Courier New" pitchFamily="49" charset="0"/>
              </a:rPr>
              <a:t>      insert = </a:t>
            </a:r>
          </a:p>
          <a:p>
            <a:pPr>
              <a:spcBef>
                <a:spcPct val="0"/>
              </a:spcBef>
              <a:buFontTx/>
              <a:buNone/>
            </a:pPr>
            <a:r>
              <a:rPr lang="en-US" altLang="en-US" sz="1800" dirty="0">
                <a:latin typeface="Courier New" pitchFamily="49" charset="0"/>
                <a:cs typeface="Courier New" pitchFamily="49" charset="0"/>
              </a:rPr>
              <a:t>      delete = </a:t>
            </a:r>
          </a:p>
          <a:p>
            <a:pPr>
              <a:spcBef>
                <a:spcPct val="0"/>
              </a:spcBef>
              <a:buFontTx/>
              <a:buNone/>
            </a:pPr>
            <a:r>
              <a:rPr lang="en-US" altLang="en-US" sz="1800" dirty="0">
                <a:latin typeface="Courier New" pitchFamily="49" charset="0"/>
                <a:cs typeface="Courier New" pitchFamily="49" charset="0"/>
              </a:rPr>
              <a:t>      return min(substitute, insert, delete)</a:t>
            </a:r>
          </a:p>
          <a:p>
            <a:pPr>
              <a:spcBef>
                <a:spcPct val="0"/>
              </a:spcBef>
              <a:buFontTx/>
              <a:buNone/>
            </a:pPr>
            <a:r>
              <a:rPr lang="en-US" altLang="en-US" sz="1800" dirty="0">
                <a:latin typeface="Courier New" pitchFamily="49" charset="0"/>
                <a:cs typeface="Courier New" pitchFamily="49" charset="0"/>
              </a:rPr>
              <a:t>   </a:t>
            </a:r>
          </a:p>
          <a:p>
            <a:pPr>
              <a:spcBef>
                <a:spcPct val="0"/>
              </a:spcBef>
              <a:buFontTx/>
              <a:buNone/>
            </a:pPr>
            <a:endParaRPr lang="en-US" altLang="en-US" sz="1800" dirty="0">
              <a:latin typeface="Courier New" pitchFamily="49" charset="0"/>
              <a:cs typeface="Courier New" pitchFamily="49"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17488" y="152400"/>
            <a:ext cx="8226425" cy="685800"/>
          </a:xfrm>
        </p:spPr>
        <p:txBody>
          <a:bodyPr/>
          <a:lstStyle/>
          <a:p>
            <a:pPr eaLnBrk="1"/>
            <a:r>
              <a:rPr lang="en-US" altLang="en-US" sz="3600">
                <a:ea typeface="ＭＳ Ｐゴシック" pitchFamily="-65" charset="-128"/>
              </a:rPr>
              <a:t>Beyond LCS:  Edit Distance</a:t>
            </a:r>
          </a:p>
        </p:txBody>
      </p:sp>
      <p:sp>
        <p:nvSpPr>
          <p:cNvPr id="44035" name="Rectangle 4"/>
          <p:cNvSpPr>
            <a:spLocks noChangeArrowheads="1"/>
          </p:cNvSpPr>
          <p:nvPr/>
        </p:nvSpPr>
        <p:spPr bwMode="auto">
          <a:xfrm>
            <a:off x="914400" y="914400"/>
            <a:ext cx="54864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1433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14338">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14338">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14338">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14338"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a:lnSpc>
                <a:spcPct val="93000"/>
              </a:lnSpc>
              <a:spcBef>
                <a:spcPct val="0"/>
              </a:spcBef>
              <a:buClr>
                <a:srgbClr val="000000"/>
              </a:buClr>
              <a:buFontTx/>
              <a:buNone/>
            </a:pPr>
            <a:endParaRPr lang="en-US" altLang="en-US" sz="2400">
              <a:solidFill>
                <a:srgbClr val="FF0000"/>
              </a:solidFill>
              <a:latin typeface="Courier New" pitchFamily="49" charset="0"/>
              <a:cs typeface="Courier New" pitchFamily="49" charset="0"/>
            </a:endParaRPr>
          </a:p>
          <a:p>
            <a:pPr eaLnBrk="1">
              <a:lnSpc>
                <a:spcPct val="93000"/>
              </a:lnSpc>
              <a:spcBef>
                <a:spcPct val="0"/>
              </a:spcBef>
              <a:buClr>
                <a:srgbClr val="000000"/>
              </a:buClr>
              <a:buFontTx/>
              <a:buNone/>
            </a:pPr>
            <a:r>
              <a:rPr lang="en-US" altLang="en-US" sz="1800">
                <a:latin typeface="Courier New" pitchFamily="49" charset="0"/>
                <a:cs typeface="Courier New" pitchFamily="49" charset="0"/>
              </a:rPr>
              <a:t>&gt;&gt;&gt; ED("</a:t>
            </a:r>
            <a:r>
              <a:rPr lang="en-US" altLang="ja-JP" sz="1800">
                <a:latin typeface="Courier New" pitchFamily="49" charset="0"/>
                <a:cs typeface="Courier New" pitchFamily="49" charset="0"/>
              </a:rPr>
              <a:t>spam", "scramble")</a:t>
            </a:r>
          </a:p>
          <a:p>
            <a:pPr eaLnBrk="1">
              <a:lnSpc>
                <a:spcPct val="93000"/>
              </a:lnSpc>
              <a:spcBef>
                <a:spcPct val="0"/>
              </a:spcBef>
              <a:buClr>
                <a:srgbClr val="000000"/>
              </a:buClr>
              <a:buFontTx/>
              <a:buNone/>
            </a:pPr>
            <a:r>
              <a:rPr lang="en-US" altLang="en-US" sz="1800">
                <a:solidFill>
                  <a:srgbClr val="1C7210"/>
                </a:solidFill>
                <a:latin typeface="Courier New" pitchFamily="49" charset="0"/>
                <a:cs typeface="Courier New" pitchFamily="49" charset="0"/>
              </a:rPr>
              <a:t>5</a:t>
            </a:r>
          </a:p>
          <a:p>
            <a:pPr eaLnBrk="1">
              <a:lnSpc>
                <a:spcPct val="93000"/>
              </a:lnSpc>
              <a:spcBef>
                <a:spcPct val="0"/>
              </a:spcBef>
              <a:buClr>
                <a:srgbClr val="000000"/>
              </a:buClr>
              <a:buFontTx/>
              <a:buNone/>
            </a:pPr>
            <a:endParaRPr lang="en-US" altLang="en-US" sz="2400">
              <a:solidFill>
                <a:srgbClr val="1C7210"/>
              </a:solidFill>
              <a:latin typeface="Courier New" pitchFamily="49" charset="0"/>
              <a:cs typeface="Courier New" pitchFamily="49" charset="0"/>
            </a:endParaRPr>
          </a:p>
        </p:txBody>
      </p:sp>
      <p:grpSp>
        <p:nvGrpSpPr>
          <p:cNvPr id="44036" name="Group 3"/>
          <p:cNvGrpSpPr>
            <a:grpSpLocks/>
          </p:cNvGrpSpPr>
          <p:nvPr/>
        </p:nvGrpSpPr>
        <p:grpSpPr bwMode="auto">
          <a:xfrm>
            <a:off x="457200" y="1017588"/>
            <a:ext cx="8218488" cy="180975"/>
            <a:chOff x="295" y="1311"/>
            <a:chExt cx="5177" cy="114"/>
          </a:xfrm>
        </p:grpSpPr>
        <p:sp>
          <p:nvSpPr>
            <p:cNvPr id="4403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4404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44037" name="TextBox 7"/>
          <p:cNvSpPr txBox="1">
            <a:spLocks noChangeArrowheads="1"/>
          </p:cNvSpPr>
          <p:nvPr/>
        </p:nvSpPr>
        <p:spPr bwMode="auto">
          <a:xfrm>
            <a:off x="903288" y="1828800"/>
            <a:ext cx="42021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p</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a:t>
            </a:r>
            <a:r>
              <a:rPr lang="en-US" altLang="en-US" sz="1800">
                <a:solidFill>
                  <a:srgbClr val="FF0000"/>
                </a:solidFill>
                <a:latin typeface="Courier New" pitchFamily="49" charset="0"/>
                <a:cs typeface="Courier New" pitchFamily="49" charset="0"/>
              </a:rPr>
              <a:t>c</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a:t>
            </a:r>
            <a:r>
              <a:rPr lang="en-US" altLang="en-US" sz="1800">
                <a:solidFill>
                  <a:srgbClr val="FF0000"/>
                </a:solidFill>
                <a:latin typeface="Courier New" pitchFamily="49" charset="0"/>
                <a:cs typeface="Courier New" pitchFamily="49" charset="0"/>
              </a:rPr>
              <a:t>r</a:t>
            </a:r>
            <a:r>
              <a:rPr lang="en-US" altLang="en-US" sz="1800">
                <a:latin typeface="Courier New" pitchFamily="49" charset="0"/>
                <a:cs typeface="Courier New" pitchFamily="49" charset="0"/>
              </a:rPr>
              <a:t>am -&gt;</a:t>
            </a:r>
          </a:p>
          <a:p>
            <a:pPr>
              <a:spcBef>
                <a:spcPct val="0"/>
              </a:spcBef>
              <a:buFontTx/>
              <a:buNone/>
            </a:pPr>
            <a:r>
              <a:rPr lang="en-US" altLang="en-US" sz="1800">
                <a:latin typeface="Courier New" pitchFamily="49" charset="0"/>
                <a:cs typeface="Courier New" pitchFamily="49" charset="0"/>
              </a:rPr>
              <a:t>scram</a:t>
            </a:r>
            <a:r>
              <a:rPr lang="en-US" altLang="en-US" sz="1800">
                <a:solidFill>
                  <a:srgbClr val="FF0000"/>
                </a:solidFill>
                <a:latin typeface="Courier New" pitchFamily="49" charset="0"/>
                <a:cs typeface="Courier New" pitchFamily="49" charset="0"/>
              </a:rPr>
              <a:t>b </a:t>
            </a:r>
            <a:r>
              <a:rPr lang="en-US" altLang="en-US" sz="1800">
                <a:latin typeface="Courier New" pitchFamily="49" charset="0"/>
                <a:cs typeface="Courier New" pitchFamily="49" charset="0"/>
              </a:rPr>
              <a:t>-&gt; scramb</a:t>
            </a:r>
            <a:r>
              <a:rPr lang="en-US" altLang="en-US" sz="1800">
                <a:solidFill>
                  <a:srgbClr val="FF0000"/>
                </a:solidFill>
                <a:latin typeface="Courier New" pitchFamily="49" charset="0"/>
                <a:cs typeface="Courier New" pitchFamily="49" charset="0"/>
              </a:rPr>
              <a:t>l</a:t>
            </a:r>
            <a:r>
              <a:rPr lang="en-US" altLang="en-US" sz="1800">
                <a:latin typeface="Courier New" pitchFamily="49" charset="0"/>
                <a:cs typeface="Courier New" pitchFamily="49" charset="0"/>
              </a:rPr>
              <a:t> -&gt; scrambl</a:t>
            </a:r>
            <a:r>
              <a:rPr lang="en-US" altLang="en-US" sz="1800">
                <a:solidFill>
                  <a:srgbClr val="FF0000"/>
                </a:solidFill>
                <a:latin typeface="Courier New" pitchFamily="49" charset="0"/>
                <a:cs typeface="Courier New" pitchFamily="49" charset="0"/>
              </a:rPr>
              <a:t>e</a:t>
            </a:r>
          </a:p>
          <a:p>
            <a:pPr>
              <a:spcBef>
                <a:spcPct val="0"/>
              </a:spcBef>
              <a:buFontTx/>
              <a:buNone/>
            </a:pPr>
            <a:endParaRPr lang="en-US" altLang="en-US" sz="2400">
              <a:latin typeface="Courier New" pitchFamily="49" charset="0"/>
              <a:cs typeface="Courier New" pitchFamily="49" charset="0"/>
            </a:endParaRPr>
          </a:p>
        </p:txBody>
      </p:sp>
      <p:sp>
        <p:nvSpPr>
          <p:cNvPr id="44038" name="TextBox 8"/>
          <p:cNvSpPr txBox="1">
            <a:spLocks noChangeArrowheads="1"/>
          </p:cNvSpPr>
          <p:nvPr/>
        </p:nvSpPr>
        <p:spPr bwMode="auto">
          <a:xfrm>
            <a:off x="914400" y="3200400"/>
            <a:ext cx="6250429"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a:latin typeface="Courier New" pitchFamily="49" charset="0"/>
                <a:cs typeface="Courier New" pitchFamily="49" charset="0"/>
              </a:rPr>
              <a:t>def ED(S1, S2):</a:t>
            </a:r>
          </a:p>
          <a:p>
            <a:pPr>
              <a:spcBef>
                <a:spcPct val="0"/>
              </a:spcBef>
              <a:buFontTx/>
              <a:buNone/>
            </a:pPr>
            <a:r>
              <a:rPr lang="en-US" altLang="en-US" sz="1800" dirty="0">
                <a:latin typeface="Courier New" pitchFamily="49" charset="0"/>
                <a:cs typeface="Courier New" pitchFamily="49" charset="0"/>
              </a:rPr>
              <a:t>   if S1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(S2)</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S2 == ''</a:t>
            </a:r>
            <a:r>
              <a:rPr lang="en-US" altLang="ja-JP" sz="1800" dirty="0">
                <a:latin typeface="Courier New" pitchFamily="49" charset="0"/>
                <a:cs typeface="Courier New" pitchFamily="49" charset="0"/>
              </a:rPr>
              <a:t>:</a:t>
            </a:r>
          </a:p>
          <a:p>
            <a:pPr>
              <a:spcBef>
                <a:spcPct val="0"/>
              </a:spcBef>
              <a:buFontTx/>
              <a:buNone/>
            </a:pPr>
            <a:r>
              <a:rPr lang="en-US" altLang="ja-JP" sz="1800" dirty="0">
                <a:latin typeface="Courier New" pitchFamily="49" charset="0"/>
                <a:cs typeface="Courier New" pitchFamily="49" charset="0"/>
              </a:rPr>
              <a:t>	return </a:t>
            </a:r>
            <a:r>
              <a:rPr lang="en-US" altLang="ja-JP" sz="1800" dirty="0" err="1">
                <a:latin typeface="Courier New" pitchFamily="49" charset="0"/>
                <a:cs typeface="Courier New" pitchFamily="49" charset="0"/>
              </a:rPr>
              <a:t>len</a:t>
            </a:r>
            <a:r>
              <a:rPr lang="en-US" altLang="ja-JP" sz="1800" dirty="0">
                <a:latin typeface="Courier New" pitchFamily="49" charset="0"/>
                <a:cs typeface="Courier New" pitchFamily="49" charset="0"/>
              </a:rPr>
              <a:t>(S1)</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elif</a:t>
            </a:r>
            <a:r>
              <a:rPr lang="en-US" altLang="en-US" sz="1800" dirty="0">
                <a:latin typeface="Courier New" pitchFamily="49" charset="0"/>
                <a:cs typeface="Courier New" pitchFamily="49" charset="0"/>
              </a:rPr>
              <a:t> S1[0] == S2[0]:</a:t>
            </a:r>
          </a:p>
          <a:p>
            <a:pPr>
              <a:spcBef>
                <a:spcPct val="0"/>
              </a:spcBef>
              <a:buFontTx/>
              <a:buNone/>
            </a:pPr>
            <a:r>
              <a:rPr lang="en-US" altLang="en-US" sz="1800" dirty="0">
                <a:latin typeface="Courier New" pitchFamily="49" charset="0"/>
                <a:cs typeface="Courier New" pitchFamily="49" charset="0"/>
              </a:rPr>
              <a:t>	return ED(S1[1:], S2[1:])</a:t>
            </a:r>
          </a:p>
          <a:p>
            <a:pPr>
              <a:spcBef>
                <a:spcPct val="0"/>
              </a:spcBef>
              <a:buFontTx/>
              <a:buNone/>
            </a:pPr>
            <a:r>
              <a:rPr lang="en-US" altLang="en-US" sz="1800" dirty="0">
                <a:latin typeface="Courier New" pitchFamily="49" charset="0"/>
                <a:cs typeface="Courier New" pitchFamily="49" charset="0"/>
              </a:rPr>
              <a:t>   else:  # substitute, insert, or delete!</a:t>
            </a:r>
          </a:p>
          <a:p>
            <a:pPr>
              <a:spcBef>
                <a:spcPct val="0"/>
              </a:spcBef>
              <a:buFontTx/>
              <a:buNone/>
            </a:pPr>
            <a:r>
              <a:rPr lang="en-US" altLang="en-US" sz="1800" dirty="0">
                <a:latin typeface="Courier New" pitchFamily="49" charset="0"/>
                <a:cs typeface="Courier New" pitchFamily="49" charset="0"/>
              </a:rPr>
              <a:t>      substitute = 1 + ED(S1[1:], S2[1:])</a:t>
            </a:r>
          </a:p>
          <a:p>
            <a:pPr>
              <a:spcBef>
                <a:spcPct val="0"/>
              </a:spcBef>
              <a:buFontTx/>
              <a:buNone/>
            </a:pPr>
            <a:r>
              <a:rPr lang="en-US" altLang="en-US" sz="1800" dirty="0">
                <a:latin typeface="Courier New" pitchFamily="49" charset="0"/>
                <a:cs typeface="Courier New" pitchFamily="49" charset="0"/>
              </a:rPr>
              <a:t>      insert = </a:t>
            </a:r>
          </a:p>
          <a:p>
            <a:pPr>
              <a:spcBef>
                <a:spcPct val="0"/>
              </a:spcBef>
              <a:buFontTx/>
              <a:buNone/>
            </a:pPr>
            <a:r>
              <a:rPr lang="en-US" altLang="en-US" sz="1800" dirty="0">
                <a:latin typeface="Courier New" pitchFamily="49" charset="0"/>
                <a:cs typeface="Courier New" pitchFamily="49" charset="0"/>
              </a:rPr>
              <a:t>      delete = </a:t>
            </a:r>
          </a:p>
          <a:p>
            <a:pPr>
              <a:spcBef>
                <a:spcPct val="0"/>
              </a:spcBef>
              <a:buFontTx/>
              <a:buNone/>
            </a:pPr>
            <a:r>
              <a:rPr lang="en-US" altLang="en-US" sz="1800" dirty="0">
                <a:latin typeface="Courier New" pitchFamily="49" charset="0"/>
                <a:cs typeface="Courier New" pitchFamily="49" charset="0"/>
              </a:rPr>
              <a:t>      return min(substitute, insert, delete)</a:t>
            </a:r>
          </a:p>
          <a:p>
            <a:pPr>
              <a:spcBef>
                <a:spcPct val="0"/>
              </a:spcBef>
              <a:buFontTx/>
              <a:buNone/>
            </a:pPr>
            <a:r>
              <a:rPr lang="en-US" altLang="en-US" sz="1800" dirty="0">
                <a:latin typeface="Courier New" pitchFamily="49" charset="0"/>
                <a:cs typeface="Courier New" pitchFamily="49" charset="0"/>
              </a:rPr>
              <a:t>   </a:t>
            </a:r>
          </a:p>
          <a:p>
            <a:pPr>
              <a:spcBef>
                <a:spcPct val="0"/>
              </a:spcBef>
              <a:buFontTx/>
              <a:buNone/>
            </a:pPr>
            <a:endParaRPr lang="en-US" altLang="en-US" sz="1800" dirty="0">
              <a:latin typeface="Courier New" pitchFamily="49" charset="0"/>
              <a:cs typeface="Courier New" pitchFamily="49"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25330</TotalTime>
  <Words>3229</Words>
  <Application>Microsoft Office PowerPoint</Application>
  <PresentationFormat>On-screen Show (4:3)</PresentationFormat>
  <Paragraphs>593</Paragraphs>
  <Slides>41</Slides>
  <Notes>41</Notes>
  <HiddenSlides>4</HiddenSlides>
  <MMClips>0</MMClips>
  <ScaleCrop>false</ScaleCrop>
  <HeadingPairs>
    <vt:vector size="8" baseType="variant">
      <vt:variant>
        <vt:lpstr>Fonts Used</vt:lpstr>
      </vt:variant>
      <vt:variant>
        <vt:i4>7</vt:i4>
      </vt:variant>
      <vt:variant>
        <vt:lpstr>Theme</vt:lpstr>
      </vt:variant>
      <vt:variant>
        <vt:i4>2</vt:i4>
      </vt:variant>
      <vt:variant>
        <vt:lpstr>Slide Titles</vt:lpstr>
      </vt:variant>
      <vt:variant>
        <vt:i4>41</vt:i4>
      </vt:variant>
      <vt:variant>
        <vt:lpstr>Custom Shows</vt:lpstr>
      </vt:variant>
      <vt:variant>
        <vt:i4>2</vt:i4>
      </vt:variant>
    </vt:vector>
  </HeadingPairs>
  <TitlesOfParts>
    <vt:vector size="52" baseType="lpstr">
      <vt:lpstr>Arial</vt:lpstr>
      <vt:lpstr>Calibri</vt:lpstr>
      <vt:lpstr>Courier</vt:lpstr>
      <vt:lpstr>Courier New</vt:lpstr>
      <vt:lpstr>Courier New Bold</vt:lpstr>
      <vt:lpstr>News Gothic MT</vt:lpstr>
      <vt:lpstr>Times New Roman</vt:lpstr>
      <vt:lpstr>Blank Presentation</vt:lpstr>
      <vt:lpstr>Office Theme</vt:lpstr>
      <vt:lpstr>The CS 5 Examiner</vt:lpstr>
      <vt:lpstr>True Story</vt:lpstr>
      <vt:lpstr>This Week</vt:lpstr>
      <vt:lpstr>Beyond LCS:  Edit Distance</vt:lpstr>
      <vt:lpstr>Beyond LCS:  Edit Distance</vt:lpstr>
      <vt:lpstr>Beyond LCS:  Edit Distance</vt:lpstr>
      <vt:lpstr>Beyond LCS:  Edit Distance</vt:lpstr>
      <vt:lpstr>Beyond LCS:  Edit Distance</vt:lpstr>
      <vt:lpstr>Beyond LCS:  Edit Distance</vt:lpstr>
      <vt:lpstr>Beyond LCS:  Edit Distance</vt:lpstr>
      <vt:lpstr>Beyond LCS:  Edit Distance</vt:lpstr>
      <vt:lpstr>Problem 2 This Week…</vt:lpstr>
      <vt:lpstr>Aside: Another Way to map</vt:lpstr>
      <vt:lpstr>Conditionalizing lambda</vt:lpstr>
      <vt:lpstr>The Aliens’ Life Advice</vt:lpstr>
      <vt:lpstr>“Easy” Problems</vt:lpstr>
      <vt:lpstr>“Easy” Problems</vt:lpstr>
      <vt:lpstr>“Easy” Problems</vt:lpstr>
      <vt:lpstr>“Hard” Problems</vt:lpstr>
      <vt:lpstr>“Hard” Problems</vt:lpstr>
      <vt:lpstr>The Hamiltonian Path Problem</vt:lpstr>
      <vt:lpstr>William Rowan Hamilton</vt:lpstr>
      <vt:lpstr>n2 Versus 2n</vt:lpstr>
      <vt:lpstr>Here’s an Idea!</vt:lpstr>
      <vt:lpstr>Snowplows and Traveling Salesperson Revisited!</vt:lpstr>
      <vt:lpstr>Snowplows and Traveling Salesperson Revisited!</vt:lpstr>
      <vt:lpstr>PowerPoint Presentation</vt:lpstr>
      <vt:lpstr>PowerPoint Presentation</vt:lpstr>
      <vt:lpstr>PowerPoint Presentation</vt:lpstr>
      <vt:lpstr> </vt:lpstr>
      <vt:lpstr>What Is This?!</vt:lpstr>
      <vt:lpstr>Are There Problems That Are Even Harder Than NP-Complete?</vt:lpstr>
      <vt:lpstr>Is LCS NP-Complete?</vt:lpstr>
      <vt:lpstr>PowerPoint Presentation</vt:lpstr>
      <vt:lpstr>Dictionaries Revisited</vt:lpstr>
      <vt:lpstr>Dictionaries Revisited</vt:lpstr>
      <vt:lpstr>How Dictionaries Work:  Hashing</vt:lpstr>
      <vt:lpstr>PowerPoint Presentation</vt:lpstr>
      <vt:lpstr>Changing change</vt:lpstr>
      <vt:lpstr>Changing change</vt:lpstr>
      <vt:lpstr>Changing change</vt:lpstr>
      <vt:lpstr>For screen</vt:lpstr>
      <vt:lpstr>For printing</vt:lpstr>
    </vt:vector>
  </TitlesOfParts>
  <Company>Harvey Mudd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Kuenning</dc:creator>
  <cp:lastModifiedBy>Geoffrey Kuenning</cp:lastModifiedBy>
  <cp:revision>317</cp:revision>
  <cp:lastPrinted>2021-09-16T22:15:04Z</cp:lastPrinted>
  <dcterms:created xsi:type="dcterms:W3CDTF">2011-09-20T03:32:45Z</dcterms:created>
  <dcterms:modified xsi:type="dcterms:W3CDTF">2021-09-21T17:59:23Z</dcterms:modified>
</cp:coreProperties>
</file>