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8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1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2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3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5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6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7.xml" ContentType="application/vnd.openxmlformats-officedocument.presentationml.notesSlide+xml"/>
  <Override PartName="/ppt/tags/tag348.xml" ContentType="application/vnd.openxmlformats-officedocument.presentationml.tags+xml"/>
  <Override PartName="/ppt/notesSlides/notesSlide18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9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0.xml" ContentType="application/vnd.openxmlformats-officedocument.presentationml.notesSlide+xml"/>
  <Override PartName="/ppt/tags/tag381.xml" ContentType="application/vnd.openxmlformats-officedocument.presentationml.tags+xml"/>
  <Override PartName="/ppt/notesSlides/notesSlide21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2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3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4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5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6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7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8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29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30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34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35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36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37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38.xml" ContentType="application/vnd.openxmlformats-officedocument.presentationml.notesSlide+xml"/>
  <Override PartName="/ppt/tags/tag627.xml" ContentType="application/vnd.openxmlformats-officedocument.presentationml.tags+xml"/>
  <Override PartName="/ppt/notesSlides/notesSlide39.xml" ContentType="application/vnd.openxmlformats-officedocument.presentationml.notesSlide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notesSlides/notesSlide40.xml" ContentType="application/vnd.openxmlformats-officedocument.presentationml.notesSlide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notesSlides/notesSlide41.xml" ContentType="application/vnd.openxmlformats-officedocument.presentationml.notesSlid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42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43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44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45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  <p:sldMasterId id="2147483685" r:id="rId3"/>
  </p:sldMasterIdLst>
  <p:notesMasterIdLst>
    <p:notesMasterId r:id="rId50"/>
  </p:notesMasterIdLst>
  <p:handoutMasterIdLst>
    <p:handoutMasterId r:id="rId51"/>
  </p:handoutMasterIdLst>
  <p:sldIdLst>
    <p:sldId id="671" r:id="rId4"/>
    <p:sldId id="747" r:id="rId5"/>
    <p:sldId id="746" r:id="rId6"/>
    <p:sldId id="639" r:id="rId7"/>
    <p:sldId id="582" r:id="rId8"/>
    <p:sldId id="599" r:id="rId9"/>
    <p:sldId id="586" r:id="rId10"/>
    <p:sldId id="655" r:id="rId11"/>
    <p:sldId id="684" r:id="rId12"/>
    <p:sldId id="695" r:id="rId13"/>
    <p:sldId id="589" r:id="rId14"/>
    <p:sldId id="596" r:id="rId15"/>
    <p:sldId id="669" r:id="rId16"/>
    <p:sldId id="597" r:id="rId17"/>
    <p:sldId id="603" r:id="rId18"/>
    <p:sldId id="612" r:id="rId19"/>
    <p:sldId id="594" r:id="rId20"/>
    <p:sldId id="614" r:id="rId21"/>
    <p:sldId id="613" r:id="rId22"/>
    <p:sldId id="580" r:id="rId23"/>
    <p:sldId id="578" r:id="rId24"/>
    <p:sldId id="740" r:id="rId25"/>
    <p:sldId id="500" r:id="rId26"/>
    <p:sldId id="501" r:id="rId27"/>
    <p:sldId id="618" r:id="rId28"/>
    <p:sldId id="634" r:id="rId29"/>
    <p:sldId id="503" r:id="rId30"/>
    <p:sldId id="700" r:id="rId31"/>
    <p:sldId id="619" r:id="rId32"/>
    <p:sldId id="532" r:id="rId33"/>
    <p:sldId id="675" r:id="rId34"/>
    <p:sldId id="676" r:id="rId35"/>
    <p:sldId id="680" r:id="rId36"/>
    <p:sldId id="674" r:id="rId37"/>
    <p:sldId id="748" r:id="rId38"/>
    <p:sldId id="749" r:id="rId39"/>
    <p:sldId id="699" r:id="rId40"/>
    <p:sldId id="527" r:id="rId41"/>
    <p:sldId id="528" r:id="rId42"/>
    <p:sldId id="621" r:id="rId43"/>
    <p:sldId id="625" r:id="rId44"/>
    <p:sldId id="624" r:id="rId45"/>
    <p:sldId id="553" r:id="rId46"/>
    <p:sldId id="623" r:id="rId47"/>
    <p:sldId id="622" r:id="rId48"/>
    <p:sldId id="540" r:id="rId49"/>
  </p:sldIdLst>
  <p:sldSz cx="9144000" cy="6858000" type="screen4x3"/>
  <p:notesSz cx="6985000" cy="9271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4FF"/>
    <a:srgbClr val="DDF2FF"/>
    <a:srgbClr val="EA8B00"/>
    <a:srgbClr val="FCECD0"/>
    <a:srgbClr val="EEDCF4"/>
    <a:srgbClr val="DDBAE8"/>
    <a:srgbClr val="067B0E"/>
    <a:srgbClr val="ECECEC"/>
    <a:srgbClr val="E0E0E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7353" autoAdjust="0"/>
  </p:normalViewPr>
  <p:slideViewPr>
    <p:cSldViewPr>
      <p:cViewPr varScale="1">
        <p:scale>
          <a:sx n="85" d="100"/>
          <a:sy n="85" d="100"/>
        </p:scale>
        <p:origin x="-6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2814"/>
            <a:ext cx="3027137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982814"/>
            <a:ext cx="3027136" cy="28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6510723-6871-46D4-841B-6EF63CA6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9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4032"/>
            <a:ext cx="5123546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8064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08064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F0F1777-C9B8-4C80-B814-9C437333E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7</a:t>
            </a:r>
            <a:r>
              <a:rPr lang="en-US" baseline="0" dirty="0" smtClean="0"/>
              <a:t> lol</a:t>
            </a:r>
          </a:p>
          <a:p>
            <a:r>
              <a:rPr lang="en-US" baseline="0" dirty="0" err="1" smtClean="0"/>
              <a:t>INHANDOUT</a:t>
            </a:r>
            <a:endParaRPr lang="en-US" baseline="0" dirty="0" smtClean="0"/>
          </a:p>
          <a:p>
            <a:r>
              <a:rPr lang="en-US" baseline="0" dirty="0" smtClean="0"/>
              <a:t>Have pysound_sols/hw4pr1_solutions.py ready in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as well as lec07funs.py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HW</a:t>
            </a:r>
            <a:r>
              <a:rPr lang="en-US" baseline="0" dirty="0" smtClean="0"/>
              <a:t> we did integration.</a:t>
            </a:r>
          </a:p>
          <a:p>
            <a:r>
              <a:rPr lang="en-US" baseline="0" dirty="0" smtClean="0"/>
              <a:t>Bring earbuds to lab!</a:t>
            </a:r>
          </a:p>
          <a:p>
            <a:r>
              <a:rPr lang="en-US" baseline="0" dirty="0" smtClean="0"/>
              <a:t>For sleepwalking, average squared displacement is N so distance from start is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(N).</a:t>
            </a:r>
          </a:p>
          <a:p>
            <a:r>
              <a:rPr lang="en-US" baseline="0" dirty="0" err="1" smtClean="0"/>
              <a:t>HW</a:t>
            </a:r>
            <a:r>
              <a:rPr lang="en-US" baseline="0" dirty="0" smtClean="0"/>
              <a:t> problem 3 was list comprehensions; we’ll do more today.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 </a:t>
            </a:r>
            <a:r>
              <a:rPr lang="en-US" baseline="0" dirty="0" smtClean="0"/>
              <a:t>these comparisons </a:t>
            </a:r>
            <a:r>
              <a:rPr lang="en-US" baseline="0" dirty="0" smtClean="0"/>
              <a:t>and ask what’s happening.  Note that '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' &lt; 'clear' is false!</a:t>
            </a:r>
          </a:p>
          <a:p>
            <a:r>
              <a:rPr lang="en-US" baseline="0" dirty="0" smtClean="0"/>
              <a:t>Then show </a:t>
            </a:r>
            <a:r>
              <a:rPr lang="en-US" baseline="0" dirty="0" smtClean="0"/>
              <a:t>max([0, '</a:t>
            </a:r>
            <a:r>
              <a:rPr lang="en-US" baseline="0" dirty="0" err="1" smtClean="0"/>
              <a:t>m+ms</a:t>
            </a:r>
            <a:r>
              <a:rPr lang="en-US" baseline="0" dirty="0" smtClean="0"/>
              <a:t>'], [4, 'coffee'])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7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called </a:t>
            </a:r>
            <a:r>
              <a:rPr lang="en-US" dirty="0" err="1" smtClean="0"/>
              <a:t>LoL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09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that there</a:t>
            </a:r>
            <a:r>
              <a:rPr lang="en-US" baseline="0" dirty="0" smtClean="0"/>
              <a:t> are 4 </a:t>
            </a:r>
            <a:r>
              <a:rPr lang="en-US" baseline="0" dirty="0" err="1" smtClean="0"/>
              <a:t>sublists</a:t>
            </a:r>
            <a:r>
              <a:rPr lang="en-US" baseline="0" dirty="0" smtClean="0"/>
              <a:t>.  </a:t>
            </a:r>
            <a:r>
              <a:rPr lang="en-US" dirty="0" smtClean="0"/>
              <a:t>Why</a:t>
            </a:r>
            <a:r>
              <a:rPr lang="en-US" baseline="0" dirty="0" smtClean="0"/>
              <a:t> are there 4?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r>
              <a:rPr lang="en-US" dirty="0" err="1" smtClean="0"/>
              <a:t>bstpr</a:t>
            </a:r>
            <a:r>
              <a:rPr lang="en-US" baseline="0" dirty="0" smtClean="0"/>
              <a:t> is a lousy variable name.  What does it stand for</a:t>
            </a:r>
            <a:r>
              <a:rPr lang="en-US" baseline="0" dirty="0" smtClean="0"/>
              <a:t>?  What’s a better choice?</a:t>
            </a:r>
            <a:endParaRPr lang="en-US" baseline="0" dirty="0" smtClean="0"/>
          </a:p>
          <a:p>
            <a:r>
              <a:rPr lang="en-US" baseline="0" dirty="0" err="1" smtClean="0"/>
              <a:t>maxlen</a:t>
            </a:r>
            <a:r>
              <a:rPr lang="en-US" baseline="0" dirty="0" smtClean="0"/>
              <a:t> is a warmup for the others.</a:t>
            </a:r>
          </a:p>
          <a:p>
            <a:r>
              <a:rPr lang="en-US" baseline="0" dirty="0" smtClean="0"/>
              <a:t>Solutions are in the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4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9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max will tie-break duplicates.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wrote count last time.</a:t>
            </a:r>
          </a:p>
          <a:p>
            <a:r>
              <a:rPr lang="en-US" baseline="0" dirty="0" smtClean="0"/>
              <a:t>Note that variable names are independent (this answers the alien’s question).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68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could demo audacity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These functions</a:t>
            </a:r>
            <a:r>
              <a:rPr lang="en-US" baseline="0" dirty="0" smtClean="0"/>
              <a:t> and files are in </a:t>
            </a:r>
            <a:r>
              <a:rPr lang="en-US" baseline="0" dirty="0" err="1" smtClean="0"/>
              <a:t>pysound_sols</a:t>
            </a:r>
            <a:r>
              <a:rPr lang="en-US" baseline="0" dirty="0" smtClean="0"/>
              <a:t>, hw4pr1_solutions.py</a:t>
            </a:r>
            <a:endParaRPr lang="en-US" dirty="0" smtClean="0"/>
          </a:p>
          <a:p>
            <a:r>
              <a:rPr lang="en-US" dirty="0" smtClean="0"/>
              <a:t>play(SW</a:t>
            </a:r>
            <a:r>
              <a:rPr lang="en-US" dirty="0" smtClean="0"/>
              <a:t>)</a:t>
            </a:r>
            <a:r>
              <a:rPr lang="en-US" baseline="0" dirty="0" smtClean="0"/>
              <a:t>: faith</a:t>
            </a:r>
          </a:p>
          <a:p>
            <a:r>
              <a:rPr lang="en-US" baseline="0" dirty="0" smtClean="0"/>
              <a:t>play(DO): do or do not</a:t>
            </a:r>
          </a:p>
          <a:p>
            <a:r>
              <a:rPr lang="en-US" baseline="0" dirty="0" smtClean="0"/>
              <a:t>play(SP): spam</a:t>
            </a:r>
          </a:p>
          <a:p>
            <a:r>
              <a:rPr lang="en-US" baseline="0" dirty="0" err="1" smtClean="0"/>
              <a:t>changeSpeed</a:t>
            </a:r>
            <a:r>
              <a:rPr lang="en-US" baseline="0" dirty="0" smtClean="0"/>
              <a:t>(SW, 44100)</a:t>
            </a:r>
          </a:p>
          <a:p>
            <a:r>
              <a:rPr lang="en-US" baseline="0" dirty="0" err="1" smtClean="0"/>
              <a:t>flipflop</a:t>
            </a:r>
            <a:r>
              <a:rPr lang="en-US" baseline="0" dirty="0" smtClean="0"/>
              <a:t>(DO)</a:t>
            </a:r>
          </a:p>
          <a:p>
            <a:r>
              <a:rPr lang="en-US" baseline="0" dirty="0" smtClean="0"/>
              <a:t>reverse(DO)</a:t>
            </a:r>
          </a:p>
          <a:p>
            <a:r>
              <a:rPr lang="en-US" baseline="0" dirty="0" smtClean="0"/>
              <a:t>reverse(SP)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rest of this week’s homework computes with language in various 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33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0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err="1" smtClean="0"/>
              <a:t>enc</a:t>
            </a:r>
            <a:r>
              <a:rPr lang="en-US" dirty="0" smtClean="0"/>
              <a:t>('I &lt;3 Latin', 1)</a:t>
            </a:r>
            <a:r>
              <a:rPr lang="en-US" baseline="0" dirty="0" smtClean="0"/>
              <a:t> – show</a:t>
            </a:r>
          </a:p>
          <a:p>
            <a:r>
              <a:rPr lang="en-US" baseline="0" dirty="0" smtClean="0"/>
              <a:t>Ask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('I &lt;3 Zebras')</a:t>
            </a:r>
          </a:p>
          <a:p>
            <a:r>
              <a:rPr lang="en-US" baseline="0" dirty="0" smtClean="0"/>
              <a:t>Then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('J &lt;3 </a:t>
            </a:r>
            <a:r>
              <a:rPr lang="en-US" baseline="0" dirty="0" err="1" smtClean="0"/>
              <a:t>Mbujo</a:t>
            </a:r>
            <a:r>
              <a:rPr lang="en-US" baseline="0" dirty="0" smtClean="0"/>
              <a:t>', 25)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Caesar himself always shifted by 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5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1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9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laptop might print these.  156265 appears to be a browser test.  9835 is beamed 8</a:t>
            </a:r>
            <a:r>
              <a:rPr lang="en-US" baseline="30000" dirty="0" smtClean="0"/>
              <a:t>th</a:t>
            </a:r>
            <a:r>
              <a:rPr lang="en-US" baseline="0" dirty="0" smtClean="0"/>
              <a:t> notes; 9731 is a snowman.</a:t>
            </a:r>
          </a:p>
          <a:p>
            <a:r>
              <a:rPr lang="en-US" baseline="0" dirty="0" smtClean="0"/>
              <a:t>If these don’t work on your command line, try Googling “</a:t>
            </a:r>
            <a:r>
              <a:rPr lang="en-US" baseline="0" dirty="0" err="1" smtClean="0"/>
              <a:t>unicode</a:t>
            </a:r>
            <a:r>
              <a:rPr lang="en-US" baseline="0" dirty="0" smtClean="0"/>
              <a:t> 9731”.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3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err="1" smtClean="0"/>
              <a:t>ord</a:t>
            </a:r>
            <a:r>
              <a:rPr lang="en-US" dirty="0" smtClean="0"/>
              <a:t>('c') and </a:t>
            </a:r>
            <a:r>
              <a:rPr lang="en-US" dirty="0" err="1" smtClean="0"/>
              <a:t>ord</a:t>
            </a:r>
            <a:r>
              <a:rPr lang="en-US" dirty="0" smtClean="0"/>
              <a:t>('C')</a:t>
            </a:r>
          </a:p>
          <a:p>
            <a:r>
              <a:rPr lang="en-US" dirty="0" smtClean="0"/>
              <a:t>Note that letters are sequential.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31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Slanted</a:t>
            </a:r>
            <a:r>
              <a:rPr lang="en-US" baseline="0" dirty="0" smtClean="0"/>
              <a:t> </a:t>
            </a:r>
            <a:r>
              <a:rPr lang="en-US" baseline="0" dirty="0" smtClean="0"/>
              <a:t>boxes are Ex1 and Ex2 in lec7fun.py.</a:t>
            </a:r>
          </a:p>
          <a:p>
            <a:r>
              <a:rPr lang="en-US" baseline="0" dirty="0" smtClean="0"/>
              <a:t>Ask class what they’re saying (especially Ex2).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89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Emacs</a:t>
            </a:r>
            <a:r>
              <a:rPr lang="en-US" dirty="0" smtClean="0"/>
              <a:t> supports</a:t>
            </a:r>
            <a:r>
              <a:rPr lang="en-US" baseline="0" dirty="0" smtClean="0"/>
              <a:t> M-x rot13-other-window</a:t>
            </a:r>
          </a:p>
          <a:p>
            <a:r>
              <a:rPr lang="en-US" baseline="0" dirty="0" smtClean="0"/>
              <a:t>Also M-x </a:t>
            </a:r>
            <a:r>
              <a:rPr lang="en-US" baseline="0" dirty="0" err="1" smtClean="0"/>
              <a:t>tetris</a:t>
            </a:r>
            <a:r>
              <a:rPr lang="en-US" baseline="0" dirty="0" smtClean="0"/>
              <a:t>, M-x </a:t>
            </a:r>
            <a:r>
              <a:rPr lang="en-US" baseline="0" dirty="0" err="1" smtClean="0"/>
              <a:t>dunnet</a:t>
            </a:r>
            <a:r>
              <a:rPr lang="en-US" baseline="0" dirty="0" smtClean="0"/>
              <a:t>.  In </a:t>
            </a:r>
            <a:r>
              <a:rPr lang="en-US" baseline="0" dirty="0" err="1" smtClean="0"/>
              <a:t>dunnet</a:t>
            </a:r>
            <a:r>
              <a:rPr lang="en-US" baseline="0" dirty="0" smtClean="0"/>
              <a:t>, try “eat shovel”.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is to familiarize them with </a:t>
            </a:r>
            <a:r>
              <a:rPr lang="en-US" dirty="0" err="1" smtClean="0"/>
              <a:t>chrs</a:t>
            </a:r>
            <a:r>
              <a:rPr lang="en-US" dirty="0" smtClean="0"/>
              <a:t> and </a:t>
            </a:r>
            <a:r>
              <a:rPr lang="en-US" dirty="0" err="1" smtClean="0"/>
              <a:t>ords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95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4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 the “n” and then show adding it as an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err="1" smtClean="0"/>
              <a:t>enc</a:t>
            </a:r>
            <a:r>
              <a:rPr lang="en-US" dirty="0" smtClean="0"/>
              <a:t>(S1</a:t>
            </a:r>
            <a:r>
              <a:rPr lang="en-US" dirty="0" smtClean="0"/>
              <a:t>,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6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dec</a:t>
            </a:r>
            <a:r>
              <a:rPr lang="en-US" dirty="0" smtClean="0"/>
              <a:t>(S1)</a:t>
            </a:r>
          </a:p>
          <a:p>
            <a:r>
              <a:rPr lang="en-US" dirty="0" smtClean="0"/>
              <a:t>S100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enc</a:t>
            </a:r>
            <a:r>
              <a:rPr lang="en-US" baseline="0" dirty="0" smtClean="0"/>
              <a:t>(S1, 7)</a:t>
            </a:r>
          </a:p>
          <a:p>
            <a:r>
              <a:rPr lang="en-US" baseline="0" dirty="0" err="1" smtClean="0"/>
              <a:t>dec</a:t>
            </a:r>
            <a:r>
              <a:rPr lang="en-US" baseline="0" dirty="0" smtClean="0"/>
              <a:t>(S100)</a:t>
            </a:r>
          </a:p>
          <a:p>
            <a:r>
              <a:rPr lang="en-US" baseline="0" dirty="0" smtClean="0"/>
              <a:t>What’s the big-picture behavior?</a:t>
            </a:r>
          </a:p>
          <a:p>
            <a:r>
              <a:rPr lang="en-US" baseline="0" dirty="0" err="1" smtClean="0"/>
              <a:t>dec</a:t>
            </a:r>
            <a:r>
              <a:rPr lang="en-US" baseline="0" dirty="0" smtClean="0"/>
              <a:t>(S2);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(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83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15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2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vowel count.  Next slide shows max vowel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9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vowel </a:t>
            </a:r>
            <a:r>
              <a:rPr lang="en-US" dirty="0" smtClean="0"/>
              <a:t>count (comes later).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3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13901" indent="-274577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098309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37632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1976956" indent="-219662" eaLnBrk="0" hangingPunct="0"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327CF3EE-A7A5-4860-B6F2-E8420D5203B0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3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Scrabblescore</a:t>
            </a:r>
            <a:r>
              <a:rPr lang="en-US" dirty="0" smtClean="0"/>
              <a:t> quantifies Englishness…but you want</a:t>
            </a:r>
            <a:r>
              <a:rPr lang="en-US" baseline="0" dirty="0" smtClean="0"/>
              <a:t> the min, not the max.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47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demo file, ST is the stock prices.  </a:t>
            </a:r>
            <a:r>
              <a:rPr lang="en-US" dirty="0" err="1" smtClean="0"/>
              <a:t>STm</a:t>
            </a:r>
            <a:r>
              <a:rPr lang="en-US" baseline="0" dirty="0" smtClean="0"/>
              <a:t> is with months.  </a:t>
            </a:r>
            <a:r>
              <a:rPr lang="en-US" baseline="0" dirty="0" err="1" smtClean="0"/>
              <a:t>mST</a:t>
            </a:r>
            <a:r>
              <a:rPr lang="en-US" baseline="0" dirty="0" smtClean="0"/>
              <a:t> has the months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9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err="1" smtClean="0"/>
              <a:t>ScrMSt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CMCMSt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PomMSt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PitMSt</a:t>
            </a:r>
            <a:r>
              <a:rPr lang="en-US" baseline="0" dirty="0" smtClean="0"/>
              <a:t> are all in the file.  </a:t>
            </a:r>
            <a:r>
              <a:rPr lang="en-US" baseline="0" dirty="0" err="1" smtClean="0"/>
              <a:t>MSts</a:t>
            </a:r>
            <a:r>
              <a:rPr lang="en-US" baseline="0" dirty="0" smtClean="0"/>
              <a:t> has them all in a list of lists.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1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that we could specialize by</a:t>
            </a:r>
            <a:r>
              <a:rPr lang="en-US" baseline="0" dirty="0" smtClean="0"/>
              <a:t> asking for </a:t>
            </a:r>
            <a:r>
              <a:rPr lang="en-US" baseline="0" dirty="0" err="1" smtClean="0"/>
              <a:t>sscore</a:t>
            </a:r>
            <a:r>
              <a:rPr lang="en-US" baseline="0" dirty="0" smtClean="0"/>
              <a:t> in the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F1777-C9B8-4C80-B814-9C437333EF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B533-C25C-42EB-8DDA-0CE525589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1E63-3F1F-4CCF-A3A8-6A9FD72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06BF-7117-41A6-B43C-E027C1D37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021FE-F86C-4DA2-8578-97F0C70E28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61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E3C56-4EC1-40A2-BDEE-6D748107A3B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64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4F0833-C3EC-4C63-8B01-34B6587AD6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43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E136E-2A91-4C6B-83EF-1E9D9AB11A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47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E18420-7ACD-4FAF-903F-1A4C3243DA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9418C6-D354-4FC0-9031-FF13071110E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5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E135-D537-4152-BF16-E4ECF4C0E3F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712CF6-74B4-483A-8D10-304AA39BABF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5B55-4CA7-4A84-A781-DDA8FF9AC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9E8BA-A1C0-4B0B-AA70-028DFEE28D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2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91AF7-3497-4DE7-92F1-D09ADBF9E5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19F47-9E87-4A12-AD34-D79480F02E6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4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CFB533-C25C-42EB-8DDA-0CE5255892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49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75B55-4CA7-4A84-A781-DDA8FF9ACF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625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58673-5286-4BEE-872C-489A2C158E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061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61F53A-C4D4-429E-BDFE-11953B1C7A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14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2DA5E-0521-4565-871C-34D5A33DC1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256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48B2-5E70-4525-8698-DD27A8ED1B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03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4B824-4C2E-4F17-B10F-759946F592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7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58673-5286-4BEE-872C-489A2C158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96ED7-F28E-489F-A3EB-D1876EEF55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615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448D3-4267-434B-A55D-7E73ABEE10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603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01E63-3F1F-4CCF-A3A8-6A9FD7250D3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790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06BF-7117-41A6-B43C-E027C1D37F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4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F53A-C4D4-429E-BDFE-11953B1C7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DA5E-0521-4565-871C-34D5A33D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48B2-5E70-4525-8698-DD27A8ED1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1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B824-4C2E-4F17-B10F-759946F5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96ED7-F28E-489F-A3EB-D1876EEF5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48D3-4267-434B-A55D-7E73ABEE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93D7B58-662B-420C-AC8B-E063423B8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B0B98-ABFF-45C2-A1BD-223278BB75F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6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D7B58-662B-420C-AC8B-E063423B88F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2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tags" Target="../tags/tag249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tags" Target="../tags/tag245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tags" Target="../tags/tag248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tags" Target="../tags/tag247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Relationship Id="rId3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10" Type="http://schemas.openxmlformats.org/officeDocument/2006/relationships/tags" Target="../tags/tag259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10" Type="http://schemas.openxmlformats.org/officeDocument/2006/relationships/tags" Target="../tags/tag27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10" Type="http://schemas.openxmlformats.org/officeDocument/2006/relationships/tags" Target="../tags/tag29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31.xml"/><Relationship Id="rId10" Type="http://schemas.openxmlformats.org/officeDocument/2006/relationships/tags" Target="../tags/tag336.xml"/><Relationship Id="rId4" Type="http://schemas.openxmlformats.org/officeDocument/2006/relationships/tags" Target="../tags/tag330.xml"/><Relationship Id="rId9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3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51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10" Type="http://schemas.openxmlformats.org/officeDocument/2006/relationships/tags" Target="../tags/tag358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image" Target="../media/image6.png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367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10" Type="http://schemas.openxmlformats.org/officeDocument/2006/relationships/tags" Target="../tags/tag375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image" Target="../media/image8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image" Target="../media/image11.jpeg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image" Target="../media/image10.png"/><Relationship Id="rId2" Type="http://schemas.openxmlformats.org/officeDocument/2006/relationships/tags" Target="../tags/tag400.xml"/><Relationship Id="rId16" Type="http://schemas.openxmlformats.org/officeDocument/2006/relationships/image" Target="../media/image9.png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5" Type="http://schemas.openxmlformats.org/officeDocument/2006/relationships/tags" Target="../tags/tag403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408.xml"/><Relationship Id="rId19" Type="http://schemas.openxmlformats.org/officeDocument/2006/relationships/image" Target="../media/image12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3" Type="http://schemas.openxmlformats.org/officeDocument/2006/relationships/tags" Target="../tags/tag414.xml"/><Relationship Id="rId21" Type="http://schemas.openxmlformats.org/officeDocument/2006/relationships/image" Target="../media/image9.png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notesSlide" Target="../notesSlides/notesSlide24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image" Target="../media/image12.png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image" Target="../media/image11.jpeg"/><Relationship Id="rId10" Type="http://schemas.openxmlformats.org/officeDocument/2006/relationships/tags" Target="../tags/tag42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34" Type="http://schemas.openxmlformats.org/officeDocument/2006/relationships/notesSlide" Target="../notesSlides/notesSlide25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tags" Target="../tags/tag490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tags" Target="../tags/tag492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2" Type="http://schemas.openxmlformats.org/officeDocument/2006/relationships/tags" Target="../tags/tag496.xml"/><Relationship Id="rId16" Type="http://schemas.openxmlformats.org/officeDocument/2006/relationships/image" Target="../media/image13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notesSlide" Target="../notesSlides/notesSlide27.xml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notesSlide" Target="../notesSlides/notesSlide28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10" Type="http://schemas.openxmlformats.org/officeDocument/2006/relationships/tags" Target="../tags/tag517.xml"/><Relationship Id="rId19" Type="http://schemas.openxmlformats.org/officeDocument/2006/relationships/image" Target="../media/image14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image" Target="../media/image13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3.pn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2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notesSlide" Target="../notesSlides/notesSlide3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10" Type="http://schemas.openxmlformats.org/officeDocument/2006/relationships/image" Target="../media/image13.png"/><Relationship Id="rId4" Type="http://schemas.openxmlformats.org/officeDocument/2006/relationships/tags" Target="../tags/tag552.xml"/><Relationship Id="rId9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13.png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notesSlide" Target="../notesSlides/notesSlide31.xml"/><Relationship Id="rId5" Type="http://schemas.openxmlformats.org/officeDocument/2006/relationships/tags" Target="../tags/tag56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59.xml"/><Relationship Id="rId9" Type="http://schemas.openxmlformats.org/officeDocument/2006/relationships/tags" Target="../tags/tag5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26" Type="http://schemas.openxmlformats.org/officeDocument/2006/relationships/tags" Target="../tags/tag590.xml"/><Relationship Id="rId39" Type="http://schemas.openxmlformats.org/officeDocument/2006/relationships/notesSlide" Target="../notesSlides/notesSlide34.xml"/><Relationship Id="rId3" Type="http://schemas.openxmlformats.org/officeDocument/2006/relationships/tags" Target="../tags/tag567.xml"/><Relationship Id="rId21" Type="http://schemas.openxmlformats.org/officeDocument/2006/relationships/tags" Target="../tags/tag585.xml"/><Relationship Id="rId34" Type="http://schemas.openxmlformats.org/officeDocument/2006/relationships/tags" Target="../tags/tag598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tags" Target="../tags/tag589.xml"/><Relationship Id="rId33" Type="http://schemas.openxmlformats.org/officeDocument/2006/relationships/tags" Target="../tags/tag597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tags" Target="../tags/tag584.xml"/><Relationship Id="rId29" Type="http://schemas.openxmlformats.org/officeDocument/2006/relationships/tags" Target="../tags/tag593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tags" Target="../tags/tag588.xml"/><Relationship Id="rId32" Type="http://schemas.openxmlformats.org/officeDocument/2006/relationships/tags" Target="../tags/tag596.xml"/><Relationship Id="rId37" Type="http://schemas.openxmlformats.org/officeDocument/2006/relationships/tags" Target="../tags/tag601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tags" Target="../tags/tag587.xml"/><Relationship Id="rId28" Type="http://schemas.openxmlformats.org/officeDocument/2006/relationships/tags" Target="../tags/tag592.xml"/><Relationship Id="rId36" Type="http://schemas.openxmlformats.org/officeDocument/2006/relationships/tags" Target="../tags/tag600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31" Type="http://schemas.openxmlformats.org/officeDocument/2006/relationships/tags" Target="../tags/tag595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Relationship Id="rId27" Type="http://schemas.openxmlformats.org/officeDocument/2006/relationships/tags" Target="../tags/tag591.xml"/><Relationship Id="rId30" Type="http://schemas.openxmlformats.org/officeDocument/2006/relationships/tags" Target="../tags/tag594.xml"/><Relationship Id="rId35" Type="http://schemas.openxmlformats.org/officeDocument/2006/relationships/tags" Target="../tags/tag59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image" Target="../media/image17.jpeg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notesSlide" Target="../notesSlides/notesSlide37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10.xml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notesSlide" Target="../notesSlides/notesSlide38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5" Type="http://schemas.openxmlformats.org/officeDocument/2006/relationships/tags" Target="../tags/tag620.xml"/><Relationship Id="rId15" Type="http://schemas.openxmlformats.org/officeDocument/2006/relationships/image" Target="../media/image11.jpeg"/><Relationship Id="rId10" Type="http://schemas.openxmlformats.org/officeDocument/2006/relationships/tags" Target="../tags/tag625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10" Type="http://schemas.openxmlformats.org/officeDocument/2006/relationships/tags" Target="../tags/tag647.xml"/><Relationship Id="rId19" Type="http://schemas.openxmlformats.org/officeDocument/2006/relationships/notesSlide" Target="../notesSlides/notesSlide43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tags" Target="../tags/tag675.xml"/><Relationship Id="rId18" Type="http://schemas.openxmlformats.org/officeDocument/2006/relationships/image" Target="../media/image6.png"/><Relationship Id="rId3" Type="http://schemas.openxmlformats.org/officeDocument/2006/relationships/tags" Target="../tags/tag665.xml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notesSlide" Target="../notesSlides/notesSlide46.xml"/><Relationship Id="rId2" Type="http://schemas.openxmlformats.org/officeDocument/2006/relationships/tags" Target="../tags/tag66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5" Type="http://schemas.openxmlformats.org/officeDocument/2006/relationships/tags" Target="../tags/tag667.xml"/><Relationship Id="rId15" Type="http://schemas.openxmlformats.org/officeDocument/2006/relationships/tags" Target="../tags/tag677.xml"/><Relationship Id="rId10" Type="http://schemas.openxmlformats.org/officeDocument/2006/relationships/tags" Target="../tags/tag672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tags" Target="../tags/tag67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363593" y="3648291"/>
            <a:ext cx="3389570" cy="2849308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8422" y="1317476"/>
            <a:ext cx="4419953" cy="3640490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89756" y="3137721"/>
            <a:ext cx="3903662" cy="166287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9756" y="1854756"/>
            <a:ext cx="3903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latin typeface="Cambria" pitchFamily="18" charset="0"/>
              </a:rPr>
              <a:t>The not-so-subtle art of singling out the best (and worst) of anything…</a:t>
            </a:r>
          </a:p>
        </p:txBody>
      </p:sp>
      <p:sp>
        <p:nvSpPr>
          <p:cNvPr id="2051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15006"/>
            <a:ext cx="447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Computing to the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max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4" name="Picture 48" descr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8263"/>
            <a:ext cx="8034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5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9808" y="3288792"/>
            <a:ext cx="1227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m+ms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</a:t>
            </a:r>
          </a:p>
        </p:txBody>
      </p:sp>
      <p:sp>
        <p:nvSpPr>
          <p:cNvPr id="2056" name="Rectangle 5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9808" y="3763487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[0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42]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57" name="Rectangle 5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0769" y="2765720"/>
            <a:ext cx="2941637" cy="366713"/>
          </a:xfrm>
          <a:prstGeom prst="rect">
            <a:avLst/>
          </a:prstGeom>
          <a:solidFill>
            <a:schemeClr val="bg1"/>
          </a:solidFill>
          <a:ln w="28575">
            <a:noFill/>
          </a:ln>
          <a:extLst/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1E16E4"/>
                </a:solidFill>
                <a:latin typeface="Cambria" pitchFamily="18" charset="0"/>
              </a:rPr>
              <a:t>a </a:t>
            </a:r>
            <a:r>
              <a:rPr lang="en-US" sz="1800" i="1" dirty="0">
                <a:solidFill>
                  <a:srgbClr val="1E16E4"/>
                </a:solidFill>
                <a:latin typeface="Cambria" pitchFamily="18" charset="0"/>
              </a:rPr>
              <a:t>comparison</a:t>
            </a:r>
            <a:r>
              <a:rPr lang="en-US" sz="1800" dirty="0">
                <a:solidFill>
                  <a:srgbClr val="1E16E4"/>
                </a:solidFill>
                <a:latin typeface="Cambria" pitchFamily="18" charset="0"/>
              </a:rPr>
              <a:t> </a:t>
            </a:r>
            <a:r>
              <a:rPr lang="en-US" sz="1800" b="1" dirty="0" err="1">
                <a:solidFill>
                  <a:srgbClr val="1E16E4"/>
                </a:solidFill>
                <a:latin typeface="Cambria" pitchFamily="18" charset="0"/>
              </a:rPr>
              <a:t>comparison</a:t>
            </a:r>
            <a:endParaRPr lang="en-US" sz="1800" b="1" dirty="0">
              <a:solidFill>
                <a:srgbClr val="1E16E4"/>
              </a:solidFill>
              <a:latin typeface="Cambria" pitchFamily="18" charset="0"/>
            </a:endParaRPr>
          </a:p>
        </p:txBody>
      </p:sp>
      <p:sp>
        <p:nvSpPr>
          <p:cNvPr id="2058" name="Rectangle 6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3780671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2]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61" name="Rectangle 6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3200" y="3304667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'coffee'</a:t>
            </a:r>
          </a:p>
        </p:txBody>
      </p:sp>
      <p:sp>
        <p:nvSpPr>
          <p:cNvPr id="2062" name="Rectangle 6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8710" y="4836652"/>
            <a:ext cx="1441615" cy="369332"/>
          </a:xfrm>
          <a:prstGeom prst="rect">
            <a:avLst/>
          </a:prstGeom>
          <a:solidFill>
            <a:srgbClr val="DDF2FF"/>
          </a:solidFill>
          <a:ln w="28575">
            <a:solidFill>
              <a:srgbClr val="CCECFF"/>
            </a:solidFill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800" b="1" dirty="0" smtClean="0">
                <a:latin typeface="Cambria" pitchFamily="18" charset="0"/>
              </a:rPr>
              <a:t>   or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&lt;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67" name="Rectangle 4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75507" y="6220599"/>
            <a:ext cx="36202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Battle-tested ciphers </a:t>
            </a:r>
            <a:r>
              <a:rPr lang="en-US" sz="1200" dirty="0" smtClean="0">
                <a:latin typeface="Cambria" pitchFamily="18" charset="0"/>
              </a:rPr>
              <a:t>&amp; how </a:t>
            </a:r>
            <a:r>
              <a:rPr lang="en-US" sz="1200" dirty="0">
                <a:latin typeface="Cambria" pitchFamily="18" charset="0"/>
              </a:rPr>
              <a:t>to break </a:t>
            </a:r>
            <a:r>
              <a:rPr lang="en-US" sz="1200" dirty="0" smtClean="0">
                <a:latin typeface="Cambria" pitchFamily="18" charset="0"/>
              </a:rPr>
              <a:t>them…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238" y="5481746"/>
            <a:ext cx="4402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Computing with </a:t>
            </a:r>
            <a:r>
              <a:rPr lang="en-US" sz="2800" b="1" i="1" dirty="0">
                <a:solidFill>
                  <a:srgbClr val="0B04FF"/>
                </a:solidFill>
                <a:latin typeface="Cambria" pitchFamily="18" charset="0"/>
              </a:rPr>
              <a:t>language</a:t>
            </a:r>
            <a:endParaRPr lang="en-US" sz="2800" dirty="0">
              <a:solidFill>
                <a:srgbClr val="0B04FF"/>
              </a:solidFill>
              <a:latin typeface="Cambria" pitchFamily="18" charset="0"/>
            </a:endParaRPr>
          </a:p>
        </p:txBody>
      </p:sp>
      <p:sp>
        <p:nvSpPr>
          <p:cNvPr id="2068" name="Rectangle 5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75507" y="6019800"/>
            <a:ext cx="3060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US" sz="1200" i="1" dirty="0">
                <a:latin typeface="Cambria" pitchFamily="18" charset="0"/>
              </a:rPr>
              <a:t>What's in </a:t>
            </a:r>
            <a:r>
              <a:rPr lang="en-US" sz="1200" i="1" dirty="0" smtClean="0">
                <a:latin typeface="Cambria" pitchFamily="18" charset="0"/>
              </a:rPr>
              <a:t>an essay, </a:t>
            </a:r>
            <a:r>
              <a:rPr lang="en-US" sz="1200" i="1" dirty="0" smtClean="0">
                <a:latin typeface="Cambria" pitchFamily="18" charset="0"/>
              </a:rPr>
              <a:t>anyway</a:t>
            </a:r>
            <a:r>
              <a:rPr lang="en-US" sz="1200" i="1" dirty="0">
                <a:latin typeface="Cambria" pitchFamily="18" charset="0"/>
              </a:rPr>
              <a:t>?</a:t>
            </a:r>
          </a:p>
        </p:txBody>
      </p:sp>
      <p:sp>
        <p:nvSpPr>
          <p:cNvPr id="2069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3797808"/>
            <a:ext cx="20002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This week!</a:t>
            </a:r>
          </a:p>
        </p:txBody>
      </p:sp>
      <p:sp>
        <p:nvSpPr>
          <p:cNvPr id="2070" name="Text Box 7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48325" y="4435475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err="1">
                <a:latin typeface="Cambria" pitchFamily="18" charset="0"/>
              </a:rPr>
              <a:t>Hw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#4 </a:t>
            </a:r>
            <a:r>
              <a:rPr lang="en-US" sz="1800" dirty="0">
                <a:latin typeface="Cambria" pitchFamily="18" charset="0"/>
              </a:rPr>
              <a:t>due next </a:t>
            </a:r>
            <a:r>
              <a:rPr lang="en-US" sz="1800" dirty="0" smtClean="0">
                <a:latin typeface="Cambria" pitchFamily="18" charset="0"/>
              </a:rPr>
              <a:t>Monday…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071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97576" y="1717824"/>
            <a:ext cx="20002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Last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h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2072" name="Text Box 7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21587" y="26098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Turtle </a:t>
            </a:r>
            <a:r>
              <a:rPr lang="en-US" sz="1800" dirty="0" smtClean="0">
                <a:latin typeface="Cambria" pitchFamily="18" charset="0"/>
              </a:rPr>
              <a:t>graphics??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073" name="Text Box 7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07287" y="29829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Artistic </a:t>
            </a:r>
            <a:r>
              <a:rPr lang="en-US" sz="1800" dirty="0" smtClean="0">
                <a:latin typeface="Cambria" pitchFamily="18" charset="0"/>
              </a:rPr>
              <a:t>renderings!!!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074" name="Text Box 7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15000" y="2220913"/>
            <a:ext cx="262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dirty="0">
                <a:latin typeface="Cambria" pitchFamily="18" charset="0"/>
              </a:rPr>
              <a:t>N-step</a:t>
            </a:r>
            <a:r>
              <a:rPr lang="en-US" sz="1800" dirty="0">
                <a:latin typeface="Cambria" pitchFamily="18" charset="0"/>
              </a:rPr>
              <a:t> sleepwalking?</a:t>
            </a:r>
          </a:p>
        </p:txBody>
      </p:sp>
      <p:grpSp>
        <p:nvGrpSpPr>
          <p:cNvPr id="2052" name="Group 2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329613" y="944563"/>
            <a:ext cx="531812" cy="600075"/>
            <a:chOff x="2928" y="1051"/>
            <a:chExt cx="840" cy="957"/>
          </a:xfrm>
        </p:grpSpPr>
        <p:sp>
          <p:nvSpPr>
            <p:cNvPr id="2075" name="Freeform 2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83" name="AutoShape 3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2053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24600" y="838200"/>
            <a:ext cx="20478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dirty="0">
                <a:solidFill>
                  <a:srgbClr val="067B0E"/>
                </a:solidFill>
                <a:latin typeface="Cambria" pitchFamily="18" charset="0"/>
              </a:rPr>
              <a:t>This would make me hungry… </a:t>
            </a:r>
            <a:r>
              <a:rPr lang="en-US" sz="1050" dirty="0" smtClean="0">
                <a:solidFill>
                  <a:srgbClr val="067B0E"/>
                </a:solidFill>
                <a:latin typeface="Cambria" pitchFamily="18" charset="0"/>
              </a:rPr>
              <a:t>but I ate breakfast this morning!</a:t>
            </a:r>
            <a:endParaRPr lang="en-US" sz="105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48" name="Text Box 7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2600" y="4953000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alibri" panose="020F0502020204030204" pitchFamily="34" charset="0"/>
              </a:rPr>
              <a:t>pr0</a:t>
            </a:r>
            <a:r>
              <a:rPr lang="en-US" sz="1800" dirty="0" smtClean="0">
                <a:latin typeface="Calibri" panose="020F0502020204030204" pitchFamily="34" charset="0"/>
              </a:rPr>
              <a:t>:  Are we </a:t>
            </a:r>
            <a:r>
              <a:rPr lang="en-US" sz="1800" i="1" dirty="0" smtClean="0">
                <a:latin typeface="Calibri" panose="020F0502020204030204" pitchFamily="34" charset="0"/>
              </a:rPr>
              <a:t>The Matrix?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9" name="Text Box 7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2600" y="5286904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alibri" panose="020F0502020204030204" pitchFamily="34" charset="0"/>
              </a:rPr>
              <a:t>pr1</a:t>
            </a:r>
            <a:r>
              <a:rPr lang="en-US" sz="1800" dirty="0" smtClean="0">
                <a:latin typeface="Calibri" panose="020F0502020204030204" pitchFamily="34" charset="0"/>
              </a:rPr>
              <a:t>:  Lab…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0" name="Text Box 7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2600" y="562080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alibri" panose="020F0502020204030204" pitchFamily="34" charset="0"/>
              </a:rPr>
              <a:t>pr2</a:t>
            </a:r>
            <a:r>
              <a:rPr lang="en-US" sz="1800" dirty="0" smtClean="0">
                <a:latin typeface="Calibri" panose="020F0502020204030204" pitchFamily="34" charset="0"/>
              </a:rPr>
              <a:t>:  Sorting + Caesar</a:t>
            </a:r>
            <a:r>
              <a:rPr lang="en-US" sz="1800" i="1" dirty="0">
                <a:latin typeface="Calibri" panose="020F0502020204030204" pitchFamily="34" charset="0"/>
              </a:rPr>
              <a:t>!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62600" y="5954713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latin typeface="Calibri" panose="020F0502020204030204" pitchFamily="34" charset="0"/>
              </a:rPr>
              <a:t>pr3</a:t>
            </a:r>
            <a:r>
              <a:rPr lang="en-US" sz="1800" dirty="0" smtClean="0">
                <a:latin typeface="Calibri" panose="020F0502020204030204" pitchFamily="34" charset="0"/>
              </a:rPr>
              <a:t>: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create a '90s webpage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4" name="Rectangle 5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49808" y="4238181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[0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400" b="1" dirty="0" err="1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m+ms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Rectangle 6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43200" y="4254056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[4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'coffee'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] 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73808" y="3325368"/>
            <a:ext cx="457200" cy="295491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273808" y="3793982"/>
            <a:ext cx="457200" cy="295491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273808" y="4273791"/>
            <a:ext cx="457200" cy="295491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3188" y="4648200"/>
            <a:ext cx="8930745" cy="1828800"/>
          </a:xfrm>
          <a:prstGeom prst="roundRect">
            <a:avLst/>
          </a:prstGeom>
          <a:solidFill>
            <a:srgbClr val="DDF2FF"/>
          </a:solidFill>
          <a:ln w="1905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545336" y="4706112"/>
            <a:ext cx="5916168" cy="4511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6959" y="26799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188" y="1592687"/>
            <a:ext cx="888841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L's highest scrabble-scoring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element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(Argument: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L, a nonempty list)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(L) &lt; 2: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only 1 elem.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(L[1</a:t>
            </a:r>
            <a:r>
              <a:rPr lang="en-US" b="1" dirty="0">
                <a:latin typeface="Courier New" pitchFamily="49" charset="0"/>
              </a:rPr>
              <a:t>:])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rest's max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   if 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sScore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L[0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</a:rPr>
              <a:t> &gt;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sScore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maxOfRest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either L[0]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or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maxOfRest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0933" y="-64911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2800" b="1" i="1" dirty="0" smtClean="0">
                <a:latin typeface="Cambria" pitchFamily="18" charset="0"/>
                <a:cs typeface="Courier New" pitchFamily="49" charset="0"/>
              </a:rPr>
              <a:t> with scrabble-score</a:t>
            </a:r>
            <a:endParaRPr lang="en-US" sz="3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001418">
            <a:off x="6376553" y="1013229"/>
            <a:ext cx="2336442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 smtClean="0">
                <a:solidFill>
                  <a:srgbClr val="0B04FF"/>
                </a:solidFill>
                <a:latin typeface="Cambria" pitchFamily="18" charset="0"/>
              </a:rPr>
              <a:t>Which element has the highest scrabble score?</a:t>
            </a:r>
            <a:endParaRPr lang="en-US" sz="1600" i="1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25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38788" y="1186050"/>
            <a:ext cx="389362" cy="421996"/>
            <a:chOff x="2928" y="1051"/>
            <a:chExt cx="840" cy="957"/>
          </a:xfrm>
        </p:grpSpPr>
        <p:sp>
          <p:nvSpPr>
            <p:cNvPr id="26" name="Freeform 2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2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67346" y="4690723"/>
            <a:ext cx="732191" cy="415498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50" i="1" dirty="0" smtClean="0">
                <a:solidFill>
                  <a:srgbClr val="067B0E"/>
                </a:solidFill>
                <a:latin typeface="Cambria" pitchFamily="18" charset="0"/>
              </a:rPr>
              <a:t>Spacey!    I like it!</a:t>
            </a:r>
            <a:endParaRPr lang="en-US" sz="1050" i="1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43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62435" y="5004317"/>
            <a:ext cx="389362" cy="421996"/>
            <a:chOff x="2928" y="1051"/>
            <a:chExt cx="840" cy="957"/>
          </a:xfrm>
        </p:grpSpPr>
        <p:sp>
          <p:nvSpPr>
            <p:cNvPr id="44" name="Freeform 2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7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8" name="Oval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9" name="Oval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1" name="Oval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3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4" name="Freeform 3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5" name="Freeform 3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6" name="Freeform 3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28800" y="7620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1939396" y="11672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21007714">
            <a:off x="308677" y="2277776"/>
            <a:ext cx="5931273" cy="1200329"/>
          </a:xfrm>
          <a:prstGeom prst="rect">
            <a:avLst/>
          </a:prstGeom>
          <a:solidFill>
            <a:srgbClr val="FCECD0"/>
          </a:solidFill>
          <a:ln>
            <a:solidFill>
              <a:srgbClr val="0B04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Let's see if we can simplify this process...  </a:t>
            </a:r>
            <a:r>
              <a:rPr lang="en-US" sz="3600" i="1" dirty="0" smtClean="0">
                <a:latin typeface="Cambria" panose="02040503050406030204" pitchFamily="18" charset="0"/>
              </a:rPr>
              <a:t>just for </a:t>
            </a:r>
            <a:r>
              <a:rPr lang="en-US" sz="3600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LoL</a:t>
            </a:r>
            <a:r>
              <a:rPr lang="en-US" sz="3600" i="1" dirty="0" err="1" smtClean="0">
                <a:latin typeface="Cambria" panose="02040503050406030204" pitchFamily="18" charset="0"/>
              </a:rPr>
              <a:t>s</a:t>
            </a:r>
            <a:r>
              <a:rPr lang="en-US" sz="3600" i="1" dirty="0">
                <a:latin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21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852853" y="2984985"/>
            <a:ext cx="2590800" cy="464965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9679" y="152400"/>
            <a:ext cx="7932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 more </a:t>
            </a:r>
            <a:r>
              <a:rPr lang="en-US" sz="3600" b="1" i="1" dirty="0">
                <a:latin typeface="Cambria" pitchFamily="18" charset="0"/>
              </a:rPr>
              <a:t>comprehensive</a:t>
            </a:r>
            <a:r>
              <a:rPr lang="en-US" sz="3600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solution: 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LoL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6139" y="1897082"/>
            <a:ext cx="82354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L's max-scrabble-score word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LoL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[[</a:t>
            </a:r>
            <a:r>
              <a:rPr lang="en-US" b="1" dirty="0" err="1" smtClean="0">
                <a:latin typeface="Courier New" pitchFamily="49" charset="0"/>
              </a:rPr>
              <a:t>sScore</a:t>
            </a:r>
            <a:r>
              <a:rPr lang="en-US" b="1" dirty="0" smtClean="0">
                <a:latin typeface="Courier New" pitchFamily="49" charset="0"/>
              </a:rPr>
              <a:t>(w</a:t>
            </a:r>
            <a:r>
              <a:rPr lang="en-US" b="1" dirty="0">
                <a:latin typeface="Courier New" pitchFamily="49" charset="0"/>
              </a:rPr>
              <a:t>), w]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w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L]  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max(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[1]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grpSp>
        <p:nvGrpSpPr>
          <p:cNvPr id="13323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4978" y="2850444"/>
            <a:ext cx="393794" cy="470278"/>
            <a:chOff x="2928" y="1051"/>
            <a:chExt cx="840" cy="957"/>
          </a:xfrm>
        </p:grpSpPr>
        <p:sp>
          <p:nvSpPr>
            <p:cNvPr id="13329" name="Freeform 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1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2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3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4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5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6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7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8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782" y="2808111"/>
            <a:ext cx="6021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This </a:t>
            </a:r>
            <a:r>
              <a:rPr lang="en-US" sz="1100" b="1" i="1" dirty="0" smtClean="0">
                <a:solidFill>
                  <a:srgbClr val="067B0E"/>
                </a:solidFill>
                <a:latin typeface="Cambria" pitchFamily="18" charset="0"/>
              </a:rPr>
              <a:t>does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 look funny!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0702" y="9906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571298" y="13958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5400000">
            <a:off x="4002029" y="2352122"/>
            <a:ext cx="261573" cy="2402368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2862147" y="2984985"/>
            <a:ext cx="2590800" cy="464965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 more </a:t>
            </a:r>
            <a:r>
              <a:rPr lang="en-US" sz="3600" b="1" i="1" dirty="0">
                <a:latin typeface="Cambria" pitchFamily="18" charset="0"/>
              </a:rPr>
              <a:t>comprehensive</a:t>
            </a:r>
            <a:r>
              <a:rPr lang="en-US" sz="3600" dirty="0">
                <a:latin typeface="Cambria" pitchFamily="18" charset="0"/>
              </a:rPr>
              <a:t> solution</a:t>
            </a:r>
          </a:p>
        </p:txBody>
      </p:sp>
      <p:sp>
        <p:nvSpPr>
          <p:cNvPr id="13316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6139" y="1897082"/>
            <a:ext cx="82354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L's max-scrabble-score word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LoL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[[</a:t>
            </a:r>
            <a:r>
              <a:rPr lang="en-US" b="1" dirty="0" err="1" smtClean="0">
                <a:latin typeface="Courier New" pitchFamily="49" charset="0"/>
              </a:rPr>
              <a:t>sScore</a:t>
            </a:r>
            <a:r>
              <a:rPr lang="en-US" b="1" dirty="0" smtClean="0">
                <a:latin typeface="Courier New" pitchFamily="49" charset="0"/>
              </a:rPr>
              <a:t>(w</a:t>
            </a:r>
            <a:r>
              <a:rPr lang="en-US" b="1" dirty="0">
                <a:latin typeface="Courier New" pitchFamily="49" charset="0"/>
              </a:rPr>
              <a:t>), w]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w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L]  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max(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[1]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grpSp>
        <p:nvGrpSpPr>
          <p:cNvPr id="13323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82000" y="1211432"/>
            <a:ext cx="393794" cy="470278"/>
            <a:chOff x="2928" y="1051"/>
            <a:chExt cx="840" cy="957"/>
          </a:xfrm>
        </p:grpSpPr>
        <p:sp>
          <p:nvSpPr>
            <p:cNvPr id="13329" name="Freeform 2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1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3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4" name="Oval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5" name="Oval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6" name="Oval 2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7" name="AutoShap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8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Text Box 3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92407" y="959333"/>
            <a:ext cx="762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I </a:t>
            </a:r>
            <a:r>
              <a:rPr lang="en-US" sz="1100" b="1" i="1" dirty="0" smtClean="0">
                <a:solidFill>
                  <a:srgbClr val="067B0E"/>
                </a:solidFill>
                <a:latin typeface="Cambria" pitchFamily="18" charset="0"/>
              </a:rPr>
              <a:t>loathe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hazy code!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449" y="9906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505200"/>
            <a:ext cx="571500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Calibri" panose="020F0502020204030204" pitchFamily="34" charset="0"/>
                <a:cs typeface="Courier New" pitchFamily="49" charset="0"/>
              </a:rPr>
              <a:t>LoL</a:t>
            </a:r>
            <a:r>
              <a:rPr lang="en-US" sz="1800" dirty="0" smtClean="0">
                <a:latin typeface="Calibri" pitchFamily="34" charset="0"/>
              </a:rPr>
              <a:t>  =      </a:t>
            </a:r>
            <a:r>
              <a:rPr lang="en-US" sz="1800" b="1" dirty="0" smtClean="0">
                <a:latin typeface="Calibri" pitchFamily="34" charset="0"/>
              </a:rPr>
              <a:t>[  </a:t>
            </a:r>
            <a:r>
              <a:rPr lang="en-US" sz="1800" dirty="0" smtClean="0">
                <a:latin typeface="Calibri" pitchFamily="34" charset="0"/>
              </a:rPr>
              <a:t>[6, 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800" dirty="0" smtClean="0">
                <a:latin typeface="Calibri" pitchFamily="34" charset="0"/>
              </a:rPr>
              <a:t>], [14, 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800" dirty="0" smtClean="0">
                <a:latin typeface="Calibri" pitchFamily="34" charset="0"/>
              </a:rPr>
              <a:t>], [19, 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800" dirty="0" smtClean="0">
                <a:latin typeface="Calibri" pitchFamily="34" charset="0"/>
              </a:rPr>
              <a:t>], [7, 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'code'</a:t>
            </a:r>
            <a:r>
              <a:rPr lang="en-US" sz="1800" dirty="0" smtClean="0">
                <a:latin typeface="Calibri" pitchFamily="34" charset="0"/>
              </a:rPr>
              <a:t>]  </a:t>
            </a:r>
            <a:r>
              <a:rPr lang="en-US" sz="1800" b="1" dirty="0" smtClean="0">
                <a:latin typeface="Calibri" pitchFamily="34" charset="0"/>
              </a:rPr>
              <a:t>]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4701822"/>
            <a:ext cx="3001963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Calibri" panose="020F0502020204030204" pitchFamily="34" charset="0"/>
                <a:cs typeface="Courier New" pitchFamily="49" charset="0"/>
              </a:rPr>
              <a:t>bestpair</a:t>
            </a:r>
            <a:r>
              <a:rPr lang="en-US" sz="1800" dirty="0" smtClean="0">
                <a:latin typeface="Calibri" pitchFamily="34" charset="0"/>
              </a:rPr>
              <a:t>    =     [19, 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800" dirty="0" smtClean="0">
                <a:latin typeface="Calibri" pitchFamily="34" charset="0"/>
              </a:rPr>
              <a:t>]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2307" y="5886581"/>
            <a:ext cx="1219200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endParaRPr lang="en-US" sz="3200" b="1" dirty="0">
              <a:solidFill>
                <a:srgbClr val="067B0E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614045" y="13958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Brace 26"/>
          <p:cNvSpPr/>
          <p:nvPr/>
        </p:nvSpPr>
        <p:spPr bwMode="auto">
          <a:xfrm rot="5400000">
            <a:off x="6415116" y="3452460"/>
            <a:ext cx="207260" cy="983308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" name="Right Brace 27"/>
          <p:cNvSpPr/>
          <p:nvPr/>
        </p:nvSpPr>
        <p:spPr bwMode="auto">
          <a:xfrm rot="5400000">
            <a:off x="5272116" y="3452460"/>
            <a:ext cx="207260" cy="983308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4195540" y="3477476"/>
            <a:ext cx="165852" cy="891868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ight Brace 29"/>
          <p:cNvSpPr/>
          <p:nvPr/>
        </p:nvSpPr>
        <p:spPr bwMode="auto">
          <a:xfrm rot="5400000">
            <a:off x="3110005" y="3452461"/>
            <a:ext cx="207260" cy="983308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873298" y="3035808"/>
            <a:ext cx="2175493" cy="381000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2400"/>
            <a:ext cx="8657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Cambria" pitchFamily="18" charset="0"/>
              </a:rPr>
              <a:t>Everything </a:t>
            </a:r>
            <a:r>
              <a:rPr lang="en-US" sz="3600" dirty="0" smtClean="0">
                <a:latin typeface="Cambria" pitchFamily="18" charset="0"/>
              </a:rPr>
              <a:t>… is a max problem?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6139" y="1897082"/>
            <a:ext cx="82354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revviestword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"""Another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example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–-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what's returned?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LoL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[[w[::-1],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w</a:t>
            </a:r>
            <a:r>
              <a:rPr lang="en-US" b="1" dirty="0">
                <a:latin typeface="Courier New" pitchFamily="49" charset="0"/>
              </a:rPr>
              <a:t>]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w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L]  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max(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bestpair</a:t>
            </a:r>
            <a:r>
              <a:rPr lang="en-US" b="1" dirty="0" smtClean="0">
                <a:latin typeface="Courier New" pitchFamily="49" charset="0"/>
              </a:rPr>
              <a:t>[1]</a:t>
            </a:r>
            <a:endParaRPr lang="en-US" b="1" dirty="0">
              <a:solidFill>
                <a:srgbClr val="EB102C"/>
              </a:solidFill>
              <a:latin typeface="Courier New" pitchFamily="49" charset="0"/>
            </a:endParaRPr>
          </a:p>
        </p:txBody>
      </p:sp>
      <p:grpSp>
        <p:nvGrpSpPr>
          <p:cNvPr id="13323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648248" y="1143000"/>
            <a:ext cx="393794" cy="470278"/>
            <a:chOff x="2928" y="1051"/>
            <a:chExt cx="840" cy="957"/>
          </a:xfrm>
        </p:grpSpPr>
        <p:sp>
          <p:nvSpPr>
            <p:cNvPr id="13329" name="Freeform 2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1" name="Oval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3" name="Oval 2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4" name="Oval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5" name="Oval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6" name="Oval 2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7" name="AutoShap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8" name="Freeform 3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Text Box 3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730459"/>
            <a:ext cx="124883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I know the best word here… but does Python?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9906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3505200"/>
            <a:ext cx="7384902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libri" panose="020F0502020204030204" pitchFamily="34" charset="0"/>
                <a:cs typeface="Courier New" pitchFamily="49" charset="0"/>
              </a:rPr>
              <a:t>LoL</a:t>
            </a:r>
            <a:r>
              <a:rPr lang="en-US" sz="1800" dirty="0" smtClean="0">
                <a:latin typeface="Calibri" pitchFamily="34" charset="0"/>
              </a:rPr>
              <a:t>  =   </a:t>
            </a:r>
            <a:r>
              <a:rPr lang="en-US" sz="1800" b="1" dirty="0" smtClean="0">
                <a:latin typeface="Calibri" pitchFamily="34" charset="0"/>
              </a:rPr>
              <a:t>[  </a:t>
            </a:r>
            <a:r>
              <a:rPr lang="en-US" sz="1800" dirty="0" smtClean="0">
                <a:latin typeface="Calibri" pitchFamily="34" charset="0"/>
              </a:rPr>
              <a:t>[ 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b="1" dirty="0" err="1" smtClean="0">
                <a:latin typeface="Calibri" pitchFamily="34" charset="0"/>
              </a:rPr>
              <a:t>sneila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dirty="0" smtClean="0">
                <a:latin typeface="Calibri" pitchFamily="34" charset="0"/>
              </a:rPr>
              <a:t>  ,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800" dirty="0" smtClean="0">
                <a:latin typeface="Calibri" pitchFamily="34" charset="0"/>
              </a:rPr>
              <a:t>], [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b="1" dirty="0" err="1" smtClean="0">
                <a:latin typeface="Calibri" pitchFamily="34" charset="0"/>
              </a:rPr>
              <a:t>paz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dirty="0" smtClean="0">
                <a:latin typeface="Calibri" pitchFamily="34" charset="0"/>
              </a:rPr>
              <a:t>  ,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800" dirty="0" smtClean="0">
                <a:latin typeface="Calibri" pitchFamily="34" charset="0"/>
              </a:rPr>
              <a:t>], [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b="1" dirty="0" err="1" smtClean="0">
                <a:latin typeface="Calibri" pitchFamily="34" charset="0"/>
              </a:rPr>
              <a:t>yzah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dirty="0" smtClean="0">
                <a:latin typeface="Calibri" pitchFamily="34" charset="0"/>
              </a:rPr>
              <a:t>  ,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800" dirty="0" smtClean="0">
                <a:latin typeface="Calibri" pitchFamily="34" charset="0"/>
              </a:rPr>
              <a:t>], [ 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b="1" dirty="0" err="1" smtClean="0">
                <a:latin typeface="Calibri" pitchFamily="34" charset="0"/>
              </a:rPr>
              <a:t>edoc</a:t>
            </a:r>
            <a:r>
              <a:rPr lang="en-US" sz="1800" b="1" dirty="0" smtClean="0">
                <a:latin typeface="Calibri" pitchFamily="34" charset="0"/>
              </a:rPr>
              <a:t>'</a:t>
            </a:r>
            <a:r>
              <a:rPr lang="en-US" sz="1800" dirty="0" smtClean="0">
                <a:latin typeface="Calibri" pitchFamily="34" charset="0"/>
              </a:rPr>
              <a:t> ,</a:t>
            </a:r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</a:rPr>
              <a:t>'code'</a:t>
            </a:r>
            <a:r>
              <a:rPr lang="en-US" sz="1800" dirty="0" smtClean="0">
                <a:latin typeface="Calibri" pitchFamily="34" charset="0"/>
              </a:rPr>
              <a:t>]  </a:t>
            </a:r>
            <a:r>
              <a:rPr lang="en-US" sz="1800" b="1" dirty="0" smtClean="0">
                <a:latin typeface="Calibri" pitchFamily="34" charset="0"/>
              </a:rPr>
              <a:t>]</a:t>
            </a:r>
            <a:endParaRPr lang="en-US" sz="1800" b="1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4701822"/>
            <a:ext cx="3001963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libri" panose="020F0502020204030204" pitchFamily="34" charset="0"/>
                <a:cs typeface="Courier New" pitchFamily="49" charset="0"/>
              </a:rPr>
              <a:t>bestpair</a:t>
            </a:r>
            <a:r>
              <a:rPr lang="en-US" sz="1800" dirty="0" smtClean="0">
                <a:latin typeface="Calibri" pitchFamily="34" charset="0"/>
              </a:rPr>
              <a:t>    =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2307" y="5886581"/>
            <a:ext cx="1219200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7B0E"/>
                </a:solidFill>
                <a:latin typeface="Calibri" pitchFamily="34" charset="0"/>
              </a:rPr>
              <a:t>   </a:t>
            </a:r>
            <a:endParaRPr lang="en-US" sz="3200" b="1" dirty="0">
              <a:solidFill>
                <a:srgbClr val="067B0E"/>
              </a:solidFill>
              <a:latin typeface="Calibri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3878263" y="13958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4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Other examples…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6225" y="71737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029031"/>
            <a:ext cx="853440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49" charset="0"/>
              </a:rPr>
              <a:t>bestnumb</a:t>
            </a:r>
            <a:r>
              <a:rPr lang="en-US" sz="2800" b="1" dirty="0" smtClean="0">
                <a:latin typeface="Courier New" pitchFamily="49" charset="0"/>
              </a:rPr>
              <a:t>([10, 20, 30, 40, 50, 60])</a:t>
            </a: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40</a:t>
            </a:r>
          </a:p>
        </p:txBody>
      </p:sp>
      <p:sp>
        <p:nvSpPr>
          <p:cNvPr id="15367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251406"/>
            <a:ext cx="853440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49" charset="0"/>
              </a:rPr>
              <a:t>bestnumb</a:t>
            </a:r>
            <a:r>
              <a:rPr lang="en-US" sz="2800" b="1" dirty="0" smtClean="0">
                <a:latin typeface="Courier New" pitchFamily="49" charset="0"/>
              </a:rPr>
              <a:t>([100, 200, 300, 400])</a:t>
            </a: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100</a:t>
            </a:r>
          </a:p>
        </p:txBody>
      </p:sp>
      <p:sp>
        <p:nvSpPr>
          <p:cNvPr id="15368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496006"/>
            <a:ext cx="853440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1E16E4"/>
                </a:solidFill>
                <a:latin typeface="Courier New" pitchFamily="49" charset="0"/>
              </a:rPr>
              <a:t>bestnumb</a:t>
            </a:r>
            <a:r>
              <a:rPr lang="en-US" sz="2800" b="1" dirty="0" smtClean="0">
                <a:latin typeface="Courier New" pitchFamily="49" charset="0"/>
              </a:rPr>
              <a:t>([2, 3, 4, 5, 6, 7, 8, 7])</a:t>
            </a: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8</a:t>
            </a:r>
          </a:p>
        </p:txBody>
      </p:sp>
      <p:sp>
        <p:nvSpPr>
          <p:cNvPr id="15369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5718381"/>
            <a:ext cx="8266872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067B0E"/>
                </a:solidFill>
                <a:latin typeface="Courier New" pitchFamily="49" charset="0"/>
              </a:rPr>
              <a:t>mostnumb</a:t>
            </a:r>
            <a:r>
              <a:rPr lang="en-US" sz="2800" b="1" dirty="0" smtClean="0">
                <a:latin typeface="Courier New" pitchFamily="49" charset="0"/>
              </a:rPr>
              <a:t>([2, 3, 4, 5, 6, 7, 8, 7])</a:t>
            </a: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>
                <a:latin typeface="Courier New" pitchFamily="49" charset="0"/>
              </a:rPr>
              <a:t>7</a:t>
            </a:r>
          </a:p>
        </p:txBody>
      </p:sp>
      <p:sp>
        <p:nvSpPr>
          <p:cNvPr id="15370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1089378"/>
            <a:ext cx="3733800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is   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bestnumb</a:t>
            </a:r>
            <a:r>
              <a:rPr lang="en-US" b="1" dirty="0" smtClean="0">
                <a:solidFill>
                  <a:srgbClr val="0B04FF"/>
                </a:solidFill>
                <a:latin typeface="Cambria" pitchFamily="18" charset="0"/>
              </a:rPr>
              <a:t>   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1089378"/>
            <a:ext cx="37338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is   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mostnumb</a:t>
            </a:r>
            <a:r>
              <a:rPr lang="en-US" b="1" dirty="0" smtClean="0">
                <a:solidFill>
                  <a:srgbClr val="0B04FF"/>
                </a:solidFill>
                <a:latin typeface="Cambria" pitchFamily="18" charset="0"/>
              </a:rPr>
              <a:t>   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grpSp>
        <p:nvGrpSpPr>
          <p:cNvPr id="14" name="Group 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674006" y="6336810"/>
            <a:ext cx="393794" cy="470278"/>
            <a:chOff x="2928" y="1051"/>
            <a:chExt cx="840" cy="957"/>
          </a:xfrm>
        </p:grpSpPr>
        <p:sp>
          <p:nvSpPr>
            <p:cNvPr id="15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Oval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Oval 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" name="Oval 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" name="AutoShape 2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4" name="Freeform 3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86600" y="6324600"/>
            <a:ext cx="1561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100" dirty="0">
                <a:solidFill>
                  <a:srgbClr val="067B0E"/>
                </a:solidFill>
                <a:latin typeface="Cambria" pitchFamily="18" charset="0"/>
              </a:rPr>
              <a:t>T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hese functions </a:t>
            </a:r>
            <a:r>
              <a:rPr lang="en-US" sz="1100" i="1" dirty="0" smtClean="0">
                <a:solidFill>
                  <a:srgbClr val="067B0E"/>
                </a:solidFill>
                <a:latin typeface="Cambria" pitchFamily="18" charset="0"/>
              </a:rPr>
              <a:t>have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made me number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1763689" y="5715405"/>
            <a:ext cx="4494410" cy="37385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122868" y="6111800"/>
            <a:ext cx="1763332" cy="29443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751844" y="3515563"/>
            <a:ext cx="4494410" cy="37385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8682" y="5032340"/>
            <a:ext cx="853051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241064" y="4852745"/>
            <a:ext cx="1949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[ 3, 4, 5, 7, 6, 7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46747" y="1134227"/>
            <a:ext cx="7772250" cy="416893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05708" y="1224700"/>
            <a:ext cx="999492" cy="208108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461006" y="5302984"/>
            <a:ext cx="2420263" cy="1250216"/>
          </a:xfrm>
          <a:prstGeom prst="roundRect">
            <a:avLst/>
          </a:prstGeom>
          <a:noFill/>
          <a:ln w="3810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180645" y="1967000"/>
            <a:ext cx="3238500" cy="363448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618913" y="1582926"/>
            <a:ext cx="3258014" cy="363448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709" y="523732"/>
            <a:ext cx="64770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maxlen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= [[</a:t>
            </a:r>
            <a:r>
              <a:rPr lang="en-US" sz="2000" b="1" dirty="0" err="1" smtClean="0">
                <a:latin typeface="Courier New" pitchFamily="49" charset="0"/>
              </a:rPr>
              <a:t>len</a:t>
            </a:r>
            <a:r>
              <a:rPr lang="en-US" sz="2000" b="1" dirty="0" smtClean="0">
                <a:latin typeface="Courier New" pitchFamily="49" charset="0"/>
              </a:rPr>
              <a:t>(s), s] for s in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 max(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187462" y="87150"/>
            <a:ext cx="3810000" cy="481420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69852" y="342363"/>
            <a:ext cx="1185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 i="1" dirty="0">
                <a:latin typeface="Cambria" pitchFamily="18" charset="0"/>
              </a:rPr>
              <a:t>Quiz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709" y="2933163"/>
            <a:ext cx="826232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B04FF"/>
                </a:solidFill>
                <a:latin typeface="Courier New" pitchFamily="49" charset="0"/>
              </a:rPr>
              <a:t>bestnumb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the # in L closest to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42"""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= [                          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 </a:t>
            </a:r>
          </a:p>
        </p:txBody>
      </p:sp>
      <p:sp>
        <p:nvSpPr>
          <p:cNvPr id="16391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709" y="5150584"/>
            <a:ext cx="7429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67B0E"/>
                </a:solidFill>
                <a:latin typeface="Courier New" pitchFamily="49" charset="0"/>
              </a:rPr>
              <a:t>mostnumb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item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most often in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L"""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[                          </a:t>
            </a:r>
            <a:r>
              <a:rPr lang="en-US" sz="2000" b="1" dirty="0" smtClean="0">
                <a:latin typeface="Courier New" pitchFamily="49" charset="0"/>
              </a:rPr>
              <a:t>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397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9543" y="5178777"/>
            <a:ext cx="1861057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DDF2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en-US" sz="1000" b="1" i="1" dirty="0" smtClean="0">
                <a:latin typeface="Cambria" pitchFamily="18" charset="0"/>
              </a:rPr>
              <a:t>Hint</a:t>
            </a:r>
            <a:r>
              <a:rPr lang="en-US" sz="1000" b="1" dirty="0" smtClean="0">
                <a:latin typeface="Cambria" pitchFamily="18" charset="0"/>
              </a:rPr>
              <a:t>:</a:t>
            </a:r>
            <a:r>
              <a:rPr lang="en-US" sz="1000" dirty="0" smtClean="0">
                <a:latin typeface="Cambria" pitchFamily="18" charset="0"/>
              </a:rPr>
              <a:t> Define a helper function!</a:t>
            </a:r>
            <a:endParaRPr lang="en-US" sz="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9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17460" y="3567447"/>
            <a:ext cx="2363809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Hint</a:t>
            </a:r>
            <a:r>
              <a:rPr lang="en-US" sz="1100" b="1" dirty="0" smtClean="0">
                <a:latin typeface="Cambria" pitchFamily="18" charset="0"/>
              </a:rPr>
              <a:t>:</a:t>
            </a:r>
            <a:r>
              <a:rPr lang="en-US" sz="1100" dirty="0" smtClean="0">
                <a:latin typeface="Cambria" pitchFamily="18" charset="0"/>
              </a:rPr>
              <a:t>  Python has  </a:t>
            </a:r>
            <a:r>
              <a:rPr lang="en-US" sz="1100" b="1" dirty="0" smtClean="0">
                <a:latin typeface="Courier New" pitchFamily="49" charset="0"/>
              </a:rPr>
              <a:t>abs(x)</a:t>
            </a:r>
            <a:r>
              <a:rPr lang="en-US" sz="1100" dirty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built-in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0616" y="194856"/>
            <a:ext cx="289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730" y="1245477"/>
            <a:ext cx="1439680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1. What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70664" y="1671988"/>
            <a:ext cx="1593706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2. What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bstpr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7672" y="2053471"/>
            <a:ext cx="1738553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3. What is returned?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08682" y="2803983"/>
            <a:ext cx="853051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671338"/>
            <a:ext cx="349961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Use the </a:t>
            </a:r>
            <a:r>
              <a:rPr lang="en-US" sz="1200" b="1" dirty="0" err="1" smtClean="0">
                <a:latin typeface="Cambria" pitchFamily="18" charset="0"/>
              </a:rPr>
              <a:t>LoL</a:t>
            </a:r>
            <a:r>
              <a:rPr lang="en-US" sz="1200" dirty="0" smtClean="0">
                <a:latin typeface="Cambria" pitchFamily="18" charset="0"/>
              </a:rPr>
              <a:t> method to write these two functions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88289" y="5585178"/>
            <a:ext cx="22860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count(e, 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 smtClean="0">
                <a:latin typeface="Calibri" panose="020F0502020204030204" pitchFamily="34" charset="0"/>
              </a:rPr>
              <a:t>           """return # of </a:t>
            </a:r>
            <a:r>
              <a:rPr lang="en-US" sz="1200" b="1" dirty="0">
                <a:latin typeface="Calibri" panose="020F0502020204030204" pitchFamily="34" charset="0"/>
              </a:rPr>
              <a:t>e's </a:t>
            </a:r>
            <a:r>
              <a:rPr lang="en-US" sz="1200" b="1" dirty="0" smtClean="0">
                <a:latin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</a:rPr>
              <a:t>in  </a:t>
            </a:r>
            <a:r>
              <a:rPr lang="en-US" sz="1200" b="1" dirty="0" smtClean="0">
                <a:latin typeface="Calibri" panose="020F0502020204030204" pitchFamily="34" charset="0"/>
              </a:rPr>
              <a:t>L"""</a:t>
            </a:r>
            <a:endParaRPr lang="en-US" sz="1200" b="1" dirty="0">
              <a:latin typeface="Courier New" pitchFamily="49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187462" y="87150"/>
            <a:ext cx="3810000" cy="481420"/>
          </a:xfrm>
          <a:prstGeom prst="round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273678" y="381000"/>
            <a:ext cx="371577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061588" y="2609783"/>
            <a:ext cx="1748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[ 30, 40, 50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828800"/>
            <a:ext cx="1607713" cy="8425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mbria" pitchFamily="18" charset="0"/>
              </a:rPr>
              <a:t>Extra!</a:t>
            </a:r>
            <a:r>
              <a:rPr lang="en-US" sz="12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Change exactly </a:t>
            </a:r>
            <a:r>
              <a:rPr lang="en-US" sz="1050" b="1" i="1" u="sng" dirty="0" smtClean="0">
                <a:solidFill>
                  <a:srgbClr val="C00000"/>
                </a:solidFill>
                <a:latin typeface="Cambria" pitchFamily="18" charset="0"/>
              </a:rPr>
              <a:t>three</a:t>
            </a: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 characters in this code so that  </a:t>
            </a:r>
            <a:r>
              <a:rPr lang="en-US" sz="1050" b="1" u="sng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  is returned.</a:t>
            </a:r>
            <a:endParaRPr lang="en-US" sz="105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9074" y="1186063"/>
            <a:ext cx="580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here is a start:</a:t>
            </a:r>
            <a:r>
              <a:rPr lang="en-US" sz="1200" b="1" dirty="0" smtClean="0">
                <a:latin typeface="Calibri" pitchFamily="34" charset="0"/>
              </a:rPr>
              <a:t>          </a:t>
            </a:r>
            <a:r>
              <a:rPr lang="en-US" sz="1200" b="1" dirty="0" err="1" smtClean="0">
                <a:latin typeface="Calibri" pitchFamily="34" charset="0"/>
              </a:rPr>
              <a:t>LoL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mbria" panose="02040503050406030204" pitchFamily="18" charset="0"/>
              </a:rPr>
              <a:t>is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 [ [6, </a:t>
            </a:r>
            <a:r>
              <a:rPr lang="en-US" sz="1200" b="1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200" b="1" dirty="0" smtClean="0">
                <a:latin typeface="Calibri" pitchFamily="34" charset="0"/>
              </a:rPr>
              <a:t>],</a:t>
            </a:r>
            <a:r>
              <a:rPr lang="en-US" sz="1200" b="1" dirty="0">
                <a:latin typeface="Calibri" pitchFamily="34" charset="0"/>
              </a:rPr>
              <a:t> </a:t>
            </a:r>
            <a:r>
              <a:rPr lang="en-US" sz="1200" b="1" dirty="0" smtClean="0">
                <a:latin typeface="Calibri" pitchFamily="34" charset="0"/>
              </a:rPr>
              <a:t>[3, </a:t>
            </a:r>
            <a:r>
              <a:rPr lang="en-US" sz="1200" b="1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200" b="1" dirty="0" smtClean="0">
                <a:latin typeface="Calibri" pitchFamily="34" charset="0"/>
              </a:rPr>
              <a:t>],  ___________,   __________   ]  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122868" y="3911958"/>
            <a:ext cx="1763332" cy="29443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358359"/>
            <a:ext cx="145000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Name(s)</a:t>
            </a:r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1763689" y="5739789"/>
            <a:ext cx="4494410" cy="37385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020824" y="6123992"/>
            <a:ext cx="1763332" cy="29443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51844" y="3637483"/>
            <a:ext cx="4494410" cy="37385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982660" y="4021686"/>
            <a:ext cx="1437549" cy="294437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461006" y="5302984"/>
            <a:ext cx="2515569" cy="1033422"/>
          </a:xfrm>
          <a:prstGeom prst="roundRect">
            <a:avLst/>
          </a:prstGeom>
          <a:noFill/>
          <a:ln w="3810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180645" y="2159296"/>
            <a:ext cx="3238500" cy="363448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618913" y="1788101"/>
            <a:ext cx="3258014" cy="363448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46747" y="1365955"/>
            <a:ext cx="6594231" cy="428978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709" y="728907"/>
            <a:ext cx="64770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maxlen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= [[</a:t>
            </a:r>
            <a:r>
              <a:rPr lang="en-US" sz="2000" b="1" dirty="0" err="1" smtClean="0">
                <a:latin typeface="Courier New" pitchFamily="49" charset="0"/>
              </a:rPr>
              <a:t>len</a:t>
            </a:r>
            <a:r>
              <a:rPr lang="en-US" sz="2000" b="1" dirty="0" smtClean="0">
                <a:latin typeface="Courier New" pitchFamily="49" charset="0"/>
              </a:rPr>
              <a:t>(s), s] for s in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 max(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24825"/>
            <a:ext cx="1185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Quiz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1709" y="3033383"/>
            <a:ext cx="826232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B04FF"/>
                </a:solidFill>
                <a:latin typeface="Courier New" pitchFamily="49" charset="0"/>
              </a:rPr>
              <a:t>bestnumb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the # in L closest to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42"""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= [[abs(x-42), x] for x in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 min(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 </a:t>
            </a:r>
          </a:p>
        </p:txBody>
      </p:sp>
      <p:sp>
        <p:nvSpPr>
          <p:cNvPr id="16391" name="Text 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709" y="5150584"/>
            <a:ext cx="7429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067B0E"/>
                </a:solidFill>
                <a:latin typeface="Courier New" pitchFamily="49" charset="0"/>
              </a:rPr>
              <a:t>mostnumb</a:t>
            </a:r>
            <a:r>
              <a:rPr lang="en-US" sz="2000" b="1" dirty="0" smtClean="0">
                <a:latin typeface="Courier New" pitchFamily="49" charset="0"/>
              </a:rPr>
              <a:t>(L):</a:t>
            </a:r>
            <a:endParaRPr lang="en-US" sz="20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item </a:t>
            </a:r>
            <a:r>
              <a:rPr lang="en-US" sz="1600" b="1" dirty="0">
                <a:solidFill>
                  <a:srgbClr val="067B0E"/>
                </a:solidFill>
                <a:latin typeface="Courier New" pitchFamily="49" charset="0"/>
              </a:rPr>
              <a:t>most often in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49" charset="0"/>
              </a:rPr>
              <a:t>L"""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[[count(e</a:t>
            </a:r>
            <a:r>
              <a:rPr lang="en-US" sz="2000" b="1" dirty="0" smtClean="0">
                <a:latin typeface="Courier New" pitchFamily="49" charset="0"/>
              </a:rPr>
              <a:t>, L</a:t>
            </a:r>
            <a:r>
              <a:rPr lang="en-US" sz="2000" b="1" dirty="0" smtClean="0">
                <a:latin typeface="Courier New" pitchFamily="49" charset="0"/>
              </a:rPr>
              <a:t>), e] </a:t>
            </a:r>
            <a:r>
              <a:rPr lang="en-US" sz="2000" b="1" dirty="0">
                <a:latin typeface="Courier New" pitchFamily="49" charset="0"/>
              </a:rPr>
              <a:t>for </a:t>
            </a:r>
            <a:r>
              <a:rPr lang="en-US" sz="2000" b="1" dirty="0" smtClean="0">
                <a:latin typeface="Courier New" pitchFamily="49" charset="0"/>
              </a:rPr>
              <a:t>e </a:t>
            </a:r>
            <a:r>
              <a:rPr lang="en-US" sz="2000" b="1" dirty="0">
                <a:latin typeface="Courier New" pitchFamily="49" charset="0"/>
              </a:rPr>
              <a:t>in </a:t>
            </a:r>
            <a:r>
              <a:rPr lang="en-US" sz="2000" b="1" dirty="0" smtClean="0">
                <a:latin typeface="Courier New" pitchFamily="49" charset="0"/>
              </a:rPr>
              <a:t>L]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 = max(</a:t>
            </a:r>
            <a:r>
              <a:rPr lang="en-US" sz="2000" b="1" dirty="0" err="1" smtClean="0">
                <a:latin typeface="Courier New" pitchFamily="49" charset="0"/>
              </a:rPr>
              <a:t>LoL</a:t>
            </a:r>
            <a:r>
              <a:rPr lang="en-US" sz="20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bstpr</a:t>
            </a:r>
            <a:r>
              <a:rPr lang="en-US" sz="2000" b="1" dirty="0" smtClean="0">
                <a:latin typeface="Courier New" pitchFamily="49" charset="0"/>
              </a:rPr>
              <a:t>[1]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16397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9543" y="5178777"/>
            <a:ext cx="1861057" cy="246221"/>
          </a:xfrm>
          <a:prstGeom prst="rect">
            <a:avLst/>
          </a:prstGeom>
          <a:solidFill>
            <a:schemeClr val="bg1"/>
          </a:solidFill>
          <a:ln w="28575">
            <a:solidFill>
              <a:srgbClr val="DDF2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en-US" sz="1000" b="1" i="1" dirty="0" smtClean="0">
                <a:latin typeface="Cambria" pitchFamily="18" charset="0"/>
              </a:rPr>
              <a:t>Hint</a:t>
            </a:r>
            <a:r>
              <a:rPr lang="en-US" sz="1000" b="1" dirty="0" smtClean="0">
                <a:latin typeface="Cambria" pitchFamily="18" charset="0"/>
              </a:rPr>
              <a:t>:</a:t>
            </a:r>
            <a:r>
              <a:rPr lang="en-US" sz="1000" dirty="0" smtClean="0">
                <a:latin typeface="Cambria" pitchFamily="18" charset="0"/>
              </a:rPr>
              <a:t> Define a helper function!</a:t>
            </a:r>
            <a:endParaRPr lang="en-US" sz="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6399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17460" y="3667667"/>
            <a:ext cx="2363809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 i="1" dirty="0" smtClean="0">
                <a:latin typeface="Cambria" pitchFamily="18" charset="0"/>
              </a:rPr>
              <a:t>Hint</a:t>
            </a:r>
            <a:r>
              <a:rPr lang="en-US" sz="1100" b="1" dirty="0" smtClean="0">
                <a:latin typeface="Cambria" pitchFamily="18" charset="0"/>
              </a:rPr>
              <a:t>:</a:t>
            </a:r>
            <a:r>
              <a:rPr lang="en-US" sz="1100" dirty="0" smtClean="0">
                <a:latin typeface="Cambria" pitchFamily="18" charset="0"/>
              </a:rPr>
              <a:t>  Python has  </a:t>
            </a:r>
            <a:r>
              <a:rPr lang="en-US" sz="1100" b="1" dirty="0" smtClean="0">
                <a:latin typeface="Courier New" pitchFamily="49" charset="0"/>
              </a:rPr>
              <a:t>abs(x)</a:t>
            </a:r>
            <a:r>
              <a:rPr lang="en-US" sz="1100" dirty="0">
                <a:latin typeface="Cambria" pitchFamily="18" charset="0"/>
              </a:rPr>
              <a:t> </a:t>
            </a:r>
            <a:r>
              <a:rPr lang="en-US" sz="1100" dirty="0" smtClean="0">
                <a:latin typeface="Cambria" pitchFamily="18" charset="0"/>
              </a:rPr>
              <a:t>built-in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8424" y="381000"/>
            <a:ext cx="289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730" y="1489289"/>
            <a:ext cx="1439680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1. What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70664" y="1877163"/>
            <a:ext cx="1593706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2. What </a:t>
            </a:r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bstpr</a:t>
            </a: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7672" y="2245767"/>
            <a:ext cx="1738553" cy="22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mbria" pitchFamily="18" charset="0"/>
              </a:rPr>
              <a:t>3. What is returned?</a:t>
            </a:r>
            <a:endParaRPr lang="en-US" sz="1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5483577"/>
            <a:ext cx="250058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count(e, L):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LC = [</a:t>
            </a:r>
            <a:r>
              <a:rPr lang="en-US" sz="1200" b="1" dirty="0">
                <a:latin typeface="Courier New" pitchFamily="49" charset="0"/>
              </a:rPr>
              <a:t>1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FF9900"/>
                </a:solidFill>
                <a:latin typeface="Calibri" pitchFamily="34" charset="0"/>
              </a:rPr>
              <a:t>for</a:t>
            </a:r>
            <a:r>
              <a:rPr lang="en-US" sz="1200" b="1" dirty="0" smtClean="0">
                <a:latin typeface="Courier New" pitchFamily="49" charset="0"/>
              </a:rPr>
              <a:t> x </a:t>
            </a:r>
            <a:r>
              <a:rPr lang="en-US" sz="1200" b="1" dirty="0" smtClean="0">
                <a:solidFill>
                  <a:srgbClr val="FF9900"/>
                </a:solidFill>
                <a:latin typeface="Calibri" pitchFamily="34" charset="0"/>
              </a:rPr>
              <a:t>in</a:t>
            </a:r>
            <a:r>
              <a:rPr lang="en-US" sz="1200" b="1" dirty="0" smtClean="0">
                <a:latin typeface="Courier New" pitchFamily="49" charset="0"/>
              </a:rPr>
              <a:t> L \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        </a:t>
            </a:r>
            <a:r>
              <a:rPr lang="en-US" sz="1200" b="1" dirty="0" smtClean="0">
                <a:solidFill>
                  <a:srgbClr val="EA8B00"/>
                </a:solidFill>
                <a:latin typeface="Courier New" pitchFamily="49" charset="0"/>
              </a:rPr>
              <a:t>if</a:t>
            </a:r>
            <a:r>
              <a:rPr lang="en-US" sz="1200" b="1" dirty="0" smtClean="0">
                <a:latin typeface="Courier New" pitchFamily="49" charset="0"/>
              </a:rPr>
              <a:t> x == e]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</a:rPr>
              <a:t>   </a:t>
            </a:r>
            <a:r>
              <a:rPr lang="en-US" sz="1200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  <a:latin typeface="Courier New" pitchFamily="49" charset="0"/>
              </a:rPr>
              <a:t>sum</a:t>
            </a:r>
            <a:r>
              <a:rPr lang="en-US" sz="1200" b="1" dirty="0" smtClean="0">
                <a:latin typeface="Courier New" pitchFamily="49" charset="0"/>
              </a:rPr>
              <a:t>(LC)</a:t>
            </a:r>
            <a:endParaRPr lang="en-US" sz="1200" b="1" dirty="0">
              <a:latin typeface="Courier New" pitchFamily="49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978856">
            <a:off x="7282082" y="317213"/>
            <a:ext cx="164652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Try this on the back page first!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752600"/>
            <a:ext cx="1607713" cy="8425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 dirty="0" smtClean="0">
                <a:solidFill>
                  <a:srgbClr val="C00000"/>
                </a:solidFill>
                <a:latin typeface="Cambria" pitchFamily="18" charset="0"/>
              </a:rPr>
              <a:t>Extra!</a:t>
            </a:r>
            <a:r>
              <a:rPr lang="en-US" sz="12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Change exactly </a:t>
            </a:r>
            <a:r>
              <a:rPr lang="en-US" sz="1050" b="1" i="1" u="sng" dirty="0" smtClean="0">
                <a:solidFill>
                  <a:srgbClr val="C00000"/>
                </a:solidFill>
                <a:latin typeface="Cambria" pitchFamily="18" charset="0"/>
              </a:rPr>
              <a:t>three</a:t>
            </a: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 characters in this code so that  </a:t>
            </a:r>
            <a:r>
              <a:rPr lang="en-US" sz="1050" b="1" u="sng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r>
              <a:rPr lang="en-US" sz="1050" dirty="0" smtClean="0">
                <a:solidFill>
                  <a:srgbClr val="C00000"/>
                </a:solidFill>
                <a:latin typeface="Cambria" pitchFamily="18" charset="0"/>
              </a:rPr>
              <a:t>  is returned.</a:t>
            </a:r>
            <a:endParaRPr lang="en-US" sz="1050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08682" y="4972755"/>
            <a:ext cx="853051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241064" y="4793160"/>
            <a:ext cx="18658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[ 3, 4, 5, 7, 6, 7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08682" y="2861200"/>
            <a:ext cx="853051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061588" y="2667000"/>
            <a:ext cx="1748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[ 30, 40, 50</a:t>
            </a:r>
            <a:r>
              <a:rPr lang="en-US" sz="1600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0891" y="1398626"/>
            <a:ext cx="36839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latin typeface="Calibri" pitchFamily="34" charset="0"/>
              </a:rPr>
              <a:t>[ </a:t>
            </a:r>
            <a:r>
              <a:rPr lang="en-US" sz="1500" dirty="0" smtClean="0">
                <a:latin typeface="Calibri" pitchFamily="34" charset="0"/>
              </a:rPr>
              <a:t>[6, 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500" dirty="0" smtClean="0">
                <a:latin typeface="Calibri" pitchFamily="34" charset="0"/>
              </a:rPr>
              <a:t>], [3, 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500" dirty="0" smtClean="0">
                <a:latin typeface="Calibri" pitchFamily="34" charset="0"/>
              </a:rPr>
              <a:t>], [4, 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500" dirty="0" smtClean="0">
                <a:latin typeface="Calibri" pitchFamily="34" charset="0"/>
              </a:rPr>
              <a:t>], [4, 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'code'</a:t>
            </a:r>
            <a:r>
              <a:rPr lang="en-US" sz="1500" dirty="0" smtClean="0">
                <a:latin typeface="Calibri" pitchFamily="34" charset="0"/>
              </a:rPr>
              <a:t>]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500" b="1" dirty="0">
                <a:latin typeface="Calibri" pitchFamily="34" charset="0"/>
              </a:rPr>
              <a:t>]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44037" y="1762718"/>
            <a:ext cx="10294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alibri" pitchFamily="34" charset="0"/>
              </a:rPr>
              <a:t>[6</a:t>
            </a:r>
            <a:r>
              <a:rPr lang="en-US" sz="1500" dirty="0" smtClean="0">
                <a:latin typeface="Calibri" pitchFamily="34" charset="0"/>
              </a:rPr>
              <a:t>, </a:t>
            </a:r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'aliens</a:t>
            </a:r>
            <a:r>
              <a:rPr lang="en-US" sz="1500" dirty="0">
                <a:solidFill>
                  <a:srgbClr val="067B0E"/>
                </a:solidFill>
                <a:latin typeface="Calibri" pitchFamily="34" charset="0"/>
              </a:rPr>
              <a:t>'</a:t>
            </a:r>
            <a:r>
              <a:rPr lang="en-US" sz="1500" dirty="0">
                <a:latin typeface="Calibri" pitchFamily="34" charset="0"/>
              </a:rPr>
              <a:t>]</a:t>
            </a:r>
            <a:endParaRPr lang="en-US" sz="1500" dirty="0"/>
          </a:p>
        </p:txBody>
      </p:sp>
      <p:sp>
        <p:nvSpPr>
          <p:cNvPr id="38" name="Rectangle 37"/>
          <p:cNvSpPr/>
          <p:nvPr/>
        </p:nvSpPr>
        <p:spPr>
          <a:xfrm>
            <a:off x="5144037" y="2163209"/>
            <a:ext cx="7216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700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381000" y="4747845"/>
            <a:ext cx="5462954" cy="633047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8563" y="3502613"/>
            <a:ext cx="5462954" cy="647356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18563" y="2238021"/>
            <a:ext cx="7721600" cy="618067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330363"/>
            <a:ext cx="8440180" cy="33978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itchFamily="49" charset="0"/>
              </a:rPr>
              <a:t>maxlen</a:t>
            </a:r>
            <a:r>
              <a:rPr lang="en-US" sz="2800" b="1" dirty="0" smtClean="0">
                <a:latin typeface="Courier New" pitchFamily="49" charset="0"/>
              </a:rPr>
              <a:t>(L):</a:t>
            </a: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  </a:t>
            </a:r>
            <a:r>
              <a:rPr lang="en-US" sz="2800" b="1" dirty="0" err="1" smtClean="0">
                <a:latin typeface="Courier New" pitchFamily="49" charset="0"/>
              </a:rPr>
              <a:t>LoL</a:t>
            </a:r>
            <a:r>
              <a:rPr lang="en-US" sz="2800" b="1" dirty="0" smtClean="0">
                <a:latin typeface="Courier New" pitchFamily="49" charset="0"/>
              </a:rPr>
              <a:t> = [[</a:t>
            </a:r>
            <a:r>
              <a:rPr lang="en-US" sz="2800" b="1" dirty="0" err="1" smtClean="0">
                <a:latin typeface="Courier New" pitchFamily="49" charset="0"/>
              </a:rPr>
              <a:t>len</a:t>
            </a:r>
            <a:r>
              <a:rPr lang="en-US" sz="2800" b="1" dirty="0" smtClean="0">
                <a:latin typeface="Courier New" pitchFamily="49" charset="0"/>
              </a:rPr>
              <a:t>(s), s] for s in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48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 smtClean="0">
                <a:latin typeface="Courier New" pitchFamily="49" charset="0"/>
              </a:rPr>
              <a:t>    </a:t>
            </a:r>
            <a:r>
              <a:rPr lang="en-US" sz="2800" b="1" dirty="0" err="1" smtClean="0">
                <a:latin typeface="Courier New" pitchFamily="49" charset="0"/>
              </a:rPr>
              <a:t>bstpr</a:t>
            </a:r>
            <a:r>
              <a:rPr lang="en-US" sz="2800" b="1" dirty="0" smtClean="0">
                <a:latin typeface="Courier New" pitchFamily="49" charset="0"/>
              </a:rPr>
              <a:t> = max(</a:t>
            </a:r>
            <a:r>
              <a:rPr lang="en-US" sz="2800" b="1" dirty="0" err="1" smtClean="0">
                <a:latin typeface="Courier New" pitchFamily="49" charset="0"/>
              </a:rPr>
              <a:t>LoL</a:t>
            </a:r>
            <a:r>
              <a:rPr lang="en-US" sz="2800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4800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Courier New" pitchFamily="49" charset="0"/>
              </a:rPr>
              <a:t>   return</a:t>
            </a:r>
            <a:r>
              <a:rPr lang="en-US" sz="2800" b="1" dirty="0" smtClean="0">
                <a:latin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</a:rPr>
              <a:t>bstpr</a:t>
            </a:r>
            <a:r>
              <a:rPr lang="en-US" sz="2800" b="1" dirty="0" smtClean="0">
                <a:latin typeface="Courier New" pitchFamily="49" charset="0"/>
              </a:rPr>
              <a:t>[1] </a:t>
            </a:r>
          </a:p>
        </p:txBody>
      </p:sp>
      <p:sp>
        <p:nvSpPr>
          <p:cNvPr id="31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951" y="6368811"/>
            <a:ext cx="848707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</a:rPr>
              <a:t>Extra!</a:t>
            </a:r>
            <a:r>
              <a:rPr lang="en-US" sz="2000" b="1" i="1" dirty="0" smtClean="0">
                <a:latin typeface="Cambria" pitchFamily="18" charset="0"/>
              </a:rPr>
              <a:t>    </a:t>
            </a:r>
            <a:r>
              <a:rPr lang="en-US" sz="1800" dirty="0" smtClean="0">
                <a:latin typeface="Cambria" pitchFamily="18" charset="0"/>
              </a:rPr>
              <a:t>Change exactly </a:t>
            </a:r>
            <a:r>
              <a:rPr lang="en-US" sz="1800" b="1" i="1" u="sng" dirty="0" smtClean="0">
                <a:latin typeface="Cambria" pitchFamily="18" charset="0"/>
              </a:rPr>
              <a:t>three</a:t>
            </a:r>
            <a:r>
              <a:rPr lang="en-US" sz="1800" dirty="0" smtClean="0">
                <a:latin typeface="Cambria" pitchFamily="18" charset="0"/>
              </a:rPr>
              <a:t> characters in this code so that  </a:t>
            </a:r>
            <a:r>
              <a:rPr lang="en-US" sz="1800" b="1" u="sng" dirty="0" smtClean="0">
                <a:latin typeface="Cambria" pitchFamily="18" charset="0"/>
              </a:rPr>
              <a:t>3</a:t>
            </a:r>
            <a:r>
              <a:rPr lang="en-US" sz="1800" dirty="0" smtClean="0">
                <a:latin typeface="Cambria" pitchFamily="18" charset="0"/>
              </a:rPr>
              <a:t>  is returned.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78024" y="136880"/>
            <a:ext cx="512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L = [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en-US" sz="2800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sz="2800" b="1" dirty="0" smtClean="0">
                <a:latin typeface="Calibri" pitchFamily="34" charset="0"/>
              </a:rPr>
              <a:t>]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6546" y="2444057"/>
            <a:ext cx="21383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1. What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LoL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6546" y="3723530"/>
            <a:ext cx="2196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2. What 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is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bstpr</a:t>
            </a: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983" y="4968618"/>
            <a:ext cx="2397836" cy="28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3. What is returned?</a:t>
            </a:r>
            <a:endParaRPr lang="en-US"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2550324" y="688041"/>
            <a:ext cx="426156" cy="553715"/>
          </a:xfrm>
          <a:prstGeom prst="downArrow">
            <a:avLst>
              <a:gd name="adj1" fmla="val 50000"/>
              <a:gd name="adj2" fmla="val 72284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8771" y="2316221"/>
            <a:ext cx="5783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[ </a:t>
            </a:r>
            <a:r>
              <a:rPr lang="en-US" dirty="0" smtClean="0">
                <a:latin typeface="Calibri" pitchFamily="34" charset="0"/>
              </a:rPr>
              <a:t>[6,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], [3,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], [4,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], [4,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</a:t>
            </a:r>
            <a:r>
              <a:rPr lang="en-US" dirty="0" smtClean="0">
                <a:latin typeface="Calibri" pitchFamily="34" charset="0"/>
              </a:rPr>
              <a:t>]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3163" y="3595458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[6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</a:t>
            </a:r>
            <a:r>
              <a:rPr lang="en-US" dirty="0">
                <a:solidFill>
                  <a:srgbClr val="067B0E"/>
                </a:solidFill>
                <a:latin typeface="Calibri" pitchFamily="34" charset="0"/>
              </a:rPr>
              <a:t>'</a:t>
            </a:r>
            <a:r>
              <a:rPr lang="en-US" dirty="0">
                <a:latin typeface="Calibri" pitchFamily="34" charset="0"/>
              </a:rPr>
              <a:t>]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59201" y="4819581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783372" y="89079"/>
            <a:ext cx="4180815" cy="3206044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4955" y="4483995"/>
            <a:ext cx="6885164" cy="609600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5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471612"/>
            <a:ext cx="8402637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bestnumb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2000" b="1" dirty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# closest to 42 in L"""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 = [[abs(x-42), x]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x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latin typeface="Courier New" pitchFamily="49" charset="0"/>
              </a:rPr>
              <a:t>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bstpr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990099"/>
                </a:solidFill>
                <a:latin typeface="Courier New" pitchFamily="49" charset="0"/>
              </a:rPr>
              <a:t>min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bstpr</a:t>
            </a:r>
            <a:r>
              <a:rPr lang="en-US" b="1" dirty="0" smtClean="0">
                <a:latin typeface="Courier New" pitchFamily="49" charset="0"/>
              </a:rPr>
              <a:t>[1]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472356" y="223311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B04FF"/>
                </a:solidFill>
                <a:latin typeface="Courier New" pitchFamily="49" charset="0"/>
              </a:rPr>
              <a:t>[30,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40</a:t>
            </a:r>
            <a:r>
              <a:rPr lang="en-US" b="1">
                <a:solidFill>
                  <a:srgbClr val="0B04FF"/>
                </a:solidFill>
                <a:latin typeface="Courier New" pitchFamily="49" charset="0"/>
              </a:rPr>
              <a:t>,50]</a:t>
            </a:r>
            <a:endParaRPr lang="en-US">
              <a:solidFill>
                <a:srgbClr val="0B04FF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83372" y="1123423"/>
            <a:ext cx="34163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0B04FF"/>
                </a:solidFill>
                <a:latin typeface="Courier New" pitchFamily="49" charset="0"/>
              </a:rPr>
              <a:t>[[12</a:t>
            </a:r>
            <a:r>
              <a:rPr lang="en-US" sz="1500" b="1" dirty="0" smtClean="0">
                <a:solidFill>
                  <a:srgbClr val="0B04FF"/>
                </a:solidFill>
                <a:latin typeface="Courier New" pitchFamily="49" charset="0"/>
              </a:rPr>
              <a:t>, 30], 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49" charset="0"/>
              </a:rPr>
              <a:t>[</a:t>
            </a:r>
            <a:r>
              <a:rPr lang="en-US" sz="1500" b="1" dirty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500" b="1" dirty="0" smtClean="0">
                <a:solidFill>
                  <a:srgbClr val="C00000"/>
                </a:solidFill>
                <a:latin typeface="Courier New" pitchFamily="49" charset="0"/>
              </a:rPr>
              <a:t>, 40]</a:t>
            </a:r>
            <a:r>
              <a:rPr lang="en-US" sz="1500" b="1" dirty="0" smtClean="0">
                <a:solidFill>
                  <a:srgbClr val="0B04FF"/>
                </a:solidFill>
                <a:latin typeface="Courier New" pitchFamily="49" charset="0"/>
              </a:rPr>
              <a:t>, [</a:t>
            </a:r>
            <a:r>
              <a:rPr lang="en-US" sz="1500" b="1" dirty="0">
                <a:solidFill>
                  <a:srgbClr val="0B04FF"/>
                </a:solidFill>
                <a:latin typeface="Courier New" pitchFamily="49" charset="0"/>
              </a:rPr>
              <a:t>8</a:t>
            </a:r>
            <a:r>
              <a:rPr lang="en-US" sz="1500" b="1" dirty="0" smtClean="0">
                <a:solidFill>
                  <a:srgbClr val="0B04FF"/>
                </a:solidFill>
                <a:latin typeface="Courier New" pitchFamily="49" charset="0"/>
              </a:rPr>
              <a:t>, 50</a:t>
            </a:r>
            <a:r>
              <a:rPr lang="en-US" sz="1500" b="1" dirty="0">
                <a:solidFill>
                  <a:srgbClr val="0B04FF"/>
                </a:solidFill>
                <a:latin typeface="Courier New" pitchFamily="49" charset="0"/>
              </a:rPr>
              <a:t>]]</a:t>
            </a:r>
            <a:endParaRPr lang="en-US" sz="1500" dirty="0">
              <a:solidFill>
                <a:srgbClr val="0B04FF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314858" y="223311"/>
            <a:ext cx="3683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latin typeface="Courier New" pitchFamily="49" charset="0"/>
              </a:rPr>
              <a:t>L</a:t>
            </a:r>
            <a:endParaRPr lang="en-US" dirty="0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650156" y="685273"/>
            <a:ext cx="203200" cy="444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6486769" y="685273"/>
            <a:ext cx="4763" cy="438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6996356" y="685273"/>
            <a:ext cx="301625" cy="4302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867496" y="1975911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B04FF"/>
                </a:solidFill>
                <a:latin typeface="Courier New" pitchFamily="49" charset="0"/>
              </a:rPr>
              <a:t>[2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40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</a:rPr>
              <a:t>]</a:t>
            </a:r>
            <a:endParaRPr lang="en-US" dirty="0">
              <a:solidFill>
                <a:srgbClr val="0B04FF"/>
              </a:solidFill>
            </a:endParaRPr>
          </a:p>
        </p:txBody>
      </p:sp>
      <p:cxnSp>
        <p:nvCxnSpPr>
          <p:cNvPr id="20" name="Straight Arrow Connector 26"/>
          <p:cNvCxnSpPr>
            <a:cxnSpLocks noChangeShapeType="1"/>
          </p:cNvCxnSpPr>
          <p:nvPr/>
        </p:nvCxnSpPr>
        <p:spPr bwMode="auto">
          <a:xfrm>
            <a:off x="6539156" y="1542523"/>
            <a:ext cx="4763" cy="4381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6266106" y="2833161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40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2" name="Straight Arrow Connector 28"/>
          <p:cNvCxnSpPr>
            <a:cxnSpLocks noChangeShapeType="1"/>
          </p:cNvCxnSpPr>
          <p:nvPr/>
        </p:nvCxnSpPr>
        <p:spPr bwMode="auto">
          <a:xfrm flipH="1">
            <a:off x="6553444" y="2407711"/>
            <a:ext cx="204787" cy="444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130157" y="1054367"/>
            <a:ext cx="737702" cy="46166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err="1" smtClean="0">
                <a:latin typeface="Courier New" pitchFamily="49" charset="0"/>
              </a:rPr>
              <a:t>LoL</a:t>
            </a:r>
            <a:endParaRPr lang="en-US" dirty="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8021955" y="2006431"/>
            <a:ext cx="95410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err="1" smtClean="0">
                <a:latin typeface="Courier New" pitchFamily="49" charset="0"/>
              </a:rPr>
              <a:t>bstpr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 bwMode="auto">
          <a:xfrm>
            <a:off x="2548053" y="2862012"/>
            <a:ext cx="426156" cy="553715"/>
          </a:xfrm>
          <a:prstGeom prst="downArrow">
            <a:avLst>
              <a:gd name="adj1" fmla="val 50000"/>
              <a:gd name="adj2" fmla="val 72284"/>
            </a:avLst>
          </a:prstGeom>
          <a:solidFill>
            <a:srgbClr val="DDF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643592"/>
            <a:ext cx="191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B04FF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B04FF"/>
                </a:solidFill>
                <a:latin typeface="Calibri" pitchFamily="34" charset="0"/>
              </a:rPr>
              <a:t>   [</a:t>
            </a:r>
            <a:r>
              <a:rPr lang="en-US" sz="2000" dirty="0" smtClean="0">
                <a:solidFill>
                  <a:srgbClr val="0B04FF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B04FF"/>
                </a:solidFill>
                <a:latin typeface="Calibri" pitchFamily="34" charset="0"/>
              </a:rPr>
              <a:t>30,  40,  50</a:t>
            </a:r>
            <a:r>
              <a:rPr lang="en-US" sz="2000" dirty="0" smtClean="0">
                <a:solidFill>
                  <a:srgbClr val="0B04FF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B04FF"/>
                </a:solidFill>
                <a:latin typeface="Calibri" pitchFamily="34" charset="0"/>
              </a:rPr>
              <a:t>]</a:t>
            </a:r>
            <a:endParaRPr lang="en-US" sz="2000" b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971608" y="2874900"/>
            <a:ext cx="1107997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500" b="1" dirty="0" err="1" smtClean="0">
                <a:latin typeface="Courier New" pitchFamily="49" charset="0"/>
              </a:rPr>
              <a:t>bstpr</a:t>
            </a:r>
            <a:r>
              <a:rPr lang="en-US" sz="1500" b="1" dirty="0" smtClean="0">
                <a:latin typeface="Courier New" pitchFamily="49" charset="0"/>
              </a:rPr>
              <a:t>[1]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212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B04FF"/>
                </a:solidFill>
                <a:latin typeface="Calibri" panose="020F0502020204030204" pitchFamily="34" charset="0"/>
              </a:rPr>
              <a:t>bestnumb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7794" y="365125"/>
            <a:ext cx="5669367" cy="1862919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8435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239" y="4233208"/>
            <a:ext cx="84026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mostnumb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2000" b="1" dirty="0">
                <a:solidFill>
                  <a:srgbClr val="067B0E"/>
                </a:solidFill>
                <a:latin typeface="Courier New" pitchFamily="49" charset="0"/>
              </a:rPr>
              <a:t>the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item </a:t>
            </a:r>
            <a:r>
              <a:rPr lang="en-US" sz="2000" b="1" dirty="0">
                <a:solidFill>
                  <a:srgbClr val="067B0E"/>
                </a:solidFill>
                <a:latin typeface="Courier New" pitchFamily="49" charset="0"/>
              </a:rPr>
              <a:t>most often in </a:t>
            </a:r>
            <a:r>
              <a:rPr lang="en-US" sz="2000" b="1" dirty="0" smtClean="0">
                <a:solidFill>
                  <a:srgbClr val="067B0E"/>
                </a:solidFill>
                <a:latin typeface="Courier New" pitchFamily="49" charset="0"/>
              </a:rPr>
              <a:t>L"""</a:t>
            </a:r>
            <a:endParaRPr lang="en-US" b="1" dirty="0" smtClean="0">
              <a:solidFill>
                <a:srgbClr val="067B0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 = [[count(</a:t>
            </a:r>
            <a:r>
              <a:rPr lang="en-US" b="1" dirty="0">
                <a:latin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</a:rPr>
              <a:t>, L), e]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b="1" dirty="0" smtClean="0">
                <a:latin typeface="Courier New" pitchFamily="49" charset="0"/>
              </a:rPr>
              <a:t> e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b="1" dirty="0" smtClean="0">
                <a:latin typeface="Courier New" pitchFamily="49" charset="0"/>
              </a:rPr>
              <a:t> L]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</a:rPr>
              <a:t>bstpr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990099"/>
                </a:solidFill>
                <a:latin typeface="Courier New" pitchFamily="49" charset="0"/>
              </a:rPr>
              <a:t>max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LoL</a:t>
            </a:r>
            <a:r>
              <a:rPr lang="en-US" b="1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bstpr</a:t>
            </a:r>
            <a:r>
              <a:rPr lang="en-US" b="1" dirty="0" smtClean="0">
                <a:latin typeface="Courier New" pitchFamily="49" charset="0"/>
              </a:rPr>
              <a:t>[1]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24239" y="829473"/>
            <a:ext cx="526297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count(e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L):</a:t>
            </a:r>
            <a:endParaRPr lang="en-US" sz="2000" b="1" dirty="0">
              <a:latin typeface="Courier New" pitchFamily="49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the # of e's in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L"""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LC = [1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latin typeface="Courier New" pitchFamily="49" charset="0"/>
              </a:rPr>
              <a:t> x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in</a:t>
            </a:r>
            <a:r>
              <a:rPr lang="en-US" sz="2000" b="1" dirty="0" smtClean="0">
                <a:latin typeface="Courier New" pitchFamily="49" charset="0"/>
              </a:rPr>
              <a:t> L</a:t>
            </a:r>
            <a:r>
              <a:rPr lang="en-US" sz="2000" b="1" dirty="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9900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x == e]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E9A2C"/>
                </a:solidFill>
                <a:latin typeface="Courier New" pitchFamily="49" charset="0"/>
              </a:rPr>
              <a:t>   return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990099"/>
                </a:solidFill>
                <a:latin typeface="Courier New" pitchFamily="49" charset="0"/>
              </a:rPr>
              <a:t>sum</a:t>
            </a:r>
            <a:r>
              <a:rPr lang="en-US" sz="2000" b="1" dirty="0">
                <a:latin typeface="Courier New" pitchFamily="49" charset="0"/>
              </a:rPr>
              <a:t>( </a:t>
            </a:r>
            <a:r>
              <a:rPr lang="en-US" sz="2000" b="1" dirty="0" smtClean="0">
                <a:latin typeface="Courier New" pitchFamily="49" charset="0"/>
              </a:rPr>
              <a:t>LC )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721" y="222803"/>
            <a:ext cx="38100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Helper function: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count(e, L)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53623" y="1350062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[6,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,8]</a:t>
            </a:r>
            <a:endParaRPr lang="en-US" dirty="0">
              <a:solidFill>
                <a:srgbClr val="067B0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45422" y="2285901"/>
            <a:ext cx="215636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</a:rPr>
              <a:t>[ [1,6], [2,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</a:rPr>
              <a:t>], [2,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</a:rPr>
              <a:t>], [</a:t>
            </a:r>
            <a:r>
              <a:rPr lang="en-US" sz="1500" b="1" dirty="0">
                <a:solidFill>
                  <a:srgbClr val="067B0E"/>
                </a:solidFill>
                <a:latin typeface="Calibri" pitchFamily="34" charset="0"/>
              </a:rPr>
              <a:t>1,8</a:t>
            </a:r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</a:rPr>
              <a:t>]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</a:rPr>
              <a:t>]</a:t>
            </a:r>
            <a:endParaRPr lang="en-US" sz="1500" dirty="0">
              <a:solidFill>
                <a:srgbClr val="067B0E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584160" y="1407021"/>
            <a:ext cx="322524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latin typeface="Courier New" pitchFamily="49" charset="0"/>
              </a:rPr>
              <a:t>L</a:t>
            </a:r>
            <a:endParaRPr lang="en-US" sz="1800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7607899" y="1774969"/>
            <a:ext cx="0" cy="51093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9"/>
          <p:cNvCxnSpPr>
            <a:cxnSpLocks noChangeShapeType="1"/>
          </p:cNvCxnSpPr>
          <p:nvPr/>
        </p:nvCxnSpPr>
        <p:spPr bwMode="auto">
          <a:xfrm>
            <a:off x="8309356" y="1774969"/>
            <a:ext cx="208041" cy="53776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255126" y="3051770"/>
            <a:ext cx="12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[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2,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]</a:t>
            </a:r>
            <a:endParaRPr lang="en-US" dirty="0">
              <a:solidFill>
                <a:srgbClr val="067B0E"/>
              </a:solidFill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7184213" y="1757046"/>
            <a:ext cx="27906" cy="52885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8124850" y="395793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8"/>
          <p:cNvCxnSpPr>
            <a:cxnSpLocks noChangeShapeType="1"/>
          </p:cNvCxnSpPr>
          <p:nvPr/>
        </p:nvCxnSpPr>
        <p:spPr bwMode="auto">
          <a:xfrm>
            <a:off x="8165504" y="3496400"/>
            <a:ext cx="64026" cy="46153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096000" y="2292977"/>
            <a:ext cx="598241" cy="369332"/>
          </a:xfrm>
          <a:prstGeom prst="rect">
            <a:avLst/>
          </a:prstGeom>
          <a:solidFill>
            <a:srgbClr val="CCFFCC"/>
          </a:solidFill>
          <a:ln w="38100">
            <a:solidFill>
              <a:schemeClr val="bg1"/>
            </a:solidFill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latin typeface="Courier New" pitchFamily="49" charset="0"/>
              </a:rPr>
              <a:t>LoL</a:t>
            </a:r>
            <a:endParaRPr lang="en-US" sz="1800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464051" y="3127068"/>
            <a:ext cx="873958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err="1" smtClean="0">
                <a:latin typeface="Courier New" pitchFamily="49" charset="0"/>
              </a:rPr>
              <a:t>bstpr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7966194" y="1788385"/>
            <a:ext cx="65780" cy="51305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  <a:endCxn id="18" idx="0"/>
          </p:cNvCxnSpPr>
          <p:nvPr/>
        </p:nvCxnSpPr>
        <p:spPr bwMode="auto">
          <a:xfrm>
            <a:off x="7619930" y="2637289"/>
            <a:ext cx="280565" cy="41448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Down Arrow 24"/>
          <p:cNvSpPr/>
          <p:nvPr/>
        </p:nvSpPr>
        <p:spPr bwMode="auto">
          <a:xfrm>
            <a:off x="2655849" y="3624740"/>
            <a:ext cx="426156" cy="553715"/>
          </a:xfrm>
          <a:prstGeom prst="downArrow">
            <a:avLst>
              <a:gd name="adj1" fmla="val 50000"/>
              <a:gd name="adj2" fmla="val 72284"/>
            </a:avLst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683301" y="3398777"/>
            <a:ext cx="2396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[6,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 8]</a:t>
            </a:r>
            <a:endParaRPr lang="en-US" dirty="0">
              <a:solidFill>
                <a:srgbClr val="067B0E"/>
              </a:solidFill>
            </a:endParaRPr>
          </a:p>
        </p:txBody>
      </p:sp>
      <p:grpSp>
        <p:nvGrpSpPr>
          <p:cNvPr id="26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674006" y="6336810"/>
            <a:ext cx="393794" cy="470278"/>
            <a:chOff x="2928" y="1051"/>
            <a:chExt cx="840" cy="957"/>
          </a:xfrm>
        </p:grpSpPr>
        <p:sp>
          <p:nvSpPr>
            <p:cNvPr id="27" name="Freeform 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6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7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6324600"/>
            <a:ext cx="15612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Could you use x here instead of e?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7033834" y="4004055"/>
            <a:ext cx="928459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dirty="0" err="1" smtClean="0">
                <a:latin typeface="Courier New" pitchFamily="49" charset="0"/>
              </a:rPr>
              <a:t>bstpr</a:t>
            </a:r>
            <a:r>
              <a:rPr lang="en-US" sz="1200" b="1" dirty="0" smtClean="0">
                <a:latin typeface="Courier New" pitchFamily="49" charset="0"/>
              </a:rPr>
              <a:t>[1]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6548178" y="175994"/>
            <a:ext cx="2221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67B0E"/>
                </a:solidFill>
                <a:latin typeface="Calibri" panose="020F0502020204030204" pitchFamily="34" charset="0"/>
              </a:rPr>
              <a:t>mostnumb</a:t>
            </a:r>
            <a:endParaRPr lang="en-US" sz="3600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19800" y="251936"/>
            <a:ext cx="281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1" charset="-128"/>
                <a:cs typeface="+mn-cs"/>
              </a:rPr>
              <a:t>Last Time...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1" charset="-128"/>
              <a:cs typeface="+mn-cs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1" charset="-128"/>
                <a:cs typeface="+mn-cs"/>
              </a:rPr>
              <a:t>Write each of these functions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mbria" pitchFamily="18" charset="0"/>
                <a:ea typeface="ＭＳ Ｐゴシック" pitchFamily="1" charset="-128"/>
                <a:cs typeface="+mn-cs"/>
              </a:rPr>
              <a:t>using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mbria" pitchFamily="18" charset="0"/>
                <a:ea typeface="ＭＳ Ｐゴシック" pitchFamily="1" charset="-128"/>
                <a:cs typeface="+mn-cs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def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nodds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(L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590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def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lotto(Y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, 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): </a:t>
            </a: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114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def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ndivs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(N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): 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LC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for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x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if x%2 == 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" charset="0"/>
              <a:ea typeface="ＭＳ Ｐゴシック" pitchFamily="1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return sum(LC)</a:t>
            </a:r>
          </a:p>
        </p:txBody>
      </p:sp>
      <p:sp>
        <p:nvSpPr>
          <p:cNvPr id="44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def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primesUpTo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(P):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952" y="5609305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ambria" pitchFamily="18" charset="0"/>
                <a:ea typeface="ＭＳ Ｐゴシック" pitchFamily="1" charset="-128"/>
                <a:cs typeface="Courier New" pitchFamily="1" charset="0"/>
              </a:rPr>
              <a:t>Extra!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A740E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14400" y="3098265"/>
            <a:ext cx="63246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LC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[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]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D1EFE"/>
              </a:solidFill>
              <a:effectLst/>
              <a:uLnTx/>
              <a:uFillTx/>
              <a:latin typeface="Courier New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14400" y="4632915"/>
            <a:ext cx="77724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LC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x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range(1, N + 1)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if N % x == 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]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357" y="1784494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[ x % 2 for x in L ]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8357" y="3375237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[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        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              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 ]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1EFE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15963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return sum(LC)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4965787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return sum(LC)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6910" y="5062971"/>
            <a:ext cx="3955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[ N % x == 0 for x in range(1, N + 1) ]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4400" y="6491559"/>
            <a:ext cx="14253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return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urier New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914399" y="6163068"/>
            <a:ext cx="830580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LC =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[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x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for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x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DA740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range(2, P+1)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if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ndivs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EFE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(x) == 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]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1" charset="0"/>
                <a:ea typeface="ＭＳ Ｐゴシック" pitchFamily="1" charset="-128"/>
                <a:cs typeface="+mn-cs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0249" y="1565795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too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terse?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00249" y="31201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too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terse?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00249" y="47965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too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terse?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1" charset="-128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692900" y="3428472"/>
            <a:ext cx="2362200" cy="30532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471256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" charset="0"/>
                <a:ea typeface="ＭＳ Ｐゴシック" pitchFamily="1" charset="-128"/>
                <a:cs typeface="+mn-cs"/>
              </a:rPr>
              <a:t>list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623793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" charset="0"/>
                <a:ea typeface="ＭＳ Ｐゴシック" pitchFamily="1" charset="-128"/>
                <a:cs typeface="+mn-cs"/>
              </a:rPr>
              <a:t>list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3157589">
            <a:off x="3721893" y="5137321"/>
            <a:ext cx="760412" cy="973685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rgbClr val="EA8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837640">
            <a:off x="4229895" y="3634358"/>
            <a:ext cx="760412" cy="973685"/>
          </a:xfrm>
          <a:prstGeom prst="downArrow">
            <a:avLst/>
          </a:prstGeom>
          <a:solidFill>
            <a:srgbClr val="DDF2FF"/>
          </a:solidFill>
          <a:ln w="19050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9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Today's lab:  </a:t>
            </a:r>
            <a:r>
              <a:rPr lang="en-US" sz="4200" i="1" dirty="0">
                <a:latin typeface="Cambria" pitchFamily="18" charset="0"/>
              </a:rPr>
              <a:t>big data?</a:t>
            </a:r>
            <a:endParaRPr lang="en-US" sz="4200" dirty="0">
              <a:latin typeface="Cambria" pitchFamily="18" charset="0"/>
            </a:endParaRPr>
          </a:p>
        </p:txBody>
      </p:sp>
      <p:grpSp>
        <p:nvGrpSpPr>
          <p:cNvPr id="19459" name="Group 2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31633" y="6290797"/>
            <a:ext cx="419100" cy="471488"/>
            <a:chOff x="2928" y="1051"/>
            <a:chExt cx="840" cy="957"/>
          </a:xfrm>
        </p:grpSpPr>
        <p:sp>
          <p:nvSpPr>
            <p:cNvPr id="19463" name="Freeform 2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65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6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67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68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69" name="Oval 2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70" name="Oval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71" name="AutoShape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472" name="Freeform 3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3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3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3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7222566" y="6138667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900" dirty="0">
                <a:solidFill>
                  <a:srgbClr val="067B0E"/>
                </a:solidFill>
                <a:latin typeface="Cambria" pitchFamily="18" charset="0"/>
              </a:rPr>
              <a:t>I </a:t>
            </a:r>
            <a:r>
              <a:rPr lang="en-US" sz="900" dirty="0" smtClean="0">
                <a:solidFill>
                  <a:srgbClr val="067B0E"/>
                </a:solidFill>
                <a:latin typeface="Cambria" pitchFamily="18" charset="0"/>
              </a:rPr>
              <a:t>find your lack of faith </a:t>
            </a:r>
            <a:r>
              <a:rPr lang="en-US" sz="900" dirty="0">
                <a:solidFill>
                  <a:srgbClr val="067B0E"/>
                </a:solidFill>
                <a:latin typeface="Cambria" pitchFamily="18" charset="0"/>
              </a:rPr>
              <a:t>in this </a:t>
            </a:r>
            <a:r>
              <a:rPr lang="en-US" sz="900" dirty="0" smtClean="0">
                <a:solidFill>
                  <a:srgbClr val="067B0E"/>
                </a:solidFill>
                <a:latin typeface="Cambria" pitchFamily="18" charset="0"/>
              </a:rPr>
              <a:t>data disturbing.</a:t>
            </a:r>
            <a:endParaRPr lang="en-US" sz="9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2019300" y="4953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mbria" pitchFamily="18" charset="0"/>
              </a:rPr>
              <a:t>Any guesses as to what </a:t>
            </a:r>
            <a:r>
              <a:rPr lang="en-US" b="1" i="1" dirty="0">
                <a:latin typeface="Cambria" pitchFamily="18" charset="0"/>
              </a:rPr>
              <a:t>kind</a:t>
            </a:r>
            <a:r>
              <a:rPr lang="en-US" dirty="0">
                <a:latin typeface="Cambria" pitchFamily="18" charset="0"/>
              </a:rPr>
              <a:t> of data this is?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5670" r="3099" b="19487"/>
          <a:stretch>
            <a:fillRect/>
          </a:stretch>
        </p:blipFill>
        <p:spPr bwMode="auto">
          <a:xfrm>
            <a:off x="1794933" y="3048000"/>
            <a:ext cx="6477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350" y="228600"/>
            <a:ext cx="7696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Today's lab:  </a:t>
            </a:r>
            <a:r>
              <a:rPr lang="en-US" sz="4200" i="1" dirty="0">
                <a:latin typeface="Cambria" pitchFamily="18" charset="0"/>
              </a:rPr>
              <a:t>sound </a:t>
            </a:r>
            <a:r>
              <a:rPr lang="en-US" sz="4200" dirty="0">
                <a:latin typeface="Cambria" pitchFamily="18" charset="0"/>
              </a:rPr>
              <a:t>data!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54175"/>
            <a:ext cx="7785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udacity: Free Sound Editor and Recording Soft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7" y="5791200"/>
            <a:ext cx="2409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6172200" y="4343400"/>
            <a:ext cx="1600200" cy="1600200"/>
          </a:xfrm>
          <a:prstGeom prst="straightConnector1">
            <a:avLst/>
          </a:prstGeom>
          <a:noFill/>
          <a:ln w="1905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172200" y="5880279"/>
            <a:ext cx="279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B04FF"/>
                </a:solidFill>
                <a:latin typeface="Calibri" panose="020F0502020204030204" pitchFamily="34" charset="0"/>
              </a:rPr>
              <a:t>what are the vertical and horizontal axes here?</a:t>
            </a:r>
            <a:endParaRPr lang="en-US" sz="1800" b="1" i="1" dirty="0">
              <a:solidFill>
                <a:srgbClr val="0B04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99536"/>
            <a:ext cx="7696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Lab3 ~ Sound</a:t>
            </a:r>
            <a:endParaRPr lang="en-US" sz="4200" dirty="0">
              <a:latin typeface="Cambria" pitchFamily="18" charset="0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b="10016"/>
          <a:stretch>
            <a:fillRect/>
          </a:stretch>
        </p:blipFill>
        <p:spPr bwMode="auto">
          <a:xfrm>
            <a:off x="3668713" y="1379538"/>
            <a:ext cx="50815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450" y="1455738"/>
            <a:ext cx="2901950" cy="708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mbria" pitchFamily="18" charset="0"/>
              </a:rPr>
              <a:t>continuous variation of air pressure vs. time</a:t>
            </a:r>
          </a:p>
        </p:txBody>
      </p:sp>
      <p:sp>
        <p:nvSpPr>
          <p:cNvPr id="21509" name="Freeform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895600" y="3038475"/>
            <a:ext cx="1328738" cy="746125"/>
          </a:xfrm>
          <a:custGeom>
            <a:avLst/>
            <a:gdLst>
              <a:gd name="T0" fmla="*/ 0 w 709"/>
              <a:gd name="T1" fmla="*/ 2147483647 h 470"/>
              <a:gd name="T2" fmla="*/ 2147483647 w 709"/>
              <a:gd name="T3" fmla="*/ 2147483647 h 470"/>
              <a:gd name="T4" fmla="*/ 2147483647 w 709"/>
              <a:gd name="T5" fmla="*/ 2147483647 h 470"/>
              <a:gd name="T6" fmla="*/ 2147483647 w 709"/>
              <a:gd name="T7" fmla="*/ 2147483647 h 470"/>
              <a:gd name="T8" fmla="*/ 2147483647 w 709"/>
              <a:gd name="T9" fmla="*/ 2147483647 h 470"/>
              <a:gd name="T10" fmla="*/ 2147483647 w 709"/>
              <a:gd name="T11" fmla="*/ 2147483647 h 470"/>
              <a:gd name="T12" fmla="*/ 2147483647 w 709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9"/>
              <a:gd name="T22" fmla="*/ 0 h 470"/>
              <a:gd name="T23" fmla="*/ 709 w 709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9" h="470">
                <a:moveTo>
                  <a:pt x="0" y="192"/>
                </a:moveTo>
                <a:cubicBezTo>
                  <a:pt x="50" y="210"/>
                  <a:pt x="108" y="222"/>
                  <a:pt x="139" y="272"/>
                </a:cubicBezTo>
                <a:cubicBezTo>
                  <a:pt x="182" y="342"/>
                  <a:pt x="192" y="438"/>
                  <a:pt x="277" y="470"/>
                </a:cubicBezTo>
                <a:cubicBezTo>
                  <a:pt x="315" y="466"/>
                  <a:pt x="345" y="469"/>
                  <a:pt x="379" y="454"/>
                </a:cubicBezTo>
                <a:cubicBezTo>
                  <a:pt x="504" y="397"/>
                  <a:pt x="607" y="270"/>
                  <a:pt x="683" y="160"/>
                </a:cubicBezTo>
                <a:cubicBezTo>
                  <a:pt x="697" y="111"/>
                  <a:pt x="709" y="84"/>
                  <a:pt x="677" y="38"/>
                </a:cubicBezTo>
                <a:cubicBezTo>
                  <a:pt x="666" y="3"/>
                  <a:pt x="674" y="13"/>
                  <a:pt x="6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83063" y="2708275"/>
            <a:ext cx="128587" cy="601663"/>
          </a:xfrm>
          <a:custGeom>
            <a:avLst/>
            <a:gdLst>
              <a:gd name="T0" fmla="*/ 0 w 81"/>
              <a:gd name="T1" fmla="*/ 2147483647 h 379"/>
              <a:gd name="T2" fmla="*/ 2147483647 w 81"/>
              <a:gd name="T3" fmla="*/ 2147483647 h 379"/>
              <a:gd name="T4" fmla="*/ 2147483647 w 81"/>
              <a:gd name="T5" fmla="*/ 0 h 379"/>
              <a:gd name="T6" fmla="*/ 0 60000 65536"/>
              <a:gd name="T7" fmla="*/ 0 60000 65536"/>
              <a:gd name="T8" fmla="*/ 0 60000 65536"/>
              <a:gd name="T9" fmla="*/ 0 w 81"/>
              <a:gd name="T10" fmla="*/ 0 h 379"/>
              <a:gd name="T11" fmla="*/ 81 w 81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379">
                <a:moveTo>
                  <a:pt x="0" y="379"/>
                </a:moveTo>
                <a:cubicBezTo>
                  <a:pt x="17" y="366"/>
                  <a:pt x="21" y="353"/>
                  <a:pt x="42" y="347"/>
                </a:cubicBezTo>
                <a:cubicBezTo>
                  <a:pt x="81" y="241"/>
                  <a:pt x="64" y="108"/>
                  <a:pt x="64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2997200"/>
            <a:ext cx="2438400" cy="830263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samples taken every 1/22050th of a second (or some sampling rate)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4656138"/>
            <a:ext cx="3078163" cy="8445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Each sample is measured on a loudness scale from -32,768 to 32,767. (This fits into 2 bytes.)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0600" y="4960938"/>
            <a:ext cx="4191000" cy="830997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These two bytes are called a </a:t>
            </a:r>
            <a:r>
              <a:rPr lang="en-US" sz="1600" i="1" dirty="0">
                <a:latin typeface="Cambria" pitchFamily="18" charset="0"/>
              </a:rPr>
              <a:t>frame</a:t>
            </a:r>
            <a:r>
              <a:rPr lang="en-US" sz="1600" dirty="0">
                <a:latin typeface="Cambria" pitchFamily="18" charset="0"/>
              </a:rPr>
              <a:t>. Raw audio data - such as what is written to the surface of a CD - is simply a list of these frames.</a:t>
            </a:r>
          </a:p>
        </p:txBody>
      </p:sp>
      <p:sp>
        <p:nvSpPr>
          <p:cNvPr id="2151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93863" y="2420938"/>
            <a:ext cx="142875" cy="4397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00213" y="3897313"/>
            <a:ext cx="542925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12922" y="5311775"/>
            <a:ext cx="697177" cy="18891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6387" y="276701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Cambria" pitchFamily="18" charset="0"/>
              </a:rPr>
              <a:t>sampling</a:t>
            </a:r>
            <a:endParaRPr lang="en-US" sz="1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518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8324" y="4398963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  <a:latin typeface="Cambria" pitchFamily="18" charset="0"/>
              </a:rPr>
              <a:t>quantization</a:t>
            </a:r>
            <a:endParaRPr lang="en-US" sz="1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519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4400" y="4713288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  <a:latin typeface="Cambria" pitchFamily="18" charset="0"/>
              </a:rPr>
              <a:t>storage</a:t>
            </a:r>
            <a:endParaRPr lang="en-US" sz="1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520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7688" y="1322211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  <a:latin typeface="Cambria" pitchFamily="18" charset="0"/>
              </a:rPr>
              <a:t>physics</a:t>
            </a:r>
            <a:endParaRPr lang="en-US" sz="1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521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38700" y="5849233"/>
            <a:ext cx="411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pulse code modulation = PCM data</a:t>
            </a:r>
          </a:p>
        </p:txBody>
      </p:sp>
      <p:sp>
        <p:nvSpPr>
          <p:cNvPr id="21522" name="TextBox 37"/>
          <p:cNvSpPr txBox="1">
            <a:spLocks noChangeArrowheads="1"/>
          </p:cNvSpPr>
          <p:nvPr/>
        </p:nvSpPr>
        <p:spPr bwMode="auto">
          <a:xfrm>
            <a:off x="5418138" y="3889375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67B0E"/>
                </a:solidFill>
                <a:latin typeface="Cambria" pitchFamily="18" charset="0"/>
              </a:rPr>
              <a:t>time</a:t>
            </a:r>
          </a:p>
        </p:txBody>
      </p:sp>
      <p:sp>
        <p:nvSpPr>
          <p:cNvPr id="21523" name="TextBox 38"/>
          <p:cNvSpPr txBox="1">
            <a:spLocks noChangeArrowheads="1"/>
          </p:cNvSpPr>
          <p:nvPr/>
        </p:nvSpPr>
        <p:spPr bwMode="auto">
          <a:xfrm rot="-5400000">
            <a:off x="2586831" y="2593182"/>
            <a:ext cx="183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67B0E"/>
                </a:solidFill>
                <a:latin typeface="Cambria" pitchFamily="18" charset="0"/>
              </a:rPr>
              <a:t>air pressure</a:t>
            </a:r>
          </a:p>
        </p:txBody>
      </p:sp>
      <p:sp>
        <p:nvSpPr>
          <p:cNvPr id="20" name="Text Box 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5400" y="6360814"/>
            <a:ext cx="7696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 i="1" dirty="0" smtClean="0">
                <a:solidFill>
                  <a:srgbClr val="067B0E"/>
                </a:solidFill>
                <a:latin typeface="Cambria" pitchFamily="18" charset="0"/>
              </a:rPr>
              <a:t>some examples...</a:t>
            </a:r>
            <a:endParaRPr lang="en-US" sz="2100" i="1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ounded Rectangle 1"/>
          <p:cNvSpPr>
            <a:spLocks noChangeArrowheads="1"/>
          </p:cNvSpPr>
          <p:nvPr/>
        </p:nvSpPr>
        <p:spPr bwMode="auto">
          <a:xfrm>
            <a:off x="304800" y="3886200"/>
            <a:ext cx="5791200" cy="11430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noFill/>
          </a:ln>
          <a:ex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28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Computing with </a:t>
            </a:r>
            <a:r>
              <a:rPr lang="en-US" sz="4000" i="1" dirty="0" smtClean="0">
                <a:latin typeface="Cambria" pitchFamily="18" charset="0"/>
              </a:rPr>
              <a:t>language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83050" y="4205288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strings</a:t>
            </a:r>
          </a:p>
        </p:txBody>
      </p:sp>
      <p:sp>
        <p:nvSpPr>
          <p:cNvPr id="2253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2986088"/>
            <a:ext cx="4675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language / words / phrases</a:t>
            </a:r>
          </a:p>
        </p:txBody>
      </p:sp>
      <p:sp>
        <p:nvSpPr>
          <p:cNvPr id="2253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576888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2"/>
                </a:solidFill>
                <a:latin typeface="Cambria" pitchFamily="18" charset="0"/>
              </a:rPr>
              <a:t>numbers / bits</a:t>
            </a:r>
          </a:p>
        </p:txBody>
      </p:sp>
      <p:sp>
        <p:nvSpPr>
          <p:cNvPr id="2253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1063" y="1843088"/>
            <a:ext cx="283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ideas / meaning</a:t>
            </a:r>
          </a:p>
        </p:txBody>
      </p:sp>
      <p:sp>
        <p:nvSpPr>
          <p:cNvPr id="2253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52575" y="4498975"/>
            <a:ext cx="2333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2538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533400" y="2895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12913" y="2095500"/>
            <a:ext cx="171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2542" name="Picture 1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3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363663" y="3254375"/>
            <a:ext cx="118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443038" y="5849938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6858000" y="3993444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mbria" pitchFamily="18" charset="0"/>
              </a:rPr>
              <a:t>Python strings are here.</a:t>
            </a:r>
          </a:p>
        </p:txBody>
      </p:sp>
      <p:sp>
        <p:nvSpPr>
          <p:cNvPr id="4" name="Right Arrow 3"/>
          <p:cNvSpPr/>
          <p:nvPr/>
        </p:nvSpPr>
        <p:spPr bwMode="auto">
          <a:xfrm flipH="1">
            <a:off x="6324600" y="4267200"/>
            <a:ext cx="461963" cy="381000"/>
          </a:xfrm>
          <a:prstGeom prst="rightArrow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>
              <a:latin typeface="Times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23"/>
          <p:cNvSpPr>
            <a:spLocks noChangeArrowheads="1"/>
          </p:cNvSpPr>
          <p:nvPr/>
        </p:nvSpPr>
        <p:spPr bwMode="auto">
          <a:xfrm>
            <a:off x="304800" y="3886200"/>
            <a:ext cx="5791200" cy="11430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noFill/>
          </a:ln>
          <a:ex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555" name="Freeform 1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627688" y="4476751"/>
            <a:ext cx="925512" cy="1314450"/>
          </a:xfrm>
          <a:custGeom>
            <a:avLst/>
            <a:gdLst>
              <a:gd name="T0" fmla="*/ 0 w 439"/>
              <a:gd name="T1" fmla="*/ 0 h 859"/>
              <a:gd name="T2" fmla="*/ 2147483647 w 439"/>
              <a:gd name="T3" fmla="*/ 2147483647 h 859"/>
              <a:gd name="T4" fmla="*/ 2147483647 w 439"/>
              <a:gd name="T5" fmla="*/ 2147483647 h 859"/>
              <a:gd name="T6" fmla="*/ 2147483647 w 439"/>
              <a:gd name="T7" fmla="*/ 2147483647 h 859"/>
              <a:gd name="T8" fmla="*/ 2147483647 w 439"/>
              <a:gd name="T9" fmla="*/ 2147483647 h 859"/>
              <a:gd name="T10" fmla="*/ 2147483647 w 439"/>
              <a:gd name="T11" fmla="*/ 2147483647 h 859"/>
              <a:gd name="T12" fmla="*/ 2147483647 w 439"/>
              <a:gd name="T13" fmla="*/ 2147483647 h 859"/>
              <a:gd name="T14" fmla="*/ 2147483647 w 439"/>
              <a:gd name="T15" fmla="*/ 2147483647 h 859"/>
              <a:gd name="T16" fmla="*/ 2147483647 w 439"/>
              <a:gd name="T17" fmla="*/ 2147483647 h 859"/>
              <a:gd name="T18" fmla="*/ 2147483647 w 439"/>
              <a:gd name="T19" fmla="*/ 2147483647 h 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9"/>
              <a:gd name="T31" fmla="*/ 0 h 859"/>
              <a:gd name="T32" fmla="*/ 439 w 439"/>
              <a:gd name="T33" fmla="*/ 859 h 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9" h="859">
                <a:moveTo>
                  <a:pt x="0" y="0"/>
                </a:moveTo>
                <a:cubicBezTo>
                  <a:pt x="60" y="7"/>
                  <a:pt x="114" y="28"/>
                  <a:pt x="175" y="35"/>
                </a:cubicBezTo>
                <a:cubicBezTo>
                  <a:pt x="231" y="72"/>
                  <a:pt x="297" y="98"/>
                  <a:pt x="340" y="155"/>
                </a:cubicBezTo>
                <a:cubicBezTo>
                  <a:pt x="368" y="192"/>
                  <a:pt x="384" y="228"/>
                  <a:pt x="405" y="270"/>
                </a:cubicBezTo>
                <a:cubicBezTo>
                  <a:pt x="421" y="354"/>
                  <a:pt x="439" y="456"/>
                  <a:pt x="390" y="530"/>
                </a:cubicBezTo>
                <a:cubicBezTo>
                  <a:pt x="382" y="559"/>
                  <a:pt x="375" y="582"/>
                  <a:pt x="345" y="590"/>
                </a:cubicBezTo>
                <a:cubicBezTo>
                  <a:pt x="332" y="626"/>
                  <a:pt x="312" y="660"/>
                  <a:pt x="295" y="695"/>
                </a:cubicBezTo>
                <a:cubicBezTo>
                  <a:pt x="286" y="712"/>
                  <a:pt x="286" y="728"/>
                  <a:pt x="275" y="745"/>
                </a:cubicBezTo>
                <a:cubicBezTo>
                  <a:pt x="270" y="762"/>
                  <a:pt x="247" y="824"/>
                  <a:pt x="235" y="835"/>
                </a:cubicBezTo>
                <a:cubicBezTo>
                  <a:pt x="231" y="838"/>
                  <a:pt x="200" y="859"/>
                  <a:pt x="200" y="850"/>
                </a:cubicBezTo>
              </a:path>
            </a:pathLst>
          </a:custGeom>
          <a:noFill/>
          <a:ln w="28575">
            <a:solidFill>
              <a:srgbClr val="067B0E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3556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4835525"/>
            <a:ext cx="2589213" cy="646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how strings are represented and stored</a:t>
            </a:r>
          </a:p>
        </p:txBody>
      </p:sp>
      <p:sp>
        <p:nvSpPr>
          <p:cNvPr id="23563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2575" y="4498975"/>
            <a:ext cx="2333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564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533400" y="2895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1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12913" y="2095500"/>
            <a:ext cx="171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568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3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63663" y="3254375"/>
            <a:ext cx="118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43038" y="5849938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619875" y="2012950"/>
            <a:ext cx="1127125" cy="1201738"/>
          </a:xfrm>
          <a:custGeom>
            <a:avLst/>
            <a:gdLst>
              <a:gd name="T0" fmla="*/ 2147483647 w 710"/>
              <a:gd name="T1" fmla="*/ 2147483647 h 757"/>
              <a:gd name="T2" fmla="*/ 2147483647 w 710"/>
              <a:gd name="T3" fmla="*/ 2147483647 h 757"/>
              <a:gd name="T4" fmla="*/ 2147483647 w 710"/>
              <a:gd name="T5" fmla="*/ 2147483647 h 757"/>
              <a:gd name="T6" fmla="*/ 2147483647 w 710"/>
              <a:gd name="T7" fmla="*/ 2147483647 h 757"/>
              <a:gd name="T8" fmla="*/ 0 w 710"/>
              <a:gd name="T9" fmla="*/ 2147483647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0"/>
              <a:gd name="T16" fmla="*/ 0 h 757"/>
              <a:gd name="T17" fmla="*/ 710 w 710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0" h="757">
                <a:moveTo>
                  <a:pt x="545" y="757"/>
                </a:moveTo>
                <a:cubicBezTo>
                  <a:pt x="641" y="708"/>
                  <a:pt x="694" y="627"/>
                  <a:pt x="710" y="522"/>
                </a:cubicBezTo>
                <a:cubicBezTo>
                  <a:pt x="708" y="470"/>
                  <a:pt x="710" y="418"/>
                  <a:pt x="705" y="367"/>
                </a:cubicBezTo>
                <a:cubicBezTo>
                  <a:pt x="701" y="335"/>
                  <a:pt x="665" y="283"/>
                  <a:pt x="650" y="257"/>
                </a:cubicBezTo>
                <a:cubicBezTo>
                  <a:pt x="499" y="0"/>
                  <a:pt x="266" y="47"/>
                  <a:pt x="0" y="47"/>
                </a:cubicBez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32675" y="1557338"/>
            <a:ext cx="1217613" cy="9159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open questions in AI …</a:t>
            </a:r>
          </a:p>
        </p:txBody>
      </p:sp>
      <p:sp>
        <p:nvSpPr>
          <p:cNvPr id="25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228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Computing with </a:t>
            </a:r>
            <a:r>
              <a:rPr lang="en-US" sz="4000" i="1" dirty="0" smtClean="0">
                <a:latin typeface="Cambria" pitchFamily="18" charset="0"/>
              </a:rPr>
              <a:t>language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83050" y="4205288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strings</a:t>
            </a:r>
          </a:p>
        </p:txBody>
      </p:sp>
      <p:sp>
        <p:nvSpPr>
          <p:cNvPr id="27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90800" y="2986088"/>
            <a:ext cx="4675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language / words / phrases</a:t>
            </a: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9963" y="5576888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accent2"/>
                </a:solidFill>
                <a:latin typeface="Cambria" pitchFamily="18" charset="0"/>
              </a:rPr>
              <a:t>numbers / bits</a:t>
            </a: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1063" y="1843088"/>
            <a:ext cx="283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mbria" pitchFamily="18" charset="0"/>
              </a:rPr>
              <a:t>ideas / meaning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3950" y="3053105"/>
            <a:ext cx="151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This week…</a:t>
            </a:r>
            <a:endParaRPr lang="en-US" sz="15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3052" y="5466821"/>
            <a:ext cx="151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Next week…</a:t>
            </a:r>
            <a:endParaRPr lang="en-US" sz="1500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2490683"/>
            <a:ext cx="1676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Eliza, Siri,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Tay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... trouble?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Curved Connector 3"/>
          <p:cNvCxnSpPr>
            <a:stCxn id="23554" idx="3"/>
          </p:cNvCxnSpPr>
          <p:nvPr/>
        </p:nvCxnSpPr>
        <p:spPr bwMode="auto">
          <a:xfrm flipV="1">
            <a:off x="6096000" y="3376270"/>
            <a:ext cx="1170119" cy="1081430"/>
          </a:xfrm>
          <a:prstGeom prst="curvedConnector3">
            <a:avLst>
              <a:gd name="adj1" fmla="val 12814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574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584575"/>
            <a:ext cx="2701925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processing language – </a:t>
            </a:r>
            <a:r>
              <a:rPr lang="en-US" sz="1800" b="1" i="1" dirty="0" smtClean="0">
                <a:latin typeface="Cambria" pitchFamily="18" charset="0"/>
              </a:rPr>
              <a:t>how English-y is it</a:t>
            </a:r>
            <a:r>
              <a:rPr lang="en-US" sz="1800" dirty="0" smtClean="0">
                <a:latin typeface="Cambria" pitchFamily="18" charset="0"/>
              </a:rPr>
              <a:t>?</a:t>
            </a:r>
            <a:endParaRPr lang="en-US" sz="1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 </a:t>
            </a:r>
            <a:r>
              <a:rPr lang="en-US" sz="3600" b="1" dirty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sp>
        <p:nvSpPr>
          <p:cNvPr id="2458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8888" y="28781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888" y="3273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88" y="3654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888" y="403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6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797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5387" y="58816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283200" y="3008313"/>
            <a:ext cx="649288" cy="228600"/>
            <a:chOff x="2893" y="1038"/>
            <a:chExt cx="409" cy="144"/>
          </a:xfrm>
        </p:grpSpPr>
        <p:sp>
          <p:nvSpPr>
            <p:cNvPr id="24614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1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278438" y="3389313"/>
            <a:ext cx="649287" cy="228600"/>
            <a:chOff x="2893" y="1038"/>
            <a:chExt cx="409" cy="144"/>
          </a:xfrm>
        </p:grpSpPr>
        <p:sp>
          <p:nvSpPr>
            <p:cNvPr id="24612" name="Line 1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278438" y="3778250"/>
            <a:ext cx="649287" cy="228600"/>
            <a:chOff x="2893" y="1038"/>
            <a:chExt cx="409" cy="144"/>
          </a:xfrm>
        </p:grpSpPr>
        <p:sp>
          <p:nvSpPr>
            <p:cNvPr id="24610" name="Line 2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278438" y="4143375"/>
            <a:ext cx="649287" cy="228600"/>
            <a:chOff x="2893" y="1038"/>
            <a:chExt cx="409" cy="144"/>
          </a:xfrm>
        </p:grpSpPr>
        <p:sp>
          <p:nvSpPr>
            <p:cNvPr id="24608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9" name="Text Box 2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8" y="4484688"/>
            <a:ext cx="649287" cy="228600"/>
            <a:chOff x="2893" y="1038"/>
            <a:chExt cx="409" cy="144"/>
          </a:xfrm>
        </p:grpSpPr>
        <p:sp>
          <p:nvSpPr>
            <p:cNvPr id="24606" name="Line 2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7" name="Text Box 2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78438" y="4865688"/>
            <a:ext cx="649287" cy="228600"/>
            <a:chOff x="2893" y="1038"/>
            <a:chExt cx="409" cy="144"/>
          </a:xfrm>
        </p:grpSpPr>
        <p:sp>
          <p:nvSpPr>
            <p:cNvPr id="24604" name="Line 3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03850" y="5969000"/>
            <a:ext cx="649287" cy="228600"/>
            <a:chOff x="2893" y="1038"/>
            <a:chExt cx="409" cy="144"/>
          </a:xfrm>
        </p:grpSpPr>
        <p:sp>
          <p:nvSpPr>
            <p:cNvPr id="24602" name="Line 34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3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/>
                <a:t>returns</a:t>
              </a:r>
              <a:endParaRPr lang="en-US" sz="1000" dirty="0"/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743200"/>
            <a:ext cx="236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'J &lt;3 Mbujo'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'K &lt;3 Ncvkp'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'L &lt;3 Odwlq'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'M &lt;3 Pexmr'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'N &lt;3 Qfyns'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58721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 &lt;3 Kzshm'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792134" y="53255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54779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0600" y="56303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ounded Rectangle 1"/>
          <p:cNvSpPr>
            <a:spLocks noChangeArrowheads="1"/>
          </p:cNvSpPr>
          <p:nvPr/>
        </p:nvSpPr>
        <p:spPr bwMode="auto">
          <a:xfrm>
            <a:off x="739775" y="11715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155257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encipher(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38068">
            <a:off x="6298254" y="1330182"/>
            <a:ext cx="12890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What is it doing?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 </a:t>
            </a:r>
            <a:r>
              <a:rPr lang="en-US" sz="3600" b="1" dirty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sp>
        <p:nvSpPr>
          <p:cNvPr id="2458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8888" y="28781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888" y="3273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88" y="3654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888" y="403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6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797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5387" y="58816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encipher(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'I &lt;3 Latin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 dirty="0"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283200" y="3008313"/>
            <a:ext cx="649288" cy="228600"/>
            <a:chOff x="2893" y="1038"/>
            <a:chExt cx="409" cy="144"/>
          </a:xfrm>
        </p:grpSpPr>
        <p:sp>
          <p:nvSpPr>
            <p:cNvPr id="24614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1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278438" y="3389313"/>
            <a:ext cx="649287" cy="228600"/>
            <a:chOff x="2893" y="1038"/>
            <a:chExt cx="409" cy="144"/>
          </a:xfrm>
        </p:grpSpPr>
        <p:sp>
          <p:nvSpPr>
            <p:cNvPr id="24612" name="Line 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2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278438" y="3778250"/>
            <a:ext cx="649287" cy="228600"/>
            <a:chOff x="2893" y="1038"/>
            <a:chExt cx="409" cy="144"/>
          </a:xfrm>
        </p:grpSpPr>
        <p:sp>
          <p:nvSpPr>
            <p:cNvPr id="24610" name="Line 2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Text Box 2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278438" y="4143375"/>
            <a:ext cx="649287" cy="228600"/>
            <a:chOff x="2893" y="1038"/>
            <a:chExt cx="409" cy="144"/>
          </a:xfrm>
        </p:grpSpPr>
        <p:sp>
          <p:nvSpPr>
            <p:cNvPr id="24608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9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8" y="4484688"/>
            <a:ext cx="649287" cy="228600"/>
            <a:chOff x="2893" y="1038"/>
            <a:chExt cx="409" cy="144"/>
          </a:xfrm>
        </p:grpSpPr>
        <p:sp>
          <p:nvSpPr>
            <p:cNvPr id="24606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7" name="Text Box 2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78438" y="4865688"/>
            <a:ext cx="649287" cy="228600"/>
            <a:chOff x="2893" y="1038"/>
            <a:chExt cx="409" cy="144"/>
          </a:xfrm>
        </p:grpSpPr>
        <p:sp>
          <p:nvSpPr>
            <p:cNvPr id="24604" name="Line 3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03850" y="5969000"/>
            <a:ext cx="649287" cy="228600"/>
            <a:chOff x="2893" y="1038"/>
            <a:chExt cx="409" cy="144"/>
          </a:xfrm>
        </p:grpSpPr>
        <p:sp>
          <p:nvSpPr>
            <p:cNvPr id="24602" name="Line 3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/>
                <a:t>returns</a:t>
              </a:r>
              <a:endParaRPr lang="en-US" sz="1000" dirty="0"/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743200"/>
            <a:ext cx="236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'J &lt;3 Mbujo'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'K &lt;3 Ncvkp'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'L &lt;3 Odwlq'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'M &lt;3 Pexmr'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'N &lt;3 Qfyns'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58721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 &lt;3 Kzshm'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792134" y="53255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54779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0600" y="56303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ounded Rectangle 1"/>
          <p:cNvSpPr>
            <a:spLocks noChangeArrowheads="1"/>
          </p:cNvSpPr>
          <p:nvPr/>
        </p:nvSpPr>
        <p:spPr bwMode="auto">
          <a:xfrm>
            <a:off x="739775" y="11715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155257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encipher(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1735" y="1312686"/>
            <a:ext cx="411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should return the string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with each </a:t>
            </a:r>
            <a:r>
              <a:rPr lang="en-US" sz="1800" b="1" i="1" dirty="0">
                <a:latin typeface="Cambria" pitchFamily="18" charset="0"/>
              </a:rPr>
              <a:t>alphabetic </a:t>
            </a:r>
            <a:r>
              <a:rPr lang="en-US" sz="1800" dirty="0">
                <a:latin typeface="Cambria" pitchFamily="18" charset="0"/>
              </a:rPr>
              <a:t>character shifted/wrapped by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places in the alphabet</a:t>
            </a:r>
          </a:p>
        </p:txBody>
      </p:sp>
    </p:spTree>
    <p:extLst>
      <p:ext uri="{BB962C8B-B14F-4D97-AF65-F5344CB8AC3E}">
        <p14:creationId xmlns:p14="http://schemas.microsoft.com/office/powerpoint/2010/main" val="2185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687568" y="2362200"/>
            <a:ext cx="2819400" cy="3505200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ASCII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8123" r="60612" b="11488"/>
          <a:stretch>
            <a:fillRect/>
          </a:stretch>
        </p:blipFill>
        <p:spPr bwMode="auto">
          <a:xfrm>
            <a:off x="228600" y="2593975"/>
            <a:ext cx="4835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7444" y="4986867"/>
            <a:ext cx="138288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8 </a:t>
            </a:r>
            <a:r>
              <a:rPr lang="en-US" sz="1600" dirty="0" smtClean="0">
                <a:latin typeface="Cambria" pitchFamily="18" charset="0"/>
              </a:rPr>
              <a:t>bits</a:t>
            </a:r>
          </a:p>
        </p:txBody>
      </p:sp>
      <p:sp>
        <p:nvSpPr>
          <p:cNvPr id="25606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0333" y="3077455"/>
            <a:ext cx="465667" cy="279697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5867400"/>
            <a:ext cx="4419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1E16E4"/>
                </a:solidFill>
                <a:latin typeface="Cambria" pitchFamily="18" charset="0"/>
              </a:rPr>
              <a:t>The SAME bits represent </a:t>
            </a:r>
            <a:r>
              <a:rPr lang="en-US" sz="1800" b="1" dirty="0" smtClean="0">
                <a:solidFill>
                  <a:srgbClr val="1E16E4"/>
                </a:solidFill>
                <a:latin typeface="Cambria" pitchFamily="18" charset="0"/>
              </a:rPr>
              <a:t>an integer or a string, depending on type: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1E16E4"/>
                </a:solidFill>
                <a:latin typeface="Cambria" pitchFamily="18" charset="0"/>
              </a:rPr>
              <a:t>  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1800" b="1" dirty="0">
              <a:solidFill>
                <a:srgbClr val="1E16E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1066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American Standard Code for Information Interchange</a:t>
            </a:r>
          </a:p>
        </p:txBody>
      </p:sp>
      <p:pic>
        <p:nvPicPr>
          <p:cNvPr id="25627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60612" b="71875"/>
          <a:stretch>
            <a:fillRect/>
          </a:stretch>
        </p:blipFill>
        <p:spPr bwMode="auto">
          <a:xfrm>
            <a:off x="228600" y="1981200"/>
            <a:ext cx="4835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20333" y="3077455"/>
            <a:ext cx="2142067" cy="278994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699" y="4538017"/>
            <a:ext cx="1045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1 byte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1056330" y="3746211"/>
            <a:ext cx="228602" cy="1274464"/>
          </a:xfrm>
          <a:prstGeom prst="rightBrace">
            <a:avLst>
              <a:gd name="adj1" fmla="val 36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48400" y="2892679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chr</a:t>
            </a:r>
          </a:p>
        </p:txBody>
      </p:sp>
      <p:sp>
        <p:nvSpPr>
          <p:cNvPr id="14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48400" y="4551617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</a:rPr>
              <a:t>ord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086600" y="3556254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51550" y="5207254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convert char to #</a:t>
            </a:r>
          </a:p>
        </p:txBody>
      </p:sp>
      <p:sp>
        <p:nvSpPr>
          <p:cNvPr id="1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2587879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convert # to char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Unicode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5600" y="369332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 dirty="0" smtClean="0">
                <a:latin typeface="Cambria" pitchFamily="18" charset="0"/>
              </a:rPr>
              <a:t>Uni</a:t>
            </a:r>
            <a:r>
              <a:rPr lang="en-US" dirty="0" smtClean="0">
                <a:latin typeface="Cambria" pitchFamily="18" charset="0"/>
              </a:rPr>
              <a:t>versal Character En</a:t>
            </a:r>
            <a:r>
              <a:rPr lang="en-US" u="sng" dirty="0" smtClean="0">
                <a:latin typeface="Cambria" pitchFamily="18" charset="0"/>
              </a:rPr>
              <a:t>coding</a:t>
            </a:r>
            <a:endParaRPr lang="en-US" u="sng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1"/>
          <a:stretch/>
        </p:blipFill>
        <p:spPr>
          <a:xfrm>
            <a:off x="381000" y="1135428"/>
            <a:ext cx="8458200" cy="3817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4542" y="4913644"/>
            <a:ext cx="215155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http://ian-albert.com/unicode_chart/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85177" y="6044184"/>
            <a:ext cx="894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My favorite is </a:t>
            </a:r>
            <a:r>
              <a:rPr lang="en-US" sz="1000" dirty="0" err="1" smtClean="0">
                <a:solidFill>
                  <a:srgbClr val="067B0E"/>
                </a:solidFill>
                <a:latin typeface="Calibri" panose="020F0502020204030204" pitchFamily="34" charset="0"/>
              </a:rPr>
              <a:t>chr</a:t>
            </a:r>
            <a:r>
              <a:rPr lang="en-US" sz="1000" dirty="0" smtClean="0">
                <a:solidFill>
                  <a:srgbClr val="067B0E"/>
                </a:solidFill>
                <a:latin typeface="Calibri" panose="020F0502020204030204" pitchFamily="34" charset="0"/>
              </a:rPr>
              <a:t>(1661)</a:t>
            </a:r>
            <a:endParaRPr lang="en-US" sz="1000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5558134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(156265)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31633" y="6290797"/>
            <a:ext cx="419100" cy="471488"/>
            <a:chOff x="2928" y="1051"/>
            <a:chExt cx="840" cy="957"/>
          </a:xfrm>
        </p:grpSpPr>
        <p:sp>
          <p:nvSpPr>
            <p:cNvPr id="19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4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" name="AutoShape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6576" y="6622365"/>
            <a:ext cx="1443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Calibri" panose="020F0502020204030204" pitchFamily="34" charset="0"/>
              </a:rPr>
              <a:t>on Win10:  </a:t>
            </a:r>
            <a:r>
              <a:rPr lang="en-US" sz="1050" dirty="0" err="1" smtClean="0">
                <a:latin typeface="Calibri" panose="020F0502020204030204" pitchFamily="34" charset="0"/>
              </a:rPr>
              <a:t>chcp</a:t>
            </a:r>
            <a:r>
              <a:rPr lang="en-US" sz="1050" dirty="0" smtClean="0">
                <a:latin typeface="Calibri" panose="020F0502020204030204" pitchFamily="34" charset="0"/>
              </a:rPr>
              <a:t> 65001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8861312">
            <a:off x="2629126" y="3404555"/>
            <a:ext cx="362058" cy="533400"/>
          </a:xfrm>
          <a:prstGeom prst="downArrow">
            <a:avLst/>
          </a:prstGeom>
          <a:solidFill>
            <a:srgbClr val="FCECD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52072" y="5558135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(9731)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70872" y="5558134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(9835)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5800" y="5085006"/>
            <a:ext cx="2075688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Some fun characters...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3593095">
            <a:off x="1981493" y="1572092"/>
            <a:ext cx="362058" cy="533400"/>
          </a:xfrm>
          <a:prstGeom prst="downArrow">
            <a:avLst/>
          </a:prstGeom>
          <a:solidFill>
            <a:srgbClr val="FCECD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1824" y="1430382"/>
            <a:ext cx="492443" cy="461665"/>
          </a:xfrm>
          <a:prstGeom prst="rect">
            <a:avLst/>
          </a:prstGeom>
          <a:solidFill>
            <a:srgbClr val="FCECD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!!!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87925" y="1317978"/>
            <a:ext cx="3927475" cy="5029200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ASCII  </a:t>
            </a:r>
            <a:r>
              <a:rPr lang="en-US" sz="4200" i="1" dirty="0" smtClean="0">
                <a:latin typeface="Cambria" pitchFamily="18" charset="0"/>
              </a:rPr>
              <a:t>or</a:t>
            </a:r>
            <a:r>
              <a:rPr lang="en-US" sz="4200" dirty="0" smtClean="0">
                <a:latin typeface="Cambria" pitchFamily="18" charset="0"/>
              </a:rPr>
              <a:t>  Unicode...</a:t>
            </a:r>
            <a:endParaRPr lang="en-US" sz="4200" dirty="0">
              <a:latin typeface="Cambria" pitchFamily="18" charset="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8123" r="60612" b="11488"/>
          <a:stretch>
            <a:fillRect/>
          </a:stretch>
        </p:blipFill>
        <p:spPr bwMode="auto">
          <a:xfrm>
            <a:off x="152400" y="2159353"/>
            <a:ext cx="4835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244" y="4552245"/>
            <a:ext cx="138288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8 </a:t>
            </a:r>
            <a:r>
              <a:rPr lang="en-US" sz="1600" dirty="0" smtClean="0">
                <a:latin typeface="Cambria" pitchFamily="18" charset="0"/>
              </a:rPr>
              <a:t>bits</a:t>
            </a:r>
          </a:p>
        </p:txBody>
      </p:sp>
      <p:sp>
        <p:nvSpPr>
          <p:cNvPr id="25606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744133" y="2642833"/>
            <a:ext cx="465667" cy="279697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5432778"/>
            <a:ext cx="4419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1E16E4"/>
                </a:solidFill>
                <a:latin typeface="Cambria" pitchFamily="18" charset="0"/>
              </a:rPr>
              <a:t>The SAME bits represent </a:t>
            </a:r>
            <a:r>
              <a:rPr lang="en-US" sz="1800" b="1" dirty="0" smtClean="0">
                <a:solidFill>
                  <a:srgbClr val="1E16E4"/>
                </a:solidFill>
                <a:latin typeface="Cambria" pitchFamily="18" charset="0"/>
              </a:rPr>
              <a:t>an integer or a string, depending on type: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1E16E4"/>
                </a:solidFill>
                <a:latin typeface="Cambria" pitchFamily="18" charset="0"/>
              </a:rPr>
              <a:t> or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1800" b="1" dirty="0">
              <a:solidFill>
                <a:srgbClr val="1E16E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AutoShap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92788" y="1721521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1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75" y="3863058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1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21363" y="278990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type:</a:t>
            </a:r>
            <a:r>
              <a:rPr lang="en-US" sz="1400"/>
              <a:t> </a:t>
            </a:r>
            <a:r>
              <a:rPr lang="en-US" sz="1400" b="1">
                <a:latin typeface="Courier New" pitchFamily="49" charset="0"/>
              </a:rPr>
              <a:t>str</a:t>
            </a:r>
            <a:endParaRPr lang="en-US" sz="1400"/>
          </a:p>
        </p:txBody>
      </p:sp>
      <p:sp>
        <p:nvSpPr>
          <p:cNvPr id="2561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22950" y="4953671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type:</a:t>
            </a:r>
            <a:r>
              <a:rPr lang="en-US" sz="1400"/>
              <a:t> </a:t>
            </a:r>
            <a:r>
              <a:rPr lang="en-US" sz="1400" b="1">
                <a:latin typeface="Courier New" pitchFamily="49" charset="0"/>
              </a:rPr>
              <a:t>int</a:t>
            </a:r>
            <a:endParaRPr lang="en-US" sz="1400"/>
          </a:p>
        </p:txBody>
      </p:sp>
      <p:sp>
        <p:nvSpPr>
          <p:cNvPr id="2561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-2686451">
            <a:off x="6831013" y="2346996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8" charset="0"/>
              </a:rPr>
              <a:t>00101111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-2686451">
            <a:off x="6813550" y="4515521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Georgia" pitchFamily="18" charset="0"/>
              </a:rPr>
              <a:t>00101111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2743434">
            <a:off x="7315200" y="2704184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bits</a:t>
            </a:r>
            <a:endParaRPr lang="en-US" sz="1400"/>
          </a:p>
        </p:txBody>
      </p:sp>
      <p:sp>
        <p:nvSpPr>
          <p:cNvPr id="2561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2743434">
            <a:off x="7285037" y="4880646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bits</a:t>
            </a:r>
            <a:endParaRPr lang="en-US" sz="1400"/>
          </a:p>
        </p:txBody>
      </p:sp>
      <p:sp>
        <p:nvSpPr>
          <p:cNvPr id="25617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27713" y="310105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name:</a:t>
            </a:r>
            <a:r>
              <a:rPr lang="en-US" sz="1400"/>
              <a:t> 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29300" y="5264821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name:</a:t>
            </a:r>
            <a:endParaRPr lang="en-US" sz="1400"/>
          </a:p>
        </p:txBody>
      </p:sp>
      <p:sp>
        <p:nvSpPr>
          <p:cNvPr id="2561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38925" y="1927896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value:</a:t>
            </a:r>
            <a:r>
              <a:rPr lang="en-US" sz="1400"/>
              <a:t> 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4638" y="405990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1E16E4"/>
                </a:solidFill>
              </a:rPr>
              <a:t>value:</a:t>
            </a:r>
            <a:endParaRPr lang="en-US" sz="1400"/>
          </a:p>
        </p:txBody>
      </p:sp>
      <p:sp>
        <p:nvSpPr>
          <p:cNvPr id="25621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30963" y="2148558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'/'</a:t>
            </a:r>
          </a:p>
        </p:txBody>
      </p:sp>
      <p:sp>
        <p:nvSpPr>
          <p:cNvPr id="25622" name="Rectangle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72238" y="4293271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47</a:t>
            </a:r>
          </a:p>
        </p:txBody>
      </p:sp>
      <p:sp>
        <p:nvSpPr>
          <p:cNvPr id="25623" name="Freeform 27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8153400" y="2262858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24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83488" y="3139158"/>
            <a:ext cx="10636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>
                <a:latin typeface="Calibri" pitchFamily="34" charset="0"/>
              </a:rPr>
              <a:t>Identical bits are stored in each variable!</a:t>
            </a:r>
          </a:p>
        </p:txBody>
      </p:sp>
      <p:sp>
        <p:nvSpPr>
          <p:cNvPr id="25625" name="Freeform 29"/>
          <p:cNvSpPr>
            <a:spLocks/>
          </p:cNvSpPr>
          <p:nvPr>
            <p:custDataLst>
              <p:tags r:id="rId22"/>
            </p:custDataLst>
          </p:nvPr>
        </p:nvSpPr>
        <p:spPr bwMode="auto">
          <a:xfrm flipH="1">
            <a:off x="5249863" y="2959771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26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03825" y="3728121"/>
            <a:ext cx="10636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latin typeface="Calibri" pitchFamily="34" charset="0"/>
              </a:rPr>
              <a:t>The types determine how to interpret the bits; the names don't matter at all…</a:t>
            </a:r>
          </a:p>
        </p:txBody>
      </p:sp>
      <p:pic>
        <p:nvPicPr>
          <p:cNvPr id="25627" name="Picture 6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60612" b="71875"/>
          <a:stretch>
            <a:fillRect/>
          </a:stretch>
        </p:blipFill>
        <p:spPr bwMode="auto">
          <a:xfrm>
            <a:off x="152400" y="1546578"/>
            <a:ext cx="4835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Line 1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744133" y="2642833"/>
            <a:ext cx="2142067" cy="278994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1499" y="4103395"/>
            <a:ext cx="1045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1 byte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980130" y="3311589"/>
            <a:ext cx="228602" cy="1274464"/>
          </a:xfrm>
          <a:prstGeom prst="rightBrace">
            <a:avLst>
              <a:gd name="adj1" fmla="val 36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8647" y="6116306"/>
            <a:ext cx="24257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over in memory…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13813" b="9825"/>
          <a:stretch/>
        </p:blipFill>
        <p:spPr>
          <a:xfrm rot="16200000">
            <a:off x="5178996" y="130478"/>
            <a:ext cx="3333484" cy="3682123"/>
          </a:xfrm>
          <a:prstGeom prst="rect">
            <a:avLst/>
          </a:prstGeom>
        </p:spPr>
      </p:pic>
      <p:sp>
        <p:nvSpPr>
          <p:cNvPr id="2051" name="Text Box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6103" y="270550"/>
            <a:ext cx="46898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Turtle thoughts...</a:t>
            </a:r>
            <a:endParaRPr lang="en-US" sz="4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53400" y="1543630"/>
            <a:ext cx="99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and Flo Walsh!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3861" r="31345" b="27268"/>
          <a:stretch/>
        </p:blipFill>
        <p:spPr bwMode="auto">
          <a:xfrm>
            <a:off x="7244647" y="2271677"/>
            <a:ext cx="1746953" cy="148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2400" y="3453036"/>
            <a:ext cx="1371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err="1" smtClean="0">
                <a:latin typeface="Cambria" pitchFamily="18" charset="0"/>
              </a:rPr>
              <a:t>Evy</a:t>
            </a:r>
            <a:r>
              <a:rPr lang="en-US" sz="1000" dirty="0" smtClean="0">
                <a:latin typeface="Cambria" pitchFamily="18" charset="0"/>
              </a:rPr>
              <a:t> Larsen!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3500" y="3887855"/>
            <a:ext cx="3156558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svtree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L, N ):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N==0: return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forward( L 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left(30)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u="sng" dirty="0" err="1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svtree</a:t>
            </a:r>
            <a:r>
              <a:rPr lang="en-US" sz="1800" b="1" dirty="0" smtClean="0">
                <a:solidFill>
                  <a:srgbClr val="0B0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L/2, N-1 )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right(60)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u="sng" dirty="0" err="1" smtClean="0">
                <a:solidFill>
                  <a:srgbClr val="EA8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svtree</a:t>
            </a:r>
            <a:r>
              <a:rPr lang="en-US" sz="1800" b="1" dirty="0" smtClean="0">
                <a:solidFill>
                  <a:srgbClr val="EA8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L/2, N-1 )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left(30)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backward( L )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97193" y="5272444"/>
            <a:ext cx="1453896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511465" y="4956113"/>
            <a:ext cx="762000" cy="316331"/>
          </a:xfrm>
          <a:prstGeom prst="line">
            <a:avLst/>
          </a:prstGeom>
          <a:noFill/>
          <a:ln w="76200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511465" y="5287984"/>
            <a:ext cx="762000" cy="316331"/>
          </a:xfrm>
          <a:prstGeom prst="line">
            <a:avLst/>
          </a:prstGeom>
          <a:noFill/>
          <a:ln w="76200" cap="flat" cmpd="sng" algn="ctr">
            <a:solidFill>
              <a:srgbClr val="EA8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7292921" y="4615913"/>
            <a:ext cx="284798" cy="314932"/>
          </a:xfrm>
          <a:prstGeom prst="line">
            <a:avLst/>
          </a:prstGeom>
          <a:noFill/>
          <a:ln w="76200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577719" y="4343400"/>
            <a:ext cx="9755" cy="241569"/>
          </a:xfrm>
          <a:prstGeom prst="line">
            <a:avLst/>
          </a:prstGeom>
          <a:noFill/>
          <a:ln w="76200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7315619" y="4995153"/>
            <a:ext cx="380480" cy="2164"/>
          </a:xfrm>
          <a:prstGeom prst="line">
            <a:avLst/>
          </a:prstGeom>
          <a:noFill/>
          <a:ln w="76200" cap="flat" cmpd="sng" algn="ctr">
            <a:solidFill>
              <a:srgbClr val="EA8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7622290" y="4565513"/>
            <a:ext cx="203511" cy="60729"/>
          </a:xfrm>
          <a:prstGeom prst="line">
            <a:avLst/>
          </a:prstGeom>
          <a:noFill/>
          <a:ln w="76200" cap="flat" cmpd="sng" algn="ctr">
            <a:solidFill>
              <a:srgbClr val="EA8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 rot="3063588">
            <a:off x="7760016" y="4853732"/>
            <a:ext cx="248082" cy="282842"/>
            <a:chOff x="5604726" y="4748719"/>
            <a:chExt cx="248082" cy="282842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5604726" y="4748719"/>
              <a:ext cx="9755" cy="241569"/>
            </a:xfrm>
            <a:prstGeom prst="line">
              <a:avLst/>
            </a:prstGeom>
            <a:noFill/>
            <a:ln w="76200" cap="flat" cmpd="sng" algn="ctr">
              <a:solidFill>
                <a:srgbClr val="0B0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5649297" y="4970832"/>
              <a:ext cx="203511" cy="60729"/>
            </a:xfrm>
            <a:prstGeom prst="line">
              <a:avLst/>
            </a:prstGeom>
            <a:noFill/>
            <a:ln w="76200" cap="flat" cmpd="sng" algn="ctr">
              <a:solidFill>
                <a:srgbClr val="EA8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 rot="2789612">
            <a:off x="7329821" y="5315432"/>
            <a:ext cx="732557" cy="775794"/>
            <a:chOff x="5319928" y="4748719"/>
            <a:chExt cx="732557" cy="775794"/>
          </a:xfrm>
        </p:grpSpPr>
        <p:cxnSp>
          <p:nvCxnSpPr>
            <p:cNvPr id="36" name="Straight Connector 35"/>
            <p:cNvCxnSpPr/>
            <p:nvPr/>
          </p:nvCxnSpPr>
          <p:spPr bwMode="auto">
            <a:xfrm flipV="1">
              <a:off x="5319928" y="5021232"/>
              <a:ext cx="284798" cy="314932"/>
            </a:xfrm>
            <a:prstGeom prst="line">
              <a:avLst/>
            </a:prstGeom>
            <a:noFill/>
            <a:ln w="76200" cap="flat" cmpd="sng" algn="ctr">
              <a:solidFill>
                <a:srgbClr val="0B0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5604726" y="4748719"/>
              <a:ext cx="9755" cy="241569"/>
            </a:xfrm>
            <a:prstGeom prst="line">
              <a:avLst/>
            </a:prstGeom>
            <a:noFill/>
            <a:ln w="76200" cap="flat" cmpd="sng" algn="ctr">
              <a:solidFill>
                <a:srgbClr val="0B0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342626" y="5400472"/>
              <a:ext cx="380480" cy="2164"/>
            </a:xfrm>
            <a:prstGeom prst="line">
              <a:avLst/>
            </a:prstGeom>
            <a:noFill/>
            <a:ln w="76200" cap="flat" cmpd="sng" algn="ctr">
              <a:solidFill>
                <a:srgbClr val="EA8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5649297" y="4970832"/>
              <a:ext cx="203511" cy="60729"/>
            </a:xfrm>
            <a:prstGeom prst="line">
              <a:avLst/>
            </a:prstGeom>
            <a:noFill/>
            <a:ln w="76200" cap="flat" cmpd="sng" algn="ctr">
              <a:solidFill>
                <a:srgbClr val="EA8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 rot="3063588">
              <a:off x="5787023" y="5259051"/>
              <a:ext cx="248082" cy="282842"/>
              <a:chOff x="5604726" y="4748719"/>
              <a:chExt cx="248082" cy="282842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5604726" y="4748719"/>
                <a:ext cx="9755" cy="241569"/>
              </a:xfrm>
              <a:prstGeom prst="line">
                <a:avLst/>
              </a:prstGeom>
              <a:noFill/>
              <a:ln w="76200" cap="flat" cmpd="sng" algn="ctr">
                <a:solidFill>
                  <a:srgbClr val="0B04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5649297" y="4970832"/>
                <a:ext cx="203511" cy="60729"/>
              </a:xfrm>
              <a:prstGeom prst="line">
                <a:avLst/>
              </a:prstGeom>
              <a:noFill/>
              <a:ln w="76200" cap="flat" cmpd="sng" algn="ctr">
                <a:solidFill>
                  <a:srgbClr val="EA8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48" name="Right Arrow 2047"/>
          <p:cNvSpPr/>
          <p:nvPr/>
        </p:nvSpPr>
        <p:spPr bwMode="auto">
          <a:xfrm>
            <a:off x="1204644" y="5035348"/>
            <a:ext cx="381000" cy="252636"/>
          </a:xfrm>
          <a:prstGeom prst="rightArrow">
            <a:avLst/>
          </a:prstGeom>
          <a:solidFill>
            <a:srgbClr val="0B04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1204644" y="5623408"/>
            <a:ext cx="381000" cy="252636"/>
          </a:xfrm>
          <a:prstGeom prst="rightArrow">
            <a:avLst/>
          </a:prstGeom>
          <a:solidFill>
            <a:srgbClr val="EA8B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62220" y="6196179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The colors show the entire stack of calls up to that branch!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2535" y="1378888"/>
            <a:ext cx="2590800" cy="2031325"/>
          </a:xfrm>
          <a:prstGeom prst="rect">
            <a:avLst/>
          </a:prstGeom>
          <a:solidFill>
            <a:srgbClr val="EEDCF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flakeside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(L,N):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 N==0: forward(L)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flakeside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(L/3)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right(60)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flakeside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(L/3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left(120)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flakeside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(L/3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right(60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flakeside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(L/3)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 rotWithShape="1">
          <a:blip r:embed="rId27"/>
          <a:srcRect l="25539"/>
          <a:stretch/>
        </p:blipFill>
        <p:spPr>
          <a:xfrm>
            <a:off x="2188500" y="2007576"/>
            <a:ext cx="4177703" cy="1402637"/>
          </a:xfrm>
          <a:prstGeom prst="rect">
            <a:avLst/>
          </a:prstGeom>
          <a:ln>
            <a:solidFill>
              <a:srgbClr val="EEDCF4"/>
            </a:solidFill>
          </a:ln>
        </p:spPr>
      </p:pic>
      <p:sp>
        <p:nvSpPr>
          <p:cNvPr id="32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7800" y="4984056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4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18603" y="4959778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B04FF"/>
                </a:solidFill>
                <a:latin typeface="Cambria" pitchFamily="18" charset="0"/>
              </a:rPr>
              <a:t>3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16464" y="4622646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B04FF"/>
                </a:solidFill>
                <a:latin typeface="Cambria" pitchFamily="18" charset="0"/>
              </a:rPr>
              <a:t>2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02118" y="4347865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B04FF"/>
                </a:solidFill>
                <a:latin typeface="Cambria" pitchFamily="18" charset="0"/>
              </a:rPr>
              <a:t>1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82963" y="5259748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B04FF"/>
                </a:solidFill>
                <a:latin typeface="Cambria" pitchFamily="18" charset="0"/>
              </a:rPr>
              <a:t>1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75721" y="4680320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B04FF"/>
                </a:solidFill>
                <a:latin typeface="Cambria" pitchFamily="18" charset="0"/>
              </a:rPr>
              <a:t>1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71985" y="5701751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B04FF"/>
                </a:solidFill>
                <a:latin typeface="Cambria" pitchFamily="18" charset="0"/>
              </a:rPr>
              <a:t>1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97736" y="5323641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B04FF"/>
                </a:solidFill>
                <a:latin typeface="Cambria" pitchFamily="18" charset="0"/>
              </a:rPr>
              <a:t>2</a:t>
            </a:r>
            <a:endParaRPr lang="en-US" sz="1000" dirty="0">
              <a:solidFill>
                <a:srgbClr val="0B04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15924" y="5357150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3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97849" y="4987266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2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91773" y="4469456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1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38621" y="5074511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1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65962" y="5642410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1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56264" y="6113456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1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2722" y="5666748"/>
            <a:ext cx="180478" cy="2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EA8B00"/>
                </a:solidFill>
                <a:latin typeface="Cambria" pitchFamily="18" charset="0"/>
              </a:rPr>
              <a:t>2</a:t>
            </a:r>
            <a:endParaRPr lang="en-US" sz="1000" b="1" dirty="0">
              <a:solidFill>
                <a:srgbClr val="EA8B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64892" y="5479657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ambria" pitchFamily="18" charset="0"/>
              </a:rPr>
              <a:t>The numbers show the value of </a:t>
            </a:r>
            <a:r>
              <a:rPr lang="en-US" sz="1000" b="1" dirty="0" smtClean="0">
                <a:latin typeface="Cambria" pitchFamily="18" charset="0"/>
              </a:rPr>
              <a:t>N</a:t>
            </a:r>
            <a:r>
              <a:rPr lang="en-US" sz="1000" dirty="0" smtClean="0">
                <a:latin typeface="Cambria" pitchFamily="18" charset="0"/>
              </a:rPr>
              <a:t> for each call ...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14600" y="1143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286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9449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</a:rPr>
              <a:t>ord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2949575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350" y="46005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9812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convert # to char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ASCII  </a:t>
            </a:r>
            <a:r>
              <a:rPr lang="en-US" sz="4200" i="1" dirty="0" smtClean="0">
                <a:latin typeface="Cambria" pitchFamily="18" charset="0"/>
              </a:rPr>
              <a:t>and</a:t>
            </a:r>
            <a:r>
              <a:rPr lang="en-US" sz="4200" dirty="0" smtClean="0">
                <a:latin typeface="Cambria" pitchFamily="18" charset="0"/>
              </a:rPr>
              <a:t>  Unicode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248399"/>
            <a:ext cx="635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Cambria" panose="02040503050406030204" pitchFamily="18" charset="0"/>
              </a:rPr>
              <a:t>This</a:t>
            </a:r>
            <a:r>
              <a:rPr lang="en-US" dirty="0" smtClean="0">
                <a:latin typeface="Cambria" panose="02040503050406030204" pitchFamily="18" charset="0"/>
              </a:rPr>
              <a:t> is why     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'CS'</a:t>
            </a:r>
            <a:r>
              <a:rPr lang="en-US" dirty="0" smtClean="0"/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'clear'</a:t>
            </a:r>
            <a:r>
              <a:rPr lang="en-US" dirty="0" smtClean="0"/>
              <a:t>  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248399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Calibri" panose="020F0502020204030204" pitchFamily="34" charset="0"/>
              </a:rPr>
              <a:t>Julius spr'15</a:t>
            </a:r>
            <a:endParaRPr lang="en-US" sz="7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14600" y="1143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2286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9449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</a:rPr>
              <a:t>ord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2949575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350" y="46005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9812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convert # to char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6248399"/>
            <a:ext cx="635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Cambria" panose="02040503050406030204" pitchFamily="18" charset="0"/>
              </a:rPr>
              <a:t>This</a:t>
            </a:r>
            <a:r>
              <a:rPr lang="en-US" dirty="0" smtClean="0">
                <a:latin typeface="Cambria" panose="02040503050406030204" pitchFamily="18" charset="0"/>
              </a:rPr>
              <a:t> is why     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'CS'</a:t>
            </a:r>
            <a:r>
              <a:rPr lang="en-US" dirty="0" smtClean="0"/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'clear'</a:t>
            </a:r>
            <a:r>
              <a:rPr lang="en-US" dirty="0" smtClean="0"/>
              <a:t>  </a:t>
            </a:r>
            <a:r>
              <a:rPr lang="en-US" dirty="0" smtClean="0">
                <a:latin typeface="Cambria" panose="02040503050406030204" pitchFamily="18" charset="0"/>
              </a:rPr>
              <a:t>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0819760">
            <a:off x="181144" y="2205367"/>
            <a:ext cx="8831832" cy="584775"/>
          </a:xfrm>
          <a:prstGeom prst="rect">
            <a:avLst/>
          </a:prstGeom>
          <a:solidFill>
            <a:srgbClr val="FCECD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Courier New" pitchFamily="49" charset="0"/>
              </a:rPr>
              <a:t>[[</a:t>
            </a:r>
            <a:r>
              <a:rPr lang="en-US" sz="3200" b="1" dirty="0" err="1">
                <a:latin typeface="Courier New" pitchFamily="49" charset="0"/>
              </a:rPr>
              <a:t>i</a:t>
            </a:r>
            <a:r>
              <a:rPr lang="en-US" sz="3200" b="1" dirty="0" smtClean="0">
                <a:latin typeface="Courier New" pitchFamily="49" charset="0"/>
              </a:rPr>
              <a:t>, </a:t>
            </a:r>
            <a:r>
              <a:rPr lang="en-US" sz="3200" b="1" dirty="0" err="1" smtClean="0">
                <a:latin typeface="Courier New" pitchFamily="49" charset="0"/>
              </a:rPr>
              <a:t>chr</a:t>
            </a:r>
            <a:r>
              <a:rPr lang="en-US" sz="3200" b="1" dirty="0" smtClean="0">
                <a:latin typeface="Courier New" pitchFamily="49" charset="0"/>
              </a:rPr>
              <a:t>(</a:t>
            </a:r>
            <a:r>
              <a:rPr lang="en-US" sz="3200" b="1" dirty="0" err="1" smtClean="0">
                <a:latin typeface="Courier New" pitchFamily="49" charset="0"/>
              </a:rPr>
              <a:t>i</a:t>
            </a:r>
            <a:r>
              <a:rPr lang="en-US" sz="3200" b="1" dirty="0">
                <a:latin typeface="Courier New" pitchFamily="49" charset="0"/>
              </a:rPr>
              <a:t>)] </a:t>
            </a:r>
            <a:r>
              <a:rPr lang="en-US" sz="3200" b="1" dirty="0">
                <a:solidFill>
                  <a:srgbClr val="FE9A2C"/>
                </a:solidFill>
                <a:latin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</a:rPr>
              <a:t>i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FE9A2C"/>
                </a:solidFill>
                <a:latin typeface="Courier New" pitchFamily="49" charset="0"/>
              </a:rPr>
              <a:t>in</a:t>
            </a:r>
            <a:r>
              <a:rPr lang="en-US" sz="3200" b="1" dirty="0">
                <a:latin typeface="Courier New" pitchFamily="49" charset="0"/>
              </a:rPr>
              <a:t> range(128</a:t>
            </a:r>
            <a:r>
              <a:rPr lang="en-US" sz="3200" b="1" dirty="0" smtClean="0">
                <a:latin typeface="Courier New" pitchFamily="49" charset="0"/>
              </a:rPr>
              <a:t>)]</a:t>
            </a:r>
            <a:endParaRPr lang="en-US" sz="3200" b="1" dirty="0">
              <a:latin typeface="Courier New" pitchFamily="49" charset="0"/>
            </a:endParaRPr>
          </a:p>
        </p:txBody>
      </p:sp>
      <p:sp>
        <p:nvSpPr>
          <p:cNvPr id="14" name="Rectangle 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20732728">
            <a:off x="157413" y="4354492"/>
            <a:ext cx="8961732" cy="584775"/>
          </a:xfrm>
          <a:prstGeom prst="rect">
            <a:avLst/>
          </a:prstGeom>
          <a:solidFill>
            <a:srgbClr val="FCECD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Courier New" pitchFamily="49" charset="0"/>
              </a:rPr>
              <a:t>[</a:t>
            </a:r>
            <a:r>
              <a:rPr lang="en-US" sz="3200" b="1" dirty="0" err="1" smtClean="0">
                <a:latin typeface="Courier New" pitchFamily="49" charset="0"/>
              </a:rPr>
              <a:t>ord</a:t>
            </a:r>
            <a:r>
              <a:rPr lang="en-US" sz="3200" b="1" dirty="0" smtClean="0">
                <a:latin typeface="Courier New" pitchFamily="49" charset="0"/>
              </a:rPr>
              <a:t>(</a:t>
            </a:r>
            <a:r>
              <a:rPr lang="en-US" sz="3200" b="1" dirty="0" err="1" smtClean="0">
                <a:latin typeface="Courier New" pitchFamily="49" charset="0"/>
              </a:rPr>
              <a:t>i</a:t>
            </a:r>
            <a:r>
              <a:rPr lang="en-US" sz="3200" b="1" dirty="0">
                <a:latin typeface="Courier New" pitchFamily="49" charset="0"/>
              </a:rPr>
              <a:t>) </a:t>
            </a:r>
            <a:r>
              <a:rPr lang="en-US" sz="3200" b="1" dirty="0">
                <a:solidFill>
                  <a:srgbClr val="FE9A2C"/>
                </a:solidFill>
                <a:latin typeface="Courier New" pitchFamily="49" charset="0"/>
              </a:rPr>
              <a:t>for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</a:rPr>
              <a:t>i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FE9A2C"/>
                </a:solidFill>
                <a:latin typeface="Courier New" pitchFamily="49" charset="0"/>
              </a:rPr>
              <a:t>in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b="1" dirty="0">
                <a:solidFill>
                  <a:srgbClr val="067B0E"/>
                </a:solidFill>
                <a:latin typeface="Courier New" pitchFamily="49" charset="0"/>
              </a:rPr>
              <a:t>'**** CS! </a:t>
            </a:r>
            <a:r>
              <a:rPr lang="en-US" sz="3200" b="1" dirty="0" smtClean="0">
                <a:solidFill>
                  <a:srgbClr val="067B0E"/>
                </a:solidFill>
                <a:latin typeface="Courier New" pitchFamily="49" charset="0"/>
              </a:rPr>
              <a:t>****'</a:t>
            </a:r>
            <a:r>
              <a:rPr lang="en-US" sz="3200" b="1" dirty="0" smtClean="0">
                <a:latin typeface="Courier New" pitchFamily="49" charset="0"/>
              </a:rPr>
              <a:t>]</a:t>
            </a:r>
            <a:endParaRPr lang="en-US" sz="3200" b="1" dirty="0">
              <a:latin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415075">
            <a:off x="8531205" y="1050190"/>
            <a:ext cx="46358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99"/>
                </a:solidFill>
                <a:latin typeface="Courier New" pitchFamily="49" charset="0"/>
              </a:rPr>
              <a:t>Ex1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415075">
            <a:off x="8592177" y="3016531"/>
            <a:ext cx="46358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99"/>
                </a:solidFill>
                <a:latin typeface="Courier New" pitchFamily="49" charset="0"/>
              </a:rPr>
              <a:t>Ex2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6248399"/>
            <a:ext cx="76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latin typeface="Calibri" panose="020F0502020204030204" pitchFamily="34" charset="0"/>
              </a:rPr>
              <a:t>Julius spr'15</a:t>
            </a:r>
            <a:endParaRPr lang="en-US" sz="700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ASCII  </a:t>
            </a:r>
            <a:r>
              <a:rPr lang="en-US" sz="4200" i="1" dirty="0" smtClean="0">
                <a:latin typeface="Cambria" pitchFamily="18" charset="0"/>
              </a:rPr>
              <a:t>and</a:t>
            </a:r>
            <a:r>
              <a:rPr lang="en-US" sz="4200" dirty="0" smtClean="0">
                <a:latin typeface="Cambria" pitchFamily="18" charset="0"/>
              </a:rPr>
              <a:t>  Unicode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 bwMode="auto">
          <a:xfrm>
            <a:off x="1484376" y="1572917"/>
            <a:ext cx="356616" cy="42754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914400" y="5257800"/>
            <a:ext cx="8044452" cy="1489564"/>
          </a:xfrm>
          <a:prstGeom prst="roundRect">
            <a:avLst/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4400" y="3493008"/>
            <a:ext cx="8044452" cy="1489564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31845" r="22395" b="51326"/>
          <a:stretch/>
        </p:blipFill>
        <p:spPr bwMode="auto">
          <a:xfrm>
            <a:off x="2947441" y="267417"/>
            <a:ext cx="6196559" cy="13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082820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should output 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3870" y="2743200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'M'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output 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'Z'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3870" y="3765316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output 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3870" y="4334256"/>
            <a:ext cx="619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output 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800" b="1" dirty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8646" y="5410200"/>
            <a:ext cx="61991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 rot="20830120">
            <a:off x="7300071" y="5608855"/>
            <a:ext cx="14398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spaces + other characters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228600" y="426636"/>
            <a:ext cx="222407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en-US" sz="6400" i="1" dirty="0">
                <a:solidFill>
                  <a:srgbClr val="C00000"/>
                </a:solidFill>
                <a:latin typeface="Cambria" pitchFamily="18" charset="0"/>
              </a:rPr>
              <a:t>Rot13</a:t>
            </a:r>
          </a:p>
        </p:txBody>
      </p:sp>
      <p:sp>
        <p:nvSpPr>
          <p:cNvPr id="19" name="Rectangle 18"/>
          <p:cNvSpPr/>
          <p:nvPr/>
        </p:nvSpPr>
        <p:spPr>
          <a:xfrm rot="20830120">
            <a:off x="7279565" y="4009981"/>
            <a:ext cx="1439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wrapping</a:t>
            </a:r>
            <a:endParaRPr lang="en-US" sz="1800" b="1" dirty="0"/>
          </a:p>
        </p:txBody>
      </p:sp>
      <p:sp>
        <p:nvSpPr>
          <p:cNvPr id="20" name="Rectangle 19"/>
          <p:cNvSpPr/>
          <p:nvPr/>
        </p:nvSpPr>
        <p:spPr>
          <a:xfrm rot="20830120">
            <a:off x="7279565" y="2395952"/>
            <a:ext cx="1439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Cambria" pitchFamily="18" charset="0"/>
              </a:rPr>
              <a:t>adding 13</a:t>
            </a:r>
            <a:endParaRPr lang="en-US" sz="1800" b="1" dirty="0"/>
          </a:p>
        </p:txBody>
      </p:sp>
      <p:sp>
        <p:nvSpPr>
          <p:cNvPr id="21" name="Rectangle 20"/>
          <p:cNvSpPr/>
          <p:nvPr/>
        </p:nvSpPr>
        <p:spPr>
          <a:xfrm>
            <a:off x="1014984" y="6054202"/>
            <a:ext cx="61991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'&lt;'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en-US" sz="28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'&lt;'</a:t>
            </a:r>
            <a:endParaRPr lang="en-US" sz="2800" b="1" dirty="0">
              <a:solidFill>
                <a:srgbClr val="067B0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476" y="1524000"/>
            <a:ext cx="1957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mbria" panose="02040503050406030204" pitchFamily="18" charset="0"/>
              </a:rPr>
              <a:t>a useful and  illustrative starting point...</a:t>
            </a:r>
            <a:endParaRPr lang="en-US" sz="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 bwMode="auto">
          <a:xfrm rot="19542431">
            <a:off x="3085510" y="985704"/>
            <a:ext cx="474486" cy="679910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411" y="457200"/>
            <a:ext cx="5236562" cy="584775"/>
          </a:xfrm>
          <a:prstGeom prst="rect">
            <a:avLst/>
          </a:prstGeom>
          <a:solidFill>
            <a:srgbClr val="FCECD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</a:rPr>
              <a:t>rot13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's surprising history...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009169" cy="40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 bwMode="auto">
          <a:xfrm>
            <a:off x="4648200" y="5762656"/>
            <a:ext cx="3810000" cy="347472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651749" y="4730496"/>
            <a:ext cx="2815851" cy="347472"/>
          </a:xfrm>
          <a:prstGeom prst="roundRect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30213" y="3276600"/>
            <a:ext cx="1804810" cy="3352800"/>
          </a:xfrm>
          <a:prstGeom prst="roundRect">
            <a:avLst/>
          </a:prstGeom>
          <a:solidFill>
            <a:srgbClr val="DDF2FF"/>
          </a:solidFill>
          <a:ln w="1905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716337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5375275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>
                <a:latin typeface="Courier New" pitchFamily="49" charset="0"/>
              </a:rPr>
              <a:t>ord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4379912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50" y="6030912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3411537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convert # to char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71700" y="228600"/>
            <a:ext cx="472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ASCII and Unicode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1289244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8537" y="2154432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1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5536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97</a:t>
            </a: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59473" y="1701288"/>
            <a:ext cx="452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122</a:t>
            </a:r>
          </a:p>
        </p:txBody>
      </p:sp>
      <p:sp>
        <p:nvSpPr>
          <p:cNvPr id="1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3636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65</a:t>
            </a:r>
          </a:p>
        </p:txBody>
      </p:sp>
      <p:sp>
        <p:nvSpPr>
          <p:cNvPr id="1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1223" y="2573179"/>
            <a:ext cx="4524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90</a:t>
            </a:r>
          </a:p>
        </p:txBody>
      </p:sp>
      <p:sp>
        <p:nvSpPr>
          <p:cNvPr id="1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524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99</a:t>
            </a:r>
          </a:p>
        </p:txBody>
      </p:sp>
      <p:sp>
        <p:nvSpPr>
          <p:cNvPr id="1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50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101</a:t>
            </a:r>
          </a:p>
        </p:txBody>
      </p:sp>
      <p:sp>
        <p:nvSpPr>
          <p:cNvPr id="2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49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103</a:t>
            </a:r>
          </a:p>
        </p:txBody>
      </p:sp>
      <p:sp>
        <p:nvSpPr>
          <p:cNvPr id="2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02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105</a:t>
            </a:r>
          </a:p>
        </p:txBody>
      </p:sp>
      <p:sp>
        <p:nvSpPr>
          <p:cNvPr id="2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81412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107</a:t>
            </a:r>
          </a:p>
        </p:txBody>
      </p:sp>
      <p:sp>
        <p:nvSpPr>
          <p:cNvPr id="2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75301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109</a:t>
            </a: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607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111</a:t>
            </a:r>
          </a:p>
        </p:txBody>
      </p:sp>
      <p:sp>
        <p:nvSpPr>
          <p:cNvPr id="2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65901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113</a:t>
            </a: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386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115</a:t>
            </a:r>
          </a:p>
        </p:txBody>
      </p:sp>
      <p:sp>
        <p:nvSpPr>
          <p:cNvPr id="27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339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117</a:t>
            </a:r>
          </a:p>
        </p:txBody>
      </p:sp>
      <p:sp>
        <p:nvSpPr>
          <p:cNvPr id="28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29223" y="1701288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119</a:t>
            </a:r>
          </a:p>
        </p:txBody>
      </p:sp>
      <p:sp>
        <p:nvSpPr>
          <p:cNvPr id="29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032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67</a:t>
            </a:r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731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69</a:t>
            </a:r>
          </a:p>
        </p:txBody>
      </p:sp>
      <p:sp>
        <p:nvSpPr>
          <p:cNvPr id="31" name="Text Box 3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430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71</a:t>
            </a:r>
          </a:p>
        </p:txBody>
      </p:sp>
      <p:sp>
        <p:nvSpPr>
          <p:cNvPr id="32" name="Text Box 3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383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73</a:t>
            </a:r>
          </a:p>
        </p:txBody>
      </p:sp>
      <p:sp>
        <p:nvSpPr>
          <p:cNvPr id="33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730801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75</a:t>
            </a:r>
          </a:p>
        </p:txBody>
      </p:sp>
      <p:sp>
        <p:nvSpPr>
          <p:cNvPr id="34" name="Text Box 3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13401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77</a:t>
            </a:r>
          </a:p>
        </p:txBody>
      </p:sp>
      <p:sp>
        <p:nvSpPr>
          <p:cNvPr id="35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988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79</a:t>
            </a:r>
          </a:p>
        </p:txBody>
      </p:sp>
      <p:sp>
        <p:nvSpPr>
          <p:cNvPr id="36" name="Text Box 3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4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81</a:t>
            </a:r>
          </a:p>
        </p:txBody>
      </p:sp>
      <p:sp>
        <p:nvSpPr>
          <p:cNvPr id="37" name="Text Box 3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021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83</a:t>
            </a:r>
          </a:p>
        </p:txBody>
      </p:sp>
      <p:sp>
        <p:nvSpPr>
          <p:cNvPr id="38" name="Text Box 4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656211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87</a:t>
            </a:r>
          </a:p>
        </p:txBody>
      </p:sp>
      <p:sp>
        <p:nvSpPr>
          <p:cNvPr id="39" name="Text Box 4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72023" y="2573179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Calibri" pitchFamily="34" charset="0"/>
              </a:rPr>
              <a:t>85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00821" y="1685898"/>
            <a:ext cx="848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200" dirty="0" smtClean="0">
                <a:solidFill>
                  <a:srgbClr val="C00000"/>
                </a:solidFill>
                <a:latin typeface="Cambria" pitchFamily="18" charset="0"/>
              </a:rPr>
              <a:t> value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96391" y="2536245"/>
            <a:ext cx="848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sz="1200" dirty="0" smtClean="0">
                <a:solidFill>
                  <a:srgbClr val="C00000"/>
                </a:solidFill>
                <a:latin typeface="Cambria" pitchFamily="18" charset="0"/>
              </a:rPr>
              <a:t> value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53857" y="3595687"/>
            <a:ext cx="5242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What is </a:t>
            </a:r>
            <a:r>
              <a:rPr lang="en-US" sz="2800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ourier New" pitchFamily="49" charset="0"/>
              </a:rPr>
              <a:t>ord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itchFamily="49" charset="0"/>
              </a:rPr>
              <a:t>'U'</a:t>
            </a:r>
            <a:r>
              <a:rPr lang="en-US" sz="2800" b="1" dirty="0" smtClean="0">
                <a:latin typeface="Courier New" pitchFamily="49" charset="0"/>
              </a:rPr>
              <a:t>)//2</a:t>
            </a:r>
            <a:r>
              <a:rPr lang="en-US" sz="2800" dirty="0" smtClean="0">
                <a:latin typeface="Cambria" pitchFamily="18" charset="0"/>
              </a:rPr>
              <a:t>?</a:t>
            </a:r>
            <a:endParaRPr lang="en-US" sz="2800" b="1" dirty="0">
              <a:solidFill>
                <a:srgbClr val="067B0E"/>
              </a:solidFill>
              <a:latin typeface="Courier New" pitchFamily="49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36635" y="5677153"/>
            <a:ext cx="6554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What is  </a:t>
            </a:r>
            <a:r>
              <a:rPr lang="en-US" sz="2800" b="1" dirty="0" err="1" smtClean="0">
                <a:latin typeface="Courier New" pitchFamily="49" charset="0"/>
              </a:rPr>
              <a:t>chr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ord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800" b="1" dirty="0">
                <a:solidFill>
                  <a:srgbClr val="067B0E"/>
                </a:solidFill>
                <a:latin typeface="Courier New" pitchFamily="49" charset="0"/>
              </a:rPr>
              <a:t>W</a:t>
            </a:r>
            <a:r>
              <a:rPr lang="en-US" sz="2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800" b="1" dirty="0" smtClean="0">
                <a:latin typeface="Courier New" pitchFamily="49" charset="0"/>
              </a:rPr>
              <a:t>) + 13     )</a:t>
            </a:r>
            <a:r>
              <a:rPr lang="en-US" sz="2800" dirty="0" smtClean="0">
                <a:latin typeface="Cambria" pitchFamily="18" charset="0"/>
              </a:rPr>
              <a:t>?</a:t>
            </a:r>
            <a:endParaRPr lang="en-US" sz="2800" dirty="0">
              <a:solidFill>
                <a:srgbClr val="067B0E"/>
              </a:solidFill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27478" y="4631442"/>
            <a:ext cx="6363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What is  </a:t>
            </a:r>
            <a:r>
              <a:rPr lang="en-US" sz="2800" b="1" dirty="0" err="1" smtClean="0">
                <a:latin typeface="Courier New" pitchFamily="49" charset="0"/>
              </a:rPr>
              <a:t>chr</a:t>
            </a:r>
            <a:r>
              <a:rPr lang="en-US" sz="2800" b="1" dirty="0" smtClean="0">
                <a:latin typeface="Courier New" pitchFamily="49" charset="0"/>
              </a:rPr>
              <a:t>(</a:t>
            </a:r>
            <a:r>
              <a:rPr lang="en-US" sz="2800" b="1" dirty="0" err="1" smtClean="0">
                <a:latin typeface="Courier New" pitchFamily="49" charset="0"/>
              </a:rPr>
              <a:t>ord</a:t>
            </a:r>
            <a:r>
              <a:rPr lang="en-US" sz="2800" b="1" dirty="0">
                <a:latin typeface="Courier New" pitchFamily="49" charset="0"/>
              </a:rPr>
              <a:t>(</a:t>
            </a:r>
            <a:r>
              <a:rPr lang="en-US" sz="2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800" b="1" dirty="0" err="1">
                <a:solidFill>
                  <a:srgbClr val="067B0E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2800" b="1" dirty="0" smtClean="0">
                <a:latin typeface="Courier New" pitchFamily="49" charset="0"/>
              </a:rPr>
              <a:t>) + 13)</a:t>
            </a:r>
            <a:r>
              <a:rPr lang="en-US" sz="2800" dirty="0" smtClean="0">
                <a:latin typeface="Cambria" pitchFamily="18" charset="0"/>
              </a:rPr>
              <a:t>?</a:t>
            </a:r>
            <a:endParaRPr lang="en-US" sz="2800" dirty="0">
              <a:solidFill>
                <a:srgbClr val="067B0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82615" y="1105763"/>
            <a:ext cx="848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1200" dirty="0" smtClean="0">
                <a:latin typeface="Cambria" pitchFamily="18" charset="0"/>
              </a:rPr>
              <a:t> value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982615" y="2015932"/>
            <a:ext cx="848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1200" dirty="0" smtClean="0">
                <a:latin typeface="Cambria" pitchFamily="18" charset="0"/>
              </a:rPr>
              <a:t> value</a:t>
            </a:r>
            <a:endParaRPr lang="en-US" sz="1200" dirty="0"/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7038165" y="6156959"/>
            <a:ext cx="359640" cy="348615"/>
          </a:xfrm>
          <a:prstGeom prst="downArrow">
            <a:avLst/>
          </a:prstGeom>
          <a:solidFill>
            <a:srgbClr val="FCECD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6501458"/>
            <a:ext cx="12442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atin typeface="Cambria" pitchFamily="18" charset="0"/>
              </a:rPr>
              <a:t>how do we wrap?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61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3843453" y="3048000"/>
            <a:ext cx="1511808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33092" y="2692400"/>
            <a:ext cx="1511808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24200" y="3649133"/>
            <a:ext cx="4114799" cy="465667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3349" y="91440"/>
            <a:ext cx="349301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Writing Rot13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762000"/>
            <a:ext cx="84058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rot13(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"""Rotates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 by 13 chars,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"wrapping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 as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needed.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67B0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NON-LETTERS don't change!     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67B0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"""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)+13 &lt;=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)+13)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EB10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B10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                   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E9A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# upper-case test!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5410200" y="6510528"/>
            <a:ext cx="3657600" cy="276999"/>
          </a:xfrm>
          <a:prstGeom prst="rect">
            <a:avLst/>
          </a:prstGeom>
          <a:solidFill>
            <a:srgbClr val="DDF2FF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Extra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ow would you rotate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places, instead of 13?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52016" y="5848434"/>
            <a:ext cx="3505200" cy="601134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941921"/>
            <a:ext cx="1760519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(2) How will upper case change? Try noting only the code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differences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…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58" y="6254007"/>
            <a:ext cx="1655342" cy="553998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(3) What if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is not a letter at all?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5704858">
            <a:off x="6046376" y="4753614"/>
            <a:ext cx="529558" cy="88800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4785741">
            <a:off x="1755073" y="6020663"/>
            <a:ext cx="477976" cy="657547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3730" y="2184737"/>
            <a:ext cx="1421670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(1) What code will "wrap" to the alphabet's other side?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3068203">
            <a:off x="7130009" y="3068392"/>
            <a:ext cx="422767" cy="74321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133600"/>
            <a:ext cx="2552151" cy="323165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(0) What do these tests do?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3972834">
            <a:off x="4149125" y="2306227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203172">
            <a:off x="4200429" y="1998908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986350" y="475488"/>
            <a:ext cx="211182" cy="245906"/>
          </a:xfrm>
          <a:prstGeom prst="downArrow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102" y="170800"/>
            <a:ext cx="20056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any single character,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04FF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12392" y="4824038"/>
            <a:ext cx="4233054" cy="582216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4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124200" y="3649133"/>
            <a:ext cx="4114799" cy="465667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63898" y="3745519"/>
            <a:ext cx="1511808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841596" y="3046744"/>
            <a:ext cx="1511808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33092" y="2692400"/>
            <a:ext cx="1511808" cy="304800"/>
          </a:xfrm>
          <a:prstGeom prst="rect">
            <a:avLst/>
          </a:prstGeom>
          <a:solidFill>
            <a:srgbClr val="D2E6F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2392" y="4824038"/>
            <a:ext cx="4233054" cy="582216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-106" charset="0"/>
                <a:ea typeface="ＭＳ Ｐゴシック" pitchFamily="-106" charset="-128"/>
                <a:cs typeface="ＭＳ Ｐゴシック" pitchFamily="-106" charset="-128"/>
              </a:rPr>
              <a:t>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83349" y="91440"/>
            <a:ext cx="349301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Writing Rot13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762000"/>
            <a:ext cx="840581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rot13(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"""rotates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 by 13 chars,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"wrapping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" as needed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NON-LETTERS don't change!     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67B0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"""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)+13 &lt;=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):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)+13)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EB10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B10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	 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chr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ord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(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)+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13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-26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E9A2C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kumimoji="0" lang="en-US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'A'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&lt;=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c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&lt;=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7B0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'Z'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 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# upper-case test!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 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B410CE"/>
              </a:solidFill>
              <a:effectLst/>
              <a:uLnTx/>
              <a:uFillTx/>
              <a:latin typeface="Courier New" pitchFamily="49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10CE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A2C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5410200" y="6510528"/>
            <a:ext cx="3657600" cy="276999"/>
          </a:xfrm>
          <a:prstGeom prst="rect">
            <a:avLst/>
          </a:prstGeom>
          <a:solidFill>
            <a:srgbClr val="DDF2FF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Extra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: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ow would you rotate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ＭＳ Ｐゴシック" pitchFamily="34" charset="-128"/>
              </a:rPr>
              <a:t>places, instead of 13?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652016" y="5848434"/>
            <a:ext cx="3505200" cy="601134"/>
          </a:xfrm>
          <a:prstGeom prst="roundRect">
            <a:avLst>
              <a:gd name="adj" fmla="val 36061"/>
            </a:avLst>
          </a:prstGeom>
          <a:solidFill>
            <a:srgbClr val="ECECE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941921"/>
            <a:ext cx="1760519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(2) How will upper case change? Try noting only the code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differences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…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58" y="6254007"/>
            <a:ext cx="1655342" cy="553998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(3) What if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is not a letter at all?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5704858">
            <a:off x="6046376" y="4753614"/>
            <a:ext cx="529558" cy="88800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4785741">
            <a:off x="1755073" y="6020663"/>
            <a:ext cx="477976" cy="657547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3730" y="2184737"/>
            <a:ext cx="1421670" cy="1015663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(1) What code will "wrap" to the alphabet's other side?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3068203">
            <a:off x="7130009" y="3068392"/>
            <a:ext cx="422767" cy="743216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133600"/>
            <a:ext cx="2552151" cy="323165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(0) What do these tests do?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3972834">
            <a:off x="4149125" y="2306227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203172">
            <a:off x="4200429" y="1998908"/>
            <a:ext cx="357486" cy="456218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986350" y="475488"/>
            <a:ext cx="211182" cy="245906"/>
          </a:xfrm>
          <a:prstGeom prst="downArrow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102" y="170800"/>
            <a:ext cx="20056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any single character,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04FF"/>
              </a:solidFill>
              <a:effectLst/>
              <a:uLnTx/>
              <a:uFillTx/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0637" y="490122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1" charset="-128"/>
              </a:rPr>
              <a:t>same, but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" pitchFamily="49" charset="0"/>
                <a:ea typeface="ＭＳ Ｐゴシック" pitchFamily="1" charset="-128"/>
              </a:rPr>
              <a:t>'Z'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63368" y="5935789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ＭＳ Ｐゴシック" pitchFamily="1" charset="-128"/>
              </a:rPr>
              <a:t>return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04FF"/>
                </a:solidFill>
                <a:effectLst/>
                <a:uLnTx/>
                <a:uFillTx/>
                <a:latin typeface="Courier New" pitchFamily="49" charset="0"/>
                <a:ea typeface="ＭＳ Ｐゴシック" pitchFamily="1" charset="-128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04FF"/>
              </a:solidFill>
              <a:effectLst/>
              <a:uLnTx/>
              <a:uFillTx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40936" y="6215882"/>
            <a:ext cx="16789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1" charset="-128"/>
              </a:rPr>
              <a:t>use n instead of 13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7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</a:t>
            </a:r>
            <a:r>
              <a:rPr lang="en-US" sz="3600" b="1" dirty="0" smtClean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</a:rPr>
              <a:t>encipher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bhogdq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? H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oqdedq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rzkzc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.'</a:t>
            </a:r>
            <a:r>
              <a:rPr lang="en-US" sz="1800" b="1" dirty="0" smtClean="0">
                <a:latin typeface="Courier New" pitchFamily="49" charset="0"/>
              </a:rPr>
              <a:t>, 25)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Aycqyp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agnfcp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? G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npcdcp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Aycqyp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qyjyb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5514975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</a:rPr>
              <a:t>encipher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'Hu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lkbjhapvu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pz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doha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ylthpuz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hmaly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dl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mvynla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'</a:t>
            </a:r>
            <a:r>
              <a:rPr lang="en-US" sz="1800" b="1" dirty="0">
                <a:latin typeface="Courier New" pitchFamily="49" charset="0"/>
              </a:rPr>
              <a:t>\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            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lclyfaopun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dl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ohcl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slhyulk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.'</a:t>
            </a:r>
            <a:r>
              <a:rPr lang="en-US" sz="1800" b="1" dirty="0" smtClean="0">
                <a:latin typeface="Courier New" pitchFamily="49" charset="0"/>
              </a:rPr>
              <a:t>, 19)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 dirty="0">
              <a:solidFill>
                <a:srgbClr val="0B04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Brutus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7370" y="1679972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7370" y="6553200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2502356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</a:rPr>
              <a:t>encipher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bhogdq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? H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oqdedq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rzkzc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.'</a:t>
            </a:r>
            <a:r>
              <a:rPr lang="en-US" sz="1800" b="1" dirty="0" smtClean="0">
                <a:latin typeface="Courier New" pitchFamily="49" charset="0"/>
              </a:rPr>
              <a:t>, 15)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Qosgof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qwdvsf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? W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dfstsf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Qosgof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gozor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.'</a:t>
            </a: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1000" y="3404512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</a:rPr>
              <a:t>encipher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bhogdq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? H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oqdedq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rzkzc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.'</a:t>
            </a:r>
            <a:r>
              <a:rPr lang="en-US" sz="1800" b="1" dirty="0" smtClean="0">
                <a:latin typeface="Courier New" pitchFamily="49" charset="0"/>
              </a:rPr>
              <a:t>, 4)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Fdhvdu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flskhu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? L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suhihu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Fdhvdu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B04FF"/>
                </a:solidFill>
                <a:latin typeface="Courier New" pitchFamily="49" charset="0"/>
              </a:rPr>
              <a:t>vdodg</a:t>
            </a:r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.'</a:t>
            </a:r>
          </a:p>
        </p:txBody>
      </p:sp>
      <p:sp>
        <p:nvSpPr>
          <p:cNvPr id="2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" y="4306669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</a:rPr>
              <a:t>encipher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bhogdq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? H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oqdedq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Bzdrzq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67B0E"/>
                </a:solidFill>
                <a:latin typeface="Courier New" pitchFamily="49" charset="0"/>
              </a:rPr>
              <a:t>rzkzc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.'</a:t>
            </a:r>
            <a:r>
              <a:rPr lang="en-US" sz="1800" b="1" dirty="0" smtClean="0">
                <a:latin typeface="Courier New" pitchFamily="49" charset="0"/>
              </a:rPr>
              <a:t>, 1)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5233210"/>
            <a:ext cx="815340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89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60338" y="5230368"/>
            <a:ext cx="6411150" cy="902669"/>
          </a:xfrm>
          <a:prstGeom prst="roundRect">
            <a:avLst>
              <a:gd name="adj" fmla="val 36061"/>
            </a:avLst>
          </a:prstGeom>
          <a:noFill/>
          <a:ln w="3810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</a:t>
            </a:r>
            <a:r>
              <a:rPr lang="en-US" sz="3600" b="1" i="1" dirty="0">
                <a:latin typeface="Courier New" pitchFamily="49" charset="0"/>
              </a:rPr>
              <a:t>decipher</a:t>
            </a:r>
            <a:endParaRPr lang="en-US" sz="4000" i="1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86795">
            <a:off x="6771467" y="6151889"/>
            <a:ext cx="2443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Which is more difficult computationally?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dirty="0">
                <a:latin typeface="Courier New" pitchFamily="49" charset="0"/>
              </a:rPr>
              <a:t>&gt;&gt;&gt; decipher('</a:t>
            </a:r>
            <a:r>
              <a:rPr lang="en-US" sz="1800" b="1" dirty="0" err="1">
                <a:latin typeface="Courier New" pitchFamily="49" charset="0"/>
              </a:rPr>
              <a:t>Uifz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xpsl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ju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pvu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xjui</a:t>
            </a:r>
            <a:r>
              <a:rPr lang="en-US" sz="1800" b="1" dirty="0">
                <a:latin typeface="Courier New" pitchFamily="49" charset="0"/>
              </a:rPr>
              <a:t> b </a:t>
            </a:r>
            <a:r>
              <a:rPr lang="en-US" sz="1800" b="1" dirty="0" err="1">
                <a:latin typeface="Courier New" pitchFamily="49" charset="0"/>
              </a:rPr>
              <a:t>qfodjm</a:t>
            </a:r>
            <a:r>
              <a:rPr lang="en-US" sz="1800" b="1" dirty="0">
                <a:latin typeface="Courier New" pitchFamily="49" charset="0"/>
              </a:rPr>
              <a:t>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&gt;&gt;&gt; decipher('</a:t>
            </a:r>
            <a:r>
              <a:rPr lang="en-US" b="1" dirty="0" err="1">
                <a:latin typeface="Courier New" pitchFamily="49" charset="0"/>
              </a:rPr>
              <a:t>gv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vw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dtwvg</a:t>
            </a:r>
            <a:r>
              <a:rPr lang="en-US" b="1" dirty="0">
                <a:latin typeface="Courier New" pitchFamily="49" charset="0"/>
              </a:rPr>
              <a:t>') 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Brutus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67370" y="1679972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7370" y="2280597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1354" y="4478744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PL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7168" y="5292201"/>
            <a:ext cx="46358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LAT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7557394" y="5376672"/>
            <a:ext cx="1203960" cy="647510"/>
          </a:xfrm>
          <a:prstGeom prst="rightArrow">
            <a:avLst>
              <a:gd name="adj1" fmla="val 42468"/>
              <a:gd name="adj2" fmla="val 81670"/>
            </a:avLst>
          </a:prstGeom>
          <a:solidFill>
            <a:srgbClr val="DDF2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59235" y="5531150"/>
            <a:ext cx="994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How!?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884" y="2743200"/>
            <a:ext cx="287732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7413" y="76200"/>
            <a:ext cx="72390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500" b="1" dirty="0">
                <a:latin typeface="Courier New" pitchFamily="49" charset="0"/>
              </a:rPr>
              <a:t>max</a:t>
            </a:r>
            <a:endParaRPr lang="en-US" sz="11500" dirty="0"/>
          </a:p>
        </p:txBody>
      </p:sp>
      <p:sp>
        <p:nvSpPr>
          <p:cNvPr id="1024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93675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Cambria" pitchFamily="18" charset="0"/>
              </a:rPr>
              <a:t>A recipe for life ?</a:t>
            </a:r>
          </a:p>
        </p:txBody>
      </p:sp>
      <p:sp>
        <p:nvSpPr>
          <p:cNvPr id="1024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1268580">
            <a:off x="3397061" y="3262011"/>
            <a:ext cx="4681939" cy="830997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The </a:t>
            </a:r>
            <a:r>
              <a:rPr lang="en-US" dirty="0" smtClean="0">
                <a:latin typeface="Cambria" pitchFamily="18" charset="0"/>
              </a:rPr>
              <a:t>real problem is </a:t>
            </a:r>
            <a:r>
              <a:rPr lang="en-US" dirty="0">
                <a:latin typeface="Cambria" pitchFamily="18" charset="0"/>
              </a:rPr>
              <a:t>knowing </a:t>
            </a:r>
            <a:r>
              <a:rPr lang="en-US" b="1" i="1" u="sng" dirty="0">
                <a:latin typeface="Cambria" pitchFamily="18" charset="0"/>
              </a:rPr>
              <a:t>what</a:t>
            </a:r>
            <a:r>
              <a:rPr lang="en-US" dirty="0">
                <a:latin typeface="Cambria" pitchFamily="18" charset="0"/>
              </a:rPr>
              <a:t> we want to maximize!</a:t>
            </a:r>
          </a:p>
        </p:txBody>
      </p:sp>
      <p:sp>
        <p:nvSpPr>
          <p:cNvPr id="10246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2452688"/>
            <a:ext cx="556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and python already has it for us…</a:t>
            </a: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6222004"/>
            <a:ext cx="41544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... </a:t>
            </a:r>
            <a:r>
              <a:rPr lang="en-US" sz="2800" dirty="0">
                <a:latin typeface="Cambria" pitchFamily="18" charset="0"/>
              </a:rPr>
              <a:t>o</a:t>
            </a:r>
            <a:r>
              <a:rPr lang="en-US" sz="2800" dirty="0" smtClean="0">
                <a:latin typeface="Cambria" pitchFamily="18" charset="0"/>
              </a:rPr>
              <a:t>r </a:t>
            </a:r>
            <a:r>
              <a:rPr lang="en-US" sz="2800" i="1" dirty="0" smtClean="0">
                <a:latin typeface="Cambria" pitchFamily="18" charset="0"/>
              </a:rPr>
              <a:t>minimize</a:t>
            </a:r>
            <a:r>
              <a:rPr lang="en-US" sz="2800" dirty="0" smtClean="0">
                <a:latin typeface="Cambria" pitchFamily="18" charset="0"/>
              </a:rPr>
              <a:t>,  with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4932" y="4148207"/>
            <a:ext cx="2443306" cy="830997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80425" y="4009072"/>
            <a:ext cx="20603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yields the "most English" phrase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Measuring  </a:t>
            </a:r>
            <a:r>
              <a:rPr lang="en-US" sz="4000" i="1" dirty="0">
                <a:latin typeface="Cambria" pitchFamily="18" charset="0"/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975914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127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53389" y="1066800"/>
            <a:ext cx="2199898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Very 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26711" y="6167735"/>
            <a:ext cx="2053254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Not </a:t>
            </a:r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691877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"quadruplicity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691877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"the gostak distims the doshes"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660709" y="1219200"/>
            <a:ext cx="195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"Call </a:t>
            </a:r>
            <a:r>
              <a:rPr lang="en-US" sz="1800" dirty="0">
                <a:latin typeface="Cambria" pitchFamily="18" charset="0"/>
              </a:rPr>
              <a:t>me </a:t>
            </a:r>
            <a:r>
              <a:rPr lang="en-US" sz="1800" dirty="0" smtClean="0">
                <a:latin typeface="Cambria" pitchFamily="18" charset="0"/>
              </a:rPr>
              <a:t>Ishmael."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691877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691877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"hension, framble, bardle"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691877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691877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691877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691877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61055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0211" y="59302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All of these sound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/>
            </a:r>
            <a:br>
              <a:rPr lang="en-US" sz="1000" dirty="0">
                <a:solidFill>
                  <a:srgbClr val="067B0E"/>
                </a:solidFill>
                <a:latin typeface="Cambria" pitchFamily="18" charset="0"/>
              </a:rPr>
            </a:b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691877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"Hold the newsreader's nose squarely, waiter, or 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928719" y="1219200"/>
            <a:ext cx="1873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"Attack </a:t>
            </a:r>
            <a:r>
              <a:rPr lang="en-US" sz="1800" dirty="0">
                <a:latin typeface="Cambria" pitchFamily="18" charset="0"/>
              </a:rPr>
              <a:t>at </a:t>
            </a:r>
            <a:r>
              <a:rPr lang="en-US" sz="1800" dirty="0" smtClean="0">
                <a:latin typeface="Cambria" pitchFamily="18" charset="0"/>
              </a:rPr>
              <a:t>dawn!"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691877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"Yow!  Legally-imposed CULTURE-reduction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is CABBAGE-BRAINED!"</a:t>
            </a:r>
          </a:p>
        </p:txBody>
      </p:sp>
      <p:sp>
        <p:nvSpPr>
          <p:cNvPr id="34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20962" y="3288138"/>
            <a:ext cx="2443306" cy="830997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346" y="2092562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higher scores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7259" y="5269468"/>
            <a:ext cx="14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lower scores</a:t>
            </a:r>
            <a:endParaRPr lang="en-US" sz="1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9363" y="4000272"/>
            <a:ext cx="21343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"Englishness" score based on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# of vowels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50122" y="194733"/>
            <a:ext cx="3241478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[6.9e-05,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[3.6e-05,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[1.4e-07, </a:t>
            </a:r>
            <a:r>
              <a:rPr lang="en-US" sz="1600" b="1" dirty="0">
                <a:latin typeface="Courier New" pitchFamily="49" charset="0"/>
              </a:rPr>
              <a:t>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[8.8e-11,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[7.2e-10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[0.01503, </a:t>
            </a:r>
            <a:r>
              <a:rPr lang="en-US" sz="1600" b="1" dirty="0">
                <a:latin typeface="Courier New" pitchFamily="49" charset="0"/>
              </a:rPr>
              <a:t>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[0.00524,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[0.29041, </a:t>
            </a:r>
            <a:r>
              <a:rPr lang="en-US" sz="1600" b="1" dirty="0">
                <a:latin typeface="Courier New" pitchFamily="49" charset="0"/>
              </a:rPr>
              <a:t>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[0.00874,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[7.3e-07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[0.06410,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[0.11955,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[1.1e-08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[2.6e-05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[0.00012,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[1.5e-06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[1.9e-07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[5.7e-08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[0.02060, </a:t>
            </a:r>
            <a:r>
              <a:rPr lang="en-US" sz="1600" b="1" dirty="0">
                <a:latin typeface="Courier New" pitchFamily="49" charset="0"/>
              </a:rPr>
              <a:t>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[0.45555, </a:t>
            </a:r>
            <a:r>
              <a:rPr lang="en-US" sz="1600" b="1" dirty="0">
                <a:latin typeface="Courier New" pitchFamily="49" charset="0"/>
              </a:rPr>
              <a:t>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 smtClean="0">
                <a:latin typeface="Courier New" pitchFamily="49" charset="0"/>
              </a:rPr>
              <a:t>']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181600" y="410558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467" y="6059156"/>
            <a:ext cx="589129" cy="307777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400" b="1" dirty="0" smtClean="0">
                <a:latin typeface="Cambria" pitchFamily="18" charset="0"/>
              </a:rPr>
              <a:t>!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50122" y="5977467"/>
            <a:ext cx="324147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526217" y="3980129"/>
            <a:ext cx="24433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0B04FF"/>
                </a:solidFill>
                <a:latin typeface="Calibri" pitchFamily="34" charset="0"/>
              </a:rPr>
              <a:t>"Englishness"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based on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letter probabilities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5044" y="1750874"/>
            <a:ext cx="390518" cy="1754326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c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o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r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e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  <a:endParaRPr lang="en-US" sz="1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2" y="1066800"/>
            <a:ext cx="7785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81098">
            <a:off x="3308252" y="4227421"/>
            <a:ext cx="565943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We'll  see  you </a:t>
            </a:r>
            <a:r>
              <a:rPr lang="en-US" sz="4200" dirty="0">
                <a:latin typeface="Cambria" pitchFamily="18" charset="0"/>
              </a:rPr>
              <a:t>in </a:t>
            </a:r>
            <a:r>
              <a:rPr lang="en-US" sz="4200" dirty="0" smtClean="0">
                <a:latin typeface="Cambria" pitchFamily="18" charset="0"/>
              </a:rPr>
              <a:t>Lab3 !</a:t>
            </a:r>
            <a:endParaRPr lang="en-US" sz="4200" dirty="0">
              <a:latin typeface="Cambri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834467" y="4574175"/>
            <a:ext cx="838200" cy="378472"/>
          </a:xfrm>
          <a:prstGeom prst="line">
            <a:avLst/>
          </a:prstGeom>
          <a:noFill/>
          <a:ln w="285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 rot="20257432">
            <a:off x="4653007" y="4722841"/>
            <a:ext cx="13179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0B04FF"/>
                </a:solidFill>
                <a:latin typeface="Cambria" pitchFamily="18" charset="0"/>
              </a:rPr>
              <a:t>hear</a:t>
            </a:r>
            <a:endParaRPr lang="en-US" sz="4200" b="1" i="1" dirty="0">
              <a:solidFill>
                <a:srgbClr val="0B04FF"/>
              </a:solidFill>
            </a:endParaRPr>
          </a:p>
        </p:txBody>
      </p:sp>
      <p:grpSp>
        <p:nvGrpSpPr>
          <p:cNvPr id="6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03571" y="5427407"/>
            <a:ext cx="1015629" cy="1248118"/>
            <a:chOff x="2928" y="1051"/>
            <a:chExt cx="840" cy="957"/>
          </a:xfrm>
        </p:grpSpPr>
        <p:sp>
          <p:nvSpPr>
            <p:cNvPr id="7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9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1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2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3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5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16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19200" y="5536745"/>
            <a:ext cx="365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67B0E"/>
                </a:solidFill>
                <a:latin typeface="Cambria" panose="02040503050406030204" pitchFamily="18" charset="0"/>
              </a:rPr>
              <a:t>Earbuds are </a:t>
            </a:r>
            <a:r>
              <a:rPr lang="en-US" sz="1800" dirty="0" smtClean="0">
                <a:solidFill>
                  <a:srgbClr val="067B0E"/>
                </a:solidFill>
                <a:latin typeface="Cambria" panose="02040503050406030204" pitchFamily="18" charset="0"/>
              </a:rPr>
              <a:t>helpful for </a:t>
            </a:r>
            <a:r>
              <a:rPr lang="en-US" sz="1800" dirty="0" smtClean="0">
                <a:solidFill>
                  <a:srgbClr val="067B0E"/>
                </a:solidFill>
                <a:latin typeface="Cambria" panose="02040503050406030204" pitchFamily="18" charset="0"/>
              </a:rPr>
              <a:t>lab—unless </a:t>
            </a:r>
            <a:r>
              <a:rPr lang="en-US" sz="1800" dirty="0">
                <a:solidFill>
                  <a:srgbClr val="067B0E"/>
                </a:solidFill>
                <a:latin typeface="Cambria" panose="02040503050406030204" pitchFamily="18" charset="0"/>
              </a:rPr>
              <a:t>you </a:t>
            </a:r>
            <a:r>
              <a:rPr lang="en-US" sz="1800" b="1" i="1" dirty="0">
                <a:solidFill>
                  <a:srgbClr val="067B0E"/>
                </a:solidFill>
                <a:latin typeface="Cambria" panose="02040503050406030204" pitchFamily="18" charset="0"/>
              </a:rPr>
              <a:t>really</a:t>
            </a:r>
            <a:r>
              <a:rPr lang="en-US" sz="1800" dirty="0">
                <a:solidFill>
                  <a:srgbClr val="067B0E"/>
                </a:solidFill>
                <a:latin typeface="Cambria" panose="02040503050406030204" pitchFamily="18" charset="0"/>
              </a:rPr>
              <a:t> like Darth Vader</a:t>
            </a:r>
            <a:r>
              <a:rPr lang="en-US" sz="1800" dirty="0" smtClean="0">
                <a:solidFill>
                  <a:srgbClr val="067B0E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067B0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8"/>
          <a:stretch/>
        </p:blipFill>
        <p:spPr>
          <a:xfrm>
            <a:off x="4572000" y="14019"/>
            <a:ext cx="4559547" cy="1513096"/>
          </a:xfrm>
          <a:prstGeom prst="rect">
            <a:avLst/>
          </a:prstGeom>
        </p:spPr>
      </p:pic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7268" y="231775"/>
            <a:ext cx="28956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to the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>
                <a:latin typeface="Courier New" pitchFamily="49" charset="0"/>
              </a:rPr>
              <a:t>max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938" y="121285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ant </a:t>
            </a:r>
            <a:r>
              <a:rPr lang="en-US" dirty="0">
                <a:latin typeface="Cambria" pitchFamily="18" charset="0"/>
              </a:rPr>
              <a:t>the highest </a:t>
            </a:r>
            <a:r>
              <a:rPr lang="en-US" dirty="0" smtClean="0">
                <a:latin typeface="Cambria" pitchFamily="18" charset="0"/>
              </a:rPr>
              <a:t>price?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449689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if the months are in there, as well?</a:t>
            </a:r>
          </a:p>
        </p:txBody>
      </p:sp>
      <p:sp>
        <p:nvSpPr>
          <p:cNvPr id="11272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752600"/>
            <a:ext cx="6888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</a:t>
            </a:r>
            <a:r>
              <a:rPr lang="en-US" sz="1800" b="1" dirty="0">
                <a:latin typeface="Courier New" pitchFamily="49" charset="0"/>
              </a:rPr>
              <a:t>475.5, 458.0, 441.3, 470.8, 532.8, 520.9</a:t>
            </a:r>
            <a:r>
              <a:rPr lang="en-US" sz="1800" b="1" dirty="0" smtClean="0">
                <a:latin typeface="Courier New" pitchFamily="49" charset="0"/>
              </a:rPr>
              <a:t>])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1273" name="Text Box 3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928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'sep'</a:t>
            </a:r>
          </a:p>
        </p:txBody>
      </p:sp>
      <p:sp>
        <p:nvSpPr>
          <p:cNvPr id="11274" name="Text Box 3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'jul'</a:t>
            </a:r>
          </a:p>
        </p:txBody>
      </p:sp>
      <p:sp>
        <p:nvSpPr>
          <p:cNvPr id="11275" name="Text Box 3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751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'may'</a:t>
            </a:r>
          </a:p>
        </p:txBody>
      </p:sp>
      <p:sp>
        <p:nvSpPr>
          <p:cNvPr id="11276" name="Text Box 3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84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'mar'</a:t>
            </a:r>
          </a:p>
        </p:txBody>
      </p:sp>
      <p:sp>
        <p:nvSpPr>
          <p:cNvPr id="11277" name="Text Box 3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9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'jan'</a:t>
            </a:r>
          </a:p>
        </p:txBody>
      </p:sp>
      <p:sp>
        <p:nvSpPr>
          <p:cNvPr id="11278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79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'nov'</a:t>
            </a:r>
          </a:p>
        </p:txBody>
      </p:sp>
      <p:sp>
        <p:nvSpPr>
          <p:cNvPr id="11279" name="Rectangle 4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" y="2962451"/>
            <a:ext cx="7689850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([[</a:t>
            </a:r>
            <a:r>
              <a:rPr lang="en-US" sz="1800" b="1" dirty="0">
                <a:latin typeface="Courier New" pitchFamily="49" charset="0"/>
              </a:rPr>
              <a:t>470.8,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'may'</a:t>
            </a:r>
            <a:r>
              <a:rPr lang="en-US" sz="1800" b="1" dirty="0">
                <a:latin typeface="Courier New" pitchFamily="49" charset="0"/>
              </a:rPr>
              <a:t>], [532.8,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'jul'</a:t>
            </a:r>
            <a:r>
              <a:rPr lang="en-US" sz="1800" b="1" dirty="0">
                <a:latin typeface="Courier New" pitchFamily="49" charset="0"/>
              </a:rPr>
              <a:t>], [520.9,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'sep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]])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11283" name="Group 1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879805" y="279857"/>
            <a:ext cx="435945" cy="468488"/>
            <a:chOff x="2928" y="1051"/>
            <a:chExt cx="840" cy="957"/>
          </a:xfrm>
        </p:grpSpPr>
        <p:sp>
          <p:nvSpPr>
            <p:cNvPr id="11287" name="Freeform 1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89" name="Oval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0" name="Oval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1" name="Oval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2" name="Oval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3" name="Oval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4" name="Oval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5" name="AutoShap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1296" name="Freeform 25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6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05201" y="1172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</a:rPr>
              <a:t>And I thought $100 was overpriced!</a:t>
            </a:r>
          </a:p>
        </p:txBody>
      </p:sp>
      <p:sp>
        <p:nvSpPr>
          <p:cNvPr id="11286" name="Rectangle 1"/>
          <p:cNvSpPr>
            <a:spLocks noChangeArrowheads="1"/>
          </p:cNvSpPr>
          <p:nvPr/>
        </p:nvSpPr>
        <p:spPr bwMode="auto">
          <a:xfrm>
            <a:off x="7645930" y="913956"/>
            <a:ext cx="1347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B04FF"/>
                </a:solidFill>
                <a:latin typeface="Cambria" pitchFamily="18" charset="0"/>
              </a:rPr>
              <a:t>NASDAQ</a:t>
            </a:r>
            <a:r>
              <a:rPr lang="en-US" sz="1200" dirty="0" smtClean="0">
                <a:solidFill>
                  <a:srgbClr val="0B04FF"/>
                </a:solidFill>
                <a:latin typeface="Cambria" pitchFamily="18" charset="0"/>
              </a:rPr>
              <a:t>: GOOGL</a:t>
            </a:r>
            <a:endParaRPr lang="en-US" sz="1200" dirty="0">
              <a:solidFill>
                <a:srgbClr val="0B04FF"/>
              </a:solidFill>
              <a:latin typeface="Cambria" pitchFamily="18" charset="0"/>
            </a:endParaRPr>
          </a:p>
        </p:txBody>
      </p:sp>
      <p:sp>
        <p:nvSpPr>
          <p:cNvPr id="38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419651"/>
            <a:ext cx="7689850" cy="36933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'may'</a:t>
            </a:r>
            <a:r>
              <a:rPr lang="en-US" sz="1800" b="1" dirty="0" smtClean="0">
                <a:latin typeface="Courier New" pitchFamily="49" charset="0"/>
              </a:rPr>
              <a:t>,470.8], 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'jul'</a:t>
            </a:r>
            <a:r>
              <a:rPr lang="en-US" sz="1800" b="1" dirty="0" smtClean="0">
                <a:latin typeface="Courier New" pitchFamily="49" charset="0"/>
              </a:rPr>
              <a:t>,532.8], 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'sep'</a:t>
            </a:r>
            <a:r>
              <a:rPr lang="en-US" sz="1800" b="1" dirty="0" smtClean="0">
                <a:latin typeface="Courier New" pitchFamily="49" charset="0"/>
              </a:rPr>
              <a:t>,520.9</a:t>
            </a:r>
            <a:r>
              <a:rPr lang="en-US" sz="1800" b="1" dirty="0" smtClean="0">
                <a:latin typeface="Courier New" pitchFamily="49" charset="0"/>
              </a:rPr>
              <a:t>]])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7087" y="1770123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99"/>
                </a:solidFill>
                <a:latin typeface="Courier New" pitchFamily="49" charset="0"/>
              </a:rPr>
              <a:t>ST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10600" y="3008617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990099"/>
                </a:solidFill>
                <a:latin typeface="Courier New" pitchFamily="49" charset="0"/>
              </a:rPr>
              <a:t>STm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10600" y="3465817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990099"/>
                </a:solidFill>
                <a:latin typeface="Courier New" pitchFamily="49" charset="0"/>
              </a:rPr>
              <a:t>mST</a:t>
            </a:r>
            <a:endParaRPr lang="en-US" sz="1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7268" y="231775"/>
            <a:ext cx="28956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to the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>
                <a:latin typeface="Courier New" pitchFamily="49" charset="0"/>
              </a:rPr>
              <a:t>max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938" y="121285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</a:t>
            </a:r>
            <a:r>
              <a:rPr lang="en-US" dirty="0" smtClean="0">
                <a:latin typeface="Cambria" pitchFamily="18" charset="0"/>
              </a:rPr>
              <a:t>ant </a:t>
            </a:r>
            <a:r>
              <a:rPr lang="en-US" dirty="0">
                <a:latin typeface="Cambria" pitchFamily="18" charset="0"/>
              </a:rPr>
              <a:t>the highest </a:t>
            </a:r>
            <a:r>
              <a:rPr lang="en-US" dirty="0" smtClean="0">
                <a:latin typeface="Cambria" pitchFamily="18" charset="0"/>
              </a:rPr>
              <a:t>price?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449689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What if the months are in there, as well?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41910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err="1" smtClean="0">
                <a:latin typeface="Cambria" pitchFamily="18" charset="0"/>
              </a:rPr>
              <a:t>Mudd's</a:t>
            </a:r>
            <a:r>
              <a:rPr lang="en-US" i="1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6110288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Or </a:t>
            </a:r>
            <a:r>
              <a:rPr lang="en-US" dirty="0" err="1" smtClean="0">
                <a:latin typeface="Cambria" pitchFamily="18" charset="0"/>
              </a:rPr>
              <a:t>Mudd's</a:t>
            </a: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en-US" dirty="0" smtClean="0">
                <a:latin typeface="Cambria" pitchFamily="18" charset="0"/>
              </a:rPr>
              <a:t>?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1272" name="Rectangle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752600"/>
            <a:ext cx="6888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</a:t>
            </a:r>
            <a:r>
              <a:rPr lang="en-US" sz="1800" b="1" dirty="0">
                <a:latin typeface="Courier New" pitchFamily="49" charset="0"/>
              </a:rPr>
              <a:t>475.5, 458.0, 441.3, 470.8, 532.8, 520.9</a:t>
            </a:r>
            <a:r>
              <a:rPr lang="en-US" sz="1800" b="1" dirty="0" smtClean="0">
                <a:latin typeface="Courier New" pitchFamily="49" charset="0"/>
              </a:rPr>
              <a:t>])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1273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928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'sep'</a:t>
            </a:r>
          </a:p>
        </p:txBody>
      </p:sp>
      <p:sp>
        <p:nvSpPr>
          <p:cNvPr id="11274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89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'jul'</a:t>
            </a:r>
          </a:p>
        </p:txBody>
      </p:sp>
      <p:sp>
        <p:nvSpPr>
          <p:cNvPr id="11275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751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'may'</a:t>
            </a:r>
          </a:p>
        </p:txBody>
      </p:sp>
      <p:sp>
        <p:nvSpPr>
          <p:cNvPr id="11276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84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'mar'</a:t>
            </a:r>
          </a:p>
        </p:txBody>
      </p:sp>
      <p:sp>
        <p:nvSpPr>
          <p:cNvPr id="11277" name="Text Box 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939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'jan'</a:t>
            </a:r>
          </a:p>
        </p:txBody>
      </p:sp>
      <p:sp>
        <p:nvSpPr>
          <p:cNvPr id="11278" name="Text Box 3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9550" y="20081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'nov'</a:t>
            </a:r>
          </a:p>
        </p:txBody>
      </p:sp>
      <p:sp>
        <p:nvSpPr>
          <p:cNvPr id="11279" name="Rectangle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962451"/>
            <a:ext cx="7689850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([[</a:t>
            </a:r>
            <a:r>
              <a:rPr lang="en-US" sz="1800" b="1" dirty="0">
                <a:latin typeface="Courier New" pitchFamily="49" charset="0"/>
              </a:rPr>
              <a:t>470.8,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'may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],[</a:t>
            </a:r>
            <a:r>
              <a:rPr lang="en-US" sz="1800" b="1" dirty="0">
                <a:latin typeface="Courier New" pitchFamily="49" charset="0"/>
              </a:rPr>
              <a:t>532.8,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'jul'</a:t>
            </a:r>
            <a:r>
              <a:rPr lang="en-US" sz="1800" b="1" dirty="0">
                <a:latin typeface="Courier New" pitchFamily="49" charset="0"/>
              </a:rPr>
              <a:t>], [520.9,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'sep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</a:t>
            </a:r>
            <a:r>
              <a:rPr lang="en-US" sz="1800" b="1" dirty="0" smtClean="0">
                <a:latin typeface="Courier New" pitchFamily="49" charset="0"/>
              </a:rPr>
              <a:t>]])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1280" name="Rectangl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93738" y="4648200"/>
            <a:ext cx="8328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err="1" smtClean="0">
                <a:latin typeface="Courier New" pitchFamily="49" charset="0"/>
              </a:rPr>
              <a:t>MSt</a:t>
            </a:r>
            <a:r>
              <a:rPr lang="en-US" sz="1200" b="1" dirty="0" smtClean="0">
                <a:latin typeface="Courier New" pitchFamily="49" charset="0"/>
              </a:rPr>
              <a:t> </a:t>
            </a:r>
            <a:r>
              <a:rPr lang="en-US" sz="1200" b="1" dirty="0">
                <a:latin typeface="Courier New" pitchFamily="49" charset="0"/>
              </a:rPr>
              <a:t>= ['Harvey', 'Mudd', 'College', 'seeks', 'to', 'educate', 'engineers,', 'scientists',  'and', 'mathematicians', 'well-versed', 'in', 'all', 'of', 'these', 'areas', 'and', 'in', 'the', 'humanities', 'and', 'the', 'social', 'sciences', 'so', 'that', 'they', 'may', 'assume', 'leadership', 'in', 'their', 'fields', 'with', 'a', 'clear', 'understanding', 'of', 'the', 'impact', 'of', 'their', 'work', 'on', 'society']</a:t>
            </a:r>
            <a:endParaRPr lang="en-US" sz="1200" b="1" dirty="0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11282" name="Rectangle 4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37687" y="6151099"/>
            <a:ext cx="2159567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Courier New" pitchFamily="49" charset="0"/>
              </a:rPr>
              <a:t>min(</a:t>
            </a:r>
            <a:r>
              <a:rPr lang="en-US" sz="3200" b="1" dirty="0" err="1" smtClean="0">
                <a:latin typeface="Courier New" pitchFamily="49" charset="0"/>
              </a:rPr>
              <a:t>MSt</a:t>
            </a:r>
            <a:r>
              <a:rPr lang="en-US" sz="3200" b="1" dirty="0" smtClean="0">
                <a:latin typeface="Courier New" pitchFamily="49" charset="0"/>
              </a:rPr>
              <a:t>)</a:t>
            </a:r>
            <a:endParaRPr lang="en-US" sz="3200" b="1" dirty="0">
              <a:latin typeface="Courier New" pitchFamily="49" charset="0"/>
            </a:endParaRPr>
          </a:p>
        </p:txBody>
      </p:sp>
      <p:sp>
        <p:nvSpPr>
          <p:cNvPr id="38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3419651"/>
            <a:ext cx="7689850" cy="36933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>
                <a:latin typeface="Courier New" pitchFamily="49" charset="0"/>
              </a:rPr>
              <a:t>max</a:t>
            </a:r>
            <a:r>
              <a:rPr lang="en-US" sz="1800" b="1" dirty="0" smtClean="0">
                <a:latin typeface="Courier New" pitchFamily="49" charset="0"/>
              </a:rPr>
              <a:t>([[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'may'</a:t>
            </a:r>
            <a:r>
              <a:rPr lang="en-US" sz="1800" b="1" dirty="0" smtClean="0">
                <a:latin typeface="Courier New" pitchFamily="49" charset="0"/>
              </a:rPr>
              <a:t>,470.8</a:t>
            </a:r>
            <a:r>
              <a:rPr lang="en-US" sz="1800" b="1" dirty="0" smtClean="0">
                <a:latin typeface="Courier New" pitchFamily="49" charset="0"/>
              </a:rPr>
              <a:t>],[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'jul'</a:t>
            </a:r>
            <a:r>
              <a:rPr lang="en-US" sz="1800" b="1" dirty="0" smtClean="0">
                <a:latin typeface="Courier New" pitchFamily="49" charset="0"/>
              </a:rPr>
              <a:t>,532.8], [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'sep'</a:t>
            </a:r>
            <a:r>
              <a:rPr lang="en-US" sz="1800" b="1" dirty="0" smtClean="0">
                <a:latin typeface="Courier New" pitchFamily="49" charset="0"/>
              </a:rPr>
              <a:t>,520.9</a:t>
            </a:r>
            <a:r>
              <a:rPr lang="en-US" sz="1800" b="1" dirty="0" smtClean="0">
                <a:latin typeface="Courier New" pitchFamily="49" charset="0"/>
              </a:rPr>
              <a:t>]])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9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82538" y="5739825"/>
            <a:ext cx="2159567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latin typeface="Courier New" pitchFamily="49" charset="0"/>
              </a:rPr>
              <a:t>max(</a:t>
            </a:r>
            <a:r>
              <a:rPr lang="en-US" sz="3200" b="1" dirty="0" err="1" smtClean="0">
                <a:latin typeface="Courier New" pitchFamily="49" charset="0"/>
              </a:rPr>
              <a:t>MSt</a:t>
            </a:r>
            <a:r>
              <a:rPr lang="en-US" sz="3200" b="1" dirty="0" smtClean="0">
                <a:latin typeface="Courier New" pitchFamily="49" charset="0"/>
              </a:rPr>
              <a:t>)</a:t>
            </a:r>
            <a:endParaRPr lang="en-US" sz="3200" b="1" dirty="0">
              <a:latin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57087" y="1770123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990099"/>
                </a:solidFill>
                <a:latin typeface="Courier New" pitchFamily="49" charset="0"/>
              </a:rPr>
              <a:t>ST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610600" y="3008617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990099"/>
                </a:solidFill>
                <a:latin typeface="Courier New" pitchFamily="49" charset="0"/>
              </a:rPr>
              <a:t>STm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610600" y="3465817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990099"/>
                </a:solidFill>
                <a:latin typeface="Courier New" pitchFamily="49" charset="0"/>
              </a:rPr>
              <a:t>mST</a:t>
            </a:r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610600" y="4281100"/>
            <a:ext cx="46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990099"/>
                </a:solidFill>
                <a:latin typeface="Courier New" pitchFamily="49" charset="0"/>
              </a:rPr>
              <a:t>MSt</a:t>
            </a:r>
            <a:endParaRPr lang="en-US" sz="1200" dirty="0">
              <a:solidFill>
                <a:srgbClr val="990099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8"/>
          <a:stretch/>
        </p:blipFill>
        <p:spPr>
          <a:xfrm>
            <a:off x="4572000" y="14019"/>
            <a:ext cx="4559547" cy="1513096"/>
          </a:xfrm>
          <a:prstGeom prst="rect">
            <a:avLst/>
          </a:prstGeom>
        </p:spPr>
      </p:pic>
      <p:grpSp>
        <p:nvGrpSpPr>
          <p:cNvPr id="42" name="Group 1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879805" y="279857"/>
            <a:ext cx="435945" cy="468488"/>
            <a:chOff x="2928" y="1051"/>
            <a:chExt cx="840" cy="957"/>
          </a:xfrm>
        </p:grpSpPr>
        <p:sp>
          <p:nvSpPr>
            <p:cNvPr id="43" name="Freeform 16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" name="Oval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7" name="Oval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" name="Oval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" name="Oval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" name="Freeform 2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05201" y="1172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</a:rPr>
              <a:t>And I thought $100 was overpriced!</a:t>
            </a: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7645930" y="913956"/>
            <a:ext cx="1347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B04FF"/>
                </a:solidFill>
                <a:latin typeface="Cambria" pitchFamily="18" charset="0"/>
              </a:rPr>
              <a:t>NASDAQ</a:t>
            </a:r>
            <a:r>
              <a:rPr lang="en-US" sz="1200" dirty="0" smtClean="0">
                <a:solidFill>
                  <a:srgbClr val="0B04FF"/>
                </a:solidFill>
                <a:latin typeface="Cambria" pitchFamily="18" charset="0"/>
              </a:rPr>
              <a:t>: GOOGL</a:t>
            </a:r>
            <a:endParaRPr lang="en-US" sz="1200" dirty="0">
              <a:solidFill>
                <a:srgbClr val="0B04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188" y="1592687"/>
            <a:ext cx="888841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max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the max element from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Argument: L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 a nonempty list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(L) &lt; 2</a:t>
            </a:r>
            <a:r>
              <a:rPr lang="en-US" b="1" dirty="0" smtClean="0">
                <a:latin typeface="Courier New" pitchFamily="49" charset="0"/>
              </a:rPr>
              <a:t>: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</a:t>
            </a:r>
            <a:r>
              <a:rPr lang="en-US" b="1" dirty="0" smtClean="0">
                <a:latin typeface="Courier New" pitchFamily="49" charset="0"/>
              </a:rPr>
              <a:t>]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only 1 elem.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</a:rPr>
              <a:t>maxOfRest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max</a:t>
            </a:r>
            <a:r>
              <a:rPr lang="en-US" b="1" dirty="0" smtClean="0">
                <a:latin typeface="Courier New" pitchFamily="49" charset="0"/>
              </a:rPr>
              <a:t>(L[1:])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max of the rest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   if </a:t>
            </a:r>
            <a:r>
              <a:rPr lang="en-US" b="1" dirty="0" smtClean="0">
                <a:latin typeface="Courier New" pitchFamily="49" charset="0"/>
              </a:rPr>
              <a:t>L[0] &gt; </a:t>
            </a:r>
            <a:r>
              <a:rPr lang="en-US" b="1" dirty="0" err="1" smtClean="0">
                <a:latin typeface="Courier New" pitchFamily="49" charset="0"/>
              </a:rPr>
              <a:t>maxOfRest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L[0]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         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either L[0] 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</a:rPr>
              <a:t>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or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maxOfRest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!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96959" y="26799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50608" y="3688096"/>
            <a:ext cx="157011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50" b="1" i="1" dirty="0" smtClean="0">
                <a:solidFill>
                  <a:srgbClr val="067B0E"/>
                </a:solidFill>
                <a:latin typeface="Cambria" pitchFamily="18" charset="0"/>
              </a:rPr>
              <a:t>I love max rest!</a:t>
            </a:r>
            <a:endParaRPr lang="en-US" sz="105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80933" y="-64911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b="1" i="1" dirty="0" smtClean="0">
                <a:latin typeface="Cambria" pitchFamily="18" charset="0"/>
                <a:cs typeface="Courier New" pitchFamily="49" charset="0"/>
              </a:rPr>
              <a:t>recursive  </a:t>
            </a:r>
            <a:r>
              <a:rPr lang="en-US" sz="4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2800" b="1" i="1" dirty="0" smtClean="0">
                <a:latin typeface="Cambria" pitchFamily="18" charset="0"/>
                <a:cs typeface="Courier New" pitchFamily="49" charset="0"/>
              </a:rPr>
              <a:t> </a:t>
            </a:r>
            <a:endParaRPr lang="en-US" sz="3200" b="1" i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5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647965" y="3756812"/>
            <a:ext cx="389362" cy="421996"/>
            <a:chOff x="2928" y="1051"/>
            <a:chExt cx="840" cy="957"/>
          </a:xfrm>
        </p:grpSpPr>
        <p:sp>
          <p:nvSpPr>
            <p:cNvPr id="26" name="Freeform 2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" name="Down Arrow 3"/>
          <p:cNvSpPr/>
          <p:nvPr/>
        </p:nvSpPr>
        <p:spPr bwMode="auto">
          <a:xfrm>
            <a:off x="1524000" y="992063"/>
            <a:ext cx="381000" cy="553385"/>
          </a:xfrm>
          <a:prstGeom prst="downArrow">
            <a:avLst/>
          </a:prstGeom>
          <a:solidFill>
            <a:srgbClr val="FCECD0"/>
          </a:solidFill>
          <a:ln w="19050" cap="flat" cmpd="sng" algn="ctr">
            <a:solidFill>
              <a:srgbClr val="FCECD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74" y="665112"/>
            <a:ext cx="4737801" cy="461665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  7, 10, -2, 42, 15 ]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2803422" y="-1480439"/>
            <a:ext cx="236873" cy="4214681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4002" y="131309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L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55076" y="1091541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ourier New" pitchFamily="49" charset="0"/>
              </a:rPr>
              <a:t>L[1:]</a:t>
            </a:r>
            <a:endParaRPr lang="en-US" sz="1400" dirty="0"/>
          </a:p>
        </p:txBody>
      </p:sp>
      <p:sp>
        <p:nvSpPr>
          <p:cNvPr id="42" name="Right Brace 41"/>
          <p:cNvSpPr/>
          <p:nvPr/>
        </p:nvSpPr>
        <p:spPr bwMode="auto">
          <a:xfrm rot="5400000">
            <a:off x="3306544" y="-167093"/>
            <a:ext cx="111921" cy="2507665"/>
          </a:xfrm>
          <a:prstGeom prst="rightBrace">
            <a:avLst>
              <a:gd name="adj1" fmla="val 53133"/>
              <a:gd name="adj2" fmla="val 50000"/>
            </a:avLst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3431" y="722582"/>
            <a:ext cx="3124168" cy="338554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L = [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sz="1600" b="1" dirty="0" smtClean="0">
                <a:latin typeface="Calibri" pitchFamily="34" charset="0"/>
              </a:rPr>
              <a:t>]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3188" y="4648200"/>
            <a:ext cx="8930745" cy="1828800"/>
          </a:xfrm>
          <a:prstGeom prst="roundRect">
            <a:avLst/>
          </a:prstGeom>
          <a:solidFill>
            <a:srgbClr val="DDF2FF"/>
          </a:solidFill>
          <a:ln w="1905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545336" y="4706112"/>
            <a:ext cx="5916168" cy="4511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6959" y="26799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188" y="1592687"/>
            <a:ext cx="888841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L's highest scrabble-scoring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element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(Argument: L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 a nonempty list)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(L) &lt; 2: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only 1 elem.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(L[1</a:t>
            </a:r>
            <a:r>
              <a:rPr lang="en-US" b="1" dirty="0">
                <a:latin typeface="Courier New" pitchFamily="49" charset="0"/>
              </a:rPr>
              <a:t>:])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rest's max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   if 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</a:rPr>
              <a:t>       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L[0</a:t>
            </a:r>
            <a:r>
              <a:rPr lang="en-US" b="1" dirty="0">
                <a:latin typeface="Courier New" pitchFamily="49" charset="0"/>
              </a:rPr>
              <a:t>]  &gt;        </a:t>
            </a:r>
            <a:r>
              <a:rPr lang="en-US" b="1" dirty="0" err="1" smtClean="0">
                <a:latin typeface="Courier New" pitchFamily="49" charset="0"/>
              </a:rPr>
              <a:t>maxOfRest</a:t>
            </a:r>
            <a:r>
              <a:rPr lang="en-US" b="1" dirty="0" smtClean="0">
                <a:latin typeface="Courier New" pitchFamily="49" charset="0"/>
              </a:rPr>
              <a:t> :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either L[0]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or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maxOfRest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0933" y="-64911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2800" b="1" i="1" dirty="0" smtClean="0">
                <a:latin typeface="Cambria" pitchFamily="18" charset="0"/>
                <a:cs typeface="Courier New" pitchFamily="49" charset="0"/>
              </a:rPr>
              <a:t> with scrabble-score</a:t>
            </a:r>
            <a:endParaRPr lang="en-US" sz="3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001418">
            <a:off x="6376553" y="1013229"/>
            <a:ext cx="2336442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 smtClean="0">
                <a:solidFill>
                  <a:srgbClr val="0B04FF"/>
                </a:solidFill>
                <a:latin typeface="Cambria" pitchFamily="18" charset="0"/>
              </a:rPr>
              <a:t>Which element has the highest scrabble score?</a:t>
            </a:r>
            <a:endParaRPr lang="en-US" sz="1600" i="1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25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38788" y="1186050"/>
            <a:ext cx="389362" cy="421996"/>
            <a:chOff x="2928" y="1051"/>
            <a:chExt cx="840" cy="957"/>
          </a:xfrm>
        </p:grpSpPr>
        <p:sp>
          <p:nvSpPr>
            <p:cNvPr id="26" name="Freeform 2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2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67346" y="4690723"/>
            <a:ext cx="732191" cy="415498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50" i="1" dirty="0" smtClean="0">
                <a:solidFill>
                  <a:srgbClr val="067B0E"/>
                </a:solidFill>
                <a:latin typeface="Cambria" pitchFamily="18" charset="0"/>
              </a:rPr>
              <a:t>Spacey!    I like it!</a:t>
            </a:r>
            <a:endParaRPr lang="en-US" sz="1050" i="1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43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62435" y="5004317"/>
            <a:ext cx="389362" cy="421996"/>
            <a:chOff x="2928" y="1051"/>
            <a:chExt cx="840" cy="957"/>
          </a:xfrm>
        </p:grpSpPr>
        <p:sp>
          <p:nvSpPr>
            <p:cNvPr id="44" name="Freeform 2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7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8" name="Oval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9" name="Oval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1" name="Oval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3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4" name="Freeform 3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5" name="Freeform 3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6" name="Freeform 3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28800" y="7620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1939396" y="11672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4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3188" y="4648200"/>
            <a:ext cx="8930745" cy="1828800"/>
          </a:xfrm>
          <a:prstGeom prst="roundRect">
            <a:avLst/>
          </a:prstGeom>
          <a:solidFill>
            <a:srgbClr val="DDF2FF"/>
          </a:solidFill>
          <a:ln w="19050" cap="flat" cmpd="sng" algn="ctr">
            <a:solidFill>
              <a:srgbClr val="DDF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545336" y="4706112"/>
            <a:ext cx="5916168" cy="451104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6959" y="26799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188" y="1592687"/>
            <a:ext cx="8888412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err="1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(L):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"""Returns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L's highest scrabble-scoring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	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element 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(Argument: L</a:t>
            </a: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, a nonempty list)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(L) &lt; 2: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only 1 elem.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maxSS</a:t>
            </a:r>
            <a:r>
              <a:rPr lang="en-US" b="1" dirty="0" smtClean="0">
                <a:latin typeface="Courier New" pitchFamily="49" charset="0"/>
              </a:rPr>
              <a:t>(L[1</a:t>
            </a:r>
            <a:r>
              <a:rPr lang="en-US" b="1" dirty="0" smtClean="0">
                <a:latin typeface="Courier New" pitchFamily="49" charset="0"/>
              </a:rPr>
              <a:t>:]) 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rest's max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 dirty="0" smtClean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if </a:t>
            </a:r>
            <a:r>
              <a:rPr lang="en-US" b="1" dirty="0" smtClean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sScore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(</a:t>
            </a:r>
            <a:r>
              <a:rPr lang="en-US" b="1" dirty="0" smtClean="0">
                <a:latin typeface="Courier New" pitchFamily="49" charset="0"/>
              </a:rPr>
              <a:t>L[0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b="1" dirty="0">
                <a:solidFill>
                  <a:srgbClr val="0B04FF"/>
                </a:solidFill>
                <a:latin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</a:rPr>
              <a:t> &gt; 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</a:rPr>
              <a:t>sScore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</a:rPr>
              <a:t>maxOfRest</a:t>
            </a:r>
            <a:r>
              <a:rPr lang="en-US" b="1" dirty="0" smtClean="0">
                <a:solidFill>
                  <a:srgbClr val="0B04FF"/>
                </a:solidFill>
                <a:latin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L[0]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either L[0]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solidFill>
                  <a:srgbClr val="FE9A2C"/>
                </a:solidFill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maxOfRest</a:t>
            </a:r>
            <a:r>
              <a:rPr lang="en-US" b="1" dirty="0">
                <a:latin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#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or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maxOfRest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!</a:t>
            </a:r>
          </a:p>
        </p:txBody>
      </p:sp>
      <p:sp>
        <p:nvSpPr>
          <p:cNvPr id="2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0933" y="-64911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2800" b="1" i="1" dirty="0" smtClean="0">
                <a:latin typeface="Cambria" pitchFamily="18" charset="0"/>
                <a:cs typeface="Courier New" pitchFamily="49" charset="0"/>
              </a:rPr>
              <a:t> with scrabble-score</a:t>
            </a:r>
            <a:endParaRPr lang="en-US" sz="3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1001418">
            <a:off x="6376553" y="1013229"/>
            <a:ext cx="2336442" cy="584775"/>
          </a:xfrm>
          <a:prstGeom prst="rect">
            <a:avLst/>
          </a:prstGeom>
          <a:solidFill>
            <a:schemeClr val="bg1"/>
          </a:solidFill>
          <a:ln w="3175"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i="1" dirty="0" smtClean="0">
                <a:solidFill>
                  <a:srgbClr val="0B04FF"/>
                </a:solidFill>
                <a:latin typeface="Cambria" pitchFamily="18" charset="0"/>
              </a:rPr>
              <a:t>Which element has the highest scrabble score?</a:t>
            </a:r>
            <a:endParaRPr lang="en-US" sz="1600" i="1" dirty="0">
              <a:solidFill>
                <a:srgbClr val="0B04FF"/>
              </a:solidFill>
              <a:latin typeface="Cambria" pitchFamily="18" charset="0"/>
            </a:endParaRPr>
          </a:p>
        </p:txBody>
      </p:sp>
      <p:grpSp>
        <p:nvGrpSpPr>
          <p:cNvPr id="25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38788" y="1186050"/>
            <a:ext cx="389362" cy="421996"/>
            <a:chOff x="2928" y="1051"/>
            <a:chExt cx="840" cy="957"/>
          </a:xfrm>
        </p:grpSpPr>
        <p:sp>
          <p:nvSpPr>
            <p:cNvPr id="26" name="Freeform 2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8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1" name="Oval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42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67346" y="4690723"/>
            <a:ext cx="732191" cy="415498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50" i="1" dirty="0" smtClean="0">
                <a:solidFill>
                  <a:srgbClr val="067B0E"/>
                </a:solidFill>
                <a:latin typeface="Cambria" pitchFamily="18" charset="0"/>
              </a:rPr>
              <a:t>Spacey!    I like it!</a:t>
            </a:r>
            <a:endParaRPr lang="en-US" sz="1050" i="1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43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62435" y="5004317"/>
            <a:ext cx="389362" cy="421996"/>
            <a:chOff x="2928" y="1051"/>
            <a:chExt cx="840" cy="957"/>
          </a:xfrm>
        </p:grpSpPr>
        <p:sp>
          <p:nvSpPr>
            <p:cNvPr id="44" name="Freeform 2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6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7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8" name="Oval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49" name="Oval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0" name="Oval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1" name="Oval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mbria" pitchFamily="18" charset="0"/>
              </a:endParaRPr>
            </a:p>
          </p:txBody>
        </p:sp>
        <p:sp>
          <p:nvSpPr>
            <p:cNvPr id="53" name="Freeform 3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4" name="Freeform 3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5" name="Freeform 3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56" name="Freeform 3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28800" y="762000"/>
            <a:ext cx="441960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 = [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'aliens'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'zap'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'hazy'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67B0E"/>
                </a:solidFill>
                <a:latin typeface="Calibri" pitchFamily="34" charset="0"/>
              </a:rPr>
              <a:t>'code' </a:t>
            </a:r>
            <a:r>
              <a:rPr lang="en-US" dirty="0" smtClean="0"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1939396" y="1167220"/>
            <a:ext cx="312737" cy="376535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8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21359</TotalTime>
  <Words>5133</Words>
  <Application>Microsoft Office PowerPoint</Application>
  <PresentationFormat>On-screen Show (4:3)</PresentationFormat>
  <Paragraphs>1061</Paragraphs>
  <Slides>46</Slides>
  <Notes>46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Geoff Kuenning</cp:lastModifiedBy>
  <cp:revision>382</cp:revision>
  <cp:lastPrinted>2018-02-06T04:33:05Z</cp:lastPrinted>
  <dcterms:created xsi:type="dcterms:W3CDTF">2010-09-21T02:24:03Z</dcterms:created>
  <dcterms:modified xsi:type="dcterms:W3CDTF">2018-02-06T04:33:07Z</dcterms:modified>
</cp:coreProperties>
</file>