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2.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3.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4.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5.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2" r:id="rId1"/>
    <p:sldMasterId id="2147484069" r:id="rId2"/>
  </p:sldMasterIdLst>
  <p:notesMasterIdLst>
    <p:notesMasterId r:id="rId44"/>
  </p:notesMasterIdLst>
  <p:handoutMasterIdLst>
    <p:handoutMasterId r:id="rId45"/>
  </p:handoutMasterIdLst>
  <p:sldIdLst>
    <p:sldId id="371" r:id="rId3"/>
    <p:sldId id="868" r:id="rId4"/>
    <p:sldId id="901" r:id="rId5"/>
    <p:sldId id="740" r:id="rId6"/>
    <p:sldId id="741" r:id="rId7"/>
    <p:sldId id="743" r:id="rId8"/>
    <p:sldId id="785" r:id="rId9"/>
    <p:sldId id="780" r:id="rId10"/>
    <p:sldId id="742" r:id="rId11"/>
    <p:sldId id="750" r:id="rId12"/>
    <p:sldId id="799" r:id="rId13"/>
    <p:sldId id="801" r:id="rId14"/>
    <p:sldId id="885" r:id="rId15"/>
    <p:sldId id="887" r:id="rId16"/>
    <p:sldId id="888" r:id="rId17"/>
    <p:sldId id="893" r:id="rId18"/>
    <p:sldId id="894" r:id="rId19"/>
    <p:sldId id="895" r:id="rId20"/>
    <p:sldId id="896" r:id="rId21"/>
    <p:sldId id="897" r:id="rId22"/>
    <p:sldId id="317" r:id="rId23"/>
    <p:sldId id="898" r:id="rId24"/>
    <p:sldId id="886" r:id="rId25"/>
    <p:sldId id="318" r:id="rId26"/>
    <p:sldId id="319" r:id="rId27"/>
    <p:sldId id="320" r:id="rId28"/>
    <p:sldId id="321" r:id="rId29"/>
    <p:sldId id="322" r:id="rId30"/>
    <p:sldId id="323" r:id="rId31"/>
    <p:sldId id="324" r:id="rId32"/>
    <p:sldId id="325" r:id="rId33"/>
    <p:sldId id="326" r:id="rId34"/>
    <p:sldId id="327" r:id="rId35"/>
    <p:sldId id="328" r:id="rId36"/>
    <p:sldId id="329" r:id="rId37"/>
    <p:sldId id="330" r:id="rId38"/>
    <p:sldId id="331" r:id="rId39"/>
    <p:sldId id="902" r:id="rId40"/>
    <p:sldId id="903" r:id="rId41"/>
    <p:sldId id="904" r:id="rId42"/>
    <p:sldId id="905" r:id="rId43"/>
  </p:sldIdLst>
  <p:sldSz cx="9144000" cy="6858000" type="screen4x3"/>
  <p:notesSz cx="6985000" cy="9271000"/>
  <p:custShowLst>
    <p:custShow name="For screen" id="0">
      <p:sldLst>
        <p:sld r:id="rId3"/>
        <p:sld r:id="rId4"/>
        <p:sld r:id="rId5"/>
        <p:sld r:id="rId6"/>
        <p:sld r:id="rId7"/>
        <p:sld r:id="rId8"/>
        <p:sld r:id="rId9"/>
        <p:sld r:id="rId10"/>
        <p:sld r:id="rId11"/>
        <p:sld r:id="rId12"/>
        <p:sld r:id="rId13"/>
        <p:sld r:id="rId14"/>
        <p:sld r:id="rId15"/>
        <p:sld r:id="rId16"/>
        <p:sld r:id="rId17"/>
        <p:sld r:id="rId18"/>
        <p:sld r:id="rId19"/>
        <p:sld r:id="rId20"/>
        <p:sld r:id="rId21"/>
        <p:sld r:id="rId22"/>
        <p:sld r:id="rId23"/>
        <p:sld r:id="rId24"/>
        <p:sld r:id="rId25"/>
        <p:sld r:id="rId26"/>
        <p:sld r:id="rId27"/>
        <p:sld r:id="rId28"/>
        <p:sld r:id="rId29"/>
        <p:sld r:id="rId30"/>
        <p:sld r:id="rId31"/>
        <p:sld r:id="rId32"/>
        <p:sld r:id="rId33"/>
        <p:sld r:id="rId34"/>
        <p:sld r:id="rId35"/>
        <p:sld r:id="rId36"/>
        <p:sld r:id="rId37"/>
        <p:sld r:id="rId38"/>
        <p:sld r:id="rId39"/>
        <p:sld r:id="rId40"/>
        <p:sld r:id="rId41"/>
        <p:sld r:id="rId42"/>
        <p:sld r:id="rId43"/>
      </p:sldLst>
    </p:custShow>
    <p:custShow name="For printing" id="1">
      <p:sldLst>
        <p:sld r:id="rId3"/>
        <p:sld r:id="rId4"/>
        <p:sld r:id="rId5"/>
        <p:sld r:id="rId6"/>
        <p:sld r:id="rId7"/>
        <p:sld r:id="rId8"/>
        <p:sld r:id="rId9"/>
        <p:sld r:id="rId10"/>
        <p:sld r:id="rId11"/>
        <p:sld r:id="rId12"/>
        <p:sld r:id="rId13"/>
        <p:sld r:id="rId15"/>
        <p:sld r:id="rId16"/>
        <p:sld r:id="rId17"/>
        <p:sld r:id="rId18"/>
        <p:sld r:id="rId19"/>
        <p:sld r:id="rId20"/>
        <p:sld r:id="rId21"/>
        <p:sld r:id="rId22"/>
        <p:sld r:id="rId23"/>
        <p:sld r:id="rId24"/>
        <p:sld r:id="rId26"/>
        <p:sld r:id="rId31"/>
        <p:sld r:id="rId35"/>
        <p:sld r:id="rId36"/>
        <p:sld r:id="rId38"/>
        <p:sld r:id="rId39"/>
        <p:sld r:id="rId40"/>
        <p:sld r:id="rId41"/>
        <p:sld r:id="rId42"/>
        <p:sld r:id="rId43"/>
      </p:sldLst>
    </p:custShow>
  </p:custShowLst>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65"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65"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65"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65"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65"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custShow id="0"/>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6D6"/>
    <a:srgbClr val="1C7210"/>
    <a:srgbClr val="CC0000"/>
    <a:srgbClr val="C1AF51"/>
    <a:srgbClr val="C1AF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888" autoAdjust="0"/>
  </p:normalViewPr>
  <p:slideViewPr>
    <p:cSldViewPr>
      <p:cViewPr varScale="1">
        <p:scale>
          <a:sx n="57" d="100"/>
          <a:sy n="57" d="100"/>
        </p:scale>
        <p:origin x="82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hdr" sz="quarter"/>
          </p:nvPr>
        </p:nvSpPr>
        <p:spPr bwMode="auto">
          <a:xfrm>
            <a:off x="1" y="0"/>
            <a:ext cx="3027466" cy="463867"/>
          </a:xfrm>
          <a:prstGeom prst="rect">
            <a:avLst/>
          </a:prstGeom>
          <a:noFill/>
          <a:ln w="9525">
            <a:noFill/>
            <a:miter lim="800000"/>
            <a:headEnd/>
            <a:tailEnd/>
          </a:ln>
          <a:effectLst/>
        </p:spPr>
        <p:txBody>
          <a:bodyPr vert="horz" wrap="square" lIns="92875" tIns="46437" rIns="92875" bIns="46437" numCol="1" anchor="t"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72035" name="Rectangle 3"/>
          <p:cNvSpPr>
            <a:spLocks noGrp="1" noChangeArrowheads="1"/>
          </p:cNvSpPr>
          <p:nvPr>
            <p:ph type="dt" sz="quarter" idx="1"/>
          </p:nvPr>
        </p:nvSpPr>
        <p:spPr bwMode="auto">
          <a:xfrm>
            <a:off x="3957534" y="0"/>
            <a:ext cx="3027466" cy="463867"/>
          </a:xfrm>
          <a:prstGeom prst="rect">
            <a:avLst/>
          </a:prstGeom>
          <a:noFill/>
          <a:ln w="9525">
            <a:noFill/>
            <a:miter lim="800000"/>
            <a:headEnd/>
            <a:tailEnd/>
          </a:ln>
          <a:effectLst/>
        </p:spPr>
        <p:txBody>
          <a:bodyPr vert="horz" wrap="square" lIns="92875" tIns="46437" rIns="92875" bIns="46437" numCol="1" anchor="t" anchorCtr="0" compatLnSpc="1">
            <a:prstTxWarp prst="textNoShape">
              <a:avLst/>
            </a:prstTxWarp>
          </a:bodyPr>
          <a:lstStyle>
            <a:lvl1pPr algn="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72036" name="Rectangle 4"/>
          <p:cNvSpPr>
            <a:spLocks noGrp="1" noChangeArrowheads="1"/>
          </p:cNvSpPr>
          <p:nvPr>
            <p:ph type="ftr" sz="quarter" idx="2"/>
          </p:nvPr>
        </p:nvSpPr>
        <p:spPr bwMode="auto">
          <a:xfrm>
            <a:off x="1" y="8807134"/>
            <a:ext cx="3027466" cy="463866"/>
          </a:xfrm>
          <a:prstGeom prst="rect">
            <a:avLst/>
          </a:prstGeom>
          <a:noFill/>
          <a:ln w="9525">
            <a:noFill/>
            <a:miter lim="800000"/>
            <a:headEnd/>
            <a:tailEnd/>
          </a:ln>
          <a:effectLst/>
        </p:spPr>
        <p:txBody>
          <a:bodyPr vert="horz" wrap="square" lIns="92875" tIns="46437" rIns="92875" bIns="46437" numCol="1" anchor="b"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172037" name="Rectangle 5"/>
          <p:cNvSpPr>
            <a:spLocks noGrp="1" noChangeArrowheads="1"/>
          </p:cNvSpPr>
          <p:nvPr>
            <p:ph type="sldNum" sz="quarter" idx="3"/>
          </p:nvPr>
        </p:nvSpPr>
        <p:spPr bwMode="auto">
          <a:xfrm>
            <a:off x="3957534" y="8807134"/>
            <a:ext cx="3027466" cy="463866"/>
          </a:xfrm>
          <a:prstGeom prst="rect">
            <a:avLst/>
          </a:prstGeom>
          <a:noFill/>
          <a:ln w="9525">
            <a:noFill/>
            <a:miter lim="800000"/>
            <a:headEnd/>
            <a:tailEnd/>
          </a:ln>
          <a:effectLst/>
        </p:spPr>
        <p:txBody>
          <a:bodyPr vert="horz" wrap="square" lIns="92875" tIns="46437" rIns="92875" bIns="46437" numCol="1" anchor="b" anchorCtr="0" compatLnSpc="1">
            <a:prstTxWarp prst="textNoShape">
              <a:avLst/>
            </a:prstTxWarp>
          </a:bodyPr>
          <a:lstStyle>
            <a:lvl1pPr algn="r">
              <a:defRPr sz="1200"/>
            </a:lvl1pPr>
          </a:lstStyle>
          <a:p>
            <a:pPr>
              <a:defRPr/>
            </a:pPr>
            <a:fld id="{38FAD983-3D7E-4C69-B958-386209EA6521}" type="slidenum">
              <a:rPr lang="en-US"/>
              <a:pPr>
                <a:defRPr/>
              </a:pPr>
              <a:t>‹#›</a:t>
            </a:fld>
            <a:endParaRPr lang="en-US"/>
          </a:p>
        </p:txBody>
      </p:sp>
    </p:spTree>
    <p:extLst>
      <p:ext uri="{BB962C8B-B14F-4D97-AF65-F5344CB8AC3E}">
        <p14:creationId xmlns:p14="http://schemas.microsoft.com/office/powerpoint/2010/main" val="217850740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37.75811" units="1/cm"/>
          <inkml:channelProperty channel="Y" name="resolution" value="37.73585" units="1/cm"/>
          <inkml:channelProperty channel="T" name="resolution" value="1" units="1/dev"/>
        </inkml:channelProperties>
      </inkml:inkSource>
      <inkml:timestamp xml:id="ts0" timeString="2021-09-23T00:02:54.216"/>
    </inkml:context>
    <inkml:brush xml:id="br0">
      <inkml:brushProperty name="width" value="0.05292" units="cm"/>
      <inkml:brushProperty name="height" value="0.05292" units="cm"/>
      <inkml:brushProperty name="color" value="#FF0000"/>
    </inkml:brush>
  </inkml:definitions>
  <inkml:trace contextRef="#ctx0" brushRef="#br0">21406 6201 0,'0'0'0,"-24"0"47,-1 0-32,0 0 1,-25 0-16,-24-25 15,24 25-15,-49-24 16,25-1-16,-25 0 16,-25 0-16,24-24 15,1 24-15,0 25 16,-25-25 0,-25 25-16,0-25 0,0 0 15,1 1 1,24-1-16,-25 0 15,0 0-15,0 0 16,-25-24-16,26 49 0,-26-25 16,25 25-1,0-25-15,0-25 32,25 50-32,-24-24 15,-1 24-15,0-25 0,-25 25 0,1-25 31,-1 0-31,25 25 16,0 0 0,-123 25-16,123 0 0,49-25 15,-24 25-15,25 24 16,-50 1-16,25 24 16,0 1-1,25-26-15,0 1 31,25-25-15,-51 74-16,51-25 16,24 26-16,1-26 15,24-24-15,-25 24 16,50-49-16,-24 49 16,24 25-1,-25 50-15,25-49 16,25-1-16,-25-50 15,24 75-15,1 75 16,0-75-16,0 0 16,24-50-1,1 75-15,49 25 16,-24-1-16,24-49 0,-25-24 16,26-26-16,-1 0 15,0 1 1,50 49-16,0 0 15,24 25-15,1-25 16,0-50-16,-1 1 0,26-26 16,24 26-1,0-51-15,25 26 16,25-25-16,-50-25 16,25 25-16,0-25 15,25 0-15,-25 0 31,25 0-15,198-100-16,-198-24 16,-25 25-16,0 25 15,-24-25-15,-1-100 16,-25 50 0,-74 50-16,50-75 15,-50-24-15,-50 99 0,1-100 16,-1-49-16,-74 99 31,0 1-31,-25-125 16,-24 99-1,-26 25-15,-24-124 0,-174-148 32,149 272-32,-49 0 15,-1-49-15,0 24 16</inkml:trace>
  <inkml:trace contextRef="#ctx0" brushRef="#br0" timeOffset="1804.04">16594 8930 0,'0'0'0,"-24"0"78,-1 0-62,-25 0 15,25 0-31,-24 0 0,-26 0 16,1 0-16,-25 0 15,24 0-15,-24-25 16,-25-25-16,25 1 31,0-1-31,-1 0 0,1-24 16,0 24-16,0 1 15,24 24-15,-24-25 16,-25 26 0,0-1-16,0-25 15,0 50 1,-25-25-16,0 1 15,0 24-15,25-25 0,-24 0 16,-1 25-16,0-25 16,25 25-16,-25 0 15,0 0-15,25 0 16,-25 0 0,-123 0-1,172 0-15,-24 0 16,-24 0-16,23 25 15,-23 0-15,-1 24 32,25 1-32,0 0 15,25 49-15,-1-50 16,-48 51 0,73-76-1,1 26-15,-1 24 0,1 1 0,-1 24 16,1-24-1,49-1-15,-24-24 16,24-1 0,25 1-16,-25 74 0,25 25 31,0-50-31,0 0 16,0 25-16,0 50 0,25-25 15,0-25 1,-1 0-1,26 49-15,-25 50 16,24-99-16,1 0 16,0 1-16,24 48 15,25 26-15,-24-75 16,24-25 0,0-25-16,0 1 0,1-1 15,-1-24-15,74 24 16,1-49-1,25 25-15,24-26 16,-25-24-16,25 25 0,1 0 16,49-25-16,-1 0 15,1 0-15,0 0 16,-25 0 0,25 0-16,-50-50 15,25 1-15,-49-51 16,-1 1-16,-49 25 15,25-1 1,-1-73 0,26-26-16,-75 50 15,25 0-15,-1-99 16,-48 74-16,-1-25 16,0-74-16,-74 75 15,24 24 1,-24-50-16,-50-24 15,-24 74-15,-1 25 0,-24 25 16,-75-25-16,-25 25 16</inkml:trace>
  <inkml:trace contextRef="#ctx0" brushRef="#br0" timeOffset="-52864.08">12700 12650 0,'0'0'0,"-25"0"78,25 50-78,-49-25 15,-1 0-15,-24 49 16,-75 100-16,0-1 16,-471 596-1,322-422 1,-74 199-16,25-99 0,24-100 16,1 199-16,99-273 15,-25 148 1,99-198-16</inkml:trace>
  <inkml:trace contextRef="#ctx0" brushRef="#br0" timeOffset="-52478.17">12849 12427 0,'0'0'0,"0"25"0,25 49 15,-1 1-15,26 148 16,24-25-16,125 869 31,-174-744-31,24 49 16,-24-124-16,0 99 31,25-124-31,-26-99 16,26 99-16,-25-24 15</inkml:trace>
  <inkml:trace contextRef="#ctx0" brushRef="#br0" timeOffset="-52008.12">10542 16396 0,'0'0'0,"-25"0"31,-49 0-15,-50 50-16,-75 49 16,26 25-1,-51-25-15,-24 50 0,-24 74 16,-1-49 0,49-26-16,-73 51 15,24 24-15,-521 348 0</inkml:trace>
  <inkml:trace contextRef="#ctx0" brushRef="#br0" timeOffset="-51656.21">10740 15875 0,'0'0'0,"0"50"16,25-1-1,0 100-15,25 74 16,-1-24-16,125 346 31,-100-148-31,1-198 16,-26-26 0</inkml:trace>
  <inkml:trace contextRef="#ctx0" brushRef="#br0" timeOffset="-51304.75">13271 16495 0,'0'0'0,"-25"0"16,-25 99-16,-24-24 15,-50 49 1,-75 124-16,75-75 15,-49 75-15,-1 1 16,50-76-16,-50-24 31</inkml:trace>
  <inkml:trace contextRef="#ctx0" brushRef="#br0" timeOffset="-51019.95">13543 16346 0,'0'0'0,"25"0"31,0 25-31,74 99 16,0-25-16,1 50 0,73 124 15,-49-124-15,0 0 16,0 49-16,0-24 16</inkml:trace>
  <inkml:trace contextRef="#ctx0" brushRef="#br0" timeOffset="-50340.13">17760 9624 0,'0'0'0,"0"25"16,0 0 0,-25 74-16,1-25 15,-26 26-15,-49 123 32,-1-74-32,1 0 15,-74 49-15,24 0 16,-74 75-1,148-198 1</inkml:trace>
  <inkml:trace contextRef="#ctx0" brushRef="#br0" timeOffset="-50056.76">17487 9451 0,'0'0'0,"25"0"32,0 24-32,25 1 0,49 50 15,50 73-15,-25-24 16,24-49-1,-24 49-15,25 50 16,0-26-16,-50-48 16,-24-51-16,-1 26 15</inkml:trace>
  <inkml:trace contextRef="#ctx0" brushRef="#br0" timeOffset="-48982.37">20538 9550 0,'0'0'0,"-25"0"32,1 0-32,-1 0 15,-25 49-15,-24 75 16,-25-24 0,24-26-16,-74 75 15,25 49-15,25-49 16,-25-50-16,75-24 15</inkml:trace>
  <inkml:trace contextRef="#ctx0" brushRef="#br0" timeOffset="-48665.33">20464 8930 0,'0'0'0,"25"49"32,49 1-17,0 49 1,51-24-1,23 49-15,175 272 32,-199-272-32,0 125 0,0-76 15,-50-49 1</inkml:trace>
  <inkml:trace contextRef="#ctx0" brushRef="#br0" timeOffset="-48172.7">19993 10319 0,'0'0'0,"0"25"31,-50 49-31,-24 0 16,-50 100-16,-50 74 15,25-99-15,0-25 16,-49 99 0,-25 0-16,24-49 0,25-75 15</inkml:trace>
  <inkml:trace contextRef="#ctx0" brushRef="#br0" timeOffset="-47778.5">21605 10145 0,'0'0'0,"0"25"16,0 74-1,25 0-15,-1 1 16,51 148-16,-1-75 16,1 1-1,49 99 1,25-25-16</inkml:trace>
  <inkml:trace contextRef="#ctx0" brushRef="#br0" timeOffset="-46939.65">19621 10294 0,'0'0'0,"24"0"31,-24 25-15,50 24-16,24 51 31,1-51-31,98 174 0,-49-24 0,-49-75 15,49 99 1,0 25-16,-50-99 16</inkml:trace>
  <inkml:trace contextRef="#ctx0" brushRef="#br0" timeOffset="-46559.4">21679 9971 0,'0'0'0,"0"25"16,0 0-1,0 0-15,-25 149 16,-24-50-16,-75 124 31,0 0-31,0-75 16,-25 26-16,-25 74 15,26-75-15</inkml:trace>
  <inkml:trace contextRef="#ctx0" brushRef="#br0" timeOffset="-39490.41">6548 13692 0,'0'0'0,"0"75"78,0-1-78,0 0 16,0 100-1,0 24 1,0 224-16,25-174 0,0 149 16,0-174-16,0-74 15,-1-50 1,1-24-16</inkml:trace>
  <inkml:trace contextRef="#ctx0" brushRef="#br0" timeOffset="-38828.49">7615 13072 0,'0'0'0,"-25"0"31,0 0-31,1 0 16,-1 0-1,0 0 1,-25 25-16,26-25 16,-1 25-1,0-25-15,0 0 16,0 24-16,1 1 16,24 0-1,0 0 1,0 0-16,49 49 31,-24-24-15,-25-25-16,25-25 15,0 24-15,-25 1 0,0 0 32,-25 0-32,0 24 0,0-24 0,-24 25 15,24-25 1,0-1-16,0 1 15,0 0-15</inkml:trace>
  <inkml:trace contextRef="#ctx0" brushRef="#br0" timeOffset="-38406.52">7987 13022 0,'0'0'0,"0"25"78,-25 25-63,25 24-15,-25-24 16,1 0-16,24-1 16,0 1-1,0 24-15,0 25 31,24-74-31,1-25 0,-25 25 16,25-25-16,25 25 16,-1 0-1,1-25-15,0 0 16,24 0-16,-49 0 0</inkml:trace>
  <inkml:trace contextRef="#ctx0" brushRef="#br0" timeOffset="-38096.01">7565 13072 0,'0'0'0,"25"0"31,0 25-15,0-25-16,49 25 16,-24-25-16,74 0 15,-25 0 1,0 0-16,25 0 0</inkml:trace>
  <inkml:trace contextRef="#ctx0" brushRef="#br0" timeOffset="-37524.26">7020 14163 0,'0'0'0,"49"0"63,51-49-63,-1-1 15,50 1 1,-25-26-16,24 50 16,26 1-16</inkml:trace>
  <inkml:trace contextRef="#ctx0" brushRef="#br0" timeOffset="-32757.76">22622 8483 0,'0'0'0,"0"-25"141,0 1-126,0-1 1,25-74-16,24-25 16,1 49-16,0-49 15,-1-99 1,1 49-16,-25 75 16,49-75-16,-49-24 15,24 24-15,-24 50 16,0 50-16,0-1 15,-25 51-15,25-26 16,-25 25 0,0 50-1,0 25 1,0 49 0,-25 25-16,25 0 15,-25 124-15,0-50 16,25-24-1,-25 297 1,25-322-16,0-50 16,0-24-1,0-26-15,0 1 16,0-25-16,0 0 16</inkml:trace>
  <inkml:trace contextRef="#ctx0" brushRef="#br0" timeOffset="-32510.2">22920 7764 0,'0'0'0,"0"25"63,24-1-63,1 26 15,0-25-15,0 0 16,24-1 0,26 1-16,-26 0 15,1 25-15</inkml:trace>
  <inkml:trace contextRef="#ctx0" brushRef="#br0" timeOffset="-31907.88">24160 6201 0,'0'0'0,"-25"25"31,0 74-15,0-24 0,-24 73-1,-1 76-15,1-75 16,-1-25-16,0 99 16,1-50-16,24-24 15,0-74-15,-25-1 16,50-24-16,0-26 15,0 26-15,0-25 16,0-50 31,25 25-47,-25-25 0,25 0 16,0 25-1,0 25 1,-1 0-16,-24 0 15,25 24-15,0-24 16,-25 0 0,0 0-1,0 0-15</inkml:trace>
  <inkml:trace contextRef="#ctx0" brushRef="#br0" timeOffset="-31269.54">24780 7590 0,'0'0'0,"-25"0"47,0 0-31,-24 25-1,-1 49 1,25-24-16,-24 0 16,-1-1-16,25 1 15,0-25-15,1-1 0,24 1 16,0 0-1,24-25-15,-24 25 16,50 0 0,-25-25-16,0-50 0,24 0 31,50-24-31,-74 49 0,0 0 16,0 1-1,0-1 1,-25 50 15,0-1-15,0 1-16,0 0 15,0 74 1,0 25-16,-25 25 16,25-50-16</inkml:trace>
</inkml:ink>
</file>

<file path=ppt/ink/ink2.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37.75811" units="1/cm"/>
          <inkml:channelProperty channel="Y" name="resolution" value="37.73585" units="1/cm"/>
          <inkml:channelProperty channel="T" name="resolution" value="1" units="1/dev"/>
        </inkml:channelProperties>
      </inkml:inkSource>
      <inkml:timestamp xml:id="ts0" timeString="2021-09-23T00:08:02.761"/>
    </inkml:context>
    <inkml:brush xml:id="br0">
      <inkml:brushProperty name="width" value="0.05292" units="cm"/>
      <inkml:brushProperty name="height" value="0.05292" units="cm"/>
      <inkml:brushProperty name="color" value="#FF0000"/>
    </inkml:brush>
  </inkml:definitions>
  <inkml:trace contextRef="#ctx0" brushRef="#br0">10592 9649 0,'0'0'0,"-25"0"265,0 0-249,0 0-16,0 0 15,1 0 1,-1 0 0,0 0 15,0 0-15,0-25-16,1 0 15,-1 1-15,-25-1 0,25 0 0,1-25 16,-26 26-1,0-1-15,1 0 32,24 0-32,-25 0 0,1-24 0,-1 24 15,25 0 1,-24 0-16,24 1 16,-25-1-16,1 0 15,24 25-15,-25-25 16,25 0-16,1 25 15,-26-24 1,25 24-16,-24-25 16,24 0-1,-25 25-15,1-25 16,-26 25 0,26 0-16,-1 0 15,-24 0-15,24 0 16,0 0-16,-24 0 15,24 0-15,1 0 16,-1 0-16,0 0 16,1-25-16,-1 25 15,-24 0 1,24 0-16,1 0 0,-1 0 16,0 0-1,1 0-15,24 0 16,-25 0-16,1 0 0,-26 0 15,26 0-15,-1 0 16,-24 0-16,-1 0 16,1 0-1,-1 0-15,1 0 32,-25 25-32,24-25 15,-24 25-15,25-25 0,-1 25 16,1 0-16,0-25 15,-1 24 1,26-24-16,-76 50 16,76-50-1,-1 25-15,-24-25 16,-1 0-16,1 0 16,0 0-16,-26 0 15,26 25-15,0-25 16,-1 0-1,1 0 1,-1 0-16,26 0 0,-26 0 16,1 0-1,-1 0-15,1 0 16,24 0-16,-24 0 16,24 0-1,1 0-15,-26 0 16,1 0-16,0 0 15,-1 0-15,1 0 16,-25 0-16,24 0 16,1 0-16,-1 0 15,1 0-15,24 0 16,-24-25-16,24 25 16,1-25-16,-26 25 15,26 0 1,-1 0-1,-24 0-15,24 0 16,0 0-16,-24 0 16,24 0-1,1 25-15,-26-25 16,26 25-16,-26-25 16,26 0-16,-1 24 15,-24 1-15,-1-25 0,26 0 16,-1 0-1,0 0 1,1 0-16,24 0 16,-25 0-16,1 0 15,-1 0-15,25 0 16,-24 0-16,-1 0 0,1 0 16,24 0-16,-25 0 15,1 25-15,-1-25 16,25 0-1,-25 25-15,1-25 16,-1 25-16,1-1 16,-26 1-1,26 0-15,-1-25 16,-24 25 0,24 0-16,0-25 15,-24 24-15,24-24 16,1 25-16,-26 0 15,51-25-15,-26 25 16,0-25-16,1 0 16,24 0-16,0 0 15,0 0-15,0 0 16,1 0-16,-1 0 31,0 0-15,0 0-1,0 0 1,1 0 0,-1 0 15,25 25-31,-25-1 16,25 1-16,0 0 15,0 0-15,-25 24 16,25-24-16,0 25 15,0-1-15,0-24 16,0 0 0,0 0-16,0 0 15,25 24 1,-25-24-16,25-25 0,-25 25 0,25-25 31,-1 25-31,-24 0 0,25-25 0,-25 24 31,25-24-15,0 25-16,0-25 0,-1 25 16,26 0-16,-25-25 15,25 25 1,-26-25-16,26 24 16,0 1-16,-26-25 15,26 25-15,0-25 16,-1 25-16,-24-25 15,25 25-15,-1-1 16,1-24-16,-25 25 16,24-25-16,1 0 15,-25 0-15,24 0 16,-24 0-16,25 0 16,-1 0-1,1 0-15,-25 0 16,24 0-1,1 0-15,0 0 16,-26 0-16,26 0 16,0 0-1,-1 0-15,-24 0 16,25 0-16,-1 0 16,1 0-1,-25 25-15,24-25 0,1 25 0,-25 0 16,24-25-16,-24 24 15,25-24 1,-1 25 0,1-25-1,-25 25-15,24 0 16,1-25-16,-1 25 16,-24-1-16,25-24 15,0 25-15,-26 0 16,51 0-16,-26-25 15,1 25-15,24-1 16,-24-24-16,0 25 16,-1-25-1,1 25-15,-1-25 0,-24 25 16,25 0 0,-1-25-16,1 24 15,-25-24-15,24 0 16,1 25-16,0-25 15,-26 0-15,26 0 16,0 0-16,-26 0 16,26 0-16,0 0 15,-1 0-15,-24 0 16,25 0-16,-1 0 16,26 0-1,-26 0-15,1 0 16,24 0-1,-24 0-15,0 0 16,24 0-16,0 0 16,1 0-1,-26 0-15,26 0 16,-1 0-16,1 25 16,-1-25-16,-24 0 15,24 0-15,-24 0 16,-1 0-16,26 0 15,-26 0 1,26 0-16,74 0 16,-75 0-16,0 0 15,1 0-15,-1 0 32,1 0-32,-1 0 15,1 0 1,-1 0-16,25 0 0,-24 0 15,24 0-15,-25 0 16,25 0-16,-24 0 16,24 0-1,25 0-15,-25 0 0,1 0 16,-1 0 0,0 0-16,0 0 15,0 0-15,1 0 16,-1 0-16,-25 0 15,25 0-15,1 0 32,-26 0-32,25 0 15,25 0-15,-24 0 16,-1 0-16,0 0 16,0 0-16,-24 0 15,24 0 1,-25 0-16,25 0 15,-24 0-15,-1 0 0,-24 0 16,24 0 0,-24 0-16,0 0 15,-1 0-15,1 0 16,-1 0 0,-24 0-16,25 0 15,-1-25-15,1 25 0,-25-25 16,0 25-16,-1-24 15,1 24-15,0-25 32,0 0-32,24 0 15,-24 0-15,0-24 16,0 24-16,-25 0 16,25 0-16,-25 1 15,24 24-15,-24-25 16,25 25-1,0-50-15,-25 25 16,0 1-16,0-26 16,0 25-16,0-49 15,-25 24-15,0-49 16,25 49-16,-24-24 16,-1 49-16,25-25 15,-50 26-15,25-26 16,-24-24-16,24-26 15,-49 1-15,24 0 32,-49 0-32</inkml:trace>
  <inkml:trace contextRef="#ctx0" brushRef="#br0" timeOffset="44534.77">10368 15081 0,'0'0'0,"0"-25"156,0 1-125,0-1-15,0 0-1,0 0 1,-24 25-16,24-25 16,-25 1-16,0-1 15,0 25 17,25-25-32,-25-25 15,25 26 1,-24-1-16,-1 0 15,0 0-15,0 0 32,-24 25-32,24-24 15,-25 24-15,0-25 0,26 0 16,-26 25 0,0-25-16,1 25 15,24-25-15,-49 1 0,24 24 16,0-25-16,-24 25 15,0-25-15,-26 25 16,26-25 0,-25 0-1,0 25-15,-1 0 16,1 0 0,0 0-16,0 0 15,-1 0-15,1 0 16,25 0-16,-50 0 15,25 0 1,-1 0-16,1 0 16,0-24-16,0 24 15,-1 0-15,1 0 16,0 0-16,0 0 16,0 0-1,-1 0-15,26 0 0,-25 0 0,24-25 16,-24 25-1,0 0-15,0 0 16,-1 0-16,1 0 16,0 0-16,0 0 15,0 0-15,-1 0 32,1 0-32,0 0 15,0 0-15,-1 0 16,1 0-16,0 0 15,0 0-15,-25 0 16,25 0-16,-1 0 16,-24 0-1,25 0-15,0 0 0,0 0 16,-1 0-16,26 0 16,-25 0-16,24 0 15,1 0 1,-25 0-16,24 0 15,-24 0-15,25 0 16,-25 0-16,24 0 31,-24 0-31,24 0 0,-24 0 0,25 0 32,-25 0-32,24 0 15,1 0-15,-75 0 16,75 0-1,24 0-15,-49 25 16,24-25-16,1 24 16,-25 1-16,24 0 15,1 25 1,-25-1-16,-50 50 16,50-49-1,49 0-15,-24-26 0,-1 26 16,26-25-1,-1-25-15,25 25 16,-25-25-16,26 24 16,-1 1-16,-25-25 15,25 25-15,1-25 32,-1 0-32,0 0 15,0 0 1,25 25-16,-25 0 15,1-1-15,24 1 16,-25-25 0,25 25-16,0 0 15,25-25 48,24 0-48,-24 0-15,0 0 32,24 0-32,-24 0 0,25 0 0,-1 0 15,26 25-15,-25-25 16,74 24 0,-50 1-1,-24 0 1,24 0-1,0 0-15,1-1 16,-26 1-16,1 0 16,24 25-16,26-25 15,-26 24-15,25 1 16,-24-25 0,24-1-16,-25 1 0,26 0 15,-1-25-15,0 25 16,0-25-16,0 25 15,-24-1-15,24-24 16,0 25-16,1-25 16,24 25-16,0 25 15,-25-26-15,25 26 32,0-25-32,0 24 15,25-24-15,-50 0 16,25 0-16,0 24 15,25-24-15,0-25 16,-25 25 0,24-25-16,1 0 15,0 0-15,0 0 0,0-25 16,0 25-16,24-25 16,1-24-1,-1 24-15,1 0 16,0 0-16,-50 1 15,25 24-15,-1-25 32,1 0-32,0 25 15,0-25-15,0 0 16,-25 25-16,49-24 16,-24 24-1,-25 0-15,25 0 16,-25 0-16,25 0 15,-25 0-15,0 0 16,0 0-16,25 0 16,-50 0-16,0 0 15,0 0-15,1 0 16,-26 0-16,-24 0 16,-1 0-16,1 0 15,0 0-15,-26 0 16,1-25-16,0 0 15,0-25-15,0-24 16,-50 24-16,0 1 16,-25-1-16,1 1 15,-50-26 1</inkml:trace>
</inkml:ink>
</file>

<file path=ppt/ink/ink3.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37.75811" units="1/cm"/>
          <inkml:channelProperty channel="Y" name="resolution" value="37.73585" units="1/cm"/>
          <inkml:channelProperty channel="T" name="resolution" value="1" units="1/dev"/>
        </inkml:channelProperties>
      </inkml:inkSource>
      <inkml:timestamp xml:id="ts0" timeString="2021-09-23T00:26:34.231"/>
    </inkml:context>
    <inkml:brush xml:id="br0">
      <inkml:brushProperty name="width" value="0.05292" units="cm"/>
      <inkml:brushProperty name="height" value="0.05292" units="cm"/>
      <inkml:brushProperty name="color" value="#FF0000"/>
    </inkml:brush>
  </inkml:definitions>
  <inkml:trace contextRef="#ctx0" brushRef="#br0">13891 14610 0,'0'0'0,"-25"0"187,25-25-171,-25 25-16,25-25 15,-25 1-15,0 24 16,1 0 0,-1 0-1,0-25 17,0 25-32,0-25 15,1 25-15,-1 0 0,0 0 31,0 0-31,0 0 16,1 0 0,-1 25-16,0-25 0,-25 25 0,26-1 15,-1 1-15,0 25 16,0-1 0,0-24-16,-24 25 15,24-25-15,0-1 16,0 1-16,0 0 15,1 25 1,-26 49-16,25 0 16,0-25-16,-24 1 15,49-26-15,-25 1 16,25 0-16,-25-25 31,0-1-31,25 1 16,0 0-16,-24 25 15,24 24-15,-25 0 16,25 26-16,0-51 16,0 1-1,0 24-15,0-49 16,0 0-16,0 24 0,0-24 16,0 0-1,0 0 1,0 0-1,0-1 1,0 1 0,0 0-16,25-25 15,-25 25-15,24-25 16,26 25-16,0-25 16,-1 0-16,-24 0 15,25 0-15,-1 0 16,1 0-1,0-25 1,-1-25 0,26 1-16,-1-1 31,-24 0-31,24-24 0,-24 49 0,-1 0 16,1-24-1,-25-26-15,49-24 16,-49 0-16,0 25 15,24-26 1,-24 76-16,-25-1 16,25 0-1,-25 0-15,0-25 16,-25-24-16,0-25 16,-24 0-1,24-1-15,-25 26 16,1 24-16,24 1 15</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37.75811" units="1/cm"/>
          <inkml:channelProperty channel="Y" name="resolution" value="37.73585" units="1/cm"/>
          <inkml:channelProperty channel="T" name="resolution" value="1" units="1/dev"/>
        </inkml:channelProperties>
      </inkml:inkSource>
      <inkml:timestamp xml:id="ts0" timeString="2021-09-23T00:33:06.064"/>
    </inkml:context>
    <inkml:brush xml:id="br0">
      <inkml:brushProperty name="width" value="0.05292" units="cm"/>
      <inkml:brushProperty name="height" value="0.05292" units="cm"/>
      <inkml:brushProperty name="color" value="#FF0000"/>
    </inkml:brush>
  </inkml:definitions>
  <inkml:trace contextRef="#ctx0" brushRef="#br0">1587 6871 0,'0'0'0,"25"0"359,0 0-359,0 0 16,0 0 0,0 0-1,-1 0 1,1 0-1,25 0 1,-25 0 0,-1 0-16,1 0 15,0 0-15,0 0 16,49 0-16,-49 0 16,0 0-1,0 0-15,-1 0 16,1 0-16,25 0 15,-25 0-15,-1 0 16,1 0-16,0 0 16,49 0-1,-49 0-15,25 0 16,-25 0-16,24 0 16,-24 0-16,25 0 15,-26 0 1,1 0-16,0 0 15,0 0 1,25 0-16,-26 0 16,1 0-1,0 0-15,0 0 16,0 0-16,24 0 16,-24 0-16,0 0 15,24 0-15,-24 0 16,25 0-16,-25 0 15,-1 0 1,26 0 0,0 0-16,-1 0 15,-24 0-15,25 0 16,-1 0-16,1 0 16,-25 0-16,24 0 15,1 0-15,-25 0 16,-1 0-16,1 0 15,0 0 1,25 0-16,-1 0 16,1 0-16,24 0 15,-24 0-15,0 0 16,24 0-16,-24 0 16,-1 0-16,1 0 15,24 0-15,-24 0 16,-1 0-16,26 0 15,-1 0-15,1 0 16,-26 0-16,1 0 31,-1 0-31,26 0 16,-25 0-16,-1 0 16,26 0-16,-26 0 15,1 0-15,24 0 0,-24 0 16,-1 0-16,26 0 15,-26 0 1,1 0-16,24 0 16,-24 0-1,0 0 1,24 0-16,-24 0 16,-1 0-16,-24 0 15,50 0-15,-26 0 16,1 0-16,24 0 0,-24 0 15,-1 0-15,1 0 16,0 0-16,-1 0 16,1 0-16,-1 0 31,1 0-31,24 0 16,-24 0-16,-25 0 15,24 0-15,1 0 16,0 0-16,-1 0 15,26 0 1,-26 0-16,1 0 16,24 0-16,-24 0 15,0 0-15,24 0 16,0 0-16,-24 0 16,24 0-16,-24 0 15,0 0-15,24 0 16,-24 0-16,-1 0 15,26 0-15,-1 0 16,0 0 0,1 0-1,-1 0-15,26 0 16,-26 0-16,0 0 16,1 0-16,-1 0 15,-24 0 1,24 0-16,1 0 15,-26 0-15,1 0 16,-1 0-16,1 0 16,-25 0-16,24 0 15,-24 0-15,0 0 16,25 25-16,-25 0 16</inkml:trace>
  <inkml:trace contextRef="#ctx0" brushRef="#br0" timeOffset="4038.22">2505 3225 0,'0'0'0,"0"24"188,0 1-188,0 0 15,0 0 48,25 0-48,0 24-15,-25 50 16,25-24 0,-25-1-16,0-24 15,0 0-15,0-26 16,0 26 0,0 24-16,0 26 0,0 24 15,0-25 1,0 0-1,0-49-15,0-1 16,0 1-16,0-25 16,0-1-16,0 1 15,0 25-15,0-25 32,0-1-32,0 1 31,0 0-16,0 0-15,0 0 16,0 24 0,-25-74 124,0 1-124,0-26-16,-24 0 31,-1 1-31,25-1 0,0 1 16,-24 24-16,24-25 15</inkml:trace>
  <inkml:trace contextRef="#ctx0" brushRef="#br0" timeOffset="4834.2">2629 4837 0,'0'0'0,"0"-25"62,0 0-46,0-24 0,0-1-16,0 0 0,0 26 15,25-26-15,-25 0 16,25 26-16,49-26 15,-24 25 1,24 0-16,1-24 16</inkml:trace>
  <inkml:trace contextRef="#ctx0" brushRef="#br0" timeOffset="13246.82">8880 5432 0,'0'0'0,"0"-25"47,0 1-47,0-1 15,0 0-15,0 0 16,0 0 0,0 1-16,-25-1 15,0-25 1,1 25-16,24 1 15,-25 24 1,25-25-16,-25 0 16,0 25-16,25-25 15,-25 25-15,25-25 16,0 50 31,0 0-32,0 0-15,25 0 16,0-1-16,0 1 16,0 25-16,-1-25 15,1-1-15,0 26 16,-25 0-16,0-1 16,0 50-16,-50-24 15,26-26-15,-26 1 16,0 0-16,-24-1 31,24-24-15,1-25-16,-26 25 0,26-25 15,-1 25-15,25 0 16,-24-25-16,24 0 16</inkml:trace>
  <inkml:trace contextRef="#ctx0" brushRef="#br0" timeOffset="13532.82">9500 5531 0,'0'0'0</inkml:trace>
  <inkml:trace contextRef="#ctx0" brushRef="#br0" timeOffset="14102.83">9475 4961 0,'0'0'0,"-24"0"94,-1 50-79,0-1-15,0 1 16,0-1-16,1-24 0,-26 25 15,50-1 1,-25 1-16,25 0 16,0-26-16,0 1 31,25-25 0,25 0-15,-26-49-1,1-1 1,0 0-16,-25 26 16,25-1-16,-25-25 0,0 75 31,0 0-15,25 24-1,-1 51 1,1-1-16,0 25 31,0-25-31,-25-74 16,25 0-16,-25-1 15,24 1 1</inkml:trace>
  <inkml:trace contextRef="#ctx0" brushRef="#br0" timeOffset="14904.55">9798 5159 0,'0'0'0,"0"25"46,0 0-14,0 0-17,0 0 1,0-1 0,0 1-1,0 0-15,0 0 16,25-50 46,-1-25-46,1 26-16,0-26 0,25 25 16,-26 0-16,1 1 31,75-26-16,-76 100-15,1-26 16,-25 1-16,25 0 16,-25 0-1,25 0 1,-25-1-16,0 26 16,0-25-1,0 0 1,25-25-1,-1 0 1,1 0 0,0-25-16,0 0 15,24 0-15,1 0 16,-25 1 0,0-1-16,-1 25 15,1 25-15,0-25 16,0 24-1,0-24-15,-1 149 32,-24-50-32,25-24 15,-25-26-15,0 26 16,0-50-16,0 24 16,0-24-16,0 0 15</inkml:trace>
  <inkml:trace contextRef="#ctx0" brushRef="#br0" timeOffset="15459.45">10840 5482 0,'0'0'0,"24"0"109,1 0-93,25 0-1,-25-25-15,49 0 16,-24-24 0,-1-1-16,-24-24 15,25 49-15,-25-25 16,-1 25-1,1 1 1,0 24-16,-25-25 16,0 0-16,-25 75 15,0-26 1,1 26-16,-51 124 16,1-26-1,49-48-15,25-26 0,0-24 0,0-1 16,0-24-16,25 25 15,24-25 1,26-1 0,-26 26-16</inkml:trace>
  <inkml:trace contextRef="#ctx0" brushRef="#br0" timeOffset="23300.11">8855 7689 0,'0'0'0</inkml:trace>
  <inkml:trace contextRef="#ctx0" brushRef="#br0" timeOffset="24035.67">8979 7565 0,'0'0'0,"-25"0"94,1 0-78,-1 0-1,-25 0 1,1 25-16,-26 0 15,26 25-15,-1-1 16,0 1-16,1-1 16,24 1-16,0-25 15,0 0-15,25-1 16,-24 1-16,24 0 16,0 0-1,0 0-15,0 0 16,24-1 15,1-24-31,0 0 16,0 0-16,0 0 15,24-24 1,-24-1-16,25-25 16,-26 0-16,51-24 46,-75 49-30,0 0-16,-25 25 16,0-24-16,0 24 15,1-25-15,-1 25 16,0-25 0,0 0-16,0 0 15</inkml:trace>
  <inkml:trace contextRef="#ctx0" brushRef="#br0" timeOffset="24823.02">9277 7590 0,'0'0'16,"0"25"62,-25 25-78,25-1 15,-25 26-15,-24-26 16,24 75-16,-49 75 16,-1-75-1,50-50 1,0 1-16,-24-1 15,49-49-15,-25 0 0,25 24 16,0-24-16,0-50 16,0 0-1,0 1-15,25-26 16,24-49 0,1-25-1,0 25-15,-25 24 16,24 26-16,-24-26 15,0 50-15,24 0 16,-24-24-16,0 49 16,0 0-1,0 0-15,-50 25 32,0-1-17,0-24 1,0 0-1</inkml:trace>
  <inkml:trace contextRef="#ctx0" brushRef="#br0" timeOffset="25570.54">9823 7441 0,'0'0'0,"0"25"62,-25 74-46,25 1-16,-25-51 15,25 26-15,-50 49 0,26 25 32,-1-50-32,-25 99 15,50-148-15,-25-1 16,25 1-16,-24-25 15,24-50 32,0-25-31,24-74-16,1 25 16,0 0-1,0 25-15,0 24 0,-1 0 0,26 25 16,-25-24-1,0 24-15,-1 25 32,1 0-32,0 0 0,25 25 0,-26 0 15,-48-50 48,-26-25-48,0 25-15,1-24 16,-1 24-16</inkml:trace>
</inkml:ink>
</file>

<file path=ppt/ink/ink5.xml><?xml version="1.0" encoding="utf-8"?>
<inkml:ink xmlns:inkml="http://www.w3.org/2003/InkML">
  <inkml:definitions>
    <inkml:context xml:id="ctx0">
      <inkml:inkSource xml:id="inkSrc0">
        <inkml:traceFormat>
          <inkml:channel name="X" type="integer" max="1280" units="cm"/>
          <inkml:channel name="Y" type="integer" max="800" units="cm"/>
          <inkml:channel name="T" type="integer" max="2.14748E9" units="dev"/>
        </inkml:traceFormat>
        <inkml:channelProperties>
          <inkml:channelProperty channel="X" name="resolution" value="37.75811" units="1/cm"/>
          <inkml:channelProperty channel="Y" name="resolution" value="37.73585" units="1/cm"/>
          <inkml:channelProperty channel="T" name="resolution" value="1" units="1/dev"/>
        </inkml:channelProperties>
      </inkml:inkSource>
      <inkml:timestamp xml:id="ts0" timeString="2021-09-23T00:49:08.391"/>
    </inkml:context>
    <inkml:brush xml:id="br0">
      <inkml:brushProperty name="width" value="0.05292" units="cm"/>
      <inkml:brushProperty name="height" value="0.05292" units="cm"/>
      <inkml:brushProperty name="color" value="#FF0000"/>
    </inkml:brush>
  </inkml:definitions>
  <inkml:trace contextRef="#ctx0" brushRef="#br0">22895 9624 0,'0'0'0,"25"0"219,24 0-204,-24 25 1,25 0-16,-1 0 16,26 24-16,24 26 15,-25-1-15,25-24 16,-24-1-16,-1-24 16,-24 0-16,24 25 31,100-1-16,-75-24 1,-49 0-16,-25-25 0,-1 25 16,1-25-16,0 0 15,0 0 17,0 0-17,-25-25 63,0 74 79,-25 26-157,25-1 15,-25-24-15,25-1 16,-25 1-1,0 24-15,25 75 16,-24 0-16,24-25 16,-25-50-16,0-24 15,25 74-15,0 50 16,0-25-16,0-25 16,0-50-16,0 50 15,-25 74-15,25-49 16,0 0-16,-25-50 15,25 1 1,0 73-16,0-49 0,0 0 16,0-49-16,0-1 15,0-24-15,0-1 16,0 26 0,0-1-16,25 1 15,-25-26-15,25 26 16,-25-26-1,25 1 1,0 24-16,-25-49 16,24 49-16,-24-49 15,25 25-15,0-25 16,-25-1-16,0 1 16,0 0-16,0 0 15,0 0 1,0-1-1,0 1 1,0 0-16,-25 0 78,0-25-62,1 0-1,24 25 1,-25-25-16,0 0 16,0 24-16,-24-24 15,-1 25-15,-25-25 16,26 0-16,-1 0 16,-24 0-16,24 0 15,1 25-15,-26-25 16,26 25-16,-1-25 15,-24 0-15,-50 0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0"/>
            <a:ext cx="3027466" cy="463867"/>
          </a:xfrm>
          <a:prstGeom prst="rect">
            <a:avLst/>
          </a:prstGeom>
          <a:noFill/>
          <a:ln w="9525">
            <a:noFill/>
            <a:miter lim="800000"/>
            <a:headEnd/>
            <a:tailEnd/>
          </a:ln>
        </p:spPr>
        <p:txBody>
          <a:bodyPr vert="horz" wrap="square" lIns="92875" tIns="46437" rIns="92875" bIns="46437" numCol="1" anchor="t"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5123" name="Rectangle 3"/>
          <p:cNvSpPr>
            <a:spLocks noGrp="1" noChangeArrowheads="1"/>
          </p:cNvSpPr>
          <p:nvPr>
            <p:ph type="dt" idx="1"/>
          </p:nvPr>
        </p:nvSpPr>
        <p:spPr bwMode="auto">
          <a:xfrm>
            <a:off x="3957534" y="0"/>
            <a:ext cx="3027466" cy="463867"/>
          </a:xfrm>
          <a:prstGeom prst="rect">
            <a:avLst/>
          </a:prstGeom>
          <a:noFill/>
          <a:ln w="9525">
            <a:noFill/>
            <a:miter lim="800000"/>
            <a:headEnd/>
            <a:tailEnd/>
          </a:ln>
        </p:spPr>
        <p:txBody>
          <a:bodyPr vert="horz" wrap="square" lIns="92875" tIns="46437" rIns="92875" bIns="46437" numCol="1" anchor="t" anchorCtr="0" compatLnSpc="1">
            <a:prstTxWarp prst="textNoShape">
              <a:avLst/>
            </a:prstTxWarp>
          </a:bodyPr>
          <a:lstStyle>
            <a:lvl1pPr algn="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31650" y="4404359"/>
            <a:ext cx="5121701" cy="4171634"/>
          </a:xfrm>
          <a:prstGeom prst="rect">
            <a:avLst/>
          </a:prstGeom>
          <a:noFill/>
          <a:ln w="9525">
            <a:noFill/>
            <a:miter lim="800000"/>
            <a:headEnd/>
            <a:tailEnd/>
          </a:ln>
        </p:spPr>
        <p:txBody>
          <a:bodyPr vert="horz" wrap="square" lIns="92875" tIns="46437" rIns="92875" bIns="4643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1" y="8807134"/>
            <a:ext cx="3027466" cy="463866"/>
          </a:xfrm>
          <a:prstGeom prst="rect">
            <a:avLst/>
          </a:prstGeom>
          <a:noFill/>
          <a:ln w="9525">
            <a:noFill/>
            <a:miter lim="800000"/>
            <a:headEnd/>
            <a:tailEnd/>
          </a:ln>
        </p:spPr>
        <p:txBody>
          <a:bodyPr vert="horz" wrap="square" lIns="92875" tIns="46437" rIns="92875" bIns="46437" numCol="1" anchor="b" anchorCtr="0" compatLnSpc="1">
            <a:prstTxWarp prst="textNoShape">
              <a:avLst/>
            </a:prstTxWarp>
          </a:bodyPr>
          <a:lstStyle>
            <a:lvl1pPr>
              <a:defRPr sz="1200">
                <a:latin typeface="Arial" pitchFamily="-105" charset="0"/>
                <a:ea typeface="ＭＳ Ｐゴシック" pitchFamily="-105" charset="-128"/>
                <a:cs typeface="ＭＳ Ｐゴシック" pitchFamily="-105" charset="-128"/>
              </a:defRPr>
            </a:lvl1pPr>
          </a:lstStyle>
          <a:p>
            <a:pPr>
              <a:defRPr/>
            </a:pPr>
            <a:endParaRPr lang="en-US"/>
          </a:p>
        </p:txBody>
      </p:sp>
      <p:sp>
        <p:nvSpPr>
          <p:cNvPr id="5127" name="Rectangle 7"/>
          <p:cNvSpPr>
            <a:spLocks noGrp="1" noChangeArrowheads="1"/>
          </p:cNvSpPr>
          <p:nvPr>
            <p:ph type="sldNum" sz="quarter" idx="5"/>
          </p:nvPr>
        </p:nvSpPr>
        <p:spPr bwMode="auto">
          <a:xfrm>
            <a:off x="3957534" y="8807134"/>
            <a:ext cx="3027466" cy="463866"/>
          </a:xfrm>
          <a:prstGeom prst="rect">
            <a:avLst/>
          </a:prstGeom>
          <a:noFill/>
          <a:ln w="9525">
            <a:noFill/>
            <a:miter lim="800000"/>
            <a:headEnd/>
            <a:tailEnd/>
          </a:ln>
        </p:spPr>
        <p:txBody>
          <a:bodyPr vert="horz" wrap="square" lIns="92875" tIns="46437" rIns="92875" bIns="46437" numCol="1" anchor="b" anchorCtr="0" compatLnSpc="1">
            <a:prstTxWarp prst="textNoShape">
              <a:avLst/>
            </a:prstTxWarp>
          </a:bodyPr>
          <a:lstStyle>
            <a:lvl1pPr algn="r">
              <a:defRPr sz="1200"/>
            </a:lvl1pPr>
          </a:lstStyle>
          <a:p>
            <a:pPr>
              <a:defRPr/>
            </a:pPr>
            <a:fld id="{1934AF92-EE62-4F8B-BE95-2309CEE86846}" type="slidenum">
              <a:rPr lang="en-US"/>
              <a:pPr>
                <a:defRPr/>
              </a:pPr>
              <a:t>‹#›</a:t>
            </a:fld>
            <a:endParaRPr lang="en-US"/>
          </a:p>
        </p:txBody>
      </p:sp>
    </p:spTree>
    <p:extLst>
      <p:ext uri="{BB962C8B-B14F-4D97-AF65-F5344CB8AC3E}">
        <p14:creationId xmlns:p14="http://schemas.microsoft.com/office/powerpoint/2010/main" val="24315038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2pPr>
    <a:lvl3pPr marL="9144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3pPr>
    <a:lvl4pPr marL="13716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4pPr>
    <a:lvl5pPr marL="1828800" algn="l" rtl="0" eaLnBrk="0" fontAlgn="base" hangingPunct="0">
      <a:spcBef>
        <a:spcPct val="30000"/>
      </a:spcBef>
      <a:spcAft>
        <a:spcPct val="0"/>
      </a:spcAft>
      <a:defRPr sz="1200" kern="1200">
        <a:solidFill>
          <a:schemeClr val="tx1"/>
        </a:solidFill>
        <a:latin typeface="Arial" pitchFamily="-105" charset="0"/>
        <a:ea typeface="ＭＳ Ｐゴシック" pitchFamily="-10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Functional6</a:t>
            </a:r>
          </a:p>
          <a:p>
            <a:r>
              <a:rPr lang="en-US" altLang="en-US" dirty="0">
                <a:latin typeface="Arial" pitchFamily="34" charset="0"/>
                <a:ea typeface="ＭＳ Ｐゴシック" pitchFamily="-65" charset="-128"/>
              </a:rPr>
              <a:t>Show how to find </a:t>
            </a:r>
            <a:r>
              <a:rPr lang="en-US" altLang="en-US" dirty="0" err="1">
                <a:latin typeface="Arial" pitchFamily="34" charset="0"/>
                <a:ea typeface="ＭＳ Ｐゴシック" pitchFamily="-65" charset="-128"/>
              </a:rPr>
              <a:t>grutoring</a:t>
            </a:r>
            <a:r>
              <a:rPr lang="en-US" altLang="en-US" dirty="0">
                <a:latin typeface="Arial" pitchFamily="34" charset="0"/>
                <a:ea typeface="ＭＳ Ｐゴシック" pitchFamily="-65" charset="-128"/>
              </a:rPr>
              <a:t> hours on Web site.</a:t>
            </a:r>
          </a:p>
          <a:p>
            <a:endParaRPr lang="en-US" altLang="en-US" dirty="0">
              <a:latin typeface="Arial" pitchFamily="34" charset="0"/>
              <a:ea typeface="ＭＳ Ｐゴシック" pitchFamily="-65" charset="-128"/>
            </a:endParaRPr>
          </a:p>
          <a:p>
            <a:r>
              <a:rPr lang="en-US" altLang="en-US" dirty="0">
                <a:latin typeface="Arial" pitchFamily="34" charset="0"/>
                <a:ea typeface="ＭＳ Ｐゴシック" pitchFamily="-65" charset="-128"/>
              </a:rPr>
              <a:t>Setup: have xandie-1bit_merged.xcf</a:t>
            </a:r>
            <a:r>
              <a:rPr lang="en-US" altLang="en-US" baseline="0" dirty="0">
                <a:latin typeface="Arial" pitchFamily="34" charset="0"/>
                <a:ea typeface="ＭＳ Ｐゴシック" pitchFamily="-65" charset="-128"/>
              </a:rPr>
              <a:t> file ready to go in The Gimp.  Offset top layer by 2 in both X and Y.  Move and resize window to fit into 1024x768 upper left corner (covering other dialogs).  Note that ^L brings up the layers dialog.</a:t>
            </a:r>
            <a:endParaRPr lang="en-US" altLang="en-US" dirty="0">
              <a:latin typeface="Arial" pitchFamily="34" charset="0"/>
              <a:ea typeface="ＭＳ Ｐゴシック" pitchFamily="-65" charset="-128"/>
            </a:endParaRPr>
          </a:p>
          <a:p>
            <a:endParaRPr lang="en-US" altLang="en-US" dirty="0">
              <a:latin typeface="Arial" pitchFamily="34" charset="0"/>
              <a:ea typeface="ＭＳ Ｐゴシック" pitchFamily="-65" charset="-128"/>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4689" indent="-290265">
              <a:defRPr sz="2400">
                <a:solidFill>
                  <a:schemeClr val="tx1"/>
                </a:solidFill>
                <a:latin typeface="Arial" pitchFamily="34" charset="0"/>
                <a:ea typeface="ＭＳ Ｐゴシック" pitchFamily="-65" charset="-128"/>
              </a:defRPr>
            </a:lvl2pPr>
            <a:lvl3pPr marL="1161059" indent="-232212">
              <a:defRPr sz="2400">
                <a:solidFill>
                  <a:schemeClr val="tx1"/>
                </a:solidFill>
                <a:latin typeface="Arial" pitchFamily="34" charset="0"/>
                <a:ea typeface="ＭＳ Ｐゴシック" pitchFamily="-65" charset="-128"/>
              </a:defRPr>
            </a:lvl3pPr>
            <a:lvl4pPr marL="1625483" indent="-232212">
              <a:defRPr sz="2400">
                <a:solidFill>
                  <a:schemeClr val="tx1"/>
                </a:solidFill>
                <a:latin typeface="Arial" pitchFamily="34" charset="0"/>
                <a:ea typeface="ＭＳ Ｐゴシック" pitchFamily="-65" charset="-128"/>
              </a:defRPr>
            </a:lvl4pPr>
            <a:lvl5pPr marL="2089907" indent="-232212">
              <a:defRPr sz="2400">
                <a:solidFill>
                  <a:schemeClr val="tx1"/>
                </a:solidFill>
                <a:latin typeface="Arial" pitchFamily="34" charset="0"/>
                <a:ea typeface="ＭＳ Ｐゴシック" pitchFamily="-65" charset="-128"/>
              </a:defRPr>
            </a:lvl5pPr>
            <a:lvl6pPr marL="2554331" indent="-232212"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18754" indent="-232212"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83178" indent="-232212"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47602" indent="-232212"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7011C5B1-866F-495E-98AB-BCCDBC0757E6}" type="slidenum">
              <a:rPr lang="en-US" altLang="en-US" sz="1200"/>
              <a:pPr/>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FCF293B-B217-43B2-93BC-19522C103A63}" type="slidenum">
              <a:rPr lang="en-US" altLang="en-US" sz="1200"/>
              <a:pPr/>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FCF293B-B217-43B2-93BC-19522C103A63}" type="slidenum">
              <a:rPr lang="en-US" altLang="en-US" sz="1200"/>
              <a:pPr/>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There is an animation on this slide that brings</a:t>
            </a:r>
            <a:r>
              <a:rPr lang="en-US" altLang="en-US" baseline="0" dirty="0">
                <a:latin typeface="Arial" pitchFamily="34" charset="0"/>
                <a:ea typeface="ＭＳ Ｐゴシック" pitchFamily="-65" charset="-128"/>
              </a:rPr>
              <a:t> up the else (use-it) case.</a:t>
            </a:r>
            <a:endParaRPr lang="en-US" altLang="en-US" dirty="0">
              <a:latin typeface="Arial" pitchFamily="34" charset="0"/>
              <a:ea typeface="ＭＳ Ｐゴシック" pitchFamily="-65" charset="-128"/>
            </a:endParaRPr>
          </a:p>
        </p:txBody>
      </p:sp>
      <p:sp>
        <p:nvSpPr>
          <p:cNvPr id="79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FCF293B-B217-43B2-93BC-19522C103A63}" type="slidenum">
              <a:rPr lang="en-US" altLang="en-US" sz="1200"/>
              <a:pPr/>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Everything from here on out is just for fun, if we have time.</a:t>
            </a:r>
          </a:p>
          <a:p>
            <a:endParaRPr lang="en-US" altLang="en-US" dirty="0">
              <a:latin typeface="Arial" pitchFamily="34" charset="0"/>
              <a:ea typeface="ＭＳ Ｐゴシック" pitchFamily="-65" charset="-128"/>
            </a:endParaRPr>
          </a:p>
          <a:p>
            <a:r>
              <a:rPr lang="en-US" altLang="en-US" dirty="0">
                <a:latin typeface="Arial" pitchFamily="34" charset="0"/>
                <a:ea typeface="ＭＳ Ｐゴシック" pitchFamily="-65" charset="-128"/>
              </a:rPr>
              <a:t>Use gimp on xandie-1bit_merged.xcf.  Use ^L to bring up the layers menu so you can show that each layer alone is just noise (roughly grayscale).  Then enable both layers, right-click on layers title bar to hide them, and use arrow keys by 2 in each direction to reveal the picture.</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B37BCA3C-78F7-46DE-A062-B4541E6387D7}" type="slidenum">
              <a:rPr lang="en-US" altLang="en-US" sz="1200"/>
              <a:pPr/>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C4B39B05-6C58-4F5B-9986-F96EC423B1AF}" type="slidenum">
              <a:rPr lang="en-US" altLang="en-US" sz="1200"/>
              <a:pPr/>
              <a:t>14</a:t>
            </a:fld>
            <a:endParaRPr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333854B9-75B8-4E5C-9011-8A29B935E66F}" type="slidenum">
              <a:rPr lang="en-US" altLang="en-US" sz="1200"/>
              <a:pPr/>
              <a:t>15</a:t>
            </a:fld>
            <a:endParaRPr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We’ll talk more about binary (and XOR) next week, so not to worry if it’s unfamiliar.</a:t>
            </a: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B8B199B-25A0-4349-BC31-2344CC535930}" type="slidenum">
              <a:rPr lang="en-US" altLang="en-US" sz="1200"/>
              <a:pPr/>
              <a:t>16</a:t>
            </a:fld>
            <a:endParaRPr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5C9F4329-C971-4570-B8E5-D5FDB6FF3C56}" type="slidenum">
              <a:rPr lang="en-US" altLang="en-US" sz="1200"/>
              <a:pPr/>
              <a:t>17</a:t>
            </a:fld>
            <a:endParaRPr lang="en-US" altLang="en-US" sz="12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XOR forms an Abelian group, something studied in abstract algebra</a:t>
            </a:r>
          </a:p>
          <a:p>
            <a:endParaRPr lang="en-US" altLang="en-US" dirty="0">
              <a:latin typeface="Arial" pitchFamily="34" charset="0"/>
              <a:ea typeface="ＭＳ Ｐゴシック" pitchFamily="-65" charset="-128"/>
            </a:endParaRPr>
          </a:p>
          <a:p>
            <a:r>
              <a:rPr lang="en-US" altLang="en-US" dirty="0">
                <a:latin typeface="Arial" pitchFamily="34" charset="0"/>
                <a:ea typeface="ＭＳ Ｐゴシック" pitchFamily="-65" charset="-128"/>
              </a:rPr>
              <a:t>But for cryptography, here’s the important point: 1 XOR 1 = 0, so by associativity and commutativity, ANY even number of ones gives a zero; likewise, any group of zeros gives a zero.  And zero XOR x gives x.</a:t>
            </a:r>
          </a:p>
          <a:p>
            <a:endParaRPr lang="en-US" altLang="en-US" dirty="0">
              <a:latin typeface="Arial" pitchFamily="34" charset="0"/>
              <a:ea typeface="ＭＳ Ｐゴシック" pitchFamily="-65" charset="-128"/>
            </a:endParaRPr>
          </a:p>
          <a:p>
            <a:r>
              <a:rPr lang="en-US" altLang="en-US" dirty="0">
                <a:latin typeface="Arial" pitchFamily="34" charset="0"/>
                <a:ea typeface="ＭＳ Ｐゴシック" pitchFamily="-65" charset="-128"/>
              </a:rPr>
              <a:t>Also, for any x and y, x XOR y XOR x = y.  Order doesn’t matter: if x appears twice in an </a:t>
            </a:r>
            <a:r>
              <a:rPr lang="en-US" altLang="en-US" dirty="0" err="1">
                <a:latin typeface="Arial" pitchFamily="34" charset="0"/>
                <a:ea typeface="ＭＳ Ｐゴシック" pitchFamily="-65" charset="-128"/>
              </a:rPr>
              <a:t>xor</a:t>
            </a:r>
            <a:r>
              <a:rPr lang="en-US" altLang="en-US" dirty="0">
                <a:latin typeface="Arial" pitchFamily="34" charset="0"/>
                <a:ea typeface="ＭＳ Ｐゴシック" pitchFamily="-65" charset="-128"/>
              </a:rPr>
              <a:t> sequence, it disappears.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B7A13448-93C1-4033-8E77-14385B78008B}" type="slidenum">
              <a:rPr lang="en-US" altLang="en-US" sz="1200"/>
              <a:pPr/>
              <a:t>18</a:t>
            </a:fld>
            <a:endParaRPr lang="en-US" altLang="en-US" sz="1200"/>
          </a:p>
        </p:txBody>
      </p:sp>
      <p:sp>
        <p:nvSpPr>
          <p:cNvPr id="76803" name="Rectangle 1"/>
          <p:cNvSpPr>
            <a:spLocks noGrp="1" noRot="1" noChangeAspect="1" noChangeArrowheads="1" noTextEdit="1"/>
          </p:cNvSpPr>
          <p:nvPr>
            <p:ph type="sldImg"/>
          </p:nvPr>
        </p:nvSpPr>
        <p:spPr>
          <a:solidFill>
            <a:srgbClr val="FFFFFF"/>
          </a:solidFill>
          <a:ln/>
        </p:spPr>
      </p:sp>
      <p:sp>
        <p:nvSpPr>
          <p:cNvPr id="76804" name="Rectangle 2"/>
          <p:cNvSpPr>
            <a:spLocks noGrp="1" noChangeArrowheads="1"/>
          </p:cNvSpPr>
          <p:nvPr>
            <p:ph type="body" idx="1"/>
          </p:nvPr>
        </p:nvSpPr>
        <p:spPr>
          <a:xfrm>
            <a:off x="699133" y="4404359"/>
            <a:ext cx="5586735" cy="41716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lIns="92867" tIns="46433" rIns="92867" bIns="46433"/>
          <a:lstStyle/>
          <a:p>
            <a:pPr marL="39561">
              <a:spcBef>
                <a:spcPts val="412"/>
              </a:spcBef>
            </a:pPr>
            <a:r>
              <a:rPr lang="en-US" altLang="en-US">
                <a:solidFill>
                  <a:srgbClr val="000000"/>
                </a:solidFill>
                <a:latin typeface="Arial" pitchFamily="34" charset="0"/>
                <a:ea typeface="ＭＳ Ｐゴシック" pitchFamily="-65" charset="-128"/>
                <a:cs typeface="Arial" pitchFamily="34" charset="0"/>
                <a:sym typeface="Arial" pitchFamily="34" charset="0"/>
              </a:rPr>
              <a:t>KGB one-time pads:  One-time pad book and one-time pad hidden in a walnut shell</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BA10B818-676D-4CAB-A07F-57B4822EB30C}" type="slidenum">
              <a:rPr lang="en-US" altLang="en-US" sz="1200"/>
              <a:pPr/>
              <a:t>19</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362BAD5-C19B-43E1-8D13-29FBE1B75BCB}" type="slidenum">
              <a:rPr lang="en-US" altLang="en-US" sz="1200"/>
              <a:pPr/>
              <a:t>2</a:t>
            </a:fld>
            <a:endParaRPr lang="en-US" alt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ea typeface="ＭＳ Ｐゴシック" pitchFamily="-65" charset="-128"/>
              </a:rPr>
              <a:t>Since the one-time pad appears twice, we can commute and associate to put it next to itself.  Then it XORs to zero, so it has no effect on the original message!</a:t>
            </a: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C0AD283D-5B01-4CB4-873A-432411E497D8}" type="slidenum">
              <a:rPr lang="en-US" altLang="en-US" sz="1200"/>
              <a:pPr/>
              <a:t>20</a:t>
            </a:fld>
            <a:endParaRPr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6F41FD6-0608-4F56-8715-31AB0C7955FF}"/>
              </a:ext>
            </a:extLst>
          </p:cNvPr>
          <p:cNvSpPr>
            <a:spLocks noGrp="1" noChangeArrowheads="1"/>
          </p:cNvSpPr>
          <p:nvPr>
            <p:ph type="sldNum" sz="quarter" idx="5"/>
          </p:nvPr>
        </p:nvSpPr>
        <p:spPr>
          <a:ln/>
        </p:spPr>
        <p:txBody>
          <a:bodyPr/>
          <a:lstStyle/>
          <a:p>
            <a:fld id="{127B5507-B419-46FC-9A41-8BD1C07AC58A}" type="slidenum">
              <a:rPr lang="en-US" altLang="en-US"/>
              <a:pPr/>
              <a:t>21</a:t>
            </a:fld>
            <a:endParaRPr lang="en-US" altLang="en-US"/>
          </a:p>
        </p:txBody>
      </p:sp>
      <p:sp>
        <p:nvSpPr>
          <p:cNvPr id="68609" name="Rectangle 1">
            <a:extLst>
              <a:ext uri="{FF2B5EF4-FFF2-40B4-BE49-F238E27FC236}">
                <a16:creationId xmlns:a16="http://schemas.microsoft.com/office/drawing/2014/main" id="{73DEB6AA-FEEC-4F4B-AB7D-FDC6E32CB91A}"/>
              </a:ext>
            </a:extLst>
          </p:cNvPr>
          <p:cNvSpPr>
            <a:spLocks noGrp="1" noRot="1" noChangeAspect="1" noChangeArrowheads="1"/>
          </p:cNvSpPr>
          <p:nvPr>
            <p:ph type="sldImg"/>
          </p:nvPr>
        </p:nvSpPr>
        <p:spPr bwMode="auto">
          <a:xfrm>
            <a:off x="1162050" y="692150"/>
            <a:ext cx="4610100" cy="3457575"/>
          </a:xfrm>
          <a:prstGeom prst="rect">
            <a:avLst/>
          </a:prstGeom>
          <a:solidFill>
            <a:srgbClr val="FFFFFF"/>
          </a:solidFill>
          <a:ln>
            <a:solidFill>
              <a:srgbClr val="000000"/>
            </a:solidFill>
            <a:miter lim="800000"/>
            <a:headEnd/>
            <a:tailEnd/>
          </a:ln>
        </p:spPr>
      </p:sp>
      <p:sp>
        <p:nvSpPr>
          <p:cNvPr id="68610" name="Rectangle 2">
            <a:extLst>
              <a:ext uri="{FF2B5EF4-FFF2-40B4-BE49-F238E27FC236}">
                <a16:creationId xmlns:a16="http://schemas.microsoft.com/office/drawing/2014/main" id="{A4637B95-9B19-43E3-B130-BEEF91036530}"/>
              </a:ext>
            </a:extLst>
          </p:cNvPr>
          <p:cNvSpPr>
            <a:spLocks noGrp="1" noChangeArrowheads="1"/>
          </p:cNvSpPr>
          <p:nvPr>
            <p:ph type="body" idx="1"/>
          </p:nvPr>
        </p:nvSpPr>
        <p:spPr bwMode="auto">
          <a:xfrm>
            <a:off x="693738" y="4379913"/>
            <a:ext cx="5546725" cy="41481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lIns="92309" tIns="46154" rIns="92309" bIns="46154"/>
          <a:lstStyle/>
          <a:p>
            <a:pPr marL="39688">
              <a:spcBef>
                <a:spcPts val="413"/>
              </a:spcBef>
            </a:pPr>
            <a:r>
              <a:rPr lang="en-US" altLang="en-US">
                <a:solidFill>
                  <a:srgbClr val="000000"/>
                </a:solidFill>
                <a:cs typeface="Arial" panose="020B0604020202020204" pitchFamily="34" charset="0"/>
                <a:sym typeface="Arial" panose="020B0604020202020204" pitchFamily="34" charset="0"/>
              </a:rPr>
              <a:t>From the above web site:  “</a:t>
            </a:r>
            <a:r>
              <a:rPr lang="en-US" altLang="en-US">
                <a:solidFill>
                  <a:srgbClr val="CCCCCC"/>
                </a:solidFill>
                <a:cs typeface="Arial" panose="020B0604020202020204" pitchFamily="34" charset="0"/>
                <a:sym typeface="Arial" panose="020B0604020202020204" pitchFamily="34" charset="0"/>
              </a:rPr>
              <a:t>Please note, these frequencies are averages, and E will not always constitute 12.7 % of all the letters in a text, and may not even be the most common letter. The longer the message, the more likely it is that will obey the average distribution shown above. However, there are exceptions to this rule. In 1969, the French author Georges Perec managed to write a 20-page book called 'La Disparition' without using any words containing the letter E. Amazingly, the book was later translated into English by Gilbert Adair, again avoiding the use of the letter 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A0C86006-A26C-4A73-B84F-73E62F604DC7}" type="slidenum">
              <a:rPr lang="en-US" altLang="en-US" sz="1200"/>
              <a:pPr/>
              <a:t>22</a:t>
            </a:fld>
            <a:endParaRPr lang="en-US" altLang="en-US" sz="1200"/>
          </a:p>
        </p:txBody>
      </p:sp>
      <p:sp>
        <p:nvSpPr>
          <p:cNvPr id="79875" name="Rectangle 1"/>
          <p:cNvSpPr>
            <a:spLocks noGrp="1" noRot="1" noChangeAspect="1" noChangeArrowheads="1" noTextEdit="1"/>
          </p:cNvSpPr>
          <p:nvPr>
            <p:ph type="sldImg"/>
          </p:nvPr>
        </p:nvSpPr>
        <p:spPr>
          <a:solidFill>
            <a:srgbClr val="FFFFFF"/>
          </a:solidFill>
          <a:ln/>
        </p:spPr>
      </p:sp>
      <p:sp>
        <p:nvSpPr>
          <p:cNvPr id="79876" name="Rectangle 2"/>
          <p:cNvSpPr>
            <a:spLocks noGrp="1" noChangeArrowheads="1"/>
          </p:cNvSpPr>
          <p:nvPr>
            <p:ph type="body" idx="1"/>
          </p:nvPr>
        </p:nvSpPr>
        <p:spPr>
          <a:xfrm>
            <a:off x="699133" y="4404359"/>
            <a:ext cx="5586735" cy="41716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lIns="92867" tIns="46433" rIns="92867" bIns="46433"/>
          <a:lstStyle/>
          <a:p>
            <a:pPr marL="39561">
              <a:spcBef>
                <a:spcPts val="412"/>
              </a:spcBef>
            </a:pPr>
            <a:r>
              <a:rPr lang="en-US" altLang="en-US">
                <a:solidFill>
                  <a:srgbClr val="000000"/>
                </a:solidFill>
                <a:latin typeface="Arial" pitchFamily="34" charset="0"/>
                <a:ea typeface="ＭＳ Ｐゴシック" pitchFamily="-65" charset="-128"/>
                <a:cs typeface="Arial" pitchFamily="34" charset="0"/>
                <a:sym typeface="Arial" pitchFamily="34" charset="0"/>
              </a:rPr>
              <a:t>Now we have ATTACK AT DAWN XOR RETREAT AT TEN.  Where the letters match up, we ALWAYS get zero.  The most common letters (in order) are ETAOINS.  So when we get a zero, it’s likely to be one of those letters, not X or J or Z (there’s a reason those letters score high in Scrabble).  That gives us a hint, and we can leverage that hint to decipher the message.  In  fact, this is easy for computers to do.  (See this week’s Gold HW if you’re curious.)</a:t>
            </a:r>
          </a:p>
          <a:p>
            <a:pPr marL="39561">
              <a:spcBef>
                <a:spcPts val="412"/>
              </a:spcBef>
            </a:pPr>
            <a:endParaRPr lang="en-US" altLang="en-US">
              <a:solidFill>
                <a:srgbClr val="000000"/>
              </a:solidFill>
              <a:latin typeface="Arial" pitchFamily="34" charset="0"/>
              <a:ea typeface="ＭＳ Ｐゴシック" pitchFamily="-65" charset="-128"/>
              <a:cs typeface="Arial" pitchFamily="34" charset="0"/>
              <a:sym typeface="Arial" pitchFamily="34" charset="0"/>
            </a:endParaRPr>
          </a:p>
          <a:p>
            <a:pPr marL="39561">
              <a:spcBef>
                <a:spcPts val="412"/>
              </a:spcBef>
            </a:pPr>
            <a:r>
              <a:rPr lang="en-US" altLang="en-US">
                <a:solidFill>
                  <a:srgbClr val="000000"/>
                </a:solidFill>
                <a:latin typeface="Arial" pitchFamily="34" charset="0"/>
                <a:ea typeface="ＭＳ Ｐゴシック" pitchFamily="-65" charset="-128"/>
                <a:cs typeface="Arial" pitchFamily="34" charset="0"/>
                <a:sym typeface="Arial" pitchFamily="34" charset="0"/>
              </a:rPr>
              <a:t>True story: if x and y are the same, x XOR y = 0.  If they are close, their XOR has relatively few “1” bits.  If they’re very different,  the XOR has a lot.  So a count of the “1” bits is a measure of their difference.  Many computers, especially powerful supercomputers, have special “count the number of 1’s” instructions that aren’t useful in “normal” programs.  They exist because the NSA has a lot of money to pay manufacturers to build computers with those instructions!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AF3734D6-175F-4BEB-839A-5D26AB5C3D22}" type="slidenum">
              <a:rPr lang="en-US" altLang="en-US" sz="1200"/>
              <a:pPr/>
              <a:t>23</a:t>
            </a:fld>
            <a:endParaRPr lang="en-US" altLang="en-US" sz="120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930068" y="4404359"/>
            <a:ext cx="5124864" cy="41716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a:p>
            <a:endParaRPr lang="en-US" altLang="en-US">
              <a:latin typeface="Arial" pitchFamily="34" charset="0"/>
              <a:ea typeface="ＭＳ Ｐゴシック" pitchFamily="-65"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ADD2602-0455-4641-A8EF-71C792A11BA2}"/>
              </a:ext>
            </a:extLst>
          </p:cNvPr>
          <p:cNvSpPr>
            <a:spLocks noGrp="1" noChangeArrowheads="1"/>
          </p:cNvSpPr>
          <p:nvPr>
            <p:ph type="sldNum" sz="quarter" idx="5"/>
          </p:nvPr>
        </p:nvSpPr>
        <p:spPr>
          <a:ln/>
        </p:spPr>
        <p:txBody>
          <a:bodyPr/>
          <a:lstStyle/>
          <a:p>
            <a:fld id="{C85EC003-5C6B-4BC3-BD22-DAAACD4DBBDB}" type="slidenum">
              <a:rPr lang="en-US" altLang="en-US"/>
              <a:pPr/>
              <a:t>24</a:t>
            </a:fld>
            <a:endParaRPr lang="en-US" altLang="en-US"/>
          </a:p>
        </p:txBody>
      </p:sp>
      <p:sp>
        <p:nvSpPr>
          <p:cNvPr id="70657" name="Rectangle 1">
            <a:extLst>
              <a:ext uri="{FF2B5EF4-FFF2-40B4-BE49-F238E27FC236}">
                <a16:creationId xmlns:a16="http://schemas.microsoft.com/office/drawing/2014/main" id="{D137973D-E6A0-418D-95CE-314AFBC6B239}"/>
              </a:ext>
            </a:extLst>
          </p:cNvPr>
          <p:cNvSpPr>
            <a:spLocks noGrp="1" noRot="1" noChangeAspect="1" noChangeArrowheads="1"/>
          </p:cNvSpPr>
          <p:nvPr>
            <p:ph type="sldImg"/>
          </p:nvPr>
        </p:nvSpPr>
        <p:spPr bwMode="auto">
          <a:xfrm>
            <a:off x="1162050" y="692150"/>
            <a:ext cx="4610100" cy="3457575"/>
          </a:xfrm>
          <a:prstGeom prst="rect">
            <a:avLst/>
          </a:prstGeom>
          <a:solidFill>
            <a:srgbClr val="FFFFFF"/>
          </a:solidFill>
          <a:ln>
            <a:solidFill>
              <a:srgbClr val="000000"/>
            </a:solidFill>
            <a:miter lim="800000"/>
            <a:headEnd/>
            <a:tailEnd/>
          </a:ln>
        </p:spPr>
      </p:sp>
      <p:sp>
        <p:nvSpPr>
          <p:cNvPr id="70658" name="Rectangle 2">
            <a:extLst>
              <a:ext uri="{FF2B5EF4-FFF2-40B4-BE49-F238E27FC236}">
                <a16:creationId xmlns:a16="http://schemas.microsoft.com/office/drawing/2014/main" id="{3B3B3903-01C4-4053-A156-BC1D5D70457F}"/>
              </a:ext>
            </a:extLst>
          </p:cNvPr>
          <p:cNvSpPr>
            <a:spLocks noGrp="1" noChangeArrowheads="1"/>
          </p:cNvSpPr>
          <p:nvPr>
            <p:ph type="body" idx="1"/>
          </p:nvPr>
        </p:nvSpPr>
        <p:spPr bwMode="auto">
          <a:xfrm>
            <a:off x="693738" y="4379913"/>
            <a:ext cx="5546725" cy="41481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lIns="92309" tIns="46154" rIns="92309" bIns="46154"/>
          <a:lstStyle/>
          <a:p>
            <a:pPr marL="39688">
              <a:spcBef>
                <a:spcPts val="413"/>
              </a:spcBef>
            </a:pPr>
            <a:r>
              <a:rPr lang="en-US" altLang="en-US" dirty="0">
                <a:solidFill>
                  <a:srgbClr val="000000"/>
                </a:solidFill>
                <a:cs typeface="Arial" panose="020B0604020202020204" pitchFamily="34" charset="0"/>
                <a:sym typeface="Arial" panose="020B0604020202020204" pitchFamily="34" charset="0"/>
              </a:rPr>
              <a:t>Alice wishes to send Bob a gift.  However, the mail service, </a:t>
            </a:r>
            <a:r>
              <a:rPr lang="en-US" altLang="en-US" dirty="0" err="1">
                <a:solidFill>
                  <a:srgbClr val="000000"/>
                </a:solidFill>
                <a:cs typeface="Arial" panose="020B0604020202020204" pitchFamily="34" charset="0"/>
                <a:sym typeface="Arial" panose="020B0604020202020204" pitchFamily="34" charset="0"/>
              </a:rPr>
              <a:t>Klepto</a:t>
            </a:r>
            <a:r>
              <a:rPr lang="en-US" altLang="en-US" dirty="0">
                <a:solidFill>
                  <a:srgbClr val="000000"/>
                </a:solidFill>
                <a:cs typeface="Arial" panose="020B0604020202020204" pitchFamily="34" charset="0"/>
                <a:sym typeface="Arial" panose="020B0604020202020204" pitchFamily="34" charset="0"/>
              </a:rPr>
              <a:t> Mail, will steal the package unless it is sent in a locked box.  Fortunately, Alice and Bob have lots of boxes and lots of key-locks.  However, they only have keys to their OWN locks.  How can Alice send Bob the present?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7BB1676-493B-4666-AA96-FD0DF058D1BD}"/>
              </a:ext>
            </a:extLst>
          </p:cNvPr>
          <p:cNvSpPr>
            <a:spLocks noGrp="1" noChangeArrowheads="1"/>
          </p:cNvSpPr>
          <p:nvPr>
            <p:ph type="sldNum" sz="quarter" idx="5"/>
          </p:nvPr>
        </p:nvSpPr>
        <p:spPr>
          <a:ln/>
        </p:spPr>
        <p:txBody>
          <a:bodyPr/>
          <a:lstStyle/>
          <a:p>
            <a:fld id="{26995609-3A67-497E-94C3-D2C5954CDD3B}" type="slidenum">
              <a:rPr lang="en-US" altLang="en-US"/>
              <a:pPr/>
              <a:t>25</a:t>
            </a:fld>
            <a:endParaRPr lang="en-US" altLang="en-US"/>
          </a:p>
        </p:txBody>
      </p:sp>
      <p:sp>
        <p:nvSpPr>
          <p:cNvPr id="72705" name="Rectangle 1">
            <a:extLst>
              <a:ext uri="{FF2B5EF4-FFF2-40B4-BE49-F238E27FC236}">
                <a16:creationId xmlns:a16="http://schemas.microsoft.com/office/drawing/2014/main" id="{9117F654-6E08-437F-91FA-65FF169E3D8C}"/>
              </a:ext>
            </a:extLst>
          </p:cNvPr>
          <p:cNvSpPr>
            <a:spLocks noGrp="1" noRot="1" noChangeAspect="1" noChangeArrowheads="1"/>
          </p:cNvSpPr>
          <p:nvPr>
            <p:ph type="sldImg"/>
          </p:nvPr>
        </p:nvSpPr>
        <p:spPr bwMode="auto">
          <a:xfrm>
            <a:off x="1162050" y="692150"/>
            <a:ext cx="4610100" cy="3457575"/>
          </a:xfrm>
          <a:prstGeom prst="rect">
            <a:avLst/>
          </a:prstGeom>
          <a:solidFill>
            <a:srgbClr val="FFFFFF"/>
          </a:solidFill>
          <a:ln>
            <a:solidFill>
              <a:srgbClr val="000000"/>
            </a:solidFill>
            <a:miter lim="800000"/>
            <a:headEnd/>
            <a:tailEnd/>
          </a:ln>
        </p:spPr>
      </p:sp>
      <p:sp>
        <p:nvSpPr>
          <p:cNvPr id="72706" name="Rectangle 2">
            <a:extLst>
              <a:ext uri="{FF2B5EF4-FFF2-40B4-BE49-F238E27FC236}">
                <a16:creationId xmlns:a16="http://schemas.microsoft.com/office/drawing/2014/main" id="{2B4885E9-C9FB-4E03-9E6A-CE9D6262475F}"/>
              </a:ext>
            </a:extLst>
          </p:cNvPr>
          <p:cNvSpPr>
            <a:spLocks noGrp="1" noChangeArrowheads="1"/>
          </p:cNvSpPr>
          <p:nvPr>
            <p:ph type="body" idx="1"/>
          </p:nvPr>
        </p:nvSpPr>
        <p:spPr bwMode="auto">
          <a:xfrm>
            <a:off x="693738" y="4379913"/>
            <a:ext cx="5546725" cy="41481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lIns="92309" tIns="46154" rIns="92309" bIns="46154"/>
          <a:lstStyle/>
          <a:p>
            <a:pPr marL="39688">
              <a:spcBef>
                <a:spcPts val="413"/>
              </a:spcBef>
            </a:pPr>
            <a:r>
              <a:rPr lang="en-US" altLang="en-US" dirty="0">
                <a:solidFill>
                  <a:srgbClr val="000000"/>
                </a:solidFill>
                <a:cs typeface="Arial" panose="020B0604020202020204" pitchFamily="34" charset="0"/>
                <a:sym typeface="Arial" panose="020B0604020202020204" pitchFamily="34" charset="0"/>
              </a:rPr>
              <a:t>Alice locks the gift in a box using one of her locks and sends the locked package to Bob.</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5F6F9B7-4D26-438B-8C19-070E6B41B733}"/>
              </a:ext>
            </a:extLst>
          </p:cNvPr>
          <p:cNvSpPr>
            <a:spLocks noGrp="1" noChangeArrowheads="1"/>
          </p:cNvSpPr>
          <p:nvPr>
            <p:ph type="sldNum" sz="quarter" idx="5"/>
          </p:nvPr>
        </p:nvSpPr>
        <p:spPr>
          <a:ln/>
        </p:spPr>
        <p:txBody>
          <a:bodyPr/>
          <a:lstStyle/>
          <a:p>
            <a:fld id="{50466B2D-6058-4167-9456-A8A92F39C726}" type="slidenum">
              <a:rPr lang="en-US" altLang="en-US"/>
              <a:pPr/>
              <a:t>26</a:t>
            </a:fld>
            <a:endParaRPr lang="en-US" altLang="en-US"/>
          </a:p>
        </p:txBody>
      </p:sp>
      <p:sp>
        <p:nvSpPr>
          <p:cNvPr id="74753" name="Rectangle 1">
            <a:extLst>
              <a:ext uri="{FF2B5EF4-FFF2-40B4-BE49-F238E27FC236}">
                <a16:creationId xmlns:a16="http://schemas.microsoft.com/office/drawing/2014/main" id="{2EC8D7EB-E7D9-4C20-A06B-717B2B11192C}"/>
              </a:ext>
            </a:extLst>
          </p:cNvPr>
          <p:cNvSpPr>
            <a:spLocks noGrp="1" noRot="1" noChangeAspect="1" noChangeArrowheads="1"/>
          </p:cNvSpPr>
          <p:nvPr>
            <p:ph type="sldImg"/>
          </p:nvPr>
        </p:nvSpPr>
        <p:spPr bwMode="auto">
          <a:xfrm>
            <a:off x="1162050" y="692150"/>
            <a:ext cx="4610100" cy="3457575"/>
          </a:xfrm>
          <a:prstGeom prst="rect">
            <a:avLst/>
          </a:prstGeom>
          <a:solidFill>
            <a:srgbClr val="FFFFFF"/>
          </a:solidFill>
          <a:ln>
            <a:solidFill>
              <a:srgbClr val="000000"/>
            </a:solidFill>
            <a:miter lim="800000"/>
            <a:headEnd/>
            <a:tailEnd/>
          </a:ln>
        </p:spPr>
      </p:sp>
      <p:sp>
        <p:nvSpPr>
          <p:cNvPr id="74754" name="Rectangle 2">
            <a:extLst>
              <a:ext uri="{FF2B5EF4-FFF2-40B4-BE49-F238E27FC236}">
                <a16:creationId xmlns:a16="http://schemas.microsoft.com/office/drawing/2014/main" id="{63EB28D5-9815-4143-97F6-4EEB8A3ECB1E}"/>
              </a:ext>
            </a:extLst>
          </p:cNvPr>
          <p:cNvSpPr>
            <a:spLocks noGrp="1" noChangeArrowheads="1"/>
          </p:cNvSpPr>
          <p:nvPr>
            <p:ph type="body" idx="1"/>
          </p:nvPr>
        </p:nvSpPr>
        <p:spPr bwMode="auto">
          <a:xfrm>
            <a:off x="693738" y="4379913"/>
            <a:ext cx="5546725" cy="41481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lIns="92309" tIns="46154" rIns="92309" bIns="46154"/>
          <a:lstStyle/>
          <a:p>
            <a:pPr marL="39688">
              <a:spcBef>
                <a:spcPts val="413"/>
              </a:spcBef>
            </a:pPr>
            <a:r>
              <a:rPr lang="en-US" altLang="en-US">
                <a:solidFill>
                  <a:srgbClr val="000000"/>
                </a:solidFill>
                <a:cs typeface="Arial" panose="020B0604020202020204" pitchFamily="34" charset="0"/>
                <a:sym typeface="Arial" panose="020B0604020202020204" pitchFamily="34" charset="0"/>
              </a:rPr>
              <a:t>Bob attaches one of his locks to the package and sends it back to Alice.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A4718BF-0D36-4C10-88EC-FB58C0A1CDDC}"/>
              </a:ext>
            </a:extLst>
          </p:cNvPr>
          <p:cNvSpPr>
            <a:spLocks noGrp="1" noChangeArrowheads="1"/>
          </p:cNvSpPr>
          <p:nvPr>
            <p:ph type="sldNum" sz="quarter" idx="5"/>
          </p:nvPr>
        </p:nvSpPr>
        <p:spPr>
          <a:ln/>
        </p:spPr>
        <p:txBody>
          <a:bodyPr/>
          <a:lstStyle/>
          <a:p>
            <a:fld id="{576CE4A4-C6AE-4C22-88E7-E81CD95DD979}" type="slidenum">
              <a:rPr lang="en-US" altLang="en-US"/>
              <a:pPr/>
              <a:t>27</a:t>
            </a:fld>
            <a:endParaRPr lang="en-US" altLang="en-US"/>
          </a:p>
        </p:txBody>
      </p:sp>
      <p:sp>
        <p:nvSpPr>
          <p:cNvPr id="76801" name="Rectangle 1">
            <a:extLst>
              <a:ext uri="{FF2B5EF4-FFF2-40B4-BE49-F238E27FC236}">
                <a16:creationId xmlns:a16="http://schemas.microsoft.com/office/drawing/2014/main" id="{D79C1A03-23FE-40FD-82E8-D3110A0F832A}"/>
              </a:ext>
            </a:extLst>
          </p:cNvPr>
          <p:cNvSpPr>
            <a:spLocks noGrp="1" noRot="1" noChangeAspect="1" noChangeArrowheads="1"/>
          </p:cNvSpPr>
          <p:nvPr>
            <p:ph type="sldImg"/>
          </p:nvPr>
        </p:nvSpPr>
        <p:spPr bwMode="auto">
          <a:xfrm>
            <a:off x="1162050" y="692150"/>
            <a:ext cx="4610100" cy="3457575"/>
          </a:xfrm>
          <a:prstGeom prst="rect">
            <a:avLst/>
          </a:prstGeom>
          <a:solidFill>
            <a:srgbClr val="FFFFFF"/>
          </a:solidFill>
          <a:ln>
            <a:solidFill>
              <a:srgbClr val="000000"/>
            </a:solidFill>
            <a:miter lim="800000"/>
            <a:headEnd/>
            <a:tailEnd/>
          </a:ln>
        </p:spPr>
      </p:sp>
      <p:sp>
        <p:nvSpPr>
          <p:cNvPr id="76802" name="Rectangle 2">
            <a:extLst>
              <a:ext uri="{FF2B5EF4-FFF2-40B4-BE49-F238E27FC236}">
                <a16:creationId xmlns:a16="http://schemas.microsoft.com/office/drawing/2014/main" id="{91A6486D-69B9-4F72-8DEE-49A4DA1A1FD2}"/>
              </a:ext>
            </a:extLst>
          </p:cNvPr>
          <p:cNvSpPr>
            <a:spLocks noGrp="1" noChangeArrowheads="1"/>
          </p:cNvSpPr>
          <p:nvPr>
            <p:ph type="body" idx="1"/>
          </p:nvPr>
        </p:nvSpPr>
        <p:spPr bwMode="auto">
          <a:xfrm>
            <a:off x="693738" y="4379913"/>
            <a:ext cx="5546725" cy="41481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lIns="92309" tIns="46154" rIns="92309" bIns="46154"/>
          <a:lstStyle/>
          <a:p>
            <a:pPr marL="39688">
              <a:spcBef>
                <a:spcPts val="413"/>
              </a:spcBef>
            </a:pPr>
            <a:r>
              <a:rPr lang="en-US" altLang="en-US">
                <a:solidFill>
                  <a:srgbClr val="000000"/>
                </a:solidFill>
                <a:cs typeface="Arial" panose="020B0604020202020204" pitchFamily="34" charset="0"/>
                <a:sym typeface="Arial" panose="020B0604020202020204" pitchFamily="34" charset="0"/>
              </a:rPr>
              <a:t>Alice removes her lock from the box and sends it back to Bob.</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3BE5EDD-EE9E-4B21-9861-C00D454BFA10}"/>
              </a:ext>
            </a:extLst>
          </p:cNvPr>
          <p:cNvSpPr>
            <a:spLocks noGrp="1" noChangeArrowheads="1"/>
          </p:cNvSpPr>
          <p:nvPr>
            <p:ph type="sldNum" sz="quarter" idx="5"/>
          </p:nvPr>
        </p:nvSpPr>
        <p:spPr>
          <a:ln/>
        </p:spPr>
        <p:txBody>
          <a:bodyPr/>
          <a:lstStyle/>
          <a:p>
            <a:fld id="{EC6225A6-7FA7-424F-B74C-5A15823CF12F}" type="slidenum">
              <a:rPr lang="en-US" altLang="en-US"/>
              <a:pPr/>
              <a:t>28</a:t>
            </a:fld>
            <a:endParaRPr lang="en-US" altLang="en-US"/>
          </a:p>
        </p:txBody>
      </p:sp>
      <p:sp>
        <p:nvSpPr>
          <p:cNvPr id="78849" name="Rectangle 1">
            <a:extLst>
              <a:ext uri="{FF2B5EF4-FFF2-40B4-BE49-F238E27FC236}">
                <a16:creationId xmlns:a16="http://schemas.microsoft.com/office/drawing/2014/main" id="{0128C52B-6267-4586-88FD-DD4F37438579}"/>
              </a:ext>
            </a:extLst>
          </p:cNvPr>
          <p:cNvSpPr>
            <a:spLocks noGrp="1" noRot="1" noChangeAspect="1" noChangeArrowheads="1"/>
          </p:cNvSpPr>
          <p:nvPr>
            <p:ph type="sldImg"/>
          </p:nvPr>
        </p:nvSpPr>
        <p:spPr bwMode="auto">
          <a:xfrm>
            <a:off x="1162050" y="692150"/>
            <a:ext cx="4610100" cy="3457575"/>
          </a:xfrm>
          <a:prstGeom prst="rect">
            <a:avLst/>
          </a:prstGeom>
          <a:solidFill>
            <a:srgbClr val="FFFFFF"/>
          </a:solidFill>
          <a:ln>
            <a:solidFill>
              <a:srgbClr val="000000"/>
            </a:solidFill>
            <a:miter lim="800000"/>
            <a:headEnd/>
            <a:tailEnd/>
          </a:ln>
        </p:spPr>
      </p:sp>
      <p:sp>
        <p:nvSpPr>
          <p:cNvPr id="78850" name="Rectangle 2">
            <a:extLst>
              <a:ext uri="{FF2B5EF4-FFF2-40B4-BE49-F238E27FC236}">
                <a16:creationId xmlns:a16="http://schemas.microsoft.com/office/drawing/2014/main" id="{80527184-402B-4A29-9493-5133495764D7}"/>
              </a:ext>
            </a:extLst>
          </p:cNvPr>
          <p:cNvSpPr>
            <a:spLocks noGrp="1" noChangeArrowheads="1"/>
          </p:cNvSpPr>
          <p:nvPr>
            <p:ph type="body" idx="1"/>
          </p:nvPr>
        </p:nvSpPr>
        <p:spPr bwMode="auto">
          <a:xfrm>
            <a:off x="693738" y="4379913"/>
            <a:ext cx="5546725" cy="41481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lIns="92309" tIns="46154" rIns="92309" bIns="46154"/>
          <a:lstStyle/>
          <a:p>
            <a:pPr marL="39688">
              <a:spcBef>
                <a:spcPts val="413"/>
              </a:spcBef>
            </a:pPr>
            <a:r>
              <a:rPr lang="en-US" altLang="en-US">
                <a:solidFill>
                  <a:srgbClr val="000000"/>
                </a:solidFill>
                <a:cs typeface="Arial" panose="020B0604020202020204" pitchFamily="34" charset="0"/>
                <a:sym typeface="Arial" panose="020B0604020202020204" pitchFamily="34" charset="0"/>
              </a:rPr>
              <a:t>Bob receives the package and removes his lock!</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BE940D7-D50E-430E-92D9-11901AB28AC1}"/>
              </a:ext>
            </a:extLst>
          </p:cNvPr>
          <p:cNvSpPr>
            <a:spLocks noGrp="1" noChangeArrowheads="1"/>
          </p:cNvSpPr>
          <p:nvPr>
            <p:ph type="sldNum" sz="quarter" idx="5"/>
          </p:nvPr>
        </p:nvSpPr>
        <p:spPr>
          <a:ln/>
        </p:spPr>
        <p:txBody>
          <a:bodyPr/>
          <a:lstStyle/>
          <a:p>
            <a:fld id="{C0077896-EAAF-4DAF-9CB2-7853A8F7FF4A}" type="slidenum">
              <a:rPr lang="en-US" altLang="en-US"/>
              <a:pPr/>
              <a:t>29</a:t>
            </a:fld>
            <a:endParaRPr lang="en-US" altLang="en-US"/>
          </a:p>
        </p:txBody>
      </p:sp>
      <p:sp>
        <p:nvSpPr>
          <p:cNvPr id="80897" name="Rectangle 1">
            <a:extLst>
              <a:ext uri="{FF2B5EF4-FFF2-40B4-BE49-F238E27FC236}">
                <a16:creationId xmlns:a16="http://schemas.microsoft.com/office/drawing/2014/main" id="{D085B015-B30C-4F03-9EAB-ACD15ADE8AF2}"/>
              </a:ext>
            </a:extLst>
          </p:cNvPr>
          <p:cNvSpPr>
            <a:spLocks noGrp="1" noRot="1" noChangeAspect="1" noChangeArrowheads="1"/>
          </p:cNvSpPr>
          <p:nvPr>
            <p:ph type="sldImg"/>
          </p:nvPr>
        </p:nvSpPr>
        <p:spPr bwMode="auto">
          <a:xfrm>
            <a:off x="1162050" y="692150"/>
            <a:ext cx="4610100" cy="3457575"/>
          </a:xfrm>
          <a:prstGeom prst="rect">
            <a:avLst/>
          </a:prstGeom>
          <a:solidFill>
            <a:srgbClr val="FFFFFF"/>
          </a:solidFill>
          <a:ln>
            <a:solidFill>
              <a:srgbClr val="000000"/>
            </a:solidFill>
            <a:miter lim="800000"/>
            <a:headEnd/>
            <a:tailEnd/>
          </a:ln>
        </p:spPr>
      </p:sp>
      <p:sp>
        <p:nvSpPr>
          <p:cNvPr id="80898" name="Rectangle 2">
            <a:extLst>
              <a:ext uri="{FF2B5EF4-FFF2-40B4-BE49-F238E27FC236}">
                <a16:creationId xmlns:a16="http://schemas.microsoft.com/office/drawing/2014/main" id="{EBC930B1-2F4F-42A0-8CFE-0640520DF91D}"/>
              </a:ext>
            </a:extLst>
          </p:cNvPr>
          <p:cNvSpPr>
            <a:spLocks noGrp="1" noChangeArrowheads="1"/>
          </p:cNvSpPr>
          <p:nvPr>
            <p:ph type="body" idx="1"/>
          </p:nvPr>
        </p:nvSpPr>
        <p:spPr bwMode="auto">
          <a:xfrm>
            <a:off x="693738" y="4379913"/>
            <a:ext cx="5546725" cy="41481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lIns="92309" tIns="46154" rIns="92309" bIns="46154"/>
          <a:lstStyle/>
          <a:p>
            <a:pPr marL="39688">
              <a:spcBef>
                <a:spcPts val="413"/>
              </a:spcBef>
            </a:pPr>
            <a:r>
              <a:rPr lang="en-US" altLang="en-US">
                <a:solidFill>
                  <a:srgbClr val="000000"/>
                </a:solidFill>
                <a:cs typeface="Arial" panose="020B0604020202020204" pitchFamily="34" charset="0"/>
                <a:sym typeface="Arial" panose="020B0604020202020204" pitchFamily="34" charset="0"/>
              </a:rPr>
              <a:t>Our one-time pads are the locks!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itchFamily="34" charset="0"/>
                <a:ea typeface="ＭＳ Ｐゴシック" pitchFamily="-65" charset="-128"/>
              </a:rPr>
              <a:t>Why isn't it palindromic?  Because mystery("area") will return 2…</a:t>
            </a: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42155" indent="-284836">
              <a:defRPr sz="2400">
                <a:solidFill>
                  <a:schemeClr val="tx1"/>
                </a:solidFill>
                <a:latin typeface="Arial" pitchFamily="34" charset="0"/>
                <a:ea typeface="ＭＳ Ｐゴシック" pitchFamily="-65" charset="-128"/>
              </a:defRPr>
            </a:lvl2pPr>
            <a:lvl3pPr marL="1142507" indent="-227868">
              <a:defRPr sz="2400">
                <a:solidFill>
                  <a:schemeClr val="tx1"/>
                </a:solidFill>
                <a:latin typeface="Arial" pitchFamily="34" charset="0"/>
                <a:ea typeface="ＭＳ Ｐゴシック" pitchFamily="-65" charset="-128"/>
              </a:defRPr>
            </a:lvl3pPr>
            <a:lvl4pPr marL="1599827" indent="-227868">
              <a:defRPr sz="2400">
                <a:solidFill>
                  <a:schemeClr val="tx1"/>
                </a:solidFill>
                <a:latin typeface="Arial" pitchFamily="34" charset="0"/>
                <a:ea typeface="ＭＳ Ｐゴシック" pitchFamily="-65" charset="-128"/>
              </a:defRPr>
            </a:lvl4pPr>
            <a:lvl5pPr marL="2057146" indent="-227868">
              <a:defRPr sz="2400">
                <a:solidFill>
                  <a:schemeClr val="tx1"/>
                </a:solidFill>
                <a:latin typeface="Arial" pitchFamily="34" charset="0"/>
                <a:ea typeface="ＭＳ Ｐゴシック" pitchFamily="-65" charset="-128"/>
              </a:defRPr>
            </a:lvl5pPr>
            <a:lvl6pPr marL="2512883" indent="-227868"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2968620" indent="-227868"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24357" indent="-227868"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880094" indent="-227868"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929B3EF0-730F-4464-9320-ECD8E141B504}" type="slidenum">
              <a:rPr lang="en-US" altLang="en-US" sz="1200"/>
              <a:pPr/>
              <a:t>3</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4894201-EA81-4E7C-A322-F5212410332D}"/>
              </a:ext>
            </a:extLst>
          </p:cNvPr>
          <p:cNvSpPr>
            <a:spLocks noGrp="1" noChangeArrowheads="1"/>
          </p:cNvSpPr>
          <p:nvPr>
            <p:ph type="sldNum" sz="quarter" idx="5"/>
          </p:nvPr>
        </p:nvSpPr>
        <p:spPr>
          <a:ln/>
        </p:spPr>
        <p:txBody>
          <a:bodyPr/>
          <a:lstStyle/>
          <a:p>
            <a:fld id="{26301BDC-6047-4398-BCD3-A71008794ABA}" type="slidenum">
              <a:rPr lang="en-US" altLang="en-US"/>
              <a:pPr/>
              <a:t>30</a:t>
            </a:fld>
            <a:endParaRPr lang="en-US" altLang="en-US"/>
          </a:p>
        </p:txBody>
      </p:sp>
      <p:sp>
        <p:nvSpPr>
          <p:cNvPr id="82945" name="Rectangle 1">
            <a:extLst>
              <a:ext uri="{FF2B5EF4-FFF2-40B4-BE49-F238E27FC236}">
                <a16:creationId xmlns:a16="http://schemas.microsoft.com/office/drawing/2014/main" id="{D86D6B69-B015-4AAB-B3F3-0FA4E32DECF3}"/>
              </a:ext>
            </a:extLst>
          </p:cNvPr>
          <p:cNvSpPr>
            <a:spLocks noGrp="1" noRot="1" noChangeAspect="1" noChangeArrowheads="1"/>
          </p:cNvSpPr>
          <p:nvPr>
            <p:ph type="sldImg"/>
          </p:nvPr>
        </p:nvSpPr>
        <p:spPr bwMode="auto">
          <a:xfrm>
            <a:off x="1162050" y="692150"/>
            <a:ext cx="4610100" cy="3457575"/>
          </a:xfrm>
          <a:prstGeom prst="rect">
            <a:avLst/>
          </a:prstGeom>
          <a:solidFill>
            <a:srgbClr val="FFFFFF"/>
          </a:solidFill>
          <a:ln>
            <a:solidFill>
              <a:srgbClr val="000000"/>
            </a:solidFill>
            <a:miter lim="800000"/>
            <a:headEnd/>
            <a:tailEnd/>
          </a:ln>
        </p:spPr>
      </p:sp>
      <p:sp>
        <p:nvSpPr>
          <p:cNvPr id="82946" name="Rectangle 2">
            <a:extLst>
              <a:ext uri="{FF2B5EF4-FFF2-40B4-BE49-F238E27FC236}">
                <a16:creationId xmlns:a16="http://schemas.microsoft.com/office/drawing/2014/main" id="{2C460E1E-9BC9-4808-A9B3-35EEE20549D5}"/>
              </a:ext>
            </a:extLst>
          </p:cNvPr>
          <p:cNvSpPr>
            <a:spLocks noGrp="1" noChangeArrowheads="1"/>
          </p:cNvSpPr>
          <p:nvPr>
            <p:ph type="body" idx="1"/>
          </p:nvPr>
        </p:nvSpPr>
        <p:spPr bwMode="auto">
          <a:xfrm>
            <a:off x="693738" y="4379913"/>
            <a:ext cx="5546725" cy="41481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lIns="92309" tIns="46154" rIns="92309" bIns="46154"/>
          <a:lstStyle/>
          <a:p>
            <a:pPr marL="39688">
              <a:spcBef>
                <a:spcPts val="413"/>
              </a:spcBef>
            </a:pPr>
            <a:endParaRPr lang="en-US" altLang="en-US" dirty="0">
              <a:solidFill>
                <a:srgbClr val="000000"/>
              </a:solidFill>
              <a:cs typeface="Arial" panose="020B0604020202020204" pitchFamily="34" charset="0"/>
              <a:sym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343ECA7-FC87-4490-B63B-5B0CBC993861}"/>
              </a:ext>
            </a:extLst>
          </p:cNvPr>
          <p:cNvSpPr>
            <a:spLocks noGrp="1" noChangeArrowheads="1"/>
          </p:cNvSpPr>
          <p:nvPr>
            <p:ph type="sldNum" sz="quarter" idx="5"/>
          </p:nvPr>
        </p:nvSpPr>
        <p:spPr>
          <a:ln/>
        </p:spPr>
        <p:txBody>
          <a:bodyPr/>
          <a:lstStyle/>
          <a:p>
            <a:fld id="{CC06E5F6-D6BE-414A-AE17-892C58D76F99}" type="slidenum">
              <a:rPr lang="en-US" altLang="en-US"/>
              <a:pPr/>
              <a:t>31</a:t>
            </a:fld>
            <a:endParaRPr lang="en-US" altLang="en-US"/>
          </a:p>
        </p:txBody>
      </p:sp>
      <p:sp>
        <p:nvSpPr>
          <p:cNvPr id="84993" name="Rectangle 1">
            <a:extLst>
              <a:ext uri="{FF2B5EF4-FFF2-40B4-BE49-F238E27FC236}">
                <a16:creationId xmlns:a16="http://schemas.microsoft.com/office/drawing/2014/main" id="{6B2F2F47-3549-482E-8D9E-4B4652A11FA4}"/>
              </a:ext>
            </a:extLst>
          </p:cNvPr>
          <p:cNvSpPr>
            <a:spLocks noGrp="1" noRot="1" noChangeAspect="1" noChangeArrowheads="1"/>
          </p:cNvSpPr>
          <p:nvPr>
            <p:ph type="sldImg"/>
          </p:nvPr>
        </p:nvSpPr>
        <p:spPr bwMode="auto">
          <a:xfrm>
            <a:off x="1162050" y="692150"/>
            <a:ext cx="4610100" cy="3457575"/>
          </a:xfrm>
          <a:prstGeom prst="rect">
            <a:avLst/>
          </a:prstGeom>
          <a:solidFill>
            <a:srgbClr val="FFFFFF"/>
          </a:solidFill>
          <a:ln>
            <a:solidFill>
              <a:srgbClr val="000000"/>
            </a:solidFill>
            <a:miter lim="800000"/>
            <a:headEnd/>
            <a:tailEnd/>
          </a:ln>
        </p:spPr>
      </p:sp>
      <p:sp>
        <p:nvSpPr>
          <p:cNvPr id="84994" name="Rectangle 2">
            <a:extLst>
              <a:ext uri="{FF2B5EF4-FFF2-40B4-BE49-F238E27FC236}">
                <a16:creationId xmlns:a16="http://schemas.microsoft.com/office/drawing/2014/main" id="{ED513836-EB39-4584-A8B8-FCAB531847AD}"/>
              </a:ext>
            </a:extLst>
          </p:cNvPr>
          <p:cNvSpPr>
            <a:spLocks noGrp="1" noChangeArrowheads="1"/>
          </p:cNvSpPr>
          <p:nvPr>
            <p:ph type="body" idx="1"/>
          </p:nvPr>
        </p:nvSpPr>
        <p:spPr bwMode="auto">
          <a:xfrm>
            <a:off x="693738" y="4379913"/>
            <a:ext cx="5546725" cy="41481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lIns="92309" tIns="46154" rIns="92309" bIns="46154"/>
          <a:lstStyle/>
          <a:p>
            <a:pPr marL="39688">
              <a:spcBef>
                <a:spcPts val="413"/>
              </a:spcBef>
            </a:pPr>
            <a:endParaRPr lang="en-US" altLang="en-US" dirty="0">
              <a:solidFill>
                <a:srgbClr val="000000"/>
              </a:solidFill>
              <a:cs typeface="Arial" panose="020B0604020202020204" pitchFamily="34" charset="0"/>
              <a:sym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F3D6770-DDCF-4D4E-A12C-570D96F1F673}"/>
              </a:ext>
            </a:extLst>
          </p:cNvPr>
          <p:cNvSpPr>
            <a:spLocks noGrp="1" noChangeArrowheads="1"/>
          </p:cNvSpPr>
          <p:nvPr>
            <p:ph type="sldNum" sz="quarter" idx="5"/>
          </p:nvPr>
        </p:nvSpPr>
        <p:spPr>
          <a:ln/>
        </p:spPr>
        <p:txBody>
          <a:bodyPr/>
          <a:lstStyle/>
          <a:p>
            <a:fld id="{BBBA4FD0-0840-4C32-BE37-EE8010D31789}" type="slidenum">
              <a:rPr lang="en-US" altLang="en-US"/>
              <a:pPr/>
              <a:t>32</a:t>
            </a:fld>
            <a:endParaRPr lang="en-US" altLang="en-US"/>
          </a:p>
        </p:txBody>
      </p:sp>
      <p:sp>
        <p:nvSpPr>
          <p:cNvPr id="87041" name="Rectangle 1">
            <a:extLst>
              <a:ext uri="{FF2B5EF4-FFF2-40B4-BE49-F238E27FC236}">
                <a16:creationId xmlns:a16="http://schemas.microsoft.com/office/drawing/2014/main" id="{2CA65555-9A1C-4C73-A390-4A0A04490B74}"/>
              </a:ext>
            </a:extLst>
          </p:cNvPr>
          <p:cNvSpPr>
            <a:spLocks noGrp="1" noRot="1" noChangeAspect="1" noChangeArrowheads="1"/>
          </p:cNvSpPr>
          <p:nvPr>
            <p:ph type="sldImg"/>
          </p:nvPr>
        </p:nvSpPr>
        <p:spPr bwMode="auto">
          <a:xfrm>
            <a:off x="1162050" y="692150"/>
            <a:ext cx="4610100" cy="3457575"/>
          </a:xfrm>
          <a:prstGeom prst="rect">
            <a:avLst/>
          </a:prstGeom>
          <a:solidFill>
            <a:srgbClr val="FFFFFF"/>
          </a:solidFill>
          <a:ln>
            <a:solidFill>
              <a:srgbClr val="000000"/>
            </a:solidFill>
            <a:miter lim="800000"/>
            <a:headEnd/>
            <a:tailEnd/>
          </a:ln>
        </p:spPr>
      </p:sp>
      <p:sp>
        <p:nvSpPr>
          <p:cNvPr id="87042" name="Rectangle 2">
            <a:extLst>
              <a:ext uri="{FF2B5EF4-FFF2-40B4-BE49-F238E27FC236}">
                <a16:creationId xmlns:a16="http://schemas.microsoft.com/office/drawing/2014/main" id="{569CD995-5BDD-490E-908B-CD6898BEB719}"/>
              </a:ext>
            </a:extLst>
          </p:cNvPr>
          <p:cNvSpPr>
            <a:spLocks noGrp="1" noChangeArrowheads="1"/>
          </p:cNvSpPr>
          <p:nvPr>
            <p:ph type="body" idx="1"/>
          </p:nvPr>
        </p:nvSpPr>
        <p:spPr bwMode="auto">
          <a:xfrm>
            <a:off x="693738" y="4379913"/>
            <a:ext cx="5546725" cy="41481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lIns="92309" tIns="46154" rIns="92309" bIns="46154"/>
          <a:lstStyle/>
          <a:p>
            <a:pPr marL="39688">
              <a:spcBef>
                <a:spcPts val="413"/>
              </a:spcBef>
            </a:pPr>
            <a:endParaRPr lang="en-US" altLang="en-US" dirty="0">
              <a:solidFill>
                <a:srgbClr val="000000"/>
              </a:solidFill>
              <a:cs typeface="Arial" panose="020B0604020202020204" pitchFamily="34" charset="0"/>
              <a:sym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58AA99F-9D16-4923-B1A0-5F2102038514}"/>
              </a:ext>
            </a:extLst>
          </p:cNvPr>
          <p:cNvSpPr>
            <a:spLocks noGrp="1" noChangeArrowheads="1"/>
          </p:cNvSpPr>
          <p:nvPr>
            <p:ph type="sldNum" sz="quarter" idx="5"/>
          </p:nvPr>
        </p:nvSpPr>
        <p:spPr>
          <a:ln/>
        </p:spPr>
        <p:txBody>
          <a:bodyPr/>
          <a:lstStyle/>
          <a:p>
            <a:fld id="{1A981837-A952-4503-9C94-4C4A9B68AB76}" type="slidenum">
              <a:rPr lang="en-US" altLang="en-US"/>
              <a:pPr/>
              <a:t>33</a:t>
            </a:fld>
            <a:endParaRPr lang="en-US" altLang="en-US"/>
          </a:p>
        </p:txBody>
      </p:sp>
      <p:sp>
        <p:nvSpPr>
          <p:cNvPr id="89089" name="Rectangle 1">
            <a:extLst>
              <a:ext uri="{FF2B5EF4-FFF2-40B4-BE49-F238E27FC236}">
                <a16:creationId xmlns:a16="http://schemas.microsoft.com/office/drawing/2014/main" id="{10DF83B4-2A3D-41EB-8DF3-9CA7D29FC439}"/>
              </a:ext>
            </a:extLst>
          </p:cNvPr>
          <p:cNvSpPr>
            <a:spLocks noGrp="1" noRot="1" noChangeAspect="1" noChangeArrowheads="1"/>
          </p:cNvSpPr>
          <p:nvPr>
            <p:ph type="sldImg"/>
          </p:nvPr>
        </p:nvSpPr>
        <p:spPr bwMode="auto">
          <a:xfrm>
            <a:off x="1162050" y="692150"/>
            <a:ext cx="4610100" cy="3457575"/>
          </a:xfrm>
          <a:prstGeom prst="rect">
            <a:avLst/>
          </a:prstGeom>
          <a:solidFill>
            <a:srgbClr val="FFFFFF"/>
          </a:solidFill>
          <a:ln>
            <a:solidFill>
              <a:srgbClr val="000000"/>
            </a:solidFill>
            <a:miter lim="800000"/>
            <a:headEnd/>
            <a:tailEnd/>
          </a:ln>
        </p:spPr>
      </p:sp>
      <p:sp>
        <p:nvSpPr>
          <p:cNvPr id="89090" name="Rectangle 2">
            <a:extLst>
              <a:ext uri="{FF2B5EF4-FFF2-40B4-BE49-F238E27FC236}">
                <a16:creationId xmlns:a16="http://schemas.microsoft.com/office/drawing/2014/main" id="{93351E38-A403-4E17-B408-05951B326605}"/>
              </a:ext>
            </a:extLst>
          </p:cNvPr>
          <p:cNvSpPr>
            <a:spLocks noGrp="1" noChangeArrowheads="1"/>
          </p:cNvSpPr>
          <p:nvPr>
            <p:ph type="body" idx="1"/>
          </p:nvPr>
        </p:nvSpPr>
        <p:spPr bwMode="auto">
          <a:xfrm>
            <a:off x="693738" y="4379913"/>
            <a:ext cx="5546725" cy="41481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lIns="92309" tIns="46154" rIns="92309" bIns="46154"/>
          <a:lstStyle/>
          <a:p>
            <a:pPr marL="39688">
              <a:spcBef>
                <a:spcPts val="413"/>
              </a:spcBef>
            </a:pPr>
            <a:endParaRPr lang="en-US" altLang="en-US" dirty="0">
              <a:solidFill>
                <a:srgbClr val="000000"/>
              </a:solidFill>
              <a:cs typeface="Arial" panose="020B0604020202020204" pitchFamily="34" charset="0"/>
              <a:sym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27E10C5-EB6C-4F0D-9C7B-397EED74FCFB}"/>
              </a:ext>
            </a:extLst>
          </p:cNvPr>
          <p:cNvSpPr>
            <a:spLocks noGrp="1" noChangeArrowheads="1"/>
          </p:cNvSpPr>
          <p:nvPr>
            <p:ph type="sldNum" sz="quarter" idx="5"/>
          </p:nvPr>
        </p:nvSpPr>
        <p:spPr>
          <a:ln/>
        </p:spPr>
        <p:txBody>
          <a:bodyPr/>
          <a:lstStyle/>
          <a:p>
            <a:fld id="{57809234-48ED-493D-A347-1BFC97D284A3}" type="slidenum">
              <a:rPr lang="en-US" altLang="en-US"/>
              <a:pPr/>
              <a:t>34</a:t>
            </a:fld>
            <a:endParaRPr lang="en-US" altLang="en-US"/>
          </a:p>
        </p:txBody>
      </p:sp>
      <p:sp>
        <p:nvSpPr>
          <p:cNvPr id="91137" name="Rectangle 1">
            <a:extLst>
              <a:ext uri="{FF2B5EF4-FFF2-40B4-BE49-F238E27FC236}">
                <a16:creationId xmlns:a16="http://schemas.microsoft.com/office/drawing/2014/main" id="{2BD7F225-298A-405D-BC0F-5A8A54909231}"/>
              </a:ext>
            </a:extLst>
          </p:cNvPr>
          <p:cNvSpPr>
            <a:spLocks noGrp="1" noRot="1" noChangeAspect="1" noChangeArrowheads="1"/>
          </p:cNvSpPr>
          <p:nvPr>
            <p:ph type="sldImg"/>
          </p:nvPr>
        </p:nvSpPr>
        <p:spPr bwMode="auto">
          <a:xfrm>
            <a:off x="1162050" y="692150"/>
            <a:ext cx="4610100" cy="3457575"/>
          </a:xfrm>
          <a:prstGeom prst="rect">
            <a:avLst/>
          </a:prstGeom>
          <a:solidFill>
            <a:srgbClr val="FFFFFF"/>
          </a:solidFill>
          <a:ln>
            <a:solidFill>
              <a:srgbClr val="000000"/>
            </a:solidFill>
            <a:miter lim="800000"/>
            <a:headEnd/>
            <a:tailEnd/>
          </a:ln>
        </p:spPr>
      </p:sp>
      <p:sp>
        <p:nvSpPr>
          <p:cNvPr id="91138" name="Rectangle 2">
            <a:extLst>
              <a:ext uri="{FF2B5EF4-FFF2-40B4-BE49-F238E27FC236}">
                <a16:creationId xmlns:a16="http://schemas.microsoft.com/office/drawing/2014/main" id="{7C696875-234F-4109-83C7-70AC6AB40037}"/>
              </a:ext>
            </a:extLst>
          </p:cNvPr>
          <p:cNvSpPr>
            <a:spLocks noGrp="1" noChangeArrowheads="1"/>
          </p:cNvSpPr>
          <p:nvPr>
            <p:ph type="body" idx="1"/>
          </p:nvPr>
        </p:nvSpPr>
        <p:spPr bwMode="auto">
          <a:xfrm>
            <a:off x="693738" y="4379913"/>
            <a:ext cx="5546725" cy="41481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lIns="92309" tIns="46154" rIns="92309" bIns="46154"/>
          <a:lstStyle/>
          <a:p>
            <a:pPr marL="39688">
              <a:spcBef>
                <a:spcPts val="413"/>
              </a:spcBef>
            </a:pPr>
            <a:r>
              <a:rPr lang="en-US" altLang="en-US" dirty="0">
                <a:solidFill>
                  <a:srgbClr val="000000"/>
                </a:solidFill>
                <a:cs typeface="Arial" panose="020B0604020202020204" pitchFamily="34" charset="0"/>
                <a:sym typeface="Arial" panose="020B0604020202020204" pitchFamily="34" charset="0"/>
              </a:rPr>
              <a:t>This is the basis of a cryptographic protocol called the  Diffie-Hellman Algorithm.  But the problem is this: </a:t>
            </a:r>
          </a:p>
          <a:p>
            <a:pPr marL="39688">
              <a:spcBef>
                <a:spcPts val="413"/>
              </a:spcBef>
            </a:pPr>
            <a:endParaRPr lang="en-US" altLang="en-US" dirty="0">
              <a:solidFill>
                <a:srgbClr val="000000"/>
              </a:solidFill>
              <a:cs typeface="Arial" panose="020B0604020202020204" pitchFamily="34" charset="0"/>
              <a:sym typeface="Arial" panose="020B0604020202020204" pitchFamily="34" charset="0"/>
            </a:endParaRPr>
          </a:p>
          <a:p>
            <a:pPr marL="39688">
              <a:spcBef>
                <a:spcPts val="413"/>
              </a:spcBef>
            </a:pPr>
            <a:r>
              <a:rPr lang="en-US" altLang="en-US" dirty="0">
                <a:solidFill>
                  <a:srgbClr val="000000"/>
                </a:solidFill>
                <a:cs typeface="Arial" panose="020B0604020202020204" pitchFamily="34" charset="0"/>
                <a:sym typeface="Arial" panose="020B0604020202020204" pitchFamily="34" charset="0"/>
              </a:rPr>
              <a:t>Alice sends A </a:t>
            </a:r>
            <a:r>
              <a:rPr lang="en-US" altLang="en-US" dirty="0" err="1">
                <a:solidFill>
                  <a:srgbClr val="000000"/>
                </a:solidFill>
                <a:cs typeface="Arial" panose="020B0604020202020204" pitchFamily="34" charset="0"/>
                <a:sym typeface="Arial" panose="020B0604020202020204" pitchFamily="34" charset="0"/>
              </a:rPr>
              <a:t>xor</a:t>
            </a:r>
            <a:r>
              <a:rPr lang="en-US" altLang="en-US" dirty="0">
                <a:solidFill>
                  <a:srgbClr val="000000"/>
                </a:solidFill>
                <a:cs typeface="Arial" panose="020B0604020202020204" pitchFamily="34" charset="0"/>
                <a:sym typeface="Arial" panose="020B0604020202020204" pitchFamily="34" charset="0"/>
              </a:rPr>
              <a:t> M</a:t>
            </a:r>
          </a:p>
          <a:p>
            <a:pPr marL="39688">
              <a:spcBef>
                <a:spcPts val="413"/>
              </a:spcBef>
            </a:pPr>
            <a:r>
              <a:rPr lang="en-US" altLang="en-US" dirty="0">
                <a:solidFill>
                  <a:srgbClr val="000000"/>
                </a:solidFill>
                <a:cs typeface="Arial" panose="020B0604020202020204" pitchFamily="34" charset="0"/>
                <a:sym typeface="Arial" panose="020B0604020202020204" pitchFamily="34" charset="0"/>
              </a:rPr>
              <a:t>Bob sends (A </a:t>
            </a:r>
            <a:r>
              <a:rPr lang="en-US" altLang="en-US" dirty="0" err="1">
                <a:solidFill>
                  <a:srgbClr val="000000"/>
                </a:solidFill>
                <a:cs typeface="Arial" panose="020B0604020202020204" pitchFamily="34" charset="0"/>
                <a:sym typeface="Arial" panose="020B0604020202020204" pitchFamily="34" charset="0"/>
              </a:rPr>
              <a:t>xor</a:t>
            </a:r>
            <a:r>
              <a:rPr lang="en-US" altLang="en-US" dirty="0">
                <a:solidFill>
                  <a:srgbClr val="000000"/>
                </a:solidFill>
                <a:cs typeface="Arial" panose="020B0604020202020204" pitchFamily="34" charset="0"/>
                <a:sym typeface="Arial" panose="020B0604020202020204" pitchFamily="34" charset="0"/>
              </a:rPr>
              <a:t> M) </a:t>
            </a:r>
            <a:r>
              <a:rPr lang="en-US" altLang="en-US" dirty="0" err="1">
                <a:solidFill>
                  <a:srgbClr val="000000"/>
                </a:solidFill>
                <a:cs typeface="Arial" panose="020B0604020202020204" pitchFamily="34" charset="0"/>
                <a:sym typeface="Arial" panose="020B0604020202020204" pitchFamily="34" charset="0"/>
              </a:rPr>
              <a:t>xor</a:t>
            </a:r>
            <a:r>
              <a:rPr lang="en-US" altLang="en-US" dirty="0">
                <a:solidFill>
                  <a:srgbClr val="000000"/>
                </a:solidFill>
                <a:cs typeface="Arial" panose="020B0604020202020204" pitchFamily="34" charset="0"/>
                <a:sym typeface="Arial" panose="020B0604020202020204" pitchFamily="34" charset="0"/>
              </a:rPr>
              <a:t> B</a:t>
            </a:r>
          </a:p>
          <a:p>
            <a:pPr marL="39688">
              <a:spcBef>
                <a:spcPts val="413"/>
              </a:spcBef>
            </a:pPr>
            <a:r>
              <a:rPr lang="en-US" altLang="en-US" dirty="0">
                <a:solidFill>
                  <a:srgbClr val="000000"/>
                </a:solidFill>
                <a:cs typeface="Arial" panose="020B0604020202020204" pitchFamily="34" charset="0"/>
                <a:sym typeface="Arial" panose="020B0604020202020204" pitchFamily="34" charset="0"/>
              </a:rPr>
              <a:t>Alice sends ((A </a:t>
            </a:r>
            <a:r>
              <a:rPr lang="en-US" altLang="en-US" dirty="0" err="1">
                <a:solidFill>
                  <a:srgbClr val="000000"/>
                </a:solidFill>
                <a:cs typeface="Arial" panose="020B0604020202020204" pitchFamily="34" charset="0"/>
                <a:sym typeface="Arial" panose="020B0604020202020204" pitchFamily="34" charset="0"/>
              </a:rPr>
              <a:t>xor</a:t>
            </a:r>
            <a:r>
              <a:rPr lang="en-US" altLang="en-US" dirty="0">
                <a:solidFill>
                  <a:srgbClr val="000000"/>
                </a:solidFill>
                <a:cs typeface="Arial" panose="020B0604020202020204" pitchFamily="34" charset="0"/>
                <a:sym typeface="Arial" panose="020B0604020202020204" pitchFamily="34" charset="0"/>
              </a:rPr>
              <a:t> M) </a:t>
            </a:r>
            <a:r>
              <a:rPr lang="en-US" altLang="en-US" dirty="0" err="1">
                <a:solidFill>
                  <a:srgbClr val="000000"/>
                </a:solidFill>
                <a:cs typeface="Arial" panose="020B0604020202020204" pitchFamily="34" charset="0"/>
                <a:sym typeface="Arial" panose="020B0604020202020204" pitchFamily="34" charset="0"/>
              </a:rPr>
              <a:t>xor</a:t>
            </a:r>
            <a:r>
              <a:rPr lang="en-US" altLang="en-US" dirty="0">
                <a:solidFill>
                  <a:srgbClr val="000000"/>
                </a:solidFill>
                <a:cs typeface="Arial" panose="020B0604020202020204" pitchFamily="34" charset="0"/>
                <a:sym typeface="Arial" panose="020B0604020202020204" pitchFamily="34" charset="0"/>
              </a:rPr>
              <a:t> B) </a:t>
            </a:r>
            <a:r>
              <a:rPr lang="en-US" altLang="en-US" dirty="0" err="1">
                <a:solidFill>
                  <a:srgbClr val="000000"/>
                </a:solidFill>
                <a:cs typeface="Arial" panose="020B0604020202020204" pitchFamily="34" charset="0"/>
                <a:sym typeface="Arial" panose="020B0604020202020204" pitchFamily="34" charset="0"/>
              </a:rPr>
              <a:t>xor</a:t>
            </a:r>
            <a:r>
              <a:rPr lang="en-US" altLang="en-US" dirty="0">
                <a:solidFill>
                  <a:srgbClr val="000000"/>
                </a:solidFill>
                <a:cs typeface="Arial" panose="020B0604020202020204" pitchFamily="34" charset="0"/>
                <a:sym typeface="Arial" panose="020B0604020202020204" pitchFamily="34" charset="0"/>
              </a:rPr>
              <a:t> A = M </a:t>
            </a:r>
            <a:r>
              <a:rPr lang="en-US" altLang="en-US" dirty="0" err="1">
                <a:solidFill>
                  <a:srgbClr val="000000"/>
                </a:solidFill>
                <a:cs typeface="Arial" panose="020B0604020202020204" pitchFamily="34" charset="0"/>
                <a:sym typeface="Arial" panose="020B0604020202020204" pitchFamily="34" charset="0"/>
              </a:rPr>
              <a:t>xor</a:t>
            </a:r>
            <a:r>
              <a:rPr lang="en-US" altLang="en-US" dirty="0">
                <a:solidFill>
                  <a:srgbClr val="000000"/>
                </a:solidFill>
                <a:cs typeface="Arial" panose="020B0604020202020204" pitchFamily="34" charset="0"/>
                <a:sym typeface="Arial" panose="020B0604020202020204" pitchFamily="34" charset="0"/>
              </a:rPr>
              <a:t> B</a:t>
            </a:r>
          </a:p>
          <a:p>
            <a:pPr marL="39688">
              <a:spcBef>
                <a:spcPts val="413"/>
              </a:spcBef>
            </a:pPr>
            <a:endParaRPr lang="en-US" altLang="en-US" dirty="0">
              <a:solidFill>
                <a:srgbClr val="000000"/>
              </a:solidFill>
              <a:cs typeface="Arial" panose="020B0604020202020204" pitchFamily="34" charset="0"/>
              <a:sym typeface="Arial" panose="020B0604020202020204" pitchFamily="34" charset="0"/>
            </a:endParaRPr>
          </a:p>
          <a:p>
            <a:pPr marL="39688">
              <a:spcBef>
                <a:spcPts val="413"/>
              </a:spcBef>
            </a:pPr>
            <a:r>
              <a:rPr lang="en-US" altLang="en-US" dirty="0">
                <a:solidFill>
                  <a:srgbClr val="000000"/>
                </a:solidFill>
                <a:cs typeface="Arial" panose="020B0604020202020204" pitchFamily="34" charset="0"/>
                <a:sym typeface="Arial" panose="020B0604020202020204" pitchFamily="34" charset="0"/>
              </a:rPr>
              <a:t>Problem: An eavesdropper can observe (A </a:t>
            </a:r>
            <a:r>
              <a:rPr lang="en-US" altLang="en-US" dirty="0" err="1">
                <a:solidFill>
                  <a:srgbClr val="000000"/>
                </a:solidFill>
                <a:cs typeface="Arial" panose="020B0604020202020204" pitchFamily="34" charset="0"/>
                <a:sym typeface="Arial" panose="020B0604020202020204" pitchFamily="34" charset="0"/>
              </a:rPr>
              <a:t>xor</a:t>
            </a:r>
            <a:r>
              <a:rPr lang="en-US" altLang="en-US" dirty="0">
                <a:solidFill>
                  <a:srgbClr val="000000"/>
                </a:solidFill>
                <a:cs typeface="Arial" panose="020B0604020202020204" pitchFamily="34" charset="0"/>
                <a:sym typeface="Arial" panose="020B0604020202020204" pitchFamily="34" charset="0"/>
              </a:rPr>
              <a:t> M) = y and (A </a:t>
            </a:r>
            <a:r>
              <a:rPr lang="en-US" altLang="en-US" dirty="0" err="1">
                <a:solidFill>
                  <a:srgbClr val="000000"/>
                </a:solidFill>
                <a:cs typeface="Arial" panose="020B0604020202020204" pitchFamily="34" charset="0"/>
                <a:sym typeface="Arial" panose="020B0604020202020204" pitchFamily="34" charset="0"/>
              </a:rPr>
              <a:t>xor</a:t>
            </a:r>
            <a:r>
              <a:rPr lang="en-US" altLang="en-US" dirty="0">
                <a:solidFill>
                  <a:srgbClr val="000000"/>
                </a:solidFill>
                <a:cs typeface="Arial" panose="020B0604020202020204" pitchFamily="34" charset="0"/>
                <a:sym typeface="Arial" panose="020B0604020202020204" pitchFamily="34" charset="0"/>
              </a:rPr>
              <a:t> M) </a:t>
            </a:r>
            <a:r>
              <a:rPr lang="en-US" altLang="en-US" dirty="0" err="1">
                <a:solidFill>
                  <a:srgbClr val="000000"/>
                </a:solidFill>
                <a:cs typeface="Arial" panose="020B0604020202020204" pitchFamily="34" charset="0"/>
                <a:sym typeface="Arial" panose="020B0604020202020204" pitchFamily="34" charset="0"/>
              </a:rPr>
              <a:t>xor</a:t>
            </a:r>
            <a:r>
              <a:rPr lang="en-US" altLang="en-US" dirty="0">
                <a:solidFill>
                  <a:srgbClr val="000000"/>
                </a:solidFill>
                <a:cs typeface="Arial" panose="020B0604020202020204" pitchFamily="34" charset="0"/>
                <a:sym typeface="Arial" panose="020B0604020202020204" pitchFamily="34" charset="0"/>
              </a:rPr>
              <a:t> B = y </a:t>
            </a:r>
            <a:r>
              <a:rPr lang="en-US" altLang="en-US" dirty="0" err="1">
                <a:solidFill>
                  <a:srgbClr val="000000"/>
                </a:solidFill>
                <a:cs typeface="Arial" panose="020B0604020202020204" pitchFamily="34" charset="0"/>
                <a:sym typeface="Arial" panose="020B0604020202020204" pitchFamily="34" charset="0"/>
              </a:rPr>
              <a:t>xor</a:t>
            </a:r>
            <a:r>
              <a:rPr lang="en-US" altLang="en-US" dirty="0">
                <a:solidFill>
                  <a:srgbClr val="000000"/>
                </a:solidFill>
                <a:cs typeface="Arial" panose="020B0604020202020204" pitchFamily="34" charset="0"/>
                <a:sym typeface="Arial" panose="020B0604020202020204" pitchFamily="34" charset="0"/>
              </a:rPr>
              <a:t> B.  So by </a:t>
            </a:r>
            <a:r>
              <a:rPr lang="en-US" altLang="en-US" dirty="0" err="1">
                <a:solidFill>
                  <a:srgbClr val="000000"/>
                </a:solidFill>
                <a:cs typeface="Arial" panose="020B0604020202020204" pitchFamily="34" charset="0"/>
                <a:sym typeface="Arial" panose="020B0604020202020204" pitchFamily="34" charset="0"/>
              </a:rPr>
              <a:t>xor-ing</a:t>
            </a:r>
            <a:r>
              <a:rPr lang="en-US" altLang="en-US" dirty="0">
                <a:solidFill>
                  <a:srgbClr val="000000"/>
                </a:solidFill>
                <a:cs typeface="Arial" panose="020B0604020202020204" pitchFamily="34" charset="0"/>
                <a:sym typeface="Arial" panose="020B0604020202020204" pitchFamily="34" charset="0"/>
              </a:rPr>
              <a:t> y with y </a:t>
            </a:r>
            <a:r>
              <a:rPr lang="en-US" altLang="en-US" dirty="0" err="1">
                <a:solidFill>
                  <a:srgbClr val="000000"/>
                </a:solidFill>
                <a:cs typeface="Arial" panose="020B0604020202020204" pitchFamily="34" charset="0"/>
                <a:sym typeface="Arial" panose="020B0604020202020204" pitchFamily="34" charset="0"/>
              </a:rPr>
              <a:t>xor</a:t>
            </a:r>
            <a:r>
              <a:rPr lang="en-US" altLang="en-US" dirty="0">
                <a:solidFill>
                  <a:srgbClr val="000000"/>
                </a:solidFill>
                <a:cs typeface="Arial" panose="020B0604020202020204" pitchFamily="34" charset="0"/>
                <a:sym typeface="Arial" panose="020B0604020202020204" pitchFamily="34" charset="0"/>
              </a:rPr>
              <a:t> B, y drops out and you get Bob's one-time pad.  Then the eavesdropper can decode the final message!</a:t>
            </a:r>
          </a:p>
          <a:p>
            <a:pPr marL="39688">
              <a:spcBef>
                <a:spcPts val="413"/>
              </a:spcBef>
            </a:pPr>
            <a:endParaRPr lang="en-US" altLang="en-US" dirty="0">
              <a:solidFill>
                <a:srgbClr val="000000"/>
              </a:solidFill>
              <a:cs typeface="Arial" panose="020B0604020202020204" pitchFamily="34" charset="0"/>
              <a:sym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18541F-93EC-434D-B902-0AFCF3C695B8}"/>
              </a:ext>
            </a:extLst>
          </p:cNvPr>
          <p:cNvSpPr>
            <a:spLocks noGrp="1" noChangeArrowheads="1"/>
          </p:cNvSpPr>
          <p:nvPr>
            <p:ph type="sldNum" sz="quarter" idx="5"/>
          </p:nvPr>
        </p:nvSpPr>
        <p:spPr>
          <a:ln/>
        </p:spPr>
        <p:txBody>
          <a:bodyPr/>
          <a:lstStyle/>
          <a:p>
            <a:fld id="{EFABBB6A-7659-4927-8C90-0574EBD8D3E5}" type="slidenum">
              <a:rPr lang="en-US" altLang="en-US"/>
              <a:pPr/>
              <a:t>35</a:t>
            </a:fld>
            <a:endParaRPr lang="en-US" altLang="en-US"/>
          </a:p>
        </p:txBody>
      </p:sp>
      <p:sp>
        <p:nvSpPr>
          <p:cNvPr id="93185" name="Rectangle 1">
            <a:extLst>
              <a:ext uri="{FF2B5EF4-FFF2-40B4-BE49-F238E27FC236}">
                <a16:creationId xmlns:a16="http://schemas.microsoft.com/office/drawing/2014/main" id="{69000986-E56C-4155-ACFA-FA05660718CC}"/>
              </a:ext>
            </a:extLst>
          </p:cNvPr>
          <p:cNvSpPr>
            <a:spLocks noGrp="1" noRot="1" noChangeAspect="1" noChangeArrowheads="1"/>
          </p:cNvSpPr>
          <p:nvPr>
            <p:ph type="sldImg"/>
          </p:nvPr>
        </p:nvSpPr>
        <p:spPr bwMode="auto">
          <a:xfrm>
            <a:off x="1162050" y="692150"/>
            <a:ext cx="4610100" cy="3457575"/>
          </a:xfrm>
          <a:prstGeom prst="rect">
            <a:avLst/>
          </a:prstGeom>
          <a:solidFill>
            <a:srgbClr val="FFFFFF"/>
          </a:solidFill>
          <a:ln>
            <a:solidFill>
              <a:srgbClr val="000000"/>
            </a:solidFill>
            <a:miter lim="800000"/>
            <a:headEnd/>
            <a:tailEnd/>
          </a:ln>
        </p:spPr>
      </p:sp>
      <p:sp>
        <p:nvSpPr>
          <p:cNvPr id="93186" name="Rectangle 2">
            <a:extLst>
              <a:ext uri="{FF2B5EF4-FFF2-40B4-BE49-F238E27FC236}">
                <a16:creationId xmlns:a16="http://schemas.microsoft.com/office/drawing/2014/main" id="{8C21F8D5-04F7-4319-84F9-B67E1E0A88BD}"/>
              </a:ext>
            </a:extLst>
          </p:cNvPr>
          <p:cNvSpPr>
            <a:spLocks noGrp="1" noChangeArrowheads="1"/>
          </p:cNvSpPr>
          <p:nvPr>
            <p:ph type="body" idx="1"/>
          </p:nvPr>
        </p:nvSpPr>
        <p:spPr bwMode="auto">
          <a:xfrm>
            <a:off x="693738" y="4379913"/>
            <a:ext cx="5546725" cy="41481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lIns="92309" tIns="46154" rIns="92309" bIns="46154"/>
          <a:lstStyle/>
          <a:p>
            <a:pPr marL="39688">
              <a:spcBef>
                <a:spcPts val="413"/>
              </a:spcBef>
            </a:pPr>
            <a:endParaRPr lang="en-US" altLang="en-US" dirty="0">
              <a:solidFill>
                <a:srgbClr val="000000"/>
              </a:solidFill>
              <a:cs typeface="Arial" panose="020B0604020202020204" pitchFamily="34" charset="0"/>
              <a:sym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9B0A2C7-53AA-4C6C-9DC3-3C7E667CECA1}"/>
              </a:ext>
            </a:extLst>
          </p:cNvPr>
          <p:cNvSpPr>
            <a:spLocks noGrp="1" noChangeArrowheads="1"/>
          </p:cNvSpPr>
          <p:nvPr>
            <p:ph type="sldNum" sz="quarter" idx="5"/>
          </p:nvPr>
        </p:nvSpPr>
        <p:spPr>
          <a:ln/>
        </p:spPr>
        <p:txBody>
          <a:bodyPr/>
          <a:lstStyle/>
          <a:p>
            <a:fld id="{3AE90A4C-B39E-4BF9-8411-13A00B63F7A1}" type="slidenum">
              <a:rPr lang="en-US" altLang="en-US"/>
              <a:pPr/>
              <a:t>36</a:t>
            </a:fld>
            <a:endParaRPr lang="en-US" altLang="en-US"/>
          </a:p>
        </p:txBody>
      </p:sp>
      <p:sp>
        <p:nvSpPr>
          <p:cNvPr id="95233" name="Rectangle 1">
            <a:extLst>
              <a:ext uri="{FF2B5EF4-FFF2-40B4-BE49-F238E27FC236}">
                <a16:creationId xmlns:a16="http://schemas.microsoft.com/office/drawing/2014/main" id="{CB6C22E0-3CC9-4467-9271-99819666841C}"/>
              </a:ext>
            </a:extLst>
          </p:cNvPr>
          <p:cNvSpPr>
            <a:spLocks noGrp="1" noRot="1" noChangeAspect="1" noChangeArrowheads="1"/>
          </p:cNvSpPr>
          <p:nvPr>
            <p:ph type="sldImg"/>
          </p:nvPr>
        </p:nvSpPr>
        <p:spPr bwMode="auto">
          <a:xfrm>
            <a:off x="1162050" y="692150"/>
            <a:ext cx="4610100" cy="3457575"/>
          </a:xfrm>
          <a:prstGeom prst="rect">
            <a:avLst/>
          </a:prstGeom>
          <a:solidFill>
            <a:srgbClr val="FFFFFF"/>
          </a:solidFill>
          <a:ln>
            <a:solidFill>
              <a:srgbClr val="000000"/>
            </a:solidFill>
            <a:miter lim="800000"/>
            <a:headEnd/>
            <a:tailEnd/>
          </a:ln>
        </p:spPr>
      </p:sp>
      <p:sp>
        <p:nvSpPr>
          <p:cNvPr id="95234" name="Rectangle 2">
            <a:extLst>
              <a:ext uri="{FF2B5EF4-FFF2-40B4-BE49-F238E27FC236}">
                <a16:creationId xmlns:a16="http://schemas.microsoft.com/office/drawing/2014/main" id="{21DEE263-7AC7-43E5-BBC6-E6046D72838C}"/>
              </a:ext>
            </a:extLst>
          </p:cNvPr>
          <p:cNvSpPr>
            <a:spLocks noGrp="1" noChangeArrowheads="1"/>
          </p:cNvSpPr>
          <p:nvPr>
            <p:ph type="body" idx="1"/>
          </p:nvPr>
        </p:nvSpPr>
        <p:spPr bwMode="auto">
          <a:xfrm>
            <a:off x="693738" y="4379913"/>
            <a:ext cx="5546725" cy="41481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lIns="92309" tIns="46154" rIns="92309" bIns="46154"/>
          <a:lstStyle/>
          <a:p>
            <a:pPr marL="39688">
              <a:spcBef>
                <a:spcPts val="413"/>
              </a:spcBef>
            </a:pPr>
            <a:endParaRPr lang="en-US" altLang="en-US" dirty="0">
              <a:solidFill>
                <a:srgbClr val="000000"/>
              </a:solidFill>
              <a:cs typeface="Arial" panose="020B0604020202020204" pitchFamily="34" charset="0"/>
              <a:sym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5511ECC-673B-4547-9355-0C6933F7898C}"/>
              </a:ext>
            </a:extLst>
          </p:cNvPr>
          <p:cNvSpPr>
            <a:spLocks noGrp="1" noChangeArrowheads="1"/>
          </p:cNvSpPr>
          <p:nvPr>
            <p:ph type="sldNum" sz="quarter" idx="5"/>
          </p:nvPr>
        </p:nvSpPr>
        <p:spPr>
          <a:ln/>
        </p:spPr>
        <p:txBody>
          <a:bodyPr/>
          <a:lstStyle/>
          <a:p>
            <a:fld id="{53A3EAEE-703C-40B5-8F7E-47753EB1E13C}" type="slidenum">
              <a:rPr lang="en-US" altLang="en-US"/>
              <a:pPr/>
              <a:t>37</a:t>
            </a:fld>
            <a:endParaRPr lang="en-US" altLang="en-US"/>
          </a:p>
        </p:txBody>
      </p:sp>
      <p:sp>
        <p:nvSpPr>
          <p:cNvPr id="97281" name="Rectangle 1">
            <a:extLst>
              <a:ext uri="{FF2B5EF4-FFF2-40B4-BE49-F238E27FC236}">
                <a16:creationId xmlns:a16="http://schemas.microsoft.com/office/drawing/2014/main" id="{DDC037DB-41D6-4845-926C-6087B45C098F}"/>
              </a:ext>
            </a:extLst>
          </p:cNvPr>
          <p:cNvSpPr>
            <a:spLocks noGrp="1" noRot="1" noChangeAspect="1" noChangeArrowheads="1"/>
          </p:cNvSpPr>
          <p:nvPr>
            <p:ph type="sldImg"/>
          </p:nvPr>
        </p:nvSpPr>
        <p:spPr bwMode="auto">
          <a:xfrm>
            <a:off x="1162050" y="692150"/>
            <a:ext cx="4610100" cy="3457575"/>
          </a:xfrm>
          <a:prstGeom prst="rect">
            <a:avLst/>
          </a:prstGeom>
          <a:solidFill>
            <a:srgbClr val="FFFFFF"/>
          </a:solidFill>
          <a:ln>
            <a:solidFill>
              <a:srgbClr val="000000"/>
            </a:solidFill>
            <a:miter lim="800000"/>
            <a:headEnd/>
            <a:tailEnd/>
          </a:ln>
        </p:spPr>
      </p:sp>
      <p:sp>
        <p:nvSpPr>
          <p:cNvPr id="97282" name="Rectangle 2">
            <a:extLst>
              <a:ext uri="{FF2B5EF4-FFF2-40B4-BE49-F238E27FC236}">
                <a16:creationId xmlns:a16="http://schemas.microsoft.com/office/drawing/2014/main" id="{814F60E8-6D8A-40FF-9B32-092FCF63220A}"/>
              </a:ext>
            </a:extLst>
          </p:cNvPr>
          <p:cNvSpPr>
            <a:spLocks noGrp="1" noChangeArrowheads="1"/>
          </p:cNvSpPr>
          <p:nvPr>
            <p:ph type="body" idx="1"/>
          </p:nvPr>
        </p:nvSpPr>
        <p:spPr bwMode="auto">
          <a:xfrm>
            <a:off x="693738" y="4379913"/>
            <a:ext cx="5546725" cy="41481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lIns="92309" tIns="46154" rIns="92309" bIns="46154"/>
          <a:lstStyle/>
          <a:p>
            <a:pPr marL="39688">
              <a:spcBef>
                <a:spcPts val="413"/>
              </a:spcBef>
            </a:pPr>
            <a:endParaRPr lang="en-US" altLang="en-US" dirty="0">
              <a:solidFill>
                <a:srgbClr val="000000"/>
              </a:solidFill>
              <a:cs typeface="Arial" panose="020B0604020202020204" pitchFamily="34" charset="0"/>
              <a:sym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18541F-93EC-434D-B902-0AFCF3C695B8}"/>
              </a:ext>
            </a:extLst>
          </p:cNvPr>
          <p:cNvSpPr>
            <a:spLocks noGrp="1" noChangeArrowheads="1"/>
          </p:cNvSpPr>
          <p:nvPr>
            <p:ph type="sldNum" sz="quarter" idx="5"/>
          </p:nvPr>
        </p:nvSpPr>
        <p:spPr>
          <a:ln/>
        </p:spPr>
        <p:txBody>
          <a:bodyPr/>
          <a:lstStyle/>
          <a:p>
            <a:fld id="{EFABBB6A-7659-4927-8C90-0574EBD8D3E5}" type="slidenum">
              <a:rPr lang="en-US" altLang="en-US"/>
              <a:pPr/>
              <a:t>38</a:t>
            </a:fld>
            <a:endParaRPr lang="en-US" altLang="en-US"/>
          </a:p>
        </p:txBody>
      </p:sp>
      <p:sp>
        <p:nvSpPr>
          <p:cNvPr id="93185" name="Rectangle 1">
            <a:extLst>
              <a:ext uri="{FF2B5EF4-FFF2-40B4-BE49-F238E27FC236}">
                <a16:creationId xmlns:a16="http://schemas.microsoft.com/office/drawing/2014/main" id="{69000986-E56C-4155-ACFA-FA05660718CC}"/>
              </a:ext>
            </a:extLst>
          </p:cNvPr>
          <p:cNvSpPr>
            <a:spLocks noGrp="1" noRot="1" noChangeAspect="1" noChangeArrowheads="1"/>
          </p:cNvSpPr>
          <p:nvPr>
            <p:ph type="sldImg"/>
          </p:nvPr>
        </p:nvSpPr>
        <p:spPr bwMode="auto">
          <a:xfrm>
            <a:off x="1162050" y="692150"/>
            <a:ext cx="4610100" cy="3457575"/>
          </a:xfrm>
          <a:prstGeom prst="rect">
            <a:avLst/>
          </a:prstGeom>
          <a:solidFill>
            <a:srgbClr val="FFFFFF"/>
          </a:solidFill>
          <a:ln>
            <a:solidFill>
              <a:srgbClr val="000000"/>
            </a:solidFill>
            <a:miter lim="800000"/>
            <a:headEnd/>
            <a:tailEnd/>
          </a:ln>
        </p:spPr>
      </p:sp>
      <p:sp>
        <p:nvSpPr>
          <p:cNvPr id="93186" name="Rectangle 2">
            <a:extLst>
              <a:ext uri="{FF2B5EF4-FFF2-40B4-BE49-F238E27FC236}">
                <a16:creationId xmlns:a16="http://schemas.microsoft.com/office/drawing/2014/main" id="{8C21F8D5-04F7-4319-84F9-B67E1E0A88BD}"/>
              </a:ext>
            </a:extLst>
          </p:cNvPr>
          <p:cNvSpPr>
            <a:spLocks noGrp="1" noChangeArrowheads="1"/>
          </p:cNvSpPr>
          <p:nvPr>
            <p:ph type="body" idx="1"/>
          </p:nvPr>
        </p:nvSpPr>
        <p:spPr bwMode="auto">
          <a:xfrm>
            <a:off x="693738" y="4379913"/>
            <a:ext cx="5546725" cy="41481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lIns="92309" tIns="46154" rIns="92309" bIns="46154"/>
          <a:lstStyle/>
          <a:p>
            <a:pPr marL="39688">
              <a:spcBef>
                <a:spcPts val="413"/>
              </a:spcBef>
            </a:pPr>
            <a:r>
              <a:rPr lang="en-US" altLang="en-US" dirty="0">
                <a:solidFill>
                  <a:srgbClr val="000000"/>
                </a:solidFill>
                <a:cs typeface="Arial" panose="020B0604020202020204" pitchFamily="34" charset="0"/>
                <a:sym typeface="Arial" panose="020B0604020202020204" pitchFamily="34" charset="0"/>
              </a:rPr>
              <a:t>The essence of a cryptographic hash is that it should be hard to find a string that hashes to a given value.  Knowing that “hello there” hashes to 91, what other strings hash to the same value?  We know there are only 1009 possibilities, so we can do an exhaustive search.  For example:</a:t>
            </a:r>
          </a:p>
          <a:p>
            <a:pPr marL="39688">
              <a:spcBef>
                <a:spcPts val="413"/>
              </a:spcBef>
            </a:pPr>
            <a:endParaRPr lang="en-US" altLang="en-US" dirty="0">
              <a:solidFill>
                <a:srgbClr val="000000"/>
              </a:solidFill>
              <a:cs typeface="Arial" panose="020B0604020202020204" pitchFamily="34" charset="0"/>
              <a:sym typeface="Arial" panose="020B0604020202020204" pitchFamily="34" charset="0"/>
            </a:endParaRPr>
          </a:p>
          <a:p>
            <a:pPr marL="39688">
              <a:spcBef>
                <a:spcPts val="413"/>
              </a:spcBef>
            </a:pPr>
            <a:r>
              <a:rPr lang="en-US" altLang="en-US" dirty="0">
                <a:solidFill>
                  <a:srgbClr val="000000"/>
                </a:solidFill>
                <a:cs typeface="Arial" panose="020B0604020202020204" pitchFamily="34" charset="0"/>
                <a:sym typeface="Arial" panose="020B0604020202020204" pitchFamily="34" charset="0"/>
              </a:rPr>
              <a:t>for </a:t>
            </a:r>
            <a:r>
              <a:rPr lang="en-US" altLang="en-US" dirty="0" err="1">
                <a:solidFill>
                  <a:srgbClr val="000000"/>
                </a:solidFill>
                <a:cs typeface="Arial" panose="020B0604020202020204" pitchFamily="34" charset="0"/>
                <a:sym typeface="Arial" panose="020B0604020202020204" pitchFamily="34" charset="0"/>
              </a:rPr>
              <a:t>i</a:t>
            </a:r>
            <a:r>
              <a:rPr lang="en-US" altLang="en-US" dirty="0">
                <a:solidFill>
                  <a:srgbClr val="000000"/>
                </a:solidFill>
                <a:cs typeface="Arial" panose="020B0604020202020204" pitchFamily="34" charset="0"/>
                <a:sym typeface="Arial" panose="020B0604020202020204" pitchFamily="34" charset="0"/>
              </a:rPr>
              <a:t> in range(2000):</a:t>
            </a:r>
          </a:p>
          <a:p>
            <a:pPr marL="39688">
              <a:spcBef>
                <a:spcPts val="413"/>
              </a:spcBef>
            </a:pPr>
            <a:r>
              <a:rPr lang="en-US" altLang="en-US" dirty="0">
                <a:solidFill>
                  <a:srgbClr val="000000"/>
                </a:solidFill>
                <a:cs typeface="Arial" panose="020B0604020202020204" pitchFamily="34" charset="0"/>
                <a:sym typeface="Arial" panose="020B0604020202020204" pitchFamily="34" charset="0"/>
              </a:rPr>
              <a:t>    if </a:t>
            </a:r>
            <a:r>
              <a:rPr lang="en-US" altLang="en-US">
                <a:solidFill>
                  <a:srgbClr val="000000"/>
                </a:solidFill>
                <a:cs typeface="Arial" panose="020B0604020202020204" pitchFamily="34" charset="0"/>
                <a:sym typeface="Arial" panose="020B0604020202020204" pitchFamily="34" charset="0"/>
              </a:rPr>
              <a:t>badhash(</a:t>
            </a:r>
            <a:r>
              <a:rPr lang="en-US" altLang="en-US" dirty="0" err="1">
                <a:solidFill>
                  <a:srgbClr val="000000"/>
                </a:solidFill>
                <a:cs typeface="Arial" panose="020B0604020202020204" pitchFamily="34" charset="0"/>
                <a:sym typeface="Arial" panose="020B0604020202020204" pitchFamily="34" charset="0"/>
              </a:rPr>
              <a:t>i</a:t>
            </a:r>
            <a:r>
              <a:rPr lang="en-US" altLang="en-US" dirty="0">
                <a:solidFill>
                  <a:srgbClr val="000000"/>
                </a:solidFill>
                <a:cs typeface="Arial" panose="020B0604020202020204" pitchFamily="34" charset="0"/>
                <a:sym typeface="Arial" panose="020B0604020202020204" pitchFamily="34" charset="0"/>
              </a:rPr>
              <a:t>*’a’) == 91:</a:t>
            </a:r>
          </a:p>
          <a:p>
            <a:pPr marL="39688">
              <a:spcBef>
                <a:spcPts val="413"/>
              </a:spcBef>
            </a:pPr>
            <a:r>
              <a:rPr lang="en-US" altLang="en-US" dirty="0">
                <a:solidFill>
                  <a:srgbClr val="000000"/>
                </a:solidFill>
                <a:cs typeface="Arial" panose="020B0604020202020204" pitchFamily="34" charset="0"/>
                <a:sym typeface="Arial" panose="020B0604020202020204" pitchFamily="34" charset="0"/>
              </a:rPr>
              <a:t>        print(</a:t>
            </a:r>
            <a:r>
              <a:rPr lang="en-US" altLang="en-US" dirty="0" err="1">
                <a:solidFill>
                  <a:srgbClr val="000000"/>
                </a:solidFill>
                <a:cs typeface="Arial" panose="020B0604020202020204" pitchFamily="34" charset="0"/>
                <a:sym typeface="Arial" panose="020B0604020202020204" pitchFamily="34" charset="0"/>
              </a:rPr>
              <a:t>i</a:t>
            </a:r>
            <a:r>
              <a:rPr lang="en-US" altLang="en-US" dirty="0">
                <a:solidFill>
                  <a:srgbClr val="000000"/>
                </a:solidFill>
                <a:cs typeface="Arial" panose="020B0604020202020204" pitchFamily="34" charset="0"/>
                <a:sym typeface="Arial" panose="020B0604020202020204" pitchFamily="34" charset="0"/>
              </a:rPr>
              <a:t>)</a:t>
            </a:r>
          </a:p>
          <a:p>
            <a:pPr marL="39688">
              <a:spcBef>
                <a:spcPts val="413"/>
              </a:spcBef>
            </a:pPr>
            <a:endParaRPr lang="en-US" altLang="en-US" dirty="0">
              <a:solidFill>
                <a:srgbClr val="000000"/>
              </a:solidFill>
              <a:cs typeface="Arial" panose="020B0604020202020204" pitchFamily="34" charset="0"/>
              <a:sym typeface="Arial" panose="020B0604020202020204" pitchFamily="34" charset="0"/>
            </a:endParaRPr>
          </a:p>
          <a:p>
            <a:pPr marL="39688">
              <a:spcBef>
                <a:spcPts val="413"/>
              </a:spcBef>
            </a:pPr>
            <a:r>
              <a:rPr lang="en-US" altLang="en-US" dirty="0">
                <a:solidFill>
                  <a:srgbClr val="000000"/>
                </a:solidFill>
                <a:cs typeface="Arial" panose="020B0604020202020204" pitchFamily="34" charset="0"/>
                <a:sym typeface="Arial" panose="020B0604020202020204" pitchFamily="34" charset="0"/>
              </a:rPr>
              <a:t>Tells us that 313 and 1322 a’s are solutions.  Note that 1322 % 1009 = 313.  For b’s, 73 and 1082 solve it; again 1082 % 1009 = 73.</a:t>
            </a:r>
          </a:p>
          <a:p>
            <a:pPr marL="39688">
              <a:spcBef>
                <a:spcPts val="413"/>
              </a:spcBef>
            </a:pPr>
            <a:endParaRPr lang="en-US" altLang="en-US" dirty="0">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9402488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18541F-93EC-434D-B902-0AFCF3C695B8}"/>
              </a:ext>
            </a:extLst>
          </p:cNvPr>
          <p:cNvSpPr>
            <a:spLocks noGrp="1" noChangeArrowheads="1"/>
          </p:cNvSpPr>
          <p:nvPr>
            <p:ph type="sldNum" sz="quarter" idx="5"/>
          </p:nvPr>
        </p:nvSpPr>
        <p:spPr>
          <a:ln/>
        </p:spPr>
        <p:txBody>
          <a:bodyPr/>
          <a:lstStyle/>
          <a:p>
            <a:fld id="{EFABBB6A-7659-4927-8C90-0574EBD8D3E5}" type="slidenum">
              <a:rPr lang="en-US" altLang="en-US"/>
              <a:pPr/>
              <a:t>39</a:t>
            </a:fld>
            <a:endParaRPr lang="en-US" altLang="en-US"/>
          </a:p>
        </p:txBody>
      </p:sp>
      <p:sp>
        <p:nvSpPr>
          <p:cNvPr id="93185" name="Rectangle 1">
            <a:extLst>
              <a:ext uri="{FF2B5EF4-FFF2-40B4-BE49-F238E27FC236}">
                <a16:creationId xmlns:a16="http://schemas.microsoft.com/office/drawing/2014/main" id="{69000986-E56C-4155-ACFA-FA05660718CC}"/>
              </a:ext>
            </a:extLst>
          </p:cNvPr>
          <p:cNvSpPr>
            <a:spLocks noGrp="1" noRot="1" noChangeAspect="1" noChangeArrowheads="1"/>
          </p:cNvSpPr>
          <p:nvPr>
            <p:ph type="sldImg"/>
          </p:nvPr>
        </p:nvSpPr>
        <p:spPr bwMode="auto">
          <a:xfrm>
            <a:off x="1162050" y="692150"/>
            <a:ext cx="4610100" cy="3457575"/>
          </a:xfrm>
          <a:prstGeom prst="rect">
            <a:avLst/>
          </a:prstGeom>
          <a:solidFill>
            <a:srgbClr val="FFFFFF"/>
          </a:solidFill>
          <a:ln>
            <a:solidFill>
              <a:srgbClr val="000000"/>
            </a:solidFill>
            <a:miter lim="800000"/>
            <a:headEnd/>
            <a:tailEnd/>
          </a:ln>
        </p:spPr>
      </p:sp>
      <p:sp>
        <p:nvSpPr>
          <p:cNvPr id="93186" name="Rectangle 2">
            <a:extLst>
              <a:ext uri="{FF2B5EF4-FFF2-40B4-BE49-F238E27FC236}">
                <a16:creationId xmlns:a16="http://schemas.microsoft.com/office/drawing/2014/main" id="{8C21F8D5-04F7-4319-84F9-B67E1E0A88BD}"/>
              </a:ext>
            </a:extLst>
          </p:cNvPr>
          <p:cNvSpPr>
            <a:spLocks noGrp="1" noChangeArrowheads="1"/>
          </p:cNvSpPr>
          <p:nvPr>
            <p:ph type="body" idx="1"/>
          </p:nvPr>
        </p:nvSpPr>
        <p:spPr bwMode="auto">
          <a:xfrm>
            <a:off x="693738" y="4379913"/>
            <a:ext cx="5546725" cy="41481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lIns="92309" tIns="46154" rIns="92309" bIns="46154"/>
          <a:lstStyle/>
          <a:p>
            <a:pPr marL="39688">
              <a:spcBef>
                <a:spcPts val="413"/>
              </a:spcBef>
            </a:pPr>
            <a:r>
              <a:rPr lang="en-US" altLang="en-US" dirty="0">
                <a:solidFill>
                  <a:srgbClr val="000000"/>
                </a:solidFill>
                <a:cs typeface="Arial" panose="020B0604020202020204" pitchFamily="34" charset="0"/>
                <a:sym typeface="Arial" panose="020B0604020202020204" pitchFamily="34" charset="0"/>
              </a:rPr>
              <a:t>Python has sha1 (and others) built into </a:t>
            </a:r>
            <a:r>
              <a:rPr lang="en-US" altLang="en-US" dirty="0" err="1">
                <a:solidFill>
                  <a:srgbClr val="000000"/>
                </a:solidFill>
                <a:cs typeface="Arial" panose="020B0604020202020204" pitchFamily="34" charset="0"/>
                <a:sym typeface="Arial" panose="020B0604020202020204" pitchFamily="34" charset="0"/>
              </a:rPr>
              <a:t>hashlib</a:t>
            </a:r>
            <a:r>
              <a:rPr lang="en-US" altLang="en-US" dirty="0">
                <a:solidFill>
                  <a:srgbClr val="000000"/>
                </a:solidFill>
                <a:cs typeface="Arial" panose="020B0604020202020204" pitchFamily="34" charset="0"/>
                <a:sym typeface="Arial" panose="020B0604020202020204" pitchFamily="34" charset="0"/>
              </a:rPr>
              <a:t>, although the interface is a bit strange.</a:t>
            </a:r>
          </a:p>
          <a:p>
            <a:pPr marL="39688">
              <a:spcBef>
                <a:spcPts val="413"/>
              </a:spcBef>
            </a:pPr>
            <a:endParaRPr lang="en-US" altLang="en-US" dirty="0">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68508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Run lec07prog01-lcs.py.</a:t>
            </a:r>
          </a:p>
          <a:p>
            <a:r>
              <a:rPr lang="en-US" altLang="en-US" dirty="0">
                <a:latin typeface="Arial" pitchFamily="34" charset="0"/>
                <a:ea typeface="ＭＳ Ｐゴシック" pitchFamily="-65" charset="-128"/>
              </a:rPr>
              <a:t>Set</a:t>
            </a:r>
            <a:r>
              <a:rPr lang="en-US" altLang="en-US" baseline="0" dirty="0">
                <a:latin typeface="Arial" pitchFamily="34" charset="0"/>
                <a:ea typeface="ＭＳ Ｐゴシック" pitchFamily="-65" charset="-128"/>
              </a:rPr>
              <a:t> abet= the alphabet, then abet2=abet[:14].  Have the students time LCS(abet2,abet2[::-1]), or run timer(LCS, abet2, abet2[::-1]).  Then increase abet2 to 15 and then 16, timing it each time.  On my laptop I got about 1:15 for 16.  Don’t run </a:t>
            </a:r>
            <a:r>
              <a:rPr lang="en-US" altLang="en-US" baseline="0" dirty="0" err="1">
                <a:latin typeface="Arial" pitchFamily="34" charset="0"/>
                <a:ea typeface="ＭＳ Ｐゴシック" pitchFamily="-65" charset="-128"/>
              </a:rPr>
              <a:t>fastLCS</a:t>
            </a:r>
            <a:r>
              <a:rPr lang="en-US" altLang="en-US" baseline="0" dirty="0">
                <a:latin typeface="Arial" pitchFamily="34" charset="0"/>
                <a:ea typeface="ＭＳ Ｐゴシック" pitchFamily="-65" charset="-128"/>
              </a:rPr>
              <a:t> yet.</a:t>
            </a:r>
            <a:endParaRPr lang="en-US" altLang="en-US" dirty="0">
              <a:latin typeface="Arial" pitchFamily="34" charset="0"/>
              <a:ea typeface="ＭＳ Ｐゴシック" pitchFamily="-65" charset="-128"/>
            </a:endParaRPr>
          </a:p>
        </p:txBody>
      </p:sp>
      <p:sp>
        <p:nvSpPr>
          <p:cNvPr id="72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19B5C4CD-B714-4034-B6BF-B335BE832493}" type="slidenum">
              <a:rPr lang="en-US" altLang="en-US" sz="1200"/>
              <a:pPr/>
              <a:t>4</a:t>
            </a:fld>
            <a:endParaRPr lang="en-US" alt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18541F-93EC-434D-B902-0AFCF3C695B8}"/>
              </a:ext>
            </a:extLst>
          </p:cNvPr>
          <p:cNvSpPr>
            <a:spLocks noGrp="1" noChangeArrowheads="1"/>
          </p:cNvSpPr>
          <p:nvPr>
            <p:ph type="sldNum" sz="quarter" idx="5"/>
          </p:nvPr>
        </p:nvSpPr>
        <p:spPr>
          <a:ln/>
        </p:spPr>
        <p:txBody>
          <a:bodyPr/>
          <a:lstStyle/>
          <a:p>
            <a:fld id="{EFABBB6A-7659-4927-8C90-0574EBD8D3E5}" type="slidenum">
              <a:rPr lang="en-US" altLang="en-US"/>
              <a:pPr/>
              <a:t>40</a:t>
            </a:fld>
            <a:endParaRPr lang="en-US" altLang="en-US"/>
          </a:p>
        </p:txBody>
      </p:sp>
      <p:sp>
        <p:nvSpPr>
          <p:cNvPr id="93185" name="Rectangle 1">
            <a:extLst>
              <a:ext uri="{FF2B5EF4-FFF2-40B4-BE49-F238E27FC236}">
                <a16:creationId xmlns:a16="http://schemas.microsoft.com/office/drawing/2014/main" id="{69000986-E56C-4155-ACFA-FA05660718CC}"/>
              </a:ext>
            </a:extLst>
          </p:cNvPr>
          <p:cNvSpPr>
            <a:spLocks noGrp="1" noRot="1" noChangeAspect="1" noChangeArrowheads="1"/>
          </p:cNvSpPr>
          <p:nvPr>
            <p:ph type="sldImg"/>
          </p:nvPr>
        </p:nvSpPr>
        <p:spPr bwMode="auto">
          <a:xfrm>
            <a:off x="1162050" y="692150"/>
            <a:ext cx="4610100" cy="3457575"/>
          </a:xfrm>
          <a:prstGeom prst="rect">
            <a:avLst/>
          </a:prstGeom>
          <a:solidFill>
            <a:srgbClr val="FFFFFF"/>
          </a:solidFill>
          <a:ln>
            <a:solidFill>
              <a:srgbClr val="000000"/>
            </a:solidFill>
            <a:miter lim="800000"/>
            <a:headEnd/>
            <a:tailEnd/>
          </a:ln>
        </p:spPr>
      </p:sp>
      <p:sp>
        <p:nvSpPr>
          <p:cNvPr id="93186" name="Rectangle 2">
            <a:extLst>
              <a:ext uri="{FF2B5EF4-FFF2-40B4-BE49-F238E27FC236}">
                <a16:creationId xmlns:a16="http://schemas.microsoft.com/office/drawing/2014/main" id="{8C21F8D5-04F7-4319-84F9-B67E1E0A88BD}"/>
              </a:ext>
            </a:extLst>
          </p:cNvPr>
          <p:cNvSpPr>
            <a:spLocks noGrp="1" noChangeArrowheads="1"/>
          </p:cNvSpPr>
          <p:nvPr>
            <p:ph type="body" idx="1"/>
          </p:nvPr>
        </p:nvSpPr>
        <p:spPr bwMode="auto">
          <a:xfrm>
            <a:off x="693738" y="4379913"/>
            <a:ext cx="5546725" cy="41481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lIns="92309" tIns="46154" rIns="92309" bIns="46154"/>
          <a:lstStyle/>
          <a:p>
            <a:pPr marL="39688">
              <a:spcBef>
                <a:spcPts val="413"/>
              </a:spcBef>
            </a:pPr>
            <a:r>
              <a:rPr lang="en-US" altLang="en-US" dirty="0">
                <a:solidFill>
                  <a:srgbClr val="000000"/>
                </a:solidFill>
                <a:cs typeface="Arial" panose="020B0604020202020204" pitchFamily="34" charset="0"/>
                <a:sym typeface="Arial" panose="020B0604020202020204" pitchFamily="34" charset="0"/>
              </a:rPr>
              <a:t>Now only the bank can decrypt the secret message.</a:t>
            </a:r>
          </a:p>
        </p:txBody>
      </p:sp>
    </p:spTree>
    <p:extLst>
      <p:ext uri="{BB962C8B-B14F-4D97-AF65-F5344CB8AC3E}">
        <p14:creationId xmlns:p14="http://schemas.microsoft.com/office/powerpoint/2010/main" val="38545067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918541F-93EC-434D-B902-0AFCF3C695B8}"/>
              </a:ext>
            </a:extLst>
          </p:cNvPr>
          <p:cNvSpPr>
            <a:spLocks noGrp="1" noChangeArrowheads="1"/>
          </p:cNvSpPr>
          <p:nvPr>
            <p:ph type="sldNum" sz="quarter" idx="5"/>
          </p:nvPr>
        </p:nvSpPr>
        <p:spPr>
          <a:ln/>
        </p:spPr>
        <p:txBody>
          <a:bodyPr/>
          <a:lstStyle/>
          <a:p>
            <a:fld id="{EFABBB6A-7659-4927-8C90-0574EBD8D3E5}" type="slidenum">
              <a:rPr lang="en-US" altLang="en-US"/>
              <a:pPr/>
              <a:t>41</a:t>
            </a:fld>
            <a:endParaRPr lang="en-US" altLang="en-US"/>
          </a:p>
        </p:txBody>
      </p:sp>
      <p:sp>
        <p:nvSpPr>
          <p:cNvPr id="93185" name="Rectangle 1">
            <a:extLst>
              <a:ext uri="{FF2B5EF4-FFF2-40B4-BE49-F238E27FC236}">
                <a16:creationId xmlns:a16="http://schemas.microsoft.com/office/drawing/2014/main" id="{69000986-E56C-4155-ACFA-FA05660718CC}"/>
              </a:ext>
            </a:extLst>
          </p:cNvPr>
          <p:cNvSpPr>
            <a:spLocks noGrp="1" noRot="1" noChangeAspect="1" noChangeArrowheads="1"/>
          </p:cNvSpPr>
          <p:nvPr>
            <p:ph type="sldImg"/>
          </p:nvPr>
        </p:nvSpPr>
        <p:spPr bwMode="auto">
          <a:xfrm>
            <a:off x="1162050" y="692150"/>
            <a:ext cx="4610100" cy="3457575"/>
          </a:xfrm>
          <a:prstGeom prst="rect">
            <a:avLst/>
          </a:prstGeom>
          <a:solidFill>
            <a:srgbClr val="FFFFFF"/>
          </a:solidFill>
          <a:ln>
            <a:solidFill>
              <a:srgbClr val="000000"/>
            </a:solidFill>
            <a:miter lim="800000"/>
            <a:headEnd/>
            <a:tailEnd/>
          </a:ln>
        </p:spPr>
      </p:sp>
      <p:sp>
        <p:nvSpPr>
          <p:cNvPr id="93186" name="Rectangle 2">
            <a:extLst>
              <a:ext uri="{FF2B5EF4-FFF2-40B4-BE49-F238E27FC236}">
                <a16:creationId xmlns:a16="http://schemas.microsoft.com/office/drawing/2014/main" id="{8C21F8D5-04F7-4319-84F9-B67E1E0A88BD}"/>
              </a:ext>
            </a:extLst>
          </p:cNvPr>
          <p:cNvSpPr>
            <a:spLocks noGrp="1" noChangeArrowheads="1"/>
          </p:cNvSpPr>
          <p:nvPr>
            <p:ph type="body" idx="1"/>
          </p:nvPr>
        </p:nvSpPr>
        <p:spPr bwMode="auto">
          <a:xfrm>
            <a:off x="693738" y="4379913"/>
            <a:ext cx="5546725" cy="41481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txBody>
          <a:bodyPr lIns="92309" tIns="46154" rIns="92309" bIns="46154"/>
          <a:lstStyle/>
          <a:p>
            <a:pPr marL="39688">
              <a:spcBef>
                <a:spcPts val="413"/>
              </a:spcBef>
            </a:pPr>
            <a:r>
              <a:rPr lang="en-US" altLang="en-US" dirty="0">
                <a:solidFill>
                  <a:srgbClr val="000000"/>
                </a:solidFill>
                <a:cs typeface="Arial" panose="020B0604020202020204" pitchFamily="34" charset="0"/>
                <a:sym typeface="Arial" panose="020B0604020202020204" pitchFamily="34" charset="0"/>
              </a:rPr>
              <a:t>The decrypted message contains proof that could only have been generated by Felicity.</a:t>
            </a:r>
          </a:p>
        </p:txBody>
      </p:sp>
    </p:spTree>
    <p:extLst>
      <p:ext uri="{BB962C8B-B14F-4D97-AF65-F5344CB8AC3E}">
        <p14:creationId xmlns:p14="http://schemas.microsoft.com/office/powerpoint/2010/main" val="1963848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Animation highlights  that “am” and “</a:t>
            </a:r>
            <a:r>
              <a:rPr lang="en-US" altLang="en-US" dirty="0" err="1">
                <a:latin typeface="Arial" pitchFamily="34" charset="0"/>
                <a:ea typeface="ＭＳ Ｐゴシック" pitchFamily="-65" charset="-128"/>
              </a:rPr>
              <a:t>ims</a:t>
            </a:r>
            <a:r>
              <a:rPr lang="en-US" altLang="en-US" dirty="0">
                <a:latin typeface="Arial" pitchFamily="34" charset="0"/>
                <a:ea typeface="ＭＳ Ｐゴシック" pitchFamily="-65" charset="-128"/>
              </a:rPr>
              <a:t>” are used in the rightmost branch of the left subtree,</a:t>
            </a:r>
            <a:r>
              <a:rPr lang="en-US" altLang="en-US" baseline="0" dirty="0">
                <a:latin typeface="Arial" pitchFamily="34" charset="0"/>
                <a:ea typeface="ＭＳ Ｐゴシック" pitchFamily="-65" charset="-128"/>
              </a:rPr>
              <a:t> and in the right subtree.</a:t>
            </a:r>
            <a:endParaRPr lang="en-US" altLang="en-US" dirty="0">
              <a:latin typeface="Arial" pitchFamily="34" charset="0"/>
              <a:ea typeface="ＭＳ Ｐゴシック" pitchFamily="-65" charset="-128"/>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39556770-AE5B-4543-931D-443A9A36F48A}" type="slidenum">
              <a:rPr lang="en-US" altLang="en-US" sz="1200"/>
              <a:pPr/>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6B78D9FD-0382-4362-8449-7596C3D4CE2E}" type="slidenum">
              <a:rPr lang="en-US" altLang="en-US" sz="1200"/>
              <a:pPr/>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0B3BE61D-E048-4C00-A76A-8589B7149C86}" type="slidenum">
              <a:rPr lang="en-US" altLang="en-US" sz="1200"/>
              <a:pPr/>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a typeface="ＭＳ Ｐゴシック" pitchFamily="-65" charset="-128"/>
            </a:endParaRPr>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DC98C01D-2E5E-489B-9049-BC49BA63BBDD}" type="slidenum">
              <a:rPr lang="en-US" altLang="en-US" sz="1200"/>
              <a:pPr/>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itchFamily="34" charset="0"/>
                <a:ea typeface="ＭＳ Ｐゴシック" pitchFamily="-65" charset="-128"/>
              </a:rPr>
              <a:t>Demo </a:t>
            </a:r>
            <a:r>
              <a:rPr lang="en-US" altLang="en-US" dirty="0" err="1">
                <a:latin typeface="Arial" pitchFamily="34" charset="0"/>
                <a:ea typeface="ＭＳ Ｐゴシック" pitchFamily="-65" charset="-128"/>
              </a:rPr>
              <a:t>fastLCS</a:t>
            </a:r>
            <a:r>
              <a:rPr lang="en-US" altLang="en-US" dirty="0">
                <a:latin typeface="Arial" pitchFamily="34" charset="0"/>
                <a:ea typeface="ＭＳ Ｐゴシック" pitchFamily="-65" charset="-128"/>
              </a:rPr>
              <a:t> here.  Circle the recursive calls that are avoided by memorization.</a:t>
            </a:r>
          </a:p>
        </p:txBody>
      </p:sp>
      <p:sp>
        <p:nvSpPr>
          <p:cNvPr id="77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65" charset="-128"/>
              </a:defRPr>
            </a:lvl1pPr>
            <a:lvl2pPr marL="753232" indent="-289583">
              <a:defRPr sz="2400">
                <a:solidFill>
                  <a:schemeClr val="tx1"/>
                </a:solidFill>
                <a:latin typeface="Arial" pitchFamily="34" charset="0"/>
                <a:ea typeface="ＭＳ Ｐゴシック" pitchFamily="-65" charset="-128"/>
              </a:defRPr>
            </a:lvl2pPr>
            <a:lvl3pPr marL="1159914" indent="-231033">
              <a:defRPr sz="2400">
                <a:solidFill>
                  <a:schemeClr val="tx1"/>
                </a:solidFill>
                <a:latin typeface="Arial" pitchFamily="34" charset="0"/>
                <a:ea typeface="ＭＳ Ｐゴシック" pitchFamily="-65" charset="-128"/>
              </a:defRPr>
            </a:lvl3pPr>
            <a:lvl4pPr marL="1625146" indent="-231033">
              <a:defRPr sz="2400">
                <a:solidFill>
                  <a:schemeClr val="tx1"/>
                </a:solidFill>
                <a:latin typeface="Arial" pitchFamily="34" charset="0"/>
                <a:ea typeface="ＭＳ Ｐゴシック" pitchFamily="-65" charset="-128"/>
              </a:defRPr>
            </a:lvl4pPr>
            <a:lvl5pPr marL="2088794" indent="-231033">
              <a:defRPr sz="2400">
                <a:solidFill>
                  <a:schemeClr val="tx1"/>
                </a:solidFill>
                <a:latin typeface="Arial" pitchFamily="34" charset="0"/>
                <a:ea typeface="ＭＳ Ｐゴシック" pitchFamily="-65" charset="-128"/>
              </a:defRPr>
            </a:lvl5pPr>
            <a:lvl6pPr marL="2544531" indent="-231033" eaLnBrk="0" fontAlgn="base" hangingPunct="0">
              <a:spcBef>
                <a:spcPct val="0"/>
              </a:spcBef>
              <a:spcAft>
                <a:spcPct val="0"/>
              </a:spcAft>
              <a:defRPr sz="2400">
                <a:solidFill>
                  <a:schemeClr val="tx1"/>
                </a:solidFill>
                <a:latin typeface="Arial" pitchFamily="34" charset="0"/>
                <a:ea typeface="ＭＳ Ｐゴシック" pitchFamily="-65" charset="-128"/>
              </a:defRPr>
            </a:lvl6pPr>
            <a:lvl7pPr marL="3000268" indent="-231033" eaLnBrk="0" fontAlgn="base" hangingPunct="0">
              <a:spcBef>
                <a:spcPct val="0"/>
              </a:spcBef>
              <a:spcAft>
                <a:spcPct val="0"/>
              </a:spcAft>
              <a:defRPr sz="2400">
                <a:solidFill>
                  <a:schemeClr val="tx1"/>
                </a:solidFill>
                <a:latin typeface="Arial" pitchFamily="34" charset="0"/>
                <a:ea typeface="ＭＳ Ｐゴシック" pitchFamily="-65" charset="-128"/>
              </a:defRPr>
            </a:lvl7pPr>
            <a:lvl8pPr marL="3456005" indent="-231033" eaLnBrk="0" fontAlgn="base" hangingPunct="0">
              <a:spcBef>
                <a:spcPct val="0"/>
              </a:spcBef>
              <a:spcAft>
                <a:spcPct val="0"/>
              </a:spcAft>
              <a:defRPr sz="2400">
                <a:solidFill>
                  <a:schemeClr val="tx1"/>
                </a:solidFill>
                <a:latin typeface="Arial" pitchFamily="34" charset="0"/>
                <a:ea typeface="ＭＳ Ｐゴシック" pitchFamily="-65" charset="-128"/>
              </a:defRPr>
            </a:lvl8pPr>
            <a:lvl9pPr marL="3911742" indent="-231033" eaLnBrk="0" fontAlgn="base" hangingPunct="0">
              <a:spcBef>
                <a:spcPct val="0"/>
              </a:spcBef>
              <a:spcAft>
                <a:spcPct val="0"/>
              </a:spcAft>
              <a:defRPr sz="2400">
                <a:solidFill>
                  <a:schemeClr val="tx1"/>
                </a:solidFill>
                <a:latin typeface="Arial" pitchFamily="34" charset="0"/>
                <a:ea typeface="ＭＳ Ｐゴシック" pitchFamily="-65" charset="-128"/>
              </a:defRPr>
            </a:lvl9pPr>
          </a:lstStyle>
          <a:p>
            <a:fld id="{CC19A5A3-4EF3-4EFE-8AC6-ABF5A5DCDB8B}" type="slidenum">
              <a:rPr lang="en-US" altLang="en-US" sz="1200"/>
              <a:pPr/>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Calibri" pitchFamily="-109" charset="0"/>
                <a:ea typeface="ＭＳ Ｐゴシック" pitchFamily="-109" charset="-128"/>
                <a:cs typeface="ＭＳ Ｐゴシック" pitchFamily="-109"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E20F369-3D9B-44B1-8E8D-24032E411660}" type="slidenum">
              <a:rPr lang="en-US"/>
              <a:pPr>
                <a:defRPr/>
              </a:pPr>
              <a:t>‹#›</a:t>
            </a:fld>
            <a:endParaRPr lang="en-US"/>
          </a:p>
        </p:txBody>
      </p:sp>
    </p:spTree>
    <p:extLst>
      <p:ext uri="{BB962C8B-B14F-4D97-AF65-F5344CB8AC3E}">
        <p14:creationId xmlns:p14="http://schemas.microsoft.com/office/powerpoint/2010/main" val="534559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670AE6A-5E0E-47C7-8098-A0F120747E5A}" type="slidenum">
              <a:rPr lang="en-US"/>
              <a:pPr>
                <a:defRPr/>
              </a:pPr>
              <a:t>‹#›</a:t>
            </a:fld>
            <a:endParaRPr lang="en-US"/>
          </a:p>
        </p:txBody>
      </p:sp>
    </p:spTree>
    <p:extLst>
      <p:ext uri="{BB962C8B-B14F-4D97-AF65-F5344CB8AC3E}">
        <p14:creationId xmlns:p14="http://schemas.microsoft.com/office/powerpoint/2010/main" val="1454984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eaLnBrk="0" hangingPunct="0">
              <a:defRPr/>
            </a:lvl1pPr>
          </a:lstStyle>
          <a:p>
            <a:pPr>
              <a:defRPr/>
            </a:pPr>
            <a:fld id="{A93ABB8C-0305-4FD4-B719-CBBA3B24734C}" type="datetime1">
              <a:rPr lang="en-US"/>
              <a:pPr>
                <a:defRPr/>
              </a:pPr>
              <a:t>9/21/2021</a:t>
            </a:fld>
            <a:endParaRPr lang="en-US"/>
          </a:p>
        </p:txBody>
      </p:sp>
      <p:sp>
        <p:nvSpPr>
          <p:cNvPr id="4" name="Footer Placeholder 4"/>
          <p:cNvSpPr>
            <a:spLocks noGrp="1"/>
          </p:cNvSpPr>
          <p:nvPr>
            <p:ph type="ftr" sz="quarter" idx="11"/>
          </p:nvPr>
        </p:nvSpPr>
        <p:spPr/>
        <p:txBody>
          <a:bodyPr rtlCol="0"/>
          <a:lstStyle>
            <a:lvl1pPr eaLnBrk="0" fontAlgn="auto" hangingPunct="0">
              <a:spcBef>
                <a:spcPts val="0"/>
              </a:spcBef>
              <a:spcAft>
                <a:spcPts val="0"/>
              </a:spcAft>
              <a:defRPr>
                <a:solidFill>
                  <a:prstClr val="black">
                    <a:tint val="75000"/>
                  </a:prstClr>
                </a:solidFill>
                <a:latin typeface="+mn-lt"/>
                <a:ea typeface="+mn-ea"/>
                <a:cs typeface="+mn-cs"/>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lvl1pPr>
          </a:lstStyle>
          <a:p>
            <a:pPr>
              <a:defRPr/>
            </a:pPr>
            <a:fld id="{D2BFB622-D16B-42F5-97AF-1130FA4CAF51}" type="slidenum">
              <a:rPr lang="en-US"/>
              <a:pPr>
                <a:defRPr/>
              </a:pPr>
              <a:t>‹#›</a:t>
            </a:fld>
            <a:endParaRPr lang="en-US"/>
          </a:p>
        </p:txBody>
      </p:sp>
    </p:spTree>
    <p:extLst>
      <p:ext uri="{BB962C8B-B14F-4D97-AF65-F5344CB8AC3E}">
        <p14:creationId xmlns:p14="http://schemas.microsoft.com/office/powerpoint/2010/main" val="1063747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rtlCol="0"/>
          <a:lstStyle>
            <a:lvl1pPr eaLnBrk="0" hangingPunct="0">
              <a:defRPr>
                <a:solidFill>
                  <a:schemeClr val="tx1">
                    <a:tint val="75000"/>
                  </a:schemeClr>
                </a:solidFill>
                <a:latin typeface="Arial" pitchFamily="-107" charset="0"/>
                <a:ea typeface="ＭＳ Ｐゴシック" pitchFamily="-107" charset="-128"/>
                <a:cs typeface="ＭＳ Ｐゴシック" pitchFamily="-107" charset="-128"/>
              </a:defRPr>
            </a:lvl1pPr>
          </a:lstStyle>
          <a:p>
            <a:pPr>
              <a:defRPr/>
            </a:pPr>
            <a:endParaRPr lang="en-US"/>
          </a:p>
        </p:txBody>
      </p:sp>
      <p:sp>
        <p:nvSpPr>
          <p:cNvPr id="5" name="Rectangle 5"/>
          <p:cNvSpPr>
            <a:spLocks noGrp="1" noChangeArrowheads="1"/>
          </p:cNvSpPr>
          <p:nvPr>
            <p:ph type="ftr" sz="quarter" idx="11"/>
          </p:nvPr>
        </p:nvSpPr>
        <p:spPr/>
        <p:txBody>
          <a:bodyPr rtlCol="0"/>
          <a:lstStyle>
            <a:lvl1pPr eaLnBrk="0" hangingPunct="0">
              <a:defRPr>
                <a:solidFill>
                  <a:schemeClr val="tx1">
                    <a:tint val="75000"/>
                  </a:schemeClr>
                </a:solidFill>
                <a:latin typeface="Arial" pitchFamily="-107" charset="0"/>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latin typeface="Arial" pitchFamily="34" charset="0"/>
              </a:defRPr>
            </a:lvl1pPr>
          </a:lstStyle>
          <a:p>
            <a:pPr>
              <a:defRPr/>
            </a:pPr>
            <a:fld id="{59766C67-96B8-4151-B6BF-EC032BF55063}" type="slidenum">
              <a:rPr lang="en-US"/>
              <a:pPr>
                <a:defRPr/>
              </a:pPr>
              <a:t>‹#›</a:t>
            </a:fld>
            <a:endParaRPr lang="en-US"/>
          </a:p>
        </p:txBody>
      </p:sp>
    </p:spTree>
    <p:extLst>
      <p:ext uri="{BB962C8B-B14F-4D97-AF65-F5344CB8AC3E}">
        <p14:creationId xmlns:p14="http://schemas.microsoft.com/office/powerpoint/2010/main" val="3429668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pPr>
              <a:defRPr/>
            </a:pPr>
            <a:fld id="{DD1A9DA8-2D95-4BFD-8C80-01640C80768D}" type="slidenum">
              <a:rPr lang="en-US"/>
              <a:pPr>
                <a:defRPr/>
              </a:pPr>
              <a:t>‹#›</a:t>
            </a:fld>
            <a:endParaRPr lang="en-US"/>
          </a:p>
        </p:txBody>
      </p:sp>
    </p:spTree>
    <p:extLst>
      <p:ext uri="{BB962C8B-B14F-4D97-AF65-F5344CB8AC3E}">
        <p14:creationId xmlns:p14="http://schemas.microsoft.com/office/powerpoint/2010/main" val="2790989458"/>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6F02C99E-6E32-4549-B447-6DCE1AB0DEAC}" type="datetime1">
              <a:rPr lang="en-US"/>
              <a:pPr>
                <a:defRPr/>
              </a:pPr>
              <a:t>9/16/2021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9" charset="0"/>
                <a:ea typeface="ＭＳ Ｐゴシック" pitchFamily="-109" charset="-128"/>
                <a:cs typeface="ＭＳ Ｐゴシック" pitchFamily="-109"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8AF19C4C-6FEB-4C31-A1D1-EF2B4C23690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28" r:id="rId1"/>
    <p:sldLayoutId id="2147484229" r:id="rId2"/>
    <p:sldLayoutId id="2147484234" r:id="rId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9" charset="-128"/>
          <a:cs typeface="ＭＳ Ｐゴシック" pitchFamily="-109" charset="-128"/>
        </a:defRPr>
      </a:lvl1pPr>
      <a:lvl2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2pPr>
      <a:lvl3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3pPr>
      <a:lvl4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4pPr>
      <a:lvl5pPr algn="ctr" defTabSz="457200" rtl="0" eaLnBrk="0" fontAlgn="base" hangingPunct="0">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5pPr>
      <a:lvl6pPr marL="4572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6pPr>
      <a:lvl7pPr marL="9144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7pPr>
      <a:lvl8pPr marL="13716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8pPr>
      <a:lvl9pPr marL="1828800" algn="ctr" defTabSz="457200" rtl="0" fontAlgn="base">
        <a:spcBef>
          <a:spcPct val="0"/>
        </a:spcBef>
        <a:spcAft>
          <a:spcPct val="0"/>
        </a:spcAft>
        <a:defRPr sz="4400">
          <a:solidFill>
            <a:schemeClr val="tx1"/>
          </a:solidFill>
          <a:latin typeface="Calibri" pitchFamily="-109" charset="0"/>
          <a:ea typeface="ＭＳ Ｐゴシック" pitchFamily="-109" charset="-128"/>
          <a:cs typeface="ＭＳ Ｐゴシック" pitchFamily="-109"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09" charset="-128"/>
          <a:cs typeface="ＭＳ Ｐゴシック" pitchFamily="-109"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09"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09"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9"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8BB1E704-B5BA-4379-8B68-B19F0FAD0C1E}" type="datetime1">
              <a:rPr lang="en-US"/>
              <a:pPr>
                <a:defRPr/>
              </a:pPr>
              <a:t>9/16/2021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107" charset="0"/>
                <a:ea typeface="ＭＳ Ｐゴシック" pitchFamily="-107" charset="-128"/>
                <a:cs typeface="ＭＳ Ｐゴシック" pitchFamily="-107"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a:defRPr/>
            </a:pPr>
            <a:fld id="{0B01F274-CDD4-4483-B8F5-CD130AB8768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32" r:id="rId1"/>
    <p:sldLayoutId id="2147484233" r:id="rId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07" charset="-128"/>
          <a:cs typeface="ＭＳ Ｐゴシック" pitchFamily="-107" charset="-128"/>
        </a:defRPr>
      </a:lvl1pPr>
      <a:lvl2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2pPr>
      <a:lvl3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3pPr>
      <a:lvl4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4pPr>
      <a:lvl5pPr algn="ctr" defTabSz="457200" rtl="0" eaLnBrk="0" fontAlgn="base" hangingPunct="0">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5pPr>
      <a:lvl6pPr marL="4572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6pPr>
      <a:lvl7pPr marL="9144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7pPr>
      <a:lvl8pPr marL="13716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8pPr>
      <a:lvl9pPr marL="1828800" algn="ctr" defTabSz="457200" rtl="0" fontAlgn="base">
        <a:spcBef>
          <a:spcPct val="0"/>
        </a:spcBef>
        <a:spcAft>
          <a:spcPct val="0"/>
        </a:spcAft>
        <a:defRPr sz="4400">
          <a:solidFill>
            <a:schemeClr val="tx1"/>
          </a:solidFill>
          <a:latin typeface="Calibri" pitchFamily="-107" charset="0"/>
          <a:ea typeface="ＭＳ Ｐゴシック" pitchFamily="-107" charset="-128"/>
          <a:cs typeface="ＭＳ Ｐゴシック" pitchFamily="-107"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07" charset="-128"/>
          <a:cs typeface="ＭＳ Ｐゴシック" pitchFamily="-107"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07"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07"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7"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customXml" Target="../ink/ink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2.png"/></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customXml" Target="../ink/ink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customXml" Target="../ink/ink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28600" y="609600"/>
            <a:ext cx="7772400" cy="1143000"/>
          </a:xfrm>
        </p:spPr>
        <p:txBody>
          <a:bodyPr rIns="132080"/>
          <a:lstStyle/>
          <a:p>
            <a:pPr marL="39688"/>
            <a:r>
              <a:rPr lang="en-US" altLang="en-US" b="1">
                <a:latin typeface="News Gothic MT"/>
                <a:sym typeface="News Gothic MT"/>
              </a:rPr>
              <a:t>The CS 5 Times</a:t>
            </a:r>
          </a:p>
        </p:txBody>
      </p:sp>
      <p:sp>
        <p:nvSpPr>
          <p:cNvPr id="3075" name="Rectangle 3"/>
          <p:cNvSpPr>
            <a:spLocks/>
          </p:cNvSpPr>
          <p:nvPr/>
        </p:nvSpPr>
        <p:spPr bwMode="auto">
          <a:xfrm>
            <a:off x="633413" y="1676400"/>
            <a:ext cx="61055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eaLnBrk="1" hangingPunct="1">
              <a:spcBef>
                <a:spcPct val="0"/>
              </a:spcBef>
              <a:buFontTx/>
              <a:buNone/>
            </a:pPr>
            <a:r>
              <a:rPr lang="en-US" altLang="en-US" sz="2400" dirty="0">
                <a:latin typeface="News Gothic MT"/>
                <a:sym typeface="News Gothic MT"/>
              </a:rPr>
              <a:t>Dormitory Destroyed</a:t>
            </a:r>
          </a:p>
          <a:p>
            <a:pPr eaLnBrk="1" hangingPunct="1">
              <a:spcBef>
                <a:spcPct val="0"/>
              </a:spcBef>
              <a:buFontTx/>
              <a:buNone/>
            </a:pPr>
            <a:endParaRPr lang="en-US" altLang="en-US" sz="1800" dirty="0">
              <a:latin typeface="News Gothic MT"/>
              <a:sym typeface="News Gothic MT"/>
            </a:endParaRPr>
          </a:p>
          <a:p>
            <a:pPr eaLnBrk="1" hangingPunct="1">
              <a:spcBef>
                <a:spcPct val="0"/>
              </a:spcBef>
              <a:buFontTx/>
              <a:buNone/>
            </a:pPr>
            <a:r>
              <a:rPr lang="en-US" altLang="en-US" sz="1800" dirty="0">
                <a:latin typeface="News Gothic MT"/>
                <a:sym typeface="News Gothic MT"/>
              </a:rPr>
              <a:t>Claremont (PP):  A Harvey Mudd College dormitory</a:t>
            </a:r>
          </a:p>
          <a:p>
            <a:pPr eaLnBrk="1" hangingPunct="1">
              <a:spcBef>
                <a:spcPct val="0"/>
              </a:spcBef>
              <a:buFontTx/>
              <a:buNone/>
            </a:pPr>
            <a:r>
              <a:rPr lang="en-US" altLang="en-US" sz="1800" dirty="0">
                <a:latin typeface="News Gothic MT"/>
                <a:sym typeface="News Gothic MT"/>
              </a:rPr>
              <a:t>was left in shambles Tuesday after an unexpected</a:t>
            </a:r>
          </a:p>
          <a:p>
            <a:pPr eaLnBrk="1" hangingPunct="1">
              <a:spcBef>
                <a:spcPct val="0"/>
              </a:spcBef>
              <a:buFontTx/>
              <a:buNone/>
            </a:pPr>
            <a:r>
              <a:rPr lang="en-US" altLang="en-US" sz="1800" dirty="0">
                <a:latin typeface="News Gothic MT"/>
                <a:sym typeface="News Gothic MT"/>
              </a:rPr>
              <a:t>low-frequency resonance caused it to self-destruct.</a:t>
            </a:r>
          </a:p>
          <a:p>
            <a:pPr eaLnBrk="1" hangingPunct="1">
              <a:spcBef>
                <a:spcPct val="0"/>
              </a:spcBef>
              <a:buFontTx/>
              <a:buNone/>
            </a:pPr>
            <a:r>
              <a:rPr lang="en-US" altLang="en-US" sz="1800" dirty="0">
                <a:latin typeface="News Gothic MT"/>
                <a:sym typeface="News Gothic MT"/>
              </a:rPr>
              <a:t>   “I didn’t mean any harm,” reported a shaken</a:t>
            </a:r>
          </a:p>
          <a:p>
            <a:pPr eaLnBrk="1" hangingPunct="1">
              <a:spcBef>
                <a:spcPct val="0"/>
              </a:spcBef>
              <a:buFontTx/>
              <a:buNone/>
            </a:pPr>
            <a:r>
              <a:rPr lang="en-US" altLang="en-US" sz="1800" dirty="0">
                <a:latin typeface="News Gothic MT"/>
                <a:sym typeface="News Gothic MT"/>
              </a:rPr>
              <a:t>student.  “I was doing my CS lab, and I thought it</a:t>
            </a:r>
          </a:p>
          <a:p>
            <a:pPr eaLnBrk="1" hangingPunct="1">
              <a:spcBef>
                <a:spcPct val="0"/>
              </a:spcBef>
              <a:buFontTx/>
              <a:buNone/>
            </a:pPr>
            <a:r>
              <a:rPr lang="en-US" altLang="en-US" sz="1800" dirty="0">
                <a:latin typeface="News Gothic MT"/>
                <a:sym typeface="News Gothic MT"/>
              </a:rPr>
              <a:t>would be cool to share my sounds with the other Westies, so I hooked my computer up to the dorm speakers.  Who knew that 42 Hertz was a special frequency?”</a:t>
            </a:r>
          </a:p>
          <a:p>
            <a:pPr eaLnBrk="1" hangingPunct="1">
              <a:spcBef>
                <a:spcPct val="0"/>
              </a:spcBef>
              <a:buFontTx/>
              <a:buNone/>
            </a:pPr>
            <a:r>
              <a:rPr lang="en-US" altLang="en-US" sz="1800" dirty="0">
                <a:latin typeface="News Gothic MT"/>
                <a:sym typeface="News Gothic MT"/>
              </a:rPr>
              <a:t>    Rescuers worked frantically to recover the student’s hard drive, which reportedly contained notes for an upcoming physics exam.  At press time, the drive remained buried under tons of rubble, and hope for a positive outcome was fading.  “I’d give anything for a copy of the Lorentz velocity transformation equations,” wailed the distraught student.</a:t>
            </a:r>
          </a:p>
          <a:p>
            <a:pPr eaLnBrk="1" hangingPunct="1">
              <a:spcBef>
                <a:spcPct val="0"/>
              </a:spcBef>
              <a:buFontTx/>
              <a:buNone/>
            </a:pPr>
            <a:r>
              <a:rPr lang="en-US" altLang="en-US" sz="1800" dirty="0">
                <a:latin typeface="News Gothic MT"/>
                <a:sym typeface="News Gothic MT"/>
              </a:rPr>
              <a:t>    Upon hearing of this offer, North dorm residents reportedly got together and, after much difficulty, reconstructed the equation and offered it in return for West’s best speakers.</a:t>
            </a:r>
          </a:p>
        </p:txBody>
      </p:sp>
      <p:sp>
        <p:nvSpPr>
          <p:cNvPr id="3076" name="Text Box 4"/>
          <p:cNvSpPr txBox="1">
            <a:spLocks noChangeArrowheads="1"/>
          </p:cNvSpPr>
          <p:nvPr/>
        </p:nvSpPr>
        <p:spPr bwMode="auto">
          <a:xfrm>
            <a:off x="7010400" y="3276600"/>
            <a:ext cx="1905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lgn="ctr">
              <a:spcBef>
                <a:spcPct val="50000"/>
              </a:spcBef>
              <a:buFontTx/>
              <a:buNone/>
            </a:pPr>
            <a:r>
              <a:rPr lang="en-US" altLang="en-US" sz="1400">
                <a:latin typeface="Times New Roman" pitchFamily="18" charset="0"/>
              </a:rPr>
              <a:t>“West” dormitory after unfortunate incident.</a:t>
            </a:r>
          </a:p>
        </p:txBody>
      </p:sp>
      <p:pic>
        <p:nvPicPr>
          <p:cNvPr id="3077" name="Picture 6" descr="westd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143000"/>
            <a:ext cx="1490663" cy="2057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11" descr="alien">
            <a:extLst>
              <a:ext uri="{FF2B5EF4-FFF2-40B4-BE49-F238E27FC236}">
                <a16:creationId xmlns:a16="http://schemas.microsoft.com/office/drawing/2014/main" id="{77D48210-4A64-4AD5-A80D-C385814E33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5294142"/>
            <a:ext cx="9652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6">
            <a:extLst>
              <a:ext uri="{FF2B5EF4-FFF2-40B4-BE49-F238E27FC236}">
                <a16:creationId xmlns:a16="http://schemas.microsoft.com/office/drawing/2014/main" id="{8E6B5FF9-F031-4459-837B-09592B0802EB}"/>
              </a:ext>
            </a:extLst>
          </p:cNvPr>
          <p:cNvSpPr>
            <a:spLocks noChangeArrowheads="1"/>
          </p:cNvSpPr>
          <p:nvPr/>
        </p:nvSpPr>
        <p:spPr bwMode="auto">
          <a:xfrm>
            <a:off x="7473198" y="4172953"/>
            <a:ext cx="1467217" cy="709514"/>
          </a:xfrm>
          <a:prstGeom prst="wedgeRectCallout">
            <a:avLst>
              <a:gd name="adj1" fmla="val -36669"/>
              <a:gd name="adj2" fmla="val 158642"/>
            </a:avLst>
          </a:prstGeom>
          <a:solidFill>
            <a:srgbClr val="FFFFFF"/>
          </a:solidFill>
          <a:ln w="9525">
            <a:solidFill>
              <a:srgbClr val="000000"/>
            </a:solidFill>
            <a:miter lim="800000"/>
            <a:headEnd/>
            <a:tailEnd/>
          </a:ln>
        </p:spPr>
        <p:txBody>
          <a:bodyPr/>
          <a:lstStyle>
            <a:lvl1pPr>
              <a:spcBef>
                <a:spcPct val="20000"/>
              </a:spcBef>
              <a:buChar char="•"/>
              <a:defRPr sz="3200">
                <a:solidFill>
                  <a:schemeClr val="tx1"/>
                </a:solidFill>
                <a:latin typeface="Arial" pitchFamily="34" charset="0"/>
                <a:ea typeface="ＭＳ Ｐゴシック" pitchFamily="-65" charset="-128"/>
              </a:defRPr>
            </a:lvl1pPr>
            <a:lvl2pPr marL="742950" indent="-285750">
              <a:spcBef>
                <a:spcPct val="20000"/>
              </a:spcBef>
              <a:buChar char="–"/>
              <a:defRPr sz="2800">
                <a:solidFill>
                  <a:schemeClr val="tx1"/>
                </a:solidFill>
                <a:latin typeface="Arial" pitchFamily="34" charset="0"/>
                <a:ea typeface="ＭＳ Ｐゴシック" pitchFamily="-65" charset="-128"/>
              </a:defRPr>
            </a:lvl2pPr>
            <a:lvl3pPr marL="1143000" indent="-228600">
              <a:spcBef>
                <a:spcPct val="20000"/>
              </a:spcBef>
              <a:buChar char="•"/>
              <a:defRPr sz="2400">
                <a:solidFill>
                  <a:schemeClr val="tx1"/>
                </a:solidFill>
                <a:latin typeface="Arial" pitchFamily="34" charset="0"/>
                <a:ea typeface="ＭＳ Ｐゴシック" pitchFamily="-65" charset="-128"/>
              </a:defRPr>
            </a:lvl3pPr>
            <a:lvl4pPr marL="1600200" indent="-228600">
              <a:spcBef>
                <a:spcPct val="20000"/>
              </a:spcBef>
              <a:buChar char="–"/>
              <a:defRPr sz="2000">
                <a:solidFill>
                  <a:schemeClr val="tx1"/>
                </a:solidFill>
                <a:latin typeface="Arial" pitchFamily="34" charset="0"/>
                <a:ea typeface="ＭＳ Ｐゴシック" pitchFamily="-65" charset="-128"/>
              </a:defRPr>
            </a:lvl4pPr>
            <a:lvl5pPr marL="2057400" indent="-228600">
              <a:spcBef>
                <a:spcPct val="20000"/>
              </a:spcBef>
              <a:buChar char="»"/>
              <a:defRPr sz="2000">
                <a:solidFill>
                  <a:schemeClr val="tx1"/>
                </a:solidFill>
                <a:latin typeface="Arial" pitchFamily="34" charset="0"/>
                <a:ea typeface="ＭＳ Ｐゴシック" pitchFamily="-65"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65" charset="-128"/>
              </a:defRPr>
            </a:lvl9pPr>
          </a:lstStyle>
          <a:p>
            <a:pPr>
              <a:spcBef>
                <a:spcPct val="0"/>
              </a:spcBef>
              <a:buFontTx/>
              <a:buNone/>
            </a:pPr>
            <a:r>
              <a:rPr lang="en-US" altLang="en-US" sz="1800" dirty="0">
                <a:latin typeface="Times New Roman" pitchFamily="18" charset="0"/>
              </a:rPr>
              <a:t>No reading today!</a:t>
            </a:r>
            <a:endParaRPr lang="en-US" altLang="en-US" sz="2400" dirty="0">
              <a:latin typeface="Times New Roman"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76200"/>
            <a:ext cx="8229600" cy="1143000"/>
          </a:xfrm>
        </p:spPr>
        <p:txBody>
          <a:bodyPr/>
          <a:lstStyle/>
          <a:p>
            <a:pPr>
              <a:defRPr/>
            </a:pPr>
            <a:r>
              <a:rPr lang="en-US" dirty="0">
                <a:latin typeface="+mn-lt"/>
                <a:ea typeface="Courier" pitchFamily="-107" charset="0"/>
                <a:cs typeface="Courier" pitchFamily="-107" charset="0"/>
              </a:rPr>
              <a:t>Changing </a:t>
            </a:r>
            <a:r>
              <a:rPr lang="en-US" dirty="0">
                <a:latin typeface="Courier New" pitchFamily="49" charset="0"/>
                <a:ea typeface="Courier" pitchFamily="-107" charset="0"/>
                <a:cs typeface="Courier New" pitchFamily="49" charset="0"/>
              </a:rPr>
              <a:t>change</a:t>
            </a:r>
          </a:p>
        </p:txBody>
      </p:sp>
      <p:grpSp>
        <p:nvGrpSpPr>
          <p:cNvPr id="35844" name="Group 3"/>
          <p:cNvGrpSpPr>
            <a:grpSpLocks/>
          </p:cNvGrpSpPr>
          <p:nvPr/>
        </p:nvGrpSpPr>
        <p:grpSpPr bwMode="auto">
          <a:xfrm>
            <a:off x="457200" y="1144588"/>
            <a:ext cx="8218488" cy="180975"/>
            <a:chOff x="295" y="1311"/>
            <a:chExt cx="5177" cy="114"/>
          </a:xfrm>
        </p:grpSpPr>
        <p:sp>
          <p:nvSpPr>
            <p:cNvPr id="35846"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35847"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2" name="TextBox 1"/>
          <p:cNvSpPr txBox="1"/>
          <p:nvPr/>
        </p:nvSpPr>
        <p:spPr>
          <a:xfrm>
            <a:off x="457200" y="1752600"/>
            <a:ext cx="8001000" cy="3046988"/>
          </a:xfrm>
          <a:prstGeom prst="rect">
            <a:avLst/>
          </a:prstGeom>
          <a:noFill/>
        </p:spPr>
        <p:txBody>
          <a:bodyPr wrap="square" rtlCol="0">
            <a:spAutoFit/>
          </a:bodyPr>
          <a:lstStyle/>
          <a:p>
            <a:r>
              <a:rPr lang="en-US" sz="1600" dirty="0" err="1">
                <a:latin typeface="Courier New" panose="02070309020205020404" pitchFamily="49" charset="0"/>
                <a:cs typeface="Courier New" panose="02070309020205020404" pitchFamily="49" charset="0"/>
              </a:rPr>
              <a:t>def</a:t>
            </a:r>
            <a:r>
              <a:rPr lang="en-US" sz="1600" dirty="0">
                <a:latin typeface="Courier New" panose="02070309020205020404" pitchFamily="49" charset="0"/>
                <a:cs typeface="Courier New" panose="02070309020205020404" pitchFamily="49" charset="0"/>
              </a:rPr>
              <a:t> change(value, coins):</a:t>
            </a:r>
          </a:p>
          <a:p>
            <a:r>
              <a:rPr lang="en-US" sz="1600" dirty="0">
                <a:latin typeface="Courier New" panose="02070309020205020404" pitchFamily="49" charset="0"/>
                <a:cs typeface="Courier New" panose="02070309020205020404" pitchFamily="49" charset="0"/>
              </a:rPr>
              <a:t>    if value &lt;= 0:</a:t>
            </a:r>
          </a:p>
          <a:p>
            <a:r>
              <a:rPr lang="en-US" sz="1600" dirty="0">
                <a:latin typeface="Courier New" panose="02070309020205020404" pitchFamily="49" charset="0"/>
                <a:cs typeface="Courier New" panose="02070309020205020404" pitchFamily="49" charset="0"/>
              </a:rPr>
              <a:t>        return 0</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elif</a:t>
            </a:r>
            <a:r>
              <a:rPr lang="en-US" sz="1600" dirty="0">
                <a:latin typeface="Courier New" panose="02070309020205020404" pitchFamily="49" charset="0"/>
                <a:cs typeface="Courier New" panose="02070309020205020404" pitchFamily="49" charset="0"/>
              </a:rPr>
              <a:t> coins == []:</a:t>
            </a:r>
          </a:p>
          <a:p>
            <a:r>
              <a:rPr lang="en-US" sz="1600" dirty="0">
                <a:latin typeface="Courier New" panose="02070309020205020404" pitchFamily="49" charset="0"/>
                <a:cs typeface="Courier New" panose="02070309020205020404" pitchFamily="49" charset="0"/>
              </a:rPr>
              <a:t>        return float("</a:t>
            </a:r>
            <a:r>
              <a:rPr lang="en-US" sz="1600" dirty="0" err="1">
                <a:latin typeface="Courier New" panose="02070309020205020404" pitchFamily="49" charset="0"/>
                <a:cs typeface="Courier New" panose="02070309020205020404" pitchFamily="49" charset="0"/>
              </a:rPr>
              <a:t>inf</a:t>
            </a:r>
            <a:r>
              <a:rPr lang="en-US" sz="1600" dirty="0">
                <a:latin typeface="Courier New" panose="02070309020205020404" pitchFamily="49" charset="0"/>
                <a:cs typeface="Courier New" panose="02070309020205020404" pitchFamily="49" charset="0"/>
              </a:rPr>
              <a:t>")</a:t>
            </a:r>
          </a:p>
          <a:p>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loseIt</a:t>
            </a:r>
            <a:r>
              <a:rPr lang="en-US" sz="1600" dirty="0">
                <a:latin typeface="Courier New" panose="02070309020205020404" pitchFamily="49" charset="0"/>
                <a:cs typeface="Courier New" panose="02070309020205020404" pitchFamily="49" charset="0"/>
              </a:rPr>
              <a:t> = change(value, coins[1:])</a:t>
            </a:r>
          </a:p>
          <a:p>
            <a:r>
              <a:rPr lang="en-US" sz="1600" dirty="0">
                <a:latin typeface="Courier New" panose="02070309020205020404" pitchFamily="49" charset="0"/>
                <a:cs typeface="Courier New" panose="02070309020205020404" pitchFamily="49" charset="0"/>
              </a:rPr>
              <a:t>    if value &lt; coins[0]:</a:t>
            </a:r>
          </a:p>
          <a:p>
            <a:r>
              <a:rPr lang="en-US" sz="1600" dirty="0">
                <a:latin typeface="Courier New" panose="02070309020205020404" pitchFamily="49" charset="0"/>
                <a:cs typeface="Courier New" panose="02070309020205020404" pitchFamily="49" charset="0"/>
              </a:rPr>
              <a:t>        return </a:t>
            </a:r>
            <a:r>
              <a:rPr lang="en-US" sz="1600" dirty="0" err="1">
                <a:latin typeface="Courier New" panose="02070309020205020404" pitchFamily="49" charset="0"/>
                <a:cs typeface="Courier New" panose="02070309020205020404" pitchFamily="49" charset="0"/>
              </a:rPr>
              <a:t>loseIt</a:t>
            </a:r>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else:</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useIt</a:t>
            </a:r>
            <a:r>
              <a:rPr lang="en-US" sz="1600" dirty="0">
                <a:latin typeface="Courier New" panose="02070309020205020404" pitchFamily="49" charset="0"/>
                <a:cs typeface="Courier New" panose="02070309020205020404" pitchFamily="49" charset="0"/>
              </a:rPr>
              <a:t> = 1 + change(value - coins[0], coins)</a:t>
            </a:r>
          </a:p>
          <a:p>
            <a:r>
              <a:rPr lang="en-US" sz="1600" dirty="0">
                <a:latin typeface="Courier New" panose="02070309020205020404" pitchFamily="49" charset="0"/>
                <a:cs typeface="Courier New" panose="02070309020205020404" pitchFamily="49" charset="0"/>
              </a:rPr>
              <a:t>        return min(</a:t>
            </a:r>
            <a:r>
              <a:rPr lang="en-US" sz="1600" dirty="0" err="1">
                <a:latin typeface="Courier New" panose="02070309020205020404" pitchFamily="49" charset="0"/>
                <a:cs typeface="Courier New" panose="02070309020205020404" pitchFamily="49" charset="0"/>
              </a:rPr>
              <a:t>useIt</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loseIt</a:t>
            </a:r>
            <a:r>
              <a:rPr lang="en-US" sz="1600" dirty="0">
                <a:latin typeface="Courier New" panose="02070309020205020404" pitchFamily="49" charset="0"/>
                <a:cs typeface="Courier New" panose="02070309020205020404" pitchFamily="49" charset="0"/>
              </a:rPr>
              <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76200"/>
            <a:ext cx="8229600" cy="1143000"/>
          </a:xfrm>
        </p:spPr>
        <p:txBody>
          <a:bodyPr/>
          <a:lstStyle/>
          <a:p>
            <a:pPr>
              <a:defRPr/>
            </a:pPr>
            <a:r>
              <a:rPr lang="en-US" dirty="0">
                <a:latin typeface="+mn-lt"/>
                <a:ea typeface="Courier" pitchFamily="-107" charset="0"/>
                <a:cs typeface="Courier" pitchFamily="-107" charset="0"/>
              </a:rPr>
              <a:t>Changing </a:t>
            </a:r>
            <a:r>
              <a:rPr lang="en-US" dirty="0">
                <a:latin typeface="Courier New" pitchFamily="49" charset="0"/>
                <a:ea typeface="Courier" pitchFamily="-107" charset="0"/>
                <a:cs typeface="Courier New" pitchFamily="49" charset="0"/>
              </a:rPr>
              <a:t>change</a:t>
            </a:r>
          </a:p>
        </p:txBody>
      </p:sp>
      <p:grpSp>
        <p:nvGrpSpPr>
          <p:cNvPr id="35844" name="Group 3"/>
          <p:cNvGrpSpPr>
            <a:grpSpLocks/>
          </p:cNvGrpSpPr>
          <p:nvPr/>
        </p:nvGrpSpPr>
        <p:grpSpPr bwMode="auto">
          <a:xfrm>
            <a:off x="457200" y="1144588"/>
            <a:ext cx="8218488" cy="180975"/>
            <a:chOff x="295" y="1311"/>
            <a:chExt cx="5177" cy="114"/>
          </a:xfrm>
        </p:grpSpPr>
        <p:sp>
          <p:nvSpPr>
            <p:cNvPr id="35846"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35847"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2" name="TextBox 1"/>
          <p:cNvSpPr txBox="1"/>
          <p:nvPr/>
        </p:nvSpPr>
        <p:spPr>
          <a:xfrm>
            <a:off x="457200" y="1752600"/>
            <a:ext cx="8001000" cy="2800767"/>
          </a:xfrm>
          <a:prstGeom prst="rect">
            <a:avLst/>
          </a:prstGeom>
          <a:noFill/>
        </p:spPr>
        <p:txBody>
          <a:bodyPr wrap="square" rtlCol="0">
            <a:spAutoFit/>
          </a:bodyPr>
          <a:lstStyle/>
          <a:p>
            <a:r>
              <a:rPr lang="en-US" sz="1600" dirty="0">
                <a:latin typeface="Courier New" panose="02070309020205020404" pitchFamily="49" charset="0"/>
                <a:cs typeface="Courier New" panose="02070309020205020404" pitchFamily="49" charset="0"/>
              </a:rPr>
              <a:t>memo = {}       # Empty dictionary</a:t>
            </a:r>
          </a:p>
          <a:p>
            <a:endParaRPr lang="en-US" sz="1600" dirty="0">
              <a:latin typeface="Courier New" panose="02070309020205020404" pitchFamily="49" charset="0"/>
              <a:cs typeface="Courier New" panose="02070309020205020404" pitchFamily="49" charset="0"/>
            </a:endParaRPr>
          </a:p>
          <a:p>
            <a:r>
              <a:rPr lang="en-US" sz="1600" dirty="0" err="1">
                <a:latin typeface="Courier New" panose="02070309020205020404" pitchFamily="49" charset="0"/>
                <a:cs typeface="Courier New" panose="02070309020205020404" pitchFamily="49" charset="0"/>
              </a:rPr>
              <a:t>def</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fastChange</a:t>
            </a:r>
            <a:r>
              <a:rPr lang="en-US" sz="1600" dirty="0">
                <a:latin typeface="Courier New" panose="02070309020205020404" pitchFamily="49" charset="0"/>
                <a:cs typeface="Courier New" panose="02070309020205020404" pitchFamily="49" charset="0"/>
              </a:rPr>
              <a:t>(value, coins):</a:t>
            </a:r>
          </a:p>
          <a:p>
            <a:r>
              <a:rPr lang="en-US" sz="1600" dirty="0">
                <a:latin typeface="Courier New" panose="02070309020205020404" pitchFamily="49" charset="0"/>
                <a:cs typeface="Courier New" panose="02070309020205020404" pitchFamily="49" charset="0"/>
              </a:rPr>
              <a:t>    if (value, coins) in memo:</a:t>
            </a:r>
          </a:p>
          <a:p>
            <a:r>
              <a:rPr lang="en-US" sz="1600" dirty="0">
                <a:latin typeface="Courier New" panose="02070309020205020404" pitchFamily="49" charset="0"/>
                <a:cs typeface="Courier New" panose="02070309020205020404" pitchFamily="49" charset="0"/>
              </a:rPr>
              <a:t>        return memo[(value, coins)]</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elif</a:t>
            </a:r>
            <a:r>
              <a:rPr lang="en-US" sz="1600" dirty="0">
                <a:latin typeface="Courier New" panose="02070309020205020404" pitchFamily="49" charset="0"/>
                <a:cs typeface="Courier New" panose="02070309020205020404" pitchFamily="49" charset="0"/>
              </a:rPr>
              <a:t> value &lt;= 0:</a:t>
            </a:r>
          </a:p>
          <a:p>
            <a:r>
              <a:rPr lang="en-US" sz="1600" dirty="0">
                <a:latin typeface="Courier New" panose="02070309020205020404" pitchFamily="49" charset="0"/>
                <a:cs typeface="Courier New" panose="02070309020205020404" pitchFamily="49" charset="0"/>
              </a:rPr>
              <a:t>        return 0</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elif</a:t>
            </a:r>
            <a:r>
              <a:rPr lang="en-US" sz="1600" dirty="0">
                <a:latin typeface="Courier New" panose="02070309020205020404" pitchFamily="49" charset="0"/>
                <a:cs typeface="Courier New" panose="02070309020205020404" pitchFamily="49" charset="0"/>
              </a:rPr>
              <a:t> coins == []:</a:t>
            </a:r>
          </a:p>
          <a:p>
            <a:r>
              <a:rPr lang="en-US" sz="1600" dirty="0">
                <a:latin typeface="Courier New" panose="02070309020205020404" pitchFamily="49" charset="0"/>
                <a:cs typeface="Courier New" panose="02070309020205020404" pitchFamily="49" charset="0"/>
              </a:rPr>
              <a:t>        return float("</a:t>
            </a:r>
            <a:r>
              <a:rPr lang="en-US" sz="1600" dirty="0" err="1">
                <a:latin typeface="Courier New" panose="02070309020205020404" pitchFamily="49" charset="0"/>
                <a:cs typeface="Courier New" panose="02070309020205020404" pitchFamily="49" charset="0"/>
              </a:rPr>
              <a:t>inf</a:t>
            </a:r>
            <a:r>
              <a:rPr lang="en-US" sz="1600" dirty="0">
                <a:latin typeface="Courier New" panose="02070309020205020404" pitchFamily="49" charset="0"/>
                <a:cs typeface="Courier New" panose="02070309020205020404" pitchFamily="49" charset="0"/>
              </a:rPr>
              <a:t>")</a:t>
            </a:r>
          </a:p>
          <a:p>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 Finish writing this!</a:t>
            </a:r>
          </a:p>
        </p:txBody>
      </p:sp>
      <p:sp>
        <p:nvSpPr>
          <p:cNvPr id="7" name="TextBox 5"/>
          <p:cNvSpPr txBox="1">
            <a:spLocks noChangeArrowheads="1"/>
          </p:cNvSpPr>
          <p:nvPr/>
        </p:nvSpPr>
        <p:spPr bwMode="auto">
          <a:xfrm>
            <a:off x="304800" y="6248400"/>
            <a:ext cx="41160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dirty="0">
                <a:latin typeface="Arial" pitchFamily="34" charset="0"/>
              </a:rPr>
              <a:t>Geoff’s solution coming up…</a:t>
            </a:r>
          </a:p>
        </p:txBody>
      </p:sp>
      <p:sp>
        <p:nvSpPr>
          <p:cNvPr id="8" name="TextBox 6"/>
          <p:cNvSpPr txBox="1">
            <a:spLocks noChangeArrowheads="1"/>
          </p:cNvSpPr>
          <p:nvPr/>
        </p:nvSpPr>
        <p:spPr bwMode="auto">
          <a:xfrm>
            <a:off x="5336809" y="1752600"/>
            <a:ext cx="2519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400" dirty="0">
                <a:solidFill>
                  <a:srgbClr val="660066"/>
                </a:solidFill>
                <a:latin typeface="Courier New" pitchFamily="49" charset="0"/>
                <a:cs typeface="Courier New" pitchFamily="49" charset="0"/>
              </a:rPr>
              <a:t>coins</a:t>
            </a:r>
            <a:r>
              <a:rPr lang="en-US" altLang="en-US" sz="1400" dirty="0">
                <a:solidFill>
                  <a:srgbClr val="660066"/>
                </a:solidFill>
                <a:latin typeface="Arial" pitchFamily="34" charset="0"/>
              </a:rPr>
              <a:t> must be a tuple rather</a:t>
            </a:r>
          </a:p>
          <a:p>
            <a:pPr>
              <a:spcBef>
                <a:spcPct val="0"/>
              </a:spcBef>
              <a:buFontTx/>
              <a:buNone/>
            </a:pPr>
            <a:r>
              <a:rPr lang="en-US" altLang="en-US" sz="1400" dirty="0">
                <a:solidFill>
                  <a:srgbClr val="660066"/>
                </a:solidFill>
                <a:latin typeface="Arial" pitchFamily="34" charset="0"/>
              </a:rPr>
              <a:t>than a list!</a:t>
            </a:r>
          </a:p>
        </p:txBody>
      </p:sp>
      <p:cxnSp>
        <p:nvCxnSpPr>
          <p:cNvPr id="9" name="Straight Arrow Connector 8"/>
          <p:cNvCxnSpPr>
            <a:cxnSpLocks noChangeShapeType="1"/>
          </p:cNvCxnSpPr>
          <p:nvPr/>
        </p:nvCxnSpPr>
        <p:spPr bwMode="auto">
          <a:xfrm flipH="1">
            <a:off x="3880644" y="1905000"/>
            <a:ext cx="1456165" cy="38100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 name="TextBox 2"/>
          <p:cNvSpPr txBox="1"/>
          <p:nvPr/>
        </p:nvSpPr>
        <p:spPr>
          <a:xfrm>
            <a:off x="7027397" y="6167735"/>
            <a:ext cx="1735603" cy="461665"/>
          </a:xfrm>
          <a:prstGeom prst="rect">
            <a:avLst/>
          </a:prstGeom>
          <a:noFill/>
        </p:spPr>
        <p:txBody>
          <a:bodyPr wrap="none" rtlCol="0">
            <a:spAutoFit/>
          </a:bodyPr>
          <a:lstStyle/>
          <a:p>
            <a:r>
              <a:rPr lang="en-US" dirty="0">
                <a:solidFill>
                  <a:srgbClr val="0070C0"/>
                </a:solidFill>
              </a:rPr>
              <a:t>Worksheet!</a:t>
            </a:r>
          </a:p>
        </p:txBody>
      </p:sp>
    </p:spTree>
    <p:extLst>
      <p:ext uri="{BB962C8B-B14F-4D97-AF65-F5344CB8AC3E}">
        <p14:creationId xmlns:p14="http://schemas.microsoft.com/office/powerpoint/2010/main" val="53129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76200"/>
            <a:ext cx="8229600" cy="1143000"/>
          </a:xfrm>
        </p:spPr>
        <p:txBody>
          <a:bodyPr/>
          <a:lstStyle/>
          <a:p>
            <a:pPr>
              <a:defRPr/>
            </a:pPr>
            <a:r>
              <a:rPr lang="en-US" dirty="0">
                <a:latin typeface="+mn-lt"/>
                <a:ea typeface="Courier" pitchFamily="-107" charset="0"/>
                <a:cs typeface="Courier" pitchFamily="-107" charset="0"/>
              </a:rPr>
              <a:t>Changing </a:t>
            </a:r>
            <a:r>
              <a:rPr lang="en-US" dirty="0">
                <a:latin typeface="Courier New" pitchFamily="49" charset="0"/>
                <a:ea typeface="Courier" pitchFamily="-107" charset="0"/>
                <a:cs typeface="Courier New" pitchFamily="49" charset="0"/>
              </a:rPr>
              <a:t>change</a:t>
            </a:r>
          </a:p>
        </p:txBody>
      </p:sp>
      <p:grpSp>
        <p:nvGrpSpPr>
          <p:cNvPr id="35844" name="Group 3"/>
          <p:cNvGrpSpPr>
            <a:grpSpLocks/>
          </p:cNvGrpSpPr>
          <p:nvPr/>
        </p:nvGrpSpPr>
        <p:grpSpPr bwMode="auto">
          <a:xfrm>
            <a:off x="457200" y="1144588"/>
            <a:ext cx="8218488" cy="180975"/>
            <a:chOff x="295" y="1311"/>
            <a:chExt cx="5177" cy="114"/>
          </a:xfrm>
        </p:grpSpPr>
        <p:sp>
          <p:nvSpPr>
            <p:cNvPr id="35846"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35847"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2" name="TextBox 1"/>
          <p:cNvSpPr txBox="1"/>
          <p:nvPr/>
        </p:nvSpPr>
        <p:spPr>
          <a:xfrm>
            <a:off x="457200" y="1752600"/>
            <a:ext cx="8001000" cy="4770537"/>
          </a:xfrm>
          <a:prstGeom prst="rect">
            <a:avLst/>
          </a:prstGeom>
          <a:noFill/>
        </p:spPr>
        <p:txBody>
          <a:bodyPr wrap="square" rtlCol="0">
            <a:spAutoFit/>
          </a:bodyPr>
          <a:lstStyle/>
          <a:p>
            <a:r>
              <a:rPr lang="en-US" sz="1600" dirty="0">
                <a:latin typeface="Courier New" panose="02070309020205020404" pitchFamily="49" charset="0"/>
                <a:cs typeface="Courier New" panose="02070309020205020404" pitchFamily="49" charset="0"/>
              </a:rPr>
              <a:t>memo = {}       # Empty dictionary</a:t>
            </a:r>
          </a:p>
          <a:p>
            <a:endParaRPr lang="en-US" sz="1600" dirty="0">
              <a:latin typeface="Courier New" panose="02070309020205020404" pitchFamily="49" charset="0"/>
              <a:cs typeface="Courier New" panose="02070309020205020404" pitchFamily="49" charset="0"/>
            </a:endParaRPr>
          </a:p>
          <a:p>
            <a:r>
              <a:rPr lang="en-US" sz="1600" dirty="0" err="1">
                <a:latin typeface="Courier New" panose="02070309020205020404" pitchFamily="49" charset="0"/>
                <a:cs typeface="Courier New" panose="02070309020205020404" pitchFamily="49" charset="0"/>
              </a:rPr>
              <a:t>def</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fastChange</a:t>
            </a:r>
            <a:r>
              <a:rPr lang="en-US" sz="1600" dirty="0">
                <a:latin typeface="Courier New" panose="02070309020205020404" pitchFamily="49" charset="0"/>
                <a:cs typeface="Courier New" panose="02070309020205020404" pitchFamily="49" charset="0"/>
              </a:rPr>
              <a:t>(value, coins):</a:t>
            </a:r>
          </a:p>
          <a:p>
            <a:r>
              <a:rPr lang="en-US" sz="1600" dirty="0">
                <a:latin typeface="Courier New" panose="02070309020205020404" pitchFamily="49" charset="0"/>
                <a:cs typeface="Courier New" panose="02070309020205020404" pitchFamily="49" charset="0"/>
              </a:rPr>
              <a:t>    if (value, coins) in memo:</a:t>
            </a:r>
          </a:p>
          <a:p>
            <a:r>
              <a:rPr lang="en-US" sz="1600" dirty="0">
                <a:latin typeface="Courier New" panose="02070309020205020404" pitchFamily="49" charset="0"/>
                <a:cs typeface="Courier New" panose="02070309020205020404" pitchFamily="49" charset="0"/>
              </a:rPr>
              <a:t>        return memo[(value, coins)]</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elif</a:t>
            </a:r>
            <a:r>
              <a:rPr lang="en-US" sz="1600" dirty="0">
                <a:latin typeface="Courier New" panose="02070309020205020404" pitchFamily="49" charset="0"/>
                <a:cs typeface="Courier New" panose="02070309020205020404" pitchFamily="49" charset="0"/>
              </a:rPr>
              <a:t> value &lt;= 0:</a:t>
            </a:r>
          </a:p>
          <a:p>
            <a:r>
              <a:rPr lang="en-US" sz="1600" dirty="0">
                <a:latin typeface="Courier New" panose="02070309020205020404" pitchFamily="49" charset="0"/>
                <a:cs typeface="Courier New" panose="02070309020205020404" pitchFamily="49" charset="0"/>
              </a:rPr>
              <a:t>        return 0</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elif</a:t>
            </a:r>
            <a:r>
              <a:rPr lang="en-US" sz="1600" dirty="0">
                <a:latin typeface="Courier New" panose="02070309020205020404" pitchFamily="49" charset="0"/>
                <a:cs typeface="Courier New" panose="02070309020205020404" pitchFamily="49" charset="0"/>
              </a:rPr>
              <a:t> coins == []:</a:t>
            </a:r>
          </a:p>
          <a:p>
            <a:r>
              <a:rPr lang="en-US" sz="1600" dirty="0">
                <a:latin typeface="Courier New" panose="02070309020205020404" pitchFamily="49" charset="0"/>
                <a:cs typeface="Courier New" panose="02070309020205020404" pitchFamily="49" charset="0"/>
              </a:rPr>
              <a:t>        return float("</a:t>
            </a:r>
            <a:r>
              <a:rPr lang="en-US" sz="1600" dirty="0" err="1">
                <a:latin typeface="Courier New" panose="02070309020205020404" pitchFamily="49" charset="0"/>
                <a:cs typeface="Courier New" panose="02070309020205020404" pitchFamily="49" charset="0"/>
              </a:rPr>
              <a:t>inf</a:t>
            </a:r>
            <a:r>
              <a:rPr lang="en-US" sz="1600" dirty="0">
                <a:latin typeface="Courier New" panose="02070309020205020404" pitchFamily="49" charset="0"/>
                <a:cs typeface="Courier New" panose="02070309020205020404" pitchFamily="49" charset="0"/>
              </a:rPr>
              <a:t>")</a:t>
            </a:r>
          </a:p>
          <a:p>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loseIt</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fastChange</a:t>
            </a:r>
            <a:r>
              <a:rPr lang="en-US" sz="1600" dirty="0">
                <a:latin typeface="Courier New" panose="02070309020205020404" pitchFamily="49" charset="0"/>
                <a:cs typeface="Courier New" panose="02070309020205020404" pitchFamily="49" charset="0"/>
              </a:rPr>
              <a:t>(value, coins[1:])</a:t>
            </a:r>
          </a:p>
          <a:p>
            <a:r>
              <a:rPr lang="en-US" sz="1600" dirty="0">
                <a:latin typeface="Courier New" panose="02070309020205020404" pitchFamily="49" charset="0"/>
                <a:cs typeface="Courier New" panose="02070309020205020404" pitchFamily="49" charset="0"/>
              </a:rPr>
              <a:t>    if value &lt; coins[0]:</a:t>
            </a:r>
          </a:p>
          <a:p>
            <a:r>
              <a:rPr lang="en-US" sz="1600" dirty="0">
                <a:latin typeface="Courier New" panose="02070309020205020404" pitchFamily="49" charset="0"/>
                <a:cs typeface="Courier New" panose="02070309020205020404" pitchFamily="49" charset="0"/>
              </a:rPr>
              <a:t>        memo[(value, coins)] = </a:t>
            </a:r>
            <a:r>
              <a:rPr lang="en-US" sz="1600" dirty="0" err="1">
                <a:latin typeface="Courier New" panose="02070309020205020404" pitchFamily="49" charset="0"/>
                <a:cs typeface="Courier New" panose="02070309020205020404" pitchFamily="49" charset="0"/>
              </a:rPr>
              <a:t>loseIt</a:t>
            </a:r>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return </a:t>
            </a:r>
            <a:r>
              <a:rPr lang="en-US" sz="1600" dirty="0" err="1">
                <a:latin typeface="Courier New" panose="02070309020205020404" pitchFamily="49" charset="0"/>
                <a:cs typeface="Courier New" panose="02070309020205020404" pitchFamily="49" charset="0"/>
              </a:rPr>
              <a:t>loseIt</a:t>
            </a:r>
            <a:endParaRPr lang="en-US" sz="1600" dirty="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else:</a:t>
            </a:r>
          </a:p>
          <a:p>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useIt</a:t>
            </a:r>
            <a:r>
              <a:rPr lang="en-US" sz="1600" dirty="0">
                <a:latin typeface="Courier New" panose="02070309020205020404" pitchFamily="49" charset="0"/>
                <a:cs typeface="Courier New" panose="02070309020205020404" pitchFamily="49" charset="0"/>
              </a:rPr>
              <a:t> = 1 + </a:t>
            </a:r>
            <a:r>
              <a:rPr lang="en-US" sz="1600" dirty="0" err="1">
                <a:latin typeface="Courier New" panose="02070309020205020404" pitchFamily="49" charset="0"/>
                <a:cs typeface="Courier New" panose="02070309020205020404" pitchFamily="49" charset="0"/>
              </a:rPr>
              <a:t>fastChange</a:t>
            </a:r>
            <a:r>
              <a:rPr lang="en-US" sz="1600" dirty="0">
                <a:latin typeface="Courier New" panose="02070309020205020404" pitchFamily="49" charset="0"/>
                <a:cs typeface="Courier New" panose="02070309020205020404" pitchFamily="49" charset="0"/>
              </a:rPr>
              <a:t>(value - coins[0], coins)</a:t>
            </a:r>
          </a:p>
          <a:p>
            <a:r>
              <a:rPr lang="en-US" sz="1600" dirty="0">
                <a:latin typeface="Courier New" panose="02070309020205020404" pitchFamily="49" charset="0"/>
                <a:cs typeface="Courier New" panose="02070309020205020404" pitchFamily="49" charset="0"/>
              </a:rPr>
              <a:t>        best = min(</a:t>
            </a:r>
            <a:r>
              <a:rPr lang="en-US" sz="1600" dirty="0" err="1">
                <a:latin typeface="Courier New" panose="02070309020205020404" pitchFamily="49" charset="0"/>
                <a:cs typeface="Courier New" panose="02070309020205020404" pitchFamily="49" charset="0"/>
              </a:rPr>
              <a:t>useIt</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loseIt</a:t>
            </a:r>
            <a:r>
              <a:rPr lang="en-US" sz="1600" dirty="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memo[(value, coins)] = best</a:t>
            </a:r>
          </a:p>
          <a:p>
            <a:r>
              <a:rPr lang="en-US" sz="1600" dirty="0">
                <a:latin typeface="Courier New" panose="02070309020205020404" pitchFamily="49" charset="0"/>
                <a:cs typeface="Courier New" panose="02070309020205020404" pitchFamily="49" charset="0"/>
              </a:rPr>
              <a:t>        return best</a:t>
            </a:r>
          </a:p>
        </p:txBody>
      </p:sp>
      <p:sp>
        <p:nvSpPr>
          <p:cNvPr id="7" name="TextBox 6"/>
          <p:cNvSpPr txBox="1">
            <a:spLocks noChangeArrowheads="1"/>
          </p:cNvSpPr>
          <p:nvPr/>
        </p:nvSpPr>
        <p:spPr bwMode="auto">
          <a:xfrm>
            <a:off x="5336809" y="1752600"/>
            <a:ext cx="25193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400" dirty="0">
                <a:solidFill>
                  <a:srgbClr val="660066"/>
                </a:solidFill>
                <a:latin typeface="Courier New" pitchFamily="49" charset="0"/>
                <a:cs typeface="Courier New" pitchFamily="49" charset="0"/>
              </a:rPr>
              <a:t>coins</a:t>
            </a:r>
            <a:r>
              <a:rPr lang="en-US" altLang="en-US" sz="1400" dirty="0">
                <a:solidFill>
                  <a:srgbClr val="660066"/>
                </a:solidFill>
                <a:latin typeface="Arial" pitchFamily="34" charset="0"/>
              </a:rPr>
              <a:t> must be a tuple rather</a:t>
            </a:r>
          </a:p>
          <a:p>
            <a:pPr>
              <a:spcBef>
                <a:spcPct val="0"/>
              </a:spcBef>
              <a:buFontTx/>
              <a:buNone/>
            </a:pPr>
            <a:r>
              <a:rPr lang="en-US" altLang="en-US" sz="1400" dirty="0">
                <a:solidFill>
                  <a:srgbClr val="660066"/>
                </a:solidFill>
                <a:latin typeface="Arial" pitchFamily="34" charset="0"/>
              </a:rPr>
              <a:t>than a list!</a:t>
            </a:r>
          </a:p>
        </p:txBody>
      </p:sp>
      <p:cxnSp>
        <p:nvCxnSpPr>
          <p:cNvPr id="8" name="Straight Arrow Connector 7"/>
          <p:cNvCxnSpPr>
            <a:cxnSpLocks noChangeShapeType="1"/>
          </p:cNvCxnSpPr>
          <p:nvPr/>
        </p:nvCxnSpPr>
        <p:spPr bwMode="auto">
          <a:xfrm flipH="1">
            <a:off x="3880644" y="1905000"/>
            <a:ext cx="1456165" cy="381000"/>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9342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5" end="1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6" end="1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17" end="1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304800"/>
            <a:ext cx="7772400" cy="990600"/>
          </a:xfrm>
        </p:spPr>
        <p:txBody>
          <a:bodyPr rIns="132080"/>
          <a:lstStyle/>
          <a:p>
            <a:r>
              <a:rPr lang="en-US" altLang="en-US">
                <a:ea typeface="ＭＳ Ｐゴシック" pitchFamily="-65" charset="-128"/>
              </a:rPr>
              <a:t>Secret Sharing…</a:t>
            </a:r>
          </a:p>
        </p:txBody>
      </p:sp>
      <p:grpSp>
        <p:nvGrpSpPr>
          <p:cNvPr id="35843" name="Group 3"/>
          <p:cNvGrpSpPr>
            <a:grpSpLocks/>
          </p:cNvGrpSpPr>
          <p:nvPr/>
        </p:nvGrpSpPr>
        <p:grpSpPr bwMode="auto">
          <a:xfrm>
            <a:off x="304800" y="1371600"/>
            <a:ext cx="8218488" cy="180975"/>
            <a:chOff x="0" y="0"/>
            <a:chExt cx="5177" cy="114"/>
          </a:xfrm>
        </p:grpSpPr>
        <p:sp>
          <p:nvSpPr>
            <p:cNvPr id="35929"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30"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grpSp>
        <p:nvGrpSpPr>
          <p:cNvPr id="35844" name="Group 91"/>
          <p:cNvGrpSpPr>
            <a:grpSpLocks/>
          </p:cNvGrpSpPr>
          <p:nvPr/>
        </p:nvGrpSpPr>
        <p:grpSpPr bwMode="auto">
          <a:xfrm>
            <a:off x="685800" y="1905000"/>
            <a:ext cx="1524000" cy="1524000"/>
            <a:chOff x="432" y="1200"/>
            <a:chExt cx="960" cy="960"/>
          </a:xfrm>
        </p:grpSpPr>
        <p:sp>
          <p:nvSpPr>
            <p:cNvPr id="35913" name="Rectangle 6"/>
            <p:cNvSpPr>
              <a:spLocks/>
            </p:cNvSpPr>
            <p:nvPr/>
          </p:nvSpPr>
          <p:spPr bwMode="auto">
            <a:xfrm>
              <a:off x="432" y="12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14" name="Rectangle 7"/>
            <p:cNvSpPr>
              <a:spLocks/>
            </p:cNvSpPr>
            <p:nvPr/>
          </p:nvSpPr>
          <p:spPr bwMode="auto">
            <a:xfrm>
              <a:off x="672" y="1200"/>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15" name="Rectangle 8"/>
            <p:cNvSpPr>
              <a:spLocks/>
            </p:cNvSpPr>
            <p:nvPr/>
          </p:nvSpPr>
          <p:spPr bwMode="auto">
            <a:xfrm>
              <a:off x="912" y="1200"/>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16" name="Rectangle 9"/>
            <p:cNvSpPr>
              <a:spLocks/>
            </p:cNvSpPr>
            <p:nvPr/>
          </p:nvSpPr>
          <p:spPr bwMode="auto">
            <a:xfrm>
              <a:off x="1152" y="1440"/>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17" name="Rectangle 10"/>
            <p:cNvSpPr>
              <a:spLocks/>
            </p:cNvSpPr>
            <p:nvPr/>
          </p:nvSpPr>
          <p:spPr bwMode="auto">
            <a:xfrm>
              <a:off x="1152" y="12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18" name="Rectangle 11"/>
            <p:cNvSpPr>
              <a:spLocks/>
            </p:cNvSpPr>
            <p:nvPr/>
          </p:nvSpPr>
          <p:spPr bwMode="auto">
            <a:xfrm>
              <a:off x="912" y="144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19" name="Rectangle 12"/>
            <p:cNvSpPr>
              <a:spLocks/>
            </p:cNvSpPr>
            <p:nvPr/>
          </p:nvSpPr>
          <p:spPr bwMode="auto">
            <a:xfrm>
              <a:off x="672" y="144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20" name="Rectangle 13"/>
            <p:cNvSpPr>
              <a:spLocks/>
            </p:cNvSpPr>
            <p:nvPr/>
          </p:nvSpPr>
          <p:spPr bwMode="auto">
            <a:xfrm>
              <a:off x="432" y="144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21" name="Rectangle 14"/>
            <p:cNvSpPr>
              <a:spLocks/>
            </p:cNvSpPr>
            <p:nvPr/>
          </p:nvSpPr>
          <p:spPr bwMode="auto">
            <a:xfrm>
              <a:off x="432" y="168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22" name="Rectangle 15"/>
            <p:cNvSpPr>
              <a:spLocks/>
            </p:cNvSpPr>
            <p:nvPr/>
          </p:nvSpPr>
          <p:spPr bwMode="auto">
            <a:xfrm>
              <a:off x="672" y="168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23" name="Rectangle 16"/>
            <p:cNvSpPr>
              <a:spLocks/>
            </p:cNvSpPr>
            <p:nvPr/>
          </p:nvSpPr>
          <p:spPr bwMode="auto">
            <a:xfrm>
              <a:off x="912" y="168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24" name="Rectangle 17"/>
            <p:cNvSpPr>
              <a:spLocks/>
            </p:cNvSpPr>
            <p:nvPr/>
          </p:nvSpPr>
          <p:spPr bwMode="auto">
            <a:xfrm>
              <a:off x="1152" y="192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25" name="Rectangle 18"/>
            <p:cNvSpPr>
              <a:spLocks/>
            </p:cNvSpPr>
            <p:nvPr/>
          </p:nvSpPr>
          <p:spPr bwMode="auto">
            <a:xfrm>
              <a:off x="1152" y="168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26" name="Rectangle 19"/>
            <p:cNvSpPr>
              <a:spLocks/>
            </p:cNvSpPr>
            <p:nvPr/>
          </p:nvSpPr>
          <p:spPr bwMode="auto">
            <a:xfrm>
              <a:off x="912" y="1920"/>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27" name="Rectangle 20"/>
            <p:cNvSpPr>
              <a:spLocks/>
            </p:cNvSpPr>
            <p:nvPr/>
          </p:nvSpPr>
          <p:spPr bwMode="auto">
            <a:xfrm>
              <a:off x="432" y="1920"/>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28" name="Rectangle 21"/>
            <p:cNvSpPr>
              <a:spLocks/>
            </p:cNvSpPr>
            <p:nvPr/>
          </p:nvSpPr>
          <p:spPr bwMode="auto">
            <a:xfrm>
              <a:off x="672" y="192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35845" name="Rectangle 22"/>
          <p:cNvSpPr>
            <a:spLocks/>
          </p:cNvSpPr>
          <p:nvPr/>
        </p:nvSpPr>
        <p:spPr bwMode="auto">
          <a:xfrm>
            <a:off x="812800" y="3549650"/>
            <a:ext cx="12700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ts val="1050"/>
              </a:spcBef>
              <a:buFontTx/>
              <a:buNone/>
            </a:pPr>
            <a:r>
              <a:rPr lang="en-US" altLang="en-US" sz="1800">
                <a:latin typeface="Arial" pitchFamily="34" charset="0"/>
                <a:cs typeface="Arial" pitchFamily="34" charset="0"/>
              </a:rPr>
              <a:t>Original Image</a:t>
            </a:r>
          </a:p>
        </p:txBody>
      </p:sp>
      <p:grpSp>
        <p:nvGrpSpPr>
          <p:cNvPr id="108636" name="Group 92"/>
          <p:cNvGrpSpPr>
            <a:grpSpLocks/>
          </p:cNvGrpSpPr>
          <p:nvPr/>
        </p:nvGrpSpPr>
        <p:grpSpPr bwMode="auto">
          <a:xfrm>
            <a:off x="3041650" y="1905000"/>
            <a:ext cx="1758950" cy="838200"/>
            <a:chOff x="1916" y="1200"/>
            <a:chExt cx="1108" cy="528"/>
          </a:xfrm>
        </p:grpSpPr>
        <p:grpSp>
          <p:nvGrpSpPr>
            <p:cNvPr id="35903" name="Group 89"/>
            <p:cNvGrpSpPr>
              <a:grpSpLocks/>
            </p:cNvGrpSpPr>
            <p:nvPr/>
          </p:nvGrpSpPr>
          <p:grpSpPr bwMode="auto">
            <a:xfrm>
              <a:off x="1916" y="1200"/>
              <a:ext cx="529" cy="528"/>
              <a:chOff x="1916" y="1200"/>
              <a:chExt cx="529" cy="528"/>
            </a:xfrm>
          </p:grpSpPr>
          <p:sp>
            <p:nvSpPr>
              <p:cNvPr id="35909" name="Rectangle 23"/>
              <p:cNvSpPr>
                <a:spLocks/>
              </p:cNvSpPr>
              <p:nvPr/>
            </p:nvSpPr>
            <p:spPr bwMode="auto">
              <a:xfrm>
                <a:off x="1916" y="12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10" name="Rectangle 24"/>
              <p:cNvSpPr>
                <a:spLocks/>
              </p:cNvSpPr>
              <p:nvPr/>
            </p:nvSpPr>
            <p:spPr bwMode="auto">
              <a:xfrm>
                <a:off x="2204" y="12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11" name="Rectangle 25"/>
              <p:cNvSpPr>
                <a:spLocks/>
              </p:cNvSpPr>
              <p:nvPr/>
            </p:nvSpPr>
            <p:spPr bwMode="auto">
              <a:xfrm>
                <a:off x="1917" y="1488"/>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12" name="Rectangle 26"/>
              <p:cNvSpPr>
                <a:spLocks/>
              </p:cNvSpPr>
              <p:nvPr/>
            </p:nvSpPr>
            <p:spPr bwMode="auto">
              <a:xfrm>
                <a:off x="2205" y="1488"/>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grpSp>
          <p:nvGrpSpPr>
            <p:cNvPr id="35904" name="Group 90"/>
            <p:cNvGrpSpPr>
              <a:grpSpLocks/>
            </p:cNvGrpSpPr>
            <p:nvPr/>
          </p:nvGrpSpPr>
          <p:grpSpPr bwMode="auto">
            <a:xfrm>
              <a:off x="2496" y="1200"/>
              <a:ext cx="528" cy="528"/>
              <a:chOff x="2496" y="1200"/>
              <a:chExt cx="528" cy="528"/>
            </a:xfrm>
          </p:grpSpPr>
          <p:sp>
            <p:nvSpPr>
              <p:cNvPr id="35905" name="Rectangle 27"/>
              <p:cNvSpPr>
                <a:spLocks/>
              </p:cNvSpPr>
              <p:nvPr/>
            </p:nvSpPr>
            <p:spPr bwMode="auto">
              <a:xfrm>
                <a:off x="2496" y="1200"/>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06" name="Rectangle 28"/>
              <p:cNvSpPr>
                <a:spLocks/>
              </p:cNvSpPr>
              <p:nvPr/>
            </p:nvSpPr>
            <p:spPr bwMode="auto">
              <a:xfrm>
                <a:off x="2784" y="1200"/>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07" name="Rectangle 29"/>
              <p:cNvSpPr>
                <a:spLocks/>
              </p:cNvSpPr>
              <p:nvPr/>
            </p:nvSpPr>
            <p:spPr bwMode="auto">
              <a:xfrm>
                <a:off x="2496" y="1488"/>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08" name="Rectangle 30"/>
              <p:cNvSpPr>
                <a:spLocks/>
              </p:cNvSpPr>
              <p:nvPr/>
            </p:nvSpPr>
            <p:spPr bwMode="auto">
              <a:xfrm>
                <a:off x="2784" y="1488"/>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grpSp>
      <p:sp>
        <p:nvSpPr>
          <p:cNvPr id="108575" name="Oval 31"/>
          <p:cNvSpPr>
            <a:spLocks/>
          </p:cNvSpPr>
          <p:nvPr/>
        </p:nvSpPr>
        <p:spPr bwMode="auto">
          <a:xfrm>
            <a:off x="533400" y="1752600"/>
            <a:ext cx="685800" cy="685800"/>
          </a:xfrm>
          <a:prstGeom prst="ellipse">
            <a:avLst/>
          </a:prstGeom>
          <a:noFill/>
          <a:ln w="38100">
            <a:solidFill>
              <a:srgbClr val="1B7E0B"/>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108576" name="Oval 32"/>
          <p:cNvSpPr>
            <a:spLocks/>
          </p:cNvSpPr>
          <p:nvPr/>
        </p:nvSpPr>
        <p:spPr bwMode="auto">
          <a:xfrm>
            <a:off x="2895600" y="1752600"/>
            <a:ext cx="1219200" cy="1219200"/>
          </a:xfrm>
          <a:prstGeom prst="ellipse">
            <a:avLst/>
          </a:prstGeom>
          <a:noFill/>
          <a:ln w="38100">
            <a:solidFill>
              <a:srgbClr val="1B7E0B"/>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108577" name="Rectangle 33"/>
          <p:cNvSpPr>
            <a:spLocks/>
          </p:cNvSpPr>
          <p:nvPr/>
        </p:nvSpPr>
        <p:spPr bwMode="auto">
          <a:xfrm>
            <a:off x="3235325" y="3549650"/>
            <a:ext cx="13716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ts val="1050"/>
              </a:spcBef>
              <a:buFontTx/>
              <a:buNone/>
            </a:pPr>
            <a:r>
              <a:rPr lang="en-US" altLang="en-US" sz="1800">
                <a:latin typeface="Arial" pitchFamily="34" charset="0"/>
                <a:cs typeface="Arial" pitchFamily="34" charset="0"/>
              </a:rPr>
              <a:t>“Magnified” Image</a:t>
            </a:r>
          </a:p>
        </p:txBody>
      </p:sp>
      <p:sp>
        <p:nvSpPr>
          <p:cNvPr id="108578" name="Rectangle 34"/>
          <p:cNvSpPr>
            <a:spLocks/>
          </p:cNvSpPr>
          <p:nvPr/>
        </p:nvSpPr>
        <p:spPr bwMode="auto">
          <a:xfrm>
            <a:off x="1447800" y="4584700"/>
            <a:ext cx="990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nchor="ct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ts val="1050"/>
              </a:spcBef>
              <a:buFontTx/>
              <a:buNone/>
            </a:pPr>
            <a:r>
              <a:rPr lang="en-US" altLang="en-US" sz="1800">
                <a:latin typeface="Arial" pitchFamily="34" charset="0"/>
                <a:cs typeface="Arial" pitchFamily="34" charset="0"/>
              </a:rPr>
              <a:t>Heads?</a:t>
            </a:r>
          </a:p>
        </p:txBody>
      </p:sp>
      <p:sp>
        <p:nvSpPr>
          <p:cNvPr id="108579" name="Line 35"/>
          <p:cNvSpPr>
            <a:spLocks noChangeShapeType="1"/>
          </p:cNvSpPr>
          <p:nvPr/>
        </p:nvSpPr>
        <p:spPr bwMode="auto">
          <a:xfrm>
            <a:off x="152400" y="4191000"/>
            <a:ext cx="86106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08580" name="Picture 3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800600"/>
            <a:ext cx="817563"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8581" name="Line 37"/>
          <p:cNvSpPr>
            <a:spLocks noChangeShapeType="1"/>
          </p:cNvSpPr>
          <p:nvPr/>
        </p:nvSpPr>
        <p:spPr bwMode="auto">
          <a:xfrm flipH="1">
            <a:off x="990600" y="2971800"/>
            <a:ext cx="2438400" cy="1676400"/>
          </a:xfrm>
          <a:prstGeom prst="line">
            <a:avLst/>
          </a:prstGeom>
          <a:noFill/>
          <a:ln w="38100">
            <a:solidFill>
              <a:srgbClr val="1B7E0B"/>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08625" name="Group 81"/>
          <p:cNvGrpSpPr>
            <a:grpSpLocks/>
          </p:cNvGrpSpPr>
          <p:nvPr/>
        </p:nvGrpSpPr>
        <p:grpSpPr bwMode="auto">
          <a:xfrm>
            <a:off x="3054350" y="4343400"/>
            <a:ext cx="827088" cy="838200"/>
            <a:chOff x="1927" y="2736"/>
            <a:chExt cx="521" cy="528"/>
          </a:xfrm>
        </p:grpSpPr>
        <p:sp>
          <p:nvSpPr>
            <p:cNvPr id="35899" name="Rectangle 38"/>
            <p:cNvSpPr>
              <a:spLocks/>
            </p:cNvSpPr>
            <p:nvPr/>
          </p:nvSpPr>
          <p:spPr bwMode="auto">
            <a:xfrm>
              <a:off x="1927" y="2736"/>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00" name="Rectangle 39"/>
            <p:cNvSpPr>
              <a:spLocks/>
            </p:cNvSpPr>
            <p:nvPr/>
          </p:nvSpPr>
          <p:spPr bwMode="auto">
            <a:xfrm>
              <a:off x="2208" y="2736"/>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01" name="Rectangle 40"/>
            <p:cNvSpPr>
              <a:spLocks/>
            </p:cNvSpPr>
            <p:nvPr/>
          </p:nvSpPr>
          <p:spPr bwMode="auto">
            <a:xfrm>
              <a:off x="1927" y="3024"/>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902" name="Rectangle 41"/>
            <p:cNvSpPr>
              <a:spLocks/>
            </p:cNvSpPr>
            <p:nvPr/>
          </p:nvSpPr>
          <p:spPr bwMode="auto">
            <a:xfrm>
              <a:off x="2208" y="3024"/>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grpSp>
        <p:nvGrpSpPr>
          <p:cNvPr id="108627" name="Group 83"/>
          <p:cNvGrpSpPr>
            <a:grpSpLocks/>
          </p:cNvGrpSpPr>
          <p:nvPr/>
        </p:nvGrpSpPr>
        <p:grpSpPr bwMode="auto">
          <a:xfrm>
            <a:off x="4125913" y="4343400"/>
            <a:ext cx="833437" cy="838200"/>
            <a:chOff x="2599" y="2736"/>
            <a:chExt cx="525" cy="528"/>
          </a:xfrm>
        </p:grpSpPr>
        <p:sp>
          <p:nvSpPr>
            <p:cNvPr id="35895" name="Rectangle 42"/>
            <p:cNvSpPr>
              <a:spLocks/>
            </p:cNvSpPr>
            <p:nvPr/>
          </p:nvSpPr>
          <p:spPr bwMode="auto">
            <a:xfrm>
              <a:off x="2599" y="2736"/>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96" name="Rectangle 43"/>
            <p:cNvSpPr>
              <a:spLocks/>
            </p:cNvSpPr>
            <p:nvPr/>
          </p:nvSpPr>
          <p:spPr bwMode="auto">
            <a:xfrm>
              <a:off x="2883" y="2736"/>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97" name="Rectangle 44"/>
            <p:cNvSpPr>
              <a:spLocks/>
            </p:cNvSpPr>
            <p:nvPr/>
          </p:nvSpPr>
          <p:spPr bwMode="auto">
            <a:xfrm>
              <a:off x="2599" y="3024"/>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98" name="Rectangle 45"/>
            <p:cNvSpPr>
              <a:spLocks/>
            </p:cNvSpPr>
            <p:nvPr/>
          </p:nvSpPr>
          <p:spPr bwMode="auto">
            <a:xfrm>
              <a:off x="2884" y="3024"/>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108590" name="Rectangle 46"/>
          <p:cNvSpPr>
            <a:spLocks/>
          </p:cNvSpPr>
          <p:nvPr/>
        </p:nvSpPr>
        <p:spPr bwMode="auto">
          <a:xfrm>
            <a:off x="3117850" y="5181600"/>
            <a:ext cx="7000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ct val="0"/>
              </a:spcBef>
              <a:buFontTx/>
              <a:buNone/>
            </a:pPr>
            <a:r>
              <a:rPr lang="en-US" altLang="en-US" sz="1600">
                <a:latin typeface="Arial" pitchFamily="34" charset="0"/>
                <a:cs typeface="Arial" pitchFamily="34" charset="0"/>
              </a:rPr>
              <a:t>Slide 1</a:t>
            </a:r>
          </a:p>
        </p:txBody>
      </p:sp>
      <p:sp>
        <p:nvSpPr>
          <p:cNvPr id="108591" name="Rectangle 47"/>
          <p:cNvSpPr>
            <a:spLocks/>
          </p:cNvSpPr>
          <p:nvPr/>
        </p:nvSpPr>
        <p:spPr bwMode="auto">
          <a:xfrm>
            <a:off x="4192588" y="5181600"/>
            <a:ext cx="700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ct val="0"/>
              </a:spcBef>
              <a:buFontTx/>
              <a:buNone/>
            </a:pPr>
            <a:r>
              <a:rPr lang="en-US" altLang="en-US" sz="1600">
                <a:latin typeface="Arial" pitchFamily="34" charset="0"/>
                <a:cs typeface="Arial" pitchFamily="34" charset="0"/>
              </a:rPr>
              <a:t>Slide 2</a:t>
            </a:r>
          </a:p>
        </p:txBody>
      </p:sp>
      <p:sp>
        <p:nvSpPr>
          <p:cNvPr id="108592" name="Rectangle 48"/>
          <p:cNvSpPr>
            <a:spLocks/>
          </p:cNvSpPr>
          <p:nvPr/>
        </p:nvSpPr>
        <p:spPr bwMode="auto">
          <a:xfrm>
            <a:off x="1447800" y="5956300"/>
            <a:ext cx="990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nchor="ct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ts val="1050"/>
              </a:spcBef>
              <a:buFontTx/>
              <a:buNone/>
            </a:pPr>
            <a:r>
              <a:rPr lang="en-US" altLang="en-US" sz="1800">
                <a:latin typeface="Arial" pitchFamily="34" charset="0"/>
                <a:cs typeface="Arial" pitchFamily="34" charset="0"/>
              </a:rPr>
              <a:t>Tails?</a:t>
            </a:r>
          </a:p>
        </p:txBody>
      </p:sp>
      <p:grpSp>
        <p:nvGrpSpPr>
          <p:cNvPr id="108626" name="Group 82"/>
          <p:cNvGrpSpPr>
            <a:grpSpLocks/>
          </p:cNvGrpSpPr>
          <p:nvPr/>
        </p:nvGrpSpPr>
        <p:grpSpPr bwMode="auto">
          <a:xfrm>
            <a:off x="3054350" y="5715000"/>
            <a:ext cx="827088" cy="838200"/>
            <a:chOff x="1927" y="3600"/>
            <a:chExt cx="521" cy="528"/>
          </a:xfrm>
        </p:grpSpPr>
        <p:sp>
          <p:nvSpPr>
            <p:cNvPr id="35891" name="Rectangle 49"/>
            <p:cNvSpPr>
              <a:spLocks/>
            </p:cNvSpPr>
            <p:nvPr/>
          </p:nvSpPr>
          <p:spPr bwMode="auto">
            <a:xfrm>
              <a:off x="1927" y="36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92" name="Rectangle 50"/>
            <p:cNvSpPr>
              <a:spLocks/>
            </p:cNvSpPr>
            <p:nvPr/>
          </p:nvSpPr>
          <p:spPr bwMode="auto">
            <a:xfrm>
              <a:off x="2208" y="3600"/>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93" name="Rectangle 51"/>
            <p:cNvSpPr>
              <a:spLocks/>
            </p:cNvSpPr>
            <p:nvPr/>
          </p:nvSpPr>
          <p:spPr bwMode="auto">
            <a:xfrm>
              <a:off x="1927" y="3888"/>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94" name="Rectangle 52"/>
            <p:cNvSpPr>
              <a:spLocks/>
            </p:cNvSpPr>
            <p:nvPr/>
          </p:nvSpPr>
          <p:spPr bwMode="auto">
            <a:xfrm>
              <a:off x="2208" y="3888"/>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grpSp>
        <p:nvGrpSpPr>
          <p:cNvPr id="108628" name="Group 84"/>
          <p:cNvGrpSpPr>
            <a:grpSpLocks/>
          </p:cNvGrpSpPr>
          <p:nvPr/>
        </p:nvGrpSpPr>
        <p:grpSpPr bwMode="auto">
          <a:xfrm>
            <a:off x="4125913" y="5715000"/>
            <a:ext cx="833437" cy="838200"/>
            <a:chOff x="2599" y="3600"/>
            <a:chExt cx="525" cy="528"/>
          </a:xfrm>
        </p:grpSpPr>
        <p:sp>
          <p:nvSpPr>
            <p:cNvPr id="35887" name="Rectangle 53"/>
            <p:cNvSpPr>
              <a:spLocks/>
            </p:cNvSpPr>
            <p:nvPr/>
          </p:nvSpPr>
          <p:spPr bwMode="auto">
            <a:xfrm>
              <a:off x="2599" y="36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88" name="Rectangle 54"/>
            <p:cNvSpPr>
              <a:spLocks/>
            </p:cNvSpPr>
            <p:nvPr/>
          </p:nvSpPr>
          <p:spPr bwMode="auto">
            <a:xfrm>
              <a:off x="2883" y="3600"/>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89" name="Rectangle 55"/>
            <p:cNvSpPr>
              <a:spLocks/>
            </p:cNvSpPr>
            <p:nvPr/>
          </p:nvSpPr>
          <p:spPr bwMode="auto">
            <a:xfrm>
              <a:off x="2599" y="3888"/>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90" name="Rectangle 56"/>
            <p:cNvSpPr>
              <a:spLocks/>
            </p:cNvSpPr>
            <p:nvPr/>
          </p:nvSpPr>
          <p:spPr bwMode="auto">
            <a:xfrm>
              <a:off x="2884" y="3888"/>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108601" name="Oval 57"/>
          <p:cNvSpPr>
            <a:spLocks/>
          </p:cNvSpPr>
          <p:nvPr/>
        </p:nvSpPr>
        <p:spPr bwMode="auto">
          <a:xfrm>
            <a:off x="3810000" y="1752600"/>
            <a:ext cx="1219200" cy="1219200"/>
          </a:xfrm>
          <a:prstGeom prst="ellipse">
            <a:avLst/>
          </a:prstGeom>
          <a:noFill/>
          <a:ln w="38100">
            <a:solidFill>
              <a:srgbClr val="7B071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108602" name="Line 58"/>
          <p:cNvSpPr>
            <a:spLocks noChangeShapeType="1"/>
          </p:cNvSpPr>
          <p:nvPr/>
        </p:nvSpPr>
        <p:spPr bwMode="auto">
          <a:xfrm>
            <a:off x="5105400" y="4191000"/>
            <a:ext cx="1588" cy="2438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08629" name="Group 85"/>
          <p:cNvGrpSpPr>
            <a:grpSpLocks/>
          </p:cNvGrpSpPr>
          <p:nvPr/>
        </p:nvGrpSpPr>
        <p:grpSpPr bwMode="auto">
          <a:xfrm>
            <a:off x="5643563" y="4343400"/>
            <a:ext cx="833437" cy="838200"/>
            <a:chOff x="3555" y="2736"/>
            <a:chExt cx="525" cy="528"/>
          </a:xfrm>
        </p:grpSpPr>
        <p:sp>
          <p:nvSpPr>
            <p:cNvPr id="35883" name="Rectangle 59"/>
            <p:cNvSpPr>
              <a:spLocks/>
            </p:cNvSpPr>
            <p:nvPr/>
          </p:nvSpPr>
          <p:spPr bwMode="auto">
            <a:xfrm>
              <a:off x="3555" y="2736"/>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84" name="Rectangle 60"/>
            <p:cNvSpPr>
              <a:spLocks/>
            </p:cNvSpPr>
            <p:nvPr/>
          </p:nvSpPr>
          <p:spPr bwMode="auto">
            <a:xfrm>
              <a:off x="3840" y="2736"/>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85" name="Rectangle 61"/>
            <p:cNvSpPr>
              <a:spLocks/>
            </p:cNvSpPr>
            <p:nvPr/>
          </p:nvSpPr>
          <p:spPr bwMode="auto">
            <a:xfrm>
              <a:off x="3556" y="3024"/>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86" name="Rectangle 62"/>
            <p:cNvSpPr>
              <a:spLocks/>
            </p:cNvSpPr>
            <p:nvPr/>
          </p:nvSpPr>
          <p:spPr bwMode="auto">
            <a:xfrm>
              <a:off x="3840" y="3024"/>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108607" name="Rectangle 63"/>
          <p:cNvSpPr>
            <a:spLocks/>
          </p:cNvSpPr>
          <p:nvPr/>
        </p:nvSpPr>
        <p:spPr bwMode="auto">
          <a:xfrm>
            <a:off x="5710238" y="5181600"/>
            <a:ext cx="700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ct val="0"/>
              </a:spcBef>
              <a:buFontTx/>
              <a:buNone/>
            </a:pPr>
            <a:r>
              <a:rPr lang="en-US" altLang="en-US" sz="1600">
                <a:latin typeface="Arial" pitchFamily="34" charset="0"/>
                <a:cs typeface="Arial" pitchFamily="34" charset="0"/>
              </a:rPr>
              <a:t>Slide 1</a:t>
            </a:r>
          </a:p>
        </p:txBody>
      </p:sp>
      <p:sp>
        <p:nvSpPr>
          <p:cNvPr id="108608" name="Rectangle 64"/>
          <p:cNvSpPr>
            <a:spLocks/>
          </p:cNvSpPr>
          <p:nvPr/>
        </p:nvSpPr>
        <p:spPr bwMode="auto">
          <a:xfrm>
            <a:off x="7015163" y="5181600"/>
            <a:ext cx="7000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ct val="0"/>
              </a:spcBef>
              <a:buFontTx/>
              <a:buNone/>
            </a:pPr>
            <a:r>
              <a:rPr lang="en-US" altLang="en-US" sz="1600">
                <a:latin typeface="Arial" pitchFamily="34" charset="0"/>
                <a:cs typeface="Arial" pitchFamily="34" charset="0"/>
              </a:rPr>
              <a:t>Slide 2</a:t>
            </a:r>
          </a:p>
        </p:txBody>
      </p:sp>
      <p:grpSp>
        <p:nvGrpSpPr>
          <p:cNvPr id="108631" name="Group 87"/>
          <p:cNvGrpSpPr>
            <a:grpSpLocks/>
          </p:cNvGrpSpPr>
          <p:nvPr/>
        </p:nvGrpSpPr>
        <p:grpSpPr bwMode="auto">
          <a:xfrm>
            <a:off x="6948488" y="4343400"/>
            <a:ext cx="833437" cy="838200"/>
            <a:chOff x="4375" y="2736"/>
            <a:chExt cx="525" cy="528"/>
          </a:xfrm>
        </p:grpSpPr>
        <p:sp>
          <p:nvSpPr>
            <p:cNvPr id="35879" name="Rectangle 65"/>
            <p:cNvSpPr>
              <a:spLocks/>
            </p:cNvSpPr>
            <p:nvPr/>
          </p:nvSpPr>
          <p:spPr bwMode="auto">
            <a:xfrm>
              <a:off x="4375" y="2736"/>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80" name="Rectangle 66"/>
            <p:cNvSpPr>
              <a:spLocks/>
            </p:cNvSpPr>
            <p:nvPr/>
          </p:nvSpPr>
          <p:spPr bwMode="auto">
            <a:xfrm>
              <a:off x="4659" y="2736"/>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81" name="Rectangle 67"/>
            <p:cNvSpPr>
              <a:spLocks/>
            </p:cNvSpPr>
            <p:nvPr/>
          </p:nvSpPr>
          <p:spPr bwMode="auto">
            <a:xfrm>
              <a:off x="4375" y="3024"/>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82" name="Rectangle 68"/>
            <p:cNvSpPr>
              <a:spLocks/>
            </p:cNvSpPr>
            <p:nvPr/>
          </p:nvSpPr>
          <p:spPr bwMode="auto">
            <a:xfrm>
              <a:off x="4660" y="3024"/>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108613" name="Line 69"/>
          <p:cNvSpPr>
            <a:spLocks noChangeShapeType="1"/>
          </p:cNvSpPr>
          <p:nvPr/>
        </p:nvSpPr>
        <p:spPr bwMode="auto">
          <a:xfrm>
            <a:off x="4876800" y="2743200"/>
            <a:ext cx="1143000" cy="1295400"/>
          </a:xfrm>
          <a:prstGeom prst="line">
            <a:avLst/>
          </a:prstGeom>
          <a:noFill/>
          <a:ln w="38100">
            <a:solidFill>
              <a:srgbClr val="7B071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108630" name="Group 86"/>
          <p:cNvGrpSpPr>
            <a:grpSpLocks/>
          </p:cNvGrpSpPr>
          <p:nvPr/>
        </p:nvGrpSpPr>
        <p:grpSpPr bwMode="auto">
          <a:xfrm>
            <a:off x="5643563" y="5715000"/>
            <a:ext cx="833437" cy="838200"/>
            <a:chOff x="3555" y="3600"/>
            <a:chExt cx="525" cy="528"/>
          </a:xfrm>
        </p:grpSpPr>
        <p:sp>
          <p:nvSpPr>
            <p:cNvPr id="35875" name="Rectangle 70"/>
            <p:cNvSpPr>
              <a:spLocks/>
            </p:cNvSpPr>
            <p:nvPr/>
          </p:nvSpPr>
          <p:spPr bwMode="auto">
            <a:xfrm>
              <a:off x="3555" y="36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76" name="Rectangle 71"/>
            <p:cNvSpPr>
              <a:spLocks/>
            </p:cNvSpPr>
            <p:nvPr/>
          </p:nvSpPr>
          <p:spPr bwMode="auto">
            <a:xfrm>
              <a:off x="3840" y="3600"/>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77" name="Rectangle 72"/>
            <p:cNvSpPr>
              <a:spLocks/>
            </p:cNvSpPr>
            <p:nvPr/>
          </p:nvSpPr>
          <p:spPr bwMode="auto">
            <a:xfrm>
              <a:off x="3556" y="3888"/>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78" name="Rectangle 73"/>
            <p:cNvSpPr>
              <a:spLocks/>
            </p:cNvSpPr>
            <p:nvPr/>
          </p:nvSpPr>
          <p:spPr bwMode="auto">
            <a:xfrm>
              <a:off x="3840" y="3888"/>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grpSp>
        <p:nvGrpSpPr>
          <p:cNvPr id="108632" name="Group 88"/>
          <p:cNvGrpSpPr>
            <a:grpSpLocks/>
          </p:cNvGrpSpPr>
          <p:nvPr/>
        </p:nvGrpSpPr>
        <p:grpSpPr bwMode="auto">
          <a:xfrm>
            <a:off x="6948488" y="5715000"/>
            <a:ext cx="833437" cy="838200"/>
            <a:chOff x="4375" y="3600"/>
            <a:chExt cx="525" cy="528"/>
          </a:xfrm>
        </p:grpSpPr>
        <p:sp>
          <p:nvSpPr>
            <p:cNvPr id="35871" name="Rectangle 74"/>
            <p:cNvSpPr>
              <a:spLocks/>
            </p:cNvSpPr>
            <p:nvPr/>
          </p:nvSpPr>
          <p:spPr bwMode="auto">
            <a:xfrm>
              <a:off x="4375" y="3600"/>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72" name="Rectangle 75"/>
            <p:cNvSpPr>
              <a:spLocks/>
            </p:cNvSpPr>
            <p:nvPr/>
          </p:nvSpPr>
          <p:spPr bwMode="auto">
            <a:xfrm>
              <a:off x="4659" y="3600"/>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73" name="Rectangle 76"/>
            <p:cNvSpPr>
              <a:spLocks/>
            </p:cNvSpPr>
            <p:nvPr/>
          </p:nvSpPr>
          <p:spPr bwMode="auto">
            <a:xfrm>
              <a:off x="4375" y="3888"/>
              <a:ext cx="240" cy="24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5874" name="Rectangle 77"/>
            <p:cNvSpPr>
              <a:spLocks/>
            </p:cNvSpPr>
            <p:nvPr/>
          </p:nvSpPr>
          <p:spPr bwMode="auto">
            <a:xfrm>
              <a:off x="4660" y="3888"/>
              <a:ext cx="240" cy="240"/>
            </a:xfrm>
            <a:prstGeom prst="rect">
              <a:avLst/>
            </a:prstGeom>
            <a:solidFill>
              <a:srgbClr val="000000"/>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108622" name="Oval 78"/>
          <p:cNvSpPr>
            <a:spLocks/>
          </p:cNvSpPr>
          <p:nvPr/>
        </p:nvSpPr>
        <p:spPr bwMode="auto">
          <a:xfrm>
            <a:off x="990600" y="1752600"/>
            <a:ext cx="685800" cy="685800"/>
          </a:xfrm>
          <a:prstGeom prst="ellipse">
            <a:avLst/>
          </a:prstGeom>
          <a:noFill/>
          <a:ln w="38100">
            <a:solidFill>
              <a:srgbClr val="7B071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5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857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86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857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86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86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859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859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857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858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858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857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0862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862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8592"/>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860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86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860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862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860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8622"/>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0860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863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0863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08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75" grpId="0" animBg="1"/>
      <p:bldP spid="108576" grpId="0" animBg="1"/>
      <p:bldP spid="108577" grpId="0"/>
      <p:bldP spid="108578" grpId="0"/>
      <p:bldP spid="108579" grpId="0" animBg="1"/>
      <p:bldP spid="108581" grpId="0" animBg="1"/>
      <p:bldP spid="108590" grpId="0"/>
      <p:bldP spid="108591" grpId="0"/>
      <p:bldP spid="108592" grpId="0"/>
      <p:bldP spid="108601" grpId="0" animBg="1"/>
      <p:bldP spid="108602" grpId="0" animBg="1"/>
      <p:bldP spid="108607" grpId="0"/>
      <p:bldP spid="108608" grpId="0"/>
      <p:bldP spid="108613" grpId="0" animBg="1"/>
      <p:bldP spid="1086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Grp="1" noChangeArrowheads="1"/>
          </p:cNvSpPr>
          <p:nvPr>
            <p:ph type="title"/>
          </p:nvPr>
        </p:nvSpPr>
        <p:spPr>
          <a:xfrm>
            <a:off x="685800" y="0"/>
            <a:ext cx="7772400" cy="1143000"/>
          </a:xfrm>
        </p:spPr>
        <p:txBody>
          <a:bodyPr rIns="132080"/>
          <a:lstStyle/>
          <a:p>
            <a:r>
              <a:rPr lang="en-US" altLang="en-US">
                <a:ea typeface="ＭＳ Ｐゴシック" pitchFamily="-65" charset="-128"/>
              </a:rPr>
              <a:t>Cryptography!</a:t>
            </a:r>
          </a:p>
        </p:txBody>
      </p:sp>
      <p:grpSp>
        <p:nvGrpSpPr>
          <p:cNvPr id="36867" name="Group 2"/>
          <p:cNvGrpSpPr>
            <a:grpSpLocks/>
          </p:cNvGrpSpPr>
          <p:nvPr/>
        </p:nvGrpSpPr>
        <p:grpSpPr bwMode="auto">
          <a:xfrm>
            <a:off x="239713" y="1038225"/>
            <a:ext cx="8218487" cy="180975"/>
            <a:chOff x="0" y="0"/>
            <a:chExt cx="5177" cy="114"/>
          </a:xfrm>
        </p:grpSpPr>
        <p:sp>
          <p:nvSpPr>
            <p:cNvPr id="36875"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6876"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pic>
        <p:nvPicPr>
          <p:cNvPr id="36868"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505200"/>
            <a:ext cx="1485900"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69" name="Picture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524000"/>
            <a:ext cx="2527300"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870" name="Rectangle 7"/>
          <p:cNvSpPr>
            <a:spLocks/>
          </p:cNvSpPr>
          <p:nvPr/>
        </p:nvSpPr>
        <p:spPr bwMode="auto">
          <a:xfrm>
            <a:off x="3276600" y="1981200"/>
            <a:ext cx="49657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a:latin typeface="Arial" pitchFamily="34" charset="0"/>
                <a:cs typeface="Arial" pitchFamily="34" charset="0"/>
              </a:rPr>
              <a:t>Spartan scytale (500 BCE)</a:t>
            </a:r>
          </a:p>
        </p:txBody>
      </p:sp>
      <p:sp>
        <p:nvSpPr>
          <p:cNvPr id="36871" name="Rectangle 8"/>
          <p:cNvSpPr>
            <a:spLocks/>
          </p:cNvSpPr>
          <p:nvPr/>
        </p:nvSpPr>
        <p:spPr bwMode="auto">
          <a:xfrm>
            <a:off x="3276600" y="3457575"/>
            <a:ext cx="4784725"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a:latin typeface="Arial" pitchFamily="34" charset="0"/>
                <a:cs typeface="Arial" pitchFamily="34" charset="0"/>
              </a:rPr>
              <a:t>Caesar Cipher (100 BCE)</a:t>
            </a:r>
          </a:p>
        </p:txBody>
      </p:sp>
      <p:sp>
        <p:nvSpPr>
          <p:cNvPr id="36872" name="Rectangle 9"/>
          <p:cNvSpPr>
            <a:spLocks/>
          </p:cNvSpPr>
          <p:nvPr/>
        </p:nvSpPr>
        <p:spPr bwMode="auto">
          <a:xfrm>
            <a:off x="3581400" y="4191000"/>
            <a:ext cx="304378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dirty="0">
                <a:latin typeface="Courier New" pitchFamily="49" charset="0"/>
                <a:cs typeface="Courier New" pitchFamily="49" charset="0"/>
                <a:sym typeface="Courier New" pitchFamily="49" charset="0"/>
              </a:rPr>
              <a:t>"</a:t>
            </a:r>
            <a:r>
              <a:rPr lang="en-US" altLang="en-US" dirty="0" err="1">
                <a:latin typeface="Courier New" pitchFamily="49" charset="0"/>
                <a:cs typeface="Courier New" pitchFamily="49" charset="0"/>
                <a:sym typeface="Courier New" pitchFamily="49" charset="0"/>
              </a:rPr>
              <a:t>senddonuts</a:t>
            </a:r>
            <a:r>
              <a:rPr lang="en-US" altLang="en-US" dirty="0">
                <a:latin typeface="Courier New" pitchFamily="49" charset="0"/>
                <a:cs typeface="Courier New" pitchFamily="49" charset="0"/>
                <a:sym typeface="Courier New" pitchFamily="49" charset="0"/>
              </a:rPr>
              <a:t>"</a:t>
            </a:r>
          </a:p>
        </p:txBody>
      </p:sp>
      <p:sp>
        <p:nvSpPr>
          <p:cNvPr id="36873" name="Rectangle 10"/>
          <p:cNvSpPr>
            <a:spLocks/>
          </p:cNvSpPr>
          <p:nvPr/>
        </p:nvSpPr>
        <p:spPr bwMode="auto">
          <a:xfrm>
            <a:off x="3579813" y="5257800"/>
            <a:ext cx="304378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dirty="0">
                <a:latin typeface="Courier New" pitchFamily="49" charset="0"/>
                <a:cs typeface="Courier New" pitchFamily="49" charset="0"/>
                <a:sym typeface="Courier New" pitchFamily="49" charset="0"/>
              </a:rPr>
              <a:t>"</a:t>
            </a:r>
            <a:r>
              <a:rPr lang="en-US" altLang="en-US" dirty="0" err="1">
                <a:latin typeface="Courier New" pitchFamily="49" charset="0"/>
                <a:cs typeface="Courier New" pitchFamily="49" charset="0"/>
                <a:sym typeface="Courier New" pitchFamily="49" charset="0"/>
              </a:rPr>
              <a:t>vhqggrqtwv</a:t>
            </a:r>
            <a:r>
              <a:rPr lang="en-US" altLang="en-US" dirty="0">
                <a:latin typeface="Courier New" pitchFamily="49" charset="0"/>
                <a:cs typeface="Courier New" pitchFamily="49" charset="0"/>
                <a:sym typeface="Courier New" pitchFamily="49" charset="0"/>
              </a:rPr>
              <a:t>"</a:t>
            </a:r>
          </a:p>
        </p:txBody>
      </p:sp>
      <p:sp>
        <p:nvSpPr>
          <p:cNvPr id="36874" name="Line 11"/>
          <p:cNvSpPr>
            <a:spLocks noChangeShapeType="1"/>
          </p:cNvSpPr>
          <p:nvPr/>
        </p:nvSpPr>
        <p:spPr bwMode="auto">
          <a:xfrm>
            <a:off x="5257800" y="4724400"/>
            <a:ext cx="1588"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7F7A28E8-F4A7-4201-A8A4-D0B088749B1A}"/>
                  </a:ext>
                </a:extLst>
              </p14:cNvPr>
              <p14:cNvContentPartPr/>
              <p14:nvPr/>
            </p14:nvContentPartPr>
            <p14:xfrm>
              <a:off x="4625640" y="5214960"/>
              <a:ext cx="411120" cy="652320"/>
            </p14:xfrm>
          </p:contentPart>
        </mc:Choice>
        <mc:Fallback>
          <p:pic>
            <p:nvPicPr>
              <p:cNvPr id="2" name="Ink 1">
                <a:extLst>
                  <a:ext uri="{FF2B5EF4-FFF2-40B4-BE49-F238E27FC236}">
                    <a16:creationId xmlns:a16="http://schemas.microsoft.com/office/drawing/2014/main" id="{7F7A28E8-F4A7-4201-A8A4-D0B088749B1A}"/>
                  </a:ext>
                </a:extLst>
              </p:cNvPr>
              <p:cNvPicPr/>
              <p:nvPr/>
            </p:nvPicPr>
            <p:blipFill>
              <a:blip r:embed="rId6"/>
              <a:stretch>
                <a:fillRect/>
              </a:stretch>
            </p:blipFill>
            <p:spPr>
              <a:xfrm>
                <a:off x="4616280" y="5205600"/>
                <a:ext cx="429840" cy="671040"/>
              </a:xfrm>
              <a:prstGeom prst="rect">
                <a:avLst/>
              </a:prstGeom>
            </p:spPr>
          </p:pic>
        </mc:Fallback>
      </mc:AlternateContent>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a:xfrm>
            <a:off x="685800" y="0"/>
            <a:ext cx="7772400" cy="1143000"/>
          </a:xfrm>
        </p:spPr>
        <p:txBody>
          <a:bodyPr rIns="132080"/>
          <a:lstStyle/>
          <a:p>
            <a:r>
              <a:rPr lang="en-US" altLang="en-US">
                <a:ea typeface="ＭＳ Ｐゴシック" pitchFamily="-65" charset="-128"/>
              </a:rPr>
              <a:t>Symbols </a:t>
            </a:r>
            <a:r>
              <a:rPr lang="en-US" altLang="en-US">
                <a:latin typeface="Wingdings" pitchFamily="2" charset="2"/>
                <a:ea typeface="ＭＳ Ｐゴシック" pitchFamily="-65" charset="-128"/>
                <a:sym typeface="Wingdings" pitchFamily="2" charset="2"/>
              </a:rPr>
              <a:t></a:t>
            </a:r>
            <a:r>
              <a:rPr lang="en-US" altLang="en-US">
                <a:ea typeface="ＭＳ Ｐゴシック" pitchFamily="-65" charset="-128"/>
              </a:rPr>
              <a:t>Numbers</a:t>
            </a:r>
          </a:p>
        </p:txBody>
      </p:sp>
      <p:grpSp>
        <p:nvGrpSpPr>
          <p:cNvPr id="37891" name="Group 2"/>
          <p:cNvGrpSpPr>
            <a:grpSpLocks/>
          </p:cNvGrpSpPr>
          <p:nvPr/>
        </p:nvGrpSpPr>
        <p:grpSpPr bwMode="auto">
          <a:xfrm>
            <a:off x="239713" y="1038225"/>
            <a:ext cx="8218487" cy="180975"/>
            <a:chOff x="0" y="0"/>
            <a:chExt cx="5177" cy="114"/>
          </a:xfrm>
        </p:grpSpPr>
        <p:sp>
          <p:nvSpPr>
            <p:cNvPr id="37895"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7896"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37892" name="Rectangle 5"/>
          <p:cNvSpPr>
            <a:spLocks/>
          </p:cNvSpPr>
          <p:nvPr/>
        </p:nvSpPr>
        <p:spPr bwMode="auto">
          <a:xfrm>
            <a:off x="1165225" y="1447800"/>
            <a:ext cx="2946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ts val="1150"/>
              </a:spcBef>
              <a:buFontTx/>
              <a:buNone/>
            </a:pPr>
            <a:r>
              <a:rPr lang="en-US" altLang="en-US" sz="2000" u="sng">
                <a:latin typeface="Arial" pitchFamily="34" charset="0"/>
                <a:cs typeface="Arial" pitchFamily="34" charset="0"/>
              </a:rPr>
              <a:t>Symbol		Number</a:t>
            </a:r>
          </a:p>
        </p:txBody>
      </p:sp>
      <p:sp>
        <p:nvSpPr>
          <p:cNvPr id="37893" name="Rectangle 6"/>
          <p:cNvSpPr>
            <a:spLocks/>
          </p:cNvSpPr>
          <p:nvPr/>
        </p:nvSpPr>
        <p:spPr bwMode="auto">
          <a:xfrm>
            <a:off x="1295400" y="1828800"/>
            <a:ext cx="2946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sym typeface="Courier New" pitchFamily="49" charset="0"/>
              </a:rPr>
              <a:t>' '		32</a:t>
            </a:r>
          </a:p>
          <a:p>
            <a:pPr>
              <a:spcBef>
                <a:spcPct val="0"/>
              </a:spcBef>
              <a:buFontTx/>
              <a:buNone/>
            </a:pPr>
            <a:r>
              <a:rPr lang="en-US" altLang="en-US" sz="2400">
                <a:latin typeface="Courier New" pitchFamily="49" charset="0"/>
                <a:sym typeface="Courier New" pitchFamily="49" charset="0"/>
              </a:rPr>
              <a:t>!		33</a:t>
            </a:r>
          </a:p>
          <a:p>
            <a:pPr>
              <a:spcBef>
                <a:spcPct val="0"/>
              </a:spcBef>
              <a:buFontTx/>
              <a:buNone/>
            </a:pPr>
            <a:r>
              <a:rPr lang="en-US" altLang="en-US" sz="2400">
                <a:latin typeface="Courier New" pitchFamily="49" charset="0"/>
                <a:sym typeface="Courier New" pitchFamily="49" charset="0"/>
              </a:rPr>
              <a:t>	…</a:t>
            </a:r>
          </a:p>
          <a:p>
            <a:pPr>
              <a:spcBef>
                <a:spcPct val="0"/>
              </a:spcBef>
              <a:buFontTx/>
              <a:buNone/>
            </a:pPr>
            <a:r>
              <a:rPr lang="en-US" altLang="en-US" sz="2400">
                <a:latin typeface="Courier New" pitchFamily="49" charset="0"/>
                <a:sym typeface="Courier New" pitchFamily="49" charset="0"/>
              </a:rPr>
              <a:t>.		46</a:t>
            </a:r>
          </a:p>
          <a:p>
            <a:pPr>
              <a:spcBef>
                <a:spcPct val="0"/>
              </a:spcBef>
              <a:buFontTx/>
              <a:buNone/>
            </a:pPr>
            <a:r>
              <a:rPr lang="en-US" altLang="en-US" sz="2400">
                <a:latin typeface="Courier New" pitchFamily="49" charset="0"/>
                <a:sym typeface="Courier New" pitchFamily="49" charset="0"/>
              </a:rPr>
              <a:t>	…</a:t>
            </a:r>
          </a:p>
          <a:p>
            <a:pPr>
              <a:spcBef>
                <a:spcPct val="0"/>
              </a:spcBef>
              <a:buFontTx/>
              <a:buNone/>
            </a:pPr>
            <a:r>
              <a:rPr lang="en-US" altLang="en-US" sz="2400">
                <a:latin typeface="Courier New" pitchFamily="49" charset="0"/>
                <a:cs typeface="Courier New" pitchFamily="49" charset="0"/>
                <a:sym typeface="Courier New" pitchFamily="49" charset="0"/>
              </a:rPr>
              <a:t>A		65</a:t>
            </a:r>
          </a:p>
          <a:p>
            <a:pPr>
              <a:spcBef>
                <a:spcPct val="0"/>
              </a:spcBef>
              <a:buFontTx/>
              <a:buNone/>
            </a:pPr>
            <a:r>
              <a:rPr lang="en-US" altLang="en-US" sz="2400">
                <a:latin typeface="Courier New" pitchFamily="49" charset="0"/>
                <a:cs typeface="Courier New" pitchFamily="49" charset="0"/>
                <a:sym typeface="Courier New" pitchFamily="49" charset="0"/>
              </a:rPr>
              <a:t>B		66	…</a:t>
            </a:r>
          </a:p>
          <a:p>
            <a:pPr>
              <a:spcBef>
                <a:spcPct val="0"/>
              </a:spcBef>
              <a:buFontTx/>
              <a:buNone/>
            </a:pPr>
            <a:r>
              <a:rPr lang="en-US" altLang="en-US" sz="2400">
                <a:latin typeface="Courier New" pitchFamily="49" charset="0"/>
                <a:cs typeface="Courier New" pitchFamily="49" charset="0"/>
                <a:sym typeface="Courier New" pitchFamily="49" charset="0"/>
              </a:rPr>
              <a:t>Z		90</a:t>
            </a:r>
          </a:p>
          <a:p>
            <a:pPr>
              <a:spcBef>
                <a:spcPct val="0"/>
              </a:spcBef>
              <a:buFontTx/>
              <a:buNone/>
            </a:pPr>
            <a:r>
              <a:rPr lang="en-US" altLang="en-US" sz="2400">
                <a:latin typeface="Courier New" pitchFamily="49" charset="0"/>
                <a:cs typeface="Courier New" pitchFamily="49" charset="0"/>
                <a:sym typeface="Courier New" pitchFamily="49" charset="0"/>
              </a:rPr>
              <a:t>a		97</a:t>
            </a:r>
          </a:p>
          <a:p>
            <a:pPr>
              <a:spcBef>
                <a:spcPct val="0"/>
              </a:spcBef>
              <a:buFontTx/>
              <a:buNone/>
            </a:pPr>
            <a:r>
              <a:rPr lang="en-US" altLang="en-US" sz="2400">
                <a:latin typeface="Courier New" pitchFamily="49" charset="0"/>
                <a:cs typeface="Courier New" pitchFamily="49" charset="0"/>
                <a:sym typeface="Courier New" pitchFamily="49" charset="0"/>
              </a:rPr>
              <a:t>b		98	…	</a:t>
            </a:r>
          </a:p>
          <a:p>
            <a:pPr>
              <a:spcBef>
                <a:spcPct val="0"/>
              </a:spcBef>
              <a:buFontTx/>
              <a:buNone/>
            </a:pPr>
            <a:r>
              <a:rPr lang="en-US" altLang="en-US" sz="2400">
                <a:latin typeface="Courier New" pitchFamily="49" charset="0"/>
                <a:cs typeface="Courier New" pitchFamily="49" charset="0"/>
                <a:sym typeface="Courier New" pitchFamily="49" charset="0"/>
              </a:rPr>
              <a:t>z		122</a:t>
            </a:r>
          </a:p>
        </p:txBody>
      </p:sp>
      <p:sp>
        <p:nvSpPr>
          <p:cNvPr id="37894" name="Rectangle 7"/>
          <p:cNvSpPr>
            <a:spLocks/>
          </p:cNvSpPr>
          <p:nvPr/>
        </p:nvSpPr>
        <p:spPr bwMode="auto">
          <a:xfrm>
            <a:off x="5408613" y="1600200"/>
            <a:ext cx="263366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800">
                <a:latin typeface="Courier New" pitchFamily="49" charset="0"/>
                <a:cs typeface="Courier New" pitchFamily="49" charset="0"/>
                <a:sym typeface="Courier New" pitchFamily="49" charset="0"/>
              </a:rPr>
              <a:t>&gt;&gt;&gt; ord('A')</a:t>
            </a:r>
          </a:p>
          <a:p>
            <a:pPr>
              <a:spcBef>
                <a:spcPct val="0"/>
              </a:spcBef>
              <a:buFontTx/>
              <a:buNone/>
            </a:pPr>
            <a:r>
              <a:rPr lang="en-US" altLang="en-US" sz="2800">
                <a:latin typeface="Courier New" pitchFamily="49" charset="0"/>
                <a:cs typeface="Courier New" pitchFamily="49" charset="0"/>
                <a:sym typeface="Courier New" pitchFamily="49" charset="0"/>
              </a:rPr>
              <a:t>65</a:t>
            </a:r>
          </a:p>
          <a:p>
            <a:pPr>
              <a:spcBef>
                <a:spcPct val="0"/>
              </a:spcBef>
              <a:buFontTx/>
              <a:buNone/>
            </a:pPr>
            <a:r>
              <a:rPr lang="en-US" altLang="en-US" sz="2800">
                <a:latin typeface="Courier New" pitchFamily="49" charset="0"/>
                <a:cs typeface="Courier New" pitchFamily="49" charset="0"/>
                <a:sym typeface="Courier New" pitchFamily="49" charset="0"/>
              </a:rPr>
              <a:t>&gt;&gt;&gt; ord('!')</a:t>
            </a:r>
          </a:p>
          <a:p>
            <a:pPr>
              <a:spcBef>
                <a:spcPct val="0"/>
              </a:spcBef>
              <a:buFontTx/>
              <a:buNone/>
            </a:pPr>
            <a:r>
              <a:rPr lang="en-US" altLang="en-US" sz="2800">
                <a:latin typeface="Courier New" pitchFamily="49" charset="0"/>
                <a:cs typeface="Courier New" pitchFamily="49" charset="0"/>
                <a:sym typeface="Courier New" pitchFamily="49" charset="0"/>
              </a:rPr>
              <a:t>33</a:t>
            </a:r>
          </a:p>
          <a:p>
            <a:pPr>
              <a:spcBef>
                <a:spcPct val="0"/>
              </a:spcBef>
              <a:buFontTx/>
              <a:buNone/>
            </a:pPr>
            <a:r>
              <a:rPr lang="en-US" altLang="en-US" sz="2800">
                <a:latin typeface="Courier New" pitchFamily="49" charset="0"/>
                <a:cs typeface="Courier New" pitchFamily="49" charset="0"/>
                <a:sym typeface="Courier New" pitchFamily="49" charset="0"/>
              </a:rPr>
              <a:t>&gt;&gt;&gt; chr(65)</a:t>
            </a:r>
          </a:p>
          <a:p>
            <a:pPr>
              <a:spcBef>
                <a:spcPct val="0"/>
              </a:spcBef>
              <a:buFontTx/>
              <a:buNone/>
            </a:pPr>
            <a:r>
              <a:rPr lang="en-US" altLang="en-US" sz="2800">
                <a:latin typeface="Courier New" pitchFamily="49" charset="0"/>
                <a:cs typeface="Courier New" pitchFamily="49" charset="0"/>
                <a:sym typeface="Courier New" pitchFamily="49" charset="0"/>
              </a:rPr>
              <a:t>'A'</a:t>
            </a:r>
          </a:p>
          <a:p>
            <a:pPr>
              <a:spcBef>
                <a:spcPct val="0"/>
              </a:spcBef>
              <a:buFontTx/>
              <a:buNone/>
            </a:pPr>
            <a:r>
              <a:rPr lang="en-US" altLang="en-US" sz="2800">
                <a:latin typeface="Courier New" pitchFamily="49" charset="0"/>
                <a:cs typeface="Courier New" pitchFamily="49" charset="0"/>
                <a:sym typeface="Courier New" pitchFamily="49" charset="0"/>
              </a:rPr>
              <a:t>&gt;&gt;&gt; chr(33)</a:t>
            </a:r>
          </a:p>
          <a:p>
            <a:pPr>
              <a:spcBef>
                <a:spcPct val="0"/>
              </a:spcBef>
              <a:buFontTx/>
              <a:buNone/>
            </a:pPr>
            <a:r>
              <a:rPr lang="en-US" altLang="en-US" sz="2800">
                <a:latin typeface="Courier New" pitchFamily="49" charset="0"/>
                <a:cs typeface="Courier New" pitchFamily="49" charset="0"/>
                <a:sym typeface="Courier New" pitchFamily="49" charset="0"/>
              </a:rPr>
              <a:t>'!'</a:t>
            </a: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6200" y="0"/>
            <a:ext cx="8763000" cy="1143000"/>
          </a:xfrm>
        </p:spPr>
        <p:txBody>
          <a:bodyPr rIns="132080"/>
          <a:lstStyle/>
          <a:p>
            <a:r>
              <a:rPr lang="en-US" altLang="en-US" sz="3600">
                <a:ea typeface="ＭＳ Ｐゴシック" pitchFamily="-65" charset="-128"/>
              </a:rPr>
              <a:t>Symbols </a:t>
            </a:r>
            <a:r>
              <a:rPr lang="en-US" altLang="en-US" sz="3600">
                <a:latin typeface="Wingdings" pitchFamily="2" charset="2"/>
                <a:ea typeface="ＭＳ Ｐゴシック" pitchFamily="-65" charset="-128"/>
                <a:sym typeface="Wingdings" pitchFamily="2" charset="2"/>
              </a:rPr>
              <a:t></a:t>
            </a:r>
            <a:r>
              <a:rPr lang="en-US" altLang="en-US" sz="3600">
                <a:ea typeface="ＭＳ Ｐゴシック" pitchFamily="-65" charset="-128"/>
              </a:rPr>
              <a:t>Numbers</a:t>
            </a:r>
            <a:r>
              <a:rPr lang="en-US" altLang="en-US" sz="3600">
                <a:latin typeface="Wingdings" pitchFamily="2" charset="2"/>
                <a:ea typeface="ＭＳ Ｐゴシック" pitchFamily="-65" charset="-128"/>
                <a:sym typeface="Wingdings" pitchFamily="2" charset="2"/>
              </a:rPr>
              <a:t></a:t>
            </a:r>
            <a:r>
              <a:rPr lang="en-US" altLang="en-US" sz="3600">
                <a:ea typeface="ＭＳ Ｐゴシック" pitchFamily="-65" charset="-128"/>
              </a:rPr>
              <a:t>Binary Strings</a:t>
            </a:r>
          </a:p>
        </p:txBody>
      </p:sp>
      <p:grpSp>
        <p:nvGrpSpPr>
          <p:cNvPr id="38915" name="Group 3"/>
          <p:cNvGrpSpPr>
            <a:grpSpLocks/>
          </p:cNvGrpSpPr>
          <p:nvPr/>
        </p:nvGrpSpPr>
        <p:grpSpPr bwMode="auto">
          <a:xfrm>
            <a:off x="239713" y="1038225"/>
            <a:ext cx="8218487" cy="180975"/>
            <a:chOff x="0" y="0"/>
            <a:chExt cx="5177" cy="114"/>
          </a:xfrm>
        </p:grpSpPr>
        <p:sp>
          <p:nvSpPr>
            <p:cNvPr id="38919"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8920"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38916" name="Rectangle 6"/>
          <p:cNvSpPr>
            <a:spLocks/>
          </p:cNvSpPr>
          <p:nvPr/>
        </p:nvSpPr>
        <p:spPr bwMode="auto">
          <a:xfrm>
            <a:off x="1066800" y="1371600"/>
            <a:ext cx="58420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ts val="1150"/>
              </a:spcBef>
              <a:buFontTx/>
              <a:buNone/>
            </a:pPr>
            <a:r>
              <a:rPr lang="en-US" altLang="en-US" sz="2000" u="sng">
                <a:latin typeface="Arial" pitchFamily="34" charset="0"/>
                <a:cs typeface="Arial" pitchFamily="34" charset="0"/>
              </a:rPr>
              <a:t>Symbol		Number		Binary String	</a:t>
            </a:r>
          </a:p>
        </p:txBody>
      </p:sp>
      <p:sp>
        <p:nvSpPr>
          <p:cNvPr id="38917" name="Rectangle 8"/>
          <p:cNvSpPr>
            <a:spLocks/>
          </p:cNvSpPr>
          <p:nvPr/>
        </p:nvSpPr>
        <p:spPr bwMode="auto">
          <a:xfrm>
            <a:off x="4114800" y="1828800"/>
            <a:ext cx="35179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4968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sym typeface="Courier New" pitchFamily="49" charset="0"/>
              </a:rPr>
              <a:t>'00100000'</a:t>
            </a:r>
          </a:p>
          <a:p>
            <a:pPr>
              <a:spcBef>
                <a:spcPct val="0"/>
              </a:spcBef>
              <a:buFontTx/>
              <a:buNone/>
            </a:pPr>
            <a:r>
              <a:rPr lang="en-US" altLang="en-US" sz="2400">
                <a:latin typeface="Courier New" pitchFamily="49" charset="0"/>
                <a:cs typeface="Courier New" pitchFamily="49" charset="0"/>
                <a:sym typeface="Courier New" pitchFamily="49" charset="0"/>
              </a:rPr>
              <a:t>'00100001'</a:t>
            </a:r>
          </a:p>
          <a:p>
            <a:pPr>
              <a:spcBef>
                <a:spcPct val="0"/>
              </a:spcBef>
              <a:buFontTx/>
              <a:buNone/>
            </a:pPr>
            <a:endParaRPr lang="en-US" altLang="en-US" sz="2400">
              <a:latin typeface="Courier New" pitchFamily="49" charset="0"/>
              <a:cs typeface="Courier New" pitchFamily="49" charset="0"/>
              <a:sym typeface="Courier New" pitchFamily="49" charset="0"/>
            </a:endParaRPr>
          </a:p>
          <a:p>
            <a:pPr>
              <a:spcBef>
                <a:spcPct val="0"/>
              </a:spcBef>
              <a:buFontTx/>
              <a:buNone/>
            </a:pPr>
            <a:r>
              <a:rPr lang="en-US" altLang="en-US" sz="2400">
                <a:latin typeface="Courier New" pitchFamily="49" charset="0"/>
                <a:cs typeface="Courier New" pitchFamily="49" charset="0"/>
                <a:sym typeface="Courier New" pitchFamily="49" charset="0"/>
              </a:rPr>
              <a:t>'00101110'</a:t>
            </a:r>
          </a:p>
          <a:p>
            <a:pPr>
              <a:spcBef>
                <a:spcPct val="0"/>
              </a:spcBef>
              <a:buFontTx/>
              <a:buNone/>
            </a:pPr>
            <a:endParaRPr lang="en-US" altLang="en-US" sz="2400">
              <a:latin typeface="Courier New" pitchFamily="49" charset="0"/>
              <a:cs typeface="Courier New" pitchFamily="49" charset="0"/>
              <a:sym typeface="Courier New" pitchFamily="49" charset="0"/>
            </a:endParaRPr>
          </a:p>
          <a:p>
            <a:pPr>
              <a:spcBef>
                <a:spcPct val="0"/>
              </a:spcBef>
              <a:buFontTx/>
              <a:buNone/>
            </a:pPr>
            <a:r>
              <a:rPr lang="en-US" altLang="en-US" sz="2400">
                <a:latin typeface="Courier New" pitchFamily="49" charset="0"/>
                <a:cs typeface="Courier New" pitchFamily="49" charset="0"/>
                <a:sym typeface="Courier New" pitchFamily="49" charset="0"/>
              </a:rPr>
              <a:t>'01000001'</a:t>
            </a:r>
          </a:p>
          <a:p>
            <a:pPr>
              <a:spcBef>
                <a:spcPct val="0"/>
              </a:spcBef>
              <a:buFontTx/>
              <a:buNone/>
            </a:pPr>
            <a:r>
              <a:rPr lang="en-US" altLang="en-US" sz="2400">
                <a:latin typeface="Courier New" pitchFamily="49" charset="0"/>
                <a:cs typeface="Courier New" pitchFamily="49" charset="0"/>
                <a:sym typeface="Courier New" pitchFamily="49" charset="0"/>
              </a:rPr>
              <a:t>'01000010'</a:t>
            </a:r>
          </a:p>
          <a:p>
            <a:pPr>
              <a:spcBef>
                <a:spcPct val="0"/>
              </a:spcBef>
              <a:buFontTx/>
              <a:buNone/>
            </a:pPr>
            <a:endParaRPr lang="en-US" altLang="en-US" sz="2400">
              <a:latin typeface="Courier New" pitchFamily="49" charset="0"/>
              <a:cs typeface="Courier New" pitchFamily="49" charset="0"/>
              <a:sym typeface="Courier New" pitchFamily="49" charset="0"/>
            </a:endParaRPr>
          </a:p>
          <a:p>
            <a:pPr>
              <a:spcBef>
                <a:spcPct val="0"/>
              </a:spcBef>
              <a:buFontTx/>
              <a:buNone/>
            </a:pPr>
            <a:r>
              <a:rPr lang="en-US" altLang="en-US" sz="2400">
                <a:latin typeface="Courier New" pitchFamily="49" charset="0"/>
                <a:cs typeface="Courier New" pitchFamily="49" charset="0"/>
                <a:sym typeface="Courier New" pitchFamily="49" charset="0"/>
              </a:rPr>
              <a:t>'01011010'</a:t>
            </a:r>
          </a:p>
          <a:p>
            <a:pPr>
              <a:spcBef>
                <a:spcPct val="0"/>
              </a:spcBef>
              <a:buFontTx/>
              <a:buNone/>
            </a:pPr>
            <a:r>
              <a:rPr lang="en-US" altLang="en-US" sz="2400">
                <a:latin typeface="Courier New" pitchFamily="49" charset="0"/>
                <a:cs typeface="Courier New" pitchFamily="49" charset="0"/>
                <a:sym typeface="Courier New" pitchFamily="49" charset="0"/>
              </a:rPr>
              <a:t>'01100001'</a:t>
            </a:r>
          </a:p>
          <a:p>
            <a:pPr>
              <a:spcBef>
                <a:spcPct val="0"/>
              </a:spcBef>
              <a:buFontTx/>
              <a:buNone/>
            </a:pPr>
            <a:r>
              <a:rPr lang="en-US" altLang="en-US" sz="2400">
                <a:latin typeface="Courier New" pitchFamily="49" charset="0"/>
                <a:cs typeface="Courier New" pitchFamily="49" charset="0"/>
                <a:sym typeface="Courier New" pitchFamily="49" charset="0"/>
              </a:rPr>
              <a:t>'01100010'</a:t>
            </a:r>
          </a:p>
          <a:p>
            <a:pPr>
              <a:spcBef>
                <a:spcPct val="0"/>
              </a:spcBef>
              <a:buFontTx/>
              <a:buNone/>
            </a:pPr>
            <a:endParaRPr lang="en-US" altLang="en-US" sz="2400">
              <a:latin typeface="Courier New" pitchFamily="49" charset="0"/>
              <a:cs typeface="Courier New" pitchFamily="49" charset="0"/>
              <a:sym typeface="Courier New" pitchFamily="49" charset="0"/>
            </a:endParaRPr>
          </a:p>
          <a:p>
            <a:pPr>
              <a:spcBef>
                <a:spcPct val="0"/>
              </a:spcBef>
              <a:buFontTx/>
              <a:buNone/>
            </a:pPr>
            <a:r>
              <a:rPr lang="en-US" altLang="en-US" sz="2400">
                <a:latin typeface="Courier New" pitchFamily="49" charset="0"/>
                <a:cs typeface="Courier New" pitchFamily="49" charset="0"/>
                <a:sym typeface="Courier New" pitchFamily="49" charset="0"/>
              </a:rPr>
              <a:t>'01111010'</a:t>
            </a:r>
          </a:p>
        </p:txBody>
      </p:sp>
      <p:sp>
        <p:nvSpPr>
          <p:cNvPr id="38918" name="Rectangle 11"/>
          <p:cNvSpPr>
            <a:spLocks/>
          </p:cNvSpPr>
          <p:nvPr/>
        </p:nvSpPr>
        <p:spPr bwMode="auto">
          <a:xfrm>
            <a:off x="1295400" y="1828800"/>
            <a:ext cx="29464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sym typeface="Courier New" pitchFamily="49" charset="0"/>
              </a:rPr>
              <a:t>' '		32</a:t>
            </a:r>
          </a:p>
          <a:p>
            <a:pPr>
              <a:spcBef>
                <a:spcPct val="0"/>
              </a:spcBef>
              <a:buFontTx/>
              <a:buNone/>
            </a:pPr>
            <a:r>
              <a:rPr lang="en-US" altLang="en-US" sz="2400">
                <a:latin typeface="Courier New" pitchFamily="49" charset="0"/>
                <a:sym typeface="Courier New" pitchFamily="49" charset="0"/>
              </a:rPr>
              <a:t>!		33</a:t>
            </a:r>
          </a:p>
          <a:p>
            <a:pPr>
              <a:spcBef>
                <a:spcPct val="0"/>
              </a:spcBef>
              <a:buFontTx/>
              <a:buNone/>
            </a:pPr>
            <a:r>
              <a:rPr lang="en-US" altLang="en-US" sz="2400">
                <a:latin typeface="Courier New" pitchFamily="49" charset="0"/>
                <a:sym typeface="Courier New" pitchFamily="49" charset="0"/>
              </a:rPr>
              <a:t>	…</a:t>
            </a:r>
          </a:p>
          <a:p>
            <a:pPr>
              <a:spcBef>
                <a:spcPct val="0"/>
              </a:spcBef>
              <a:buFontTx/>
              <a:buNone/>
            </a:pPr>
            <a:r>
              <a:rPr lang="en-US" altLang="en-US" sz="2400">
                <a:latin typeface="Courier New" pitchFamily="49" charset="0"/>
                <a:sym typeface="Courier New" pitchFamily="49" charset="0"/>
              </a:rPr>
              <a:t>.		46</a:t>
            </a:r>
          </a:p>
          <a:p>
            <a:pPr>
              <a:spcBef>
                <a:spcPct val="0"/>
              </a:spcBef>
              <a:buFontTx/>
              <a:buNone/>
            </a:pPr>
            <a:r>
              <a:rPr lang="en-US" altLang="en-US" sz="2400">
                <a:latin typeface="Courier New" pitchFamily="49" charset="0"/>
                <a:sym typeface="Courier New" pitchFamily="49" charset="0"/>
              </a:rPr>
              <a:t>	…</a:t>
            </a:r>
          </a:p>
          <a:p>
            <a:pPr>
              <a:spcBef>
                <a:spcPct val="0"/>
              </a:spcBef>
              <a:buFontTx/>
              <a:buNone/>
            </a:pPr>
            <a:r>
              <a:rPr lang="en-US" altLang="en-US" sz="2400">
                <a:latin typeface="Courier New" pitchFamily="49" charset="0"/>
                <a:cs typeface="Courier New" pitchFamily="49" charset="0"/>
                <a:sym typeface="Courier New" pitchFamily="49" charset="0"/>
              </a:rPr>
              <a:t>A		65</a:t>
            </a:r>
          </a:p>
          <a:p>
            <a:pPr>
              <a:spcBef>
                <a:spcPct val="0"/>
              </a:spcBef>
              <a:buFontTx/>
              <a:buNone/>
            </a:pPr>
            <a:r>
              <a:rPr lang="en-US" altLang="en-US" sz="2400">
                <a:latin typeface="Courier New" pitchFamily="49" charset="0"/>
                <a:cs typeface="Courier New" pitchFamily="49" charset="0"/>
                <a:sym typeface="Courier New" pitchFamily="49" charset="0"/>
              </a:rPr>
              <a:t>B		66	…</a:t>
            </a:r>
          </a:p>
          <a:p>
            <a:pPr>
              <a:spcBef>
                <a:spcPct val="0"/>
              </a:spcBef>
              <a:buFontTx/>
              <a:buNone/>
            </a:pPr>
            <a:r>
              <a:rPr lang="en-US" altLang="en-US" sz="2400">
                <a:latin typeface="Courier New" pitchFamily="49" charset="0"/>
                <a:cs typeface="Courier New" pitchFamily="49" charset="0"/>
                <a:sym typeface="Courier New" pitchFamily="49" charset="0"/>
              </a:rPr>
              <a:t>Z		90</a:t>
            </a:r>
          </a:p>
          <a:p>
            <a:pPr>
              <a:spcBef>
                <a:spcPct val="0"/>
              </a:spcBef>
              <a:buFontTx/>
              <a:buNone/>
            </a:pPr>
            <a:r>
              <a:rPr lang="en-US" altLang="en-US" sz="2400">
                <a:latin typeface="Courier New" pitchFamily="49" charset="0"/>
                <a:cs typeface="Courier New" pitchFamily="49" charset="0"/>
                <a:sym typeface="Courier New" pitchFamily="49" charset="0"/>
              </a:rPr>
              <a:t>a		97</a:t>
            </a:r>
          </a:p>
          <a:p>
            <a:pPr>
              <a:spcBef>
                <a:spcPct val="0"/>
              </a:spcBef>
              <a:buFontTx/>
              <a:buNone/>
            </a:pPr>
            <a:r>
              <a:rPr lang="en-US" altLang="en-US" sz="2400">
                <a:latin typeface="Courier New" pitchFamily="49" charset="0"/>
                <a:cs typeface="Courier New" pitchFamily="49" charset="0"/>
                <a:sym typeface="Courier New" pitchFamily="49" charset="0"/>
              </a:rPr>
              <a:t>b		98	…	</a:t>
            </a:r>
          </a:p>
          <a:p>
            <a:pPr>
              <a:spcBef>
                <a:spcPct val="0"/>
              </a:spcBef>
              <a:buFontTx/>
              <a:buNone/>
            </a:pPr>
            <a:r>
              <a:rPr lang="en-US" altLang="en-US" sz="2400">
                <a:latin typeface="Courier New" pitchFamily="49" charset="0"/>
                <a:cs typeface="Courier New" pitchFamily="49" charset="0"/>
                <a:sym typeface="Courier New" pitchFamily="49" charset="0"/>
              </a:rPr>
              <a:t>z		122</a:t>
            </a: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09600" y="0"/>
            <a:ext cx="7772400" cy="1295400"/>
          </a:xfrm>
        </p:spPr>
        <p:txBody>
          <a:bodyPr rIns="132080"/>
          <a:lstStyle/>
          <a:p>
            <a:r>
              <a:rPr lang="en-US" altLang="en-US" sz="4000">
                <a:ea typeface="ＭＳ Ｐゴシック" pitchFamily="-65" charset="-128"/>
              </a:rPr>
              <a:t>XOR</a:t>
            </a:r>
          </a:p>
        </p:txBody>
      </p:sp>
      <p:grpSp>
        <p:nvGrpSpPr>
          <p:cNvPr id="39939" name="Group 3"/>
          <p:cNvGrpSpPr>
            <a:grpSpLocks/>
          </p:cNvGrpSpPr>
          <p:nvPr/>
        </p:nvGrpSpPr>
        <p:grpSpPr bwMode="auto">
          <a:xfrm>
            <a:off x="533400" y="990600"/>
            <a:ext cx="8218488" cy="180975"/>
            <a:chOff x="0" y="0"/>
            <a:chExt cx="5177" cy="114"/>
          </a:xfrm>
        </p:grpSpPr>
        <p:sp>
          <p:nvSpPr>
            <p:cNvPr id="39946" name="Rectangle 4"/>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9947" name="Rectangle 5"/>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39940" name="Rectangle 6"/>
          <p:cNvSpPr>
            <a:spLocks/>
          </p:cNvSpPr>
          <p:nvPr/>
        </p:nvSpPr>
        <p:spPr bwMode="auto">
          <a:xfrm>
            <a:off x="822325" y="1800225"/>
            <a:ext cx="2255838"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sym typeface="Courier New" pitchFamily="49" charset="0"/>
              </a:rPr>
              <a:t>0 XOR 0 = 0</a:t>
            </a:r>
          </a:p>
          <a:p>
            <a:pPr>
              <a:spcBef>
                <a:spcPct val="0"/>
              </a:spcBef>
              <a:buFontTx/>
              <a:buNone/>
            </a:pPr>
            <a:r>
              <a:rPr lang="en-US" altLang="en-US" sz="2400">
                <a:latin typeface="Courier New" pitchFamily="49" charset="0"/>
                <a:cs typeface="Courier New" pitchFamily="49" charset="0"/>
                <a:sym typeface="Courier New" pitchFamily="49" charset="0"/>
              </a:rPr>
              <a:t>0 XOR 1 = 1</a:t>
            </a:r>
          </a:p>
          <a:p>
            <a:pPr>
              <a:spcBef>
                <a:spcPct val="0"/>
              </a:spcBef>
              <a:buFontTx/>
              <a:buNone/>
            </a:pPr>
            <a:r>
              <a:rPr lang="en-US" altLang="en-US" sz="2400">
                <a:latin typeface="Courier New" pitchFamily="49" charset="0"/>
                <a:cs typeface="Courier New" pitchFamily="49" charset="0"/>
                <a:sym typeface="Courier New" pitchFamily="49" charset="0"/>
              </a:rPr>
              <a:t>1 XOR 0 = 1</a:t>
            </a:r>
          </a:p>
          <a:p>
            <a:pPr>
              <a:spcBef>
                <a:spcPct val="0"/>
              </a:spcBef>
              <a:buFontTx/>
              <a:buNone/>
            </a:pPr>
            <a:r>
              <a:rPr lang="en-US" altLang="en-US" sz="2400">
                <a:latin typeface="Courier New" pitchFamily="49" charset="0"/>
                <a:cs typeface="Courier New" pitchFamily="49" charset="0"/>
                <a:sym typeface="Courier New" pitchFamily="49" charset="0"/>
              </a:rPr>
              <a:t>1 XOR 1 = 0</a:t>
            </a:r>
          </a:p>
        </p:txBody>
      </p:sp>
      <p:grpSp>
        <p:nvGrpSpPr>
          <p:cNvPr id="115719" name="Group 7"/>
          <p:cNvGrpSpPr>
            <a:grpSpLocks/>
          </p:cNvGrpSpPr>
          <p:nvPr/>
        </p:nvGrpSpPr>
        <p:grpSpPr bwMode="auto">
          <a:xfrm>
            <a:off x="4800600" y="1436688"/>
            <a:ext cx="3581400" cy="1981200"/>
            <a:chOff x="0" y="0"/>
            <a:chExt cx="2256" cy="1248"/>
          </a:xfrm>
        </p:grpSpPr>
        <p:sp>
          <p:nvSpPr>
            <p:cNvPr id="39943" name="Rectangle 8"/>
            <p:cNvSpPr>
              <a:spLocks/>
            </p:cNvSpPr>
            <p:nvPr/>
          </p:nvSpPr>
          <p:spPr bwMode="auto">
            <a:xfrm>
              <a:off x="134" y="0"/>
              <a:ext cx="2112" cy="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496888" indent="-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sym typeface="Courier New" pitchFamily="49" charset="0"/>
                </a:rPr>
                <a:t>A    B    A XOR B</a:t>
              </a:r>
            </a:p>
            <a:p>
              <a:pPr>
                <a:spcBef>
                  <a:spcPct val="0"/>
                </a:spcBef>
                <a:buFontTx/>
                <a:buNone/>
              </a:pPr>
              <a:r>
                <a:rPr lang="en-US" altLang="en-US" sz="2400">
                  <a:latin typeface="Courier New" pitchFamily="49" charset="0"/>
                  <a:cs typeface="Courier New" pitchFamily="49" charset="0"/>
                  <a:sym typeface="Courier New" pitchFamily="49" charset="0"/>
                </a:rPr>
                <a:t>0    0       0</a:t>
              </a:r>
            </a:p>
            <a:p>
              <a:pPr>
                <a:spcBef>
                  <a:spcPct val="0"/>
                </a:spcBef>
                <a:buFontTx/>
                <a:buNone/>
              </a:pPr>
              <a:r>
                <a:rPr lang="en-US" altLang="en-US" sz="2400">
                  <a:latin typeface="Courier New" pitchFamily="49" charset="0"/>
                  <a:cs typeface="Courier New" pitchFamily="49" charset="0"/>
                  <a:sym typeface="Courier New" pitchFamily="49" charset="0"/>
                </a:rPr>
                <a:t>0    1       1</a:t>
              </a:r>
            </a:p>
            <a:p>
              <a:pPr>
                <a:spcBef>
                  <a:spcPct val="0"/>
                </a:spcBef>
                <a:buFontTx/>
                <a:buNone/>
              </a:pPr>
              <a:r>
                <a:rPr lang="en-US" altLang="en-US" sz="2400">
                  <a:latin typeface="Courier New" pitchFamily="49" charset="0"/>
                  <a:cs typeface="Courier New" pitchFamily="49" charset="0"/>
                  <a:sym typeface="Courier New" pitchFamily="49" charset="0"/>
                </a:rPr>
                <a:t>1    0       1</a:t>
              </a:r>
            </a:p>
            <a:p>
              <a:pPr>
                <a:spcBef>
                  <a:spcPct val="0"/>
                </a:spcBef>
                <a:buFontTx/>
                <a:buNone/>
              </a:pPr>
              <a:r>
                <a:rPr lang="en-US" altLang="en-US" sz="2400">
                  <a:latin typeface="Courier New" pitchFamily="49" charset="0"/>
                  <a:cs typeface="Courier New" pitchFamily="49" charset="0"/>
                  <a:sym typeface="Courier New" pitchFamily="49" charset="0"/>
                </a:rPr>
                <a:t>1    1       0</a:t>
              </a:r>
            </a:p>
          </p:txBody>
        </p:sp>
        <p:sp>
          <p:nvSpPr>
            <p:cNvPr id="39944" name="Line 9"/>
            <p:cNvSpPr>
              <a:spLocks noChangeShapeType="1"/>
            </p:cNvSpPr>
            <p:nvPr/>
          </p:nvSpPr>
          <p:spPr bwMode="auto">
            <a:xfrm>
              <a:off x="0" y="251"/>
              <a:ext cx="2256"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45" name="Line 10"/>
            <p:cNvSpPr>
              <a:spLocks noChangeShapeType="1"/>
            </p:cNvSpPr>
            <p:nvPr/>
          </p:nvSpPr>
          <p:spPr bwMode="auto">
            <a:xfrm>
              <a:off x="1152" y="0"/>
              <a:ext cx="0" cy="12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5723" name="Rectangle 11"/>
          <p:cNvSpPr>
            <a:spLocks/>
          </p:cNvSpPr>
          <p:nvPr/>
        </p:nvSpPr>
        <p:spPr bwMode="auto">
          <a:xfrm>
            <a:off x="822325" y="3857625"/>
            <a:ext cx="7977824"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dirty="0">
                <a:latin typeface="Arial" pitchFamily="34" charset="0"/>
                <a:cs typeface="Arial" pitchFamily="34" charset="0"/>
              </a:rPr>
              <a:t>Associative:  </a:t>
            </a:r>
            <a:r>
              <a:rPr lang="en-US" altLang="en-US" sz="2400" dirty="0">
                <a:latin typeface="Courier New" pitchFamily="49" charset="0"/>
                <a:cs typeface="Courier New" pitchFamily="49" charset="0"/>
                <a:sym typeface="Courier New" pitchFamily="49" charset="0"/>
              </a:rPr>
              <a:t>(0 XOR 1) XOR 0 = 0 XOR (1 XOR 0)</a:t>
            </a:r>
          </a:p>
          <a:p>
            <a:pPr>
              <a:spcBef>
                <a:spcPct val="0"/>
              </a:spcBef>
              <a:buFontTx/>
              <a:buNone/>
            </a:pPr>
            <a:r>
              <a:rPr lang="en-US" altLang="en-US" sz="2400" dirty="0">
                <a:latin typeface="Arial" pitchFamily="34" charset="0"/>
                <a:cs typeface="Arial" pitchFamily="34" charset="0"/>
              </a:rPr>
              <a:t>Commutative:  </a:t>
            </a:r>
            <a:r>
              <a:rPr lang="en-US" altLang="en-US" sz="2400" dirty="0">
                <a:latin typeface="Courier New" pitchFamily="49" charset="0"/>
                <a:cs typeface="Courier New" pitchFamily="49" charset="0"/>
                <a:sym typeface="Courier New" pitchFamily="49" charset="0"/>
              </a:rPr>
              <a:t>0 XOR 1 = 1 XOR 0</a:t>
            </a:r>
          </a:p>
          <a:p>
            <a:pPr>
              <a:spcBef>
                <a:spcPct val="0"/>
              </a:spcBef>
              <a:buFontTx/>
              <a:buNone/>
            </a:pPr>
            <a:endParaRPr lang="en-US" altLang="en-US" sz="2400" dirty="0">
              <a:latin typeface="Courier New" pitchFamily="49" charset="0"/>
              <a:cs typeface="Courier New" pitchFamily="49" charset="0"/>
              <a:sym typeface="Courier New" pitchFamily="49" charset="0"/>
            </a:endParaRPr>
          </a:p>
          <a:p>
            <a:pPr>
              <a:spcBef>
                <a:spcPct val="0"/>
              </a:spcBef>
              <a:buFontTx/>
              <a:buNone/>
            </a:pPr>
            <a:r>
              <a:rPr lang="en-US" altLang="en-US" sz="2400" dirty="0">
                <a:latin typeface="Arial" pitchFamily="34" charset="0"/>
                <a:cs typeface="Arial" pitchFamily="34" charset="0"/>
              </a:rPr>
              <a:t>What is </a:t>
            </a:r>
            <a:r>
              <a:rPr lang="en-US" altLang="en-US" sz="2400" dirty="0">
                <a:latin typeface="Courier New" pitchFamily="49" charset="0"/>
                <a:cs typeface="Courier New" pitchFamily="49" charset="0"/>
                <a:sym typeface="Courier New" pitchFamily="49" charset="0"/>
              </a:rPr>
              <a:t>0 XOR 1 XOR 1 XOR 0 XOR 1</a:t>
            </a:r>
            <a:r>
              <a:rPr lang="en-US" altLang="en-US" sz="2400" dirty="0">
                <a:latin typeface="Arial" pitchFamily="34" charset="0"/>
                <a:cs typeface="Arial" pitchFamily="34" charset="0"/>
              </a:rPr>
              <a:t>?</a:t>
            </a:r>
          </a:p>
          <a:p>
            <a:pPr>
              <a:spcBef>
                <a:spcPct val="0"/>
              </a:spcBef>
              <a:buFontTx/>
              <a:buNone/>
            </a:pPr>
            <a:endParaRPr lang="en-US" altLang="en-US" sz="2400" dirty="0">
              <a:latin typeface="Arial" pitchFamily="34" charset="0"/>
              <a:cs typeface="Arial" pitchFamily="34" charset="0"/>
            </a:endParaRPr>
          </a:p>
          <a:p>
            <a:pPr>
              <a:spcBef>
                <a:spcPct val="0"/>
              </a:spcBef>
              <a:buFontTx/>
              <a:buNone/>
            </a:pPr>
            <a:r>
              <a:rPr lang="en-US" altLang="en-US" sz="2400" dirty="0">
                <a:latin typeface="Arial" pitchFamily="34" charset="0"/>
                <a:cs typeface="Arial" pitchFamily="34" charset="0"/>
              </a:rPr>
              <a:t>What is </a:t>
            </a:r>
            <a:r>
              <a:rPr lang="en-US" altLang="en-US" sz="2400" dirty="0">
                <a:latin typeface="Courier New" panose="02070309020205020404" pitchFamily="49" charset="0"/>
                <a:cs typeface="Courier New" panose="02070309020205020404" pitchFamily="49" charset="0"/>
              </a:rPr>
              <a:t>x XOR y XOR x</a:t>
            </a:r>
            <a:r>
              <a:rPr lang="en-US" altLang="en-US" sz="2400" dirty="0">
                <a:latin typeface="Arial" pitchFamily="34" charset="0"/>
                <a:cs typeface="Arial" pitchFamily="34" charset="0"/>
              </a:rPr>
              <a:t>?</a:t>
            </a:r>
          </a:p>
        </p:txBody>
      </p:sp>
      <p:sp>
        <p:nvSpPr>
          <p:cNvPr id="12" name="TextBox 11">
            <a:extLst>
              <a:ext uri="{FF2B5EF4-FFF2-40B4-BE49-F238E27FC236}">
                <a16:creationId xmlns:a16="http://schemas.microsoft.com/office/drawing/2014/main" id="{C138D1C1-3ECE-4F93-82D4-2F6AFA1A60D8}"/>
              </a:ext>
            </a:extLst>
          </p:cNvPr>
          <p:cNvSpPr txBox="1"/>
          <p:nvPr/>
        </p:nvSpPr>
        <p:spPr>
          <a:xfrm>
            <a:off x="6951197" y="5943600"/>
            <a:ext cx="1735603" cy="461665"/>
          </a:xfrm>
          <a:prstGeom prst="rect">
            <a:avLst/>
          </a:prstGeom>
          <a:noFill/>
        </p:spPr>
        <p:txBody>
          <a:bodyPr wrap="none" rtlCol="0">
            <a:spAutoFit/>
          </a:bodyPr>
          <a:lstStyle/>
          <a:p>
            <a:r>
              <a:rPr lang="en-US" dirty="0">
                <a:solidFill>
                  <a:srgbClr val="00B0F0"/>
                </a:solidFill>
              </a:rPr>
              <a:t>Worksheet!</a:t>
            </a: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99A658D2-3E5D-4C1B-8D24-BCC3D5F003BE}"/>
                  </a:ext>
                </a:extLst>
              </p14:cNvPr>
              <p14:cNvContentPartPr/>
              <p14:nvPr/>
            </p14:nvContentPartPr>
            <p14:xfrm>
              <a:off x="571320" y="1161000"/>
              <a:ext cx="3501000" cy="1946880"/>
            </p14:xfrm>
          </p:contentPart>
        </mc:Choice>
        <mc:Fallback>
          <p:pic>
            <p:nvPicPr>
              <p:cNvPr id="2" name="Ink 1">
                <a:extLst>
                  <a:ext uri="{FF2B5EF4-FFF2-40B4-BE49-F238E27FC236}">
                    <a16:creationId xmlns:a16="http://schemas.microsoft.com/office/drawing/2014/main" id="{99A658D2-3E5D-4C1B-8D24-BCC3D5F003BE}"/>
                  </a:ext>
                </a:extLst>
              </p:cNvPr>
              <p:cNvPicPr/>
              <p:nvPr/>
            </p:nvPicPr>
            <p:blipFill>
              <a:blip r:embed="rId4"/>
              <a:stretch>
                <a:fillRect/>
              </a:stretch>
            </p:blipFill>
            <p:spPr>
              <a:xfrm>
                <a:off x="561960" y="1151640"/>
                <a:ext cx="3519720" cy="1965600"/>
              </a:xfrm>
              <a:prstGeom prst="rect">
                <a:avLst/>
              </a:prstGeom>
            </p:spPr>
          </p:pic>
        </mc:Fallback>
      </mc:AlternateContent>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57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57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Grp="1" noChangeArrowheads="1"/>
          </p:cNvSpPr>
          <p:nvPr>
            <p:ph type="title"/>
          </p:nvPr>
        </p:nvSpPr>
        <p:spPr>
          <a:xfrm>
            <a:off x="609600" y="0"/>
            <a:ext cx="7772400" cy="1295400"/>
          </a:xfrm>
        </p:spPr>
        <p:txBody>
          <a:bodyPr rIns="132080"/>
          <a:lstStyle/>
          <a:p>
            <a:r>
              <a:rPr lang="en-US" altLang="en-US" sz="4000">
                <a:ea typeface="ＭＳ Ｐゴシック" pitchFamily="-65" charset="-128"/>
              </a:rPr>
              <a:t>XOR</a:t>
            </a:r>
          </a:p>
        </p:txBody>
      </p:sp>
      <p:grpSp>
        <p:nvGrpSpPr>
          <p:cNvPr id="40963" name="Group 2"/>
          <p:cNvGrpSpPr>
            <a:grpSpLocks/>
          </p:cNvGrpSpPr>
          <p:nvPr/>
        </p:nvGrpSpPr>
        <p:grpSpPr bwMode="auto">
          <a:xfrm>
            <a:off x="533400" y="990600"/>
            <a:ext cx="8218488" cy="180975"/>
            <a:chOff x="0" y="0"/>
            <a:chExt cx="5177" cy="114"/>
          </a:xfrm>
        </p:grpSpPr>
        <p:sp>
          <p:nvSpPr>
            <p:cNvPr id="40975"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40976"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40964" name="Rectangle 5"/>
          <p:cNvSpPr>
            <a:spLocks/>
          </p:cNvSpPr>
          <p:nvPr/>
        </p:nvSpPr>
        <p:spPr bwMode="auto">
          <a:xfrm>
            <a:off x="822325" y="1800225"/>
            <a:ext cx="2255838"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sym typeface="Courier New" pitchFamily="49" charset="0"/>
              </a:rPr>
              <a:t>0 XOR 0 = 0</a:t>
            </a:r>
          </a:p>
          <a:p>
            <a:pPr>
              <a:spcBef>
                <a:spcPct val="0"/>
              </a:spcBef>
              <a:buFontTx/>
              <a:buNone/>
            </a:pPr>
            <a:r>
              <a:rPr lang="en-US" altLang="en-US" sz="2400">
                <a:latin typeface="Courier New" pitchFamily="49" charset="0"/>
                <a:cs typeface="Courier New" pitchFamily="49" charset="0"/>
                <a:sym typeface="Courier New" pitchFamily="49" charset="0"/>
              </a:rPr>
              <a:t>0 XOR 1 = 1</a:t>
            </a:r>
          </a:p>
          <a:p>
            <a:pPr>
              <a:spcBef>
                <a:spcPct val="0"/>
              </a:spcBef>
              <a:buFontTx/>
              <a:buNone/>
            </a:pPr>
            <a:r>
              <a:rPr lang="en-US" altLang="en-US" sz="2400">
                <a:latin typeface="Courier New" pitchFamily="49" charset="0"/>
                <a:cs typeface="Courier New" pitchFamily="49" charset="0"/>
                <a:sym typeface="Courier New" pitchFamily="49" charset="0"/>
              </a:rPr>
              <a:t>1 XOR 0 = 1</a:t>
            </a:r>
          </a:p>
          <a:p>
            <a:pPr>
              <a:spcBef>
                <a:spcPct val="0"/>
              </a:spcBef>
              <a:buFontTx/>
              <a:buNone/>
            </a:pPr>
            <a:r>
              <a:rPr lang="en-US" altLang="en-US" sz="2400">
                <a:latin typeface="Courier New" pitchFamily="49" charset="0"/>
                <a:cs typeface="Courier New" pitchFamily="49" charset="0"/>
                <a:sym typeface="Courier New" pitchFamily="49" charset="0"/>
              </a:rPr>
              <a:t>1 XOR 1 = 0</a:t>
            </a:r>
          </a:p>
        </p:txBody>
      </p:sp>
      <p:grpSp>
        <p:nvGrpSpPr>
          <p:cNvPr id="40965" name="Group 6"/>
          <p:cNvGrpSpPr>
            <a:grpSpLocks/>
          </p:cNvGrpSpPr>
          <p:nvPr/>
        </p:nvGrpSpPr>
        <p:grpSpPr bwMode="auto">
          <a:xfrm>
            <a:off x="4800600" y="1436688"/>
            <a:ext cx="3581400" cy="1981200"/>
            <a:chOff x="0" y="0"/>
            <a:chExt cx="2256" cy="1248"/>
          </a:xfrm>
        </p:grpSpPr>
        <p:sp>
          <p:nvSpPr>
            <p:cNvPr id="40972" name="Rectangle 7"/>
            <p:cNvSpPr>
              <a:spLocks/>
            </p:cNvSpPr>
            <p:nvPr/>
          </p:nvSpPr>
          <p:spPr bwMode="auto">
            <a:xfrm>
              <a:off x="134" y="0"/>
              <a:ext cx="2112" cy="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496888" indent="-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sym typeface="Courier New" pitchFamily="49" charset="0"/>
                </a:rPr>
                <a:t>A    B    A XOR B</a:t>
              </a:r>
            </a:p>
            <a:p>
              <a:pPr>
                <a:spcBef>
                  <a:spcPct val="0"/>
                </a:spcBef>
                <a:buFontTx/>
                <a:buNone/>
              </a:pPr>
              <a:r>
                <a:rPr lang="en-US" altLang="en-US" sz="2400">
                  <a:latin typeface="Courier New" pitchFamily="49" charset="0"/>
                  <a:cs typeface="Courier New" pitchFamily="49" charset="0"/>
                  <a:sym typeface="Courier New" pitchFamily="49" charset="0"/>
                </a:rPr>
                <a:t>0    0       0</a:t>
              </a:r>
            </a:p>
            <a:p>
              <a:pPr>
                <a:spcBef>
                  <a:spcPct val="0"/>
                </a:spcBef>
                <a:buFontTx/>
                <a:buNone/>
              </a:pPr>
              <a:r>
                <a:rPr lang="en-US" altLang="en-US" sz="2400">
                  <a:latin typeface="Courier New" pitchFamily="49" charset="0"/>
                  <a:cs typeface="Courier New" pitchFamily="49" charset="0"/>
                  <a:sym typeface="Courier New" pitchFamily="49" charset="0"/>
                </a:rPr>
                <a:t>0    1       1</a:t>
              </a:r>
            </a:p>
            <a:p>
              <a:pPr>
                <a:spcBef>
                  <a:spcPct val="0"/>
                </a:spcBef>
                <a:buFontTx/>
                <a:buNone/>
              </a:pPr>
              <a:r>
                <a:rPr lang="en-US" altLang="en-US" sz="2400">
                  <a:latin typeface="Courier New" pitchFamily="49" charset="0"/>
                  <a:cs typeface="Courier New" pitchFamily="49" charset="0"/>
                  <a:sym typeface="Courier New" pitchFamily="49" charset="0"/>
                </a:rPr>
                <a:t>1    0       1</a:t>
              </a:r>
            </a:p>
            <a:p>
              <a:pPr>
                <a:spcBef>
                  <a:spcPct val="0"/>
                </a:spcBef>
                <a:buFontTx/>
                <a:buNone/>
              </a:pPr>
              <a:r>
                <a:rPr lang="en-US" altLang="en-US" sz="2400">
                  <a:latin typeface="Courier New" pitchFamily="49" charset="0"/>
                  <a:cs typeface="Courier New" pitchFamily="49" charset="0"/>
                  <a:sym typeface="Courier New" pitchFamily="49" charset="0"/>
                </a:rPr>
                <a:t>1    1       0</a:t>
              </a:r>
            </a:p>
          </p:txBody>
        </p:sp>
        <p:sp>
          <p:nvSpPr>
            <p:cNvPr id="40973" name="Line 8"/>
            <p:cNvSpPr>
              <a:spLocks noChangeShapeType="1"/>
            </p:cNvSpPr>
            <p:nvPr/>
          </p:nvSpPr>
          <p:spPr bwMode="auto">
            <a:xfrm>
              <a:off x="0" y="251"/>
              <a:ext cx="2256"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4" name="Line 9"/>
            <p:cNvSpPr>
              <a:spLocks noChangeShapeType="1"/>
            </p:cNvSpPr>
            <p:nvPr/>
          </p:nvSpPr>
          <p:spPr bwMode="auto">
            <a:xfrm>
              <a:off x="1152" y="0"/>
              <a:ext cx="0" cy="12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40966" name="Picture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3962400"/>
            <a:ext cx="9271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7" name="Picture 1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733800"/>
            <a:ext cx="1905000" cy="142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68" name="Rectangle 12"/>
          <p:cNvSpPr>
            <a:spLocks/>
          </p:cNvSpPr>
          <p:nvPr/>
        </p:nvSpPr>
        <p:spPr bwMode="auto">
          <a:xfrm>
            <a:off x="3276600" y="4038600"/>
            <a:ext cx="5461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ts val="1400"/>
              </a:spcBef>
              <a:buFontTx/>
              <a:buNone/>
            </a:pPr>
            <a:r>
              <a:rPr lang="en-US" altLang="en-US" sz="2400">
                <a:latin typeface="Arial" pitchFamily="34" charset="0"/>
                <a:cs typeface="Arial" pitchFamily="34" charset="0"/>
              </a:rPr>
              <a:t>One-time pad</a:t>
            </a:r>
          </a:p>
          <a:p>
            <a:pPr>
              <a:spcBef>
                <a:spcPts val="1450"/>
              </a:spcBef>
              <a:buFontTx/>
              <a:buNone/>
            </a:pPr>
            <a:r>
              <a:rPr lang="en-US" altLang="en-US" sz="2400">
                <a:latin typeface="Courier New" pitchFamily="49" charset="0"/>
                <a:cs typeface="Courier New" pitchFamily="49" charset="0"/>
                <a:sym typeface="Courier New" pitchFamily="49" charset="0"/>
              </a:rPr>
              <a:t>00111101 01111010 00010011 …</a:t>
            </a:r>
          </a:p>
        </p:txBody>
      </p:sp>
      <p:pic>
        <p:nvPicPr>
          <p:cNvPr id="40969" name="Picture 1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4953000"/>
            <a:ext cx="9032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70" name="Rectangle 14"/>
          <p:cNvSpPr>
            <a:spLocks/>
          </p:cNvSpPr>
          <p:nvPr/>
        </p:nvSpPr>
        <p:spPr bwMode="auto">
          <a:xfrm>
            <a:off x="60325" y="6507163"/>
            <a:ext cx="48895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200">
                <a:latin typeface="Arial" pitchFamily="34" charset="0"/>
                <a:cs typeface="Arial" pitchFamily="34" charset="0"/>
              </a:rPr>
              <a:t>One-time pad images from www.ranum.com and www.home.egge.net </a:t>
            </a:r>
          </a:p>
        </p:txBody>
      </p:sp>
      <p:pic>
        <p:nvPicPr>
          <p:cNvPr id="40971" name="Picture 1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5029200"/>
            <a:ext cx="14478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Grp="1" noChangeArrowheads="1"/>
          </p:cNvSpPr>
          <p:nvPr>
            <p:ph type="title"/>
          </p:nvPr>
        </p:nvSpPr>
        <p:spPr>
          <a:xfrm>
            <a:off x="685800" y="0"/>
            <a:ext cx="7772400" cy="1600200"/>
          </a:xfrm>
        </p:spPr>
        <p:txBody>
          <a:bodyPr rIns="132080"/>
          <a:lstStyle/>
          <a:p>
            <a:r>
              <a:rPr lang="en-US" altLang="en-US" sz="4000">
                <a:ea typeface="ＭＳ Ｐゴシック" pitchFamily="-65" charset="-128"/>
              </a:rPr>
              <a:t>Encoding and Decoding</a:t>
            </a:r>
          </a:p>
        </p:txBody>
      </p:sp>
      <p:grpSp>
        <p:nvGrpSpPr>
          <p:cNvPr id="41987" name="Group 2"/>
          <p:cNvGrpSpPr>
            <a:grpSpLocks/>
          </p:cNvGrpSpPr>
          <p:nvPr/>
        </p:nvGrpSpPr>
        <p:grpSpPr bwMode="auto">
          <a:xfrm>
            <a:off x="533400" y="1190625"/>
            <a:ext cx="8218488" cy="180975"/>
            <a:chOff x="0" y="0"/>
            <a:chExt cx="5177" cy="114"/>
          </a:xfrm>
        </p:grpSpPr>
        <p:sp>
          <p:nvSpPr>
            <p:cNvPr id="41999"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42000"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41988" name="Rectangle 5"/>
          <p:cNvSpPr>
            <a:spLocks/>
          </p:cNvSpPr>
          <p:nvPr/>
        </p:nvSpPr>
        <p:spPr bwMode="auto">
          <a:xfrm>
            <a:off x="3832225" y="1905000"/>
            <a:ext cx="491331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2E7E1C"/>
                </a:solidFill>
                <a:latin typeface="Arial" pitchFamily="34" charset="0"/>
                <a:cs typeface="Arial" pitchFamily="34" charset="0"/>
              </a:rPr>
              <a:t>I               space             h            …</a:t>
            </a:r>
          </a:p>
        </p:txBody>
      </p:sp>
      <p:sp>
        <p:nvSpPr>
          <p:cNvPr id="41989" name="Rectangle 6"/>
          <p:cNvSpPr>
            <a:spLocks/>
          </p:cNvSpPr>
          <p:nvPr/>
        </p:nvSpPr>
        <p:spPr bwMode="auto">
          <a:xfrm>
            <a:off x="3200400" y="2667000"/>
            <a:ext cx="6756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ts val="1450"/>
              </a:spcBef>
              <a:buFontTx/>
              <a:buNone/>
            </a:pPr>
            <a:r>
              <a:rPr lang="en-US" altLang="en-US" sz="2400">
                <a:solidFill>
                  <a:srgbClr val="2E7E1C"/>
                </a:solidFill>
                <a:latin typeface="Courier New" pitchFamily="49" charset="0"/>
                <a:cs typeface="Courier New" pitchFamily="49" charset="0"/>
                <a:sym typeface="Courier New" pitchFamily="49" charset="0"/>
              </a:rPr>
              <a:t>01001001 00100000 01101000</a:t>
            </a:r>
          </a:p>
        </p:txBody>
      </p:sp>
      <p:sp>
        <p:nvSpPr>
          <p:cNvPr id="41990" name="Rectangle 7"/>
          <p:cNvSpPr>
            <a:spLocks/>
          </p:cNvSpPr>
          <p:nvPr/>
        </p:nvSpPr>
        <p:spPr bwMode="auto">
          <a:xfrm>
            <a:off x="304800" y="1692275"/>
            <a:ext cx="2108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ts val="1400"/>
              </a:spcBef>
              <a:buFontTx/>
              <a:buNone/>
            </a:pPr>
            <a:r>
              <a:rPr lang="en-US" altLang="en-US" sz="2400">
                <a:solidFill>
                  <a:srgbClr val="2E7E1C"/>
                </a:solidFill>
                <a:latin typeface="Arial" pitchFamily="34" charset="0"/>
                <a:cs typeface="Arial" pitchFamily="34" charset="0"/>
              </a:rPr>
              <a:t>Original Message:</a:t>
            </a:r>
          </a:p>
        </p:txBody>
      </p:sp>
      <p:sp>
        <p:nvSpPr>
          <p:cNvPr id="41991" name="Rectangle 8"/>
          <p:cNvSpPr>
            <a:spLocks/>
          </p:cNvSpPr>
          <p:nvPr/>
        </p:nvSpPr>
        <p:spPr bwMode="auto">
          <a:xfrm>
            <a:off x="327025" y="2667000"/>
            <a:ext cx="2641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ts val="1400"/>
              </a:spcBef>
              <a:buFontTx/>
              <a:buNone/>
            </a:pPr>
            <a:r>
              <a:rPr lang="en-US" altLang="en-US" sz="2400">
                <a:solidFill>
                  <a:srgbClr val="2E7E1C"/>
                </a:solidFill>
                <a:latin typeface="Arial" pitchFamily="34" charset="0"/>
                <a:cs typeface="Arial" pitchFamily="34" charset="0"/>
              </a:rPr>
              <a:t>Binary Version:</a:t>
            </a:r>
          </a:p>
        </p:txBody>
      </p:sp>
      <p:sp>
        <p:nvSpPr>
          <p:cNvPr id="63497" name="Rectangle 9"/>
          <p:cNvSpPr>
            <a:spLocks/>
          </p:cNvSpPr>
          <p:nvPr/>
        </p:nvSpPr>
        <p:spPr bwMode="auto">
          <a:xfrm>
            <a:off x="3200400" y="3429000"/>
            <a:ext cx="49101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7C1923"/>
                </a:solidFill>
                <a:latin typeface="Courier New" pitchFamily="49" charset="0"/>
                <a:cs typeface="Courier New" pitchFamily="49" charset="0"/>
                <a:sym typeface="Courier New" pitchFamily="49" charset="0"/>
              </a:rPr>
              <a:t>00111101 01111010 00010011</a:t>
            </a:r>
          </a:p>
        </p:txBody>
      </p:sp>
      <p:sp>
        <p:nvSpPr>
          <p:cNvPr id="63498" name="Rectangle 10"/>
          <p:cNvSpPr>
            <a:spLocks/>
          </p:cNvSpPr>
          <p:nvPr/>
        </p:nvSpPr>
        <p:spPr bwMode="auto">
          <a:xfrm>
            <a:off x="304800" y="3429000"/>
            <a:ext cx="20859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7C1923"/>
                </a:solidFill>
                <a:latin typeface="Arial" pitchFamily="34" charset="0"/>
                <a:cs typeface="Arial" pitchFamily="34" charset="0"/>
              </a:rPr>
              <a:t>One-time pad:</a:t>
            </a:r>
          </a:p>
        </p:txBody>
      </p:sp>
      <p:sp>
        <p:nvSpPr>
          <p:cNvPr id="63499" name="Line 11"/>
          <p:cNvSpPr>
            <a:spLocks noChangeShapeType="1"/>
          </p:cNvSpPr>
          <p:nvPr/>
        </p:nvSpPr>
        <p:spPr bwMode="auto">
          <a:xfrm>
            <a:off x="2209800" y="4191000"/>
            <a:ext cx="6019800"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00" name="Rectangle 12"/>
          <p:cNvSpPr>
            <a:spLocks/>
          </p:cNvSpPr>
          <p:nvPr/>
        </p:nvSpPr>
        <p:spPr bwMode="auto">
          <a:xfrm>
            <a:off x="2438400" y="3716338"/>
            <a:ext cx="70326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sym typeface="Courier New" pitchFamily="49" charset="0"/>
              </a:rPr>
              <a:t>XOR</a:t>
            </a:r>
          </a:p>
        </p:txBody>
      </p:sp>
      <p:sp>
        <p:nvSpPr>
          <p:cNvPr id="63501" name="Rectangle 13"/>
          <p:cNvSpPr>
            <a:spLocks/>
          </p:cNvSpPr>
          <p:nvPr/>
        </p:nvSpPr>
        <p:spPr bwMode="auto">
          <a:xfrm>
            <a:off x="3211513" y="4267200"/>
            <a:ext cx="49101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sym typeface="Courier New" pitchFamily="49" charset="0"/>
              </a:rPr>
              <a:t>01110100 01011010 01111011</a:t>
            </a:r>
          </a:p>
        </p:txBody>
      </p:sp>
      <p:sp>
        <p:nvSpPr>
          <p:cNvPr id="63502" name="Rectangle 14"/>
          <p:cNvSpPr>
            <a:spLocks/>
          </p:cNvSpPr>
          <p:nvPr/>
        </p:nvSpPr>
        <p:spPr bwMode="auto">
          <a:xfrm>
            <a:off x="296863" y="4267200"/>
            <a:ext cx="161131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cs typeface="Arial" pitchFamily="34" charset="0"/>
              </a:rPr>
              <a:t>Encrypted:</a:t>
            </a:r>
          </a:p>
        </p:txBody>
      </p:sp>
      <p:sp>
        <p:nvSpPr>
          <p:cNvPr id="63503" name="Rectangle 15"/>
          <p:cNvSpPr>
            <a:spLocks/>
          </p:cNvSpPr>
          <p:nvPr/>
        </p:nvSpPr>
        <p:spPr bwMode="auto">
          <a:xfrm>
            <a:off x="317500" y="4800600"/>
            <a:ext cx="78359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ts val="1400"/>
              </a:spcBef>
              <a:buFontTx/>
              <a:buNone/>
            </a:pPr>
            <a:r>
              <a:rPr lang="en-US" altLang="en-US" sz="2400">
                <a:latin typeface="Arial" pitchFamily="34" charset="0"/>
                <a:cs typeface="Arial" pitchFamily="34" charset="0"/>
              </a:rPr>
              <a:t>In text form:                       t                   Z                {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49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350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49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5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50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35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7" grpId="0"/>
      <p:bldP spid="63498" grpId="0"/>
      <p:bldP spid="63499" grpId="0" animBg="1"/>
      <p:bldP spid="63500" grpId="0"/>
      <p:bldP spid="63501" grpId="0"/>
      <p:bldP spid="63502" grpId="0"/>
      <p:bldP spid="63503" grpId="0"/>
    </p:bld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6" name="Subtitle 2"/>
          <p:cNvSpPr>
            <a:spLocks noGrp="1"/>
          </p:cNvSpPr>
          <p:nvPr>
            <p:ph type="subTitle" idx="1"/>
          </p:nvPr>
        </p:nvSpPr>
        <p:spPr>
          <a:xfrm>
            <a:off x="304800" y="4343400"/>
            <a:ext cx="8077200" cy="1752600"/>
          </a:xfrm>
        </p:spPr>
        <p:txBody>
          <a:bodyPr/>
          <a:lstStyle/>
          <a:p>
            <a:pPr algn="l"/>
            <a:r>
              <a:rPr lang="en-US" altLang="en-US" sz="2400" dirty="0">
                <a:latin typeface="Courier New" pitchFamily="49" charset="0"/>
                <a:ea typeface="ＭＳ Ｐゴシック" pitchFamily="-65" charset="-128"/>
                <a:cs typeface="Courier New" pitchFamily="49" charset="0"/>
              </a:rPr>
              <a:t>&gt;&gt;&gt; mystery("</a:t>
            </a:r>
            <a:r>
              <a:rPr lang="en-US" altLang="ja-JP" sz="2400" dirty="0">
                <a:latin typeface="Courier New" pitchFamily="49" charset="0"/>
                <a:ea typeface="ＭＳ Ｐゴシック" pitchFamily="-65" charset="-128"/>
                <a:cs typeface="Courier New" pitchFamily="49" charset="0"/>
              </a:rPr>
              <a:t>radar")</a:t>
            </a:r>
          </a:p>
          <a:p>
            <a:pPr algn="l"/>
            <a:r>
              <a:rPr lang="en-US" altLang="en-US" sz="2400" dirty="0">
                <a:latin typeface="Courier New" pitchFamily="49" charset="0"/>
                <a:ea typeface="ＭＳ Ｐゴシック" pitchFamily="-65" charset="-128"/>
                <a:cs typeface="Courier New" pitchFamily="49" charset="0"/>
              </a:rPr>
              <a:t>5</a:t>
            </a:r>
          </a:p>
          <a:p>
            <a:pPr algn="l"/>
            <a:r>
              <a:rPr lang="en-US" altLang="en-US" sz="2400" dirty="0">
                <a:latin typeface="Courier New" pitchFamily="49" charset="0"/>
                <a:ea typeface="ＭＳ Ｐゴシック" pitchFamily="-65" charset="-128"/>
                <a:cs typeface="Courier New" pitchFamily="49" charset="0"/>
              </a:rPr>
              <a:t>					      </a:t>
            </a:r>
          </a:p>
          <a:p>
            <a:pPr algn="l"/>
            <a:r>
              <a:rPr lang="en-US" altLang="en-US" sz="2400" dirty="0">
                <a:latin typeface="Courier New" pitchFamily="49" charset="0"/>
                <a:ea typeface="ＭＳ Ｐゴシック" pitchFamily="-65" charset="-128"/>
                <a:cs typeface="Courier New" pitchFamily="49" charset="0"/>
              </a:rPr>
              <a:t>&gt;&gt;&gt; mystery("</a:t>
            </a:r>
            <a:r>
              <a:rPr lang="en-US" altLang="ja-JP" sz="2400" dirty="0" err="1">
                <a:latin typeface="Courier New" pitchFamily="49" charset="0"/>
                <a:ea typeface="ＭＳ Ｐゴシック" pitchFamily="-65" charset="-128"/>
                <a:cs typeface="Courier New" pitchFamily="49" charset="0"/>
              </a:rPr>
              <a:t>ahha</a:t>
            </a:r>
            <a:r>
              <a:rPr lang="en-US" altLang="ja-JP" sz="2400" dirty="0">
                <a:latin typeface="Courier New" pitchFamily="49" charset="0"/>
                <a:ea typeface="ＭＳ Ｐゴシック" pitchFamily="-65" charset="-128"/>
                <a:cs typeface="Courier New" pitchFamily="49" charset="0"/>
              </a:rPr>
              <a:t>! I like it!")</a:t>
            </a:r>
          </a:p>
          <a:p>
            <a:pPr algn="l"/>
            <a:r>
              <a:rPr lang="en-US" altLang="en-US" sz="2400" dirty="0">
                <a:latin typeface="Courier New" pitchFamily="49" charset="0"/>
                <a:ea typeface="ＭＳ Ｐゴシック" pitchFamily="-65" charset="-128"/>
                <a:cs typeface="Courier New" pitchFamily="49" charset="0"/>
              </a:rPr>
              <a:t>4</a:t>
            </a:r>
          </a:p>
        </p:txBody>
      </p:sp>
      <p:sp>
        <p:nvSpPr>
          <p:cNvPr id="16387" name="TextBox 5"/>
          <p:cNvSpPr txBox="1">
            <a:spLocks noChangeArrowheads="1"/>
          </p:cNvSpPr>
          <p:nvPr/>
        </p:nvSpPr>
        <p:spPr bwMode="auto">
          <a:xfrm>
            <a:off x="1371600" y="0"/>
            <a:ext cx="6478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A Mystery, Shrouded in an Enigma, and Veiled</a:t>
            </a:r>
          </a:p>
          <a:p>
            <a:pPr>
              <a:spcBef>
                <a:spcPct val="0"/>
              </a:spcBef>
              <a:buFontTx/>
              <a:buNone/>
            </a:pPr>
            <a:r>
              <a:rPr lang="en-US" altLang="en-US" sz="2400">
                <a:latin typeface="Arial" pitchFamily="34" charset="0"/>
              </a:rPr>
              <a:t>in Obscurity!</a:t>
            </a:r>
          </a:p>
          <a:p>
            <a:pPr>
              <a:spcBef>
                <a:spcPct val="0"/>
              </a:spcBef>
              <a:buFontTx/>
              <a:buNone/>
            </a:pPr>
            <a:endParaRPr lang="en-US" altLang="en-US" sz="2400">
              <a:latin typeface="Arial" pitchFamily="34" charset="0"/>
            </a:endParaRPr>
          </a:p>
        </p:txBody>
      </p:sp>
      <p:grpSp>
        <p:nvGrpSpPr>
          <p:cNvPr id="16388" name="Group 4"/>
          <p:cNvGrpSpPr>
            <a:grpSpLocks/>
          </p:cNvGrpSpPr>
          <p:nvPr/>
        </p:nvGrpSpPr>
        <p:grpSpPr bwMode="auto">
          <a:xfrm>
            <a:off x="381000" y="885825"/>
            <a:ext cx="8218488" cy="180975"/>
            <a:chOff x="295" y="1311"/>
            <a:chExt cx="5177" cy="114"/>
          </a:xfrm>
        </p:grpSpPr>
        <p:sp>
          <p:nvSpPr>
            <p:cNvPr id="16392"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solidFill>
                  <a:srgbClr val="000000"/>
                </a:solidFill>
                <a:latin typeface="Courier New Bold" pitchFamily="1" charset="0"/>
              </a:endParaRPr>
            </a:p>
          </p:txBody>
        </p:sp>
        <p:sp>
          <p:nvSpPr>
            <p:cNvPr id="16393"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solidFill>
                  <a:srgbClr val="000000"/>
                </a:solidFill>
                <a:latin typeface="Courier New Bold" pitchFamily="1" charset="0"/>
              </a:endParaRPr>
            </a:p>
          </p:txBody>
        </p:sp>
      </p:grpSp>
      <p:sp>
        <p:nvSpPr>
          <p:cNvPr id="16389" name="TextBox 9"/>
          <p:cNvSpPr txBox="1">
            <a:spLocks noChangeArrowheads="1"/>
          </p:cNvSpPr>
          <p:nvPr/>
        </p:nvSpPr>
        <p:spPr bwMode="auto">
          <a:xfrm>
            <a:off x="2684105" y="4034318"/>
            <a:ext cx="110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dirty="0">
                <a:solidFill>
                  <a:srgbClr val="1C7210"/>
                </a:solidFill>
                <a:latin typeface="Courier New" pitchFamily="49" charset="0"/>
                <a:cs typeface="Courier New" pitchFamily="49" charset="0"/>
              </a:rPr>
              <a:t>01234</a:t>
            </a:r>
          </a:p>
        </p:txBody>
      </p:sp>
      <p:sp>
        <p:nvSpPr>
          <p:cNvPr id="16390" name="TextBox 10"/>
          <p:cNvSpPr txBox="1">
            <a:spLocks noChangeArrowheads="1"/>
          </p:cNvSpPr>
          <p:nvPr/>
        </p:nvSpPr>
        <p:spPr bwMode="auto">
          <a:xfrm>
            <a:off x="2649269" y="4972050"/>
            <a:ext cx="313419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dirty="0">
                <a:solidFill>
                  <a:srgbClr val="1C7210"/>
                </a:solidFill>
                <a:latin typeface="Courier New" pitchFamily="49" charset="0"/>
                <a:cs typeface="Courier New" pitchFamily="49" charset="0"/>
              </a:rPr>
              <a:t>0123456789111111</a:t>
            </a:r>
          </a:p>
          <a:p>
            <a:pPr>
              <a:spcBef>
                <a:spcPct val="0"/>
              </a:spcBef>
              <a:buFontTx/>
              <a:buNone/>
            </a:pPr>
            <a:r>
              <a:rPr lang="en-US" altLang="en-US" sz="2400" dirty="0">
                <a:solidFill>
                  <a:srgbClr val="1C7210"/>
                </a:solidFill>
                <a:latin typeface="Courier New" pitchFamily="49" charset="0"/>
                <a:cs typeface="Courier New" pitchFamily="49" charset="0"/>
              </a:rPr>
              <a:t>          012345</a:t>
            </a:r>
          </a:p>
        </p:txBody>
      </p:sp>
      <p:sp>
        <p:nvSpPr>
          <p:cNvPr id="16391" name="TextBox 11"/>
          <p:cNvSpPr txBox="1">
            <a:spLocks noChangeArrowheads="1"/>
          </p:cNvSpPr>
          <p:nvPr/>
        </p:nvSpPr>
        <p:spPr bwMode="auto">
          <a:xfrm>
            <a:off x="381000" y="1143000"/>
            <a:ext cx="8218488"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dirty="0" err="1">
                <a:latin typeface="Courier New" pitchFamily="49" charset="0"/>
                <a:cs typeface="Courier New" pitchFamily="49" charset="0"/>
              </a:rPr>
              <a:t>def</a:t>
            </a:r>
            <a:r>
              <a:rPr lang="en-US" altLang="en-US" sz="1800" dirty="0">
                <a:latin typeface="Courier New" pitchFamily="49" charset="0"/>
                <a:cs typeface="Courier New" pitchFamily="49" charset="0"/>
              </a:rPr>
              <a:t> mystery(word):</a:t>
            </a:r>
          </a:p>
          <a:p>
            <a:pPr>
              <a:spcBef>
                <a:spcPct val="0"/>
              </a:spcBef>
              <a:buFontTx/>
              <a:buNone/>
            </a:pPr>
            <a:r>
              <a:rPr lang="en-US" altLang="en-US" sz="1800" dirty="0">
                <a:latin typeface="Courier New" pitchFamily="49" charset="0"/>
                <a:cs typeface="Courier New" pitchFamily="49" charset="0"/>
              </a:rPr>
              <a:t>    if </a:t>
            </a:r>
            <a:r>
              <a:rPr lang="en-US" altLang="en-US" sz="1800" dirty="0" err="1">
                <a:latin typeface="Courier New" pitchFamily="49" charset="0"/>
                <a:cs typeface="Courier New" pitchFamily="49" charset="0"/>
              </a:rPr>
              <a:t>len</a:t>
            </a:r>
            <a:r>
              <a:rPr lang="en-US" altLang="en-US" sz="1800" dirty="0">
                <a:latin typeface="Courier New" pitchFamily="49" charset="0"/>
                <a:cs typeface="Courier New" pitchFamily="49" charset="0"/>
              </a:rPr>
              <a:t>(word) &lt;= 1:</a:t>
            </a:r>
          </a:p>
          <a:p>
            <a:pPr>
              <a:spcBef>
                <a:spcPct val="0"/>
              </a:spcBef>
              <a:buFontTx/>
              <a:buNone/>
            </a:pPr>
            <a:r>
              <a:rPr lang="en-US" altLang="en-US" sz="1800" dirty="0">
                <a:latin typeface="Courier New" pitchFamily="49" charset="0"/>
                <a:cs typeface="Courier New" pitchFamily="49" charset="0"/>
              </a:rPr>
              <a:t>        return </a:t>
            </a:r>
            <a:r>
              <a:rPr lang="en-US" altLang="en-US" sz="1800" dirty="0" err="1">
                <a:latin typeface="Courier New" pitchFamily="49" charset="0"/>
                <a:cs typeface="Courier New" pitchFamily="49" charset="0"/>
              </a:rPr>
              <a:t>len</a:t>
            </a:r>
            <a:r>
              <a:rPr lang="en-US" altLang="en-US" sz="1800" dirty="0">
                <a:latin typeface="Courier New" pitchFamily="49" charset="0"/>
                <a:cs typeface="Courier New" pitchFamily="49" charset="0"/>
              </a:rPr>
              <a:t>(word)</a:t>
            </a:r>
          </a:p>
          <a:p>
            <a:pPr>
              <a:spcBef>
                <a:spcPct val="0"/>
              </a:spcBef>
              <a:buFontTx/>
              <a:buNone/>
            </a:pPr>
            <a:r>
              <a:rPr lang="en-US" altLang="en-US" sz="1800" dirty="0">
                <a:latin typeface="Courier New" pitchFamily="49" charset="0"/>
                <a:cs typeface="Courier New" pitchFamily="49" charset="0"/>
              </a:rPr>
              <a:t>    else:</a:t>
            </a: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myList</a:t>
            </a:r>
            <a:r>
              <a:rPr lang="en-US" altLang="en-US" sz="1800" dirty="0">
                <a:latin typeface="Courier New" pitchFamily="49" charset="0"/>
                <a:cs typeface="Courier New" pitchFamily="49" charset="0"/>
              </a:rPr>
              <a:t> = list(map(lambda x:</a:t>
            </a:r>
          </a:p>
          <a:p>
            <a:pPr>
              <a:spcBef>
                <a:spcPct val="0"/>
              </a:spcBef>
              <a:buFontTx/>
              <a:buNone/>
            </a:pPr>
            <a:r>
              <a:rPr lang="en-US" altLang="en-US" sz="1800" dirty="0">
                <a:latin typeface="Courier New" pitchFamily="49" charset="0"/>
                <a:cs typeface="Courier New" pitchFamily="49" charset="0"/>
              </a:rPr>
              <a:t>            2 + mystery(word[1:x]) if word[0] == word[x]</a:t>
            </a:r>
          </a:p>
          <a:p>
            <a:pPr>
              <a:spcBef>
                <a:spcPct val="0"/>
              </a:spcBef>
              <a:buFontTx/>
              <a:buNone/>
            </a:pPr>
            <a:r>
              <a:rPr lang="en-US" altLang="en-US" sz="1800" dirty="0">
                <a:latin typeface="Courier New" pitchFamily="49" charset="0"/>
                <a:cs typeface="Courier New" pitchFamily="49" charset="0"/>
              </a:rPr>
              <a:t>            else 0,</a:t>
            </a:r>
          </a:p>
          <a:p>
            <a:pPr>
              <a:spcBef>
                <a:spcPct val="0"/>
              </a:spcBef>
              <a:buFontTx/>
              <a:buNone/>
            </a:pPr>
            <a:r>
              <a:rPr lang="en-US" altLang="en-US" sz="1800" dirty="0">
                <a:latin typeface="Courier New" pitchFamily="49" charset="0"/>
                <a:cs typeface="Courier New" pitchFamily="49" charset="0"/>
              </a:rPr>
              <a:t>          range(1, </a:t>
            </a:r>
            <a:r>
              <a:rPr lang="en-US" altLang="en-US" sz="1800" dirty="0" err="1">
                <a:latin typeface="Courier New" pitchFamily="49" charset="0"/>
                <a:cs typeface="Courier New" pitchFamily="49" charset="0"/>
              </a:rPr>
              <a:t>len</a:t>
            </a:r>
            <a:r>
              <a:rPr lang="en-US" altLang="en-US" sz="1800" dirty="0">
                <a:latin typeface="Courier New" pitchFamily="49" charset="0"/>
                <a:cs typeface="Courier New" pitchFamily="49" charset="0"/>
              </a:rPr>
              <a:t>(word))))</a:t>
            </a:r>
          </a:p>
          <a:p>
            <a:pPr>
              <a:spcBef>
                <a:spcPct val="0"/>
              </a:spcBef>
              <a:buFontTx/>
              <a:buNone/>
            </a:pPr>
            <a:r>
              <a:rPr lang="en-US" altLang="en-US" sz="1800" dirty="0">
                <a:latin typeface="Courier New" pitchFamily="49" charset="0"/>
                <a:cs typeface="Courier New" pitchFamily="49" charset="0"/>
              </a:rPr>
              <a:t>        return max(</a:t>
            </a:r>
            <a:r>
              <a:rPr lang="en-US" altLang="en-US" sz="1800" dirty="0" err="1">
                <a:latin typeface="Courier New" pitchFamily="49" charset="0"/>
                <a:cs typeface="Courier New" pitchFamily="49" charset="0"/>
              </a:rPr>
              <a:t>myList</a:t>
            </a:r>
            <a:r>
              <a:rPr lang="en-US" altLang="en-US" sz="1800" dirty="0">
                <a:latin typeface="Courier New" pitchFamily="49" charset="0"/>
                <a:cs typeface="Courier New" pitchFamily="49"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ChangeArrowheads="1"/>
          </p:cNvSpPr>
          <p:nvPr>
            <p:ph type="title"/>
          </p:nvPr>
        </p:nvSpPr>
        <p:spPr>
          <a:xfrm>
            <a:off x="685800" y="0"/>
            <a:ext cx="7772400" cy="1600200"/>
          </a:xfrm>
        </p:spPr>
        <p:txBody>
          <a:bodyPr rIns="132080"/>
          <a:lstStyle/>
          <a:p>
            <a:r>
              <a:rPr lang="en-US" altLang="en-US" sz="4000">
                <a:ea typeface="ＭＳ Ｐゴシック" pitchFamily="-65" charset="-128"/>
              </a:rPr>
              <a:t>Encoding and Decoding</a:t>
            </a:r>
          </a:p>
        </p:txBody>
      </p:sp>
      <p:grpSp>
        <p:nvGrpSpPr>
          <p:cNvPr id="43011" name="Group 2"/>
          <p:cNvGrpSpPr>
            <a:grpSpLocks/>
          </p:cNvGrpSpPr>
          <p:nvPr/>
        </p:nvGrpSpPr>
        <p:grpSpPr bwMode="auto">
          <a:xfrm>
            <a:off x="533400" y="1219200"/>
            <a:ext cx="8218488" cy="180975"/>
            <a:chOff x="0" y="0"/>
            <a:chExt cx="5177" cy="114"/>
          </a:xfrm>
        </p:grpSpPr>
        <p:sp>
          <p:nvSpPr>
            <p:cNvPr id="43029"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43030"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43012" name="Rectangle 5"/>
          <p:cNvSpPr>
            <a:spLocks/>
          </p:cNvSpPr>
          <p:nvPr/>
        </p:nvSpPr>
        <p:spPr bwMode="auto">
          <a:xfrm>
            <a:off x="3832225" y="1905000"/>
            <a:ext cx="491331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2E7E1C"/>
                </a:solidFill>
                <a:latin typeface="Arial" pitchFamily="34" charset="0"/>
                <a:cs typeface="Arial" pitchFamily="34" charset="0"/>
              </a:rPr>
              <a:t>I               space             h            …</a:t>
            </a:r>
          </a:p>
        </p:txBody>
      </p:sp>
      <p:sp>
        <p:nvSpPr>
          <p:cNvPr id="43013" name="Rectangle 6"/>
          <p:cNvSpPr>
            <a:spLocks/>
          </p:cNvSpPr>
          <p:nvPr/>
        </p:nvSpPr>
        <p:spPr bwMode="auto">
          <a:xfrm>
            <a:off x="3200400" y="2667000"/>
            <a:ext cx="6756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ts val="1450"/>
              </a:spcBef>
              <a:buFontTx/>
              <a:buNone/>
            </a:pPr>
            <a:r>
              <a:rPr lang="en-US" altLang="en-US" sz="2400">
                <a:solidFill>
                  <a:srgbClr val="2E7E1C"/>
                </a:solidFill>
                <a:latin typeface="Courier New" pitchFamily="49" charset="0"/>
                <a:cs typeface="Courier New" pitchFamily="49" charset="0"/>
                <a:sym typeface="Courier New" pitchFamily="49" charset="0"/>
              </a:rPr>
              <a:t>01001001 00100000 01101000</a:t>
            </a:r>
          </a:p>
        </p:txBody>
      </p:sp>
      <p:sp>
        <p:nvSpPr>
          <p:cNvPr id="43014" name="Rectangle 7"/>
          <p:cNvSpPr>
            <a:spLocks/>
          </p:cNvSpPr>
          <p:nvPr/>
        </p:nvSpPr>
        <p:spPr bwMode="auto">
          <a:xfrm>
            <a:off x="304800" y="1692275"/>
            <a:ext cx="21082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ts val="1400"/>
              </a:spcBef>
              <a:buFontTx/>
              <a:buNone/>
            </a:pPr>
            <a:r>
              <a:rPr lang="en-US" altLang="en-US" sz="2400">
                <a:solidFill>
                  <a:srgbClr val="2E7E1C"/>
                </a:solidFill>
                <a:latin typeface="Arial" pitchFamily="34" charset="0"/>
                <a:cs typeface="Arial" pitchFamily="34" charset="0"/>
              </a:rPr>
              <a:t>Original Message:</a:t>
            </a:r>
          </a:p>
        </p:txBody>
      </p:sp>
      <p:sp>
        <p:nvSpPr>
          <p:cNvPr id="43015" name="Rectangle 8"/>
          <p:cNvSpPr>
            <a:spLocks/>
          </p:cNvSpPr>
          <p:nvPr/>
        </p:nvSpPr>
        <p:spPr bwMode="auto">
          <a:xfrm>
            <a:off x="327025" y="2667000"/>
            <a:ext cx="2641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ts val="1400"/>
              </a:spcBef>
              <a:buFontTx/>
              <a:buNone/>
            </a:pPr>
            <a:r>
              <a:rPr lang="en-US" altLang="en-US" sz="2400">
                <a:solidFill>
                  <a:srgbClr val="2E7E1C"/>
                </a:solidFill>
                <a:latin typeface="Arial" pitchFamily="34" charset="0"/>
                <a:cs typeface="Arial" pitchFamily="34" charset="0"/>
              </a:rPr>
              <a:t>Binary Version:</a:t>
            </a:r>
          </a:p>
        </p:txBody>
      </p:sp>
      <p:sp>
        <p:nvSpPr>
          <p:cNvPr id="43016" name="Rectangle 9"/>
          <p:cNvSpPr>
            <a:spLocks/>
          </p:cNvSpPr>
          <p:nvPr/>
        </p:nvSpPr>
        <p:spPr bwMode="auto">
          <a:xfrm>
            <a:off x="3201988" y="3429000"/>
            <a:ext cx="49101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7C1923"/>
                </a:solidFill>
                <a:latin typeface="Courier New" pitchFamily="49" charset="0"/>
                <a:cs typeface="Courier New" pitchFamily="49" charset="0"/>
                <a:sym typeface="Courier New" pitchFamily="49" charset="0"/>
              </a:rPr>
              <a:t>00111101 01111010 00010011</a:t>
            </a:r>
          </a:p>
        </p:txBody>
      </p:sp>
      <p:sp>
        <p:nvSpPr>
          <p:cNvPr id="43017" name="Rectangle 10"/>
          <p:cNvSpPr>
            <a:spLocks/>
          </p:cNvSpPr>
          <p:nvPr/>
        </p:nvSpPr>
        <p:spPr bwMode="auto">
          <a:xfrm>
            <a:off x="304800" y="3429000"/>
            <a:ext cx="20859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7C1923"/>
                </a:solidFill>
                <a:latin typeface="Arial" pitchFamily="34" charset="0"/>
                <a:cs typeface="Arial" pitchFamily="34" charset="0"/>
              </a:rPr>
              <a:t>One-time pad:</a:t>
            </a:r>
          </a:p>
        </p:txBody>
      </p:sp>
      <p:sp>
        <p:nvSpPr>
          <p:cNvPr id="43018" name="Line 11"/>
          <p:cNvSpPr>
            <a:spLocks noChangeShapeType="1"/>
          </p:cNvSpPr>
          <p:nvPr/>
        </p:nvSpPr>
        <p:spPr bwMode="auto">
          <a:xfrm>
            <a:off x="2209800" y="4191000"/>
            <a:ext cx="6019800"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19" name="Rectangle 12"/>
          <p:cNvSpPr>
            <a:spLocks/>
          </p:cNvSpPr>
          <p:nvPr/>
        </p:nvSpPr>
        <p:spPr bwMode="auto">
          <a:xfrm>
            <a:off x="2438400" y="3716338"/>
            <a:ext cx="70326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sym typeface="Courier New" pitchFamily="49" charset="0"/>
              </a:rPr>
              <a:t>XOR</a:t>
            </a:r>
          </a:p>
        </p:txBody>
      </p:sp>
      <p:sp>
        <p:nvSpPr>
          <p:cNvPr id="43020" name="Rectangle 13"/>
          <p:cNvSpPr>
            <a:spLocks/>
          </p:cNvSpPr>
          <p:nvPr/>
        </p:nvSpPr>
        <p:spPr bwMode="auto">
          <a:xfrm>
            <a:off x="3211513" y="4267200"/>
            <a:ext cx="49101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sym typeface="Courier New" pitchFamily="49" charset="0"/>
              </a:rPr>
              <a:t>01110100 01011010 01111011</a:t>
            </a:r>
          </a:p>
        </p:txBody>
      </p:sp>
      <p:sp>
        <p:nvSpPr>
          <p:cNvPr id="43021" name="Rectangle 14"/>
          <p:cNvSpPr>
            <a:spLocks/>
          </p:cNvSpPr>
          <p:nvPr/>
        </p:nvSpPr>
        <p:spPr bwMode="auto">
          <a:xfrm>
            <a:off x="296863" y="4267200"/>
            <a:ext cx="161131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cs typeface="Arial" pitchFamily="34" charset="0"/>
              </a:rPr>
              <a:t>Encrypted:</a:t>
            </a:r>
          </a:p>
        </p:txBody>
      </p:sp>
      <p:sp>
        <p:nvSpPr>
          <p:cNvPr id="43022" name="Rectangle 15"/>
          <p:cNvSpPr>
            <a:spLocks/>
          </p:cNvSpPr>
          <p:nvPr/>
        </p:nvSpPr>
        <p:spPr bwMode="auto">
          <a:xfrm>
            <a:off x="3201988" y="4953000"/>
            <a:ext cx="49101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7C1923"/>
                </a:solidFill>
                <a:latin typeface="Courier New" pitchFamily="49" charset="0"/>
                <a:cs typeface="Courier New" pitchFamily="49" charset="0"/>
                <a:sym typeface="Courier New" pitchFamily="49" charset="0"/>
              </a:rPr>
              <a:t>00111101 01111010 00010011</a:t>
            </a:r>
          </a:p>
        </p:txBody>
      </p:sp>
      <p:sp>
        <p:nvSpPr>
          <p:cNvPr id="43023" name="Rectangle 16"/>
          <p:cNvSpPr>
            <a:spLocks/>
          </p:cNvSpPr>
          <p:nvPr/>
        </p:nvSpPr>
        <p:spPr bwMode="auto">
          <a:xfrm>
            <a:off x="304800" y="4953000"/>
            <a:ext cx="208597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7C1923"/>
                </a:solidFill>
                <a:latin typeface="Arial" pitchFamily="34" charset="0"/>
                <a:cs typeface="Arial" pitchFamily="34" charset="0"/>
              </a:rPr>
              <a:t>One-time pad:</a:t>
            </a:r>
          </a:p>
        </p:txBody>
      </p:sp>
      <p:sp>
        <p:nvSpPr>
          <p:cNvPr id="43024" name="Line 17"/>
          <p:cNvSpPr>
            <a:spLocks noChangeShapeType="1"/>
          </p:cNvSpPr>
          <p:nvPr/>
        </p:nvSpPr>
        <p:spPr bwMode="auto">
          <a:xfrm>
            <a:off x="2209800" y="5464175"/>
            <a:ext cx="6019800"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025" name="Rectangle 18"/>
          <p:cNvSpPr>
            <a:spLocks/>
          </p:cNvSpPr>
          <p:nvPr/>
        </p:nvSpPr>
        <p:spPr bwMode="auto">
          <a:xfrm>
            <a:off x="2438400" y="5087938"/>
            <a:ext cx="70326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cs typeface="Courier New" pitchFamily="49" charset="0"/>
                <a:sym typeface="Courier New" pitchFamily="49" charset="0"/>
              </a:rPr>
              <a:t>XOR</a:t>
            </a:r>
          </a:p>
        </p:txBody>
      </p:sp>
      <p:sp>
        <p:nvSpPr>
          <p:cNvPr id="43026" name="Rectangle 19"/>
          <p:cNvSpPr>
            <a:spLocks/>
          </p:cNvSpPr>
          <p:nvPr/>
        </p:nvSpPr>
        <p:spPr bwMode="auto">
          <a:xfrm>
            <a:off x="3200400" y="5486400"/>
            <a:ext cx="67564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ts val="1450"/>
              </a:spcBef>
              <a:buFontTx/>
              <a:buNone/>
            </a:pPr>
            <a:r>
              <a:rPr lang="en-US" altLang="en-US" sz="2400">
                <a:solidFill>
                  <a:srgbClr val="2E7E1C"/>
                </a:solidFill>
                <a:latin typeface="Courier New" pitchFamily="49" charset="0"/>
                <a:cs typeface="Courier New" pitchFamily="49" charset="0"/>
                <a:sym typeface="Courier New" pitchFamily="49" charset="0"/>
              </a:rPr>
              <a:t>01001001 00100000 01101000</a:t>
            </a:r>
          </a:p>
        </p:txBody>
      </p:sp>
      <p:sp>
        <p:nvSpPr>
          <p:cNvPr id="43027" name="Rectangle 20"/>
          <p:cNvSpPr>
            <a:spLocks/>
          </p:cNvSpPr>
          <p:nvPr/>
        </p:nvSpPr>
        <p:spPr bwMode="auto">
          <a:xfrm>
            <a:off x="3832225" y="5943600"/>
            <a:ext cx="491331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2E7E1C"/>
                </a:solidFill>
                <a:latin typeface="Arial" pitchFamily="34" charset="0"/>
                <a:cs typeface="Arial" pitchFamily="34" charset="0"/>
              </a:rPr>
              <a:t>I               space             h            …</a:t>
            </a:r>
          </a:p>
        </p:txBody>
      </p:sp>
      <p:sp>
        <p:nvSpPr>
          <p:cNvPr id="43028" name="Rectangle 21"/>
          <p:cNvSpPr>
            <a:spLocks/>
          </p:cNvSpPr>
          <p:nvPr/>
        </p:nvSpPr>
        <p:spPr bwMode="auto">
          <a:xfrm>
            <a:off x="304800" y="5534025"/>
            <a:ext cx="14763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2E7E1C"/>
                </a:solidFill>
                <a:latin typeface="Arial" pitchFamily="34" charset="0"/>
                <a:cs typeface="Arial" pitchFamily="34" charset="0"/>
              </a:rPr>
              <a:t>Original </a:t>
            </a:r>
          </a:p>
          <a:p>
            <a:pPr>
              <a:spcBef>
                <a:spcPct val="0"/>
              </a:spcBef>
              <a:buFontTx/>
              <a:buNone/>
            </a:pPr>
            <a:r>
              <a:rPr lang="en-US" altLang="en-US" sz="2400">
                <a:solidFill>
                  <a:srgbClr val="2E7E1C"/>
                </a:solidFill>
                <a:latin typeface="Arial" pitchFamily="34" charset="0"/>
                <a:cs typeface="Arial" pitchFamily="34" charset="0"/>
              </a:rPr>
              <a:t>Message!</a:t>
            </a:r>
          </a:p>
        </p:txBody>
      </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1390BD3E-AA11-44BF-84B3-8FA1C64DE2E2}"/>
                  </a:ext>
                </a:extLst>
              </p14:cNvPr>
              <p14:cNvContentPartPr/>
              <p14:nvPr/>
            </p14:nvContentPartPr>
            <p14:xfrm>
              <a:off x="8242200" y="3464640"/>
              <a:ext cx="464760" cy="1706040"/>
            </p14:xfrm>
          </p:contentPart>
        </mc:Choice>
        <mc:Fallback>
          <p:pic>
            <p:nvPicPr>
              <p:cNvPr id="2" name="Ink 1">
                <a:extLst>
                  <a:ext uri="{FF2B5EF4-FFF2-40B4-BE49-F238E27FC236}">
                    <a16:creationId xmlns:a16="http://schemas.microsoft.com/office/drawing/2014/main" id="{1390BD3E-AA11-44BF-84B3-8FA1C64DE2E2}"/>
                  </a:ext>
                </a:extLst>
              </p:cNvPr>
              <p:cNvPicPr/>
              <p:nvPr/>
            </p:nvPicPr>
            <p:blipFill>
              <a:blip r:embed="rId4"/>
              <a:stretch>
                <a:fillRect/>
              </a:stretch>
            </p:blipFill>
            <p:spPr>
              <a:xfrm>
                <a:off x="8232840" y="3455280"/>
                <a:ext cx="483480" cy="1724760"/>
              </a:xfrm>
              <a:prstGeom prst="rect">
                <a:avLst/>
              </a:prstGeom>
            </p:spPr>
          </p:pic>
        </mc:Fallback>
      </mc:AlternateContent>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a:extLst>
              <a:ext uri="{FF2B5EF4-FFF2-40B4-BE49-F238E27FC236}">
                <a16:creationId xmlns:a16="http://schemas.microsoft.com/office/drawing/2014/main" id="{ED93BB4E-F818-449C-836A-2A9AF3CD6592}"/>
              </a:ext>
            </a:extLst>
          </p:cNvPr>
          <p:cNvSpPr>
            <a:spLocks noGrp="1" noChangeArrowheads="1"/>
          </p:cNvSpPr>
          <p:nvPr>
            <p:ph type="title"/>
          </p:nvPr>
        </p:nvSpPr>
        <p:spPr>
          <a:xfrm>
            <a:off x="685800" y="0"/>
            <a:ext cx="7772400" cy="1447800"/>
          </a:xfrm>
          <a:ln/>
        </p:spPr>
        <p:txBody>
          <a:bodyPr rIns="132080"/>
          <a:lstStyle/>
          <a:p>
            <a:r>
              <a:rPr lang="en-US" altLang="en-US" sz="4000"/>
              <a:t>Letter Frequencies</a:t>
            </a:r>
          </a:p>
        </p:txBody>
      </p:sp>
      <p:grpSp>
        <p:nvGrpSpPr>
          <p:cNvPr id="67586" name="Group 2">
            <a:extLst>
              <a:ext uri="{FF2B5EF4-FFF2-40B4-BE49-F238E27FC236}">
                <a16:creationId xmlns:a16="http://schemas.microsoft.com/office/drawing/2014/main" id="{1C523AFD-86CB-4360-A66B-7ADF2ED4C177}"/>
              </a:ext>
            </a:extLst>
          </p:cNvPr>
          <p:cNvGrpSpPr>
            <a:grpSpLocks/>
          </p:cNvGrpSpPr>
          <p:nvPr/>
        </p:nvGrpSpPr>
        <p:grpSpPr bwMode="auto">
          <a:xfrm>
            <a:off x="533400" y="1190625"/>
            <a:ext cx="8218488" cy="180975"/>
            <a:chOff x="0" y="0"/>
            <a:chExt cx="5177" cy="114"/>
          </a:xfrm>
        </p:grpSpPr>
        <p:sp>
          <p:nvSpPr>
            <p:cNvPr id="67587" name="Rectangle 3">
              <a:extLst>
                <a:ext uri="{FF2B5EF4-FFF2-40B4-BE49-F238E27FC236}">
                  <a16:creationId xmlns:a16="http://schemas.microsoft.com/office/drawing/2014/main" id="{455395FE-48EC-4F2F-B663-09D386F39486}"/>
                </a:ext>
              </a:extLst>
            </p:cNvPr>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p>
              <a:endParaRPr lang="en-US"/>
            </a:p>
          </p:txBody>
        </p:sp>
        <p:sp>
          <p:nvSpPr>
            <p:cNvPr id="67588" name="Rectangle 4">
              <a:extLst>
                <a:ext uri="{FF2B5EF4-FFF2-40B4-BE49-F238E27FC236}">
                  <a16:creationId xmlns:a16="http://schemas.microsoft.com/office/drawing/2014/main" id="{1624245D-E236-4D7D-A99D-E89F8BE27D4A}"/>
                </a:ext>
              </a:extLst>
            </p:cNvPr>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p>
              <a:endParaRPr lang="en-US"/>
            </a:p>
          </p:txBody>
        </p:sp>
      </p:grpSp>
      <p:pic>
        <p:nvPicPr>
          <p:cNvPr id="67589" name="Picture 5">
            <a:extLst>
              <a:ext uri="{FF2B5EF4-FFF2-40B4-BE49-F238E27FC236}">
                <a16:creationId xmlns:a16="http://schemas.microsoft.com/office/drawing/2014/main" id="{96813C75-2867-42C6-8683-5336A46BC99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057400"/>
            <a:ext cx="8561388"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7590" name="Rectangle 6">
            <a:extLst>
              <a:ext uri="{FF2B5EF4-FFF2-40B4-BE49-F238E27FC236}">
                <a16:creationId xmlns:a16="http://schemas.microsoft.com/office/drawing/2014/main" id="{3F97E625-F95B-4189-850E-CC1CD5980841}"/>
              </a:ext>
            </a:extLst>
          </p:cNvPr>
          <p:cNvSpPr>
            <a:spLocks/>
          </p:cNvSpPr>
          <p:nvPr/>
        </p:nvSpPr>
        <p:spPr bwMode="auto">
          <a:xfrm>
            <a:off x="457200" y="5745163"/>
            <a:ext cx="492283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r>
              <a:rPr lang="en-US" altLang="en-US">
                <a:cs typeface="Arial" panose="020B0604020202020204" pitchFamily="34" charset="0"/>
              </a:rPr>
              <a:t>Histogram courtesy of http://www.simonsingh.net/The_Black_Chamber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Grp="1" noChangeArrowheads="1"/>
          </p:cNvSpPr>
          <p:nvPr>
            <p:ph type="title"/>
          </p:nvPr>
        </p:nvSpPr>
        <p:spPr>
          <a:xfrm>
            <a:off x="685800" y="0"/>
            <a:ext cx="7772400" cy="1600200"/>
          </a:xfrm>
        </p:spPr>
        <p:txBody>
          <a:bodyPr rIns="132080"/>
          <a:lstStyle/>
          <a:p>
            <a:r>
              <a:rPr lang="en-US" altLang="en-US" sz="4000">
                <a:ea typeface="ＭＳ Ｐゴシック" pitchFamily="-65" charset="-128"/>
              </a:rPr>
              <a:t>What's the “One Time” Part?</a:t>
            </a:r>
          </a:p>
        </p:txBody>
      </p:sp>
      <p:grpSp>
        <p:nvGrpSpPr>
          <p:cNvPr id="44035" name="Group 2"/>
          <p:cNvGrpSpPr>
            <a:grpSpLocks/>
          </p:cNvGrpSpPr>
          <p:nvPr/>
        </p:nvGrpSpPr>
        <p:grpSpPr bwMode="auto">
          <a:xfrm>
            <a:off x="533400" y="1190625"/>
            <a:ext cx="8218488" cy="180975"/>
            <a:chOff x="0" y="0"/>
            <a:chExt cx="5177" cy="114"/>
          </a:xfrm>
        </p:grpSpPr>
        <p:sp>
          <p:nvSpPr>
            <p:cNvPr id="44044" name="Rectangle 3"/>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44045" name="Rectangle 4"/>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44036" name="Text Box 13"/>
          <p:cNvSpPr txBox="1">
            <a:spLocks/>
          </p:cNvSpPr>
          <p:nvPr/>
        </p:nvSpPr>
        <p:spPr bwMode="auto">
          <a:xfrm>
            <a:off x="457200" y="1524000"/>
            <a:ext cx="2981325" cy="4572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Tuesday’s message:</a:t>
            </a:r>
          </a:p>
        </p:txBody>
      </p:sp>
      <p:sp>
        <p:nvSpPr>
          <p:cNvPr id="44037" name="Text Box 14"/>
          <p:cNvSpPr txBox="1">
            <a:spLocks/>
          </p:cNvSpPr>
          <p:nvPr/>
        </p:nvSpPr>
        <p:spPr bwMode="auto">
          <a:xfrm>
            <a:off x="2270125" y="2124075"/>
            <a:ext cx="6026150" cy="4572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rPr>
              <a:t>ATTACK AT DAWN =&gt; HBWAKYBYAVLMQ4</a:t>
            </a:r>
          </a:p>
        </p:txBody>
      </p:sp>
      <p:sp>
        <p:nvSpPr>
          <p:cNvPr id="65551" name="Text Box 15"/>
          <p:cNvSpPr txBox="1">
            <a:spLocks/>
          </p:cNvSpPr>
          <p:nvPr/>
        </p:nvSpPr>
        <p:spPr bwMode="auto">
          <a:xfrm>
            <a:off x="457200" y="2828925"/>
            <a:ext cx="3422650" cy="4572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Wednesday’s message:</a:t>
            </a:r>
          </a:p>
        </p:txBody>
      </p:sp>
      <p:sp>
        <p:nvSpPr>
          <p:cNvPr id="65552" name="Text Box 16"/>
          <p:cNvSpPr txBox="1">
            <a:spLocks/>
          </p:cNvSpPr>
          <p:nvPr/>
        </p:nvSpPr>
        <p:spPr bwMode="auto">
          <a:xfrm>
            <a:off x="2270125" y="3429000"/>
            <a:ext cx="6026150" cy="4572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Courier New" pitchFamily="49" charset="0"/>
              </a:rPr>
              <a:t>RETREAT AT TEN =&gt; [SWRMS68T"(XC4</a:t>
            </a:r>
          </a:p>
        </p:txBody>
      </p:sp>
      <p:sp>
        <p:nvSpPr>
          <p:cNvPr id="65553" name="Text Box 17"/>
          <p:cNvSpPr txBox="1">
            <a:spLocks/>
          </p:cNvSpPr>
          <p:nvPr/>
        </p:nvSpPr>
        <p:spPr bwMode="auto">
          <a:xfrm>
            <a:off x="457200" y="4200525"/>
            <a:ext cx="3878263" cy="4572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Tuesday XOR Wednesday:</a:t>
            </a:r>
          </a:p>
        </p:txBody>
      </p:sp>
      <p:sp>
        <p:nvSpPr>
          <p:cNvPr id="65554" name="Text Box 18"/>
          <p:cNvSpPr txBox="1">
            <a:spLocks/>
          </p:cNvSpPr>
          <p:nvPr/>
        </p:nvSpPr>
        <p:spPr bwMode="auto">
          <a:xfrm>
            <a:off x="2270125" y="4773613"/>
            <a:ext cx="6319838" cy="457200"/>
          </a:xfrm>
          <a:prstGeom prst="rect">
            <a:avLst/>
          </a:prstGeom>
          <a:noFill/>
          <a:ln>
            <a:noFill/>
          </a:ln>
          <a:effectLst/>
          <a:extLst>
            <a:ext uri="{909E8E84-426E-40DD-AFC4-6F175D3DCCD1}">
              <a14:hiddenFill xmlns:a14="http://schemas.microsoft.com/office/drawing/2010/main">
                <a:solidFill>
                  <a:srgbClr val="BCDFE2"/>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Not printable, but the one-time pad drops out!</a:t>
            </a:r>
          </a:p>
        </p:txBody>
      </p:sp>
      <p:sp>
        <p:nvSpPr>
          <p:cNvPr id="65557" name="Line 21"/>
          <p:cNvSpPr>
            <a:spLocks noChangeShapeType="1"/>
          </p:cNvSpPr>
          <p:nvPr/>
        </p:nvSpPr>
        <p:spPr bwMode="auto">
          <a:xfrm>
            <a:off x="6096000" y="2514600"/>
            <a:ext cx="0" cy="990600"/>
          </a:xfrm>
          <a:prstGeom prst="line">
            <a:avLst/>
          </a:prstGeom>
          <a:noFill/>
          <a:ln w="381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58" name="Line 22"/>
          <p:cNvSpPr>
            <a:spLocks noChangeShapeType="1"/>
          </p:cNvSpPr>
          <p:nvPr/>
        </p:nvSpPr>
        <p:spPr bwMode="auto">
          <a:xfrm>
            <a:off x="8108950" y="2514600"/>
            <a:ext cx="0" cy="990600"/>
          </a:xfrm>
          <a:prstGeom prst="line">
            <a:avLst/>
          </a:prstGeom>
          <a:noFill/>
          <a:ln w="38100">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55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555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555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555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5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1" grpId="0"/>
      <p:bldP spid="65552" grpId="0"/>
      <p:bldP spid="65553" grpId="0"/>
      <p:bldP spid="65554" grpId="0"/>
      <p:bldP spid="65557" grpId="0" animBg="1"/>
      <p:bldP spid="6555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fld id="{4719CA3B-0200-4A7B-B63D-0CA59DE30043}" type="slidenum">
              <a:rPr lang="en-US" altLang="en-US" sz="1200" smtClean="0">
                <a:solidFill>
                  <a:srgbClr val="898989"/>
                </a:solidFill>
              </a:rPr>
              <a:pPr>
                <a:spcBef>
                  <a:spcPct val="0"/>
                </a:spcBef>
                <a:buFontTx/>
                <a:buNone/>
              </a:pPr>
              <a:t>23</a:t>
            </a:fld>
            <a:endParaRPr lang="en-US" altLang="en-US" sz="1200">
              <a:solidFill>
                <a:srgbClr val="898989"/>
              </a:solidFill>
            </a:endParaRPr>
          </a:p>
        </p:txBody>
      </p:sp>
      <p:grpSp>
        <p:nvGrpSpPr>
          <p:cNvPr id="28675" name="Group 2"/>
          <p:cNvGrpSpPr>
            <a:grpSpLocks/>
          </p:cNvGrpSpPr>
          <p:nvPr/>
        </p:nvGrpSpPr>
        <p:grpSpPr bwMode="auto">
          <a:xfrm>
            <a:off x="457200" y="914400"/>
            <a:ext cx="8218488" cy="180975"/>
            <a:chOff x="295" y="1311"/>
            <a:chExt cx="5177" cy="114"/>
          </a:xfrm>
        </p:grpSpPr>
        <p:sp>
          <p:nvSpPr>
            <p:cNvPr id="28680"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28681"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28676" name="Text Box 5"/>
          <p:cNvSpPr txBox="1">
            <a:spLocks noChangeArrowheads="1"/>
          </p:cNvSpPr>
          <p:nvPr/>
        </p:nvSpPr>
        <p:spPr bwMode="auto">
          <a:xfrm>
            <a:off x="533400" y="200025"/>
            <a:ext cx="815340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ct val="0"/>
              </a:spcBef>
              <a:buFontTx/>
              <a:buNone/>
            </a:pPr>
            <a:r>
              <a:rPr lang="en-US" altLang="en-US" sz="3600">
                <a:latin typeface="Arial" pitchFamily="34" charset="0"/>
              </a:rPr>
              <a:t>The Alien's Life Advice</a:t>
            </a:r>
            <a:endParaRPr lang="en-US" altLang="en-US" sz="4000">
              <a:latin typeface="Arial" pitchFamily="34" charset="0"/>
            </a:endParaRPr>
          </a:p>
        </p:txBody>
      </p:sp>
      <p:pic>
        <p:nvPicPr>
          <p:cNvPr id="28677" name="Picture 6"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2819400"/>
            <a:ext cx="78105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8" name="AutoShape 7"/>
          <p:cNvSpPr>
            <a:spLocks noChangeArrowheads="1"/>
          </p:cNvSpPr>
          <p:nvPr/>
        </p:nvSpPr>
        <p:spPr bwMode="auto">
          <a:xfrm>
            <a:off x="838200" y="1476375"/>
            <a:ext cx="2667000" cy="1200150"/>
          </a:xfrm>
          <a:prstGeom prst="wedgeRectCallout">
            <a:avLst>
              <a:gd name="adj1" fmla="val 85324"/>
              <a:gd name="adj2" fmla="val 70630"/>
            </a:avLst>
          </a:prstGeom>
          <a:solidFill>
            <a:srgbClr val="FFFFFF"/>
          </a:solidFill>
          <a:ln w="9525">
            <a:solidFill>
              <a:srgbClr val="000000"/>
            </a:solidFill>
            <a:miter lim="800000"/>
            <a:headEnd/>
            <a:tailEnd/>
          </a:ln>
        </p:spPr>
        <p:txBody>
          <a:bodyPr anchor="ctr" anchorCtr="1">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ct val="0"/>
              </a:spcBef>
              <a:buFontTx/>
              <a:buNone/>
            </a:pPr>
            <a:r>
              <a:rPr lang="en-US" altLang="en-US" sz="2400">
                <a:latin typeface="Arial" pitchFamily="34" charset="0"/>
              </a:rPr>
              <a:t>You don’t need to BE humble, just act that way!</a:t>
            </a:r>
          </a:p>
        </p:txBody>
      </p:sp>
      <p:sp>
        <p:nvSpPr>
          <p:cNvPr id="113672" name="AutoShape 8"/>
          <p:cNvSpPr>
            <a:spLocks/>
          </p:cNvSpPr>
          <p:nvPr/>
        </p:nvSpPr>
        <p:spPr bwMode="auto">
          <a:xfrm>
            <a:off x="5105400" y="4267200"/>
            <a:ext cx="2362200" cy="1016000"/>
          </a:xfrm>
          <a:prstGeom prst="wedgeRectCallout">
            <a:avLst>
              <a:gd name="adj1" fmla="val -68417"/>
              <a:gd name="adj2" fmla="val -113782"/>
            </a:avLst>
          </a:prstGeom>
          <a:noFill/>
          <a:ln w="12700">
            <a:solidFill>
              <a:srgbClr val="000000"/>
            </a:solidFill>
            <a:miter lim="800000"/>
            <a:headEnd/>
            <a:tailEnd/>
          </a:ln>
          <a:effectLst/>
          <a:extLst>
            <a:ext uri="{909E8E84-426E-40DD-AFC4-6F175D3DCCD1}">
              <a14:hiddenFill xmlns:a14="http://schemas.microsoft.com/office/drawing/2010/main">
                <a:solidFill>
                  <a:srgbClr val="BCDFE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ct val="0"/>
              </a:spcBef>
              <a:buFontTx/>
              <a:buNone/>
            </a:pPr>
            <a:r>
              <a:rPr lang="en-US" altLang="en-US" sz="2000">
                <a:latin typeface="Arial" pitchFamily="34" charset="0"/>
              </a:rPr>
              <a:t>No worries, people will still figure out how great you are!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3000"/>
                                  </p:stCondLst>
                                  <p:childTnLst>
                                    <p:set>
                                      <p:cBhvr>
                                        <p:cTn id="6" dur="1" fill="hold">
                                          <p:stCondLst>
                                            <p:cond delay="0"/>
                                          </p:stCondLst>
                                        </p:cTn>
                                        <p:tgtEl>
                                          <p:spTgt spid="1136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7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a:extLst>
              <a:ext uri="{FF2B5EF4-FFF2-40B4-BE49-F238E27FC236}">
                <a16:creationId xmlns:a16="http://schemas.microsoft.com/office/drawing/2014/main" id="{7E94E86A-148F-4B5A-9EE3-3956037BD56F}"/>
              </a:ext>
            </a:extLst>
          </p:cNvPr>
          <p:cNvSpPr>
            <a:spLocks noGrp="1" noChangeArrowheads="1"/>
          </p:cNvSpPr>
          <p:nvPr>
            <p:ph type="title"/>
          </p:nvPr>
        </p:nvSpPr>
        <p:spPr>
          <a:xfrm>
            <a:off x="685800" y="0"/>
            <a:ext cx="7772400" cy="1600200"/>
          </a:xfrm>
          <a:ln/>
        </p:spPr>
        <p:txBody>
          <a:bodyPr rIns="132080"/>
          <a:lstStyle/>
          <a:p>
            <a:r>
              <a:rPr lang="en-US" altLang="en-US" sz="4000"/>
              <a:t>Alice, Bob, and their Locks</a:t>
            </a:r>
          </a:p>
        </p:txBody>
      </p:sp>
      <p:grpSp>
        <p:nvGrpSpPr>
          <p:cNvPr id="69634" name="Group 2">
            <a:extLst>
              <a:ext uri="{FF2B5EF4-FFF2-40B4-BE49-F238E27FC236}">
                <a16:creationId xmlns:a16="http://schemas.microsoft.com/office/drawing/2014/main" id="{13F44E95-2E0D-4CBD-8AA1-EE85746976E5}"/>
              </a:ext>
            </a:extLst>
          </p:cNvPr>
          <p:cNvGrpSpPr>
            <a:grpSpLocks/>
          </p:cNvGrpSpPr>
          <p:nvPr/>
        </p:nvGrpSpPr>
        <p:grpSpPr bwMode="auto">
          <a:xfrm>
            <a:off x="457200" y="1143000"/>
            <a:ext cx="8218488" cy="180975"/>
            <a:chOff x="0" y="0"/>
            <a:chExt cx="5177" cy="114"/>
          </a:xfrm>
        </p:grpSpPr>
        <p:sp>
          <p:nvSpPr>
            <p:cNvPr id="69635" name="Rectangle 3">
              <a:extLst>
                <a:ext uri="{FF2B5EF4-FFF2-40B4-BE49-F238E27FC236}">
                  <a16:creationId xmlns:a16="http://schemas.microsoft.com/office/drawing/2014/main" id="{DE95C5B2-F89E-434B-9B47-D76E450541AB}"/>
                </a:ext>
              </a:extLst>
            </p:cNvPr>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p>
              <a:endParaRPr lang="en-US"/>
            </a:p>
          </p:txBody>
        </p:sp>
        <p:sp>
          <p:nvSpPr>
            <p:cNvPr id="69636" name="Rectangle 4">
              <a:extLst>
                <a:ext uri="{FF2B5EF4-FFF2-40B4-BE49-F238E27FC236}">
                  <a16:creationId xmlns:a16="http://schemas.microsoft.com/office/drawing/2014/main" id="{14CDF0D3-3050-4230-9567-B81ED64BA4C9}"/>
                </a:ext>
              </a:extLst>
            </p:cNvPr>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p>
              <a:endParaRPr lang="en-US"/>
            </a:p>
          </p:txBody>
        </p:sp>
      </p:grpSp>
      <p:pic>
        <p:nvPicPr>
          <p:cNvPr id="69637" name="Picture 5">
            <a:extLst>
              <a:ext uri="{FF2B5EF4-FFF2-40B4-BE49-F238E27FC236}">
                <a16:creationId xmlns:a16="http://schemas.microsoft.com/office/drawing/2014/main" id="{91A6FF4A-BDDC-454A-A720-A2BABD5D721A}"/>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7200" y="1447800"/>
            <a:ext cx="1193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638" name="Picture 6">
            <a:extLst>
              <a:ext uri="{FF2B5EF4-FFF2-40B4-BE49-F238E27FC236}">
                <a16:creationId xmlns:a16="http://schemas.microsoft.com/office/drawing/2014/main" id="{69EE6F8A-D97D-4109-B1FB-EC6BA60CFE7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828800"/>
            <a:ext cx="17526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9639" name="Rectangle 7">
            <a:extLst>
              <a:ext uri="{FF2B5EF4-FFF2-40B4-BE49-F238E27FC236}">
                <a16:creationId xmlns:a16="http://schemas.microsoft.com/office/drawing/2014/main" id="{82639832-7F64-4401-9D85-CF1EC9FFF488}"/>
              </a:ext>
            </a:extLst>
          </p:cNvPr>
          <p:cNvSpPr>
            <a:spLocks/>
          </p:cNvSpPr>
          <p:nvPr/>
        </p:nvSpPr>
        <p:spPr bwMode="auto">
          <a:xfrm>
            <a:off x="1393825" y="3276600"/>
            <a:ext cx="157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a:spcBef>
                <a:spcPts val="1150"/>
              </a:spcBef>
            </a:pPr>
            <a:r>
              <a:rPr lang="en-US" altLang="en-US" sz="2000">
                <a:cs typeface="Arial" panose="020B0604020202020204" pitchFamily="34" charset="0"/>
              </a:rPr>
              <a:t>Alice</a:t>
            </a:r>
          </a:p>
        </p:txBody>
      </p:sp>
      <p:sp>
        <p:nvSpPr>
          <p:cNvPr id="69640" name="Rectangle 8">
            <a:extLst>
              <a:ext uri="{FF2B5EF4-FFF2-40B4-BE49-F238E27FC236}">
                <a16:creationId xmlns:a16="http://schemas.microsoft.com/office/drawing/2014/main" id="{F4299445-E69B-43BC-ACCC-BC59631D638F}"/>
              </a:ext>
            </a:extLst>
          </p:cNvPr>
          <p:cNvSpPr>
            <a:spLocks/>
          </p:cNvSpPr>
          <p:nvPr/>
        </p:nvSpPr>
        <p:spPr bwMode="auto">
          <a:xfrm>
            <a:off x="6934200" y="3276600"/>
            <a:ext cx="606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r>
              <a:rPr lang="en-US" altLang="en-US" sz="2000">
                <a:cs typeface="Arial" panose="020B0604020202020204" pitchFamily="34" charset="0"/>
              </a:rPr>
              <a:t>Bob</a:t>
            </a:r>
          </a:p>
        </p:txBody>
      </p:sp>
      <p:sp>
        <p:nvSpPr>
          <p:cNvPr id="69641" name="Line 9">
            <a:extLst>
              <a:ext uri="{FF2B5EF4-FFF2-40B4-BE49-F238E27FC236}">
                <a16:creationId xmlns:a16="http://schemas.microsoft.com/office/drawing/2014/main" id="{8625DCA4-AA25-4E76-B19A-A28A0CDE57D8}"/>
              </a:ext>
            </a:extLst>
          </p:cNvPr>
          <p:cNvSpPr>
            <a:spLocks noChangeShapeType="1"/>
          </p:cNvSpPr>
          <p:nvPr/>
        </p:nvSpPr>
        <p:spPr bwMode="auto">
          <a:xfrm>
            <a:off x="2971800" y="2743200"/>
            <a:ext cx="36576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69642" name="Picture 10">
            <a:extLst>
              <a:ext uri="{FF2B5EF4-FFF2-40B4-BE49-F238E27FC236}">
                <a16:creationId xmlns:a16="http://schemas.microsoft.com/office/drawing/2014/main" id="{50171DF1-BD71-41FF-ABF5-8AB24D8E8537}"/>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069975"/>
            <a:ext cx="3124200"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9643" name="Group 11">
            <a:extLst>
              <a:ext uri="{FF2B5EF4-FFF2-40B4-BE49-F238E27FC236}">
                <a16:creationId xmlns:a16="http://schemas.microsoft.com/office/drawing/2014/main" id="{F24FA525-61CA-4706-8203-2E219D37CD5C}"/>
              </a:ext>
            </a:extLst>
          </p:cNvPr>
          <p:cNvGrpSpPr>
            <a:grpSpLocks/>
          </p:cNvGrpSpPr>
          <p:nvPr/>
        </p:nvGrpSpPr>
        <p:grpSpPr bwMode="auto">
          <a:xfrm>
            <a:off x="3962400" y="1374775"/>
            <a:ext cx="1295400" cy="812800"/>
            <a:chOff x="0" y="0"/>
            <a:chExt cx="816" cy="512"/>
          </a:xfrm>
        </p:grpSpPr>
        <p:sp>
          <p:nvSpPr>
            <p:cNvPr id="69644" name="Rectangle 12">
              <a:extLst>
                <a:ext uri="{FF2B5EF4-FFF2-40B4-BE49-F238E27FC236}">
                  <a16:creationId xmlns:a16="http://schemas.microsoft.com/office/drawing/2014/main" id="{0896108A-678D-40F8-A7D3-94BE6843AF89}"/>
                </a:ext>
              </a:extLst>
            </p:cNvPr>
            <p:cNvSpPr>
              <a:spLocks/>
            </p:cNvSpPr>
            <p:nvPr/>
          </p:nvSpPr>
          <p:spPr bwMode="auto">
            <a:xfrm>
              <a:off x="0" y="0"/>
              <a:ext cx="816" cy="480"/>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endParaRPr lang="en-US"/>
            </a:p>
          </p:txBody>
        </p:sp>
        <p:sp>
          <p:nvSpPr>
            <p:cNvPr id="69645" name="Rectangle 13">
              <a:extLst>
                <a:ext uri="{FF2B5EF4-FFF2-40B4-BE49-F238E27FC236}">
                  <a16:creationId xmlns:a16="http://schemas.microsoft.com/office/drawing/2014/main" id="{69B26DA7-6A5D-4816-8510-3F9A103F49B8}"/>
                </a:ext>
              </a:extLst>
            </p:cNvPr>
            <p:cNvSpPr>
              <a:spLocks/>
            </p:cNvSpPr>
            <p:nvPr/>
          </p:nvSpPr>
          <p:spPr bwMode="auto">
            <a:xfrm>
              <a:off x="0" y="0"/>
              <a:ext cx="816" cy="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r>
                <a:rPr lang="en-US" altLang="en-US" sz="2000">
                  <a:latin typeface="Arial Black" panose="020B0A04020102020204" pitchFamily="34" charset="0"/>
                  <a:sym typeface="Arial Black" panose="020B0A04020102020204" pitchFamily="34" charset="0"/>
                </a:rPr>
                <a:t>Klepto Mail</a:t>
              </a:r>
            </a:p>
          </p:txBody>
        </p:sp>
      </p:grpSp>
      <p:pic>
        <p:nvPicPr>
          <p:cNvPr id="69646" name="Picture 14">
            <a:extLst>
              <a:ext uri="{FF2B5EF4-FFF2-40B4-BE49-F238E27FC236}">
                <a16:creationId xmlns:a16="http://schemas.microsoft.com/office/drawing/2014/main" id="{9B4D2C17-48F5-46A1-9BF9-E3548F5683B4}"/>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3873500"/>
            <a:ext cx="6921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647" name="Picture 15">
            <a:extLst>
              <a:ext uri="{FF2B5EF4-FFF2-40B4-BE49-F238E27FC236}">
                <a16:creationId xmlns:a16="http://schemas.microsoft.com/office/drawing/2014/main" id="{A309635C-418E-457C-A8DE-3A3CF948B4E5}"/>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00" y="3644900"/>
            <a:ext cx="9810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648" name="Picture 16">
            <a:extLst>
              <a:ext uri="{FF2B5EF4-FFF2-40B4-BE49-F238E27FC236}">
                <a16:creationId xmlns:a16="http://schemas.microsoft.com/office/drawing/2014/main" id="{6C6C0550-F917-46F1-BB99-34C0E1C74151}"/>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4724400"/>
            <a:ext cx="5191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649" name="Picture 17">
            <a:extLst>
              <a:ext uri="{FF2B5EF4-FFF2-40B4-BE49-F238E27FC236}">
                <a16:creationId xmlns:a16="http://schemas.microsoft.com/office/drawing/2014/main" id="{255103D2-EEDB-4B1C-8545-DBCFFB07CD5E}"/>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3886200"/>
            <a:ext cx="8890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650" name="Picture 18">
            <a:extLst>
              <a:ext uri="{FF2B5EF4-FFF2-40B4-BE49-F238E27FC236}">
                <a16:creationId xmlns:a16="http://schemas.microsoft.com/office/drawing/2014/main" id="{3504A7C1-07C6-4522-8074-83D71E923049}"/>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3962400"/>
            <a:ext cx="4572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651" name="Picture 19">
            <a:extLst>
              <a:ext uri="{FF2B5EF4-FFF2-40B4-BE49-F238E27FC236}">
                <a16:creationId xmlns:a16="http://schemas.microsoft.com/office/drawing/2014/main" id="{D90249EE-E724-4C66-BA14-F1C8BF419AC5}"/>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3800" y="3962400"/>
            <a:ext cx="11430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1">
            <a:extLst>
              <a:ext uri="{FF2B5EF4-FFF2-40B4-BE49-F238E27FC236}">
                <a16:creationId xmlns:a16="http://schemas.microsoft.com/office/drawing/2014/main" id="{D0A5CDFC-FDAB-4CB8-8195-F49FF943FD05}"/>
              </a:ext>
            </a:extLst>
          </p:cNvPr>
          <p:cNvSpPr>
            <a:spLocks noGrp="1" noChangeArrowheads="1"/>
          </p:cNvSpPr>
          <p:nvPr>
            <p:ph type="title"/>
          </p:nvPr>
        </p:nvSpPr>
        <p:spPr>
          <a:xfrm>
            <a:off x="685800" y="0"/>
            <a:ext cx="7772400" cy="1600200"/>
          </a:xfrm>
          <a:ln/>
        </p:spPr>
        <p:txBody>
          <a:bodyPr rIns="132080"/>
          <a:lstStyle/>
          <a:p>
            <a:r>
              <a:rPr lang="en-US" altLang="en-US" sz="4000"/>
              <a:t>Alice, Bob, and their Locks</a:t>
            </a:r>
          </a:p>
        </p:txBody>
      </p:sp>
      <p:grpSp>
        <p:nvGrpSpPr>
          <p:cNvPr id="71682" name="Group 2">
            <a:extLst>
              <a:ext uri="{FF2B5EF4-FFF2-40B4-BE49-F238E27FC236}">
                <a16:creationId xmlns:a16="http://schemas.microsoft.com/office/drawing/2014/main" id="{A8C292E3-AC0E-4840-ABC1-3A3C736B4F00}"/>
              </a:ext>
            </a:extLst>
          </p:cNvPr>
          <p:cNvGrpSpPr>
            <a:grpSpLocks/>
          </p:cNvGrpSpPr>
          <p:nvPr/>
        </p:nvGrpSpPr>
        <p:grpSpPr bwMode="auto">
          <a:xfrm>
            <a:off x="457200" y="1143000"/>
            <a:ext cx="8218488" cy="180975"/>
            <a:chOff x="0" y="0"/>
            <a:chExt cx="5177" cy="114"/>
          </a:xfrm>
        </p:grpSpPr>
        <p:sp>
          <p:nvSpPr>
            <p:cNvPr id="71683" name="Rectangle 3">
              <a:extLst>
                <a:ext uri="{FF2B5EF4-FFF2-40B4-BE49-F238E27FC236}">
                  <a16:creationId xmlns:a16="http://schemas.microsoft.com/office/drawing/2014/main" id="{EF1FF922-C8AC-445E-A85B-91721AA99AC2}"/>
                </a:ext>
              </a:extLst>
            </p:cNvPr>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p>
              <a:endParaRPr lang="en-US"/>
            </a:p>
          </p:txBody>
        </p:sp>
        <p:sp>
          <p:nvSpPr>
            <p:cNvPr id="71684" name="Rectangle 4">
              <a:extLst>
                <a:ext uri="{FF2B5EF4-FFF2-40B4-BE49-F238E27FC236}">
                  <a16:creationId xmlns:a16="http://schemas.microsoft.com/office/drawing/2014/main" id="{679D54B7-3EA8-467B-9656-A4C7B5880818}"/>
                </a:ext>
              </a:extLst>
            </p:cNvPr>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p>
              <a:endParaRPr lang="en-US"/>
            </a:p>
          </p:txBody>
        </p:sp>
      </p:grpSp>
      <p:pic>
        <p:nvPicPr>
          <p:cNvPr id="71685" name="Picture 5">
            <a:extLst>
              <a:ext uri="{FF2B5EF4-FFF2-40B4-BE49-F238E27FC236}">
                <a16:creationId xmlns:a16="http://schemas.microsoft.com/office/drawing/2014/main" id="{94D75FDC-F33B-437B-A595-E21507C39A8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7200" y="1447800"/>
            <a:ext cx="1193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686" name="Picture 6">
            <a:extLst>
              <a:ext uri="{FF2B5EF4-FFF2-40B4-BE49-F238E27FC236}">
                <a16:creationId xmlns:a16="http://schemas.microsoft.com/office/drawing/2014/main" id="{D1CD50E5-3E39-48BE-AE25-BF903553D46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828800"/>
            <a:ext cx="17526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687" name="Rectangle 7">
            <a:extLst>
              <a:ext uri="{FF2B5EF4-FFF2-40B4-BE49-F238E27FC236}">
                <a16:creationId xmlns:a16="http://schemas.microsoft.com/office/drawing/2014/main" id="{7107B0B7-CCA7-48E5-BEBE-DEFF88874BA3}"/>
              </a:ext>
            </a:extLst>
          </p:cNvPr>
          <p:cNvSpPr>
            <a:spLocks/>
          </p:cNvSpPr>
          <p:nvPr/>
        </p:nvSpPr>
        <p:spPr bwMode="auto">
          <a:xfrm>
            <a:off x="1393825" y="3276600"/>
            <a:ext cx="157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a:spcBef>
                <a:spcPts val="1150"/>
              </a:spcBef>
            </a:pPr>
            <a:r>
              <a:rPr lang="en-US" altLang="en-US" sz="2000">
                <a:cs typeface="Arial" panose="020B0604020202020204" pitchFamily="34" charset="0"/>
              </a:rPr>
              <a:t>Alice</a:t>
            </a:r>
          </a:p>
        </p:txBody>
      </p:sp>
      <p:sp>
        <p:nvSpPr>
          <p:cNvPr id="71688" name="Rectangle 8">
            <a:extLst>
              <a:ext uri="{FF2B5EF4-FFF2-40B4-BE49-F238E27FC236}">
                <a16:creationId xmlns:a16="http://schemas.microsoft.com/office/drawing/2014/main" id="{DAB95CC7-D635-4BD4-B0EC-A0D0C3575FD7}"/>
              </a:ext>
            </a:extLst>
          </p:cNvPr>
          <p:cNvSpPr>
            <a:spLocks/>
          </p:cNvSpPr>
          <p:nvPr/>
        </p:nvSpPr>
        <p:spPr bwMode="auto">
          <a:xfrm>
            <a:off x="6934200" y="3276600"/>
            <a:ext cx="606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r>
              <a:rPr lang="en-US" altLang="en-US" sz="2000">
                <a:cs typeface="Arial" panose="020B0604020202020204" pitchFamily="34" charset="0"/>
              </a:rPr>
              <a:t>Bob</a:t>
            </a:r>
          </a:p>
        </p:txBody>
      </p:sp>
      <p:pic>
        <p:nvPicPr>
          <p:cNvPr id="71689" name="Picture 9">
            <a:extLst>
              <a:ext uri="{FF2B5EF4-FFF2-40B4-BE49-F238E27FC236}">
                <a16:creationId xmlns:a16="http://schemas.microsoft.com/office/drawing/2014/main" id="{97C2ED53-7A88-4958-A232-BE15E256BE02}"/>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657600"/>
            <a:ext cx="9810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690" name="Picture 10">
            <a:extLst>
              <a:ext uri="{FF2B5EF4-FFF2-40B4-BE49-F238E27FC236}">
                <a16:creationId xmlns:a16="http://schemas.microsoft.com/office/drawing/2014/main" id="{DA20762B-4794-48A4-B86F-8B6E49AADBEF}"/>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4724400"/>
            <a:ext cx="5191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691" name="Picture 11">
            <a:extLst>
              <a:ext uri="{FF2B5EF4-FFF2-40B4-BE49-F238E27FC236}">
                <a16:creationId xmlns:a16="http://schemas.microsoft.com/office/drawing/2014/main" id="{FF4946EC-69F2-44D1-8E9B-1CEED6605C2D}"/>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3886200"/>
            <a:ext cx="8890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692" name="Picture 12">
            <a:extLst>
              <a:ext uri="{FF2B5EF4-FFF2-40B4-BE49-F238E27FC236}">
                <a16:creationId xmlns:a16="http://schemas.microsoft.com/office/drawing/2014/main" id="{F211AE83-E3C3-4851-8691-DFB6AB6529CA}"/>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3962400"/>
            <a:ext cx="4572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693" name="Picture 13">
            <a:extLst>
              <a:ext uri="{FF2B5EF4-FFF2-40B4-BE49-F238E27FC236}">
                <a16:creationId xmlns:a16="http://schemas.microsoft.com/office/drawing/2014/main" id="{41E635DE-D77C-4F40-9675-076119B50563}"/>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3962400"/>
            <a:ext cx="11430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694" name="Picture 14">
            <a:extLst>
              <a:ext uri="{FF2B5EF4-FFF2-40B4-BE49-F238E27FC236}">
                <a16:creationId xmlns:a16="http://schemas.microsoft.com/office/drawing/2014/main" id="{2FC0C699-B00F-4520-A6FD-20A52C4C73F0}"/>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2506663"/>
            <a:ext cx="83820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695" name="AutoShape 15">
            <a:extLst>
              <a:ext uri="{FF2B5EF4-FFF2-40B4-BE49-F238E27FC236}">
                <a16:creationId xmlns:a16="http://schemas.microsoft.com/office/drawing/2014/main" id="{5FBFDC0D-5E07-42DB-A735-1BC12954EFD6}"/>
              </a:ext>
            </a:extLst>
          </p:cNvPr>
          <p:cNvSpPr>
            <a:spLocks/>
          </p:cNvSpPr>
          <p:nvPr/>
        </p:nvSpPr>
        <p:spPr bwMode="auto">
          <a:xfrm>
            <a:off x="3505200" y="1905000"/>
            <a:ext cx="1066800" cy="1295400"/>
          </a:xfrm>
          <a:custGeom>
            <a:avLst/>
            <a:gdLst/>
            <a:ahLst/>
            <a:cxnLst/>
            <a:rect l="0" t="0" r="r" b="b"/>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0" y="2700"/>
                </a:moveTo>
                <a:cubicBezTo>
                  <a:pt x="0" y="4191"/>
                  <a:pt x="4835" y="5400"/>
                  <a:pt x="10800" y="5400"/>
                </a:cubicBezTo>
                <a:cubicBezTo>
                  <a:pt x="16765" y="5400"/>
                  <a:pt x="21600" y="4191"/>
                  <a:pt x="21600" y="2700"/>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71696" name="Picture 16">
            <a:extLst>
              <a:ext uri="{FF2B5EF4-FFF2-40B4-BE49-F238E27FC236}">
                <a16:creationId xmlns:a16="http://schemas.microsoft.com/office/drawing/2014/main" id="{428609B0-A163-42A0-97B5-DE1EF6898CE6}"/>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2971800"/>
            <a:ext cx="692150" cy="914400"/>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chemeClr val="tx1">
                    <a:alpha val="50000"/>
                  </a:schemeClr>
                </a:solidFill>
                <a:miter lim="800000"/>
                <a:headEnd/>
                <a:tailEnd/>
              </a14:hiddenLine>
            </a:ext>
          </a:extLst>
        </p:spPr>
      </p:pic>
      <p:sp>
        <p:nvSpPr>
          <p:cNvPr id="71697" name="Line 17">
            <a:extLst>
              <a:ext uri="{FF2B5EF4-FFF2-40B4-BE49-F238E27FC236}">
                <a16:creationId xmlns:a16="http://schemas.microsoft.com/office/drawing/2014/main" id="{43E6F5B7-59CB-4E5C-A899-50849B04E387}"/>
              </a:ext>
            </a:extLst>
          </p:cNvPr>
          <p:cNvSpPr>
            <a:spLocks noChangeShapeType="1"/>
          </p:cNvSpPr>
          <p:nvPr/>
        </p:nvSpPr>
        <p:spPr bwMode="auto">
          <a:xfrm>
            <a:off x="4724400" y="2667000"/>
            <a:ext cx="1905000" cy="1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1">
            <a:extLst>
              <a:ext uri="{FF2B5EF4-FFF2-40B4-BE49-F238E27FC236}">
                <a16:creationId xmlns:a16="http://schemas.microsoft.com/office/drawing/2014/main" id="{E712F5A3-6AA4-4A89-A913-AFEF00A4269D}"/>
              </a:ext>
            </a:extLst>
          </p:cNvPr>
          <p:cNvSpPr>
            <a:spLocks noGrp="1" noChangeArrowheads="1"/>
          </p:cNvSpPr>
          <p:nvPr>
            <p:ph type="title"/>
          </p:nvPr>
        </p:nvSpPr>
        <p:spPr>
          <a:xfrm>
            <a:off x="685800" y="0"/>
            <a:ext cx="7772400" cy="1600200"/>
          </a:xfrm>
          <a:ln/>
        </p:spPr>
        <p:txBody>
          <a:bodyPr rIns="132080"/>
          <a:lstStyle/>
          <a:p>
            <a:r>
              <a:rPr lang="en-US" altLang="en-US" sz="4000"/>
              <a:t>Alice, Bob, and their Locks</a:t>
            </a:r>
          </a:p>
        </p:txBody>
      </p:sp>
      <p:grpSp>
        <p:nvGrpSpPr>
          <p:cNvPr id="73730" name="Group 2">
            <a:extLst>
              <a:ext uri="{FF2B5EF4-FFF2-40B4-BE49-F238E27FC236}">
                <a16:creationId xmlns:a16="http://schemas.microsoft.com/office/drawing/2014/main" id="{99B63B37-EA83-4BCA-9AE8-40BAD2796C84}"/>
              </a:ext>
            </a:extLst>
          </p:cNvPr>
          <p:cNvGrpSpPr>
            <a:grpSpLocks/>
          </p:cNvGrpSpPr>
          <p:nvPr/>
        </p:nvGrpSpPr>
        <p:grpSpPr bwMode="auto">
          <a:xfrm>
            <a:off x="457200" y="1143000"/>
            <a:ext cx="8218488" cy="180975"/>
            <a:chOff x="0" y="0"/>
            <a:chExt cx="5177" cy="114"/>
          </a:xfrm>
        </p:grpSpPr>
        <p:sp>
          <p:nvSpPr>
            <p:cNvPr id="73731" name="Rectangle 3">
              <a:extLst>
                <a:ext uri="{FF2B5EF4-FFF2-40B4-BE49-F238E27FC236}">
                  <a16:creationId xmlns:a16="http://schemas.microsoft.com/office/drawing/2014/main" id="{74F31C3B-D385-4E78-AE79-1E39D709697C}"/>
                </a:ext>
              </a:extLst>
            </p:cNvPr>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p>
              <a:endParaRPr lang="en-US"/>
            </a:p>
          </p:txBody>
        </p:sp>
        <p:sp>
          <p:nvSpPr>
            <p:cNvPr id="73732" name="Rectangle 4">
              <a:extLst>
                <a:ext uri="{FF2B5EF4-FFF2-40B4-BE49-F238E27FC236}">
                  <a16:creationId xmlns:a16="http://schemas.microsoft.com/office/drawing/2014/main" id="{6BE4C2C7-202F-4ACB-916F-E59A0C69350B}"/>
                </a:ext>
              </a:extLst>
            </p:cNvPr>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p>
              <a:endParaRPr lang="en-US"/>
            </a:p>
          </p:txBody>
        </p:sp>
      </p:grpSp>
      <p:pic>
        <p:nvPicPr>
          <p:cNvPr id="73733" name="Picture 5">
            <a:extLst>
              <a:ext uri="{FF2B5EF4-FFF2-40B4-BE49-F238E27FC236}">
                <a16:creationId xmlns:a16="http://schemas.microsoft.com/office/drawing/2014/main" id="{988DD743-1F4E-43DE-8D8B-C52741F99D7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7200" y="1447800"/>
            <a:ext cx="1193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734" name="Picture 6">
            <a:extLst>
              <a:ext uri="{FF2B5EF4-FFF2-40B4-BE49-F238E27FC236}">
                <a16:creationId xmlns:a16="http://schemas.microsoft.com/office/drawing/2014/main" id="{ABFC495F-87F1-4408-8324-EB84CE8ADF57}"/>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828800"/>
            <a:ext cx="17526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735" name="Rectangle 7">
            <a:extLst>
              <a:ext uri="{FF2B5EF4-FFF2-40B4-BE49-F238E27FC236}">
                <a16:creationId xmlns:a16="http://schemas.microsoft.com/office/drawing/2014/main" id="{8D3642D3-D238-4FFB-BE9A-B90BE00106DE}"/>
              </a:ext>
            </a:extLst>
          </p:cNvPr>
          <p:cNvSpPr>
            <a:spLocks/>
          </p:cNvSpPr>
          <p:nvPr/>
        </p:nvSpPr>
        <p:spPr bwMode="auto">
          <a:xfrm>
            <a:off x="1393825" y="3276600"/>
            <a:ext cx="157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a:spcBef>
                <a:spcPts val="1150"/>
              </a:spcBef>
            </a:pPr>
            <a:r>
              <a:rPr lang="en-US" altLang="en-US" sz="2000">
                <a:cs typeface="Arial" panose="020B0604020202020204" pitchFamily="34" charset="0"/>
              </a:rPr>
              <a:t>Alice</a:t>
            </a:r>
          </a:p>
        </p:txBody>
      </p:sp>
      <p:sp>
        <p:nvSpPr>
          <p:cNvPr id="73736" name="Rectangle 8">
            <a:extLst>
              <a:ext uri="{FF2B5EF4-FFF2-40B4-BE49-F238E27FC236}">
                <a16:creationId xmlns:a16="http://schemas.microsoft.com/office/drawing/2014/main" id="{58FEFACA-4C3C-4F9F-864C-CF7C9628118E}"/>
              </a:ext>
            </a:extLst>
          </p:cNvPr>
          <p:cNvSpPr>
            <a:spLocks/>
          </p:cNvSpPr>
          <p:nvPr/>
        </p:nvSpPr>
        <p:spPr bwMode="auto">
          <a:xfrm>
            <a:off x="6934200" y="3276600"/>
            <a:ext cx="606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r>
              <a:rPr lang="en-US" altLang="en-US" sz="2000">
                <a:cs typeface="Arial" panose="020B0604020202020204" pitchFamily="34" charset="0"/>
              </a:rPr>
              <a:t>Bob</a:t>
            </a:r>
          </a:p>
        </p:txBody>
      </p:sp>
      <p:pic>
        <p:nvPicPr>
          <p:cNvPr id="73737" name="Picture 9">
            <a:extLst>
              <a:ext uri="{FF2B5EF4-FFF2-40B4-BE49-F238E27FC236}">
                <a16:creationId xmlns:a16="http://schemas.microsoft.com/office/drawing/2014/main" id="{8EB89410-AC2E-413F-9069-3D73AA92753C}"/>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657600"/>
            <a:ext cx="9810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738" name="Picture 10">
            <a:extLst>
              <a:ext uri="{FF2B5EF4-FFF2-40B4-BE49-F238E27FC236}">
                <a16:creationId xmlns:a16="http://schemas.microsoft.com/office/drawing/2014/main" id="{9391B3A8-6E66-43E8-BC47-E0783C541493}"/>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4724400"/>
            <a:ext cx="5191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739" name="Picture 11">
            <a:extLst>
              <a:ext uri="{FF2B5EF4-FFF2-40B4-BE49-F238E27FC236}">
                <a16:creationId xmlns:a16="http://schemas.microsoft.com/office/drawing/2014/main" id="{B7D685ED-74E7-4F7E-959A-DF1E925B7069}"/>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3886200"/>
            <a:ext cx="8890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740" name="Picture 12">
            <a:extLst>
              <a:ext uri="{FF2B5EF4-FFF2-40B4-BE49-F238E27FC236}">
                <a16:creationId xmlns:a16="http://schemas.microsoft.com/office/drawing/2014/main" id="{566AFB98-79A0-4F15-ACD0-8F731E9A1765}"/>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3048000"/>
            <a:ext cx="4572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741" name="Picture 13">
            <a:extLst>
              <a:ext uri="{FF2B5EF4-FFF2-40B4-BE49-F238E27FC236}">
                <a16:creationId xmlns:a16="http://schemas.microsoft.com/office/drawing/2014/main" id="{AD69CD3F-69EF-4689-AB41-4B22F8A4515E}"/>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3962400"/>
            <a:ext cx="11430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742" name="Picture 14">
            <a:extLst>
              <a:ext uri="{FF2B5EF4-FFF2-40B4-BE49-F238E27FC236}">
                <a16:creationId xmlns:a16="http://schemas.microsoft.com/office/drawing/2014/main" id="{E4909DCE-D828-4693-8C8E-8E112D2FD626}"/>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2506663"/>
            <a:ext cx="83820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3743" name="AutoShape 15">
            <a:extLst>
              <a:ext uri="{FF2B5EF4-FFF2-40B4-BE49-F238E27FC236}">
                <a16:creationId xmlns:a16="http://schemas.microsoft.com/office/drawing/2014/main" id="{DAD17AFA-973E-42C6-AA3E-E9B157FDE34C}"/>
              </a:ext>
            </a:extLst>
          </p:cNvPr>
          <p:cNvSpPr>
            <a:spLocks/>
          </p:cNvSpPr>
          <p:nvPr/>
        </p:nvSpPr>
        <p:spPr bwMode="auto">
          <a:xfrm>
            <a:off x="5486400" y="1905000"/>
            <a:ext cx="1066800" cy="1295400"/>
          </a:xfrm>
          <a:custGeom>
            <a:avLst/>
            <a:gdLst/>
            <a:ahLst/>
            <a:cxnLst/>
            <a:rect l="0" t="0" r="r" b="b"/>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0" y="2700"/>
                </a:moveTo>
                <a:cubicBezTo>
                  <a:pt x="0" y="4191"/>
                  <a:pt x="4835" y="5400"/>
                  <a:pt x="10800" y="5400"/>
                </a:cubicBezTo>
                <a:cubicBezTo>
                  <a:pt x="16765" y="5400"/>
                  <a:pt x="21600" y="4191"/>
                  <a:pt x="21600" y="2700"/>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pic>
        <p:nvPicPr>
          <p:cNvPr id="73744" name="Picture 16">
            <a:extLst>
              <a:ext uri="{FF2B5EF4-FFF2-40B4-BE49-F238E27FC236}">
                <a16:creationId xmlns:a16="http://schemas.microsoft.com/office/drawing/2014/main" id="{319B1F5C-EB5F-4EFD-9C8C-6CCC9F4F2DB5}"/>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2971800"/>
            <a:ext cx="692150" cy="914400"/>
          </a:xfrm>
          <a:prstGeom prst="rect">
            <a:avLst/>
          </a:prstGeom>
          <a:noFill/>
          <a:ln>
            <a:noFill/>
          </a:ln>
          <a:extLst>
            <a:ext uri="{909E8E84-426E-40DD-AFC4-6F175D3DCCD1}">
              <a14:hiddenFill xmlns:a14="http://schemas.microsoft.com/office/drawing/2010/main">
                <a:solidFill>
                  <a:srgbClr val="FFFFFF">
                    <a:alpha val="50000"/>
                  </a:srgbClr>
                </a:solidFill>
              </a14:hiddenFill>
            </a:ext>
            <a:ext uri="{91240B29-F687-4F45-9708-019B960494DF}">
              <a14:hiddenLine xmlns:a14="http://schemas.microsoft.com/office/drawing/2010/main" w="9525">
                <a:solidFill>
                  <a:schemeClr val="tx1">
                    <a:alpha val="50000"/>
                  </a:schemeClr>
                </a:solidFill>
                <a:miter lim="800000"/>
                <a:headEnd/>
                <a:tailEnd/>
              </a14:hiddenLine>
            </a:ext>
          </a:extLst>
        </p:spPr>
      </p:pic>
      <p:sp>
        <p:nvSpPr>
          <p:cNvPr id="73745" name="Line 17">
            <a:extLst>
              <a:ext uri="{FF2B5EF4-FFF2-40B4-BE49-F238E27FC236}">
                <a16:creationId xmlns:a16="http://schemas.microsoft.com/office/drawing/2014/main" id="{EB3F3791-EE4B-413B-98F9-CFA79211C385}"/>
              </a:ext>
            </a:extLst>
          </p:cNvPr>
          <p:cNvSpPr>
            <a:spLocks noChangeShapeType="1"/>
          </p:cNvSpPr>
          <p:nvPr/>
        </p:nvSpPr>
        <p:spPr bwMode="auto">
          <a:xfrm flipH="1">
            <a:off x="3352800" y="2590800"/>
            <a:ext cx="1905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1">
            <a:extLst>
              <a:ext uri="{FF2B5EF4-FFF2-40B4-BE49-F238E27FC236}">
                <a16:creationId xmlns:a16="http://schemas.microsoft.com/office/drawing/2014/main" id="{3A79ADF4-6C09-49FA-A7D0-51CAEECBFB56}"/>
              </a:ext>
            </a:extLst>
          </p:cNvPr>
          <p:cNvSpPr>
            <a:spLocks noGrp="1" noChangeArrowheads="1"/>
          </p:cNvSpPr>
          <p:nvPr>
            <p:ph type="title"/>
          </p:nvPr>
        </p:nvSpPr>
        <p:spPr>
          <a:xfrm>
            <a:off x="685800" y="0"/>
            <a:ext cx="7772400" cy="1600200"/>
          </a:xfrm>
          <a:ln/>
        </p:spPr>
        <p:txBody>
          <a:bodyPr rIns="132080"/>
          <a:lstStyle/>
          <a:p>
            <a:r>
              <a:rPr lang="en-US" altLang="en-US" sz="4000"/>
              <a:t>Alice, Bob, and their Locks</a:t>
            </a:r>
          </a:p>
        </p:txBody>
      </p:sp>
      <p:grpSp>
        <p:nvGrpSpPr>
          <p:cNvPr id="75778" name="Group 2">
            <a:extLst>
              <a:ext uri="{FF2B5EF4-FFF2-40B4-BE49-F238E27FC236}">
                <a16:creationId xmlns:a16="http://schemas.microsoft.com/office/drawing/2014/main" id="{9DA74BAA-F323-4C6E-872A-B216C76B02CF}"/>
              </a:ext>
            </a:extLst>
          </p:cNvPr>
          <p:cNvGrpSpPr>
            <a:grpSpLocks/>
          </p:cNvGrpSpPr>
          <p:nvPr/>
        </p:nvGrpSpPr>
        <p:grpSpPr bwMode="auto">
          <a:xfrm>
            <a:off x="457200" y="1143000"/>
            <a:ext cx="8218488" cy="180975"/>
            <a:chOff x="0" y="0"/>
            <a:chExt cx="5177" cy="114"/>
          </a:xfrm>
        </p:grpSpPr>
        <p:sp>
          <p:nvSpPr>
            <p:cNvPr id="75779" name="Rectangle 3">
              <a:extLst>
                <a:ext uri="{FF2B5EF4-FFF2-40B4-BE49-F238E27FC236}">
                  <a16:creationId xmlns:a16="http://schemas.microsoft.com/office/drawing/2014/main" id="{0BC3327D-D661-4F9F-B95B-A5F9B2658413}"/>
                </a:ext>
              </a:extLst>
            </p:cNvPr>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p>
              <a:endParaRPr lang="en-US"/>
            </a:p>
          </p:txBody>
        </p:sp>
        <p:sp>
          <p:nvSpPr>
            <p:cNvPr id="75780" name="Rectangle 4">
              <a:extLst>
                <a:ext uri="{FF2B5EF4-FFF2-40B4-BE49-F238E27FC236}">
                  <a16:creationId xmlns:a16="http://schemas.microsoft.com/office/drawing/2014/main" id="{1009CB95-5CD7-4CB1-868E-7580A3A691E5}"/>
                </a:ext>
              </a:extLst>
            </p:cNvPr>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p>
              <a:endParaRPr lang="en-US"/>
            </a:p>
          </p:txBody>
        </p:sp>
      </p:grpSp>
      <p:pic>
        <p:nvPicPr>
          <p:cNvPr id="75781" name="Picture 5">
            <a:extLst>
              <a:ext uri="{FF2B5EF4-FFF2-40B4-BE49-F238E27FC236}">
                <a16:creationId xmlns:a16="http://schemas.microsoft.com/office/drawing/2014/main" id="{14D33CA4-1793-4A51-A048-DB4C3DA6D07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7200" y="1447800"/>
            <a:ext cx="1193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782" name="Picture 6">
            <a:extLst>
              <a:ext uri="{FF2B5EF4-FFF2-40B4-BE49-F238E27FC236}">
                <a16:creationId xmlns:a16="http://schemas.microsoft.com/office/drawing/2014/main" id="{1532C4BD-B47B-4DA0-A38E-C7FED5F8B5EE}"/>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828800"/>
            <a:ext cx="17526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5783" name="Rectangle 7">
            <a:extLst>
              <a:ext uri="{FF2B5EF4-FFF2-40B4-BE49-F238E27FC236}">
                <a16:creationId xmlns:a16="http://schemas.microsoft.com/office/drawing/2014/main" id="{4A9D9087-01DC-4188-9275-7F2A008C7FA3}"/>
              </a:ext>
            </a:extLst>
          </p:cNvPr>
          <p:cNvSpPr>
            <a:spLocks/>
          </p:cNvSpPr>
          <p:nvPr/>
        </p:nvSpPr>
        <p:spPr bwMode="auto">
          <a:xfrm>
            <a:off x="1393825" y="3276600"/>
            <a:ext cx="157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a:spcBef>
                <a:spcPts val="1150"/>
              </a:spcBef>
            </a:pPr>
            <a:r>
              <a:rPr lang="en-US" altLang="en-US" sz="2000">
                <a:cs typeface="Arial" panose="020B0604020202020204" pitchFamily="34" charset="0"/>
              </a:rPr>
              <a:t>Alice</a:t>
            </a:r>
          </a:p>
        </p:txBody>
      </p:sp>
      <p:sp>
        <p:nvSpPr>
          <p:cNvPr id="75784" name="Rectangle 8">
            <a:extLst>
              <a:ext uri="{FF2B5EF4-FFF2-40B4-BE49-F238E27FC236}">
                <a16:creationId xmlns:a16="http://schemas.microsoft.com/office/drawing/2014/main" id="{6C1314A8-AF10-4FAF-A738-EA56B16D1C05}"/>
              </a:ext>
            </a:extLst>
          </p:cNvPr>
          <p:cNvSpPr>
            <a:spLocks/>
          </p:cNvSpPr>
          <p:nvPr/>
        </p:nvSpPr>
        <p:spPr bwMode="auto">
          <a:xfrm>
            <a:off x="6934200" y="3276600"/>
            <a:ext cx="606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r>
              <a:rPr lang="en-US" altLang="en-US" sz="2000">
                <a:cs typeface="Arial" panose="020B0604020202020204" pitchFamily="34" charset="0"/>
              </a:rPr>
              <a:t>Bob</a:t>
            </a:r>
          </a:p>
        </p:txBody>
      </p:sp>
      <p:pic>
        <p:nvPicPr>
          <p:cNvPr id="75785" name="Picture 9">
            <a:extLst>
              <a:ext uri="{FF2B5EF4-FFF2-40B4-BE49-F238E27FC236}">
                <a16:creationId xmlns:a16="http://schemas.microsoft.com/office/drawing/2014/main" id="{6AA5222B-3977-492E-90E6-F8FD46A79FAD}"/>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657600"/>
            <a:ext cx="9810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786" name="Picture 10">
            <a:extLst>
              <a:ext uri="{FF2B5EF4-FFF2-40B4-BE49-F238E27FC236}">
                <a16:creationId xmlns:a16="http://schemas.microsoft.com/office/drawing/2014/main" id="{98CAD42A-2EB6-496A-B553-566B1E2CAA3B}"/>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4724400"/>
            <a:ext cx="5191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787" name="Picture 11">
            <a:extLst>
              <a:ext uri="{FF2B5EF4-FFF2-40B4-BE49-F238E27FC236}">
                <a16:creationId xmlns:a16="http://schemas.microsoft.com/office/drawing/2014/main" id="{7DFBE1A1-45F0-4C9F-B28D-EF0250260B61}"/>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3886200"/>
            <a:ext cx="8890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788" name="Picture 12">
            <a:extLst>
              <a:ext uri="{FF2B5EF4-FFF2-40B4-BE49-F238E27FC236}">
                <a16:creationId xmlns:a16="http://schemas.microsoft.com/office/drawing/2014/main" id="{9427CD45-5298-4525-B77F-7B7667C23309}"/>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3048000"/>
            <a:ext cx="4572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789" name="Picture 13">
            <a:extLst>
              <a:ext uri="{FF2B5EF4-FFF2-40B4-BE49-F238E27FC236}">
                <a16:creationId xmlns:a16="http://schemas.microsoft.com/office/drawing/2014/main" id="{E0E9646A-2F95-443A-A1D0-42BE2F35D7BC}"/>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3962400"/>
            <a:ext cx="11430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5790" name="Picture 14">
            <a:extLst>
              <a:ext uri="{FF2B5EF4-FFF2-40B4-BE49-F238E27FC236}">
                <a16:creationId xmlns:a16="http://schemas.microsoft.com/office/drawing/2014/main" id="{BB080E91-79A3-487B-B1C2-94C6A3E6749E}"/>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2506663"/>
            <a:ext cx="83820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5791" name="AutoShape 15">
            <a:extLst>
              <a:ext uri="{FF2B5EF4-FFF2-40B4-BE49-F238E27FC236}">
                <a16:creationId xmlns:a16="http://schemas.microsoft.com/office/drawing/2014/main" id="{8D2D8A41-C016-4ED3-90FA-FBD2833D7BB6}"/>
              </a:ext>
            </a:extLst>
          </p:cNvPr>
          <p:cNvSpPr>
            <a:spLocks/>
          </p:cNvSpPr>
          <p:nvPr/>
        </p:nvSpPr>
        <p:spPr bwMode="auto">
          <a:xfrm>
            <a:off x="3352800" y="1905000"/>
            <a:ext cx="1066800" cy="1295400"/>
          </a:xfrm>
          <a:custGeom>
            <a:avLst/>
            <a:gdLst/>
            <a:ahLst/>
            <a:cxnLst/>
            <a:rect l="0" t="0" r="r" b="b"/>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0" y="2700"/>
                </a:moveTo>
                <a:cubicBezTo>
                  <a:pt x="0" y="4191"/>
                  <a:pt x="4835" y="5400"/>
                  <a:pt x="10800" y="5400"/>
                </a:cubicBezTo>
                <a:cubicBezTo>
                  <a:pt x="16765" y="5400"/>
                  <a:pt x="21600" y="4191"/>
                  <a:pt x="21600" y="2700"/>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5792" name="Line 16">
            <a:extLst>
              <a:ext uri="{FF2B5EF4-FFF2-40B4-BE49-F238E27FC236}">
                <a16:creationId xmlns:a16="http://schemas.microsoft.com/office/drawing/2014/main" id="{C3069752-7663-44C3-BD75-BA8ABF8F46CA}"/>
              </a:ext>
            </a:extLst>
          </p:cNvPr>
          <p:cNvSpPr>
            <a:spLocks noChangeShapeType="1"/>
          </p:cNvSpPr>
          <p:nvPr/>
        </p:nvSpPr>
        <p:spPr bwMode="auto">
          <a:xfrm>
            <a:off x="4648200" y="2743200"/>
            <a:ext cx="1905000" cy="1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1">
            <a:extLst>
              <a:ext uri="{FF2B5EF4-FFF2-40B4-BE49-F238E27FC236}">
                <a16:creationId xmlns:a16="http://schemas.microsoft.com/office/drawing/2014/main" id="{D87B6979-38C1-464E-95C0-02DD8D118ED3}"/>
              </a:ext>
            </a:extLst>
          </p:cNvPr>
          <p:cNvSpPr>
            <a:spLocks noGrp="1" noChangeArrowheads="1"/>
          </p:cNvSpPr>
          <p:nvPr>
            <p:ph type="title"/>
          </p:nvPr>
        </p:nvSpPr>
        <p:spPr>
          <a:xfrm>
            <a:off x="685800" y="0"/>
            <a:ext cx="7772400" cy="1600200"/>
          </a:xfrm>
          <a:ln/>
        </p:spPr>
        <p:txBody>
          <a:bodyPr rIns="132080"/>
          <a:lstStyle/>
          <a:p>
            <a:r>
              <a:rPr lang="en-US" altLang="en-US" sz="4000"/>
              <a:t>Alice, Bob, and Their Locks</a:t>
            </a:r>
          </a:p>
        </p:txBody>
      </p:sp>
      <p:grpSp>
        <p:nvGrpSpPr>
          <p:cNvPr id="77826" name="Group 2">
            <a:extLst>
              <a:ext uri="{FF2B5EF4-FFF2-40B4-BE49-F238E27FC236}">
                <a16:creationId xmlns:a16="http://schemas.microsoft.com/office/drawing/2014/main" id="{6E9881FC-3CF1-417E-B492-298B0AFE051F}"/>
              </a:ext>
            </a:extLst>
          </p:cNvPr>
          <p:cNvGrpSpPr>
            <a:grpSpLocks/>
          </p:cNvGrpSpPr>
          <p:nvPr/>
        </p:nvGrpSpPr>
        <p:grpSpPr bwMode="auto">
          <a:xfrm>
            <a:off x="457200" y="1143000"/>
            <a:ext cx="8218488" cy="180975"/>
            <a:chOff x="0" y="0"/>
            <a:chExt cx="5177" cy="114"/>
          </a:xfrm>
        </p:grpSpPr>
        <p:sp>
          <p:nvSpPr>
            <p:cNvPr id="77827" name="Rectangle 3">
              <a:extLst>
                <a:ext uri="{FF2B5EF4-FFF2-40B4-BE49-F238E27FC236}">
                  <a16:creationId xmlns:a16="http://schemas.microsoft.com/office/drawing/2014/main" id="{BE6B1B2A-7968-4FE0-BDEA-3FEC920C5AC8}"/>
                </a:ext>
              </a:extLst>
            </p:cNvPr>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p>
              <a:endParaRPr lang="en-US"/>
            </a:p>
          </p:txBody>
        </p:sp>
        <p:sp>
          <p:nvSpPr>
            <p:cNvPr id="77828" name="Rectangle 4">
              <a:extLst>
                <a:ext uri="{FF2B5EF4-FFF2-40B4-BE49-F238E27FC236}">
                  <a16:creationId xmlns:a16="http://schemas.microsoft.com/office/drawing/2014/main" id="{5410F4FB-6B52-46A8-9411-35EEB0BEE4B8}"/>
                </a:ext>
              </a:extLst>
            </p:cNvPr>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p>
              <a:endParaRPr lang="en-US"/>
            </a:p>
          </p:txBody>
        </p:sp>
      </p:grpSp>
      <p:pic>
        <p:nvPicPr>
          <p:cNvPr id="77829" name="Picture 5">
            <a:extLst>
              <a:ext uri="{FF2B5EF4-FFF2-40B4-BE49-F238E27FC236}">
                <a16:creationId xmlns:a16="http://schemas.microsoft.com/office/drawing/2014/main" id="{1EC122C2-5F9F-4697-877C-8B3BCDF02AC3}"/>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7200" y="1447800"/>
            <a:ext cx="1193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830" name="Picture 6">
            <a:extLst>
              <a:ext uri="{FF2B5EF4-FFF2-40B4-BE49-F238E27FC236}">
                <a16:creationId xmlns:a16="http://schemas.microsoft.com/office/drawing/2014/main" id="{6B40E540-09F6-454A-96E4-7C5F45197C71}"/>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828800"/>
            <a:ext cx="17526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7831" name="Rectangle 7">
            <a:extLst>
              <a:ext uri="{FF2B5EF4-FFF2-40B4-BE49-F238E27FC236}">
                <a16:creationId xmlns:a16="http://schemas.microsoft.com/office/drawing/2014/main" id="{53E870B5-5765-46FB-971B-9DD84915AD69}"/>
              </a:ext>
            </a:extLst>
          </p:cNvPr>
          <p:cNvSpPr>
            <a:spLocks/>
          </p:cNvSpPr>
          <p:nvPr/>
        </p:nvSpPr>
        <p:spPr bwMode="auto">
          <a:xfrm>
            <a:off x="1393825" y="3276600"/>
            <a:ext cx="157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a:spcBef>
                <a:spcPts val="1150"/>
              </a:spcBef>
            </a:pPr>
            <a:r>
              <a:rPr lang="en-US" altLang="en-US" sz="2000">
                <a:cs typeface="Arial" panose="020B0604020202020204" pitchFamily="34" charset="0"/>
              </a:rPr>
              <a:t>Alice</a:t>
            </a:r>
          </a:p>
        </p:txBody>
      </p:sp>
      <p:sp>
        <p:nvSpPr>
          <p:cNvPr id="77832" name="Rectangle 8">
            <a:extLst>
              <a:ext uri="{FF2B5EF4-FFF2-40B4-BE49-F238E27FC236}">
                <a16:creationId xmlns:a16="http://schemas.microsoft.com/office/drawing/2014/main" id="{D00CC542-46F2-4F80-9B47-A46DD4FFA651}"/>
              </a:ext>
            </a:extLst>
          </p:cNvPr>
          <p:cNvSpPr>
            <a:spLocks/>
          </p:cNvSpPr>
          <p:nvPr/>
        </p:nvSpPr>
        <p:spPr bwMode="auto">
          <a:xfrm>
            <a:off x="6934200" y="3276600"/>
            <a:ext cx="606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r>
              <a:rPr lang="en-US" altLang="en-US" sz="2000">
                <a:cs typeface="Arial" panose="020B0604020202020204" pitchFamily="34" charset="0"/>
              </a:rPr>
              <a:t>Bob</a:t>
            </a:r>
          </a:p>
        </p:txBody>
      </p:sp>
      <p:pic>
        <p:nvPicPr>
          <p:cNvPr id="77833" name="Picture 9">
            <a:extLst>
              <a:ext uri="{FF2B5EF4-FFF2-40B4-BE49-F238E27FC236}">
                <a16:creationId xmlns:a16="http://schemas.microsoft.com/office/drawing/2014/main" id="{4C268B25-D45E-468C-B793-222AC23C1DC4}"/>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657600"/>
            <a:ext cx="98107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834" name="Picture 10">
            <a:extLst>
              <a:ext uri="{FF2B5EF4-FFF2-40B4-BE49-F238E27FC236}">
                <a16:creationId xmlns:a16="http://schemas.microsoft.com/office/drawing/2014/main" id="{461641B5-F395-4E12-AA4C-383E91AB734F}"/>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4724400"/>
            <a:ext cx="5191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835" name="Picture 11">
            <a:extLst>
              <a:ext uri="{FF2B5EF4-FFF2-40B4-BE49-F238E27FC236}">
                <a16:creationId xmlns:a16="http://schemas.microsoft.com/office/drawing/2014/main" id="{9AA5A35E-69A8-4D27-A83D-E2AD2ED74497}"/>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3886200"/>
            <a:ext cx="8890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836" name="Picture 12">
            <a:extLst>
              <a:ext uri="{FF2B5EF4-FFF2-40B4-BE49-F238E27FC236}">
                <a16:creationId xmlns:a16="http://schemas.microsoft.com/office/drawing/2014/main" id="{454F49BD-0F61-4709-978B-012E507DEDE1}"/>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43800" y="3962400"/>
            <a:ext cx="1143000"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837" name="Picture 13">
            <a:extLst>
              <a:ext uri="{FF2B5EF4-FFF2-40B4-BE49-F238E27FC236}">
                <a16:creationId xmlns:a16="http://schemas.microsoft.com/office/drawing/2014/main" id="{ED76E3B1-B713-4E1D-941D-7CB097DA786D}"/>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2506663"/>
            <a:ext cx="83820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7838" name="AutoShape 14">
            <a:extLst>
              <a:ext uri="{FF2B5EF4-FFF2-40B4-BE49-F238E27FC236}">
                <a16:creationId xmlns:a16="http://schemas.microsoft.com/office/drawing/2014/main" id="{DF559E42-8DCF-47F8-87FC-3B906683C565}"/>
              </a:ext>
            </a:extLst>
          </p:cNvPr>
          <p:cNvSpPr>
            <a:spLocks/>
          </p:cNvSpPr>
          <p:nvPr/>
        </p:nvSpPr>
        <p:spPr bwMode="auto">
          <a:xfrm>
            <a:off x="5486400" y="1905000"/>
            <a:ext cx="1066800" cy="1295400"/>
          </a:xfrm>
          <a:custGeom>
            <a:avLst/>
            <a:gdLst/>
            <a:ahLst/>
            <a:cxnLst/>
            <a:rect l="0" t="0" r="r" b="b"/>
            <a:pathLst>
              <a:path w="21600" h="21600">
                <a:moveTo>
                  <a:pt x="10800" y="0"/>
                </a:moveTo>
                <a:cubicBezTo>
                  <a:pt x="4835" y="0"/>
                  <a:pt x="0" y="1209"/>
                  <a:pt x="0" y="2700"/>
                </a:cubicBezTo>
                <a:lnTo>
                  <a:pt x="0" y="18900"/>
                </a:lnTo>
                <a:cubicBezTo>
                  <a:pt x="0" y="20391"/>
                  <a:pt x="4835" y="21600"/>
                  <a:pt x="10800" y="21600"/>
                </a:cubicBezTo>
                <a:cubicBezTo>
                  <a:pt x="16765" y="21600"/>
                  <a:pt x="21600" y="20391"/>
                  <a:pt x="21600" y="18900"/>
                </a:cubicBezTo>
                <a:lnTo>
                  <a:pt x="21600" y="2700"/>
                </a:lnTo>
                <a:cubicBezTo>
                  <a:pt x="21600" y="1209"/>
                  <a:pt x="16765" y="0"/>
                  <a:pt x="10800" y="0"/>
                </a:cubicBezTo>
                <a:close/>
                <a:moveTo>
                  <a:pt x="0" y="2700"/>
                </a:moveTo>
                <a:cubicBezTo>
                  <a:pt x="0" y="4191"/>
                  <a:pt x="4835" y="5400"/>
                  <a:pt x="10800" y="5400"/>
                </a:cubicBezTo>
                <a:cubicBezTo>
                  <a:pt x="16765" y="5400"/>
                  <a:pt x="21600" y="4191"/>
                  <a:pt x="21600" y="2700"/>
                </a:cubicBezTo>
              </a:path>
            </a:pathLst>
          </a:cu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1">
            <a:extLst>
              <a:ext uri="{FF2B5EF4-FFF2-40B4-BE49-F238E27FC236}">
                <a16:creationId xmlns:a16="http://schemas.microsoft.com/office/drawing/2014/main" id="{59141375-D5A0-4CA1-A1B1-8A7ADFAC8E51}"/>
              </a:ext>
            </a:extLst>
          </p:cNvPr>
          <p:cNvSpPr>
            <a:spLocks noGrp="1" noChangeArrowheads="1"/>
          </p:cNvSpPr>
          <p:nvPr>
            <p:ph type="title"/>
          </p:nvPr>
        </p:nvSpPr>
        <p:spPr>
          <a:xfrm>
            <a:off x="685800" y="0"/>
            <a:ext cx="7772400" cy="1600200"/>
          </a:xfrm>
          <a:ln/>
        </p:spPr>
        <p:txBody>
          <a:bodyPr rIns="132080"/>
          <a:lstStyle/>
          <a:p>
            <a:r>
              <a:rPr lang="en-US" altLang="en-US" sz="4000"/>
              <a:t>How Does This Help Us?</a:t>
            </a:r>
          </a:p>
        </p:txBody>
      </p:sp>
      <p:grpSp>
        <p:nvGrpSpPr>
          <p:cNvPr id="79874" name="Group 2">
            <a:extLst>
              <a:ext uri="{FF2B5EF4-FFF2-40B4-BE49-F238E27FC236}">
                <a16:creationId xmlns:a16="http://schemas.microsoft.com/office/drawing/2014/main" id="{CC3FB39A-7C2C-4513-9D38-270354A73F85}"/>
              </a:ext>
            </a:extLst>
          </p:cNvPr>
          <p:cNvGrpSpPr>
            <a:grpSpLocks/>
          </p:cNvGrpSpPr>
          <p:nvPr/>
        </p:nvGrpSpPr>
        <p:grpSpPr bwMode="auto">
          <a:xfrm>
            <a:off x="457200" y="1143000"/>
            <a:ext cx="8218488" cy="180975"/>
            <a:chOff x="0" y="0"/>
            <a:chExt cx="5177" cy="114"/>
          </a:xfrm>
        </p:grpSpPr>
        <p:sp>
          <p:nvSpPr>
            <p:cNvPr id="79875" name="Rectangle 3">
              <a:extLst>
                <a:ext uri="{FF2B5EF4-FFF2-40B4-BE49-F238E27FC236}">
                  <a16:creationId xmlns:a16="http://schemas.microsoft.com/office/drawing/2014/main" id="{A09F4597-BA94-42C0-8CB8-961E0516E03D}"/>
                </a:ext>
              </a:extLst>
            </p:cNvPr>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p>
              <a:endParaRPr lang="en-US"/>
            </a:p>
          </p:txBody>
        </p:sp>
        <p:sp>
          <p:nvSpPr>
            <p:cNvPr id="79876" name="Rectangle 4">
              <a:extLst>
                <a:ext uri="{FF2B5EF4-FFF2-40B4-BE49-F238E27FC236}">
                  <a16:creationId xmlns:a16="http://schemas.microsoft.com/office/drawing/2014/main" id="{71F4D153-FBA8-4813-A19C-50957E0A346D}"/>
                </a:ext>
              </a:extLst>
            </p:cNvPr>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p>
              <a:endParaRPr lang="en-US"/>
            </a:p>
          </p:txBody>
        </p:sp>
      </p:grpSp>
      <p:pic>
        <p:nvPicPr>
          <p:cNvPr id="79877" name="Picture 5">
            <a:extLst>
              <a:ext uri="{FF2B5EF4-FFF2-40B4-BE49-F238E27FC236}">
                <a16:creationId xmlns:a16="http://schemas.microsoft.com/office/drawing/2014/main" id="{BC6FF951-FF57-46CA-8A33-CA9CEEB9A49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4400" y="1447800"/>
            <a:ext cx="1193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9878" name="Picture 6">
            <a:extLst>
              <a:ext uri="{FF2B5EF4-FFF2-40B4-BE49-F238E27FC236}">
                <a16:creationId xmlns:a16="http://schemas.microsoft.com/office/drawing/2014/main" id="{FFC7F799-0993-480B-B47C-EC6D76D617DE}"/>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828800"/>
            <a:ext cx="17526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879" name="Rectangle 7">
            <a:extLst>
              <a:ext uri="{FF2B5EF4-FFF2-40B4-BE49-F238E27FC236}">
                <a16:creationId xmlns:a16="http://schemas.microsoft.com/office/drawing/2014/main" id="{7C4E61B3-F9AF-491B-8C4E-13432DF380D2}"/>
              </a:ext>
            </a:extLst>
          </p:cNvPr>
          <p:cNvSpPr>
            <a:spLocks/>
          </p:cNvSpPr>
          <p:nvPr/>
        </p:nvSpPr>
        <p:spPr bwMode="auto">
          <a:xfrm>
            <a:off x="1393825" y="3276600"/>
            <a:ext cx="157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a:spcBef>
                <a:spcPts val="1150"/>
              </a:spcBef>
            </a:pPr>
            <a:r>
              <a:rPr lang="en-US" altLang="en-US" sz="2000">
                <a:cs typeface="Arial" panose="020B0604020202020204" pitchFamily="34" charset="0"/>
              </a:rPr>
              <a:t>Alice</a:t>
            </a:r>
          </a:p>
        </p:txBody>
      </p:sp>
      <p:sp>
        <p:nvSpPr>
          <p:cNvPr id="79880" name="Rectangle 8">
            <a:extLst>
              <a:ext uri="{FF2B5EF4-FFF2-40B4-BE49-F238E27FC236}">
                <a16:creationId xmlns:a16="http://schemas.microsoft.com/office/drawing/2014/main" id="{604C2894-7773-4A86-BDA4-8B6DD30E0987}"/>
              </a:ext>
            </a:extLst>
          </p:cNvPr>
          <p:cNvSpPr>
            <a:spLocks/>
          </p:cNvSpPr>
          <p:nvPr/>
        </p:nvSpPr>
        <p:spPr bwMode="auto">
          <a:xfrm>
            <a:off x="7391400" y="3276600"/>
            <a:ext cx="606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r>
              <a:rPr lang="en-US" altLang="en-US" sz="2000">
                <a:cs typeface="Arial" panose="020B0604020202020204" pitchFamily="34" charset="0"/>
              </a:rPr>
              <a:t>Bob</a:t>
            </a:r>
          </a:p>
        </p:txBody>
      </p:sp>
      <p:sp>
        <p:nvSpPr>
          <p:cNvPr id="79881" name="Rectangle 9">
            <a:extLst>
              <a:ext uri="{FF2B5EF4-FFF2-40B4-BE49-F238E27FC236}">
                <a16:creationId xmlns:a16="http://schemas.microsoft.com/office/drawing/2014/main" id="{C9676829-96F6-4156-B15E-5D98A1D6BBCF}"/>
              </a:ext>
            </a:extLst>
          </p:cNvPr>
          <p:cNvSpPr>
            <a:spLocks/>
          </p:cNvSpPr>
          <p:nvPr/>
        </p:nvSpPr>
        <p:spPr bwMode="auto">
          <a:xfrm>
            <a:off x="974725" y="3810000"/>
            <a:ext cx="13128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r>
              <a:rPr lang="en-US" altLang="en-US" sz="2400">
                <a:latin typeface="Courier New" panose="02070309020205020404" pitchFamily="49" charset="0"/>
                <a:cs typeface="Courier New" panose="02070309020205020404" pitchFamily="49" charset="0"/>
                <a:sym typeface="Courier New" panose="02070309020205020404" pitchFamily="49" charset="0"/>
              </a:rPr>
              <a:t>Pad</a:t>
            </a:r>
            <a:r>
              <a:rPr lang="en-US" altLang="en-US" sz="2400" baseline="-25000">
                <a:latin typeface="Courier New" panose="02070309020205020404" pitchFamily="49" charset="0"/>
                <a:cs typeface="Courier New" panose="02070309020205020404" pitchFamily="49" charset="0"/>
                <a:sym typeface="Courier New" panose="02070309020205020404" pitchFamily="49" charset="0"/>
              </a:rPr>
              <a:t>Alice</a:t>
            </a:r>
          </a:p>
        </p:txBody>
      </p:sp>
      <p:sp>
        <p:nvSpPr>
          <p:cNvPr id="79882" name="Rectangle 10">
            <a:extLst>
              <a:ext uri="{FF2B5EF4-FFF2-40B4-BE49-F238E27FC236}">
                <a16:creationId xmlns:a16="http://schemas.microsoft.com/office/drawing/2014/main" id="{0F79F243-0D79-4A41-A901-174760BBEC53}"/>
              </a:ext>
            </a:extLst>
          </p:cNvPr>
          <p:cNvSpPr>
            <a:spLocks/>
          </p:cNvSpPr>
          <p:nvPr/>
        </p:nvSpPr>
        <p:spPr bwMode="auto">
          <a:xfrm>
            <a:off x="7343775" y="3827463"/>
            <a:ext cx="10683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r>
              <a:rPr lang="en-US" altLang="en-US" sz="2400">
                <a:latin typeface="Courier New" panose="02070309020205020404" pitchFamily="49" charset="0"/>
                <a:cs typeface="Courier New" panose="02070309020205020404" pitchFamily="49" charset="0"/>
                <a:sym typeface="Courier New" panose="02070309020205020404" pitchFamily="49" charset="0"/>
              </a:rPr>
              <a:t>Pad</a:t>
            </a:r>
            <a:r>
              <a:rPr lang="en-US" altLang="en-US" sz="2400" baseline="-25000">
                <a:latin typeface="Courier New" panose="02070309020205020404" pitchFamily="49" charset="0"/>
                <a:cs typeface="Courier New" panose="02070309020205020404" pitchFamily="49" charset="0"/>
                <a:sym typeface="Courier New" panose="02070309020205020404" pitchFamily="49" charset="0"/>
              </a:rPr>
              <a:t>Bob</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Subtitle 2"/>
          <p:cNvSpPr>
            <a:spLocks noGrp="1"/>
          </p:cNvSpPr>
          <p:nvPr>
            <p:ph type="subTitle" idx="1"/>
          </p:nvPr>
        </p:nvSpPr>
        <p:spPr>
          <a:xfrm>
            <a:off x="304800" y="4343400"/>
            <a:ext cx="8077200" cy="1752600"/>
          </a:xfrm>
        </p:spPr>
        <p:txBody>
          <a:bodyPr/>
          <a:lstStyle/>
          <a:p>
            <a:pPr algn="l"/>
            <a:r>
              <a:rPr lang="en-US" altLang="en-US" sz="2400" dirty="0">
                <a:latin typeface="Courier New" pitchFamily="49" charset="0"/>
                <a:ea typeface="ＭＳ Ｐゴシック" pitchFamily="-65" charset="-128"/>
                <a:cs typeface="Courier New" pitchFamily="49" charset="0"/>
              </a:rPr>
              <a:t>&gt;&gt;&gt; mystery(</a:t>
            </a:r>
            <a:r>
              <a:rPr lang="en-US" altLang="ja-JP" sz="2400" dirty="0">
                <a:latin typeface="Courier New" pitchFamily="49" charset="0"/>
                <a:ea typeface="ＭＳ Ｐゴシック" pitchFamily="-65" charset="-128"/>
                <a:cs typeface="Courier New" pitchFamily="49" charset="0"/>
              </a:rPr>
              <a:t>"radar")</a:t>
            </a:r>
          </a:p>
          <a:p>
            <a:pPr algn="l"/>
            <a:r>
              <a:rPr lang="en-US" altLang="en-US" sz="2400" dirty="0">
                <a:latin typeface="Courier New" pitchFamily="49" charset="0"/>
                <a:ea typeface="ＭＳ Ｐゴシック" pitchFamily="-65" charset="-128"/>
                <a:cs typeface="Courier New" pitchFamily="49" charset="0"/>
              </a:rPr>
              <a:t>5</a:t>
            </a:r>
          </a:p>
          <a:p>
            <a:pPr algn="l"/>
            <a:r>
              <a:rPr lang="en-US" altLang="en-US" sz="2400" dirty="0">
                <a:latin typeface="Courier New" pitchFamily="49" charset="0"/>
                <a:ea typeface="ＭＳ Ｐゴシック" pitchFamily="-65" charset="-128"/>
                <a:cs typeface="Courier New" pitchFamily="49" charset="0"/>
              </a:rPr>
              <a:t>					      </a:t>
            </a:r>
          </a:p>
          <a:p>
            <a:pPr algn="l"/>
            <a:r>
              <a:rPr lang="en-US" altLang="en-US" sz="2400" dirty="0">
                <a:latin typeface="Courier New" pitchFamily="49" charset="0"/>
                <a:ea typeface="ＭＳ Ｐゴシック" pitchFamily="-65" charset="-128"/>
                <a:cs typeface="Courier New" pitchFamily="49" charset="0"/>
              </a:rPr>
              <a:t>&gt;&gt;&gt; mystery("</a:t>
            </a:r>
            <a:r>
              <a:rPr lang="en-US" altLang="ja-JP" sz="2400" dirty="0" err="1">
                <a:latin typeface="Courier New" pitchFamily="49" charset="0"/>
                <a:ea typeface="ＭＳ Ｐゴシック" pitchFamily="-65" charset="-128"/>
                <a:cs typeface="Courier New" pitchFamily="49" charset="0"/>
              </a:rPr>
              <a:t>ahha</a:t>
            </a:r>
            <a:r>
              <a:rPr lang="en-US" altLang="ja-JP" sz="2400" dirty="0">
                <a:latin typeface="Courier New" pitchFamily="49" charset="0"/>
                <a:ea typeface="ＭＳ Ｐゴシック" pitchFamily="-65" charset="-128"/>
                <a:cs typeface="Courier New" pitchFamily="49" charset="0"/>
              </a:rPr>
              <a:t>! I like it!")</a:t>
            </a:r>
          </a:p>
          <a:p>
            <a:pPr algn="l"/>
            <a:r>
              <a:rPr lang="en-US" altLang="en-US" sz="2400" dirty="0">
                <a:latin typeface="Courier New" pitchFamily="49" charset="0"/>
                <a:ea typeface="ＭＳ Ｐゴシック" pitchFamily="-65" charset="-128"/>
                <a:cs typeface="Courier New" pitchFamily="49" charset="0"/>
              </a:rPr>
              <a:t>4</a:t>
            </a:r>
          </a:p>
        </p:txBody>
      </p:sp>
      <p:sp>
        <p:nvSpPr>
          <p:cNvPr id="17411" name="TextBox 5"/>
          <p:cNvSpPr txBox="1">
            <a:spLocks noChangeArrowheads="1"/>
          </p:cNvSpPr>
          <p:nvPr/>
        </p:nvSpPr>
        <p:spPr bwMode="auto">
          <a:xfrm>
            <a:off x="1371600" y="0"/>
            <a:ext cx="6478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A Mystery, Shrouded in an Enigma, and Veiled</a:t>
            </a:r>
          </a:p>
          <a:p>
            <a:pPr>
              <a:spcBef>
                <a:spcPct val="0"/>
              </a:spcBef>
              <a:buFontTx/>
              <a:buNone/>
            </a:pPr>
            <a:r>
              <a:rPr lang="en-US" altLang="en-US" sz="2400">
                <a:latin typeface="Arial" pitchFamily="34" charset="0"/>
              </a:rPr>
              <a:t>in Obscurity!</a:t>
            </a:r>
          </a:p>
          <a:p>
            <a:pPr>
              <a:spcBef>
                <a:spcPct val="0"/>
              </a:spcBef>
              <a:buFontTx/>
              <a:buNone/>
            </a:pPr>
            <a:endParaRPr lang="en-US" altLang="en-US" sz="2400">
              <a:latin typeface="Arial" pitchFamily="34" charset="0"/>
            </a:endParaRPr>
          </a:p>
        </p:txBody>
      </p:sp>
      <p:grpSp>
        <p:nvGrpSpPr>
          <p:cNvPr id="17412" name="Group 4"/>
          <p:cNvGrpSpPr>
            <a:grpSpLocks/>
          </p:cNvGrpSpPr>
          <p:nvPr/>
        </p:nvGrpSpPr>
        <p:grpSpPr bwMode="auto">
          <a:xfrm>
            <a:off x="381000" y="885825"/>
            <a:ext cx="8218488" cy="180975"/>
            <a:chOff x="295" y="1311"/>
            <a:chExt cx="5177" cy="114"/>
          </a:xfrm>
        </p:grpSpPr>
        <p:sp>
          <p:nvSpPr>
            <p:cNvPr id="17418"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solidFill>
                  <a:srgbClr val="000000"/>
                </a:solidFill>
                <a:latin typeface="Courier New Bold" pitchFamily="1" charset="0"/>
              </a:endParaRPr>
            </a:p>
          </p:txBody>
        </p:sp>
        <p:sp>
          <p:nvSpPr>
            <p:cNvPr id="17419"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solidFill>
                  <a:srgbClr val="000000"/>
                </a:solidFill>
                <a:latin typeface="Courier New Bold" pitchFamily="1" charset="0"/>
              </a:endParaRPr>
            </a:p>
          </p:txBody>
        </p:sp>
      </p:grpSp>
      <p:sp>
        <p:nvSpPr>
          <p:cNvPr id="17413" name="TextBox 9"/>
          <p:cNvSpPr txBox="1">
            <a:spLocks noChangeArrowheads="1"/>
          </p:cNvSpPr>
          <p:nvPr/>
        </p:nvSpPr>
        <p:spPr bwMode="auto">
          <a:xfrm>
            <a:off x="2601913" y="3962400"/>
            <a:ext cx="1108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1C7210"/>
                </a:solidFill>
                <a:latin typeface="Courier New" pitchFamily="49" charset="0"/>
                <a:cs typeface="Courier New" pitchFamily="49" charset="0"/>
              </a:rPr>
              <a:t>01234</a:t>
            </a:r>
          </a:p>
        </p:txBody>
      </p:sp>
      <p:sp>
        <p:nvSpPr>
          <p:cNvPr id="17414" name="TextBox 10"/>
          <p:cNvSpPr txBox="1">
            <a:spLocks noChangeArrowheads="1"/>
          </p:cNvSpPr>
          <p:nvPr/>
        </p:nvSpPr>
        <p:spPr bwMode="auto">
          <a:xfrm>
            <a:off x="2587625" y="4972050"/>
            <a:ext cx="3140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dirty="0">
                <a:solidFill>
                  <a:srgbClr val="1C7210"/>
                </a:solidFill>
                <a:latin typeface="Courier New" pitchFamily="49" charset="0"/>
                <a:cs typeface="Courier New" pitchFamily="49" charset="0"/>
              </a:rPr>
              <a:t>0123468911111111</a:t>
            </a:r>
          </a:p>
          <a:p>
            <a:pPr>
              <a:spcBef>
                <a:spcPct val="0"/>
              </a:spcBef>
              <a:buFontTx/>
              <a:buNone/>
            </a:pPr>
            <a:r>
              <a:rPr lang="en-US" altLang="en-US" sz="2400" dirty="0">
                <a:solidFill>
                  <a:srgbClr val="1C7210"/>
                </a:solidFill>
                <a:latin typeface="Courier New" pitchFamily="49" charset="0"/>
                <a:cs typeface="Courier New" pitchFamily="49" charset="0"/>
              </a:rPr>
              <a:t>        01234567</a:t>
            </a:r>
          </a:p>
          <a:p>
            <a:pPr>
              <a:spcBef>
                <a:spcPct val="0"/>
              </a:spcBef>
              <a:buFontTx/>
              <a:buNone/>
            </a:pPr>
            <a:endParaRPr lang="en-US" altLang="en-US" sz="2400" dirty="0">
              <a:solidFill>
                <a:srgbClr val="1C7210"/>
              </a:solidFill>
              <a:latin typeface="Courier New" pitchFamily="49" charset="0"/>
              <a:cs typeface="Courier New" pitchFamily="49" charset="0"/>
            </a:endParaRPr>
          </a:p>
        </p:txBody>
      </p:sp>
      <p:sp>
        <p:nvSpPr>
          <p:cNvPr id="2" name="Rounded Rectangular Callout 8"/>
          <p:cNvSpPr>
            <a:spLocks noChangeArrowheads="1"/>
          </p:cNvSpPr>
          <p:nvPr/>
        </p:nvSpPr>
        <p:spPr bwMode="auto">
          <a:xfrm>
            <a:off x="6973888" y="4038600"/>
            <a:ext cx="1941512" cy="890588"/>
          </a:xfrm>
          <a:prstGeom prst="wedgeRoundRectCallout">
            <a:avLst>
              <a:gd name="adj1" fmla="val -43139"/>
              <a:gd name="adj2" fmla="val 70843"/>
              <a:gd name="adj3" fmla="val 16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200">
                <a:solidFill>
                  <a:srgbClr val="FF0000"/>
                </a:solidFill>
                <a:latin typeface="Arial" pitchFamily="34" charset="0"/>
              </a:rPr>
              <a:t>It</a:t>
            </a:r>
            <a:r>
              <a:rPr lang="ja-JP" altLang="en-US" sz="1200">
                <a:solidFill>
                  <a:srgbClr val="FF0000"/>
                </a:solidFill>
                <a:latin typeface="Arial" pitchFamily="34" charset="0"/>
              </a:rPr>
              <a:t>’</a:t>
            </a:r>
            <a:r>
              <a:rPr lang="en-US" altLang="ja-JP" sz="1200">
                <a:solidFill>
                  <a:srgbClr val="FF0000"/>
                </a:solidFill>
                <a:latin typeface="Arial" pitchFamily="34" charset="0"/>
              </a:rPr>
              <a:t>s not quite as palindromic as these examples suggest!</a:t>
            </a:r>
            <a:endParaRPr lang="en-US" altLang="en-US" sz="1200">
              <a:solidFill>
                <a:srgbClr val="FF0000"/>
              </a:solidFill>
              <a:latin typeface="Arial" pitchFamily="34" charset="0"/>
            </a:endParaRPr>
          </a:p>
        </p:txBody>
      </p:sp>
      <p:pic>
        <p:nvPicPr>
          <p:cNvPr id="18441" name="Picture 10"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4648200"/>
            <a:ext cx="72548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7" name="TextBox 12"/>
          <p:cNvSpPr txBox="1">
            <a:spLocks noChangeArrowheads="1"/>
          </p:cNvSpPr>
          <p:nvPr/>
        </p:nvSpPr>
        <p:spPr bwMode="auto">
          <a:xfrm>
            <a:off x="381000" y="1143000"/>
            <a:ext cx="8218488"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dirty="0" err="1">
                <a:latin typeface="Courier New" pitchFamily="49" charset="0"/>
                <a:cs typeface="Courier New" pitchFamily="49" charset="0"/>
              </a:rPr>
              <a:t>def</a:t>
            </a:r>
            <a:r>
              <a:rPr lang="en-US" altLang="en-US" sz="1800" dirty="0">
                <a:latin typeface="Courier New" pitchFamily="49" charset="0"/>
                <a:cs typeface="Courier New" pitchFamily="49" charset="0"/>
              </a:rPr>
              <a:t> mystery(word):</a:t>
            </a:r>
          </a:p>
          <a:p>
            <a:pPr>
              <a:spcBef>
                <a:spcPct val="0"/>
              </a:spcBef>
              <a:buFontTx/>
              <a:buNone/>
            </a:pPr>
            <a:r>
              <a:rPr lang="en-US" altLang="en-US" sz="1800" dirty="0">
                <a:latin typeface="Courier New" pitchFamily="49" charset="0"/>
                <a:cs typeface="Courier New" pitchFamily="49" charset="0"/>
              </a:rPr>
              <a:t>    if </a:t>
            </a:r>
            <a:r>
              <a:rPr lang="en-US" altLang="en-US" sz="1800" dirty="0" err="1">
                <a:latin typeface="Courier New" pitchFamily="49" charset="0"/>
                <a:cs typeface="Courier New" pitchFamily="49" charset="0"/>
              </a:rPr>
              <a:t>len</a:t>
            </a:r>
            <a:r>
              <a:rPr lang="en-US" altLang="en-US" sz="1800" dirty="0">
                <a:latin typeface="Courier New" pitchFamily="49" charset="0"/>
                <a:cs typeface="Courier New" pitchFamily="49" charset="0"/>
              </a:rPr>
              <a:t>(word) &lt;= 1:</a:t>
            </a:r>
          </a:p>
          <a:p>
            <a:pPr>
              <a:spcBef>
                <a:spcPct val="0"/>
              </a:spcBef>
              <a:buFontTx/>
              <a:buNone/>
            </a:pPr>
            <a:r>
              <a:rPr lang="en-US" altLang="en-US" sz="1800" dirty="0">
                <a:latin typeface="Courier New" pitchFamily="49" charset="0"/>
                <a:cs typeface="Courier New" pitchFamily="49" charset="0"/>
              </a:rPr>
              <a:t>        return </a:t>
            </a:r>
            <a:r>
              <a:rPr lang="en-US" altLang="en-US" sz="1800" dirty="0" err="1">
                <a:latin typeface="Courier New" pitchFamily="49" charset="0"/>
                <a:cs typeface="Courier New" pitchFamily="49" charset="0"/>
              </a:rPr>
              <a:t>len</a:t>
            </a:r>
            <a:r>
              <a:rPr lang="en-US" altLang="en-US" sz="1800" dirty="0">
                <a:latin typeface="Courier New" pitchFamily="49" charset="0"/>
                <a:cs typeface="Courier New" pitchFamily="49" charset="0"/>
              </a:rPr>
              <a:t>(word)</a:t>
            </a:r>
          </a:p>
          <a:p>
            <a:pPr>
              <a:spcBef>
                <a:spcPct val="0"/>
              </a:spcBef>
              <a:buFontTx/>
              <a:buNone/>
            </a:pPr>
            <a:r>
              <a:rPr lang="en-US" altLang="en-US" sz="1800" dirty="0">
                <a:latin typeface="Courier New" pitchFamily="49" charset="0"/>
                <a:cs typeface="Courier New" pitchFamily="49" charset="0"/>
              </a:rPr>
              <a:t>    else:</a:t>
            </a:r>
          </a:p>
          <a:p>
            <a:pPr>
              <a:spcBef>
                <a:spcPct val="0"/>
              </a:spcBef>
              <a:buFontTx/>
              <a:buNone/>
            </a:pPr>
            <a:r>
              <a:rPr lang="en-US" altLang="en-US" sz="1800" dirty="0">
                <a:latin typeface="Courier New" pitchFamily="49" charset="0"/>
                <a:cs typeface="Courier New" pitchFamily="49" charset="0"/>
              </a:rPr>
              <a:t>        </a:t>
            </a:r>
            <a:r>
              <a:rPr lang="en-US" altLang="en-US" sz="1800" dirty="0" err="1">
                <a:latin typeface="Courier New" pitchFamily="49" charset="0"/>
                <a:cs typeface="Courier New" pitchFamily="49" charset="0"/>
              </a:rPr>
              <a:t>myList</a:t>
            </a:r>
            <a:r>
              <a:rPr lang="en-US" altLang="en-US" sz="1800" dirty="0">
                <a:latin typeface="Courier New" pitchFamily="49" charset="0"/>
                <a:cs typeface="Courier New" pitchFamily="49" charset="0"/>
              </a:rPr>
              <a:t> = list(map(lambda x:</a:t>
            </a:r>
          </a:p>
          <a:p>
            <a:pPr>
              <a:spcBef>
                <a:spcPct val="0"/>
              </a:spcBef>
              <a:buFontTx/>
              <a:buNone/>
            </a:pPr>
            <a:r>
              <a:rPr lang="en-US" altLang="en-US" sz="1800" dirty="0">
                <a:latin typeface="Courier New" pitchFamily="49" charset="0"/>
                <a:cs typeface="Courier New" pitchFamily="49" charset="0"/>
              </a:rPr>
              <a:t>            2 + mystery(word[1:x]) if word[0] == word[x]</a:t>
            </a:r>
          </a:p>
          <a:p>
            <a:pPr>
              <a:spcBef>
                <a:spcPct val="0"/>
              </a:spcBef>
              <a:buFontTx/>
              <a:buNone/>
            </a:pPr>
            <a:r>
              <a:rPr lang="en-US" altLang="en-US" sz="1800" dirty="0">
                <a:latin typeface="Courier New" pitchFamily="49" charset="0"/>
                <a:cs typeface="Courier New" pitchFamily="49" charset="0"/>
              </a:rPr>
              <a:t>            else 0,</a:t>
            </a:r>
          </a:p>
          <a:p>
            <a:pPr>
              <a:spcBef>
                <a:spcPct val="0"/>
              </a:spcBef>
              <a:buFontTx/>
              <a:buNone/>
            </a:pPr>
            <a:r>
              <a:rPr lang="en-US" altLang="en-US" sz="1800" dirty="0">
                <a:latin typeface="Courier New" pitchFamily="49" charset="0"/>
                <a:cs typeface="Courier New" pitchFamily="49" charset="0"/>
              </a:rPr>
              <a:t>          range(1, </a:t>
            </a:r>
            <a:r>
              <a:rPr lang="en-US" altLang="en-US" sz="1800" dirty="0" err="1">
                <a:latin typeface="Courier New" pitchFamily="49" charset="0"/>
                <a:cs typeface="Courier New" pitchFamily="49" charset="0"/>
              </a:rPr>
              <a:t>len</a:t>
            </a:r>
            <a:r>
              <a:rPr lang="en-US" altLang="en-US" sz="1800" dirty="0">
                <a:latin typeface="Courier New" pitchFamily="49" charset="0"/>
                <a:cs typeface="Courier New" pitchFamily="49" charset="0"/>
              </a:rPr>
              <a:t>(word))))</a:t>
            </a:r>
          </a:p>
          <a:p>
            <a:pPr>
              <a:spcBef>
                <a:spcPct val="0"/>
              </a:spcBef>
              <a:buFontTx/>
              <a:buNone/>
            </a:pPr>
            <a:r>
              <a:rPr lang="en-US" altLang="en-US" sz="1800" dirty="0">
                <a:latin typeface="Courier New" pitchFamily="49" charset="0"/>
                <a:cs typeface="Courier New" pitchFamily="49" charset="0"/>
              </a:rPr>
              <a:t>        return max(</a:t>
            </a:r>
            <a:r>
              <a:rPr lang="en-US" altLang="en-US" sz="1800" dirty="0" err="1">
                <a:latin typeface="Courier New" pitchFamily="49" charset="0"/>
                <a:cs typeface="Courier New" pitchFamily="49" charset="0"/>
              </a:rPr>
              <a:t>myList</a:t>
            </a:r>
            <a:r>
              <a:rPr lang="en-US" altLang="en-US" sz="1800" dirty="0">
                <a:latin typeface="Courier New" pitchFamily="49" charset="0"/>
                <a:cs typeface="Courier New" pitchFamily="49"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4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a:extLst>
              <a:ext uri="{FF2B5EF4-FFF2-40B4-BE49-F238E27FC236}">
                <a16:creationId xmlns:a16="http://schemas.microsoft.com/office/drawing/2014/main" id="{0A017B5C-3D5B-48AE-B8B7-36BE72B5F82B}"/>
              </a:ext>
            </a:extLst>
          </p:cNvPr>
          <p:cNvSpPr>
            <a:spLocks noGrp="1" noChangeArrowheads="1"/>
          </p:cNvSpPr>
          <p:nvPr>
            <p:ph type="title"/>
          </p:nvPr>
        </p:nvSpPr>
        <p:spPr>
          <a:xfrm>
            <a:off x="685800" y="0"/>
            <a:ext cx="7772400" cy="1600200"/>
          </a:xfrm>
          <a:ln/>
        </p:spPr>
        <p:txBody>
          <a:bodyPr rIns="132080"/>
          <a:lstStyle/>
          <a:p>
            <a:r>
              <a:rPr lang="en-US" altLang="en-US" sz="4000"/>
              <a:t>How Does this Help Us?</a:t>
            </a:r>
          </a:p>
        </p:txBody>
      </p:sp>
      <p:grpSp>
        <p:nvGrpSpPr>
          <p:cNvPr id="81922" name="Group 2">
            <a:extLst>
              <a:ext uri="{FF2B5EF4-FFF2-40B4-BE49-F238E27FC236}">
                <a16:creationId xmlns:a16="http://schemas.microsoft.com/office/drawing/2014/main" id="{5849AEF9-31D6-4590-B86A-DCA0CD26F631}"/>
              </a:ext>
            </a:extLst>
          </p:cNvPr>
          <p:cNvGrpSpPr>
            <a:grpSpLocks/>
          </p:cNvGrpSpPr>
          <p:nvPr/>
        </p:nvGrpSpPr>
        <p:grpSpPr bwMode="auto">
          <a:xfrm>
            <a:off x="457200" y="1143000"/>
            <a:ext cx="8218488" cy="180975"/>
            <a:chOff x="0" y="0"/>
            <a:chExt cx="5177" cy="114"/>
          </a:xfrm>
        </p:grpSpPr>
        <p:sp>
          <p:nvSpPr>
            <p:cNvPr id="81923" name="Rectangle 3">
              <a:extLst>
                <a:ext uri="{FF2B5EF4-FFF2-40B4-BE49-F238E27FC236}">
                  <a16:creationId xmlns:a16="http://schemas.microsoft.com/office/drawing/2014/main" id="{8C5C3956-D750-4DDF-BEB0-43E472553804}"/>
                </a:ext>
              </a:extLst>
            </p:cNvPr>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p>
              <a:endParaRPr lang="en-US"/>
            </a:p>
          </p:txBody>
        </p:sp>
        <p:sp>
          <p:nvSpPr>
            <p:cNvPr id="81924" name="Rectangle 4">
              <a:extLst>
                <a:ext uri="{FF2B5EF4-FFF2-40B4-BE49-F238E27FC236}">
                  <a16:creationId xmlns:a16="http://schemas.microsoft.com/office/drawing/2014/main" id="{721E1F3F-4C7D-4368-BBBA-316A9AE7AD8B}"/>
                </a:ext>
              </a:extLst>
            </p:cNvPr>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p>
              <a:endParaRPr lang="en-US"/>
            </a:p>
          </p:txBody>
        </p:sp>
      </p:grpSp>
      <p:pic>
        <p:nvPicPr>
          <p:cNvPr id="81925" name="Picture 5">
            <a:extLst>
              <a:ext uri="{FF2B5EF4-FFF2-40B4-BE49-F238E27FC236}">
                <a16:creationId xmlns:a16="http://schemas.microsoft.com/office/drawing/2014/main" id="{5F2252A0-E0CF-4AB5-9219-1458363CBEC4}"/>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4400" y="1447800"/>
            <a:ext cx="1193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26" name="Picture 6">
            <a:extLst>
              <a:ext uri="{FF2B5EF4-FFF2-40B4-BE49-F238E27FC236}">
                <a16:creationId xmlns:a16="http://schemas.microsoft.com/office/drawing/2014/main" id="{6E3EC0CB-2D7F-4926-8662-B85E8437B061}"/>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828800"/>
            <a:ext cx="17526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1927" name="Rectangle 7">
            <a:extLst>
              <a:ext uri="{FF2B5EF4-FFF2-40B4-BE49-F238E27FC236}">
                <a16:creationId xmlns:a16="http://schemas.microsoft.com/office/drawing/2014/main" id="{2D8D0005-8757-4F2A-82F7-D040D0C2D1C3}"/>
              </a:ext>
            </a:extLst>
          </p:cNvPr>
          <p:cNvSpPr>
            <a:spLocks/>
          </p:cNvSpPr>
          <p:nvPr/>
        </p:nvSpPr>
        <p:spPr bwMode="auto">
          <a:xfrm>
            <a:off x="1393825" y="3276600"/>
            <a:ext cx="157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a:spcBef>
                <a:spcPts val="1150"/>
              </a:spcBef>
            </a:pPr>
            <a:r>
              <a:rPr lang="en-US" altLang="en-US" sz="2000">
                <a:cs typeface="Arial" panose="020B0604020202020204" pitchFamily="34" charset="0"/>
              </a:rPr>
              <a:t>Alice</a:t>
            </a:r>
          </a:p>
        </p:txBody>
      </p:sp>
      <p:sp>
        <p:nvSpPr>
          <p:cNvPr id="81928" name="Rectangle 8">
            <a:extLst>
              <a:ext uri="{FF2B5EF4-FFF2-40B4-BE49-F238E27FC236}">
                <a16:creationId xmlns:a16="http://schemas.microsoft.com/office/drawing/2014/main" id="{81C77329-36E4-4881-A146-DF98552ADEA1}"/>
              </a:ext>
            </a:extLst>
          </p:cNvPr>
          <p:cNvSpPr>
            <a:spLocks/>
          </p:cNvSpPr>
          <p:nvPr/>
        </p:nvSpPr>
        <p:spPr bwMode="auto">
          <a:xfrm>
            <a:off x="7391400" y="3276600"/>
            <a:ext cx="606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r>
              <a:rPr lang="en-US" altLang="en-US" sz="2000">
                <a:cs typeface="Arial" panose="020B0604020202020204" pitchFamily="34" charset="0"/>
              </a:rPr>
              <a:t>Bob</a:t>
            </a:r>
          </a:p>
        </p:txBody>
      </p:sp>
      <p:sp>
        <p:nvSpPr>
          <p:cNvPr id="81929" name="Rectangle 9">
            <a:extLst>
              <a:ext uri="{FF2B5EF4-FFF2-40B4-BE49-F238E27FC236}">
                <a16:creationId xmlns:a16="http://schemas.microsoft.com/office/drawing/2014/main" id="{CF31FF2F-5A16-43B7-BBB3-5B66CCFAF850}"/>
              </a:ext>
            </a:extLst>
          </p:cNvPr>
          <p:cNvSpPr>
            <a:spLocks/>
          </p:cNvSpPr>
          <p:nvPr/>
        </p:nvSpPr>
        <p:spPr bwMode="auto">
          <a:xfrm>
            <a:off x="974725" y="3810000"/>
            <a:ext cx="13128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r>
              <a:rPr lang="en-US" altLang="en-US" sz="2400">
                <a:latin typeface="Courier New" panose="02070309020205020404" pitchFamily="49" charset="0"/>
                <a:cs typeface="Courier New" panose="02070309020205020404" pitchFamily="49" charset="0"/>
                <a:sym typeface="Courier New" panose="02070309020205020404" pitchFamily="49" charset="0"/>
              </a:rPr>
              <a:t>Pad</a:t>
            </a:r>
            <a:r>
              <a:rPr lang="en-US" altLang="en-US" sz="2400" baseline="-25000">
                <a:latin typeface="Courier New" panose="02070309020205020404" pitchFamily="49" charset="0"/>
                <a:cs typeface="Courier New" panose="02070309020205020404" pitchFamily="49" charset="0"/>
                <a:sym typeface="Courier New" panose="02070309020205020404" pitchFamily="49" charset="0"/>
              </a:rPr>
              <a:t>Alice</a:t>
            </a:r>
          </a:p>
        </p:txBody>
      </p:sp>
      <p:sp>
        <p:nvSpPr>
          <p:cNvPr id="81930" name="Rectangle 10">
            <a:extLst>
              <a:ext uri="{FF2B5EF4-FFF2-40B4-BE49-F238E27FC236}">
                <a16:creationId xmlns:a16="http://schemas.microsoft.com/office/drawing/2014/main" id="{C71B0F29-A854-457B-AA91-BE1852AF6C04}"/>
              </a:ext>
            </a:extLst>
          </p:cNvPr>
          <p:cNvSpPr>
            <a:spLocks/>
          </p:cNvSpPr>
          <p:nvPr/>
        </p:nvSpPr>
        <p:spPr bwMode="auto">
          <a:xfrm>
            <a:off x="7343775" y="3827463"/>
            <a:ext cx="10683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r>
              <a:rPr lang="en-US" altLang="en-US" sz="2400">
                <a:latin typeface="Courier New" panose="02070309020205020404" pitchFamily="49" charset="0"/>
                <a:cs typeface="Courier New" panose="02070309020205020404" pitchFamily="49" charset="0"/>
                <a:sym typeface="Courier New" panose="02070309020205020404" pitchFamily="49" charset="0"/>
              </a:rPr>
              <a:t>Pad</a:t>
            </a:r>
            <a:r>
              <a:rPr lang="en-US" altLang="en-US" sz="2400" baseline="-25000">
                <a:latin typeface="Courier New" panose="02070309020205020404" pitchFamily="49" charset="0"/>
                <a:cs typeface="Courier New" panose="02070309020205020404" pitchFamily="49" charset="0"/>
                <a:sym typeface="Courier New" panose="02070309020205020404" pitchFamily="49" charset="0"/>
              </a:rPr>
              <a:t>Bob</a:t>
            </a:r>
          </a:p>
        </p:txBody>
      </p:sp>
      <p:sp>
        <p:nvSpPr>
          <p:cNvPr id="81931" name="Rectangle 11">
            <a:extLst>
              <a:ext uri="{FF2B5EF4-FFF2-40B4-BE49-F238E27FC236}">
                <a16:creationId xmlns:a16="http://schemas.microsoft.com/office/drawing/2014/main" id="{9D03B0C3-7B52-4FBA-AA4D-247CBE01461C}"/>
              </a:ext>
            </a:extLst>
          </p:cNvPr>
          <p:cNvSpPr>
            <a:spLocks/>
          </p:cNvSpPr>
          <p:nvPr/>
        </p:nvSpPr>
        <p:spPr bwMode="auto">
          <a:xfrm>
            <a:off x="2971800" y="2332038"/>
            <a:ext cx="294798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r>
              <a:rPr lang="en-US" altLang="en-US" sz="2000" b="1">
                <a:latin typeface="Courier New" panose="02070309020205020404" pitchFamily="49" charset="0"/>
                <a:cs typeface="Courier New" panose="02070309020205020404" pitchFamily="49" charset="0"/>
                <a:sym typeface="Courier New" panose="02070309020205020404" pitchFamily="49" charset="0"/>
              </a:rPr>
              <a:t>Pad</a:t>
            </a:r>
            <a:r>
              <a:rPr lang="en-US" altLang="en-US" sz="2000" b="1" baseline="-25000">
                <a:latin typeface="Courier New" panose="02070309020205020404" pitchFamily="49" charset="0"/>
                <a:cs typeface="Courier New" panose="02070309020205020404" pitchFamily="49" charset="0"/>
                <a:sym typeface="Courier New" panose="02070309020205020404" pitchFamily="49" charset="0"/>
              </a:rPr>
              <a:t>Alice</a:t>
            </a:r>
            <a:r>
              <a:rPr lang="en-US" altLang="en-US" sz="2000" b="1">
                <a:latin typeface="Courier New" panose="02070309020205020404" pitchFamily="49" charset="0"/>
                <a:cs typeface="Courier New" panose="02070309020205020404" pitchFamily="49" charset="0"/>
                <a:sym typeface="Courier New" panose="02070309020205020404" pitchFamily="49" charset="0"/>
              </a:rPr>
              <a:t> XOR Message</a:t>
            </a:r>
          </a:p>
        </p:txBody>
      </p:sp>
      <p:sp>
        <p:nvSpPr>
          <p:cNvPr id="81932" name="Line 12">
            <a:extLst>
              <a:ext uri="{FF2B5EF4-FFF2-40B4-BE49-F238E27FC236}">
                <a16:creationId xmlns:a16="http://schemas.microsoft.com/office/drawing/2014/main" id="{93C23E9A-AC82-42C3-AAE5-58601BF8F456}"/>
              </a:ext>
            </a:extLst>
          </p:cNvPr>
          <p:cNvSpPr>
            <a:spLocks noChangeShapeType="1"/>
          </p:cNvSpPr>
          <p:nvPr/>
        </p:nvSpPr>
        <p:spPr bwMode="auto">
          <a:xfrm>
            <a:off x="6096000" y="2514600"/>
            <a:ext cx="533400" cy="158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1">
            <a:extLst>
              <a:ext uri="{FF2B5EF4-FFF2-40B4-BE49-F238E27FC236}">
                <a16:creationId xmlns:a16="http://schemas.microsoft.com/office/drawing/2014/main" id="{9FF748A6-86DD-43F0-8E78-78ABB7B5F901}"/>
              </a:ext>
            </a:extLst>
          </p:cNvPr>
          <p:cNvSpPr>
            <a:spLocks noGrp="1" noChangeArrowheads="1"/>
          </p:cNvSpPr>
          <p:nvPr>
            <p:ph type="title"/>
          </p:nvPr>
        </p:nvSpPr>
        <p:spPr>
          <a:xfrm>
            <a:off x="685800" y="0"/>
            <a:ext cx="7772400" cy="1600200"/>
          </a:xfrm>
          <a:ln/>
        </p:spPr>
        <p:txBody>
          <a:bodyPr rIns="132080"/>
          <a:lstStyle/>
          <a:p>
            <a:r>
              <a:rPr lang="en-US" altLang="en-US" sz="4000"/>
              <a:t>How Does this Help Us?</a:t>
            </a:r>
          </a:p>
        </p:txBody>
      </p:sp>
      <p:grpSp>
        <p:nvGrpSpPr>
          <p:cNvPr id="83970" name="Group 2">
            <a:extLst>
              <a:ext uri="{FF2B5EF4-FFF2-40B4-BE49-F238E27FC236}">
                <a16:creationId xmlns:a16="http://schemas.microsoft.com/office/drawing/2014/main" id="{0AEE9247-0911-4507-AD06-991D0C1E148F}"/>
              </a:ext>
            </a:extLst>
          </p:cNvPr>
          <p:cNvGrpSpPr>
            <a:grpSpLocks/>
          </p:cNvGrpSpPr>
          <p:nvPr/>
        </p:nvGrpSpPr>
        <p:grpSpPr bwMode="auto">
          <a:xfrm>
            <a:off x="457200" y="1143000"/>
            <a:ext cx="8218488" cy="180975"/>
            <a:chOff x="0" y="0"/>
            <a:chExt cx="5177" cy="114"/>
          </a:xfrm>
        </p:grpSpPr>
        <p:sp>
          <p:nvSpPr>
            <p:cNvPr id="83971" name="Rectangle 3">
              <a:extLst>
                <a:ext uri="{FF2B5EF4-FFF2-40B4-BE49-F238E27FC236}">
                  <a16:creationId xmlns:a16="http://schemas.microsoft.com/office/drawing/2014/main" id="{2D7B06F2-7788-45D5-B166-36B34FBC6BD3}"/>
                </a:ext>
              </a:extLst>
            </p:cNvPr>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p>
              <a:endParaRPr lang="en-US"/>
            </a:p>
          </p:txBody>
        </p:sp>
        <p:sp>
          <p:nvSpPr>
            <p:cNvPr id="83972" name="Rectangle 4">
              <a:extLst>
                <a:ext uri="{FF2B5EF4-FFF2-40B4-BE49-F238E27FC236}">
                  <a16:creationId xmlns:a16="http://schemas.microsoft.com/office/drawing/2014/main" id="{3F9ADD58-16B0-41C3-A1A1-750EEEA9E693}"/>
                </a:ext>
              </a:extLst>
            </p:cNvPr>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p>
              <a:endParaRPr lang="en-US"/>
            </a:p>
          </p:txBody>
        </p:sp>
      </p:grpSp>
      <p:pic>
        <p:nvPicPr>
          <p:cNvPr id="83973" name="Picture 5">
            <a:extLst>
              <a:ext uri="{FF2B5EF4-FFF2-40B4-BE49-F238E27FC236}">
                <a16:creationId xmlns:a16="http://schemas.microsoft.com/office/drawing/2014/main" id="{9B3D1266-BB2C-4611-A965-3F99696E0BE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4400" y="1447800"/>
            <a:ext cx="1193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974" name="Picture 6">
            <a:extLst>
              <a:ext uri="{FF2B5EF4-FFF2-40B4-BE49-F238E27FC236}">
                <a16:creationId xmlns:a16="http://schemas.microsoft.com/office/drawing/2014/main" id="{D738CFC5-8E11-4F32-9128-AA8C0E742391}"/>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828800"/>
            <a:ext cx="17526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3975" name="Rectangle 7">
            <a:extLst>
              <a:ext uri="{FF2B5EF4-FFF2-40B4-BE49-F238E27FC236}">
                <a16:creationId xmlns:a16="http://schemas.microsoft.com/office/drawing/2014/main" id="{F708DC88-0031-48E4-817B-183C04F57A2C}"/>
              </a:ext>
            </a:extLst>
          </p:cNvPr>
          <p:cNvSpPr>
            <a:spLocks/>
          </p:cNvSpPr>
          <p:nvPr/>
        </p:nvSpPr>
        <p:spPr bwMode="auto">
          <a:xfrm>
            <a:off x="1393825" y="3276600"/>
            <a:ext cx="157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a:spcBef>
                <a:spcPts val="1150"/>
              </a:spcBef>
            </a:pPr>
            <a:r>
              <a:rPr lang="en-US" altLang="en-US" sz="2000">
                <a:cs typeface="Arial" panose="020B0604020202020204" pitchFamily="34" charset="0"/>
              </a:rPr>
              <a:t>Alice</a:t>
            </a:r>
          </a:p>
        </p:txBody>
      </p:sp>
      <p:sp>
        <p:nvSpPr>
          <p:cNvPr id="83976" name="Rectangle 8">
            <a:extLst>
              <a:ext uri="{FF2B5EF4-FFF2-40B4-BE49-F238E27FC236}">
                <a16:creationId xmlns:a16="http://schemas.microsoft.com/office/drawing/2014/main" id="{75197300-2279-447C-B73B-A51AE564765A}"/>
              </a:ext>
            </a:extLst>
          </p:cNvPr>
          <p:cNvSpPr>
            <a:spLocks/>
          </p:cNvSpPr>
          <p:nvPr/>
        </p:nvSpPr>
        <p:spPr bwMode="auto">
          <a:xfrm>
            <a:off x="7391400" y="3276600"/>
            <a:ext cx="606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r>
              <a:rPr lang="en-US" altLang="en-US" sz="2000">
                <a:cs typeface="Arial" panose="020B0604020202020204" pitchFamily="34" charset="0"/>
              </a:rPr>
              <a:t>Bob</a:t>
            </a:r>
          </a:p>
        </p:txBody>
      </p:sp>
      <p:sp>
        <p:nvSpPr>
          <p:cNvPr id="83977" name="Rectangle 9">
            <a:extLst>
              <a:ext uri="{FF2B5EF4-FFF2-40B4-BE49-F238E27FC236}">
                <a16:creationId xmlns:a16="http://schemas.microsoft.com/office/drawing/2014/main" id="{9ED191DD-2CA5-461F-ABA4-B7142464C1A8}"/>
              </a:ext>
            </a:extLst>
          </p:cNvPr>
          <p:cNvSpPr>
            <a:spLocks/>
          </p:cNvSpPr>
          <p:nvPr/>
        </p:nvSpPr>
        <p:spPr bwMode="auto">
          <a:xfrm>
            <a:off x="974725" y="3810000"/>
            <a:ext cx="13128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r>
              <a:rPr lang="en-US" altLang="en-US" sz="2400">
                <a:latin typeface="Courier New" panose="02070309020205020404" pitchFamily="49" charset="0"/>
                <a:cs typeface="Courier New" panose="02070309020205020404" pitchFamily="49" charset="0"/>
                <a:sym typeface="Courier New" panose="02070309020205020404" pitchFamily="49" charset="0"/>
              </a:rPr>
              <a:t>Pad</a:t>
            </a:r>
            <a:r>
              <a:rPr lang="en-US" altLang="en-US" sz="2400" baseline="-25000">
                <a:latin typeface="Courier New" panose="02070309020205020404" pitchFamily="49" charset="0"/>
                <a:cs typeface="Courier New" panose="02070309020205020404" pitchFamily="49" charset="0"/>
                <a:sym typeface="Courier New" panose="02070309020205020404" pitchFamily="49" charset="0"/>
              </a:rPr>
              <a:t>Alice</a:t>
            </a:r>
          </a:p>
        </p:txBody>
      </p:sp>
      <p:sp>
        <p:nvSpPr>
          <p:cNvPr id="83978" name="Rectangle 10">
            <a:extLst>
              <a:ext uri="{FF2B5EF4-FFF2-40B4-BE49-F238E27FC236}">
                <a16:creationId xmlns:a16="http://schemas.microsoft.com/office/drawing/2014/main" id="{A1587B91-7A9B-4A1C-801B-7F5BE314DE7A}"/>
              </a:ext>
            </a:extLst>
          </p:cNvPr>
          <p:cNvSpPr>
            <a:spLocks/>
          </p:cNvSpPr>
          <p:nvPr/>
        </p:nvSpPr>
        <p:spPr bwMode="auto">
          <a:xfrm>
            <a:off x="7343775" y="3827463"/>
            <a:ext cx="10683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r>
              <a:rPr lang="en-US" altLang="en-US" sz="2400">
                <a:latin typeface="Courier New" panose="02070309020205020404" pitchFamily="49" charset="0"/>
                <a:cs typeface="Courier New" panose="02070309020205020404" pitchFamily="49" charset="0"/>
                <a:sym typeface="Courier New" panose="02070309020205020404" pitchFamily="49" charset="0"/>
              </a:rPr>
              <a:t>Pad</a:t>
            </a:r>
            <a:r>
              <a:rPr lang="en-US" altLang="en-US" sz="2400" baseline="-25000">
                <a:latin typeface="Courier New" panose="02070309020205020404" pitchFamily="49" charset="0"/>
                <a:cs typeface="Courier New" panose="02070309020205020404" pitchFamily="49" charset="0"/>
                <a:sym typeface="Courier New" panose="02070309020205020404" pitchFamily="49" charset="0"/>
              </a:rPr>
              <a:t>Bob</a:t>
            </a:r>
          </a:p>
        </p:txBody>
      </p:sp>
      <p:sp>
        <p:nvSpPr>
          <p:cNvPr id="83979" name="Rectangle 11">
            <a:extLst>
              <a:ext uri="{FF2B5EF4-FFF2-40B4-BE49-F238E27FC236}">
                <a16:creationId xmlns:a16="http://schemas.microsoft.com/office/drawing/2014/main" id="{84A272E0-AEC1-4D4C-B9CD-4CD7E9F3F588}"/>
              </a:ext>
            </a:extLst>
          </p:cNvPr>
          <p:cNvSpPr>
            <a:spLocks/>
          </p:cNvSpPr>
          <p:nvPr/>
        </p:nvSpPr>
        <p:spPr bwMode="auto">
          <a:xfrm>
            <a:off x="4083050" y="2332038"/>
            <a:ext cx="334168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r>
              <a:rPr lang="en-US" altLang="en-US" sz="2000" b="1">
                <a:latin typeface="Courier New" panose="02070309020205020404" pitchFamily="49" charset="0"/>
                <a:cs typeface="Courier New" panose="02070309020205020404" pitchFamily="49" charset="0"/>
                <a:sym typeface="Courier New" panose="02070309020205020404" pitchFamily="49" charset="0"/>
              </a:rPr>
              <a:t>(Pad</a:t>
            </a:r>
            <a:r>
              <a:rPr lang="en-US" altLang="en-US" sz="2000" b="1" baseline="-25000">
                <a:latin typeface="Courier New" panose="02070309020205020404" pitchFamily="49" charset="0"/>
                <a:cs typeface="Courier New" panose="02070309020205020404" pitchFamily="49" charset="0"/>
                <a:sym typeface="Courier New" panose="02070309020205020404" pitchFamily="49" charset="0"/>
              </a:rPr>
              <a:t>Alice</a:t>
            </a:r>
            <a:r>
              <a:rPr lang="en-US" altLang="en-US" sz="2000" b="1">
                <a:latin typeface="Courier New" panose="02070309020205020404" pitchFamily="49" charset="0"/>
                <a:cs typeface="Courier New" panose="02070309020205020404" pitchFamily="49" charset="0"/>
                <a:sym typeface="Courier New" panose="02070309020205020404" pitchFamily="49" charset="0"/>
              </a:rPr>
              <a:t> XOR Message)</a:t>
            </a:r>
          </a:p>
          <a:p>
            <a:r>
              <a:rPr lang="en-US" altLang="en-US" sz="2000" b="1">
                <a:latin typeface="Courier New" panose="02070309020205020404" pitchFamily="49" charset="0"/>
                <a:cs typeface="Courier New" panose="02070309020205020404" pitchFamily="49" charset="0"/>
                <a:sym typeface="Courier New" panose="02070309020205020404" pitchFamily="49" charset="0"/>
              </a:rPr>
              <a:t>XOR Pad</a:t>
            </a:r>
            <a:r>
              <a:rPr lang="en-US" altLang="en-US" sz="2000" b="1" baseline="-25000">
                <a:latin typeface="Courier New" panose="02070309020205020404" pitchFamily="49" charset="0"/>
                <a:cs typeface="Courier New" panose="02070309020205020404" pitchFamily="49" charset="0"/>
                <a:sym typeface="Courier New" panose="02070309020205020404" pitchFamily="49" charset="0"/>
              </a:rPr>
              <a:t>Bob</a:t>
            </a:r>
          </a:p>
        </p:txBody>
      </p:sp>
      <p:sp>
        <p:nvSpPr>
          <p:cNvPr id="83980" name="Line 12">
            <a:extLst>
              <a:ext uri="{FF2B5EF4-FFF2-40B4-BE49-F238E27FC236}">
                <a16:creationId xmlns:a16="http://schemas.microsoft.com/office/drawing/2014/main" id="{3E874696-1780-4610-A780-0AA9D1831D4B}"/>
              </a:ext>
            </a:extLst>
          </p:cNvPr>
          <p:cNvSpPr>
            <a:spLocks noChangeShapeType="1"/>
          </p:cNvSpPr>
          <p:nvPr/>
        </p:nvSpPr>
        <p:spPr bwMode="auto">
          <a:xfrm flipH="1">
            <a:off x="3124200" y="2514600"/>
            <a:ext cx="914400" cy="158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
            <a:extLst>
              <a:ext uri="{FF2B5EF4-FFF2-40B4-BE49-F238E27FC236}">
                <a16:creationId xmlns:a16="http://schemas.microsoft.com/office/drawing/2014/main" id="{D7697446-503C-410D-8BBB-749CE65296D4}"/>
              </a:ext>
            </a:extLst>
          </p:cNvPr>
          <p:cNvSpPr>
            <a:spLocks noGrp="1" noChangeArrowheads="1"/>
          </p:cNvSpPr>
          <p:nvPr>
            <p:ph type="title"/>
          </p:nvPr>
        </p:nvSpPr>
        <p:spPr>
          <a:xfrm>
            <a:off x="685800" y="0"/>
            <a:ext cx="7772400" cy="1600200"/>
          </a:xfrm>
          <a:ln/>
        </p:spPr>
        <p:txBody>
          <a:bodyPr rIns="132080"/>
          <a:lstStyle/>
          <a:p>
            <a:r>
              <a:rPr lang="en-US" altLang="en-US" sz="4000"/>
              <a:t>How Does this Help Us?</a:t>
            </a:r>
          </a:p>
        </p:txBody>
      </p:sp>
      <p:grpSp>
        <p:nvGrpSpPr>
          <p:cNvPr id="86018" name="Group 2">
            <a:extLst>
              <a:ext uri="{FF2B5EF4-FFF2-40B4-BE49-F238E27FC236}">
                <a16:creationId xmlns:a16="http://schemas.microsoft.com/office/drawing/2014/main" id="{1749517B-085F-46C5-A82B-E3B6930CC1E6}"/>
              </a:ext>
            </a:extLst>
          </p:cNvPr>
          <p:cNvGrpSpPr>
            <a:grpSpLocks/>
          </p:cNvGrpSpPr>
          <p:nvPr/>
        </p:nvGrpSpPr>
        <p:grpSpPr bwMode="auto">
          <a:xfrm>
            <a:off x="457200" y="1143000"/>
            <a:ext cx="8218488" cy="180975"/>
            <a:chOff x="0" y="0"/>
            <a:chExt cx="5177" cy="114"/>
          </a:xfrm>
        </p:grpSpPr>
        <p:sp>
          <p:nvSpPr>
            <p:cNvPr id="86019" name="Rectangle 3">
              <a:extLst>
                <a:ext uri="{FF2B5EF4-FFF2-40B4-BE49-F238E27FC236}">
                  <a16:creationId xmlns:a16="http://schemas.microsoft.com/office/drawing/2014/main" id="{AAE8F375-FF0B-4BF5-AE17-08E735FE923D}"/>
                </a:ext>
              </a:extLst>
            </p:cNvPr>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p>
              <a:endParaRPr lang="en-US"/>
            </a:p>
          </p:txBody>
        </p:sp>
        <p:sp>
          <p:nvSpPr>
            <p:cNvPr id="86020" name="Rectangle 4">
              <a:extLst>
                <a:ext uri="{FF2B5EF4-FFF2-40B4-BE49-F238E27FC236}">
                  <a16:creationId xmlns:a16="http://schemas.microsoft.com/office/drawing/2014/main" id="{D6204CC3-9864-4993-81A2-70551A52710C}"/>
                </a:ext>
              </a:extLst>
            </p:cNvPr>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p>
              <a:endParaRPr lang="en-US"/>
            </a:p>
          </p:txBody>
        </p:sp>
      </p:grpSp>
      <p:pic>
        <p:nvPicPr>
          <p:cNvPr id="86021" name="Picture 5">
            <a:extLst>
              <a:ext uri="{FF2B5EF4-FFF2-40B4-BE49-F238E27FC236}">
                <a16:creationId xmlns:a16="http://schemas.microsoft.com/office/drawing/2014/main" id="{3EC7691F-4A12-4795-9214-6B0E8B0173B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4400" y="1447800"/>
            <a:ext cx="1193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6022" name="Picture 6">
            <a:extLst>
              <a:ext uri="{FF2B5EF4-FFF2-40B4-BE49-F238E27FC236}">
                <a16:creationId xmlns:a16="http://schemas.microsoft.com/office/drawing/2014/main" id="{637CBFF6-E770-467C-8AAF-5CE9A0759A9A}"/>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828800"/>
            <a:ext cx="17526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6023" name="Rectangle 7">
            <a:extLst>
              <a:ext uri="{FF2B5EF4-FFF2-40B4-BE49-F238E27FC236}">
                <a16:creationId xmlns:a16="http://schemas.microsoft.com/office/drawing/2014/main" id="{D0DE8B04-E154-4A56-8E14-E4D666EBD39E}"/>
              </a:ext>
            </a:extLst>
          </p:cNvPr>
          <p:cNvSpPr>
            <a:spLocks/>
          </p:cNvSpPr>
          <p:nvPr/>
        </p:nvSpPr>
        <p:spPr bwMode="auto">
          <a:xfrm>
            <a:off x="1393825" y="3276600"/>
            <a:ext cx="157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a:spcBef>
                <a:spcPts val="1150"/>
              </a:spcBef>
            </a:pPr>
            <a:r>
              <a:rPr lang="en-US" altLang="en-US" sz="2000">
                <a:cs typeface="Arial" panose="020B0604020202020204" pitchFamily="34" charset="0"/>
              </a:rPr>
              <a:t>Alice</a:t>
            </a:r>
          </a:p>
        </p:txBody>
      </p:sp>
      <p:sp>
        <p:nvSpPr>
          <p:cNvPr id="86024" name="Rectangle 8">
            <a:extLst>
              <a:ext uri="{FF2B5EF4-FFF2-40B4-BE49-F238E27FC236}">
                <a16:creationId xmlns:a16="http://schemas.microsoft.com/office/drawing/2014/main" id="{A61A7BDD-5FBC-4033-9920-4E508A539B39}"/>
              </a:ext>
            </a:extLst>
          </p:cNvPr>
          <p:cNvSpPr>
            <a:spLocks/>
          </p:cNvSpPr>
          <p:nvPr/>
        </p:nvSpPr>
        <p:spPr bwMode="auto">
          <a:xfrm>
            <a:off x="7391400" y="3276600"/>
            <a:ext cx="606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r>
              <a:rPr lang="en-US" altLang="en-US" sz="2000">
                <a:cs typeface="Arial" panose="020B0604020202020204" pitchFamily="34" charset="0"/>
              </a:rPr>
              <a:t>Bob</a:t>
            </a:r>
          </a:p>
        </p:txBody>
      </p:sp>
      <p:sp>
        <p:nvSpPr>
          <p:cNvPr id="86025" name="Rectangle 9">
            <a:extLst>
              <a:ext uri="{FF2B5EF4-FFF2-40B4-BE49-F238E27FC236}">
                <a16:creationId xmlns:a16="http://schemas.microsoft.com/office/drawing/2014/main" id="{FAE506D1-EB7E-4337-B954-025F5DED9262}"/>
              </a:ext>
            </a:extLst>
          </p:cNvPr>
          <p:cNvSpPr>
            <a:spLocks/>
          </p:cNvSpPr>
          <p:nvPr/>
        </p:nvSpPr>
        <p:spPr bwMode="auto">
          <a:xfrm>
            <a:off x="974725" y="3810000"/>
            <a:ext cx="13128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r>
              <a:rPr lang="en-US" altLang="en-US" sz="2400">
                <a:latin typeface="Courier New" panose="02070309020205020404" pitchFamily="49" charset="0"/>
                <a:cs typeface="Courier New" panose="02070309020205020404" pitchFamily="49" charset="0"/>
                <a:sym typeface="Courier New" panose="02070309020205020404" pitchFamily="49" charset="0"/>
              </a:rPr>
              <a:t>Pad</a:t>
            </a:r>
            <a:r>
              <a:rPr lang="en-US" altLang="en-US" sz="2400" baseline="-25000">
                <a:latin typeface="Courier New" panose="02070309020205020404" pitchFamily="49" charset="0"/>
                <a:cs typeface="Courier New" panose="02070309020205020404" pitchFamily="49" charset="0"/>
                <a:sym typeface="Courier New" panose="02070309020205020404" pitchFamily="49" charset="0"/>
              </a:rPr>
              <a:t>Alice</a:t>
            </a:r>
          </a:p>
        </p:txBody>
      </p:sp>
      <p:sp>
        <p:nvSpPr>
          <p:cNvPr id="86026" name="Rectangle 10">
            <a:extLst>
              <a:ext uri="{FF2B5EF4-FFF2-40B4-BE49-F238E27FC236}">
                <a16:creationId xmlns:a16="http://schemas.microsoft.com/office/drawing/2014/main" id="{1900EBB1-8D44-4B00-83CA-67236560755F}"/>
              </a:ext>
            </a:extLst>
          </p:cNvPr>
          <p:cNvSpPr>
            <a:spLocks/>
          </p:cNvSpPr>
          <p:nvPr/>
        </p:nvSpPr>
        <p:spPr bwMode="auto">
          <a:xfrm>
            <a:off x="7343775" y="3827463"/>
            <a:ext cx="10683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r>
              <a:rPr lang="en-US" altLang="en-US" sz="2400">
                <a:latin typeface="Courier New" panose="02070309020205020404" pitchFamily="49" charset="0"/>
                <a:cs typeface="Courier New" panose="02070309020205020404" pitchFamily="49" charset="0"/>
                <a:sym typeface="Courier New" panose="02070309020205020404" pitchFamily="49" charset="0"/>
              </a:rPr>
              <a:t>Pad</a:t>
            </a:r>
            <a:r>
              <a:rPr lang="en-US" altLang="en-US" sz="2400" baseline="-25000">
                <a:latin typeface="Courier New" panose="02070309020205020404" pitchFamily="49" charset="0"/>
                <a:cs typeface="Courier New" panose="02070309020205020404" pitchFamily="49" charset="0"/>
                <a:sym typeface="Courier New" panose="02070309020205020404" pitchFamily="49" charset="0"/>
              </a:rPr>
              <a:t>Bob</a:t>
            </a:r>
          </a:p>
        </p:txBody>
      </p:sp>
      <p:sp>
        <p:nvSpPr>
          <p:cNvPr id="86027" name="Rectangle 11">
            <a:extLst>
              <a:ext uri="{FF2B5EF4-FFF2-40B4-BE49-F238E27FC236}">
                <a16:creationId xmlns:a16="http://schemas.microsoft.com/office/drawing/2014/main" id="{A26C7ED0-A5BA-4656-9A03-81E188F6970A}"/>
              </a:ext>
            </a:extLst>
          </p:cNvPr>
          <p:cNvSpPr>
            <a:spLocks/>
          </p:cNvSpPr>
          <p:nvPr/>
        </p:nvSpPr>
        <p:spPr bwMode="auto">
          <a:xfrm>
            <a:off x="2895600" y="2286000"/>
            <a:ext cx="35956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r>
              <a:rPr lang="en-US" altLang="en-US" sz="2000" b="1">
                <a:latin typeface="Courier New" panose="02070309020205020404" pitchFamily="49" charset="0"/>
                <a:cs typeface="Courier New" panose="02070309020205020404" pitchFamily="49" charset="0"/>
                <a:sym typeface="Courier New" panose="02070309020205020404" pitchFamily="49" charset="0"/>
              </a:rPr>
              <a:t>((Pad</a:t>
            </a:r>
            <a:r>
              <a:rPr lang="en-US" altLang="en-US" sz="2000" b="1" baseline="-25000">
                <a:latin typeface="Courier New" panose="02070309020205020404" pitchFamily="49" charset="0"/>
                <a:cs typeface="Courier New" panose="02070309020205020404" pitchFamily="49" charset="0"/>
                <a:sym typeface="Courier New" panose="02070309020205020404" pitchFamily="49" charset="0"/>
              </a:rPr>
              <a:t>Alice</a:t>
            </a:r>
            <a:r>
              <a:rPr lang="en-US" altLang="en-US" sz="2000" b="1">
                <a:latin typeface="Courier New" panose="02070309020205020404" pitchFamily="49" charset="0"/>
                <a:cs typeface="Courier New" panose="02070309020205020404" pitchFamily="49" charset="0"/>
                <a:sym typeface="Courier New" panose="02070309020205020404" pitchFamily="49" charset="0"/>
              </a:rPr>
              <a:t> XOR Message)</a:t>
            </a:r>
          </a:p>
          <a:p>
            <a:r>
              <a:rPr lang="en-US" altLang="en-US" sz="2000" b="1">
                <a:latin typeface="Courier New" panose="02070309020205020404" pitchFamily="49" charset="0"/>
                <a:cs typeface="Courier New" panose="02070309020205020404" pitchFamily="49" charset="0"/>
                <a:sym typeface="Courier New" panose="02070309020205020404" pitchFamily="49" charset="0"/>
              </a:rPr>
              <a:t>XOR Pad</a:t>
            </a:r>
            <a:r>
              <a:rPr lang="en-US" altLang="en-US" sz="2000" b="1" baseline="-25000">
                <a:latin typeface="Courier New" panose="02070309020205020404" pitchFamily="49" charset="0"/>
                <a:cs typeface="Courier New" panose="02070309020205020404" pitchFamily="49" charset="0"/>
                <a:sym typeface="Courier New" panose="02070309020205020404" pitchFamily="49" charset="0"/>
              </a:rPr>
              <a:t>Bob </a:t>
            </a:r>
            <a:r>
              <a:rPr lang="en-US" altLang="en-US" sz="2000" b="1">
                <a:latin typeface="Courier New" panose="02070309020205020404" pitchFamily="49" charset="0"/>
                <a:cs typeface="Courier New" panose="02070309020205020404" pitchFamily="49" charset="0"/>
                <a:sym typeface="Courier New" panose="02070309020205020404" pitchFamily="49" charset="0"/>
              </a:rPr>
              <a:t>) XOR Pad</a:t>
            </a:r>
            <a:r>
              <a:rPr lang="en-US" altLang="en-US" sz="2000" b="1" baseline="-25000">
                <a:latin typeface="Courier New" panose="02070309020205020404" pitchFamily="49" charset="0"/>
                <a:cs typeface="Courier New" panose="02070309020205020404" pitchFamily="49" charset="0"/>
                <a:sym typeface="Courier New" panose="02070309020205020404" pitchFamily="49" charset="0"/>
              </a:rPr>
              <a:t>Alice</a:t>
            </a:r>
          </a:p>
          <a:p>
            <a:r>
              <a:rPr lang="en-US" altLang="en-US" sz="2000" b="1">
                <a:latin typeface="Courier New" panose="02070309020205020404" pitchFamily="49" charset="0"/>
                <a:cs typeface="Courier New" panose="02070309020205020404" pitchFamily="49" charset="0"/>
                <a:sym typeface="Courier New" panose="02070309020205020404" pitchFamily="49" charset="0"/>
              </a:rPr>
              <a:t>= ?  </a:t>
            </a:r>
          </a:p>
        </p:txBody>
      </p:sp>
      <p:sp>
        <p:nvSpPr>
          <p:cNvPr id="86028" name="Line 12">
            <a:extLst>
              <a:ext uri="{FF2B5EF4-FFF2-40B4-BE49-F238E27FC236}">
                <a16:creationId xmlns:a16="http://schemas.microsoft.com/office/drawing/2014/main" id="{26C1D5EB-B67B-4545-ABB8-8E18E2103F9E}"/>
              </a:ext>
            </a:extLst>
          </p:cNvPr>
          <p:cNvSpPr>
            <a:spLocks noChangeShapeType="1"/>
          </p:cNvSpPr>
          <p:nvPr/>
        </p:nvSpPr>
        <p:spPr bwMode="auto">
          <a:xfrm>
            <a:off x="6248400" y="2514600"/>
            <a:ext cx="457200" cy="158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1">
            <a:extLst>
              <a:ext uri="{FF2B5EF4-FFF2-40B4-BE49-F238E27FC236}">
                <a16:creationId xmlns:a16="http://schemas.microsoft.com/office/drawing/2014/main" id="{76B13D92-9CD6-4B3C-B4B5-5183F0EB851E}"/>
              </a:ext>
            </a:extLst>
          </p:cNvPr>
          <p:cNvSpPr>
            <a:spLocks noGrp="1" noChangeArrowheads="1"/>
          </p:cNvSpPr>
          <p:nvPr>
            <p:ph type="title"/>
          </p:nvPr>
        </p:nvSpPr>
        <p:spPr>
          <a:xfrm>
            <a:off x="685800" y="0"/>
            <a:ext cx="7772400" cy="1600200"/>
          </a:xfrm>
          <a:ln/>
        </p:spPr>
        <p:txBody>
          <a:bodyPr rIns="132080"/>
          <a:lstStyle/>
          <a:p>
            <a:r>
              <a:rPr lang="en-US" altLang="en-US" sz="4000"/>
              <a:t>How Does this Help Us?</a:t>
            </a:r>
          </a:p>
        </p:txBody>
      </p:sp>
      <p:grpSp>
        <p:nvGrpSpPr>
          <p:cNvPr id="88066" name="Group 2">
            <a:extLst>
              <a:ext uri="{FF2B5EF4-FFF2-40B4-BE49-F238E27FC236}">
                <a16:creationId xmlns:a16="http://schemas.microsoft.com/office/drawing/2014/main" id="{59ED63CB-FD1E-4815-BAEE-58A1564A1FFF}"/>
              </a:ext>
            </a:extLst>
          </p:cNvPr>
          <p:cNvGrpSpPr>
            <a:grpSpLocks/>
          </p:cNvGrpSpPr>
          <p:nvPr/>
        </p:nvGrpSpPr>
        <p:grpSpPr bwMode="auto">
          <a:xfrm>
            <a:off x="457200" y="1143000"/>
            <a:ext cx="8218488" cy="180975"/>
            <a:chOff x="0" y="0"/>
            <a:chExt cx="5177" cy="114"/>
          </a:xfrm>
        </p:grpSpPr>
        <p:sp>
          <p:nvSpPr>
            <p:cNvPr id="88067" name="Rectangle 3">
              <a:extLst>
                <a:ext uri="{FF2B5EF4-FFF2-40B4-BE49-F238E27FC236}">
                  <a16:creationId xmlns:a16="http://schemas.microsoft.com/office/drawing/2014/main" id="{98BF7C54-DFAB-47FB-94C1-A4DA39481EE4}"/>
                </a:ext>
              </a:extLst>
            </p:cNvPr>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p>
              <a:endParaRPr lang="en-US"/>
            </a:p>
          </p:txBody>
        </p:sp>
        <p:sp>
          <p:nvSpPr>
            <p:cNvPr id="88068" name="Rectangle 4">
              <a:extLst>
                <a:ext uri="{FF2B5EF4-FFF2-40B4-BE49-F238E27FC236}">
                  <a16:creationId xmlns:a16="http://schemas.microsoft.com/office/drawing/2014/main" id="{13D91819-EBCA-4BBF-9A82-45270533E89E}"/>
                </a:ext>
              </a:extLst>
            </p:cNvPr>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p>
              <a:endParaRPr lang="en-US"/>
            </a:p>
          </p:txBody>
        </p:sp>
      </p:grpSp>
      <p:pic>
        <p:nvPicPr>
          <p:cNvPr id="88069" name="Picture 5">
            <a:extLst>
              <a:ext uri="{FF2B5EF4-FFF2-40B4-BE49-F238E27FC236}">
                <a16:creationId xmlns:a16="http://schemas.microsoft.com/office/drawing/2014/main" id="{2648AE7E-F9C5-40C9-BC53-5E57617ED58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4400" y="1447800"/>
            <a:ext cx="1193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8070" name="Picture 6">
            <a:extLst>
              <a:ext uri="{FF2B5EF4-FFF2-40B4-BE49-F238E27FC236}">
                <a16:creationId xmlns:a16="http://schemas.microsoft.com/office/drawing/2014/main" id="{D3EDB895-1403-4A34-9277-D76F416C6A9E}"/>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828800"/>
            <a:ext cx="17526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8071" name="Rectangle 7">
            <a:extLst>
              <a:ext uri="{FF2B5EF4-FFF2-40B4-BE49-F238E27FC236}">
                <a16:creationId xmlns:a16="http://schemas.microsoft.com/office/drawing/2014/main" id="{957A0C5B-8954-45F0-98CD-D7E25BCBEA5B}"/>
              </a:ext>
            </a:extLst>
          </p:cNvPr>
          <p:cNvSpPr>
            <a:spLocks/>
          </p:cNvSpPr>
          <p:nvPr/>
        </p:nvSpPr>
        <p:spPr bwMode="auto">
          <a:xfrm>
            <a:off x="1393825" y="3276600"/>
            <a:ext cx="157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a:spcBef>
                <a:spcPts val="1150"/>
              </a:spcBef>
            </a:pPr>
            <a:r>
              <a:rPr lang="en-US" altLang="en-US" sz="2000">
                <a:cs typeface="Arial" panose="020B0604020202020204" pitchFamily="34" charset="0"/>
              </a:rPr>
              <a:t>Alice</a:t>
            </a:r>
          </a:p>
        </p:txBody>
      </p:sp>
      <p:sp>
        <p:nvSpPr>
          <p:cNvPr id="88072" name="Rectangle 8">
            <a:extLst>
              <a:ext uri="{FF2B5EF4-FFF2-40B4-BE49-F238E27FC236}">
                <a16:creationId xmlns:a16="http://schemas.microsoft.com/office/drawing/2014/main" id="{FBC1A010-67C1-4BB8-9DBB-3563AA988FF0}"/>
              </a:ext>
            </a:extLst>
          </p:cNvPr>
          <p:cNvSpPr>
            <a:spLocks/>
          </p:cNvSpPr>
          <p:nvPr/>
        </p:nvSpPr>
        <p:spPr bwMode="auto">
          <a:xfrm>
            <a:off x="7391400" y="3276600"/>
            <a:ext cx="606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r>
              <a:rPr lang="en-US" altLang="en-US" sz="2000">
                <a:cs typeface="Arial" panose="020B0604020202020204" pitchFamily="34" charset="0"/>
              </a:rPr>
              <a:t>Bob</a:t>
            </a:r>
          </a:p>
        </p:txBody>
      </p:sp>
      <p:sp>
        <p:nvSpPr>
          <p:cNvPr id="88073" name="Rectangle 9">
            <a:extLst>
              <a:ext uri="{FF2B5EF4-FFF2-40B4-BE49-F238E27FC236}">
                <a16:creationId xmlns:a16="http://schemas.microsoft.com/office/drawing/2014/main" id="{FFD2D6C4-EB67-495B-9C99-B2E342579CC7}"/>
              </a:ext>
            </a:extLst>
          </p:cNvPr>
          <p:cNvSpPr>
            <a:spLocks/>
          </p:cNvSpPr>
          <p:nvPr/>
        </p:nvSpPr>
        <p:spPr bwMode="auto">
          <a:xfrm>
            <a:off x="974725" y="3810000"/>
            <a:ext cx="13128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r>
              <a:rPr lang="en-US" altLang="en-US" sz="2400">
                <a:latin typeface="Courier New" panose="02070309020205020404" pitchFamily="49" charset="0"/>
                <a:cs typeface="Courier New" panose="02070309020205020404" pitchFamily="49" charset="0"/>
                <a:sym typeface="Courier New" panose="02070309020205020404" pitchFamily="49" charset="0"/>
              </a:rPr>
              <a:t>Pad</a:t>
            </a:r>
            <a:r>
              <a:rPr lang="en-US" altLang="en-US" sz="2400" baseline="-25000">
                <a:latin typeface="Courier New" panose="02070309020205020404" pitchFamily="49" charset="0"/>
                <a:cs typeface="Courier New" panose="02070309020205020404" pitchFamily="49" charset="0"/>
                <a:sym typeface="Courier New" panose="02070309020205020404" pitchFamily="49" charset="0"/>
              </a:rPr>
              <a:t>Alice</a:t>
            </a:r>
          </a:p>
        </p:txBody>
      </p:sp>
      <p:sp>
        <p:nvSpPr>
          <p:cNvPr id="88074" name="Rectangle 10">
            <a:extLst>
              <a:ext uri="{FF2B5EF4-FFF2-40B4-BE49-F238E27FC236}">
                <a16:creationId xmlns:a16="http://schemas.microsoft.com/office/drawing/2014/main" id="{58F0B2C3-61F2-4C84-8BD6-F47298FF77D8}"/>
              </a:ext>
            </a:extLst>
          </p:cNvPr>
          <p:cNvSpPr>
            <a:spLocks/>
          </p:cNvSpPr>
          <p:nvPr/>
        </p:nvSpPr>
        <p:spPr bwMode="auto">
          <a:xfrm>
            <a:off x="7343775" y="3827463"/>
            <a:ext cx="10683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r>
              <a:rPr lang="en-US" altLang="en-US" sz="2400">
                <a:latin typeface="Courier New" panose="02070309020205020404" pitchFamily="49" charset="0"/>
                <a:cs typeface="Courier New" panose="02070309020205020404" pitchFamily="49" charset="0"/>
                <a:sym typeface="Courier New" panose="02070309020205020404" pitchFamily="49" charset="0"/>
              </a:rPr>
              <a:t>Pad</a:t>
            </a:r>
            <a:r>
              <a:rPr lang="en-US" altLang="en-US" sz="2400" baseline="-25000">
                <a:latin typeface="Courier New" panose="02070309020205020404" pitchFamily="49" charset="0"/>
                <a:cs typeface="Courier New" panose="02070309020205020404" pitchFamily="49" charset="0"/>
                <a:sym typeface="Courier New" panose="02070309020205020404" pitchFamily="49" charset="0"/>
              </a:rPr>
              <a:t>Bob</a:t>
            </a:r>
          </a:p>
        </p:txBody>
      </p:sp>
      <p:sp>
        <p:nvSpPr>
          <p:cNvPr id="88075" name="Line 11">
            <a:extLst>
              <a:ext uri="{FF2B5EF4-FFF2-40B4-BE49-F238E27FC236}">
                <a16:creationId xmlns:a16="http://schemas.microsoft.com/office/drawing/2014/main" id="{0B8EE228-F5EF-4A2D-8362-EBD6EB966601}"/>
              </a:ext>
            </a:extLst>
          </p:cNvPr>
          <p:cNvSpPr>
            <a:spLocks noChangeShapeType="1"/>
          </p:cNvSpPr>
          <p:nvPr/>
        </p:nvSpPr>
        <p:spPr bwMode="auto">
          <a:xfrm>
            <a:off x="6248400" y="2514600"/>
            <a:ext cx="914400" cy="158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8076" name="Rectangle 12">
            <a:extLst>
              <a:ext uri="{FF2B5EF4-FFF2-40B4-BE49-F238E27FC236}">
                <a16:creationId xmlns:a16="http://schemas.microsoft.com/office/drawing/2014/main" id="{B535F47C-C094-4E81-AC4F-04208D6126E5}"/>
              </a:ext>
            </a:extLst>
          </p:cNvPr>
          <p:cNvSpPr>
            <a:spLocks/>
          </p:cNvSpPr>
          <p:nvPr/>
        </p:nvSpPr>
        <p:spPr bwMode="auto">
          <a:xfrm>
            <a:off x="2895600" y="2286000"/>
            <a:ext cx="3748088"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r>
              <a:rPr lang="en-US" altLang="en-US" sz="2000" b="1">
                <a:latin typeface="Courier New" panose="02070309020205020404" pitchFamily="49" charset="0"/>
                <a:cs typeface="Courier New" panose="02070309020205020404" pitchFamily="49" charset="0"/>
                <a:sym typeface="Courier New" panose="02070309020205020404" pitchFamily="49" charset="0"/>
              </a:rPr>
              <a:t>((Pad</a:t>
            </a:r>
            <a:r>
              <a:rPr lang="en-US" altLang="en-US" sz="2000" b="1" baseline="-25000">
                <a:latin typeface="Courier New" panose="02070309020205020404" pitchFamily="49" charset="0"/>
                <a:cs typeface="Courier New" panose="02070309020205020404" pitchFamily="49" charset="0"/>
                <a:sym typeface="Courier New" panose="02070309020205020404" pitchFamily="49" charset="0"/>
              </a:rPr>
              <a:t>Alice</a:t>
            </a:r>
            <a:r>
              <a:rPr lang="en-US" altLang="en-US" sz="2000" b="1">
                <a:latin typeface="Courier New" panose="02070309020205020404" pitchFamily="49" charset="0"/>
                <a:cs typeface="Courier New" panose="02070309020205020404" pitchFamily="49" charset="0"/>
                <a:sym typeface="Courier New" panose="02070309020205020404" pitchFamily="49" charset="0"/>
              </a:rPr>
              <a:t> XOR Message)</a:t>
            </a:r>
          </a:p>
          <a:p>
            <a:r>
              <a:rPr lang="en-US" altLang="en-US" sz="2000" b="1">
                <a:latin typeface="Courier New" panose="02070309020205020404" pitchFamily="49" charset="0"/>
                <a:cs typeface="Courier New" panose="02070309020205020404" pitchFamily="49" charset="0"/>
                <a:sym typeface="Courier New" panose="02070309020205020404" pitchFamily="49" charset="0"/>
              </a:rPr>
              <a:t>XOR Pad</a:t>
            </a:r>
            <a:r>
              <a:rPr lang="en-US" altLang="en-US" sz="2000" b="1" baseline="-25000">
                <a:latin typeface="Courier New" panose="02070309020205020404" pitchFamily="49" charset="0"/>
                <a:cs typeface="Courier New" panose="02070309020205020404" pitchFamily="49" charset="0"/>
                <a:sym typeface="Courier New" panose="02070309020205020404" pitchFamily="49" charset="0"/>
              </a:rPr>
              <a:t>Bob </a:t>
            </a:r>
            <a:r>
              <a:rPr lang="en-US" altLang="en-US" sz="2000" b="1">
                <a:latin typeface="Courier New" panose="02070309020205020404" pitchFamily="49" charset="0"/>
                <a:cs typeface="Courier New" panose="02070309020205020404" pitchFamily="49" charset="0"/>
                <a:sym typeface="Courier New" panose="02070309020205020404" pitchFamily="49" charset="0"/>
              </a:rPr>
              <a:t>) XOR Pad</a:t>
            </a:r>
            <a:r>
              <a:rPr lang="en-US" altLang="en-US" sz="2000" b="1" baseline="-25000">
                <a:latin typeface="Courier New" panose="02070309020205020404" pitchFamily="49" charset="0"/>
                <a:cs typeface="Courier New" panose="02070309020205020404" pitchFamily="49" charset="0"/>
                <a:sym typeface="Courier New" panose="02070309020205020404" pitchFamily="49" charset="0"/>
              </a:rPr>
              <a:t>Alice</a:t>
            </a:r>
            <a:r>
              <a:rPr lang="en-US" altLang="en-US" sz="2000" b="1">
                <a:latin typeface="Courier New" panose="02070309020205020404" pitchFamily="49" charset="0"/>
                <a:cs typeface="Courier New" panose="02070309020205020404" pitchFamily="49" charset="0"/>
                <a:sym typeface="Courier New" panose="02070309020205020404" pitchFamily="49" charset="0"/>
              </a:rPr>
              <a:t>)</a:t>
            </a:r>
          </a:p>
          <a:p>
            <a:r>
              <a:rPr lang="en-US" altLang="en-US" sz="2000" b="1">
                <a:latin typeface="Courier New" panose="02070309020205020404" pitchFamily="49" charset="0"/>
                <a:cs typeface="Courier New" panose="02070309020205020404" pitchFamily="49" charset="0"/>
                <a:sym typeface="Courier New" panose="02070309020205020404" pitchFamily="49" charset="0"/>
              </a:rPr>
              <a:t>= Message XOR Pad</a:t>
            </a:r>
            <a:r>
              <a:rPr lang="en-US" altLang="en-US" sz="2000" b="1" baseline="-25000">
                <a:latin typeface="Courier New" panose="02070309020205020404" pitchFamily="49" charset="0"/>
                <a:cs typeface="Courier New" panose="02070309020205020404" pitchFamily="49" charset="0"/>
                <a:sym typeface="Courier New" panose="02070309020205020404" pitchFamily="49" charset="0"/>
              </a:rPr>
              <a:t>Bob</a:t>
            </a:r>
            <a:r>
              <a:rPr lang="en-US" altLang="en-US" sz="2000" b="1">
                <a:latin typeface="Courier New" panose="02070309020205020404" pitchFamily="49" charset="0"/>
                <a:cs typeface="Courier New" panose="02070309020205020404" pitchFamily="49" charset="0"/>
                <a:sym typeface="Courier New" panose="02070309020205020404" pitchFamily="49" charset="0"/>
              </a:rPr>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1">
            <a:extLst>
              <a:ext uri="{FF2B5EF4-FFF2-40B4-BE49-F238E27FC236}">
                <a16:creationId xmlns:a16="http://schemas.microsoft.com/office/drawing/2014/main" id="{6626845C-74C0-47FC-9AB6-AFFF4CC0163F}"/>
              </a:ext>
            </a:extLst>
          </p:cNvPr>
          <p:cNvSpPr>
            <a:spLocks noGrp="1" noChangeArrowheads="1"/>
          </p:cNvSpPr>
          <p:nvPr>
            <p:ph type="title"/>
          </p:nvPr>
        </p:nvSpPr>
        <p:spPr>
          <a:xfrm>
            <a:off x="685800" y="0"/>
            <a:ext cx="7772400" cy="1600200"/>
          </a:xfrm>
          <a:ln/>
        </p:spPr>
        <p:txBody>
          <a:bodyPr rIns="132080"/>
          <a:lstStyle/>
          <a:p>
            <a:r>
              <a:rPr lang="en-US" altLang="en-US" sz="4000"/>
              <a:t>How Does this Help Us?</a:t>
            </a:r>
          </a:p>
        </p:txBody>
      </p:sp>
      <p:grpSp>
        <p:nvGrpSpPr>
          <p:cNvPr id="90114" name="Group 2">
            <a:extLst>
              <a:ext uri="{FF2B5EF4-FFF2-40B4-BE49-F238E27FC236}">
                <a16:creationId xmlns:a16="http://schemas.microsoft.com/office/drawing/2014/main" id="{AB7DDC03-548B-4195-A0C6-3AB848BE0263}"/>
              </a:ext>
            </a:extLst>
          </p:cNvPr>
          <p:cNvGrpSpPr>
            <a:grpSpLocks/>
          </p:cNvGrpSpPr>
          <p:nvPr/>
        </p:nvGrpSpPr>
        <p:grpSpPr bwMode="auto">
          <a:xfrm>
            <a:off x="457200" y="1143000"/>
            <a:ext cx="8218488" cy="180975"/>
            <a:chOff x="0" y="0"/>
            <a:chExt cx="5177" cy="114"/>
          </a:xfrm>
        </p:grpSpPr>
        <p:sp>
          <p:nvSpPr>
            <p:cNvPr id="90115" name="Rectangle 3">
              <a:extLst>
                <a:ext uri="{FF2B5EF4-FFF2-40B4-BE49-F238E27FC236}">
                  <a16:creationId xmlns:a16="http://schemas.microsoft.com/office/drawing/2014/main" id="{DB5519DE-34C4-49FF-8075-60BB7F375C23}"/>
                </a:ext>
              </a:extLst>
            </p:cNvPr>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p>
              <a:endParaRPr lang="en-US"/>
            </a:p>
          </p:txBody>
        </p:sp>
        <p:sp>
          <p:nvSpPr>
            <p:cNvPr id="90116" name="Rectangle 4">
              <a:extLst>
                <a:ext uri="{FF2B5EF4-FFF2-40B4-BE49-F238E27FC236}">
                  <a16:creationId xmlns:a16="http://schemas.microsoft.com/office/drawing/2014/main" id="{579E50B7-DD7A-4DE0-B22D-6DD3D67FEE85}"/>
                </a:ext>
              </a:extLst>
            </p:cNvPr>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p>
              <a:endParaRPr lang="en-US"/>
            </a:p>
          </p:txBody>
        </p:sp>
      </p:grpSp>
      <p:pic>
        <p:nvPicPr>
          <p:cNvPr id="90117" name="Picture 5">
            <a:extLst>
              <a:ext uri="{FF2B5EF4-FFF2-40B4-BE49-F238E27FC236}">
                <a16:creationId xmlns:a16="http://schemas.microsoft.com/office/drawing/2014/main" id="{E26E087E-3867-4B72-AB5E-ED7C8D27C451}"/>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4875" y="1447800"/>
            <a:ext cx="1193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0118" name="Picture 6">
            <a:extLst>
              <a:ext uri="{FF2B5EF4-FFF2-40B4-BE49-F238E27FC236}">
                <a16:creationId xmlns:a16="http://schemas.microsoft.com/office/drawing/2014/main" id="{532537B3-F88E-4ED7-8B5E-19FC7AD8EEF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828800"/>
            <a:ext cx="17526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0119" name="Rectangle 7">
            <a:extLst>
              <a:ext uri="{FF2B5EF4-FFF2-40B4-BE49-F238E27FC236}">
                <a16:creationId xmlns:a16="http://schemas.microsoft.com/office/drawing/2014/main" id="{D068EA31-CA87-4A74-A642-E47DC803C5B3}"/>
              </a:ext>
            </a:extLst>
          </p:cNvPr>
          <p:cNvSpPr>
            <a:spLocks/>
          </p:cNvSpPr>
          <p:nvPr/>
        </p:nvSpPr>
        <p:spPr bwMode="auto">
          <a:xfrm>
            <a:off x="1393825" y="3276600"/>
            <a:ext cx="1574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a:spcBef>
                <a:spcPts val="1150"/>
              </a:spcBef>
            </a:pPr>
            <a:r>
              <a:rPr lang="en-US" altLang="en-US" sz="2000">
                <a:cs typeface="Arial" panose="020B0604020202020204" pitchFamily="34" charset="0"/>
              </a:rPr>
              <a:t>Alice</a:t>
            </a:r>
          </a:p>
        </p:txBody>
      </p:sp>
      <p:sp>
        <p:nvSpPr>
          <p:cNvPr id="90120" name="Rectangle 8">
            <a:extLst>
              <a:ext uri="{FF2B5EF4-FFF2-40B4-BE49-F238E27FC236}">
                <a16:creationId xmlns:a16="http://schemas.microsoft.com/office/drawing/2014/main" id="{1BCFEBC9-AA87-45D4-8635-B268BA59C118}"/>
              </a:ext>
            </a:extLst>
          </p:cNvPr>
          <p:cNvSpPr>
            <a:spLocks/>
          </p:cNvSpPr>
          <p:nvPr/>
        </p:nvSpPr>
        <p:spPr bwMode="auto">
          <a:xfrm>
            <a:off x="7407275" y="3276600"/>
            <a:ext cx="606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r>
              <a:rPr lang="en-US" altLang="en-US" sz="2000">
                <a:cs typeface="Arial" panose="020B0604020202020204" pitchFamily="34" charset="0"/>
              </a:rPr>
              <a:t>Bob</a:t>
            </a:r>
          </a:p>
        </p:txBody>
      </p:sp>
      <p:sp>
        <p:nvSpPr>
          <p:cNvPr id="90121" name="Rectangle 9">
            <a:extLst>
              <a:ext uri="{FF2B5EF4-FFF2-40B4-BE49-F238E27FC236}">
                <a16:creationId xmlns:a16="http://schemas.microsoft.com/office/drawing/2014/main" id="{48F9F34E-F593-4683-8C56-D0AD6DE714BD}"/>
              </a:ext>
            </a:extLst>
          </p:cNvPr>
          <p:cNvSpPr>
            <a:spLocks/>
          </p:cNvSpPr>
          <p:nvPr/>
        </p:nvSpPr>
        <p:spPr bwMode="auto">
          <a:xfrm>
            <a:off x="974725" y="3810000"/>
            <a:ext cx="13128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r>
              <a:rPr lang="en-US" altLang="en-US" sz="2400">
                <a:latin typeface="Courier New" panose="02070309020205020404" pitchFamily="49" charset="0"/>
                <a:cs typeface="Courier New" panose="02070309020205020404" pitchFamily="49" charset="0"/>
                <a:sym typeface="Courier New" panose="02070309020205020404" pitchFamily="49" charset="0"/>
              </a:rPr>
              <a:t>Pad</a:t>
            </a:r>
            <a:r>
              <a:rPr lang="en-US" altLang="en-US" sz="2400" baseline="-25000">
                <a:latin typeface="Courier New" panose="02070309020205020404" pitchFamily="49" charset="0"/>
                <a:cs typeface="Courier New" panose="02070309020205020404" pitchFamily="49" charset="0"/>
                <a:sym typeface="Courier New" panose="02070309020205020404" pitchFamily="49" charset="0"/>
              </a:rPr>
              <a:t>Alice</a:t>
            </a:r>
          </a:p>
        </p:txBody>
      </p:sp>
      <p:sp>
        <p:nvSpPr>
          <p:cNvPr id="90122" name="Rectangle 10">
            <a:extLst>
              <a:ext uri="{FF2B5EF4-FFF2-40B4-BE49-F238E27FC236}">
                <a16:creationId xmlns:a16="http://schemas.microsoft.com/office/drawing/2014/main" id="{062C0B5C-A3FA-48D3-867E-9BEC53A460DD}"/>
              </a:ext>
            </a:extLst>
          </p:cNvPr>
          <p:cNvSpPr>
            <a:spLocks/>
          </p:cNvSpPr>
          <p:nvPr/>
        </p:nvSpPr>
        <p:spPr bwMode="auto">
          <a:xfrm>
            <a:off x="7359650" y="3827463"/>
            <a:ext cx="10683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r>
              <a:rPr lang="en-US" altLang="en-US" sz="2400">
                <a:latin typeface="Courier New" panose="02070309020205020404" pitchFamily="49" charset="0"/>
                <a:cs typeface="Courier New" panose="02070309020205020404" pitchFamily="49" charset="0"/>
                <a:sym typeface="Courier New" panose="02070309020205020404" pitchFamily="49" charset="0"/>
              </a:rPr>
              <a:t>Pad</a:t>
            </a:r>
            <a:r>
              <a:rPr lang="en-US" altLang="en-US" sz="2400" baseline="-25000">
                <a:latin typeface="Courier New" panose="02070309020205020404" pitchFamily="49" charset="0"/>
                <a:cs typeface="Courier New" panose="02070309020205020404" pitchFamily="49" charset="0"/>
                <a:sym typeface="Courier New" panose="02070309020205020404" pitchFamily="49" charset="0"/>
              </a:rPr>
              <a:t>Bob</a:t>
            </a:r>
          </a:p>
        </p:txBody>
      </p:sp>
      <p:sp>
        <p:nvSpPr>
          <p:cNvPr id="90123" name="Rectangle 11">
            <a:extLst>
              <a:ext uri="{FF2B5EF4-FFF2-40B4-BE49-F238E27FC236}">
                <a16:creationId xmlns:a16="http://schemas.microsoft.com/office/drawing/2014/main" id="{C81FB027-75B0-4542-A727-AC5B514C01AE}"/>
              </a:ext>
            </a:extLst>
          </p:cNvPr>
          <p:cNvSpPr>
            <a:spLocks/>
          </p:cNvSpPr>
          <p:nvPr/>
        </p:nvSpPr>
        <p:spPr bwMode="auto">
          <a:xfrm>
            <a:off x="3990975" y="2339975"/>
            <a:ext cx="313848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r>
              <a:rPr lang="en-US" altLang="en-US" sz="2000" b="1">
                <a:latin typeface="Courier New" panose="02070309020205020404" pitchFamily="49" charset="0"/>
                <a:cs typeface="Courier New" panose="02070309020205020404" pitchFamily="49" charset="0"/>
                <a:sym typeface="Courier New" panose="02070309020205020404" pitchFamily="49" charset="0"/>
              </a:rPr>
              <a:t>(Message XOR Pad</a:t>
            </a:r>
            <a:r>
              <a:rPr lang="en-US" altLang="en-US" sz="2000" b="1" baseline="-25000">
                <a:latin typeface="Courier New" panose="02070309020205020404" pitchFamily="49" charset="0"/>
                <a:cs typeface="Courier New" panose="02070309020205020404" pitchFamily="49" charset="0"/>
                <a:sym typeface="Courier New" panose="02070309020205020404" pitchFamily="49" charset="0"/>
              </a:rPr>
              <a:t>Bob</a:t>
            </a:r>
            <a:r>
              <a:rPr lang="en-US" altLang="en-US" sz="2000" b="1">
                <a:latin typeface="Courier New" panose="02070309020205020404" pitchFamily="49" charset="0"/>
                <a:cs typeface="Courier New" panose="02070309020205020404" pitchFamily="49" charset="0"/>
                <a:sym typeface="Courier New" panose="02070309020205020404" pitchFamily="49" charset="0"/>
              </a:rPr>
              <a:t>)</a:t>
            </a:r>
          </a:p>
          <a:p>
            <a:r>
              <a:rPr lang="en-US" altLang="en-US" sz="2000" b="1">
                <a:latin typeface="Courier New" panose="02070309020205020404" pitchFamily="49" charset="0"/>
                <a:cs typeface="Courier New" panose="02070309020205020404" pitchFamily="49" charset="0"/>
                <a:sym typeface="Courier New" panose="02070309020205020404" pitchFamily="49" charset="0"/>
              </a:rPr>
              <a:t>XOR Pad</a:t>
            </a:r>
            <a:r>
              <a:rPr lang="en-US" altLang="en-US" sz="2000" b="1" baseline="-25000">
                <a:latin typeface="Courier New" panose="02070309020205020404" pitchFamily="49" charset="0"/>
                <a:cs typeface="Courier New" panose="02070309020205020404" pitchFamily="49" charset="0"/>
                <a:sym typeface="Courier New" panose="02070309020205020404" pitchFamily="49" charset="0"/>
              </a:rPr>
              <a:t>Bob</a:t>
            </a:r>
            <a:r>
              <a:rPr lang="en-US" altLang="en-US" sz="2000" b="1">
                <a:latin typeface="Courier New" panose="02070309020205020404" pitchFamily="49" charset="0"/>
                <a:cs typeface="Courier New" panose="02070309020205020404" pitchFamily="49" charset="0"/>
                <a:sym typeface="Courier New" panose="02070309020205020404" pitchFamily="49" charset="0"/>
              </a:rPr>
              <a:t> =?</a:t>
            </a:r>
          </a:p>
        </p:txBody>
      </p:sp>
      <p:sp>
        <p:nvSpPr>
          <p:cNvPr id="90124" name="Rectangle 12">
            <a:extLst>
              <a:ext uri="{FF2B5EF4-FFF2-40B4-BE49-F238E27FC236}">
                <a16:creationId xmlns:a16="http://schemas.microsoft.com/office/drawing/2014/main" id="{AD0DBA98-A21D-49C1-847F-AA74821AF56E}"/>
              </a:ext>
            </a:extLst>
          </p:cNvPr>
          <p:cNvSpPr>
            <a:spLocks/>
          </p:cNvSpPr>
          <p:nvPr/>
        </p:nvSpPr>
        <p:spPr bwMode="auto">
          <a:xfrm>
            <a:off x="628650" y="4905375"/>
            <a:ext cx="6275388"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r>
              <a:rPr lang="en-US" altLang="en-US" sz="3200">
                <a:cs typeface="Arial" panose="020B0604020202020204" pitchFamily="34" charset="0"/>
              </a:rPr>
              <a:t>This seems like a great trick but…</a:t>
            </a:r>
          </a:p>
        </p:txBody>
      </p:sp>
      <p:sp>
        <p:nvSpPr>
          <p:cNvPr id="2" name="TextBox 1">
            <a:extLst>
              <a:ext uri="{FF2B5EF4-FFF2-40B4-BE49-F238E27FC236}">
                <a16:creationId xmlns:a16="http://schemas.microsoft.com/office/drawing/2014/main" id="{99BD1C57-9DCF-4F09-BFD6-9D032AB4E6E1}"/>
              </a:ext>
            </a:extLst>
          </p:cNvPr>
          <p:cNvSpPr txBox="1"/>
          <p:nvPr/>
        </p:nvSpPr>
        <p:spPr>
          <a:xfrm>
            <a:off x="6951197" y="5943600"/>
            <a:ext cx="1735603" cy="461665"/>
          </a:xfrm>
          <a:prstGeom prst="rect">
            <a:avLst/>
          </a:prstGeom>
          <a:noFill/>
        </p:spPr>
        <p:txBody>
          <a:bodyPr wrap="none" rtlCol="0">
            <a:spAutoFit/>
          </a:bodyPr>
          <a:lstStyle/>
          <a:p>
            <a:r>
              <a:rPr lang="en-US" dirty="0">
                <a:solidFill>
                  <a:srgbClr val="00B0F0"/>
                </a:solidFill>
              </a:rPr>
              <a:t>Worksheet!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
            <a:extLst>
              <a:ext uri="{FF2B5EF4-FFF2-40B4-BE49-F238E27FC236}">
                <a16:creationId xmlns:a16="http://schemas.microsoft.com/office/drawing/2014/main" id="{B25033E8-93ED-461B-9902-45F870C32C50}"/>
              </a:ext>
            </a:extLst>
          </p:cNvPr>
          <p:cNvSpPr>
            <a:spLocks noGrp="1" noChangeArrowheads="1"/>
          </p:cNvSpPr>
          <p:nvPr>
            <p:ph type="title"/>
          </p:nvPr>
        </p:nvSpPr>
        <p:spPr>
          <a:xfrm>
            <a:off x="685800" y="0"/>
            <a:ext cx="7772400" cy="1600200"/>
          </a:xfrm>
          <a:ln/>
        </p:spPr>
        <p:txBody>
          <a:bodyPr rIns="132080"/>
          <a:lstStyle/>
          <a:p>
            <a:r>
              <a:rPr lang="en-US" altLang="en-US" sz="4000"/>
              <a:t>Public Key Cryptography!</a:t>
            </a:r>
          </a:p>
        </p:txBody>
      </p:sp>
      <p:grpSp>
        <p:nvGrpSpPr>
          <p:cNvPr id="92162" name="Group 2">
            <a:extLst>
              <a:ext uri="{FF2B5EF4-FFF2-40B4-BE49-F238E27FC236}">
                <a16:creationId xmlns:a16="http://schemas.microsoft.com/office/drawing/2014/main" id="{55418429-8A6E-443A-B254-CF1B2F7D26FC}"/>
              </a:ext>
            </a:extLst>
          </p:cNvPr>
          <p:cNvGrpSpPr>
            <a:grpSpLocks/>
          </p:cNvGrpSpPr>
          <p:nvPr/>
        </p:nvGrpSpPr>
        <p:grpSpPr bwMode="auto">
          <a:xfrm>
            <a:off x="457200" y="1143000"/>
            <a:ext cx="8218488" cy="180975"/>
            <a:chOff x="0" y="0"/>
            <a:chExt cx="5177" cy="114"/>
          </a:xfrm>
        </p:grpSpPr>
        <p:sp>
          <p:nvSpPr>
            <p:cNvPr id="92163" name="Rectangle 3">
              <a:extLst>
                <a:ext uri="{FF2B5EF4-FFF2-40B4-BE49-F238E27FC236}">
                  <a16:creationId xmlns:a16="http://schemas.microsoft.com/office/drawing/2014/main" id="{5224C8F3-0DF5-42C5-9F03-85A61073D043}"/>
                </a:ext>
              </a:extLst>
            </p:cNvPr>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p>
              <a:endParaRPr lang="en-US"/>
            </a:p>
          </p:txBody>
        </p:sp>
        <p:sp>
          <p:nvSpPr>
            <p:cNvPr id="92164" name="Rectangle 4">
              <a:extLst>
                <a:ext uri="{FF2B5EF4-FFF2-40B4-BE49-F238E27FC236}">
                  <a16:creationId xmlns:a16="http://schemas.microsoft.com/office/drawing/2014/main" id="{6FDAD389-A035-4A70-B6AD-8D7DE8711808}"/>
                </a:ext>
              </a:extLst>
            </p:cNvPr>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p>
              <a:endParaRPr lang="en-US"/>
            </a:p>
          </p:txBody>
        </p:sp>
      </p:grpSp>
      <p:pic>
        <p:nvPicPr>
          <p:cNvPr id="92165" name="Picture 5">
            <a:extLst>
              <a:ext uri="{FF2B5EF4-FFF2-40B4-BE49-F238E27FC236}">
                <a16:creationId xmlns:a16="http://schemas.microsoft.com/office/drawing/2014/main" id="{CB38997F-9D37-411F-9F65-550C7743399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114800"/>
            <a:ext cx="1193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66" name="Picture 6">
            <a:extLst>
              <a:ext uri="{FF2B5EF4-FFF2-40B4-BE49-F238E27FC236}">
                <a16:creationId xmlns:a16="http://schemas.microsoft.com/office/drawing/2014/main" id="{C2265EAE-CC8E-4666-B565-9DB0E93D44A8}"/>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556125"/>
            <a:ext cx="17526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167" name="Rectangle 7">
            <a:extLst>
              <a:ext uri="{FF2B5EF4-FFF2-40B4-BE49-F238E27FC236}">
                <a16:creationId xmlns:a16="http://schemas.microsoft.com/office/drawing/2014/main" id="{73A73F73-3F38-4964-BBC5-91789138743E}"/>
              </a:ext>
            </a:extLst>
          </p:cNvPr>
          <p:cNvSpPr>
            <a:spLocks/>
          </p:cNvSpPr>
          <p:nvPr/>
        </p:nvSpPr>
        <p:spPr bwMode="auto">
          <a:xfrm>
            <a:off x="381000" y="5943600"/>
            <a:ext cx="24130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a:spcBef>
                <a:spcPts val="1150"/>
              </a:spcBef>
            </a:pPr>
            <a:r>
              <a:rPr lang="en-US" altLang="en-US" sz="2000">
                <a:cs typeface="Arial" panose="020B0604020202020204" pitchFamily="34" charset="0"/>
              </a:rPr>
              <a:t>Alice </a:t>
            </a:r>
            <a:r>
              <a:rPr lang="en-US" altLang="en-US" sz="2000">
                <a:latin typeface="Courier New" panose="02070309020205020404" pitchFamily="49" charset="0"/>
                <a:cs typeface="Courier New" panose="02070309020205020404" pitchFamily="49" charset="0"/>
                <a:sym typeface="Courier New" panose="02070309020205020404" pitchFamily="49" charset="0"/>
              </a:rPr>
              <a:t>(Private Key: 010110)</a:t>
            </a:r>
          </a:p>
        </p:txBody>
      </p:sp>
      <p:sp>
        <p:nvSpPr>
          <p:cNvPr id="92168" name="Rectangle 8">
            <a:extLst>
              <a:ext uri="{FF2B5EF4-FFF2-40B4-BE49-F238E27FC236}">
                <a16:creationId xmlns:a16="http://schemas.microsoft.com/office/drawing/2014/main" id="{A1BDF557-8B91-45AA-9B8A-1A01DF60421C}"/>
              </a:ext>
            </a:extLst>
          </p:cNvPr>
          <p:cNvSpPr>
            <a:spLocks/>
          </p:cNvSpPr>
          <p:nvPr/>
        </p:nvSpPr>
        <p:spPr bwMode="auto">
          <a:xfrm>
            <a:off x="6608763" y="5943600"/>
            <a:ext cx="198437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r>
              <a:rPr lang="en-US" altLang="en-US" sz="2000">
                <a:cs typeface="Arial" panose="020B0604020202020204" pitchFamily="34" charset="0"/>
              </a:rPr>
              <a:t>Bob </a:t>
            </a:r>
            <a:r>
              <a:rPr lang="en-US" altLang="en-US" sz="2000">
                <a:latin typeface="Courier New" panose="02070309020205020404" pitchFamily="49" charset="0"/>
                <a:cs typeface="Courier New" panose="02070309020205020404" pitchFamily="49" charset="0"/>
                <a:sym typeface="Courier New" panose="02070309020205020404" pitchFamily="49" charset="0"/>
              </a:rPr>
              <a:t>(Private</a:t>
            </a:r>
          </a:p>
          <a:p>
            <a:r>
              <a:rPr lang="en-US" altLang="en-US" sz="2000">
                <a:latin typeface="Courier New" panose="02070309020205020404" pitchFamily="49" charset="0"/>
                <a:cs typeface="Courier New" panose="02070309020205020404" pitchFamily="49" charset="0"/>
                <a:sym typeface="Courier New" panose="02070309020205020404" pitchFamily="49" charset="0"/>
              </a:rPr>
              <a:t>Key: 001010)</a:t>
            </a:r>
          </a:p>
        </p:txBody>
      </p:sp>
      <p:pic>
        <p:nvPicPr>
          <p:cNvPr id="92169" name="Picture 9">
            <a:extLst>
              <a:ext uri="{FF2B5EF4-FFF2-40B4-BE49-F238E27FC236}">
                <a16:creationId xmlns:a16="http://schemas.microsoft.com/office/drawing/2014/main" id="{07DA4DE9-B26B-47FC-AA34-C2B2B6D31E4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524000"/>
            <a:ext cx="4038600"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170" name="Rectangle 10">
            <a:extLst>
              <a:ext uri="{FF2B5EF4-FFF2-40B4-BE49-F238E27FC236}">
                <a16:creationId xmlns:a16="http://schemas.microsoft.com/office/drawing/2014/main" id="{180F90F1-6C7A-4616-A94C-89EC3AD6E49F}"/>
              </a:ext>
            </a:extLst>
          </p:cNvPr>
          <p:cNvSpPr>
            <a:spLocks/>
          </p:cNvSpPr>
          <p:nvPr/>
        </p:nvSpPr>
        <p:spPr bwMode="auto">
          <a:xfrm>
            <a:off x="669925" y="1803400"/>
            <a:ext cx="3671888"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r>
              <a:rPr lang="en-US" altLang="en-US" sz="1800">
                <a:latin typeface="Courier New" panose="02070309020205020404" pitchFamily="49" charset="0"/>
                <a:cs typeface="Courier New" panose="02070309020205020404" pitchFamily="49" charset="0"/>
                <a:sym typeface="Courier New" panose="02070309020205020404" pitchFamily="49" charset="0"/>
              </a:rPr>
              <a:t>Alice’s Public Key: 10100</a:t>
            </a:r>
          </a:p>
          <a:p>
            <a:r>
              <a:rPr lang="en-US" altLang="en-US" sz="1800">
                <a:latin typeface="Courier New" panose="02070309020205020404" pitchFamily="49" charset="0"/>
                <a:cs typeface="Courier New" panose="02070309020205020404" pitchFamily="49" charset="0"/>
                <a:sym typeface="Courier New" panose="02070309020205020404" pitchFamily="49" charset="0"/>
              </a:rPr>
              <a:t>Bob’s Public Key: 11100</a:t>
            </a:r>
          </a:p>
          <a:p>
            <a:r>
              <a:rPr lang="en-US" altLang="en-US" sz="1800">
                <a:latin typeface="Courier New" panose="02070309020205020404" pitchFamily="49" charset="0"/>
                <a:cs typeface="Courier New" panose="02070309020205020404" pitchFamily="49" charset="0"/>
                <a:sym typeface="Courier New" panose="02070309020205020404" pitchFamily="49" charset="0"/>
              </a:rPr>
              <a:t>Carol’s Public Key: 01010</a:t>
            </a:r>
          </a:p>
          <a:p>
            <a:r>
              <a:rPr lang="en-US" altLang="en-US" sz="1800">
                <a:latin typeface="Courier New" panose="02070309020205020404" pitchFamily="49" charset="0"/>
                <a:cs typeface="Courier New" panose="02070309020205020404" pitchFamily="49" charset="0"/>
                <a:sym typeface="Courier New" panose="02070309020205020404" pitchFamily="49" charset="0"/>
              </a:rPr>
              <a:t>Danny’s Public Key: 10111</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1">
            <a:extLst>
              <a:ext uri="{FF2B5EF4-FFF2-40B4-BE49-F238E27FC236}">
                <a16:creationId xmlns:a16="http://schemas.microsoft.com/office/drawing/2014/main" id="{63DA8ADD-8F16-4CE2-B8A0-523B192B761E}"/>
              </a:ext>
            </a:extLst>
          </p:cNvPr>
          <p:cNvSpPr>
            <a:spLocks/>
          </p:cNvSpPr>
          <p:nvPr/>
        </p:nvSpPr>
        <p:spPr bwMode="auto">
          <a:xfrm>
            <a:off x="5334000" y="2057400"/>
            <a:ext cx="3657600" cy="914400"/>
          </a:xfrm>
          <a:prstGeom prst="rect">
            <a:avLst/>
          </a:prstGeom>
          <a:solidFill>
            <a:schemeClr val="accent1"/>
          </a:solidFill>
          <a:ln w="9525">
            <a:solidFill>
              <a:schemeClr val="tx1"/>
            </a:solidFill>
            <a:miter lim="800000"/>
            <a:headEnd/>
            <a:tailEnd/>
          </a:ln>
        </p:spPr>
        <p:txBody>
          <a:bodyPr/>
          <a:lstStyle/>
          <a:p>
            <a:endParaRPr lang="en-US"/>
          </a:p>
        </p:txBody>
      </p:sp>
      <p:sp>
        <p:nvSpPr>
          <p:cNvPr id="94210" name="Rectangle 2">
            <a:extLst>
              <a:ext uri="{FF2B5EF4-FFF2-40B4-BE49-F238E27FC236}">
                <a16:creationId xmlns:a16="http://schemas.microsoft.com/office/drawing/2014/main" id="{6D1A915C-0939-42A9-8E47-F95B43E66794}"/>
              </a:ext>
            </a:extLst>
          </p:cNvPr>
          <p:cNvSpPr>
            <a:spLocks noGrp="1" noChangeArrowheads="1"/>
          </p:cNvSpPr>
          <p:nvPr>
            <p:ph type="title"/>
          </p:nvPr>
        </p:nvSpPr>
        <p:spPr>
          <a:xfrm>
            <a:off x="685800" y="0"/>
            <a:ext cx="7772400" cy="1600200"/>
          </a:xfrm>
          <a:ln/>
        </p:spPr>
        <p:txBody>
          <a:bodyPr rIns="132080"/>
          <a:lstStyle/>
          <a:p>
            <a:r>
              <a:rPr lang="en-US" altLang="en-US" sz="4000"/>
              <a:t>Public Key Cryptography!</a:t>
            </a:r>
          </a:p>
        </p:txBody>
      </p:sp>
      <p:grpSp>
        <p:nvGrpSpPr>
          <p:cNvPr id="94211" name="Group 3">
            <a:extLst>
              <a:ext uri="{FF2B5EF4-FFF2-40B4-BE49-F238E27FC236}">
                <a16:creationId xmlns:a16="http://schemas.microsoft.com/office/drawing/2014/main" id="{28D02863-F054-4539-96C8-5545FF886237}"/>
              </a:ext>
            </a:extLst>
          </p:cNvPr>
          <p:cNvGrpSpPr>
            <a:grpSpLocks/>
          </p:cNvGrpSpPr>
          <p:nvPr/>
        </p:nvGrpSpPr>
        <p:grpSpPr bwMode="auto">
          <a:xfrm>
            <a:off x="457200" y="1143000"/>
            <a:ext cx="8218488" cy="180975"/>
            <a:chOff x="0" y="0"/>
            <a:chExt cx="5177" cy="114"/>
          </a:xfrm>
        </p:grpSpPr>
        <p:sp>
          <p:nvSpPr>
            <p:cNvPr id="94212" name="Rectangle 4">
              <a:extLst>
                <a:ext uri="{FF2B5EF4-FFF2-40B4-BE49-F238E27FC236}">
                  <a16:creationId xmlns:a16="http://schemas.microsoft.com/office/drawing/2014/main" id="{41DB5C88-569E-44FF-8C7A-457646B350A2}"/>
                </a:ext>
              </a:extLst>
            </p:cNvPr>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p>
              <a:endParaRPr lang="en-US"/>
            </a:p>
          </p:txBody>
        </p:sp>
        <p:sp>
          <p:nvSpPr>
            <p:cNvPr id="94213" name="Rectangle 5">
              <a:extLst>
                <a:ext uri="{FF2B5EF4-FFF2-40B4-BE49-F238E27FC236}">
                  <a16:creationId xmlns:a16="http://schemas.microsoft.com/office/drawing/2014/main" id="{0E103188-F890-4366-BDC5-30E63BEC0F1B}"/>
                </a:ext>
              </a:extLst>
            </p:cNvPr>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p>
              <a:endParaRPr lang="en-US"/>
            </a:p>
          </p:txBody>
        </p:sp>
      </p:grpSp>
      <p:pic>
        <p:nvPicPr>
          <p:cNvPr id="94214" name="Picture 6">
            <a:extLst>
              <a:ext uri="{FF2B5EF4-FFF2-40B4-BE49-F238E27FC236}">
                <a16:creationId xmlns:a16="http://schemas.microsoft.com/office/drawing/2014/main" id="{47B8AD59-9B07-420C-B3B9-5C8EB994D33E}"/>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114800"/>
            <a:ext cx="1193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4215" name="Picture 7">
            <a:extLst>
              <a:ext uri="{FF2B5EF4-FFF2-40B4-BE49-F238E27FC236}">
                <a16:creationId xmlns:a16="http://schemas.microsoft.com/office/drawing/2014/main" id="{465F589B-3759-42B1-99C7-E255D39595E9}"/>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556125"/>
            <a:ext cx="17526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216" name="Rectangle 8">
            <a:extLst>
              <a:ext uri="{FF2B5EF4-FFF2-40B4-BE49-F238E27FC236}">
                <a16:creationId xmlns:a16="http://schemas.microsoft.com/office/drawing/2014/main" id="{70FB1723-88E3-4726-8B34-A1864D6AD444}"/>
              </a:ext>
            </a:extLst>
          </p:cNvPr>
          <p:cNvSpPr>
            <a:spLocks/>
          </p:cNvSpPr>
          <p:nvPr/>
        </p:nvSpPr>
        <p:spPr bwMode="auto">
          <a:xfrm>
            <a:off x="381000" y="5943600"/>
            <a:ext cx="24130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a:spcBef>
                <a:spcPts val="1150"/>
              </a:spcBef>
            </a:pPr>
            <a:r>
              <a:rPr lang="en-US" altLang="en-US" sz="2000">
                <a:cs typeface="Arial" panose="020B0604020202020204" pitchFamily="34" charset="0"/>
              </a:rPr>
              <a:t>Alice </a:t>
            </a:r>
            <a:r>
              <a:rPr lang="en-US" altLang="en-US" sz="2000">
                <a:latin typeface="Courier New" panose="02070309020205020404" pitchFamily="49" charset="0"/>
                <a:cs typeface="Courier New" panose="02070309020205020404" pitchFamily="49" charset="0"/>
                <a:sym typeface="Courier New" panose="02070309020205020404" pitchFamily="49" charset="0"/>
              </a:rPr>
              <a:t>(Private Key: 010110)</a:t>
            </a:r>
          </a:p>
        </p:txBody>
      </p:sp>
      <p:sp>
        <p:nvSpPr>
          <p:cNvPr id="94217" name="Rectangle 9">
            <a:extLst>
              <a:ext uri="{FF2B5EF4-FFF2-40B4-BE49-F238E27FC236}">
                <a16:creationId xmlns:a16="http://schemas.microsoft.com/office/drawing/2014/main" id="{E3377173-B8F3-4763-9AE1-03DD8951A7F4}"/>
              </a:ext>
            </a:extLst>
          </p:cNvPr>
          <p:cNvSpPr>
            <a:spLocks/>
          </p:cNvSpPr>
          <p:nvPr/>
        </p:nvSpPr>
        <p:spPr bwMode="auto">
          <a:xfrm>
            <a:off x="6608763" y="5943600"/>
            <a:ext cx="198437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r>
              <a:rPr lang="en-US" altLang="en-US" sz="2000">
                <a:cs typeface="Arial" panose="020B0604020202020204" pitchFamily="34" charset="0"/>
              </a:rPr>
              <a:t>Bob </a:t>
            </a:r>
            <a:r>
              <a:rPr lang="en-US" altLang="en-US" sz="2000">
                <a:latin typeface="Courier New" panose="02070309020205020404" pitchFamily="49" charset="0"/>
                <a:cs typeface="Courier New" panose="02070309020205020404" pitchFamily="49" charset="0"/>
                <a:sym typeface="Courier New" panose="02070309020205020404" pitchFamily="49" charset="0"/>
              </a:rPr>
              <a:t>(Private</a:t>
            </a:r>
          </a:p>
          <a:p>
            <a:r>
              <a:rPr lang="en-US" altLang="en-US" sz="2000">
                <a:latin typeface="Courier New" panose="02070309020205020404" pitchFamily="49" charset="0"/>
                <a:cs typeface="Courier New" panose="02070309020205020404" pitchFamily="49" charset="0"/>
                <a:sym typeface="Courier New" panose="02070309020205020404" pitchFamily="49" charset="0"/>
              </a:rPr>
              <a:t>Key: </a:t>
            </a:r>
            <a:r>
              <a:rPr lang="en-US" altLang="en-US" sz="2000">
                <a:solidFill>
                  <a:srgbClr val="97107D"/>
                </a:solidFill>
                <a:latin typeface="Courier New" panose="02070309020205020404" pitchFamily="49" charset="0"/>
                <a:cs typeface="Courier New" panose="02070309020205020404" pitchFamily="49" charset="0"/>
                <a:sym typeface="Courier New" panose="02070309020205020404" pitchFamily="49" charset="0"/>
              </a:rPr>
              <a:t>001010</a:t>
            </a:r>
            <a:r>
              <a:rPr lang="en-US" altLang="en-US" sz="2000">
                <a:latin typeface="Courier New" panose="02070309020205020404" pitchFamily="49" charset="0"/>
                <a:cs typeface="Courier New" panose="02070309020205020404" pitchFamily="49" charset="0"/>
                <a:sym typeface="Courier New" panose="02070309020205020404" pitchFamily="49" charset="0"/>
              </a:rPr>
              <a:t>)</a:t>
            </a:r>
          </a:p>
        </p:txBody>
      </p:sp>
      <p:pic>
        <p:nvPicPr>
          <p:cNvPr id="94218" name="Picture 10">
            <a:extLst>
              <a:ext uri="{FF2B5EF4-FFF2-40B4-BE49-F238E27FC236}">
                <a16:creationId xmlns:a16="http://schemas.microsoft.com/office/drawing/2014/main" id="{09E1BC29-7838-48ED-8CC8-7EEB8799EB85}"/>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524000"/>
            <a:ext cx="4038600"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219" name="Rectangle 11">
            <a:extLst>
              <a:ext uri="{FF2B5EF4-FFF2-40B4-BE49-F238E27FC236}">
                <a16:creationId xmlns:a16="http://schemas.microsoft.com/office/drawing/2014/main" id="{F9A06B5B-60AD-4AA4-8B46-F241BD5A7878}"/>
              </a:ext>
            </a:extLst>
          </p:cNvPr>
          <p:cNvSpPr>
            <a:spLocks/>
          </p:cNvSpPr>
          <p:nvPr/>
        </p:nvSpPr>
        <p:spPr bwMode="auto">
          <a:xfrm>
            <a:off x="669925" y="1803400"/>
            <a:ext cx="3671888"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r>
              <a:rPr lang="en-US" altLang="en-US" sz="1800">
                <a:latin typeface="Courier New" panose="02070309020205020404" pitchFamily="49" charset="0"/>
                <a:cs typeface="Courier New" panose="02070309020205020404" pitchFamily="49" charset="0"/>
                <a:sym typeface="Courier New" panose="02070309020205020404" pitchFamily="49" charset="0"/>
              </a:rPr>
              <a:t>Alice’s Public Key: 10100</a:t>
            </a:r>
          </a:p>
          <a:p>
            <a:r>
              <a:rPr lang="en-US" altLang="en-US" sz="1800">
                <a:latin typeface="Courier New" panose="02070309020205020404" pitchFamily="49" charset="0"/>
                <a:cs typeface="Courier New" panose="02070309020205020404" pitchFamily="49" charset="0"/>
                <a:sym typeface="Courier New" panose="02070309020205020404" pitchFamily="49" charset="0"/>
              </a:rPr>
              <a:t>Bob’s Public Key: </a:t>
            </a:r>
            <a:r>
              <a:rPr lang="en-US" altLang="en-US" sz="1800" b="1">
                <a:solidFill>
                  <a:srgbClr val="353397"/>
                </a:solidFill>
                <a:latin typeface="Courier New" panose="02070309020205020404" pitchFamily="49" charset="0"/>
                <a:cs typeface="Courier New" panose="02070309020205020404" pitchFamily="49" charset="0"/>
                <a:sym typeface="Courier New" panose="02070309020205020404" pitchFamily="49" charset="0"/>
              </a:rPr>
              <a:t>11100</a:t>
            </a:r>
          </a:p>
          <a:p>
            <a:r>
              <a:rPr lang="en-US" altLang="en-US" sz="1800">
                <a:latin typeface="Courier New" panose="02070309020205020404" pitchFamily="49" charset="0"/>
                <a:cs typeface="Courier New" panose="02070309020205020404" pitchFamily="49" charset="0"/>
                <a:sym typeface="Courier New" panose="02070309020205020404" pitchFamily="49" charset="0"/>
              </a:rPr>
              <a:t>Carol’s Public Key: 01010</a:t>
            </a:r>
          </a:p>
          <a:p>
            <a:r>
              <a:rPr lang="en-US" altLang="en-US" sz="1800">
                <a:latin typeface="Courier New" panose="02070309020205020404" pitchFamily="49" charset="0"/>
                <a:cs typeface="Courier New" panose="02070309020205020404" pitchFamily="49" charset="0"/>
                <a:sym typeface="Courier New" panose="02070309020205020404" pitchFamily="49" charset="0"/>
              </a:rPr>
              <a:t>Danny’s Public Key: 10111</a:t>
            </a:r>
          </a:p>
        </p:txBody>
      </p:sp>
      <p:sp>
        <p:nvSpPr>
          <p:cNvPr id="94220" name="Rectangle 12">
            <a:extLst>
              <a:ext uri="{FF2B5EF4-FFF2-40B4-BE49-F238E27FC236}">
                <a16:creationId xmlns:a16="http://schemas.microsoft.com/office/drawing/2014/main" id="{02895BA3-7971-43DA-BA99-0E537533817F}"/>
              </a:ext>
            </a:extLst>
          </p:cNvPr>
          <p:cNvSpPr>
            <a:spLocks/>
          </p:cNvSpPr>
          <p:nvPr/>
        </p:nvSpPr>
        <p:spPr bwMode="auto">
          <a:xfrm>
            <a:off x="2574925" y="4448175"/>
            <a:ext cx="20819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r>
              <a:rPr lang="en-US" altLang="en-US" sz="2000" dirty="0">
                <a:latin typeface="Courier New" panose="02070309020205020404" pitchFamily="49" charset="0"/>
                <a:cs typeface="Courier New" panose="02070309020205020404" pitchFamily="49" charset="0"/>
                <a:sym typeface="Courier New" panose="02070309020205020404" pitchFamily="49" charset="0"/>
              </a:rPr>
              <a:t>"I like spam"</a:t>
            </a:r>
          </a:p>
        </p:txBody>
      </p:sp>
      <p:sp>
        <p:nvSpPr>
          <p:cNvPr id="94221" name="Line 13">
            <a:extLst>
              <a:ext uri="{FF2B5EF4-FFF2-40B4-BE49-F238E27FC236}">
                <a16:creationId xmlns:a16="http://schemas.microsoft.com/office/drawing/2014/main" id="{9D006BF4-AA00-4A8F-9A37-E0EC95893453}"/>
              </a:ext>
            </a:extLst>
          </p:cNvPr>
          <p:cNvSpPr>
            <a:spLocks noChangeShapeType="1"/>
          </p:cNvSpPr>
          <p:nvPr/>
        </p:nvSpPr>
        <p:spPr bwMode="auto">
          <a:xfrm>
            <a:off x="3429000" y="4800600"/>
            <a:ext cx="1588"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22" name="Rectangle 14">
            <a:extLst>
              <a:ext uri="{FF2B5EF4-FFF2-40B4-BE49-F238E27FC236}">
                <a16:creationId xmlns:a16="http://schemas.microsoft.com/office/drawing/2014/main" id="{D4E14411-C220-4B95-9122-CFD39815A40A}"/>
              </a:ext>
            </a:extLst>
          </p:cNvPr>
          <p:cNvSpPr>
            <a:spLocks/>
          </p:cNvSpPr>
          <p:nvPr/>
        </p:nvSpPr>
        <p:spPr bwMode="auto">
          <a:xfrm>
            <a:off x="2667000" y="5006975"/>
            <a:ext cx="18303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r>
              <a:rPr lang="en-US" altLang="en-US" sz="2000">
                <a:solidFill>
                  <a:srgbClr val="7B0710"/>
                </a:solidFill>
                <a:latin typeface="Courier New" panose="02070309020205020404" pitchFamily="49" charset="0"/>
                <a:cs typeface="Courier New" panose="02070309020205020404" pitchFamily="49" charset="0"/>
                <a:sym typeface="Courier New" panose="02070309020205020404" pitchFamily="49" charset="0"/>
              </a:rPr>
              <a:t>10110100010</a:t>
            </a:r>
          </a:p>
        </p:txBody>
      </p:sp>
      <p:sp>
        <p:nvSpPr>
          <p:cNvPr id="94223" name="Line 15">
            <a:extLst>
              <a:ext uri="{FF2B5EF4-FFF2-40B4-BE49-F238E27FC236}">
                <a16:creationId xmlns:a16="http://schemas.microsoft.com/office/drawing/2014/main" id="{8E3E4B99-C3A7-4D13-90E2-E831A4F1328E}"/>
              </a:ext>
            </a:extLst>
          </p:cNvPr>
          <p:cNvSpPr>
            <a:spLocks noChangeShapeType="1"/>
          </p:cNvSpPr>
          <p:nvPr/>
        </p:nvSpPr>
        <p:spPr bwMode="auto">
          <a:xfrm>
            <a:off x="3429000" y="5410200"/>
            <a:ext cx="1588"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24" name="Rectangle 16">
            <a:extLst>
              <a:ext uri="{FF2B5EF4-FFF2-40B4-BE49-F238E27FC236}">
                <a16:creationId xmlns:a16="http://schemas.microsoft.com/office/drawing/2014/main" id="{9DD27E01-3953-456D-B949-EDAE4BD76ADF}"/>
              </a:ext>
            </a:extLst>
          </p:cNvPr>
          <p:cNvSpPr>
            <a:spLocks/>
          </p:cNvSpPr>
          <p:nvPr/>
        </p:nvSpPr>
        <p:spPr bwMode="auto">
          <a:xfrm>
            <a:off x="2574925" y="5591175"/>
            <a:ext cx="33115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r>
              <a:rPr lang="en-US" altLang="en-US" sz="2000">
                <a:latin typeface="Courier New" panose="02070309020205020404" pitchFamily="49" charset="0"/>
                <a:cs typeface="Courier New" panose="02070309020205020404" pitchFamily="49" charset="0"/>
                <a:sym typeface="Courier New" panose="02070309020205020404" pitchFamily="49" charset="0"/>
              </a:rPr>
              <a:t>f(</a:t>
            </a:r>
            <a:r>
              <a:rPr lang="en-US" altLang="en-US" sz="2000">
                <a:solidFill>
                  <a:srgbClr val="7B0710"/>
                </a:solidFill>
                <a:latin typeface="Courier New" panose="02070309020205020404" pitchFamily="49" charset="0"/>
                <a:cs typeface="Courier New" panose="02070309020205020404" pitchFamily="49" charset="0"/>
                <a:sym typeface="Courier New" panose="02070309020205020404" pitchFamily="49" charset="0"/>
              </a:rPr>
              <a:t>1011010010</a:t>
            </a:r>
            <a:r>
              <a:rPr lang="en-US" altLang="en-US" sz="2000">
                <a:latin typeface="Courier New" panose="02070309020205020404" pitchFamily="49" charset="0"/>
                <a:cs typeface="Courier New" panose="02070309020205020404" pitchFamily="49" charset="0"/>
                <a:sym typeface="Courier New" panose="02070309020205020404" pitchFamily="49" charset="0"/>
              </a:rPr>
              <a:t>, </a:t>
            </a:r>
            <a:r>
              <a:rPr lang="en-US" altLang="en-US" sz="2000" b="1">
                <a:solidFill>
                  <a:srgbClr val="353397"/>
                </a:solidFill>
                <a:latin typeface="Courier New" panose="02070309020205020404" pitchFamily="49" charset="0"/>
                <a:cs typeface="Courier New" panose="02070309020205020404" pitchFamily="49" charset="0"/>
                <a:sym typeface="Courier New" panose="02070309020205020404" pitchFamily="49" charset="0"/>
              </a:rPr>
              <a:t>11100)</a:t>
            </a:r>
            <a:r>
              <a:rPr lang="en-US" altLang="en-US" sz="1800">
                <a:latin typeface="Courier New" panose="02070309020205020404" pitchFamily="49" charset="0"/>
                <a:cs typeface="Courier New" panose="02070309020205020404" pitchFamily="49" charset="0"/>
                <a:sym typeface="Courier New" panose="02070309020205020404" pitchFamily="49" charset="0"/>
              </a:rPr>
              <a:t> </a:t>
            </a:r>
          </a:p>
        </p:txBody>
      </p:sp>
      <p:sp>
        <p:nvSpPr>
          <p:cNvPr id="94225" name="Line 17">
            <a:extLst>
              <a:ext uri="{FF2B5EF4-FFF2-40B4-BE49-F238E27FC236}">
                <a16:creationId xmlns:a16="http://schemas.microsoft.com/office/drawing/2014/main" id="{319703BC-9D99-40EE-AC1A-BA506435E984}"/>
              </a:ext>
            </a:extLst>
          </p:cNvPr>
          <p:cNvSpPr>
            <a:spLocks noChangeShapeType="1"/>
          </p:cNvSpPr>
          <p:nvPr/>
        </p:nvSpPr>
        <p:spPr bwMode="auto">
          <a:xfrm>
            <a:off x="4038600" y="2286000"/>
            <a:ext cx="990600" cy="3352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26" name="Line 18">
            <a:extLst>
              <a:ext uri="{FF2B5EF4-FFF2-40B4-BE49-F238E27FC236}">
                <a16:creationId xmlns:a16="http://schemas.microsoft.com/office/drawing/2014/main" id="{EB0A155F-C920-4C92-AC36-49C45EBD6F4C}"/>
              </a:ext>
            </a:extLst>
          </p:cNvPr>
          <p:cNvSpPr>
            <a:spLocks noChangeShapeType="1"/>
          </p:cNvSpPr>
          <p:nvPr/>
        </p:nvSpPr>
        <p:spPr bwMode="auto">
          <a:xfrm>
            <a:off x="3429000" y="6019800"/>
            <a:ext cx="1588"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4227" name="Rectangle 19">
            <a:extLst>
              <a:ext uri="{FF2B5EF4-FFF2-40B4-BE49-F238E27FC236}">
                <a16:creationId xmlns:a16="http://schemas.microsoft.com/office/drawing/2014/main" id="{47AE7F29-1AEA-4F7F-83E2-DE9073702925}"/>
              </a:ext>
            </a:extLst>
          </p:cNvPr>
          <p:cNvSpPr>
            <a:spLocks/>
          </p:cNvSpPr>
          <p:nvPr/>
        </p:nvSpPr>
        <p:spPr bwMode="auto">
          <a:xfrm>
            <a:off x="2667000" y="6240463"/>
            <a:ext cx="19827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r>
              <a:rPr lang="en-US" altLang="en-US" sz="2000">
                <a:solidFill>
                  <a:srgbClr val="1B7E0B"/>
                </a:solidFill>
                <a:latin typeface="Courier New" panose="02070309020205020404" pitchFamily="49" charset="0"/>
                <a:cs typeface="Courier New" panose="02070309020205020404" pitchFamily="49" charset="0"/>
                <a:sym typeface="Courier New" panose="02070309020205020404" pitchFamily="49" charset="0"/>
              </a:rPr>
              <a:t>101010001010</a:t>
            </a:r>
          </a:p>
        </p:txBody>
      </p:sp>
      <p:sp>
        <p:nvSpPr>
          <p:cNvPr id="94228" name="Rectangle 20">
            <a:extLst>
              <a:ext uri="{FF2B5EF4-FFF2-40B4-BE49-F238E27FC236}">
                <a16:creationId xmlns:a16="http://schemas.microsoft.com/office/drawing/2014/main" id="{4FA282CA-2592-4AC4-92A2-1BCF046E1E68}"/>
              </a:ext>
            </a:extLst>
          </p:cNvPr>
          <p:cNvSpPr>
            <a:spLocks/>
          </p:cNvSpPr>
          <p:nvPr/>
        </p:nvSpPr>
        <p:spPr bwMode="auto">
          <a:xfrm>
            <a:off x="2743200" y="6248400"/>
            <a:ext cx="18288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4229" name="Rectangle 21">
            <a:extLst>
              <a:ext uri="{FF2B5EF4-FFF2-40B4-BE49-F238E27FC236}">
                <a16:creationId xmlns:a16="http://schemas.microsoft.com/office/drawing/2014/main" id="{0921BF83-F24E-422E-B028-0077E4278F82}"/>
              </a:ext>
            </a:extLst>
          </p:cNvPr>
          <p:cNvSpPr>
            <a:spLocks/>
          </p:cNvSpPr>
          <p:nvPr/>
        </p:nvSpPr>
        <p:spPr bwMode="auto">
          <a:xfrm>
            <a:off x="5408613" y="2057400"/>
            <a:ext cx="35179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r>
              <a:rPr lang="en-US" altLang="en-US" sz="2800">
                <a:latin typeface="Courier New" panose="02070309020205020404" pitchFamily="49" charset="0"/>
                <a:cs typeface="Courier New" panose="02070309020205020404" pitchFamily="49" charset="0"/>
                <a:sym typeface="Courier New" panose="02070309020205020404" pitchFamily="49" charset="0"/>
              </a:rPr>
              <a:t>f </a:t>
            </a:r>
            <a:r>
              <a:rPr lang="en-US" altLang="en-US" sz="2800">
                <a:cs typeface="Arial" panose="020B0604020202020204" pitchFamily="34" charset="0"/>
              </a:rPr>
              <a:t>is public and used</a:t>
            </a:r>
          </a:p>
          <a:p>
            <a:r>
              <a:rPr lang="en-US" altLang="en-US" sz="2800">
                <a:cs typeface="Arial" panose="020B0604020202020204" pitchFamily="34" charset="0"/>
              </a:rPr>
              <a:t>by all parties!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1">
            <a:extLst>
              <a:ext uri="{FF2B5EF4-FFF2-40B4-BE49-F238E27FC236}">
                <a16:creationId xmlns:a16="http://schemas.microsoft.com/office/drawing/2014/main" id="{C5F9AA83-8F04-4AF9-9CF2-071F53F0C97C}"/>
              </a:ext>
            </a:extLst>
          </p:cNvPr>
          <p:cNvSpPr>
            <a:spLocks noGrp="1" noChangeArrowheads="1"/>
          </p:cNvSpPr>
          <p:nvPr>
            <p:ph type="title"/>
          </p:nvPr>
        </p:nvSpPr>
        <p:spPr>
          <a:xfrm>
            <a:off x="685800" y="0"/>
            <a:ext cx="7772400" cy="1600200"/>
          </a:xfrm>
          <a:ln/>
        </p:spPr>
        <p:txBody>
          <a:bodyPr rIns="132080"/>
          <a:lstStyle/>
          <a:p>
            <a:r>
              <a:rPr lang="en-US" altLang="en-US" sz="4000"/>
              <a:t>Public Key Cryptography!</a:t>
            </a:r>
          </a:p>
        </p:txBody>
      </p:sp>
      <p:grpSp>
        <p:nvGrpSpPr>
          <p:cNvPr id="96258" name="Group 2">
            <a:extLst>
              <a:ext uri="{FF2B5EF4-FFF2-40B4-BE49-F238E27FC236}">
                <a16:creationId xmlns:a16="http://schemas.microsoft.com/office/drawing/2014/main" id="{EFD53EF1-ED2F-4A94-9971-278E6691F9DA}"/>
              </a:ext>
            </a:extLst>
          </p:cNvPr>
          <p:cNvGrpSpPr>
            <a:grpSpLocks/>
          </p:cNvGrpSpPr>
          <p:nvPr/>
        </p:nvGrpSpPr>
        <p:grpSpPr bwMode="auto">
          <a:xfrm>
            <a:off x="457200" y="1143000"/>
            <a:ext cx="8218488" cy="180975"/>
            <a:chOff x="0" y="0"/>
            <a:chExt cx="5177" cy="114"/>
          </a:xfrm>
        </p:grpSpPr>
        <p:sp>
          <p:nvSpPr>
            <p:cNvPr id="96259" name="Rectangle 3">
              <a:extLst>
                <a:ext uri="{FF2B5EF4-FFF2-40B4-BE49-F238E27FC236}">
                  <a16:creationId xmlns:a16="http://schemas.microsoft.com/office/drawing/2014/main" id="{D70484E5-070F-427A-BBC6-6129CA0F32F8}"/>
                </a:ext>
              </a:extLst>
            </p:cNvPr>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p>
              <a:endParaRPr lang="en-US"/>
            </a:p>
          </p:txBody>
        </p:sp>
        <p:sp>
          <p:nvSpPr>
            <p:cNvPr id="96260" name="Rectangle 4">
              <a:extLst>
                <a:ext uri="{FF2B5EF4-FFF2-40B4-BE49-F238E27FC236}">
                  <a16:creationId xmlns:a16="http://schemas.microsoft.com/office/drawing/2014/main" id="{DB8B9785-A7FE-4A72-AE99-E4351738AF6E}"/>
                </a:ext>
              </a:extLst>
            </p:cNvPr>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p>
              <a:endParaRPr lang="en-US"/>
            </a:p>
          </p:txBody>
        </p:sp>
      </p:grpSp>
      <p:pic>
        <p:nvPicPr>
          <p:cNvPr id="96261" name="Picture 5">
            <a:extLst>
              <a:ext uri="{FF2B5EF4-FFF2-40B4-BE49-F238E27FC236}">
                <a16:creationId xmlns:a16="http://schemas.microsoft.com/office/drawing/2014/main" id="{1BB2D19A-AE5A-4464-9462-FB251AC08659}"/>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114800"/>
            <a:ext cx="1193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6262" name="Picture 6">
            <a:extLst>
              <a:ext uri="{FF2B5EF4-FFF2-40B4-BE49-F238E27FC236}">
                <a16:creationId xmlns:a16="http://schemas.microsoft.com/office/drawing/2014/main" id="{F3FA79BC-1D13-4DAD-9EB3-4052345FB03B}"/>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4556125"/>
            <a:ext cx="175260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6263" name="Rectangle 7">
            <a:extLst>
              <a:ext uri="{FF2B5EF4-FFF2-40B4-BE49-F238E27FC236}">
                <a16:creationId xmlns:a16="http://schemas.microsoft.com/office/drawing/2014/main" id="{C7F6270A-73CD-4493-8931-DEE404403744}"/>
              </a:ext>
            </a:extLst>
          </p:cNvPr>
          <p:cNvSpPr>
            <a:spLocks/>
          </p:cNvSpPr>
          <p:nvPr/>
        </p:nvSpPr>
        <p:spPr bwMode="auto">
          <a:xfrm>
            <a:off x="381000" y="5943600"/>
            <a:ext cx="24130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40639" bIns="0"/>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pPr>
              <a:spcBef>
                <a:spcPts val="1150"/>
              </a:spcBef>
            </a:pPr>
            <a:r>
              <a:rPr lang="en-US" altLang="en-US" sz="2000">
                <a:cs typeface="Arial" panose="020B0604020202020204" pitchFamily="34" charset="0"/>
              </a:rPr>
              <a:t>Alice </a:t>
            </a:r>
            <a:r>
              <a:rPr lang="en-US" altLang="en-US" sz="2000">
                <a:latin typeface="Courier New" panose="02070309020205020404" pitchFamily="49" charset="0"/>
                <a:cs typeface="Courier New" panose="02070309020205020404" pitchFamily="49" charset="0"/>
                <a:sym typeface="Courier New" panose="02070309020205020404" pitchFamily="49" charset="0"/>
              </a:rPr>
              <a:t>(Private Key: 010110)</a:t>
            </a:r>
          </a:p>
        </p:txBody>
      </p:sp>
      <p:sp>
        <p:nvSpPr>
          <p:cNvPr id="96264" name="Rectangle 8">
            <a:extLst>
              <a:ext uri="{FF2B5EF4-FFF2-40B4-BE49-F238E27FC236}">
                <a16:creationId xmlns:a16="http://schemas.microsoft.com/office/drawing/2014/main" id="{6DC7B596-740D-4A64-A5AF-96FA96872026}"/>
              </a:ext>
            </a:extLst>
          </p:cNvPr>
          <p:cNvSpPr>
            <a:spLocks/>
          </p:cNvSpPr>
          <p:nvPr/>
        </p:nvSpPr>
        <p:spPr bwMode="auto">
          <a:xfrm>
            <a:off x="6608763" y="5943600"/>
            <a:ext cx="1984375"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r>
              <a:rPr lang="en-US" altLang="en-US" sz="2000">
                <a:cs typeface="Arial" panose="020B0604020202020204" pitchFamily="34" charset="0"/>
              </a:rPr>
              <a:t>Bob </a:t>
            </a:r>
            <a:r>
              <a:rPr lang="en-US" altLang="en-US" sz="2000">
                <a:latin typeface="Courier New" panose="02070309020205020404" pitchFamily="49" charset="0"/>
                <a:cs typeface="Courier New" panose="02070309020205020404" pitchFamily="49" charset="0"/>
                <a:sym typeface="Courier New" panose="02070309020205020404" pitchFamily="49" charset="0"/>
              </a:rPr>
              <a:t>(Private</a:t>
            </a:r>
          </a:p>
          <a:p>
            <a:r>
              <a:rPr lang="en-US" altLang="en-US" sz="2000">
                <a:latin typeface="Courier New" panose="02070309020205020404" pitchFamily="49" charset="0"/>
                <a:cs typeface="Courier New" panose="02070309020205020404" pitchFamily="49" charset="0"/>
                <a:sym typeface="Courier New" panose="02070309020205020404" pitchFamily="49" charset="0"/>
              </a:rPr>
              <a:t>Key: </a:t>
            </a:r>
            <a:r>
              <a:rPr lang="en-US" altLang="en-US" sz="2000">
                <a:solidFill>
                  <a:srgbClr val="97107D"/>
                </a:solidFill>
                <a:latin typeface="Courier New" panose="02070309020205020404" pitchFamily="49" charset="0"/>
                <a:cs typeface="Courier New" panose="02070309020205020404" pitchFamily="49" charset="0"/>
                <a:sym typeface="Courier New" panose="02070309020205020404" pitchFamily="49" charset="0"/>
              </a:rPr>
              <a:t>001010</a:t>
            </a:r>
            <a:r>
              <a:rPr lang="en-US" altLang="en-US" sz="2000">
                <a:latin typeface="Courier New" panose="02070309020205020404" pitchFamily="49" charset="0"/>
                <a:cs typeface="Courier New" panose="02070309020205020404" pitchFamily="49" charset="0"/>
                <a:sym typeface="Courier New" panose="02070309020205020404" pitchFamily="49" charset="0"/>
              </a:rPr>
              <a:t>)</a:t>
            </a:r>
          </a:p>
        </p:txBody>
      </p:sp>
      <p:pic>
        <p:nvPicPr>
          <p:cNvPr id="96265" name="Picture 9">
            <a:extLst>
              <a:ext uri="{FF2B5EF4-FFF2-40B4-BE49-F238E27FC236}">
                <a16:creationId xmlns:a16="http://schemas.microsoft.com/office/drawing/2014/main" id="{8AC34A33-845E-419E-9A36-7379B152CFE6}"/>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524000"/>
            <a:ext cx="4038600" cy="237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6266" name="Rectangle 10">
            <a:extLst>
              <a:ext uri="{FF2B5EF4-FFF2-40B4-BE49-F238E27FC236}">
                <a16:creationId xmlns:a16="http://schemas.microsoft.com/office/drawing/2014/main" id="{4F996CC5-B158-41C1-B69F-40CFF63ED2EF}"/>
              </a:ext>
            </a:extLst>
          </p:cNvPr>
          <p:cNvSpPr>
            <a:spLocks/>
          </p:cNvSpPr>
          <p:nvPr/>
        </p:nvSpPr>
        <p:spPr bwMode="auto">
          <a:xfrm>
            <a:off x="669925" y="1803400"/>
            <a:ext cx="3671888"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r>
              <a:rPr lang="en-US" altLang="en-US" sz="1800">
                <a:latin typeface="Courier New" panose="02070309020205020404" pitchFamily="49" charset="0"/>
                <a:cs typeface="Courier New" panose="02070309020205020404" pitchFamily="49" charset="0"/>
                <a:sym typeface="Courier New" panose="02070309020205020404" pitchFamily="49" charset="0"/>
              </a:rPr>
              <a:t>Alice’s Public Key: 10100</a:t>
            </a:r>
          </a:p>
          <a:p>
            <a:r>
              <a:rPr lang="en-US" altLang="en-US" sz="1800">
                <a:latin typeface="Courier New" panose="02070309020205020404" pitchFamily="49" charset="0"/>
                <a:cs typeface="Courier New" panose="02070309020205020404" pitchFamily="49" charset="0"/>
                <a:sym typeface="Courier New" panose="02070309020205020404" pitchFamily="49" charset="0"/>
              </a:rPr>
              <a:t>Bob’s Public Key: </a:t>
            </a:r>
            <a:r>
              <a:rPr lang="en-US" altLang="en-US" sz="1800" b="1">
                <a:solidFill>
                  <a:srgbClr val="353397"/>
                </a:solidFill>
                <a:latin typeface="Courier New" panose="02070309020205020404" pitchFamily="49" charset="0"/>
                <a:cs typeface="Courier New" panose="02070309020205020404" pitchFamily="49" charset="0"/>
                <a:sym typeface="Courier New" panose="02070309020205020404" pitchFamily="49" charset="0"/>
              </a:rPr>
              <a:t>11100</a:t>
            </a:r>
          </a:p>
          <a:p>
            <a:r>
              <a:rPr lang="en-US" altLang="en-US" sz="1800">
                <a:latin typeface="Courier New" panose="02070309020205020404" pitchFamily="49" charset="0"/>
                <a:cs typeface="Courier New" panose="02070309020205020404" pitchFamily="49" charset="0"/>
                <a:sym typeface="Courier New" panose="02070309020205020404" pitchFamily="49" charset="0"/>
              </a:rPr>
              <a:t>Carol’s Public Key: 01010</a:t>
            </a:r>
          </a:p>
          <a:p>
            <a:r>
              <a:rPr lang="en-US" altLang="en-US" sz="1800">
                <a:latin typeface="Courier New" panose="02070309020205020404" pitchFamily="49" charset="0"/>
                <a:cs typeface="Courier New" panose="02070309020205020404" pitchFamily="49" charset="0"/>
                <a:sym typeface="Courier New" panose="02070309020205020404" pitchFamily="49" charset="0"/>
              </a:rPr>
              <a:t>Danny’s Public Key: 10111</a:t>
            </a:r>
          </a:p>
        </p:txBody>
      </p:sp>
      <p:sp>
        <p:nvSpPr>
          <p:cNvPr id="96267" name="Rectangle 11">
            <a:extLst>
              <a:ext uri="{FF2B5EF4-FFF2-40B4-BE49-F238E27FC236}">
                <a16:creationId xmlns:a16="http://schemas.microsoft.com/office/drawing/2014/main" id="{1DA269A0-E9B9-4689-BED7-16791D7E6B5E}"/>
              </a:ext>
            </a:extLst>
          </p:cNvPr>
          <p:cNvSpPr>
            <a:spLocks/>
          </p:cNvSpPr>
          <p:nvPr/>
        </p:nvSpPr>
        <p:spPr bwMode="auto">
          <a:xfrm>
            <a:off x="2574925" y="4448175"/>
            <a:ext cx="20819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r>
              <a:rPr lang="en-US" altLang="en-US" sz="2000" dirty="0">
                <a:latin typeface="Courier New" panose="02070309020205020404" pitchFamily="49" charset="0"/>
                <a:cs typeface="Courier New" panose="02070309020205020404" pitchFamily="49" charset="0"/>
                <a:sym typeface="Courier New" panose="02070309020205020404" pitchFamily="49" charset="0"/>
              </a:rPr>
              <a:t>"I like spam"</a:t>
            </a:r>
          </a:p>
        </p:txBody>
      </p:sp>
      <p:sp>
        <p:nvSpPr>
          <p:cNvPr id="96268" name="Line 12">
            <a:extLst>
              <a:ext uri="{FF2B5EF4-FFF2-40B4-BE49-F238E27FC236}">
                <a16:creationId xmlns:a16="http://schemas.microsoft.com/office/drawing/2014/main" id="{296D1D2D-E303-44F1-9673-407330ACC24B}"/>
              </a:ext>
            </a:extLst>
          </p:cNvPr>
          <p:cNvSpPr>
            <a:spLocks noChangeShapeType="1"/>
          </p:cNvSpPr>
          <p:nvPr/>
        </p:nvSpPr>
        <p:spPr bwMode="auto">
          <a:xfrm>
            <a:off x="3429000" y="4800600"/>
            <a:ext cx="1588"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6269" name="Rectangle 13">
            <a:extLst>
              <a:ext uri="{FF2B5EF4-FFF2-40B4-BE49-F238E27FC236}">
                <a16:creationId xmlns:a16="http://schemas.microsoft.com/office/drawing/2014/main" id="{ED727437-5B20-44EB-BAB7-62A24A3ED951}"/>
              </a:ext>
            </a:extLst>
          </p:cNvPr>
          <p:cNvSpPr>
            <a:spLocks/>
          </p:cNvSpPr>
          <p:nvPr/>
        </p:nvSpPr>
        <p:spPr bwMode="auto">
          <a:xfrm>
            <a:off x="2667000" y="5006975"/>
            <a:ext cx="18303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r>
              <a:rPr lang="en-US" altLang="en-US" sz="2000" dirty="0">
                <a:solidFill>
                  <a:srgbClr val="7B0710"/>
                </a:solidFill>
                <a:latin typeface="Courier New" panose="02070309020205020404" pitchFamily="49" charset="0"/>
                <a:cs typeface="Courier New" panose="02070309020205020404" pitchFamily="49" charset="0"/>
                <a:sym typeface="Courier New" panose="02070309020205020404" pitchFamily="49" charset="0"/>
              </a:rPr>
              <a:t>10110100010</a:t>
            </a:r>
          </a:p>
        </p:txBody>
      </p:sp>
      <p:sp>
        <p:nvSpPr>
          <p:cNvPr id="96270" name="Line 14">
            <a:extLst>
              <a:ext uri="{FF2B5EF4-FFF2-40B4-BE49-F238E27FC236}">
                <a16:creationId xmlns:a16="http://schemas.microsoft.com/office/drawing/2014/main" id="{72182B43-1F3B-4247-94B8-DA764DF57F27}"/>
              </a:ext>
            </a:extLst>
          </p:cNvPr>
          <p:cNvSpPr>
            <a:spLocks noChangeShapeType="1"/>
          </p:cNvSpPr>
          <p:nvPr/>
        </p:nvSpPr>
        <p:spPr bwMode="auto">
          <a:xfrm>
            <a:off x="3429000" y="5410200"/>
            <a:ext cx="1588"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6271" name="Rectangle 15">
            <a:extLst>
              <a:ext uri="{FF2B5EF4-FFF2-40B4-BE49-F238E27FC236}">
                <a16:creationId xmlns:a16="http://schemas.microsoft.com/office/drawing/2014/main" id="{B0C49097-27C0-4F84-9713-3E103DBBA105}"/>
              </a:ext>
            </a:extLst>
          </p:cNvPr>
          <p:cNvSpPr>
            <a:spLocks/>
          </p:cNvSpPr>
          <p:nvPr/>
        </p:nvSpPr>
        <p:spPr bwMode="auto">
          <a:xfrm>
            <a:off x="2574925" y="5591175"/>
            <a:ext cx="33115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r>
              <a:rPr lang="en-US" altLang="en-US" sz="2000">
                <a:latin typeface="Courier New" panose="02070309020205020404" pitchFamily="49" charset="0"/>
                <a:cs typeface="Courier New" panose="02070309020205020404" pitchFamily="49" charset="0"/>
                <a:sym typeface="Courier New" panose="02070309020205020404" pitchFamily="49" charset="0"/>
              </a:rPr>
              <a:t>f(</a:t>
            </a:r>
            <a:r>
              <a:rPr lang="en-US" altLang="en-US" sz="2000">
                <a:solidFill>
                  <a:srgbClr val="7B0710"/>
                </a:solidFill>
                <a:latin typeface="Courier New" panose="02070309020205020404" pitchFamily="49" charset="0"/>
                <a:cs typeface="Courier New" panose="02070309020205020404" pitchFamily="49" charset="0"/>
                <a:sym typeface="Courier New" panose="02070309020205020404" pitchFamily="49" charset="0"/>
              </a:rPr>
              <a:t>1011010010</a:t>
            </a:r>
            <a:r>
              <a:rPr lang="en-US" altLang="en-US" sz="2000">
                <a:latin typeface="Courier New" panose="02070309020205020404" pitchFamily="49" charset="0"/>
                <a:cs typeface="Courier New" panose="02070309020205020404" pitchFamily="49" charset="0"/>
                <a:sym typeface="Courier New" panose="02070309020205020404" pitchFamily="49" charset="0"/>
              </a:rPr>
              <a:t>, </a:t>
            </a:r>
            <a:r>
              <a:rPr lang="en-US" altLang="en-US" sz="2000" b="1">
                <a:solidFill>
                  <a:srgbClr val="353397"/>
                </a:solidFill>
                <a:latin typeface="Courier New" panose="02070309020205020404" pitchFamily="49" charset="0"/>
                <a:cs typeface="Courier New" panose="02070309020205020404" pitchFamily="49" charset="0"/>
                <a:sym typeface="Courier New" panose="02070309020205020404" pitchFamily="49" charset="0"/>
              </a:rPr>
              <a:t>11100)</a:t>
            </a:r>
            <a:r>
              <a:rPr lang="en-US" altLang="en-US" sz="1800">
                <a:latin typeface="Courier New" panose="02070309020205020404" pitchFamily="49" charset="0"/>
                <a:cs typeface="Courier New" panose="02070309020205020404" pitchFamily="49" charset="0"/>
                <a:sym typeface="Courier New" panose="02070309020205020404" pitchFamily="49" charset="0"/>
              </a:rPr>
              <a:t> </a:t>
            </a:r>
          </a:p>
        </p:txBody>
      </p:sp>
      <p:sp>
        <p:nvSpPr>
          <p:cNvPr id="96272" name="Line 16">
            <a:extLst>
              <a:ext uri="{FF2B5EF4-FFF2-40B4-BE49-F238E27FC236}">
                <a16:creationId xmlns:a16="http://schemas.microsoft.com/office/drawing/2014/main" id="{57D3B3C7-FB48-4A52-B1DE-D8F49D2665B9}"/>
              </a:ext>
            </a:extLst>
          </p:cNvPr>
          <p:cNvSpPr>
            <a:spLocks noChangeShapeType="1"/>
          </p:cNvSpPr>
          <p:nvPr/>
        </p:nvSpPr>
        <p:spPr bwMode="auto">
          <a:xfrm>
            <a:off x="4038600" y="2286000"/>
            <a:ext cx="990600" cy="3352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6273" name="Line 17">
            <a:extLst>
              <a:ext uri="{FF2B5EF4-FFF2-40B4-BE49-F238E27FC236}">
                <a16:creationId xmlns:a16="http://schemas.microsoft.com/office/drawing/2014/main" id="{F7E6D004-93CB-477A-AF64-A0733AF67ECF}"/>
              </a:ext>
            </a:extLst>
          </p:cNvPr>
          <p:cNvSpPr>
            <a:spLocks noChangeShapeType="1"/>
          </p:cNvSpPr>
          <p:nvPr/>
        </p:nvSpPr>
        <p:spPr bwMode="auto">
          <a:xfrm>
            <a:off x="3429000" y="6019800"/>
            <a:ext cx="1588"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6274" name="Rectangle 18">
            <a:extLst>
              <a:ext uri="{FF2B5EF4-FFF2-40B4-BE49-F238E27FC236}">
                <a16:creationId xmlns:a16="http://schemas.microsoft.com/office/drawing/2014/main" id="{C939BF4F-C210-4722-88E0-9E7273975871}"/>
              </a:ext>
            </a:extLst>
          </p:cNvPr>
          <p:cNvSpPr>
            <a:spLocks/>
          </p:cNvSpPr>
          <p:nvPr/>
        </p:nvSpPr>
        <p:spPr bwMode="auto">
          <a:xfrm>
            <a:off x="2667000" y="6240463"/>
            <a:ext cx="19827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r>
              <a:rPr lang="en-US" altLang="en-US" sz="2000">
                <a:solidFill>
                  <a:srgbClr val="1B7E0B"/>
                </a:solidFill>
                <a:latin typeface="Courier New" panose="02070309020205020404" pitchFamily="49" charset="0"/>
                <a:cs typeface="Courier New" panose="02070309020205020404" pitchFamily="49" charset="0"/>
                <a:sym typeface="Courier New" panose="02070309020205020404" pitchFamily="49" charset="0"/>
              </a:rPr>
              <a:t>101010001010</a:t>
            </a:r>
          </a:p>
        </p:txBody>
      </p:sp>
      <p:sp>
        <p:nvSpPr>
          <p:cNvPr id="96275" name="Rectangle 19">
            <a:extLst>
              <a:ext uri="{FF2B5EF4-FFF2-40B4-BE49-F238E27FC236}">
                <a16:creationId xmlns:a16="http://schemas.microsoft.com/office/drawing/2014/main" id="{7169C26F-51E5-4213-9C43-FB64E8F611C1}"/>
              </a:ext>
            </a:extLst>
          </p:cNvPr>
          <p:cNvSpPr>
            <a:spLocks/>
          </p:cNvSpPr>
          <p:nvPr/>
        </p:nvSpPr>
        <p:spPr bwMode="auto">
          <a:xfrm>
            <a:off x="2743200" y="6248400"/>
            <a:ext cx="18288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276" name="Line 20">
            <a:extLst>
              <a:ext uri="{FF2B5EF4-FFF2-40B4-BE49-F238E27FC236}">
                <a16:creationId xmlns:a16="http://schemas.microsoft.com/office/drawing/2014/main" id="{E3F09655-7906-4DBC-AD99-BCFDED87772C}"/>
              </a:ext>
            </a:extLst>
          </p:cNvPr>
          <p:cNvSpPr>
            <a:spLocks noChangeShapeType="1"/>
          </p:cNvSpPr>
          <p:nvPr/>
        </p:nvSpPr>
        <p:spPr bwMode="auto">
          <a:xfrm>
            <a:off x="4648200" y="6400800"/>
            <a:ext cx="1905000" cy="1588"/>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6277" name="Rectangle 21">
            <a:extLst>
              <a:ext uri="{FF2B5EF4-FFF2-40B4-BE49-F238E27FC236}">
                <a16:creationId xmlns:a16="http://schemas.microsoft.com/office/drawing/2014/main" id="{6F21E423-2526-4C73-AFE7-331AD603C4BA}"/>
              </a:ext>
            </a:extLst>
          </p:cNvPr>
          <p:cNvSpPr>
            <a:spLocks/>
          </p:cNvSpPr>
          <p:nvPr/>
        </p:nvSpPr>
        <p:spPr bwMode="auto">
          <a:xfrm>
            <a:off x="6551613" y="3824288"/>
            <a:ext cx="180022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r>
              <a:rPr lang="en-US" altLang="en-US" sz="1800">
                <a:solidFill>
                  <a:srgbClr val="1B7E0B"/>
                </a:solidFill>
                <a:latin typeface="Courier New" panose="02070309020205020404" pitchFamily="49" charset="0"/>
                <a:cs typeface="Courier New" panose="02070309020205020404" pitchFamily="49" charset="0"/>
                <a:sym typeface="Courier New" panose="02070309020205020404" pitchFamily="49" charset="0"/>
              </a:rPr>
              <a:t>101010001010</a:t>
            </a:r>
          </a:p>
        </p:txBody>
      </p:sp>
      <p:sp>
        <p:nvSpPr>
          <p:cNvPr id="96278" name="Rectangle 22">
            <a:extLst>
              <a:ext uri="{FF2B5EF4-FFF2-40B4-BE49-F238E27FC236}">
                <a16:creationId xmlns:a16="http://schemas.microsoft.com/office/drawing/2014/main" id="{AD04666E-13F8-4AE0-8D69-05BEBA3C9E89}"/>
              </a:ext>
            </a:extLst>
          </p:cNvPr>
          <p:cNvSpPr>
            <a:spLocks/>
          </p:cNvSpPr>
          <p:nvPr/>
        </p:nvSpPr>
        <p:spPr bwMode="auto">
          <a:xfrm>
            <a:off x="6551613" y="3810000"/>
            <a:ext cx="18288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279" name="Line 23">
            <a:extLst>
              <a:ext uri="{FF2B5EF4-FFF2-40B4-BE49-F238E27FC236}">
                <a16:creationId xmlns:a16="http://schemas.microsoft.com/office/drawing/2014/main" id="{D3359039-C1B4-4A07-B9F8-76883A332A45}"/>
              </a:ext>
            </a:extLst>
          </p:cNvPr>
          <p:cNvSpPr>
            <a:spLocks noChangeShapeType="1"/>
          </p:cNvSpPr>
          <p:nvPr/>
        </p:nvSpPr>
        <p:spPr bwMode="auto">
          <a:xfrm rot="10800000" flipH="1">
            <a:off x="7467600" y="3429000"/>
            <a:ext cx="1588"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6280" name="Rectangle 24">
            <a:extLst>
              <a:ext uri="{FF2B5EF4-FFF2-40B4-BE49-F238E27FC236}">
                <a16:creationId xmlns:a16="http://schemas.microsoft.com/office/drawing/2014/main" id="{437E71F3-72C3-4456-B15E-3FB69F51B188}"/>
              </a:ext>
            </a:extLst>
          </p:cNvPr>
          <p:cNvSpPr>
            <a:spLocks/>
          </p:cNvSpPr>
          <p:nvPr/>
        </p:nvSpPr>
        <p:spPr bwMode="auto">
          <a:xfrm>
            <a:off x="5484813" y="3124200"/>
            <a:ext cx="3783012"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r>
              <a:rPr lang="en-US" altLang="en-US" sz="2000">
                <a:latin typeface="Courier New" panose="02070309020205020404" pitchFamily="49" charset="0"/>
                <a:cs typeface="Courier New" panose="02070309020205020404" pitchFamily="49" charset="0"/>
                <a:sym typeface="Courier New" panose="02070309020205020404" pitchFamily="49" charset="0"/>
              </a:rPr>
              <a:t>g(</a:t>
            </a:r>
            <a:r>
              <a:rPr lang="en-US" altLang="en-US" sz="2000">
                <a:solidFill>
                  <a:srgbClr val="1B7E0B"/>
                </a:solidFill>
                <a:latin typeface="Courier New" panose="02070309020205020404" pitchFamily="49" charset="0"/>
                <a:cs typeface="Courier New" panose="02070309020205020404" pitchFamily="49" charset="0"/>
                <a:sym typeface="Courier New" panose="02070309020205020404" pitchFamily="49" charset="0"/>
              </a:rPr>
              <a:t>101010001010,</a:t>
            </a:r>
            <a:r>
              <a:rPr lang="en-US" altLang="en-US" sz="1800">
                <a:solidFill>
                  <a:srgbClr val="1B7E0B"/>
                </a:solidFill>
                <a:latin typeface="Courier New" panose="02070309020205020404" pitchFamily="49" charset="0"/>
                <a:cs typeface="Courier New" panose="02070309020205020404" pitchFamily="49" charset="0"/>
                <a:sym typeface="Courier New" panose="02070309020205020404" pitchFamily="49" charset="0"/>
              </a:rPr>
              <a:t> </a:t>
            </a:r>
            <a:r>
              <a:rPr lang="en-US" altLang="en-US" sz="2000">
                <a:solidFill>
                  <a:srgbClr val="97107D"/>
                </a:solidFill>
                <a:latin typeface="Courier New" panose="02070309020205020404" pitchFamily="49" charset="0"/>
                <a:cs typeface="Courier New" panose="02070309020205020404" pitchFamily="49" charset="0"/>
                <a:sym typeface="Courier New" panose="02070309020205020404" pitchFamily="49" charset="0"/>
              </a:rPr>
              <a:t>001010)</a:t>
            </a:r>
            <a:r>
              <a:rPr lang="en-US" altLang="en-US" sz="1800">
                <a:solidFill>
                  <a:srgbClr val="1B7E0B"/>
                </a:solidFill>
                <a:latin typeface="Courier New" panose="02070309020205020404" pitchFamily="49" charset="0"/>
                <a:cs typeface="Courier New" panose="02070309020205020404" pitchFamily="49" charset="0"/>
                <a:sym typeface="Courier New" panose="02070309020205020404" pitchFamily="49" charset="0"/>
              </a:rPr>
              <a:t> </a:t>
            </a:r>
          </a:p>
        </p:txBody>
      </p:sp>
      <p:sp>
        <p:nvSpPr>
          <p:cNvPr id="96281" name="Line 25">
            <a:extLst>
              <a:ext uri="{FF2B5EF4-FFF2-40B4-BE49-F238E27FC236}">
                <a16:creationId xmlns:a16="http://schemas.microsoft.com/office/drawing/2014/main" id="{85868717-BAD1-44C3-A149-29DD3E290AC3}"/>
              </a:ext>
            </a:extLst>
          </p:cNvPr>
          <p:cNvSpPr>
            <a:spLocks noChangeShapeType="1"/>
          </p:cNvSpPr>
          <p:nvPr/>
        </p:nvSpPr>
        <p:spPr bwMode="auto">
          <a:xfrm rot="10800000" flipH="1">
            <a:off x="8153400" y="3505200"/>
            <a:ext cx="457200" cy="2819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6282" name="Line 26">
            <a:extLst>
              <a:ext uri="{FF2B5EF4-FFF2-40B4-BE49-F238E27FC236}">
                <a16:creationId xmlns:a16="http://schemas.microsoft.com/office/drawing/2014/main" id="{3F777E71-D0DD-4564-B16E-A4FD06701BE4}"/>
              </a:ext>
            </a:extLst>
          </p:cNvPr>
          <p:cNvSpPr>
            <a:spLocks noChangeShapeType="1"/>
          </p:cNvSpPr>
          <p:nvPr/>
        </p:nvSpPr>
        <p:spPr bwMode="auto">
          <a:xfrm rot="10800000" flipH="1">
            <a:off x="7467600" y="2667000"/>
            <a:ext cx="1588"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6283" name="Rectangle 27">
            <a:extLst>
              <a:ext uri="{FF2B5EF4-FFF2-40B4-BE49-F238E27FC236}">
                <a16:creationId xmlns:a16="http://schemas.microsoft.com/office/drawing/2014/main" id="{EBC069BE-04CD-4049-AF25-590946D01F8E}"/>
              </a:ext>
            </a:extLst>
          </p:cNvPr>
          <p:cNvSpPr>
            <a:spLocks/>
          </p:cNvSpPr>
          <p:nvPr/>
        </p:nvSpPr>
        <p:spPr bwMode="auto">
          <a:xfrm>
            <a:off x="6553200" y="2278063"/>
            <a:ext cx="183038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r>
              <a:rPr lang="en-US" altLang="en-US" sz="2000">
                <a:solidFill>
                  <a:srgbClr val="7B0710"/>
                </a:solidFill>
                <a:latin typeface="Courier New" panose="02070309020205020404" pitchFamily="49" charset="0"/>
                <a:cs typeface="Courier New" panose="02070309020205020404" pitchFamily="49" charset="0"/>
                <a:sym typeface="Courier New" panose="02070309020205020404" pitchFamily="49" charset="0"/>
              </a:rPr>
              <a:t>10110100010</a:t>
            </a:r>
          </a:p>
        </p:txBody>
      </p:sp>
      <p:sp>
        <p:nvSpPr>
          <p:cNvPr id="96284" name="Line 28">
            <a:extLst>
              <a:ext uri="{FF2B5EF4-FFF2-40B4-BE49-F238E27FC236}">
                <a16:creationId xmlns:a16="http://schemas.microsoft.com/office/drawing/2014/main" id="{978C6D97-25CE-46BF-BB52-D6E937FFE140}"/>
              </a:ext>
            </a:extLst>
          </p:cNvPr>
          <p:cNvSpPr>
            <a:spLocks noChangeShapeType="1"/>
          </p:cNvSpPr>
          <p:nvPr/>
        </p:nvSpPr>
        <p:spPr bwMode="auto">
          <a:xfrm rot="10800000" flipH="1">
            <a:off x="7467600" y="1905000"/>
            <a:ext cx="1588"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6285" name="Rectangle 29">
            <a:extLst>
              <a:ext uri="{FF2B5EF4-FFF2-40B4-BE49-F238E27FC236}">
                <a16:creationId xmlns:a16="http://schemas.microsoft.com/office/drawing/2014/main" id="{6894324C-2A5F-4099-A99A-F3EC0986FDAE}"/>
              </a:ext>
            </a:extLst>
          </p:cNvPr>
          <p:cNvSpPr>
            <a:spLocks/>
          </p:cNvSpPr>
          <p:nvPr/>
        </p:nvSpPr>
        <p:spPr bwMode="auto">
          <a:xfrm>
            <a:off x="6489700" y="1516063"/>
            <a:ext cx="208197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r>
              <a:rPr lang="en-US" altLang="en-US" sz="2000" dirty="0">
                <a:latin typeface="Courier New" panose="02070309020205020404" pitchFamily="49" charset="0"/>
                <a:cs typeface="Courier New" panose="02070309020205020404" pitchFamily="49" charset="0"/>
                <a:sym typeface="Courier New" panose="02070309020205020404" pitchFamily="49" charset="0"/>
              </a:rPr>
              <a:t>"I like spam"</a:t>
            </a:r>
          </a:p>
        </p:txBody>
      </p:sp>
      <p:sp>
        <p:nvSpPr>
          <p:cNvPr id="96286" name="Rectangle 30">
            <a:extLst>
              <a:ext uri="{FF2B5EF4-FFF2-40B4-BE49-F238E27FC236}">
                <a16:creationId xmlns:a16="http://schemas.microsoft.com/office/drawing/2014/main" id="{592ACCD2-B144-43C1-A451-BF5CCCD58E44}"/>
              </a:ext>
            </a:extLst>
          </p:cNvPr>
          <p:cNvSpPr>
            <a:spLocks/>
          </p:cNvSpPr>
          <p:nvPr/>
        </p:nvSpPr>
        <p:spPr bwMode="auto">
          <a:xfrm>
            <a:off x="5027613" y="685800"/>
            <a:ext cx="3517900" cy="939800"/>
          </a:xfrm>
          <a:prstGeom prst="rect">
            <a:avLst/>
          </a:prstGeom>
          <a:solidFill>
            <a:srgbClr val="FFFFFF">
              <a:alpha val="89803"/>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lIns="0" tIns="0" rIns="40639" bIns="0">
            <a:spAutoFit/>
          </a:bodyPr>
          <a:lstStyle>
            <a:lvl1pPr marL="39688">
              <a:defRPr sz="1200">
                <a:solidFill>
                  <a:schemeClr val="tx1"/>
                </a:solidFill>
                <a:latin typeface="Arial" panose="020B0604020202020204" pitchFamily="34" charset="0"/>
              </a:defRPr>
            </a:lvl1pPr>
            <a:lvl2pPr>
              <a:defRPr sz="1200">
                <a:solidFill>
                  <a:schemeClr val="tx1"/>
                </a:solidFill>
                <a:latin typeface="Arial" panose="020B0604020202020204" pitchFamily="34" charset="0"/>
              </a:defRPr>
            </a:lvl2pPr>
            <a:lvl3pPr>
              <a:defRPr sz="1200">
                <a:solidFill>
                  <a:schemeClr val="tx1"/>
                </a:solidFill>
                <a:latin typeface="Arial" panose="020B0604020202020204" pitchFamily="34" charset="0"/>
              </a:defRPr>
            </a:lvl3pPr>
            <a:lvl4pPr>
              <a:defRPr sz="1200">
                <a:solidFill>
                  <a:schemeClr val="tx1"/>
                </a:solidFill>
                <a:latin typeface="Arial" panose="020B0604020202020204" pitchFamily="34" charset="0"/>
              </a:defRPr>
            </a:lvl4pPr>
            <a:lvl5pPr>
              <a:defRPr sz="1200">
                <a:solidFill>
                  <a:schemeClr val="tx1"/>
                </a:solidFill>
                <a:latin typeface="Arial" panose="020B0604020202020204" pitchFamily="34" charset="0"/>
              </a:defRPr>
            </a:lvl5pPr>
            <a:lvl6pPr fontAlgn="base">
              <a:spcBef>
                <a:spcPct val="0"/>
              </a:spcBef>
              <a:spcAft>
                <a:spcPct val="0"/>
              </a:spcAft>
              <a:defRPr sz="1200">
                <a:solidFill>
                  <a:schemeClr val="tx1"/>
                </a:solidFill>
                <a:latin typeface="Arial" panose="020B0604020202020204" pitchFamily="34" charset="0"/>
              </a:defRPr>
            </a:lvl6pPr>
            <a:lvl7pPr fontAlgn="base">
              <a:spcBef>
                <a:spcPct val="0"/>
              </a:spcBef>
              <a:spcAft>
                <a:spcPct val="0"/>
              </a:spcAft>
              <a:defRPr sz="1200">
                <a:solidFill>
                  <a:schemeClr val="tx1"/>
                </a:solidFill>
                <a:latin typeface="Arial" panose="020B0604020202020204" pitchFamily="34" charset="0"/>
              </a:defRPr>
            </a:lvl7pPr>
            <a:lvl8pPr fontAlgn="base">
              <a:spcBef>
                <a:spcPct val="0"/>
              </a:spcBef>
              <a:spcAft>
                <a:spcPct val="0"/>
              </a:spcAft>
              <a:defRPr sz="1200">
                <a:solidFill>
                  <a:schemeClr val="tx1"/>
                </a:solidFill>
                <a:latin typeface="Arial" panose="020B0604020202020204" pitchFamily="34" charset="0"/>
              </a:defRPr>
            </a:lvl8pPr>
            <a:lvl9pPr fontAlgn="base">
              <a:spcBef>
                <a:spcPct val="0"/>
              </a:spcBef>
              <a:spcAft>
                <a:spcPct val="0"/>
              </a:spcAft>
              <a:defRPr sz="1200">
                <a:solidFill>
                  <a:schemeClr val="tx1"/>
                </a:solidFill>
                <a:latin typeface="Arial" panose="020B0604020202020204" pitchFamily="34" charset="0"/>
              </a:defRPr>
            </a:lvl9pPr>
          </a:lstStyle>
          <a:p>
            <a:r>
              <a:rPr lang="en-US" altLang="en-US" sz="2800" dirty="0">
                <a:latin typeface="Courier New" panose="02070309020205020404" pitchFamily="49" charset="0"/>
                <a:cs typeface="Courier New" panose="02070309020205020404" pitchFamily="49" charset="0"/>
                <a:sym typeface="Courier New" panose="02070309020205020404" pitchFamily="49" charset="0"/>
              </a:rPr>
              <a:t>g </a:t>
            </a:r>
            <a:r>
              <a:rPr lang="en-US" altLang="en-US" sz="2800" dirty="0">
                <a:cs typeface="Arial" panose="020B0604020202020204" pitchFamily="34" charset="0"/>
              </a:rPr>
              <a:t>is public and used</a:t>
            </a:r>
          </a:p>
          <a:p>
            <a:r>
              <a:rPr lang="en-US" altLang="en-US" sz="2800" dirty="0">
                <a:cs typeface="Arial" panose="020B0604020202020204" pitchFamily="34" charset="0"/>
              </a:rPr>
              <a:t>by all parties!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
            <a:extLst>
              <a:ext uri="{FF2B5EF4-FFF2-40B4-BE49-F238E27FC236}">
                <a16:creationId xmlns:a16="http://schemas.microsoft.com/office/drawing/2014/main" id="{B25033E8-93ED-461B-9902-45F870C32C50}"/>
              </a:ext>
            </a:extLst>
          </p:cNvPr>
          <p:cNvSpPr>
            <a:spLocks noGrp="1" noChangeArrowheads="1"/>
          </p:cNvSpPr>
          <p:nvPr>
            <p:ph type="title"/>
          </p:nvPr>
        </p:nvSpPr>
        <p:spPr>
          <a:xfrm>
            <a:off x="457200" y="381000"/>
            <a:ext cx="8229600" cy="533400"/>
          </a:xfrm>
          <a:ln/>
        </p:spPr>
        <p:txBody>
          <a:bodyPr rIns="132080"/>
          <a:lstStyle/>
          <a:p>
            <a:r>
              <a:rPr lang="en-US" altLang="en-US" sz="4000" dirty="0"/>
              <a:t>Cryptographic Hashes</a:t>
            </a:r>
          </a:p>
        </p:txBody>
      </p:sp>
      <p:sp>
        <p:nvSpPr>
          <p:cNvPr id="2" name="Content Placeholder 1">
            <a:extLst>
              <a:ext uri="{FF2B5EF4-FFF2-40B4-BE49-F238E27FC236}">
                <a16:creationId xmlns:a16="http://schemas.microsoft.com/office/drawing/2014/main" id="{C60BA10C-10D0-4869-8497-D07573526947}"/>
              </a:ext>
            </a:extLst>
          </p:cNvPr>
          <p:cNvSpPr>
            <a:spLocks noGrp="1"/>
          </p:cNvSpPr>
          <p:nvPr>
            <p:ph idx="1"/>
          </p:nvPr>
        </p:nvSpPr>
        <p:spPr/>
        <p:txBody>
          <a:bodyPr/>
          <a:lstStyle/>
          <a:p>
            <a:pPr marL="0" indent="0">
              <a:buNone/>
            </a:pPr>
            <a:r>
              <a:rPr lang="en-US" dirty="0">
                <a:latin typeface="Courier New" panose="02070309020205020404" pitchFamily="49" charset="0"/>
                <a:cs typeface="Courier New" panose="02070309020205020404" pitchFamily="49" charset="0"/>
              </a:rPr>
              <a:t>def </a:t>
            </a:r>
            <a:r>
              <a:rPr lang="en-US" dirty="0" err="1">
                <a:latin typeface="Courier New" panose="02070309020205020404" pitchFamily="49" charset="0"/>
                <a:cs typeface="Courier New" panose="02070309020205020404" pitchFamily="49" charset="0"/>
              </a:rPr>
              <a:t>badhash</a:t>
            </a:r>
            <a:r>
              <a:rPr lang="en-US" dirty="0">
                <a:latin typeface="Courier New" panose="02070309020205020404" pitchFamily="49" charset="0"/>
                <a:cs typeface="Courier New" panose="02070309020205020404" pitchFamily="49" charset="0"/>
              </a:rPr>
              <a:t>(s):</a:t>
            </a:r>
          </a:p>
          <a:p>
            <a:pPr marL="0" indent="0">
              <a:buNone/>
            </a:pPr>
            <a:r>
              <a:rPr lang="en-US" dirty="0">
                <a:latin typeface="Courier New" panose="02070309020205020404" pitchFamily="49" charset="0"/>
                <a:cs typeface="Courier New" panose="02070309020205020404" pitchFamily="49" charset="0"/>
              </a:rPr>
              <a:t>	x = sum([</a:t>
            </a:r>
            <a:r>
              <a:rPr lang="en-US" dirty="0" err="1">
                <a:latin typeface="Courier New" panose="02070309020205020404" pitchFamily="49" charset="0"/>
                <a:cs typeface="Courier New" panose="02070309020205020404" pitchFamily="49" charset="0"/>
              </a:rPr>
              <a:t>ord</a:t>
            </a:r>
            <a:r>
              <a:rPr lang="en-US" dirty="0">
                <a:latin typeface="Courier New" panose="02070309020205020404" pitchFamily="49" charset="0"/>
                <a:cs typeface="Courier New" panose="02070309020205020404" pitchFamily="49" charset="0"/>
              </a:rPr>
              <a:t>(c) for c in s])</a:t>
            </a:r>
          </a:p>
          <a:p>
            <a:pPr marL="0" indent="0">
              <a:buNone/>
            </a:pPr>
            <a:r>
              <a:rPr lang="en-US" dirty="0">
                <a:latin typeface="Courier New" panose="02070309020205020404" pitchFamily="49" charset="0"/>
                <a:cs typeface="Courier New" panose="02070309020205020404" pitchFamily="49" charset="0"/>
              </a:rPr>
              <a:t>	return x % 1009</a:t>
            </a:r>
          </a:p>
          <a:p>
            <a:pPr marL="0" indent="0">
              <a:buNone/>
            </a:pPr>
            <a:endParaRPr lang="en-US" dirty="0">
              <a:latin typeface="Courier New" panose="02070309020205020404" pitchFamily="49" charset="0"/>
              <a:cs typeface="Courier New" panose="02070309020205020404" pitchFamily="49" charset="0"/>
            </a:endParaRPr>
          </a:p>
          <a:p>
            <a:pPr marL="0" indent="0">
              <a:buNone/>
            </a:pPr>
            <a:r>
              <a:rPr lang="en-US" dirty="0">
                <a:latin typeface="Courier New" panose="02070309020205020404" pitchFamily="49" charset="0"/>
                <a:cs typeface="Courier New" panose="02070309020205020404" pitchFamily="49" charset="0"/>
              </a:rPr>
              <a:t>&gt;&gt;&gt; </a:t>
            </a:r>
            <a:r>
              <a:rPr lang="en-US" dirty="0" err="1">
                <a:latin typeface="Courier New" panose="02070309020205020404" pitchFamily="49" charset="0"/>
                <a:cs typeface="Courier New" panose="02070309020205020404" pitchFamily="49" charset="0"/>
              </a:rPr>
              <a:t>badhash</a:t>
            </a:r>
            <a:r>
              <a:rPr lang="en-US" dirty="0">
                <a:latin typeface="Courier New" panose="02070309020205020404" pitchFamily="49" charset="0"/>
                <a:cs typeface="Courier New" panose="02070309020205020404" pitchFamily="49" charset="0"/>
              </a:rPr>
              <a:t>("hello")</a:t>
            </a:r>
          </a:p>
          <a:p>
            <a:pPr marL="0" indent="0">
              <a:buNone/>
            </a:pPr>
            <a:r>
              <a:rPr lang="en-US" dirty="0">
                <a:latin typeface="Courier New" panose="02070309020205020404" pitchFamily="49" charset="0"/>
                <a:cs typeface="Courier New" panose="02070309020205020404" pitchFamily="49" charset="0"/>
              </a:rPr>
              <a:t>532</a:t>
            </a:r>
          </a:p>
          <a:p>
            <a:pPr marL="0" indent="0">
              <a:buNone/>
            </a:pPr>
            <a:r>
              <a:rPr lang="en-US" dirty="0">
                <a:latin typeface="Courier New" panose="02070309020205020404" pitchFamily="49" charset="0"/>
                <a:cs typeface="Courier New" panose="02070309020205020404" pitchFamily="49" charset="0"/>
              </a:rPr>
              <a:t>&gt;&gt;&gt; </a:t>
            </a:r>
            <a:r>
              <a:rPr lang="en-US" dirty="0" err="1">
                <a:latin typeface="Courier New" panose="02070309020205020404" pitchFamily="49" charset="0"/>
                <a:cs typeface="Courier New" panose="02070309020205020404" pitchFamily="49" charset="0"/>
              </a:rPr>
              <a:t>badhash</a:t>
            </a:r>
            <a:r>
              <a:rPr lang="en-US" dirty="0">
                <a:latin typeface="Courier New" panose="02070309020205020404" pitchFamily="49" charset="0"/>
                <a:cs typeface="Courier New" panose="02070309020205020404" pitchFamily="49" charset="0"/>
              </a:rPr>
              <a:t>("hello there")</a:t>
            </a:r>
          </a:p>
          <a:p>
            <a:pPr marL="0" indent="0">
              <a:buNone/>
            </a:pPr>
            <a:r>
              <a:rPr lang="en-US" dirty="0">
                <a:latin typeface="Courier New" panose="02070309020205020404" pitchFamily="49" charset="0"/>
                <a:cs typeface="Courier New" panose="02070309020205020404" pitchFamily="49" charset="0"/>
              </a:rPr>
              <a:t>91</a:t>
            </a:r>
          </a:p>
        </p:txBody>
      </p:sp>
      <p:grpSp>
        <p:nvGrpSpPr>
          <p:cNvPr id="92162" name="Group 2">
            <a:extLst>
              <a:ext uri="{FF2B5EF4-FFF2-40B4-BE49-F238E27FC236}">
                <a16:creationId xmlns:a16="http://schemas.microsoft.com/office/drawing/2014/main" id="{55418429-8A6E-443A-B254-CF1B2F7D26FC}"/>
              </a:ext>
            </a:extLst>
          </p:cNvPr>
          <p:cNvGrpSpPr>
            <a:grpSpLocks/>
          </p:cNvGrpSpPr>
          <p:nvPr/>
        </p:nvGrpSpPr>
        <p:grpSpPr bwMode="auto">
          <a:xfrm>
            <a:off x="457200" y="1143000"/>
            <a:ext cx="8218488" cy="180975"/>
            <a:chOff x="0" y="0"/>
            <a:chExt cx="5177" cy="114"/>
          </a:xfrm>
        </p:grpSpPr>
        <p:sp>
          <p:nvSpPr>
            <p:cNvPr id="92163" name="Rectangle 3">
              <a:extLst>
                <a:ext uri="{FF2B5EF4-FFF2-40B4-BE49-F238E27FC236}">
                  <a16:creationId xmlns:a16="http://schemas.microsoft.com/office/drawing/2014/main" id="{5224C8F3-0DF5-42C5-9F03-85A61073D043}"/>
                </a:ext>
              </a:extLst>
            </p:cNvPr>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p>
              <a:endParaRPr lang="en-US"/>
            </a:p>
          </p:txBody>
        </p:sp>
        <p:sp>
          <p:nvSpPr>
            <p:cNvPr id="92164" name="Rectangle 4">
              <a:extLst>
                <a:ext uri="{FF2B5EF4-FFF2-40B4-BE49-F238E27FC236}">
                  <a16:creationId xmlns:a16="http://schemas.microsoft.com/office/drawing/2014/main" id="{6FDAD389-A035-4A70-B6AD-8D7DE8711808}"/>
                </a:ext>
              </a:extLst>
            </p:cNvPr>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p>
              <a:endParaRPr lang="en-US"/>
            </a:p>
          </p:txBody>
        </p:sp>
      </p:grpSp>
    </p:spTree>
    <p:extLst>
      <p:ext uri="{BB962C8B-B14F-4D97-AF65-F5344CB8AC3E}">
        <p14:creationId xmlns:p14="http://schemas.microsoft.com/office/powerpoint/2010/main" val="21331963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
            <a:extLst>
              <a:ext uri="{FF2B5EF4-FFF2-40B4-BE49-F238E27FC236}">
                <a16:creationId xmlns:a16="http://schemas.microsoft.com/office/drawing/2014/main" id="{B25033E8-93ED-461B-9902-45F870C32C50}"/>
              </a:ext>
            </a:extLst>
          </p:cNvPr>
          <p:cNvSpPr>
            <a:spLocks noGrp="1" noChangeArrowheads="1"/>
          </p:cNvSpPr>
          <p:nvPr>
            <p:ph type="title"/>
          </p:nvPr>
        </p:nvSpPr>
        <p:spPr>
          <a:xfrm>
            <a:off x="457200" y="381000"/>
            <a:ext cx="8229600" cy="533400"/>
          </a:xfrm>
          <a:ln/>
        </p:spPr>
        <p:txBody>
          <a:bodyPr rIns="132080"/>
          <a:lstStyle/>
          <a:p>
            <a:r>
              <a:rPr lang="en-US" altLang="en-US" sz="4000" dirty="0"/>
              <a:t>Cryptographic Hashes</a:t>
            </a:r>
          </a:p>
        </p:txBody>
      </p:sp>
      <p:sp>
        <p:nvSpPr>
          <p:cNvPr id="2" name="Content Placeholder 1">
            <a:extLst>
              <a:ext uri="{FF2B5EF4-FFF2-40B4-BE49-F238E27FC236}">
                <a16:creationId xmlns:a16="http://schemas.microsoft.com/office/drawing/2014/main" id="{C60BA10C-10D0-4869-8497-D07573526947}"/>
              </a:ext>
            </a:extLst>
          </p:cNvPr>
          <p:cNvSpPr>
            <a:spLocks noGrp="1"/>
          </p:cNvSpPr>
          <p:nvPr>
            <p:ph idx="1"/>
          </p:nvPr>
        </p:nvSpPr>
        <p:spPr/>
        <p:txBody>
          <a:bodyPr/>
          <a:lstStyle/>
          <a:p>
            <a:pPr marL="0" indent="0">
              <a:buNone/>
            </a:pPr>
            <a:r>
              <a:rPr lang="en-US" sz="2400" dirty="0">
                <a:latin typeface="Courier New" panose="02070309020205020404" pitchFamily="49" charset="0"/>
                <a:cs typeface="Courier New" panose="02070309020205020404" pitchFamily="49" charset="0"/>
              </a:rPr>
              <a:t>def sha1(s):</a:t>
            </a:r>
          </a:p>
          <a:p>
            <a:pPr marL="0" indent="0">
              <a:buNone/>
            </a:pPr>
            <a:r>
              <a:rPr lang="en-US" sz="2400" dirty="0">
                <a:latin typeface="Courier New" panose="02070309020205020404" pitchFamily="49" charset="0"/>
                <a:cs typeface="Courier New" panose="02070309020205020404" pitchFamily="49" charset="0"/>
              </a:rPr>
              <a:t>	x = # much magic</a:t>
            </a:r>
          </a:p>
          <a:p>
            <a:pPr marL="0" indent="0">
              <a:buNone/>
            </a:pPr>
            <a:r>
              <a:rPr lang="en-US" sz="2400" dirty="0">
                <a:latin typeface="Courier New" panose="02070309020205020404" pitchFamily="49" charset="0"/>
                <a:cs typeface="Courier New" panose="02070309020205020404" pitchFamily="49" charset="0"/>
              </a:rPr>
              <a:t>	return x</a:t>
            </a:r>
          </a:p>
          <a:p>
            <a:pPr marL="0" indent="0">
              <a:buNone/>
            </a:pPr>
            <a:endParaRPr lang="en-US" sz="2400" dirty="0">
              <a:latin typeface="Courier New" panose="02070309020205020404" pitchFamily="49" charset="0"/>
              <a:cs typeface="Courier New" panose="02070309020205020404" pitchFamily="49" charset="0"/>
            </a:endParaRPr>
          </a:p>
          <a:p>
            <a:pPr marL="0" indent="0">
              <a:buNone/>
            </a:pPr>
            <a:r>
              <a:rPr lang="en-US" sz="2400" dirty="0">
                <a:latin typeface="Courier New" panose="02070309020205020404" pitchFamily="49" charset="0"/>
                <a:cs typeface="Courier New" panose="02070309020205020404" pitchFamily="49" charset="0"/>
              </a:rPr>
              <a:t>&gt;&gt;&gt; sha1("hello")</a:t>
            </a:r>
          </a:p>
          <a:p>
            <a:pPr marL="0" indent="0">
              <a:buNone/>
            </a:pPr>
            <a:r>
              <a:rPr lang="en-US" sz="2400" dirty="0">
                <a:latin typeface="Courier New" panose="02070309020205020404" pitchFamily="49" charset="0"/>
                <a:cs typeface="Courier New" panose="02070309020205020404" pitchFamily="49" charset="0"/>
              </a:rPr>
              <a:t>f572d396fae9206628714fb2ce00f72e94f2258f</a:t>
            </a:r>
          </a:p>
          <a:p>
            <a:pPr marL="0" indent="0">
              <a:buNone/>
            </a:pPr>
            <a:r>
              <a:rPr lang="en-US" sz="2400" dirty="0">
                <a:latin typeface="Courier New" panose="02070309020205020404" pitchFamily="49" charset="0"/>
                <a:cs typeface="Courier New" panose="02070309020205020404" pitchFamily="49" charset="0"/>
              </a:rPr>
              <a:t>&gt;&gt;&gt; sha1("hello there")</a:t>
            </a:r>
          </a:p>
          <a:p>
            <a:pPr marL="0" indent="0">
              <a:buNone/>
            </a:pPr>
            <a:r>
              <a:rPr lang="en-US" sz="2400" dirty="0">
                <a:latin typeface="Courier New" panose="02070309020205020404" pitchFamily="49" charset="0"/>
                <a:cs typeface="Courier New" panose="02070309020205020404" pitchFamily="49" charset="0"/>
              </a:rPr>
              <a:t>55e82e1eb131597ce6ef77ff775b2c2e5f4d6b45</a:t>
            </a:r>
          </a:p>
        </p:txBody>
      </p:sp>
      <p:grpSp>
        <p:nvGrpSpPr>
          <p:cNvPr id="92162" name="Group 2">
            <a:extLst>
              <a:ext uri="{FF2B5EF4-FFF2-40B4-BE49-F238E27FC236}">
                <a16:creationId xmlns:a16="http://schemas.microsoft.com/office/drawing/2014/main" id="{55418429-8A6E-443A-B254-CF1B2F7D26FC}"/>
              </a:ext>
            </a:extLst>
          </p:cNvPr>
          <p:cNvGrpSpPr>
            <a:grpSpLocks/>
          </p:cNvGrpSpPr>
          <p:nvPr/>
        </p:nvGrpSpPr>
        <p:grpSpPr bwMode="auto">
          <a:xfrm>
            <a:off x="457200" y="1143000"/>
            <a:ext cx="8218488" cy="180975"/>
            <a:chOff x="0" y="0"/>
            <a:chExt cx="5177" cy="114"/>
          </a:xfrm>
        </p:grpSpPr>
        <p:sp>
          <p:nvSpPr>
            <p:cNvPr id="92163" name="Rectangle 3">
              <a:extLst>
                <a:ext uri="{FF2B5EF4-FFF2-40B4-BE49-F238E27FC236}">
                  <a16:creationId xmlns:a16="http://schemas.microsoft.com/office/drawing/2014/main" id="{5224C8F3-0DF5-42C5-9F03-85A61073D043}"/>
                </a:ext>
              </a:extLst>
            </p:cNvPr>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p>
              <a:endParaRPr lang="en-US"/>
            </a:p>
          </p:txBody>
        </p:sp>
        <p:sp>
          <p:nvSpPr>
            <p:cNvPr id="92164" name="Rectangle 4">
              <a:extLst>
                <a:ext uri="{FF2B5EF4-FFF2-40B4-BE49-F238E27FC236}">
                  <a16:creationId xmlns:a16="http://schemas.microsoft.com/office/drawing/2014/main" id="{6FDAD389-A035-4A70-B6AD-8D7DE8711808}"/>
                </a:ext>
              </a:extLst>
            </p:cNvPr>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p>
              <a:endParaRPr lang="en-US"/>
            </a:p>
          </p:txBody>
        </p:sp>
      </p:grpSp>
    </p:spTree>
    <p:extLst>
      <p:ext uri="{BB962C8B-B14F-4D97-AF65-F5344CB8AC3E}">
        <p14:creationId xmlns:p14="http://schemas.microsoft.com/office/powerpoint/2010/main" val="1468068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85800" y="76200"/>
            <a:ext cx="7772400" cy="1143000"/>
          </a:xfrm>
        </p:spPr>
        <p:txBody>
          <a:bodyPr/>
          <a:lstStyle/>
          <a:p>
            <a:r>
              <a:rPr lang="en-US" altLang="en-US">
                <a:ea typeface="ＭＳ Ｐゴシック" pitchFamily="-65" charset="-128"/>
              </a:rPr>
              <a:t>Is LCS NP-Complete?</a:t>
            </a:r>
          </a:p>
        </p:txBody>
      </p:sp>
      <p:sp>
        <p:nvSpPr>
          <p:cNvPr id="28675" name="TextBox 23"/>
          <p:cNvSpPr txBox="1">
            <a:spLocks noChangeArrowheads="1"/>
          </p:cNvSpPr>
          <p:nvPr/>
        </p:nvSpPr>
        <p:spPr bwMode="auto">
          <a:xfrm>
            <a:off x="2630488" y="3810000"/>
            <a:ext cx="16594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b="1" dirty="0">
                <a:solidFill>
                  <a:srgbClr val="0000FF"/>
                </a:solidFill>
                <a:latin typeface="Courier New" pitchFamily="49" charset="0"/>
                <a:cs typeface="Courier New" pitchFamily="49" charset="0"/>
              </a:rPr>
              <a:t>Demo LCS</a:t>
            </a:r>
          </a:p>
        </p:txBody>
      </p:sp>
      <p:cxnSp>
        <p:nvCxnSpPr>
          <p:cNvPr id="28676" name="Straight Connector 5"/>
          <p:cNvCxnSpPr>
            <a:cxnSpLocks noChangeShapeType="1"/>
          </p:cNvCxnSpPr>
          <p:nvPr/>
        </p:nvCxnSpPr>
        <p:spPr bwMode="auto">
          <a:xfrm>
            <a:off x="304800" y="3733800"/>
            <a:ext cx="85344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28677" name="TextBox 6"/>
          <p:cNvSpPr txBox="1">
            <a:spLocks noChangeArrowheads="1"/>
          </p:cNvSpPr>
          <p:nvPr/>
        </p:nvSpPr>
        <p:spPr bwMode="auto">
          <a:xfrm>
            <a:off x="609600" y="4267200"/>
            <a:ext cx="6257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Two strings of length 100 nucleotides each…</a:t>
            </a:r>
          </a:p>
        </p:txBody>
      </p:sp>
      <p:sp>
        <p:nvSpPr>
          <p:cNvPr id="28678" name="TextBox 7"/>
          <p:cNvSpPr txBox="1">
            <a:spLocks noChangeArrowheads="1"/>
          </p:cNvSpPr>
          <p:nvPr/>
        </p:nvSpPr>
        <p:spPr bwMode="auto">
          <a:xfrm>
            <a:off x="5334000" y="5341938"/>
            <a:ext cx="17843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200" dirty="0">
                <a:solidFill>
                  <a:srgbClr val="FF0000"/>
                </a:solidFill>
                <a:latin typeface="Arial" pitchFamily="34" charset="0"/>
              </a:rPr>
              <a:t>60 seconds per minute </a:t>
            </a:r>
          </a:p>
          <a:p>
            <a:pPr>
              <a:spcBef>
                <a:spcPct val="0"/>
              </a:spcBef>
              <a:buFontTx/>
              <a:buNone/>
            </a:pPr>
            <a:r>
              <a:rPr lang="en-US" altLang="en-US" sz="1200" dirty="0">
                <a:solidFill>
                  <a:srgbClr val="FF0000"/>
                </a:solidFill>
                <a:latin typeface="Arial" pitchFamily="34" charset="0"/>
              </a:rPr>
              <a:t>60 minutes per hour</a:t>
            </a:r>
          </a:p>
          <a:p>
            <a:pPr>
              <a:spcBef>
                <a:spcPct val="0"/>
              </a:spcBef>
              <a:buFontTx/>
              <a:buNone/>
            </a:pPr>
            <a:r>
              <a:rPr lang="en-US" altLang="en-US" sz="1200" dirty="0">
                <a:solidFill>
                  <a:srgbClr val="FF0000"/>
                </a:solidFill>
                <a:latin typeface="Arial" pitchFamily="34" charset="0"/>
              </a:rPr>
              <a:t>24 hours per day</a:t>
            </a:r>
          </a:p>
          <a:p>
            <a:pPr>
              <a:spcBef>
                <a:spcPct val="0"/>
              </a:spcBef>
              <a:buFontTx/>
              <a:buNone/>
            </a:pPr>
            <a:r>
              <a:rPr lang="en-US" altLang="en-US" sz="1200" dirty="0">
                <a:solidFill>
                  <a:srgbClr val="FF0000"/>
                </a:solidFill>
                <a:latin typeface="Arial" pitchFamily="34" charset="0"/>
              </a:rPr>
              <a:t>365.25 days per year</a:t>
            </a:r>
          </a:p>
        </p:txBody>
      </p:sp>
      <p:sp>
        <p:nvSpPr>
          <p:cNvPr id="28679" name="TextBox 8"/>
          <p:cNvSpPr txBox="1">
            <a:spLocks noChangeArrowheads="1"/>
          </p:cNvSpPr>
          <p:nvPr/>
        </p:nvSpPr>
        <p:spPr bwMode="auto">
          <a:xfrm>
            <a:off x="3076575" y="6096000"/>
            <a:ext cx="126682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100" b="1">
                <a:solidFill>
                  <a:srgbClr val="1C7210"/>
                </a:solidFill>
                <a:latin typeface="Arial" pitchFamily="34" charset="0"/>
              </a:rPr>
              <a:t>13 trillion years!</a:t>
            </a:r>
          </a:p>
        </p:txBody>
      </p:sp>
      <p:grpSp>
        <p:nvGrpSpPr>
          <p:cNvPr id="28681" name="Group 3"/>
          <p:cNvGrpSpPr>
            <a:grpSpLocks/>
          </p:cNvGrpSpPr>
          <p:nvPr/>
        </p:nvGrpSpPr>
        <p:grpSpPr bwMode="auto">
          <a:xfrm>
            <a:off x="457200" y="1038225"/>
            <a:ext cx="8218488" cy="180975"/>
            <a:chOff x="295" y="1311"/>
            <a:chExt cx="5177" cy="114"/>
          </a:xfrm>
        </p:grpSpPr>
        <p:sp>
          <p:nvSpPr>
            <p:cNvPr id="2868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2868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
        <p:nvSpPr>
          <p:cNvPr id="28682" name="TextBox 1"/>
          <p:cNvSpPr txBox="1">
            <a:spLocks noChangeArrowheads="1"/>
          </p:cNvSpPr>
          <p:nvPr/>
        </p:nvSpPr>
        <p:spPr bwMode="auto">
          <a:xfrm>
            <a:off x="441325" y="4876800"/>
            <a:ext cx="5210175"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600" dirty="0">
                <a:latin typeface="Courier New" pitchFamily="49" charset="0"/>
                <a:cs typeface="Courier New" pitchFamily="49" charset="0"/>
              </a:rPr>
              <a:t>&gt;&gt;&gt; steps = 2**100</a:t>
            </a:r>
          </a:p>
          <a:p>
            <a:pPr>
              <a:spcBef>
                <a:spcPct val="0"/>
              </a:spcBef>
              <a:buFontTx/>
              <a:buNone/>
            </a:pPr>
            <a:r>
              <a:rPr lang="en-US" altLang="en-US" sz="1600" dirty="0">
                <a:latin typeface="Courier New" pitchFamily="49" charset="0"/>
                <a:cs typeface="Courier New" pitchFamily="49" charset="0"/>
              </a:rPr>
              <a:t>&gt;&gt;&gt; speed = 3 * 10**9</a:t>
            </a:r>
          </a:p>
          <a:p>
            <a:pPr>
              <a:spcBef>
                <a:spcPct val="0"/>
              </a:spcBef>
              <a:buFontTx/>
              <a:buNone/>
            </a:pPr>
            <a:r>
              <a:rPr lang="en-US" altLang="en-US" sz="1600" dirty="0">
                <a:latin typeface="Courier New" pitchFamily="49" charset="0"/>
                <a:cs typeface="Courier New" pitchFamily="49" charset="0"/>
              </a:rPr>
              <a:t>&gt;&gt;&gt; seconds = steps / speed</a:t>
            </a:r>
          </a:p>
          <a:p>
            <a:pPr>
              <a:spcBef>
                <a:spcPct val="0"/>
              </a:spcBef>
              <a:buFontTx/>
              <a:buNone/>
            </a:pPr>
            <a:r>
              <a:rPr lang="en-US" altLang="en-US" sz="1600" dirty="0">
                <a:latin typeface="Courier New" pitchFamily="49" charset="0"/>
                <a:cs typeface="Courier New" pitchFamily="49" charset="0"/>
              </a:rPr>
              <a:t>&gt;&gt;&gt; years = seconds / (60*60*24*365.25)</a:t>
            </a:r>
          </a:p>
          <a:p>
            <a:pPr>
              <a:spcBef>
                <a:spcPct val="0"/>
              </a:spcBef>
              <a:buFontTx/>
              <a:buNone/>
            </a:pPr>
            <a:r>
              <a:rPr lang="en-US" altLang="en-US" sz="1600" dirty="0">
                <a:latin typeface="Courier New" pitchFamily="49" charset="0"/>
                <a:cs typeface="Courier New" pitchFamily="49" charset="0"/>
              </a:rPr>
              <a:t>&gt;&gt;&gt; years</a:t>
            </a:r>
          </a:p>
          <a:p>
            <a:pPr>
              <a:spcBef>
                <a:spcPct val="0"/>
              </a:spcBef>
              <a:buFontTx/>
              <a:buNone/>
            </a:pPr>
            <a:r>
              <a:rPr lang="en-US" altLang="en-US" sz="1600" dirty="0">
                <a:latin typeface="Courier New" pitchFamily="49" charset="0"/>
                <a:cs typeface="Courier New" pitchFamily="49" charset="0"/>
              </a:rPr>
              <a:t>13389807845846.213</a:t>
            </a:r>
          </a:p>
          <a:p>
            <a:pPr>
              <a:spcBef>
                <a:spcPct val="0"/>
              </a:spcBef>
              <a:buFontTx/>
              <a:buNone/>
            </a:pPr>
            <a:r>
              <a:rPr lang="en-US" altLang="en-US" sz="1600" dirty="0">
                <a:latin typeface="Courier New" pitchFamily="49" charset="0"/>
                <a:cs typeface="Courier New" pitchFamily="49" charset="0"/>
              </a:rPr>
              <a:t>&gt;&gt;&gt;</a:t>
            </a:r>
          </a:p>
        </p:txBody>
      </p:sp>
      <p:sp>
        <p:nvSpPr>
          <p:cNvPr id="14" name="TextBox 13">
            <a:extLst>
              <a:ext uri="{FF2B5EF4-FFF2-40B4-BE49-F238E27FC236}">
                <a16:creationId xmlns:a16="http://schemas.microsoft.com/office/drawing/2014/main" id="{094AB4A1-5375-4368-A7A3-BBCBBDA9799C}"/>
              </a:ext>
            </a:extLst>
          </p:cNvPr>
          <p:cNvSpPr txBox="1"/>
          <p:nvPr/>
        </p:nvSpPr>
        <p:spPr>
          <a:xfrm>
            <a:off x="381000" y="1536918"/>
            <a:ext cx="6603090" cy="1815882"/>
          </a:xfrm>
          <a:prstGeom prst="rect">
            <a:avLst/>
          </a:prstGeom>
          <a:noFill/>
        </p:spPr>
        <p:txBody>
          <a:bodyPr wrap="none" rtlCol="0">
            <a:spAutoFit/>
          </a:bodyPr>
          <a:lstStyle/>
          <a:p>
            <a:r>
              <a:rPr lang="en-US" sz="1600" b="1" dirty="0" err="1">
                <a:latin typeface="Courier New" panose="02070309020205020404" pitchFamily="49" charset="0"/>
                <a:cs typeface="Courier New" panose="02070309020205020404" pitchFamily="49" charset="0"/>
              </a:rPr>
              <a:t>def</a:t>
            </a:r>
            <a:r>
              <a:rPr lang="en-US" sz="1600" b="1" dirty="0">
                <a:latin typeface="Courier New" panose="02070309020205020404" pitchFamily="49" charset="0"/>
                <a:cs typeface="Courier New" panose="02070309020205020404" pitchFamily="49" charset="0"/>
              </a:rPr>
              <a:t> LCS(S1, S2):</a:t>
            </a:r>
          </a:p>
          <a:p>
            <a:r>
              <a:rPr lang="en-US" sz="1600" b="1" dirty="0">
                <a:latin typeface="Courier New" panose="02070309020205020404" pitchFamily="49" charset="0"/>
                <a:cs typeface="Courier New" panose="02070309020205020404" pitchFamily="49" charset="0"/>
              </a:rPr>
              <a:t>    if S1 == "" or S2 == "":</a:t>
            </a:r>
          </a:p>
          <a:p>
            <a:r>
              <a:rPr lang="en-US" sz="1600" b="1" dirty="0">
                <a:latin typeface="Courier New" panose="02070309020205020404" pitchFamily="49" charset="0"/>
                <a:cs typeface="Courier New" panose="02070309020205020404" pitchFamily="49" charset="0"/>
              </a:rPr>
              <a:t>	return 0</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elif</a:t>
            </a:r>
            <a:r>
              <a:rPr lang="en-US" sz="1600" b="1" dirty="0">
                <a:latin typeface="Courier New" panose="02070309020205020404" pitchFamily="49" charset="0"/>
                <a:cs typeface="Courier New" panose="02070309020205020404" pitchFamily="49" charset="0"/>
              </a:rPr>
              <a:t> S1[0] == S2[0]:</a:t>
            </a:r>
          </a:p>
          <a:p>
            <a:r>
              <a:rPr lang="en-US" sz="1600" b="1" dirty="0">
                <a:latin typeface="Courier New" panose="02070309020205020404" pitchFamily="49" charset="0"/>
                <a:cs typeface="Courier New" panose="02070309020205020404" pitchFamily="49" charset="0"/>
              </a:rPr>
              <a:t>        return 1 + LCS(S1[1:], S2[1:])</a:t>
            </a:r>
          </a:p>
          <a:p>
            <a:r>
              <a:rPr lang="en-US" sz="1600" b="1" dirty="0">
                <a:latin typeface="Courier New" panose="02070309020205020404" pitchFamily="49" charset="0"/>
                <a:cs typeface="Courier New" panose="02070309020205020404" pitchFamily="49" charset="0"/>
              </a:rPr>
              <a:t>    else:</a:t>
            </a:r>
          </a:p>
          <a:p>
            <a:r>
              <a:rPr lang="en-US" sz="1600" b="1" dirty="0">
                <a:latin typeface="Courier New" panose="02070309020205020404" pitchFamily="49" charset="0"/>
                <a:cs typeface="Courier New" panose="02070309020205020404" pitchFamily="49" charset="0"/>
              </a:rPr>
              <a:t>        return max(LCS(S1, S2[1:]), LCS(S1[1:], S2))</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
            <a:extLst>
              <a:ext uri="{FF2B5EF4-FFF2-40B4-BE49-F238E27FC236}">
                <a16:creationId xmlns:a16="http://schemas.microsoft.com/office/drawing/2014/main" id="{B25033E8-93ED-461B-9902-45F870C32C50}"/>
              </a:ext>
            </a:extLst>
          </p:cNvPr>
          <p:cNvSpPr>
            <a:spLocks noGrp="1" noChangeArrowheads="1"/>
          </p:cNvSpPr>
          <p:nvPr>
            <p:ph type="title"/>
          </p:nvPr>
        </p:nvSpPr>
        <p:spPr>
          <a:xfrm>
            <a:off x="457200" y="381000"/>
            <a:ext cx="8229600" cy="533400"/>
          </a:xfrm>
          <a:ln/>
        </p:spPr>
        <p:txBody>
          <a:bodyPr rIns="132080"/>
          <a:lstStyle/>
          <a:p>
            <a:r>
              <a:rPr lang="en-US" altLang="en-US" sz="4000" dirty="0"/>
              <a:t>Digital Signatures</a:t>
            </a:r>
          </a:p>
        </p:txBody>
      </p:sp>
      <p:sp>
        <p:nvSpPr>
          <p:cNvPr id="2" name="Content Placeholder 1">
            <a:extLst>
              <a:ext uri="{FF2B5EF4-FFF2-40B4-BE49-F238E27FC236}">
                <a16:creationId xmlns:a16="http://schemas.microsoft.com/office/drawing/2014/main" id="{C60BA10C-10D0-4869-8497-D07573526947}"/>
              </a:ext>
            </a:extLst>
          </p:cNvPr>
          <p:cNvSpPr>
            <a:spLocks noGrp="1"/>
          </p:cNvSpPr>
          <p:nvPr>
            <p:ph idx="1"/>
          </p:nvPr>
        </p:nvSpPr>
        <p:spPr/>
        <p:txBody>
          <a:bodyPr/>
          <a:lstStyle/>
          <a:p>
            <a:pPr marL="0" indent="0">
              <a:buNone/>
            </a:pPr>
            <a:r>
              <a:rPr lang="en-US" sz="2400" dirty="0">
                <a:latin typeface="Courier New" panose="02070309020205020404" pitchFamily="49" charset="0"/>
                <a:cs typeface="Courier New" panose="02070309020205020404" pitchFamily="49" charset="0"/>
              </a:rPr>
              <a:t>message = "Pay $1M to SAT proctor"</a:t>
            </a:r>
          </a:p>
          <a:p>
            <a:pPr marL="0" indent="0">
              <a:buNone/>
            </a:pPr>
            <a:r>
              <a:rPr lang="en-US" sz="2400" dirty="0">
                <a:latin typeface="Courier New" panose="02070309020205020404" pitchFamily="49" charset="0"/>
                <a:cs typeface="Courier New" panose="02070309020205020404" pitchFamily="49" charset="0"/>
              </a:rPr>
              <a:t>hash = sha256(message)</a:t>
            </a:r>
          </a:p>
          <a:p>
            <a:pPr marL="0" indent="0">
              <a:buNone/>
            </a:pPr>
            <a:r>
              <a:rPr lang="en-US" sz="2400" dirty="0">
                <a:latin typeface="Courier New" panose="02070309020205020404" pitchFamily="49" charset="0"/>
                <a:cs typeface="Courier New" panose="02070309020205020404" pitchFamily="49" charset="0"/>
              </a:rPr>
              <a:t>proof = encrypt(hash, </a:t>
            </a:r>
            <a:r>
              <a:rPr lang="en-US" sz="2400" dirty="0" err="1">
                <a:latin typeface="Courier New" panose="02070309020205020404" pitchFamily="49" charset="0"/>
                <a:cs typeface="Courier New" panose="02070309020205020404" pitchFamily="49" charset="0"/>
              </a:rPr>
              <a:t>felicity_private_key</a:t>
            </a:r>
            <a:r>
              <a:rPr lang="en-US" sz="2400" dirty="0">
                <a:latin typeface="Courier New" panose="02070309020205020404" pitchFamily="49" charset="0"/>
                <a:cs typeface="Courier New" panose="02070309020205020404" pitchFamily="49" charset="0"/>
              </a:rPr>
              <a:t>)</a:t>
            </a:r>
          </a:p>
          <a:p>
            <a:pPr marL="0" indent="0">
              <a:buNone/>
            </a:pPr>
            <a:r>
              <a:rPr lang="en-US" sz="2400" dirty="0">
                <a:latin typeface="Courier New" panose="02070309020205020404" pitchFamily="49" charset="0"/>
                <a:cs typeface="Courier New" panose="02070309020205020404" pitchFamily="49" charset="0"/>
              </a:rPr>
              <a:t>secret = encrypt(message + proof,</a:t>
            </a:r>
          </a:p>
          <a:p>
            <a:pPr marL="0" indent="0">
              <a:buNone/>
            </a:pP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bank_public_key</a:t>
            </a:r>
            <a:r>
              <a:rPr lang="en-US" sz="2400" dirty="0">
                <a:latin typeface="Courier New" panose="02070309020205020404" pitchFamily="49" charset="0"/>
                <a:cs typeface="Courier New" panose="02070309020205020404" pitchFamily="49" charset="0"/>
              </a:rPr>
              <a:t>)</a:t>
            </a:r>
          </a:p>
          <a:p>
            <a:pPr marL="0" indent="0">
              <a:buNone/>
            </a:pPr>
            <a:endParaRPr lang="en-US" sz="2400" dirty="0">
              <a:latin typeface="Courier New" panose="02070309020205020404" pitchFamily="49" charset="0"/>
              <a:cs typeface="Courier New" panose="02070309020205020404" pitchFamily="49" charset="0"/>
            </a:endParaRPr>
          </a:p>
          <a:p>
            <a:pPr marL="0" indent="0">
              <a:buNone/>
            </a:pPr>
            <a:r>
              <a:rPr lang="en-US" sz="2400" dirty="0">
                <a:latin typeface="Courier New" panose="02070309020205020404" pitchFamily="49" charset="0"/>
                <a:cs typeface="Courier New" panose="02070309020205020404" pitchFamily="49" charset="0"/>
              </a:rPr>
              <a:t>send(secret)</a:t>
            </a:r>
          </a:p>
          <a:p>
            <a:pPr marL="0" indent="0">
              <a:buNone/>
            </a:pPr>
            <a:endParaRPr lang="en-US" sz="2400" dirty="0">
              <a:latin typeface="Courier New" panose="02070309020205020404" pitchFamily="49" charset="0"/>
              <a:cs typeface="Courier New" panose="02070309020205020404" pitchFamily="49" charset="0"/>
            </a:endParaRPr>
          </a:p>
          <a:p>
            <a:pPr marL="0" indent="0">
              <a:buNone/>
            </a:pPr>
            <a:endParaRPr lang="en-US" sz="2400" dirty="0">
              <a:latin typeface="Courier New" panose="02070309020205020404" pitchFamily="49" charset="0"/>
              <a:cs typeface="Courier New" panose="02070309020205020404" pitchFamily="49" charset="0"/>
            </a:endParaRPr>
          </a:p>
          <a:p>
            <a:pPr marL="0" indent="0">
              <a:buNone/>
            </a:pPr>
            <a:endParaRPr lang="en-US" sz="2400" dirty="0">
              <a:latin typeface="Courier New" panose="02070309020205020404" pitchFamily="49" charset="0"/>
              <a:cs typeface="Courier New" panose="02070309020205020404" pitchFamily="49" charset="0"/>
            </a:endParaRPr>
          </a:p>
        </p:txBody>
      </p:sp>
      <p:grpSp>
        <p:nvGrpSpPr>
          <p:cNvPr id="92162" name="Group 2">
            <a:extLst>
              <a:ext uri="{FF2B5EF4-FFF2-40B4-BE49-F238E27FC236}">
                <a16:creationId xmlns:a16="http://schemas.microsoft.com/office/drawing/2014/main" id="{55418429-8A6E-443A-B254-CF1B2F7D26FC}"/>
              </a:ext>
            </a:extLst>
          </p:cNvPr>
          <p:cNvGrpSpPr>
            <a:grpSpLocks/>
          </p:cNvGrpSpPr>
          <p:nvPr/>
        </p:nvGrpSpPr>
        <p:grpSpPr bwMode="auto">
          <a:xfrm>
            <a:off x="457200" y="1143000"/>
            <a:ext cx="8218488" cy="180975"/>
            <a:chOff x="0" y="0"/>
            <a:chExt cx="5177" cy="114"/>
          </a:xfrm>
        </p:grpSpPr>
        <p:sp>
          <p:nvSpPr>
            <p:cNvPr id="92163" name="Rectangle 3">
              <a:extLst>
                <a:ext uri="{FF2B5EF4-FFF2-40B4-BE49-F238E27FC236}">
                  <a16:creationId xmlns:a16="http://schemas.microsoft.com/office/drawing/2014/main" id="{5224C8F3-0DF5-42C5-9F03-85A61073D043}"/>
                </a:ext>
              </a:extLst>
            </p:cNvPr>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p>
              <a:endParaRPr lang="en-US"/>
            </a:p>
          </p:txBody>
        </p:sp>
        <p:sp>
          <p:nvSpPr>
            <p:cNvPr id="92164" name="Rectangle 4">
              <a:extLst>
                <a:ext uri="{FF2B5EF4-FFF2-40B4-BE49-F238E27FC236}">
                  <a16:creationId xmlns:a16="http://schemas.microsoft.com/office/drawing/2014/main" id="{6FDAD389-A035-4A70-B6AD-8D7DE8711808}"/>
                </a:ext>
              </a:extLst>
            </p:cNvPr>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p>
              <a:endParaRPr lang="en-US"/>
            </a:p>
          </p:txBody>
        </p:sp>
      </p:grpSp>
    </p:spTree>
    <p:extLst>
      <p:ext uri="{BB962C8B-B14F-4D97-AF65-F5344CB8AC3E}">
        <p14:creationId xmlns:p14="http://schemas.microsoft.com/office/powerpoint/2010/main" val="35280345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1">
            <a:extLst>
              <a:ext uri="{FF2B5EF4-FFF2-40B4-BE49-F238E27FC236}">
                <a16:creationId xmlns:a16="http://schemas.microsoft.com/office/drawing/2014/main" id="{B25033E8-93ED-461B-9902-45F870C32C50}"/>
              </a:ext>
            </a:extLst>
          </p:cNvPr>
          <p:cNvSpPr>
            <a:spLocks noGrp="1" noChangeArrowheads="1"/>
          </p:cNvSpPr>
          <p:nvPr>
            <p:ph type="title"/>
          </p:nvPr>
        </p:nvSpPr>
        <p:spPr>
          <a:xfrm>
            <a:off x="457200" y="381000"/>
            <a:ext cx="8229600" cy="533400"/>
          </a:xfrm>
          <a:ln/>
        </p:spPr>
        <p:txBody>
          <a:bodyPr rIns="132080"/>
          <a:lstStyle/>
          <a:p>
            <a:r>
              <a:rPr lang="en-US" altLang="en-US" sz="4000" dirty="0"/>
              <a:t>Verifying Digital Signatures</a:t>
            </a:r>
          </a:p>
        </p:txBody>
      </p:sp>
      <p:sp>
        <p:nvSpPr>
          <p:cNvPr id="2" name="Content Placeholder 1">
            <a:extLst>
              <a:ext uri="{FF2B5EF4-FFF2-40B4-BE49-F238E27FC236}">
                <a16:creationId xmlns:a16="http://schemas.microsoft.com/office/drawing/2014/main" id="{C60BA10C-10D0-4869-8497-D07573526947}"/>
              </a:ext>
            </a:extLst>
          </p:cNvPr>
          <p:cNvSpPr>
            <a:spLocks noGrp="1"/>
          </p:cNvSpPr>
          <p:nvPr>
            <p:ph idx="1"/>
          </p:nvPr>
        </p:nvSpPr>
        <p:spPr/>
        <p:txBody>
          <a:bodyPr/>
          <a:lstStyle/>
          <a:p>
            <a:pPr marL="0" indent="0">
              <a:buNone/>
            </a:pPr>
            <a:r>
              <a:rPr lang="en-US" sz="2400" dirty="0">
                <a:latin typeface="Courier New" panose="02070309020205020404" pitchFamily="49" charset="0"/>
                <a:cs typeface="Courier New" panose="02070309020205020404" pitchFamily="49" charset="0"/>
              </a:rPr>
              <a:t>plain = decrypt(secret, </a:t>
            </a:r>
            <a:r>
              <a:rPr lang="en-US" sz="2400" dirty="0" err="1">
                <a:latin typeface="Courier New" panose="02070309020205020404" pitchFamily="49" charset="0"/>
                <a:cs typeface="Courier New" panose="02070309020205020404" pitchFamily="49" charset="0"/>
              </a:rPr>
              <a:t>bank_private_key</a:t>
            </a:r>
            <a:r>
              <a:rPr lang="en-US" sz="2400" dirty="0">
                <a:latin typeface="Courier New" panose="02070309020205020404" pitchFamily="49" charset="0"/>
                <a:cs typeface="Courier New" panose="02070309020205020404" pitchFamily="49" charset="0"/>
              </a:rPr>
              <a:t>)</a:t>
            </a:r>
          </a:p>
          <a:p>
            <a:pPr marL="0" indent="0">
              <a:buNone/>
            </a:pPr>
            <a:r>
              <a:rPr lang="en-US" sz="2400" dirty="0">
                <a:latin typeface="Courier New" panose="02070309020205020404" pitchFamily="49" charset="0"/>
                <a:cs typeface="Courier New" panose="02070309020205020404" pitchFamily="49" charset="0"/>
              </a:rPr>
              <a:t>message = plain[:-</a:t>
            </a:r>
            <a:r>
              <a:rPr lang="en-US" sz="2400" dirty="0" err="1">
                <a:latin typeface="Courier New" panose="02070309020205020404" pitchFamily="49" charset="0"/>
                <a:cs typeface="Courier New" panose="02070309020205020404" pitchFamily="49" charset="0"/>
              </a:rPr>
              <a:t>prooflen</a:t>
            </a:r>
            <a:r>
              <a:rPr lang="en-US" sz="2400" dirty="0">
                <a:latin typeface="Courier New" panose="02070309020205020404" pitchFamily="49" charset="0"/>
                <a:cs typeface="Courier New" panose="02070309020205020404" pitchFamily="49" charset="0"/>
              </a:rPr>
              <a:t>]</a:t>
            </a:r>
          </a:p>
          <a:p>
            <a:pPr marL="0" indent="0">
              <a:buNone/>
            </a:pPr>
            <a:r>
              <a:rPr lang="en-US" sz="2400" dirty="0">
                <a:latin typeface="Courier New" panose="02070309020205020404" pitchFamily="49" charset="0"/>
                <a:cs typeface="Courier New" panose="02070309020205020404" pitchFamily="49" charset="0"/>
              </a:rPr>
              <a:t>hash = sha256(message)</a:t>
            </a:r>
          </a:p>
          <a:p>
            <a:pPr marL="0" indent="0">
              <a:buNone/>
            </a:pPr>
            <a:r>
              <a:rPr lang="en-US" sz="2400" dirty="0">
                <a:latin typeface="Courier New" panose="02070309020205020404" pitchFamily="49" charset="0"/>
                <a:cs typeface="Courier New" panose="02070309020205020404" pitchFamily="49" charset="0"/>
              </a:rPr>
              <a:t>proof = plain[-</a:t>
            </a:r>
            <a:r>
              <a:rPr lang="en-US" sz="2400" dirty="0" err="1">
                <a:latin typeface="Courier New" panose="02070309020205020404" pitchFamily="49" charset="0"/>
                <a:cs typeface="Courier New" panose="02070309020205020404" pitchFamily="49" charset="0"/>
              </a:rPr>
              <a:t>prooflen</a:t>
            </a:r>
            <a:r>
              <a:rPr lang="en-US" sz="2400" dirty="0">
                <a:latin typeface="Courier New" panose="02070309020205020404" pitchFamily="49" charset="0"/>
                <a:cs typeface="Courier New" panose="02070309020205020404" pitchFamily="49" charset="0"/>
              </a:rPr>
              <a:t>:]</a:t>
            </a:r>
          </a:p>
          <a:p>
            <a:pPr marL="0" indent="0">
              <a:buNone/>
            </a:pPr>
            <a:r>
              <a:rPr lang="en-US" sz="2400" dirty="0">
                <a:latin typeface="Courier New" panose="02070309020205020404" pitchFamily="49" charset="0"/>
                <a:cs typeface="Courier New" panose="02070309020205020404" pitchFamily="49" charset="0"/>
              </a:rPr>
              <a:t>proof = decrypt(proof, </a:t>
            </a:r>
            <a:r>
              <a:rPr lang="en-US" sz="2400" dirty="0" err="1">
                <a:latin typeface="Courier New" panose="02070309020205020404" pitchFamily="49" charset="0"/>
                <a:cs typeface="Courier New" panose="02070309020205020404" pitchFamily="49" charset="0"/>
              </a:rPr>
              <a:t>felicity_public_key</a:t>
            </a:r>
            <a:r>
              <a:rPr lang="en-US" sz="2400" dirty="0">
                <a:latin typeface="Courier New" panose="02070309020205020404" pitchFamily="49" charset="0"/>
                <a:cs typeface="Courier New" panose="02070309020205020404" pitchFamily="49" charset="0"/>
              </a:rPr>
              <a:t>)</a:t>
            </a:r>
          </a:p>
          <a:p>
            <a:pPr marL="0" indent="0">
              <a:buNone/>
            </a:pPr>
            <a:endParaRPr lang="en-US" sz="2400" dirty="0">
              <a:latin typeface="Courier New" panose="02070309020205020404" pitchFamily="49" charset="0"/>
              <a:cs typeface="Courier New" panose="02070309020205020404" pitchFamily="49" charset="0"/>
            </a:endParaRPr>
          </a:p>
          <a:p>
            <a:pPr marL="0" indent="0">
              <a:buNone/>
            </a:pPr>
            <a:r>
              <a:rPr lang="en-US" sz="2400" dirty="0">
                <a:latin typeface="Courier New" panose="02070309020205020404" pitchFamily="49" charset="0"/>
                <a:cs typeface="Courier New" panose="02070309020205020404" pitchFamily="49" charset="0"/>
              </a:rPr>
              <a:t>if hash == proof:</a:t>
            </a:r>
          </a:p>
          <a:p>
            <a:pPr marL="0" indent="0">
              <a:buNone/>
            </a:pPr>
            <a:r>
              <a:rPr lang="en-US" sz="2400" dirty="0">
                <a:latin typeface="Courier New" panose="02070309020205020404" pitchFamily="49" charset="0"/>
                <a:cs typeface="Courier New" panose="02070309020205020404" pitchFamily="49" charset="0"/>
              </a:rPr>
              <a:t>    execute(message)</a:t>
            </a:r>
          </a:p>
          <a:p>
            <a:pPr marL="0" indent="0">
              <a:buNone/>
            </a:pPr>
            <a:endParaRPr lang="en-US" sz="2400" dirty="0">
              <a:latin typeface="Courier New" panose="02070309020205020404" pitchFamily="49" charset="0"/>
              <a:cs typeface="Courier New" panose="02070309020205020404" pitchFamily="49" charset="0"/>
            </a:endParaRPr>
          </a:p>
          <a:p>
            <a:pPr marL="0" indent="0">
              <a:buNone/>
            </a:pPr>
            <a:endParaRPr lang="en-US" sz="2400" dirty="0">
              <a:latin typeface="Courier New" panose="02070309020205020404" pitchFamily="49" charset="0"/>
              <a:cs typeface="Courier New" panose="02070309020205020404" pitchFamily="49" charset="0"/>
            </a:endParaRPr>
          </a:p>
        </p:txBody>
      </p:sp>
      <p:grpSp>
        <p:nvGrpSpPr>
          <p:cNvPr id="92162" name="Group 2">
            <a:extLst>
              <a:ext uri="{FF2B5EF4-FFF2-40B4-BE49-F238E27FC236}">
                <a16:creationId xmlns:a16="http://schemas.microsoft.com/office/drawing/2014/main" id="{55418429-8A6E-443A-B254-CF1B2F7D26FC}"/>
              </a:ext>
            </a:extLst>
          </p:cNvPr>
          <p:cNvGrpSpPr>
            <a:grpSpLocks/>
          </p:cNvGrpSpPr>
          <p:nvPr/>
        </p:nvGrpSpPr>
        <p:grpSpPr bwMode="auto">
          <a:xfrm>
            <a:off x="457200" y="1143000"/>
            <a:ext cx="8218488" cy="180975"/>
            <a:chOff x="0" y="0"/>
            <a:chExt cx="5177" cy="114"/>
          </a:xfrm>
        </p:grpSpPr>
        <p:sp>
          <p:nvSpPr>
            <p:cNvPr id="92163" name="Rectangle 3">
              <a:extLst>
                <a:ext uri="{FF2B5EF4-FFF2-40B4-BE49-F238E27FC236}">
                  <a16:creationId xmlns:a16="http://schemas.microsoft.com/office/drawing/2014/main" id="{5224C8F3-0DF5-42C5-9F03-85A61073D043}"/>
                </a:ext>
              </a:extLst>
            </p:cNvPr>
            <p:cNvSpPr>
              <a:spLocks/>
            </p:cNvSpPr>
            <p:nvPr/>
          </p:nvSpPr>
          <p:spPr bwMode="auto">
            <a:xfrm>
              <a:off x="0" y="0"/>
              <a:ext cx="5177" cy="48"/>
            </a:xfrm>
            <a:prstGeom prst="rect">
              <a:avLst/>
            </a:prstGeom>
            <a:solidFill>
              <a:srgbClr val="42CBFD"/>
            </a:solidFill>
            <a:ln w="9525">
              <a:solidFill>
                <a:schemeClr val="tx1"/>
              </a:solidFill>
              <a:miter lim="800000"/>
              <a:headEnd/>
              <a:tailEnd/>
            </a:ln>
          </p:spPr>
          <p:txBody>
            <a:bodyPr/>
            <a:lstStyle/>
            <a:p>
              <a:endParaRPr lang="en-US"/>
            </a:p>
          </p:txBody>
        </p:sp>
        <p:sp>
          <p:nvSpPr>
            <p:cNvPr id="92164" name="Rectangle 4">
              <a:extLst>
                <a:ext uri="{FF2B5EF4-FFF2-40B4-BE49-F238E27FC236}">
                  <a16:creationId xmlns:a16="http://schemas.microsoft.com/office/drawing/2014/main" id="{6FDAD389-A035-4A70-B6AD-8D7DE8711808}"/>
                </a:ext>
              </a:extLst>
            </p:cNvPr>
            <p:cNvSpPr>
              <a:spLocks/>
            </p:cNvSpPr>
            <p:nvPr/>
          </p:nvSpPr>
          <p:spPr bwMode="auto">
            <a:xfrm>
              <a:off x="0" y="66"/>
              <a:ext cx="5177" cy="48"/>
            </a:xfrm>
            <a:prstGeom prst="rect">
              <a:avLst/>
            </a:prstGeom>
            <a:solidFill>
              <a:srgbClr val="42CBFD"/>
            </a:solidFill>
            <a:ln w="9525">
              <a:solidFill>
                <a:schemeClr val="tx1"/>
              </a:solidFill>
              <a:miter lim="800000"/>
              <a:headEnd/>
              <a:tailEnd/>
            </a:ln>
          </p:spPr>
          <p:txBody>
            <a:bodyPr/>
            <a:lstStyle/>
            <a:p>
              <a:endParaRPr lang="en-US"/>
            </a:p>
          </p:txBody>
        </p:sp>
      </p:grpSp>
    </p:spTree>
    <p:extLst>
      <p:ext uri="{BB962C8B-B14F-4D97-AF65-F5344CB8AC3E}">
        <p14:creationId xmlns:p14="http://schemas.microsoft.com/office/powerpoint/2010/main" val="429923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2"/>
          <p:cNvSpPr txBox="1">
            <a:spLocks noChangeArrowheads="1"/>
          </p:cNvSpPr>
          <p:nvPr/>
        </p:nvSpPr>
        <p:spPr bwMode="auto">
          <a:xfrm>
            <a:off x="3124200" y="457200"/>
            <a:ext cx="25241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600">
                <a:latin typeface="Courier" pitchFamily="49" charset="0"/>
              </a:rPr>
              <a:t>LCS(</a:t>
            </a:r>
            <a:r>
              <a:rPr lang="ja-JP" altLang="en-US" sz="1600">
                <a:latin typeface="Courier" pitchFamily="49" charset="0"/>
              </a:rPr>
              <a:t>“</a:t>
            </a:r>
            <a:r>
              <a:rPr lang="en-US" altLang="ja-JP" sz="1600">
                <a:latin typeface="Courier" pitchFamily="49" charset="0"/>
              </a:rPr>
              <a:t>spam</a:t>
            </a:r>
            <a:r>
              <a:rPr lang="ja-JP" altLang="en-US" sz="1600">
                <a:latin typeface="Courier" pitchFamily="49" charset="0"/>
              </a:rPr>
              <a:t>”</a:t>
            </a:r>
            <a:r>
              <a:rPr lang="en-US" altLang="ja-JP" sz="1600">
                <a:latin typeface="Courier" pitchFamily="49" charset="0"/>
              </a:rPr>
              <a:t>, </a:t>
            </a:r>
            <a:r>
              <a:rPr lang="ja-JP" altLang="en-US" sz="1600">
                <a:latin typeface="Courier" pitchFamily="49" charset="0"/>
              </a:rPr>
              <a:t>“</a:t>
            </a:r>
            <a:r>
              <a:rPr lang="en-US" altLang="ja-JP" sz="1600">
                <a:latin typeface="Courier" pitchFamily="49" charset="0"/>
              </a:rPr>
              <a:t>pims</a:t>
            </a:r>
            <a:r>
              <a:rPr lang="ja-JP" altLang="en-US" sz="1600">
                <a:latin typeface="Courier" pitchFamily="49" charset="0"/>
              </a:rPr>
              <a:t>”</a:t>
            </a:r>
            <a:r>
              <a:rPr lang="en-US" altLang="ja-JP" sz="1600">
                <a:latin typeface="Courier" pitchFamily="49" charset="0"/>
              </a:rPr>
              <a:t>)</a:t>
            </a:r>
            <a:endParaRPr lang="en-US" altLang="en-US" sz="1600">
              <a:latin typeface="Courier" pitchFamily="49" charset="0"/>
            </a:endParaRPr>
          </a:p>
        </p:txBody>
      </p:sp>
      <p:sp>
        <p:nvSpPr>
          <p:cNvPr id="29699" name="TextBox 3"/>
          <p:cNvSpPr txBox="1">
            <a:spLocks noChangeArrowheads="1"/>
          </p:cNvSpPr>
          <p:nvPr/>
        </p:nvSpPr>
        <p:spPr bwMode="auto">
          <a:xfrm>
            <a:off x="1371600" y="1295400"/>
            <a:ext cx="2400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600">
                <a:latin typeface="Courier" pitchFamily="49" charset="0"/>
              </a:rPr>
              <a:t>LCS(</a:t>
            </a:r>
            <a:r>
              <a:rPr lang="ja-JP" altLang="en-US" sz="1600">
                <a:latin typeface="Courier" pitchFamily="49" charset="0"/>
              </a:rPr>
              <a:t>“</a:t>
            </a:r>
            <a:r>
              <a:rPr lang="en-US" altLang="ja-JP" sz="1600">
                <a:latin typeface="Courier" pitchFamily="49" charset="0"/>
              </a:rPr>
              <a:t>spam</a:t>
            </a:r>
            <a:r>
              <a:rPr lang="ja-JP" altLang="en-US" sz="1600">
                <a:latin typeface="Courier" pitchFamily="49" charset="0"/>
              </a:rPr>
              <a:t>”</a:t>
            </a:r>
            <a:r>
              <a:rPr lang="en-US" altLang="ja-JP" sz="1600">
                <a:latin typeface="Courier" pitchFamily="49" charset="0"/>
              </a:rPr>
              <a:t>, </a:t>
            </a:r>
            <a:r>
              <a:rPr lang="ja-JP" altLang="en-US" sz="1600">
                <a:latin typeface="Courier" pitchFamily="49" charset="0"/>
              </a:rPr>
              <a:t>“</a:t>
            </a:r>
            <a:r>
              <a:rPr lang="en-US" altLang="ja-JP" sz="1600">
                <a:latin typeface="Courier" pitchFamily="49" charset="0"/>
              </a:rPr>
              <a:t>ims</a:t>
            </a:r>
            <a:r>
              <a:rPr lang="ja-JP" altLang="en-US" sz="1600">
                <a:latin typeface="Courier" pitchFamily="49" charset="0"/>
              </a:rPr>
              <a:t>”</a:t>
            </a:r>
            <a:r>
              <a:rPr lang="en-US" altLang="ja-JP" sz="1600">
                <a:latin typeface="Courier" pitchFamily="49" charset="0"/>
              </a:rPr>
              <a:t>)</a:t>
            </a:r>
            <a:endParaRPr lang="en-US" altLang="en-US" sz="1600">
              <a:latin typeface="Courier" pitchFamily="49" charset="0"/>
            </a:endParaRPr>
          </a:p>
        </p:txBody>
      </p:sp>
      <p:sp>
        <p:nvSpPr>
          <p:cNvPr id="29700" name="TextBox 4"/>
          <p:cNvSpPr txBox="1">
            <a:spLocks noChangeArrowheads="1"/>
          </p:cNvSpPr>
          <p:nvPr/>
        </p:nvSpPr>
        <p:spPr bwMode="auto">
          <a:xfrm>
            <a:off x="5410200" y="1295400"/>
            <a:ext cx="24003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600">
                <a:latin typeface="Courier" pitchFamily="49" charset="0"/>
              </a:rPr>
              <a:t>LCS(</a:t>
            </a:r>
            <a:r>
              <a:rPr lang="ja-JP" altLang="en-US" sz="1600">
                <a:latin typeface="Courier" pitchFamily="49" charset="0"/>
              </a:rPr>
              <a:t>“</a:t>
            </a:r>
            <a:r>
              <a:rPr lang="en-US" altLang="ja-JP" sz="1600">
                <a:latin typeface="Courier" pitchFamily="49" charset="0"/>
              </a:rPr>
              <a:t>pam</a:t>
            </a:r>
            <a:r>
              <a:rPr lang="ja-JP" altLang="en-US" sz="1600">
                <a:latin typeface="Courier" pitchFamily="49" charset="0"/>
              </a:rPr>
              <a:t>”</a:t>
            </a:r>
            <a:r>
              <a:rPr lang="en-US" altLang="ja-JP" sz="1600">
                <a:latin typeface="Courier" pitchFamily="49" charset="0"/>
              </a:rPr>
              <a:t>, </a:t>
            </a:r>
            <a:r>
              <a:rPr lang="ja-JP" altLang="en-US" sz="1600">
                <a:latin typeface="Courier" pitchFamily="49" charset="0"/>
              </a:rPr>
              <a:t>“</a:t>
            </a:r>
            <a:r>
              <a:rPr lang="en-US" altLang="ja-JP" sz="1600">
                <a:latin typeface="Courier" pitchFamily="49" charset="0"/>
              </a:rPr>
              <a:t>pims</a:t>
            </a:r>
            <a:r>
              <a:rPr lang="ja-JP" altLang="en-US" sz="1600">
                <a:latin typeface="Courier" pitchFamily="49" charset="0"/>
              </a:rPr>
              <a:t>”</a:t>
            </a:r>
            <a:r>
              <a:rPr lang="en-US" altLang="ja-JP" sz="1600">
                <a:latin typeface="Courier" pitchFamily="49" charset="0"/>
              </a:rPr>
              <a:t>)</a:t>
            </a:r>
            <a:endParaRPr lang="en-US" altLang="en-US" sz="1600">
              <a:latin typeface="Courier" pitchFamily="49" charset="0"/>
            </a:endParaRPr>
          </a:p>
        </p:txBody>
      </p:sp>
      <p:cxnSp>
        <p:nvCxnSpPr>
          <p:cNvPr id="7" name="Straight Arrow Connector 6"/>
          <p:cNvCxnSpPr>
            <a:cxnSpLocks noChangeShapeType="1"/>
            <a:stCxn id="29698" idx="2"/>
            <a:endCxn id="29699" idx="0"/>
          </p:cNvCxnSpPr>
          <p:nvPr/>
        </p:nvCxnSpPr>
        <p:spPr bwMode="auto">
          <a:xfrm rot="5400000">
            <a:off x="3228976" y="138112"/>
            <a:ext cx="500062" cy="1814513"/>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 name="Straight Arrow Connector 8"/>
          <p:cNvCxnSpPr>
            <a:cxnSpLocks noChangeShapeType="1"/>
            <a:stCxn id="29698" idx="2"/>
            <a:endCxn id="29700" idx="0"/>
          </p:cNvCxnSpPr>
          <p:nvPr/>
        </p:nvCxnSpPr>
        <p:spPr bwMode="auto">
          <a:xfrm rot="16200000" flipH="1">
            <a:off x="5248276" y="-66675"/>
            <a:ext cx="500062" cy="2224087"/>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9703" name="TextBox 10"/>
          <p:cNvSpPr txBox="1">
            <a:spLocks noChangeArrowheads="1"/>
          </p:cNvSpPr>
          <p:nvPr/>
        </p:nvSpPr>
        <p:spPr bwMode="auto">
          <a:xfrm>
            <a:off x="76200" y="2209800"/>
            <a:ext cx="22780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600">
                <a:latin typeface="Courier" pitchFamily="49" charset="0"/>
              </a:rPr>
              <a:t>LCS(</a:t>
            </a:r>
            <a:r>
              <a:rPr lang="ja-JP" altLang="en-US" sz="1600">
                <a:latin typeface="Courier" pitchFamily="49" charset="0"/>
              </a:rPr>
              <a:t>“</a:t>
            </a:r>
            <a:r>
              <a:rPr lang="en-US" altLang="ja-JP" sz="1600">
                <a:latin typeface="Courier" pitchFamily="49" charset="0"/>
              </a:rPr>
              <a:t>spam</a:t>
            </a:r>
            <a:r>
              <a:rPr lang="ja-JP" altLang="en-US" sz="1600">
                <a:latin typeface="Courier" pitchFamily="49" charset="0"/>
              </a:rPr>
              <a:t>”</a:t>
            </a:r>
            <a:r>
              <a:rPr lang="en-US" altLang="ja-JP" sz="1600">
                <a:latin typeface="Courier" pitchFamily="49" charset="0"/>
              </a:rPr>
              <a:t>, </a:t>
            </a:r>
            <a:r>
              <a:rPr lang="ja-JP" altLang="en-US" sz="1600">
                <a:latin typeface="Courier" pitchFamily="49" charset="0"/>
              </a:rPr>
              <a:t>“</a:t>
            </a:r>
            <a:r>
              <a:rPr lang="en-US" altLang="ja-JP" sz="1600">
                <a:latin typeface="Courier" pitchFamily="49" charset="0"/>
              </a:rPr>
              <a:t>ms</a:t>
            </a:r>
            <a:r>
              <a:rPr lang="ja-JP" altLang="en-US" sz="1600">
                <a:latin typeface="Courier" pitchFamily="49" charset="0"/>
              </a:rPr>
              <a:t>”</a:t>
            </a:r>
            <a:r>
              <a:rPr lang="en-US" altLang="ja-JP" sz="1600">
                <a:latin typeface="Courier" pitchFamily="49" charset="0"/>
              </a:rPr>
              <a:t>)</a:t>
            </a:r>
            <a:endParaRPr lang="en-US" altLang="en-US" sz="1600">
              <a:latin typeface="Courier" pitchFamily="49" charset="0"/>
            </a:endParaRPr>
          </a:p>
        </p:txBody>
      </p:sp>
      <p:sp>
        <p:nvSpPr>
          <p:cNvPr id="29704" name="TextBox 11"/>
          <p:cNvSpPr txBox="1">
            <a:spLocks noChangeArrowheads="1"/>
          </p:cNvSpPr>
          <p:nvPr/>
        </p:nvSpPr>
        <p:spPr bwMode="auto">
          <a:xfrm>
            <a:off x="2438400" y="2209800"/>
            <a:ext cx="22780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600">
                <a:latin typeface="Courier" pitchFamily="49" charset="0"/>
              </a:rPr>
              <a:t>LCS(</a:t>
            </a:r>
            <a:r>
              <a:rPr lang="ja-JP" altLang="en-US" sz="1600">
                <a:latin typeface="Courier" pitchFamily="49" charset="0"/>
              </a:rPr>
              <a:t>“</a:t>
            </a:r>
            <a:r>
              <a:rPr lang="en-US" altLang="ja-JP" sz="1600">
                <a:latin typeface="Courier" pitchFamily="49" charset="0"/>
              </a:rPr>
              <a:t>pam</a:t>
            </a:r>
            <a:r>
              <a:rPr lang="ja-JP" altLang="en-US" sz="1600">
                <a:latin typeface="Courier" pitchFamily="49" charset="0"/>
              </a:rPr>
              <a:t>”</a:t>
            </a:r>
            <a:r>
              <a:rPr lang="en-US" altLang="ja-JP" sz="1600">
                <a:latin typeface="Courier" pitchFamily="49" charset="0"/>
              </a:rPr>
              <a:t>, </a:t>
            </a:r>
            <a:r>
              <a:rPr lang="ja-JP" altLang="en-US" sz="1600">
                <a:latin typeface="Courier" pitchFamily="49" charset="0"/>
              </a:rPr>
              <a:t>“</a:t>
            </a:r>
            <a:r>
              <a:rPr lang="en-US" altLang="ja-JP" sz="1600">
                <a:latin typeface="Courier" pitchFamily="49" charset="0"/>
              </a:rPr>
              <a:t>ims</a:t>
            </a:r>
            <a:r>
              <a:rPr lang="ja-JP" altLang="en-US" sz="1600">
                <a:latin typeface="Courier" pitchFamily="49" charset="0"/>
              </a:rPr>
              <a:t>”</a:t>
            </a:r>
            <a:r>
              <a:rPr lang="en-US" altLang="ja-JP" sz="1600">
                <a:latin typeface="Courier" pitchFamily="49" charset="0"/>
              </a:rPr>
              <a:t>)</a:t>
            </a:r>
            <a:endParaRPr lang="en-US" altLang="en-US" sz="1600">
              <a:latin typeface="Courier" pitchFamily="49" charset="0"/>
            </a:endParaRPr>
          </a:p>
        </p:txBody>
      </p:sp>
      <p:cxnSp>
        <p:nvCxnSpPr>
          <p:cNvPr id="14" name="Straight Arrow Connector 13"/>
          <p:cNvCxnSpPr>
            <a:cxnSpLocks noChangeShapeType="1"/>
            <a:stCxn id="29699" idx="2"/>
            <a:endCxn id="29703" idx="0"/>
          </p:cNvCxnSpPr>
          <p:nvPr/>
        </p:nvCxnSpPr>
        <p:spPr bwMode="auto">
          <a:xfrm rot="5400000">
            <a:off x="1604963" y="1243013"/>
            <a:ext cx="576262" cy="1357312"/>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 name="Straight Arrow Connector 15"/>
          <p:cNvCxnSpPr>
            <a:cxnSpLocks noChangeShapeType="1"/>
            <a:stCxn id="29699" idx="2"/>
            <a:endCxn id="29704" idx="0"/>
          </p:cNvCxnSpPr>
          <p:nvPr/>
        </p:nvCxnSpPr>
        <p:spPr bwMode="auto">
          <a:xfrm rot="16200000" flipH="1">
            <a:off x="2786063" y="1419225"/>
            <a:ext cx="576262" cy="1004888"/>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1" name="Straight Arrow Connector 20"/>
          <p:cNvCxnSpPr>
            <a:cxnSpLocks noChangeShapeType="1"/>
            <a:stCxn id="29700" idx="2"/>
            <a:endCxn id="29708" idx="0"/>
          </p:cNvCxnSpPr>
          <p:nvPr/>
        </p:nvCxnSpPr>
        <p:spPr bwMode="auto">
          <a:xfrm rot="16200000" flipH="1">
            <a:off x="6324601" y="1919287"/>
            <a:ext cx="576262" cy="4763"/>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9708" name="TextBox 26"/>
          <p:cNvSpPr txBox="1">
            <a:spLocks noChangeArrowheads="1"/>
          </p:cNvSpPr>
          <p:nvPr/>
        </p:nvSpPr>
        <p:spPr bwMode="auto">
          <a:xfrm>
            <a:off x="5537200" y="2209800"/>
            <a:ext cx="21542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600">
                <a:latin typeface="Courier" pitchFamily="49" charset="0"/>
              </a:rPr>
              <a:t>LCS(</a:t>
            </a:r>
            <a:r>
              <a:rPr lang="ja-JP" altLang="en-US" sz="1600">
                <a:latin typeface="Courier" pitchFamily="49" charset="0"/>
              </a:rPr>
              <a:t>“</a:t>
            </a:r>
            <a:r>
              <a:rPr lang="en-US" altLang="ja-JP" sz="1600">
                <a:latin typeface="Courier" pitchFamily="49" charset="0"/>
              </a:rPr>
              <a:t>am</a:t>
            </a:r>
            <a:r>
              <a:rPr lang="ja-JP" altLang="en-US" sz="1600">
                <a:latin typeface="Courier" pitchFamily="49" charset="0"/>
              </a:rPr>
              <a:t>”</a:t>
            </a:r>
            <a:r>
              <a:rPr lang="en-US" altLang="ja-JP" sz="1600">
                <a:latin typeface="Courier" pitchFamily="49" charset="0"/>
              </a:rPr>
              <a:t>, </a:t>
            </a:r>
            <a:r>
              <a:rPr lang="ja-JP" altLang="en-US" sz="1600">
                <a:latin typeface="Courier" pitchFamily="49" charset="0"/>
              </a:rPr>
              <a:t>“</a:t>
            </a:r>
            <a:r>
              <a:rPr lang="en-US" altLang="ja-JP" sz="1600">
                <a:latin typeface="Courier" pitchFamily="49" charset="0"/>
              </a:rPr>
              <a:t>ims</a:t>
            </a:r>
            <a:r>
              <a:rPr lang="ja-JP" altLang="en-US" sz="1600">
                <a:latin typeface="Courier" pitchFamily="49" charset="0"/>
              </a:rPr>
              <a:t>”</a:t>
            </a:r>
            <a:r>
              <a:rPr lang="en-US" altLang="ja-JP" sz="1600">
                <a:latin typeface="Courier" pitchFamily="49" charset="0"/>
              </a:rPr>
              <a:t>)</a:t>
            </a:r>
            <a:endParaRPr lang="en-US" altLang="en-US" sz="1600">
              <a:latin typeface="Courier" pitchFamily="49" charset="0"/>
            </a:endParaRPr>
          </a:p>
        </p:txBody>
      </p:sp>
      <p:sp>
        <p:nvSpPr>
          <p:cNvPr id="29709" name="TextBox 34"/>
          <p:cNvSpPr txBox="1">
            <a:spLocks noChangeArrowheads="1"/>
          </p:cNvSpPr>
          <p:nvPr/>
        </p:nvSpPr>
        <p:spPr bwMode="auto">
          <a:xfrm>
            <a:off x="6781800" y="1676400"/>
            <a:ext cx="5349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FF0000"/>
                </a:solidFill>
                <a:latin typeface="Arial" pitchFamily="34" charset="0"/>
              </a:rPr>
              <a:t>1+</a:t>
            </a:r>
          </a:p>
        </p:txBody>
      </p:sp>
      <p:sp>
        <p:nvSpPr>
          <p:cNvPr id="29710" name="TextBox 35"/>
          <p:cNvSpPr txBox="1">
            <a:spLocks noChangeArrowheads="1"/>
          </p:cNvSpPr>
          <p:nvPr/>
        </p:nvSpPr>
        <p:spPr bwMode="auto">
          <a:xfrm>
            <a:off x="1600200" y="3200400"/>
            <a:ext cx="21542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600">
                <a:latin typeface="Courier" pitchFamily="49" charset="0"/>
              </a:rPr>
              <a:t>LCS(</a:t>
            </a:r>
            <a:r>
              <a:rPr lang="ja-JP" altLang="en-US" sz="1600">
                <a:latin typeface="Courier" pitchFamily="49" charset="0"/>
              </a:rPr>
              <a:t>“</a:t>
            </a:r>
            <a:r>
              <a:rPr lang="en-US" altLang="ja-JP" sz="1600">
                <a:latin typeface="Courier" pitchFamily="49" charset="0"/>
              </a:rPr>
              <a:t>pam</a:t>
            </a:r>
            <a:r>
              <a:rPr lang="ja-JP" altLang="en-US" sz="1600">
                <a:latin typeface="Courier" pitchFamily="49" charset="0"/>
              </a:rPr>
              <a:t>”</a:t>
            </a:r>
            <a:r>
              <a:rPr lang="en-US" altLang="ja-JP" sz="1600">
                <a:latin typeface="Courier" pitchFamily="49" charset="0"/>
              </a:rPr>
              <a:t>, </a:t>
            </a:r>
            <a:r>
              <a:rPr lang="ja-JP" altLang="en-US" sz="1600">
                <a:latin typeface="Courier" pitchFamily="49" charset="0"/>
              </a:rPr>
              <a:t>“</a:t>
            </a:r>
            <a:r>
              <a:rPr lang="en-US" altLang="ja-JP" sz="1600">
                <a:latin typeface="Courier" pitchFamily="49" charset="0"/>
              </a:rPr>
              <a:t>ms</a:t>
            </a:r>
            <a:r>
              <a:rPr lang="ja-JP" altLang="en-US" sz="1600">
                <a:latin typeface="Courier" pitchFamily="49" charset="0"/>
              </a:rPr>
              <a:t>”</a:t>
            </a:r>
            <a:r>
              <a:rPr lang="en-US" altLang="ja-JP" sz="1600">
                <a:latin typeface="Courier" pitchFamily="49" charset="0"/>
              </a:rPr>
              <a:t>)</a:t>
            </a:r>
            <a:endParaRPr lang="en-US" altLang="en-US" sz="1600">
              <a:latin typeface="Courier" pitchFamily="49" charset="0"/>
            </a:endParaRPr>
          </a:p>
        </p:txBody>
      </p:sp>
      <p:sp>
        <p:nvSpPr>
          <p:cNvPr id="29711" name="TextBox 36"/>
          <p:cNvSpPr txBox="1">
            <a:spLocks noChangeArrowheads="1"/>
          </p:cNvSpPr>
          <p:nvPr/>
        </p:nvSpPr>
        <p:spPr bwMode="auto">
          <a:xfrm>
            <a:off x="3810000" y="3200400"/>
            <a:ext cx="21542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600">
                <a:latin typeface="Courier" pitchFamily="49" charset="0"/>
              </a:rPr>
              <a:t>LCS(</a:t>
            </a:r>
            <a:r>
              <a:rPr lang="ja-JP" altLang="en-US" sz="1600">
                <a:latin typeface="Courier" pitchFamily="49" charset="0"/>
              </a:rPr>
              <a:t>“</a:t>
            </a:r>
            <a:r>
              <a:rPr lang="en-US" altLang="ja-JP" sz="1600">
                <a:latin typeface="Courier" pitchFamily="49" charset="0"/>
              </a:rPr>
              <a:t>am</a:t>
            </a:r>
            <a:r>
              <a:rPr lang="ja-JP" altLang="en-US" sz="1600">
                <a:latin typeface="Courier" pitchFamily="49" charset="0"/>
              </a:rPr>
              <a:t>”</a:t>
            </a:r>
            <a:r>
              <a:rPr lang="en-US" altLang="ja-JP" sz="1600">
                <a:latin typeface="Courier" pitchFamily="49" charset="0"/>
              </a:rPr>
              <a:t>, </a:t>
            </a:r>
            <a:r>
              <a:rPr lang="ja-JP" altLang="en-US" sz="1600">
                <a:latin typeface="Courier" pitchFamily="49" charset="0"/>
              </a:rPr>
              <a:t>“</a:t>
            </a:r>
            <a:r>
              <a:rPr lang="en-US" altLang="ja-JP" sz="1600">
                <a:latin typeface="Courier" pitchFamily="49" charset="0"/>
              </a:rPr>
              <a:t>ims</a:t>
            </a:r>
            <a:r>
              <a:rPr lang="ja-JP" altLang="en-US" sz="1600">
                <a:latin typeface="Courier" pitchFamily="49" charset="0"/>
              </a:rPr>
              <a:t>”</a:t>
            </a:r>
            <a:r>
              <a:rPr lang="en-US" altLang="ja-JP" sz="1600">
                <a:latin typeface="Courier" pitchFamily="49" charset="0"/>
              </a:rPr>
              <a:t>)</a:t>
            </a:r>
            <a:endParaRPr lang="en-US" altLang="en-US" sz="1600">
              <a:latin typeface="Courier" pitchFamily="49" charset="0"/>
            </a:endParaRPr>
          </a:p>
        </p:txBody>
      </p:sp>
      <p:cxnSp>
        <p:nvCxnSpPr>
          <p:cNvPr id="38" name="Straight Arrow Connector 37"/>
          <p:cNvCxnSpPr>
            <a:cxnSpLocks noChangeShapeType="1"/>
            <a:stCxn id="29704" idx="2"/>
            <a:endCxn id="29710" idx="0"/>
          </p:cNvCxnSpPr>
          <p:nvPr/>
        </p:nvCxnSpPr>
        <p:spPr bwMode="auto">
          <a:xfrm rot="5400000">
            <a:off x="2801145" y="2424906"/>
            <a:ext cx="652462" cy="898525"/>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1" name="Straight Arrow Connector 40"/>
          <p:cNvCxnSpPr>
            <a:cxnSpLocks noChangeShapeType="1"/>
            <a:stCxn id="29704" idx="2"/>
            <a:endCxn id="29711" idx="0"/>
          </p:cNvCxnSpPr>
          <p:nvPr/>
        </p:nvCxnSpPr>
        <p:spPr bwMode="auto">
          <a:xfrm rot="16200000" flipH="1">
            <a:off x="3906045" y="2218531"/>
            <a:ext cx="652462" cy="1311275"/>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4" name="Straight Arrow Connector 43"/>
          <p:cNvCxnSpPr>
            <a:cxnSpLocks noChangeShapeType="1"/>
            <a:stCxn id="29703" idx="2"/>
          </p:cNvCxnSpPr>
          <p:nvPr/>
        </p:nvCxnSpPr>
        <p:spPr bwMode="auto">
          <a:xfrm rot="5400000">
            <a:off x="547688" y="2457450"/>
            <a:ext cx="576262" cy="757238"/>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7" name="Straight Arrow Connector 46"/>
          <p:cNvCxnSpPr>
            <a:cxnSpLocks noChangeShapeType="1"/>
            <a:stCxn id="29703" idx="2"/>
          </p:cNvCxnSpPr>
          <p:nvPr/>
        </p:nvCxnSpPr>
        <p:spPr bwMode="auto">
          <a:xfrm rot="16200000" flipH="1">
            <a:off x="928688" y="2833688"/>
            <a:ext cx="576262" cy="4762"/>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0" name="Straight Arrow Connector 49"/>
          <p:cNvCxnSpPr>
            <a:cxnSpLocks noChangeShapeType="1"/>
            <a:stCxn id="29708" idx="2"/>
          </p:cNvCxnSpPr>
          <p:nvPr/>
        </p:nvCxnSpPr>
        <p:spPr bwMode="auto">
          <a:xfrm rot="5400000">
            <a:off x="6181726" y="2767012"/>
            <a:ext cx="652462" cy="214313"/>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3" name="Straight Arrow Connector 52"/>
          <p:cNvCxnSpPr>
            <a:cxnSpLocks noChangeShapeType="1"/>
            <a:stCxn id="29708" idx="2"/>
          </p:cNvCxnSpPr>
          <p:nvPr/>
        </p:nvCxnSpPr>
        <p:spPr bwMode="auto">
          <a:xfrm rot="16200000" flipH="1">
            <a:off x="6448426" y="2714625"/>
            <a:ext cx="652462" cy="319087"/>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6" name="Straight Arrow Connector 55"/>
          <p:cNvCxnSpPr>
            <a:cxnSpLocks noChangeShapeType="1"/>
          </p:cNvCxnSpPr>
          <p:nvPr/>
        </p:nvCxnSpPr>
        <p:spPr bwMode="auto">
          <a:xfrm rot="5400000">
            <a:off x="4443412" y="3724276"/>
            <a:ext cx="652463" cy="214312"/>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7" name="Straight Arrow Connector 56"/>
          <p:cNvCxnSpPr>
            <a:cxnSpLocks noChangeShapeType="1"/>
          </p:cNvCxnSpPr>
          <p:nvPr/>
        </p:nvCxnSpPr>
        <p:spPr bwMode="auto">
          <a:xfrm rot="16200000" flipH="1">
            <a:off x="4710112" y="3671888"/>
            <a:ext cx="652463" cy="319088"/>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8" name="Straight Arrow Connector 57"/>
          <p:cNvCxnSpPr>
            <a:cxnSpLocks noChangeShapeType="1"/>
          </p:cNvCxnSpPr>
          <p:nvPr/>
        </p:nvCxnSpPr>
        <p:spPr bwMode="auto">
          <a:xfrm rot="5400000">
            <a:off x="2309812" y="3724276"/>
            <a:ext cx="652463" cy="214312"/>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9" name="Straight Arrow Connector 58"/>
          <p:cNvCxnSpPr>
            <a:cxnSpLocks noChangeShapeType="1"/>
          </p:cNvCxnSpPr>
          <p:nvPr/>
        </p:nvCxnSpPr>
        <p:spPr bwMode="auto">
          <a:xfrm rot="16200000" flipH="1">
            <a:off x="2576512" y="3671888"/>
            <a:ext cx="652463" cy="319088"/>
          </a:xfrm>
          <a:prstGeom prst="straightConnector1">
            <a:avLst/>
          </a:prstGeom>
          <a:noFill/>
          <a:ln w="25400">
            <a:solidFill>
              <a:schemeClr val="accent1"/>
            </a:solidFill>
            <a:round/>
            <a:headEnd/>
            <a:tailEnd type="arrow"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29722" name="Picture 10" descr="ali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724400"/>
            <a:ext cx="94773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ounded Rectangular Callout 26"/>
          <p:cNvSpPr>
            <a:spLocks noChangeArrowheads="1"/>
          </p:cNvSpPr>
          <p:nvPr/>
        </p:nvSpPr>
        <p:spPr bwMode="auto">
          <a:xfrm>
            <a:off x="6353175" y="4191000"/>
            <a:ext cx="2257425" cy="1066800"/>
          </a:xfrm>
          <a:prstGeom prst="wedgeRoundRectCallout">
            <a:avLst>
              <a:gd name="adj1" fmla="val -38088"/>
              <a:gd name="adj2" fmla="val 63296"/>
              <a:gd name="adj3" fmla="val 16667"/>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lstStyle/>
          <a:p>
            <a:pPr>
              <a:defRPr/>
            </a:pPr>
            <a:r>
              <a:rPr lang="en-US">
                <a:solidFill>
                  <a:srgbClr val="FFFFFF"/>
                </a:solidFill>
                <a:latin typeface="Calibri" pitchFamily="34" charset="0"/>
              </a:rPr>
              <a:t>I love </a:t>
            </a:r>
            <a:r>
              <a:rPr lang="en-US" altLang="en-US">
                <a:solidFill>
                  <a:srgbClr val="FFFFFF"/>
                </a:solidFill>
                <a:latin typeface="Calibri" pitchFamily="34" charset="0"/>
              </a:rPr>
              <a:t>“</a:t>
            </a:r>
            <a:r>
              <a:rPr lang="en-US">
                <a:solidFill>
                  <a:srgbClr val="FFFFFF"/>
                </a:solidFill>
                <a:latin typeface="Calibri" pitchFamily="34" charset="0"/>
              </a:rPr>
              <a:t>am and ims</a:t>
            </a:r>
            <a:r>
              <a:rPr lang="en-US" altLang="en-US">
                <a:solidFill>
                  <a:srgbClr val="FFFFFF"/>
                </a:solidFill>
                <a:latin typeface="Calibri" pitchFamily="34" charset="0"/>
              </a:rPr>
              <a:t>”</a:t>
            </a:r>
            <a:r>
              <a:rPr lang="en-US">
                <a:solidFill>
                  <a:srgbClr val="FFFFFF"/>
                </a:solidFill>
                <a:latin typeface="Calibri" pitchFamily="34" charset="0"/>
              </a:rPr>
              <a:t>!</a:t>
            </a:r>
          </a:p>
        </p:txBody>
      </p:sp>
      <p:pic>
        <p:nvPicPr>
          <p:cNvPr id="29724" name="Picture 2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4648200"/>
            <a:ext cx="66992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71924B74-9EE8-40BA-B020-7E037801BE16}"/>
              </a:ext>
            </a:extLst>
          </p:cNvPr>
          <p:cNvSpPr/>
          <p:nvPr/>
        </p:nvSpPr>
        <p:spPr>
          <a:xfrm>
            <a:off x="4279194" y="3040065"/>
            <a:ext cx="1472320" cy="617534"/>
          </a:xfrm>
          <a:prstGeom prst="ellipse">
            <a:avLst/>
          </a:prstGeom>
          <a:noFill/>
          <a:ln w="508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FC87E5-3675-4E0D-9D66-E6A64D3FCEB1}"/>
              </a:ext>
            </a:extLst>
          </p:cNvPr>
          <p:cNvSpPr/>
          <p:nvPr/>
        </p:nvSpPr>
        <p:spPr>
          <a:xfrm>
            <a:off x="5995280" y="2049466"/>
            <a:ext cx="1472320" cy="617534"/>
          </a:xfrm>
          <a:prstGeom prst="ellipse">
            <a:avLst/>
          </a:prstGeom>
          <a:noFill/>
          <a:ln w="508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5">
            <p14:nvContentPartPr>
              <p14:cNvPr id="2" name="Ink 1">
                <a:extLst>
                  <a:ext uri="{FF2B5EF4-FFF2-40B4-BE49-F238E27FC236}">
                    <a16:creationId xmlns:a16="http://schemas.microsoft.com/office/drawing/2014/main" id="{E794BC04-BFF3-44E9-BBED-2EA4C128B84A}"/>
                  </a:ext>
                </a:extLst>
              </p14:cNvPr>
              <p14:cNvContentPartPr/>
              <p14:nvPr/>
            </p14:nvContentPartPr>
            <p14:xfrm>
              <a:off x="2357280" y="1964520"/>
              <a:ext cx="6572880" cy="4679640"/>
            </p14:xfrm>
          </p:contentPart>
        </mc:Choice>
        <mc:Fallback>
          <p:pic>
            <p:nvPicPr>
              <p:cNvPr id="2" name="Ink 1">
                <a:extLst>
                  <a:ext uri="{FF2B5EF4-FFF2-40B4-BE49-F238E27FC236}">
                    <a16:creationId xmlns:a16="http://schemas.microsoft.com/office/drawing/2014/main" id="{E794BC04-BFF3-44E9-BBED-2EA4C128B84A}"/>
                  </a:ext>
                </a:extLst>
              </p:cNvPr>
              <p:cNvPicPr/>
              <p:nvPr/>
            </p:nvPicPr>
            <p:blipFill>
              <a:blip r:embed="rId6"/>
              <a:stretch>
                <a:fillRect/>
              </a:stretch>
            </p:blipFill>
            <p:spPr>
              <a:xfrm>
                <a:off x="2347920" y="1955160"/>
                <a:ext cx="6591600" cy="46983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a:ea typeface="ＭＳ Ｐゴシック" pitchFamily="-65" charset="-128"/>
              </a:rPr>
              <a:t>Dictionaries Revisited</a:t>
            </a:r>
          </a:p>
        </p:txBody>
      </p:sp>
      <p:sp>
        <p:nvSpPr>
          <p:cNvPr id="30723" name="Content Placeholder 2"/>
          <p:cNvSpPr>
            <a:spLocks noGrp="1"/>
          </p:cNvSpPr>
          <p:nvPr>
            <p:ph idx="1"/>
          </p:nvPr>
        </p:nvSpPr>
        <p:spPr>
          <a:xfrm>
            <a:off x="457200" y="1600200"/>
            <a:ext cx="8534400" cy="4525963"/>
          </a:xfrm>
        </p:spPr>
        <p:txBody>
          <a:bodyPr/>
          <a:lstStyle/>
          <a:p>
            <a:pPr>
              <a:buFont typeface="Arial" pitchFamily="34" charset="0"/>
              <a:buNone/>
            </a:pPr>
            <a:r>
              <a:rPr lang="en-US" altLang="en-US" sz="1800" dirty="0">
                <a:latin typeface="Courier New" pitchFamily="49" charset="0"/>
                <a:ea typeface="ＭＳ Ｐゴシック" pitchFamily="-65" charset="-128"/>
                <a:cs typeface="Courier New" pitchFamily="49" charset="0"/>
              </a:rPr>
              <a:t>&gt;&gt;&gt; D = {</a:t>
            </a:r>
            <a:r>
              <a:rPr lang="en-US" altLang="en-US" sz="1800" dirty="0">
                <a:solidFill>
                  <a:srgbClr val="FF0000"/>
                </a:solidFill>
                <a:latin typeface="Courier New" pitchFamily="49" charset="0"/>
                <a:ea typeface="ＭＳ Ｐゴシック" pitchFamily="-65" charset="-128"/>
                <a:cs typeface="Courier New" pitchFamily="49" charset="0"/>
              </a:rPr>
              <a:t>"</a:t>
            </a:r>
            <a:r>
              <a:rPr lang="en-US" altLang="ja-JP" sz="1800" dirty="0">
                <a:solidFill>
                  <a:srgbClr val="FF0000"/>
                </a:solidFill>
                <a:latin typeface="Courier New" pitchFamily="49" charset="0"/>
                <a:ea typeface="ＭＳ Ｐゴシック" pitchFamily="-65" charset="-128"/>
                <a:cs typeface="Courier New" pitchFamily="49" charset="0"/>
              </a:rPr>
              <a:t>spam" : "yummy!"</a:t>
            </a:r>
            <a:r>
              <a:rPr lang="en-US" altLang="ja-JP" sz="1800" dirty="0">
                <a:latin typeface="Courier New" pitchFamily="49" charset="0"/>
                <a:ea typeface="ＭＳ Ｐゴシック" pitchFamily="-65" charset="-128"/>
                <a:cs typeface="Courier New" pitchFamily="49" charset="0"/>
              </a:rPr>
              <a:t>, </a:t>
            </a:r>
            <a:r>
              <a:rPr lang="en-US" altLang="ja-JP" sz="1800" dirty="0">
                <a:solidFill>
                  <a:srgbClr val="0000FF"/>
                </a:solidFill>
                <a:latin typeface="Courier New" pitchFamily="49" charset="0"/>
                <a:ea typeface="ＭＳ Ｐゴシック" pitchFamily="-65" charset="-128"/>
                <a:cs typeface="Courier New" pitchFamily="49" charset="0"/>
              </a:rPr>
              <a:t>(42, 42): "an important point"</a:t>
            </a:r>
            <a:r>
              <a:rPr lang="en-US" altLang="ja-JP" sz="1800" dirty="0">
                <a:latin typeface="Courier New" pitchFamily="49" charset="0"/>
                <a:ea typeface="ＭＳ Ｐゴシック" pitchFamily="-65" charset="-128"/>
                <a:cs typeface="Courier New" pitchFamily="49" charset="0"/>
              </a:rPr>
              <a:t>}</a:t>
            </a:r>
          </a:p>
          <a:p>
            <a:pPr>
              <a:buFont typeface="Arial" pitchFamily="34" charset="0"/>
              <a:buNone/>
            </a:pPr>
            <a:r>
              <a:rPr lang="en-US" altLang="en-US" sz="2000" dirty="0">
                <a:latin typeface="Courier New" pitchFamily="49" charset="0"/>
                <a:ea typeface="ＭＳ Ｐゴシック" pitchFamily="-65" charset="-128"/>
                <a:cs typeface="Courier New" pitchFamily="49" charset="0"/>
              </a:rPr>
              <a:t>&gt;&gt;&gt; D[</a:t>
            </a:r>
            <a:r>
              <a:rPr lang="en-US" altLang="en-US" sz="2000" dirty="0">
                <a:solidFill>
                  <a:srgbClr val="660066"/>
                </a:solidFill>
                <a:latin typeface="Courier New" pitchFamily="49" charset="0"/>
                <a:ea typeface="ＭＳ Ｐゴシック" pitchFamily="-65" charset="-128"/>
                <a:cs typeface="Courier New" pitchFamily="49" charset="0"/>
              </a:rPr>
              <a:t>"</a:t>
            </a:r>
            <a:r>
              <a:rPr lang="en-US" altLang="ja-JP" sz="2000" dirty="0">
                <a:solidFill>
                  <a:srgbClr val="660066"/>
                </a:solidFill>
                <a:latin typeface="Courier New" pitchFamily="49" charset="0"/>
                <a:ea typeface="ＭＳ Ｐゴシック" pitchFamily="-65" charset="-128"/>
                <a:cs typeface="Courier New" pitchFamily="49" charset="0"/>
              </a:rPr>
              <a:t>spam"</a:t>
            </a:r>
            <a:r>
              <a:rPr lang="en-US" altLang="ja-JP" sz="2000" dirty="0">
                <a:latin typeface="Courier New" pitchFamily="49" charset="0"/>
                <a:ea typeface="ＭＳ Ｐゴシック" pitchFamily="-65" charset="-128"/>
                <a:cs typeface="Courier New" pitchFamily="49" charset="0"/>
              </a:rPr>
              <a:t>]</a:t>
            </a:r>
          </a:p>
          <a:p>
            <a:pPr>
              <a:buFont typeface="Arial" pitchFamily="34" charset="0"/>
              <a:buNone/>
            </a:pPr>
            <a:r>
              <a:rPr lang="ja-JP" altLang="en-US" sz="2000" dirty="0">
                <a:solidFill>
                  <a:srgbClr val="1C7210"/>
                </a:solidFill>
                <a:latin typeface="Courier New" pitchFamily="49" charset="0"/>
                <a:ea typeface="ＭＳ Ｐゴシック" pitchFamily="-65" charset="-128"/>
                <a:cs typeface="Courier New" pitchFamily="49" charset="0"/>
              </a:rPr>
              <a:t>“</a:t>
            </a:r>
            <a:r>
              <a:rPr lang="en-US" altLang="ja-JP" sz="2000" dirty="0">
                <a:solidFill>
                  <a:srgbClr val="1C7210"/>
                </a:solidFill>
                <a:latin typeface="Courier New" pitchFamily="49" charset="0"/>
                <a:ea typeface="ＭＳ Ｐゴシック" pitchFamily="-65" charset="-128"/>
                <a:cs typeface="Courier New" pitchFamily="49" charset="0"/>
              </a:rPr>
              <a:t>yummy!</a:t>
            </a:r>
            <a:r>
              <a:rPr lang="ja-JP" altLang="en-US" sz="2000" dirty="0">
                <a:solidFill>
                  <a:srgbClr val="1C7210"/>
                </a:solidFill>
                <a:latin typeface="Courier New" pitchFamily="49" charset="0"/>
                <a:ea typeface="ＭＳ Ｐゴシック" pitchFamily="-65" charset="-128"/>
                <a:cs typeface="Courier New" pitchFamily="49" charset="0"/>
              </a:rPr>
              <a:t>”</a:t>
            </a:r>
            <a:endParaRPr lang="en-US" altLang="ja-JP" sz="2000" dirty="0">
              <a:solidFill>
                <a:srgbClr val="1C7210"/>
              </a:solidFill>
              <a:latin typeface="Courier New" pitchFamily="49" charset="0"/>
              <a:ea typeface="ＭＳ Ｐゴシック" pitchFamily="-65" charset="-128"/>
              <a:cs typeface="Courier New" pitchFamily="49" charset="0"/>
            </a:endParaRPr>
          </a:p>
          <a:p>
            <a:pPr>
              <a:buFont typeface="Arial" pitchFamily="34" charset="0"/>
              <a:buNone/>
            </a:pPr>
            <a:r>
              <a:rPr lang="en-US" altLang="en-US" sz="2000" dirty="0">
                <a:latin typeface="Courier New" pitchFamily="49" charset="0"/>
                <a:ea typeface="ＭＳ Ｐゴシック" pitchFamily="-65" charset="-128"/>
                <a:cs typeface="Courier New" pitchFamily="49" charset="0"/>
              </a:rPr>
              <a:t>&gt;&gt;&gt; D[</a:t>
            </a:r>
            <a:r>
              <a:rPr lang="en-US" altLang="en-US" sz="2000" dirty="0">
                <a:solidFill>
                  <a:srgbClr val="660066"/>
                </a:solidFill>
                <a:latin typeface="Courier New" pitchFamily="49" charset="0"/>
                <a:ea typeface="ＭＳ Ｐゴシック" pitchFamily="-65" charset="-128"/>
                <a:cs typeface="Courier New" pitchFamily="49" charset="0"/>
              </a:rPr>
              <a:t>(42, 42)</a:t>
            </a:r>
            <a:r>
              <a:rPr lang="en-US" altLang="en-US" sz="2000" dirty="0">
                <a:latin typeface="Courier New" pitchFamily="49" charset="0"/>
                <a:ea typeface="ＭＳ Ｐゴシック" pitchFamily="-65" charset="-128"/>
                <a:cs typeface="Courier New" pitchFamily="49" charset="0"/>
              </a:rPr>
              <a:t>]</a:t>
            </a:r>
          </a:p>
          <a:p>
            <a:pPr>
              <a:buFont typeface="Arial" pitchFamily="34" charset="0"/>
              <a:buNone/>
            </a:pPr>
            <a:r>
              <a:rPr lang="en-US" altLang="ja-JP" sz="2000" dirty="0">
                <a:solidFill>
                  <a:srgbClr val="1C7210"/>
                </a:solidFill>
                <a:latin typeface="Courier New" pitchFamily="49" charset="0"/>
                <a:ea typeface="ＭＳ Ｐゴシック" pitchFamily="-65" charset="-128"/>
                <a:cs typeface="Courier New" pitchFamily="49" charset="0"/>
              </a:rPr>
              <a:t>"an important point"</a:t>
            </a:r>
          </a:p>
          <a:p>
            <a:pPr>
              <a:buFont typeface="Arial" pitchFamily="34" charset="0"/>
              <a:buNone/>
            </a:pPr>
            <a:r>
              <a:rPr lang="en-US" altLang="en-US" sz="2000" dirty="0">
                <a:latin typeface="Courier New" pitchFamily="49" charset="0"/>
                <a:ea typeface="ＭＳ Ｐゴシック" pitchFamily="-65" charset="-128"/>
                <a:cs typeface="Courier New" pitchFamily="49" charset="0"/>
              </a:rPr>
              <a:t>&gt;&gt;&gt; D[</a:t>
            </a:r>
            <a:r>
              <a:rPr lang="en-US" altLang="en-US" sz="2000" dirty="0">
                <a:solidFill>
                  <a:srgbClr val="660066"/>
                </a:solidFill>
                <a:latin typeface="Courier New" pitchFamily="49" charset="0"/>
                <a:ea typeface="ＭＳ Ｐゴシック" pitchFamily="-65" charset="-128"/>
                <a:cs typeface="Courier New" pitchFamily="49" charset="0"/>
              </a:rPr>
              <a:t>["</a:t>
            </a:r>
            <a:r>
              <a:rPr lang="en-US" altLang="ja-JP" sz="2000" dirty="0" err="1">
                <a:solidFill>
                  <a:srgbClr val="660066"/>
                </a:solidFill>
                <a:latin typeface="Courier New" pitchFamily="49" charset="0"/>
                <a:ea typeface="ＭＳ Ｐゴシック" pitchFamily="-65" charset="-128"/>
                <a:cs typeface="Courier New" pitchFamily="49" charset="0"/>
              </a:rPr>
              <a:t>zaster</a:t>
            </a:r>
            <a:r>
              <a:rPr lang="en-US" altLang="ja-JP" sz="2000" dirty="0">
                <a:solidFill>
                  <a:srgbClr val="660066"/>
                </a:solidFill>
                <a:latin typeface="Courier New" pitchFamily="49" charset="0"/>
                <a:ea typeface="ＭＳ Ｐゴシック" pitchFamily="-65" charset="-128"/>
                <a:cs typeface="Courier New" pitchFamily="49" charset="0"/>
              </a:rPr>
              <a:t>!", "putrid", "</a:t>
            </a:r>
            <a:r>
              <a:rPr lang="en-US" altLang="ja-JP" sz="2000">
                <a:solidFill>
                  <a:srgbClr val="660066"/>
                </a:solidFill>
                <a:latin typeface="Courier New" pitchFamily="49" charset="0"/>
                <a:ea typeface="ＭＳ Ｐゴシック" pitchFamily="-65" charset="-128"/>
                <a:cs typeface="Courier New" pitchFamily="49" charset="0"/>
              </a:rPr>
              <a:t>smoke!"]</a:t>
            </a:r>
            <a:r>
              <a:rPr lang="en-US" altLang="ja-JP" sz="2000">
                <a:latin typeface="Courier New" pitchFamily="49" charset="0"/>
                <a:ea typeface="ＭＳ Ｐゴシック" pitchFamily="-65" charset="-128"/>
                <a:cs typeface="Courier New" pitchFamily="49" charset="0"/>
              </a:rPr>
              <a:t>]</a:t>
            </a:r>
            <a:endParaRPr lang="en-US" altLang="ja-JP" sz="2000" dirty="0">
              <a:latin typeface="Courier New" pitchFamily="49" charset="0"/>
              <a:ea typeface="ＭＳ Ｐゴシック" pitchFamily="-65" charset="-128"/>
              <a:cs typeface="Courier New" pitchFamily="49" charset="0"/>
            </a:endParaRPr>
          </a:p>
          <a:p>
            <a:pPr>
              <a:buFont typeface="Arial" pitchFamily="34" charset="0"/>
              <a:buNone/>
            </a:pPr>
            <a:r>
              <a:rPr lang="en-US" altLang="en-US" sz="2000" dirty="0">
                <a:solidFill>
                  <a:srgbClr val="1C7210"/>
                </a:solidFill>
                <a:latin typeface="Courier New" pitchFamily="49" charset="0"/>
                <a:ea typeface="ＭＳ Ｐゴシック" pitchFamily="-65" charset="-128"/>
                <a:cs typeface="Courier New" pitchFamily="49" charset="0"/>
              </a:rPr>
              <a:t>BARF!</a:t>
            </a:r>
          </a:p>
          <a:p>
            <a:pPr>
              <a:buFont typeface="Arial" pitchFamily="34" charset="0"/>
              <a:buNone/>
            </a:pPr>
            <a:endParaRPr lang="en-US" altLang="en-US" sz="2000" dirty="0">
              <a:latin typeface="Courier New" pitchFamily="49" charset="0"/>
              <a:ea typeface="ＭＳ Ｐゴシック" pitchFamily="-65" charset="-128"/>
              <a:cs typeface="Courier New" pitchFamily="49" charset="0"/>
            </a:endParaRPr>
          </a:p>
        </p:txBody>
      </p:sp>
      <p:grpSp>
        <p:nvGrpSpPr>
          <p:cNvPr id="30724" name="Group 3"/>
          <p:cNvGrpSpPr>
            <a:grpSpLocks/>
          </p:cNvGrpSpPr>
          <p:nvPr/>
        </p:nvGrpSpPr>
        <p:grpSpPr bwMode="auto">
          <a:xfrm>
            <a:off x="457200" y="1343025"/>
            <a:ext cx="8218488" cy="180975"/>
            <a:chOff x="295" y="1311"/>
            <a:chExt cx="5177" cy="114"/>
          </a:xfrm>
        </p:grpSpPr>
        <p:sp>
          <p:nvSpPr>
            <p:cNvPr id="30725"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30726"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a:ea typeface="ＭＳ Ｐゴシック" pitchFamily="-65" charset="-128"/>
              </a:rPr>
              <a:t>Dictionaries Revisited</a:t>
            </a:r>
          </a:p>
        </p:txBody>
      </p:sp>
      <p:sp>
        <p:nvSpPr>
          <p:cNvPr id="31747" name="Content Placeholder 2"/>
          <p:cNvSpPr>
            <a:spLocks noGrp="1"/>
          </p:cNvSpPr>
          <p:nvPr>
            <p:ph idx="1"/>
          </p:nvPr>
        </p:nvSpPr>
        <p:spPr>
          <a:xfrm>
            <a:off x="457200" y="1600200"/>
            <a:ext cx="8534400" cy="4525963"/>
          </a:xfrm>
        </p:spPr>
        <p:txBody>
          <a:bodyPr/>
          <a:lstStyle/>
          <a:p>
            <a:pPr>
              <a:buFont typeface="Arial" pitchFamily="34" charset="0"/>
              <a:buNone/>
            </a:pPr>
            <a:r>
              <a:rPr lang="en-US" altLang="en-US" sz="1800" dirty="0">
                <a:solidFill>
                  <a:srgbClr val="7F7F7F"/>
                </a:solidFill>
                <a:latin typeface="Courier New" pitchFamily="49" charset="0"/>
                <a:ea typeface="ＭＳ Ｐゴシック" pitchFamily="-65" charset="-128"/>
                <a:cs typeface="Courier New" pitchFamily="49" charset="0"/>
              </a:rPr>
              <a:t>&gt;&gt;&gt; D = {</a:t>
            </a:r>
            <a:r>
              <a:rPr lang="ja-JP" altLang="en-US" sz="1800" dirty="0">
                <a:solidFill>
                  <a:srgbClr val="7F7F7F"/>
                </a:solidFill>
                <a:latin typeface="Courier New" pitchFamily="49" charset="0"/>
                <a:ea typeface="ＭＳ Ｐゴシック" pitchFamily="-65" charset="-128"/>
                <a:cs typeface="Courier New" pitchFamily="49" charset="0"/>
              </a:rPr>
              <a:t>“</a:t>
            </a:r>
            <a:r>
              <a:rPr lang="en-US" altLang="ja-JP" sz="1800" dirty="0">
                <a:solidFill>
                  <a:srgbClr val="7F7F7F"/>
                </a:solidFill>
                <a:latin typeface="Courier New" pitchFamily="49" charset="0"/>
                <a:ea typeface="ＭＳ Ｐゴシック" pitchFamily="-65" charset="-128"/>
                <a:cs typeface="Courier New" pitchFamily="49" charset="0"/>
              </a:rPr>
              <a:t>spam</a:t>
            </a:r>
            <a:r>
              <a:rPr lang="ja-JP" altLang="en-US" sz="1800" dirty="0">
                <a:solidFill>
                  <a:srgbClr val="7F7F7F"/>
                </a:solidFill>
                <a:latin typeface="Courier New" pitchFamily="49" charset="0"/>
                <a:ea typeface="ＭＳ Ｐゴシック" pitchFamily="-65" charset="-128"/>
                <a:cs typeface="Courier New" pitchFamily="49" charset="0"/>
              </a:rPr>
              <a:t>”</a:t>
            </a:r>
            <a:r>
              <a:rPr lang="en-US" altLang="ja-JP" sz="1800" dirty="0">
                <a:solidFill>
                  <a:srgbClr val="7F7F7F"/>
                </a:solidFill>
                <a:latin typeface="Courier New" pitchFamily="49" charset="0"/>
                <a:ea typeface="ＭＳ Ｐゴシック" pitchFamily="-65" charset="-128"/>
                <a:cs typeface="Courier New" pitchFamily="49" charset="0"/>
              </a:rPr>
              <a:t> : </a:t>
            </a:r>
            <a:r>
              <a:rPr lang="ja-JP" altLang="en-US" sz="1800" dirty="0">
                <a:solidFill>
                  <a:srgbClr val="7F7F7F"/>
                </a:solidFill>
                <a:latin typeface="Courier New" pitchFamily="49" charset="0"/>
                <a:ea typeface="ＭＳ Ｐゴシック" pitchFamily="-65" charset="-128"/>
                <a:cs typeface="Courier New" pitchFamily="49" charset="0"/>
              </a:rPr>
              <a:t>“</a:t>
            </a:r>
            <a:r>
              <a:rPr lang="en-US" altLang="ja-JP" sz="1800" dirty="0">
                <a:solidFill>
                  <a:srgbClr val="7F7F7F"/>
                </a:solidFill>
                <a:latin typeface="Courier New" pitchFamily="49" charset="0"/>
                <a:ea typeface="ＭＳ Ｐゴシック" pitchFamily="-65" charset="-128"/>
                <a:cs typeface="Courier New" pitchFamily="49" charset="0"/>
              </a:rPr>
              <a:t>yummy!</a:t>
            </a:r>
            <a:r>
              <a:rPr lang="ja-JP" altLang="en-US" sz="1800" dirty="0">
                <a:solidFill>
                  <a:srgbClr val="7F7F7F"/>
                </a:solidFill>
                <a:latin typeface="Courier New" pitchFamily="49" charset="0"/>
                <a:ea typeface="ＭＳ Ｐゴシック" pitchFamily="-65" charset="-128"/>
                <a:cs typeface="Courier New" pitchFamily="49" charset="0"/>
              </a:rPr>
              <a:t>”</a:t>
            </a:r>
            <a:r>
              <a:rPr lang="en-US" altLang="ja-JP" sz="1800" dirty="0">
                <a:solidFill>
                  <a:srgbClr val="7F7F7F"/>
                </a:solidFill>
                <a:latin typeface="Courier New" pitchFamily="49" charset="0"/>
                <a:ea typeface="ＭＳ Ｐゴシック" pitchFamily="-65" charset="-128"/>
                <a:cs typeface="Courier New" pitchFamily="49" charset="0"/>
              </a:rPr>
              <a:t>, (42, 42): </a:t>
            </a:r>
            <a:r>
              <a:rPr lang="ja-JP" altLang="en-US" sz="1800" dirty="0">
                <a:solidFill>
                  <a:srgbClr val="7F7F7F"/>
                </a:solidFill>
                <a:latin typeface="Courier New" pitchFamily="49" charset="0"/>
                <a:ea typeface="ＭＳ Ｐゴシック" pitchFamily="-65" charset="-128"/>
                <a:cs typeface="Courier New" pitchFamily="49" charset="0"/>
              </a:rPr>
              <a:t>“</a:t>
            </a:r>
            <a:r>
              <a:rPr lang="en-US" altLang="ja-JP" sz="1800" dirty="0">
                <a:solidFill>
                  <a:srgbClr val="7F7F7F"/>
                </a:solidFill>
                <a:latin typeface="Courier New" pitchFamily="49" charset="0"/>
                <a:ea typeface="ＭＳ Ｐゴシック" pitchFamily="-65" charset="-128"/>
                <a:cs typeface="Courier New" pitchFamily="49" charset="0"/>
              </a:rPr>
              <a:t>an important point</a:t>
            </a:r>
            <a:r>
              <a:rPr lang="ja-JP" altLang="en-US" sz="1800" dirty="0">
                <a:solidFill>
                  <a:srgbClr val="7F7F7F"/>
                </a:solidFill>
                <a:latin typeface="Courier New" pitchFamily="49" charset="0"/>
                <a:ea typeface="ＭＳ Ｐゴシック" pitchFamily="-65" charset="-128"/>
                <a:cs typeface="Courier New" pitchFamily="49" charset="0"/>
              </a:rPr>
              <a:t>”</a:t>
            </a:r>
            <a:r>
              <a:rPr lang="en-US" altLang="ja-JP" sz="1800" dirty="0">
                <a:solidFill>
                  <a:srgbClr val="7F7F7F"/>
                </a:solidFill>
                <a:latin typeface="Courier New" pitchFamily="49" charset="0"/>
                <a:ea typeface="ＭＳ Ｐゴシック" pitchFamily="-65" charset="-128"/>
                <a:cs typeface="Courier New" pitchFamily="49" charset="0"/>
              </a:rPr>
              <a:t>}</a:t>
            </a:r>
          </a:p>
          <a:p>
            <a:pPr>
              <a:buFont typeface="Arial" pitchFamily="34" charset="0"/>
              <a:buNone/>
            </a:pPr>
            <a:r>
              <a:rPr lang="en-US" altLang="en-US" sz="2000" dirty="0">
                <a:latin typeface="Courier New" pitchFamily="49" charset="0"/>
                <a:ea typeface="ＭＳ Ｐゴシック" pitchFamily="-65" charset="-128"/>
                <a:cs typeface="Courier New" pitchFamily="49" charset="0"/>
              </a:rPr>
              <a:t>&gt;&gt;&gt; D = {}</a:t>
            </a:r>
          </a:p>
          <a:p>
            <a:pPr>
              <a:buFont typeface="Arial" pitchFamily="34" charset="0"/>
              <a:buNone/>
            </a:pPr>
            <a:r>
              <a:rPr lang="en-US" altLang="en-US" sz="2000" dirty="0">
                <a:latin typeface="Courier New" pitchFamily="49" charset="0"/>
                <a:ea typeface="ＭＳ Ｐゴシック" pitchFamily="-65" charset="-128"/>
                <a:cs typeface="Courier New" pitchFamily="49" charset="0"/>
              </a:rPr>
              <a:t>&gt;&gt;&gt; D[</a:t>
            </a:r>
            <a:r>
              <a:rPr lang="ja-JP" altLang="en-US" sz="2000" dirty="0">
                <a:solidFill>
                  <a:srgbClr val="660066"/>
                </a:solidFill>
                <a:latin typeface="Courier New" pitchFamily="49" charset="0"/>
                <a:ea typeface="ＭＳ Ｐゴシック" pitchFamily="-65" charset="-128"/>
                <a:cs typeface="Courier New" pitchFamily="49" charset="0"/>
              </a:rPr>
              <a:t>“</a:t>
            </a:r>
            <a:r>
              <a:rPr lang="en-US" altLang="ja-JP" sz="2000" dirty="0">
                <a:solidFill>
                  <a:srgbClr val="660066"/>
                </a:solidFill>
                <a:latin typeface="Courier New" pitchFamily="49" charset="0"/>
                <a:ea typeface="ＭＳ Ｐゴシック" pitchFamily="-65" charset="-128"/>
                <a:cs typeface="Courier New" pitchFamily="49" charset="0"/>
              </a:rPr>
              <a:t>spam</a:t>
            </a:r>
            <a:r>
              <a:rPr lang="ja-JP" altLang="en-US" sz="2000" dirty="0">
                <a:solidFill>
                  <a:srgbClr val="660066"/>
                </a:solidFill>
                <a:latin typeface="Courier New" pitchFamily="49" charset="0"/>
                <a:ea typeface="ＭＳ Ｐゴシック" pitchFamily="-65" charset="-128"/>
                <a:cs typeface="Courier New" pitchFamily="49" charset="0"/>
              </a:rPr>
              <a:t>”</a:t>
            </a:r>
            <a:r>
              <a:rPr lang="en-US" altLang="ja-JP" sz="2000" dirty="0">
                <a:latin typeface="Courier New" pitchFamily="49" charset="0"/>
                <a:ea typeface="ＭＳ Ｐゴシック" pitchFamily="-65" charset="-128"/>
                <a:cs typeface="Courier New" pitchFamily="49" charset="0"/>
              </a:rPr>
              <a:t>] = </a:t>
            </a:r>
            <a:r>
              <a:rPr lang="ja-JP" altLang="en-US" sz="2000" dirty="0">
                <a:latin typeface="Courier New" pitchFamily="49" charset="0"/>
                <a:ea typeface="ＭＳ Ｐゴシック" pitchFamily="-65" charset="-128"/>
                <a:cs typeface="Courier New" pitchFamily="49" charset="0"/>
              </a:rPr>
              <a:t>“</a:t>
            </a:r>
            <a:r>
              <a:rPr lang="en-US" altLang="ja-JP" sz="2000" dirty="0">
                <a:latin typeface="Courier New" pitchFamily="49" charset="0"/>
                <a:ea typeface="ＭＳ Ｐゴシック" pitchFamily="-65" charset="-128"/>
                <a:cs typeface="Courier New" pitchFamily="49" charset="0"/>
              </a:rPr>
              <a:t>yummy!</a:t>
            </a:r>
            <a:r>
              <a:rPr lang="ja-JP" altLang="en-US" sz="2000" dirty="0">
                <a:latin typeface="Courier New" pitchFamily="49" charset="0"/>
                <a:ea typeface="ＭＳ Ｐゴシック" pitchFamily="-65" charset="-128"/>
                <a:cs typeface="Courier New" pitchFamily="49" charset="0"/>
              </a:rPr>
              <a:t>”</a:t>
            </a:r>
            <a:endParaRPr lang="en-US" altLang="ja-JP" sz="2000" dirty="0">
              <a:latin typeface="Courier New" pitchFamily="49" charset="0"/>
              <a:ea typeface="ＭＳ Ｐゴシック" pitchFamily="-65" charset="-128"/>
              <a:cs typeface="Courier New" pitchFamily="49" charset="0"/>
            </a:endParaRPr>
          </a:p>
          <a:p>
            <a:pPr>
              <a:buFont typeface="Arial" pitchFamily="34" charset="0"/>
              <a:buNone/>
            </a:pPr>
            <a:r>
              <a:rPr lang="en-US" altLang="en-US" sz="2000" dirty="0">
                <a:latin typeface="Courier New" pitchFamily="49" charset="0"/>
                <a:ea typeface="ＭＳ Ｐゴシック" pitchFamily="-65" charset="-128"/>
                <a:cs typeface="Courier New" pitchFamily="49" charset="0"/>
              </a:rPr>
              <a:t>&gt;&gt;&gt; D[</a:t>
            </a:r>
            <a:r>
              <a:rPr lang="en-US" altLang="en-US" sz="2000" dirty="0">
                <a:solidFill>
                  <a:srgbClr val="660066"/>
                </a:solidFill>
                <a:latin typeface="Courier New" pitchFamily="49" charset="0"/>
                <a:ea typeface="ＭＳ Ｐゴシック" pitchFamily="-65" charset="-128"/>
                <a:cs typeface="Courier New" pitchFamily="49" charset="0"/>
              </a:rPr>
              <a:t>(42, 42)</a:t>
            </a:r>
            <a:r>
              <a:rPr lang="en-US" altLang="en-US" sz="2000" dirty="0">
                <a:latin typeface="Courier New" pitchFamily="49" charset="0"/>
                <a:ea typeface="ＭＳ Ｐゴシック" pitchFamily="-65" charset="-128"/>
                <a:cs typeface="Courier New" pitchFamily="49" charset="0"/>
              </a:rPr>
              <a:t>] = </a:t>
            </a:r>
            <a:r>
              <a:rPr lang="ja-JP" altLang="en-US" sz="2000" dirty="0">
                <a:latin typeface="Courier New" pitchFamily="49" charset="0"/>
                <a:ea typeface="ＭＳ Ｐゴシック" pitchFamily="-65" charset="-128"/>
                <a:cs typeface="Courier New" pitchFamily="49" charset="0"/>
              </a:rPr>
              <a:t>“</a:t>
            </a:r>
            <a:r>
              <a:rPr lang="en-US" altLang="ja-JP" sz="2000" dirty="0">
                <a:latin typeface="Courier New" pitchFamily="49" charset="0"/>
                <a:ea typeface="ＭＳ Ｐゴシック" pitchFamily="-65" charset="-128"/>
                <a:cs typeface="Courier New" pitchFamily="49" charset="0"/>
              </a:rPr>
              <a:t>an important point</a:t>
            </a:r>
            <a:r>
              <a:rPr lang="ja-JP" altLang="en-US" sz="2000" dirty="0">
                <a:latin typeface="Courier New" pitchFamily="49" charset="0"/>
                <a:ea typeface="ＭＳ Ｐゴシック" pitchFamily="-65" charset="-128"/>
                <a:cs typeface="Courier New" pitchFamily="49" charset="0"/>
              </a:rPr>
              <a:t>”</a:t>
            </a:r>
            <a:endParaRPr lang="en-US" altLang="ja-JP" sz="2000" dirty="0">
              <a:latin typeface="Courier New" pitchFamily="49" charset="0"/>
              <a:ea typeface="ＭＳ Ｐゴシック" pitchFamily="-65" charset="-128"/>
              <a:cs typeface="Courier New" pitchFamily="49" charset="0"/>
            </a:endParaRPr>
          </a:p>
          <a:p>
            <a:pPr>
              <a:buFont typeface="Arial" pitchFamily="34" charset="0"/>
              <a:buNone/>
            </a:pPr>
            <a:r>
              <a:rPr lang="en-US" altLang="en-US" sz="2000" dirty="0">
                <a:latin typeface="Courier New" pitchFamily="49" charset="0"/>
                <a:ea typeface="ＭＳ Ｐゴシック" pitchFamily="-65" charset="-128"/>
                <a:cs typeface="Courier New" pitchFamily="49" charset="0"/>
              </a:rPr>
              <a:t>&gt;&gt;&gt; D[</a:t>
            </a:r>
            <a:r>
              <a:rPr lang="en-US" altLang="en-US" sz="2000" dirty="0">
                <a:solidFill>
                  <a:srgbClr val="660066"/>
                </a:solidFill>
                <a:latin typeface="Courier New" pitchFamily="49" charset="0"/>
                <a:ea typeface="ＭＳ Ｐゴシック" pitchFamily="-65" charset="-128"/>
                <a:cs typeface="Courier New" pitchFamily="49" charset="0"/>
              </a:rPr>
              <a:t>[1, 2]</a:t>
            </a:r>
            <a:r>
              <a:rPr lang="en-US" altLang="en-US" sz="2000" dirty="0">
                <a:latin typeface="Courier New" pitchFamily="49" charset="0"/>
                <a:ea typeface="ＭＳ Ｐゴシック" pitchFamily="-65" charset="-128"/>
                <a:cs typeface="Courier New" pitchFamily="49" charset="0"/>
              </a:rPr>
              <a:t>] = </a:t>
            </a:r>
            <a:r>
              <a:rPr lang="ja-JP" altLang="en-US" sz="2000" dirty="0">
                <a:latin typeface="Courier New" pitchFamily="49" charset="0"/>
                <a:ea typeface="ＭＳ Ｐゴシック" pitchFamily="-65" charset="-128"/>
                <a:cs typeface="Courier New" pitchFamily="49" charset="0"/>
              </a:rPr>
              <a:t>“</a:t>
            </a:r>
            <a:r>
              <a:rPr lang="en-US" altLang="ja-JP" sz="2000" dirty="0">
                <a:latin typeface="Courier New" pitchFamily="49" charset="0"/>
                <a:ea typeface="ＭＳ Ｐゴシック" pitchFamily="-65" charset="-128"/>
                <a:cs typeface="Courier New" pitchFamily="49" charset="0"/>
              </a:rPr>
              <a:t>but this is bad</a:t>
            </a:r>
            <a:r>
              <a:rPr lang="ja-JP" altLang="en-US" sz="2000" dirty="0">
                <a:latin typeface="Courier New" pitchFamily="49" charset="0"/>
                <a:ea typeface="ＭＳ Ｐゴシック" pitchFamily="-65" charset="-128"/>
                <a:cs typeface="Courier New" pitchFamily="49" charset="0"/>
              </a:rPr>
              <a:t>”</a:t>
            </a:r>
            <a:endParaRPr lang="en-US" altLang="ja-JP" sz="2000" dirty="0">
              <a:latin typeface="Courier New" pitchFamily="49" charset="0"/>
              <a:ea typeface="ＭＳ Ｐゴシック" pitchFamily="-65" charset="-128"/>
              <a:cs typeface="Courier New" pitchFamily="49" charset="0"/>
            </a:endParaRPr>
          </a:p>
          <a:p>
            <a:pPr>
              <a:buFont typeface="Arial" pitchFamily="34" charset="0"/>
              <a:buNone/>
            </a:pPr>
            <a:r>
              <a:rPr lang="en-US" altLang="en-US" sz="2000" dirty="0">
                <a:solidFill>
                  <a:srgbClr val="1C7210"/>
                </a:solidFill>
                <a:latin typeface="Courier New" pitchFamily="49" charset="0"/>
                <a:ea typeface="ＭＳ Ｐゴシック" pitchFamily="-65" charset="-128"/>
                <a:cs typeface="Courier New" pitchFamily="49" charset="0"/>
              </a:rPr>
              <a:t>BARF!</a:t>
            </a:r>
          </a:p>
          <a:p>
            <a:pPr>
              <a:buFont typeface="Arial" pitchFamily="34" charset="0"/>
              <a:buNone/>
            </a:pPr>
            <a:r>
              <a:rPr lang="en-US" altLang="en-US" sz="2000" dirty="0">
                <a:latin typeface="Courier New" pitchFamily="49" charset="0"/>
                <a:ea typeface="ＭＳ Ｐゴシック" pitchFamily="-65" charset="-128"/>
                <a:cs typeface="Courier New" pitchFamily="49" charset="0"/>
              </a:rPr>
              <a:t>&gt;&gt;&gt; "spam" in D</a:t>
            </a:r>
            <a:endParaRPr lang="en-US" altLang="ja-JP" sz="2000" dirty="0">
              <a:latin typeface="Courier New" pitchFamily="49" charset="0"/>
              <a:ea typeface="ＭＳ Ｐゴシック" pitchFamily="-65" charset="-128"/>
              <a:cs typeface="Courier New" pitchFamily="49" charset="0"/>
            </a:endParaRPr>
          </a:p>
          <a:p>
            <a:pPr>
              <a:buFont typeface="Arial" pitchFamily="34" charset="0"/>
              <a:buNone/>
            </a:pPr>
            <a:r>
              <a:rPr lang="en-US" altLang="en-US" sz="2000" dirty="0">
                <a:solidFill>
                  <a:srgbClr val="008000"/>
                </a:solidFill>
                <a:latin typeface="Courier New" pitchFamily="49" charset="0"/>
                <a:ea typeface="ＭＳ Ｐゴシック" pitchFamily="-65" charset="-128"/>
                <a:cs typeface="Courier New" pitchFamily="49" charset="0"/>
              </a:rPr>
              <a:t>True</a:t>
            </a:r>
          </a:p>
          <a:p>
            <a:pPr>
              <a:buFont typeface="Arial" pitchFamily="34" charset="0"/>
              <a:buNone/>
            </a:pPr>
            <a:r>
              <a:rPr lang="en-US" altLang="en-US" sz="2000" dirty="0">
                <a:latin typeface="Courier New" pitchFamily="49" charset="0"/>
                <a:ea typeface="ＭＳ Ｐゴシック" pitchFamily="-65" charset="-128"/>
                <a:cs typeface="Courier New" pitchFamily="49" charset="0"/>
              </a:rPr>
              <a:t>&gt;&gt;&gt; 42 in D</a:t>
            </a:r>
          </a:p>
          <a:p>
            <a:pPr>
              <a:buFont typeface="Arial" pitchFamily="34" charset="0"/>
              <a:buNone/>
            </a:pPr>
            <a:r>
              <a:rPr lang="en-US" altLang="en-US" sz="2000" dirty="0">
                <a:solidFill>
                  <a:srgbClr val="008000"/>
                </a:solidFill>
                <a:latin typeface="Courier New" pitchFamily="49" charset="0"/>
                <a:ea typeface="ＭＳ Ｐゴシック" pitchFamily="-65" charset="-128"/>
                <a:cs typeface="Courier New" pitchFamily="49" charset="0"/>
              </a:rPr>
              <a:t>False</a:t>
            </a:r>
          </a:p>
          <a:p>
            <a:pPr>
              <a:buFont typeface="Arial" pitchFamily="34" charset="0"/>
              <a:buNone/>
            </a:pPr>
            <a:r>
              <a:rPr lang="en-US" altLang="en-US" sz="2000" dirty="0">
                <a:latin typeface="Courier New" pitchFamily="49" charset="0"/>
                <a:ea typeface="ＭＳ Ｐゴシック" pitchFamily="-65" charset="-128"/>
                <a:cs typeface="Courier New" pitchFamily="49" charset="0"/>
              </a:rPr>
              <a:t>&gt;&gt;&gt; (42, 42) in D</a:t>
            </a:r>
          </a:p>
          <a:p>
            <a:pPr>
              <a:buFont typeface="Arial" pitchFamily="34" charset="0"/>
              <a:buNone/>
            </a:pPr>
            <a:r>
              <a:rPr lang="en-US" altLang="en-US" sz="2000" dirty="0">
                <a:solidFill>
                  <a:srgbClr val="008000"/>
                </a:solidFill>
                <a:latin typeface="Courier New" pitchFamily="49" charset="0"/>
                <a:ea typeface="ＭＳ Ｐゴシック" pitchFamily="-65" charset="-128"/>
                <a:cs typeface="Courier New" pitchFamily="49" charset="0"/>
              </a:rPr>
              <a:t>True</a:t>
            </a:r>
          </a:p>
          <a:p>
            <a:pPr>
              <a:buFont typeface="Arial" pitchFamily="34" charset="0"/>
              <a:buNone/>
            </a:pPr>
            <a:r>
              <a:rPr lang="en-US" altLang="en-US" sz="2000" dirty="0">
                <a:latin typeface="Courier New" pitchFamily="49" charset="0"/>
                <a:ea typeface="ＭＳ Ｐゴシック" pitchFamily="-65" charset="-128"/>
                <a:cs typeface="Courier New" pitchFamily="49" charset="0"/>
              </a:rPr>
              <a:t>&gt;&gt;&gt; D[</a:t>
            </a:r>
            <a:r>
              <a:rPr lang="en-US" altLang="en-US" sz="2000" dirty="0">
                <a:solidFill>
                  <a:srgbClr val="660066"/>
                </a:solidFill>
                <a:latin typeface="Courier New" pitchFamily="49" charset="0"/>
                <a:ea typeface="ＭＳ Ｐゴシック" pitchFamily="-65" charset="-128"/>
                <a:cs typeface="Courier New" pitchFamily="49" charset="0"/>
              </a:rPr>
              <a:t>(42, 42)</a:t>
            </a:r>
            <a:r>
              <a:rPr lang="en-US" altLang="en-US" sz="2000" dirty="0">
                <a:latin typeface="Courier New" pitchFamily="49" charset="0"/>
                <a:ea typeface="ＭＳ Ｐゴシック" pitchFamily="-65" charset="-128"/>
                <a:cs typeface="Courier New" pitchFamily="49" charset="0"/>
              </a:rPr>
              <a:t>]</a:t>
            </a:r>
          </a:p>
          <a:p>
            <a:pPr>
              <a:buFont typeface="Arial" pitchFamily="34" charset="0"/>
              <a:buNone/>
            </a:pPr>
            <a:r>
              <a:rPr lang="ja-JP" altLang="en-US" sz="2000" dirty="0">
                <a:solidFill>
                  <a:srgbClr val="008000"/>
                </a:solidFill>
                <a:latin typeface="Courier New" pitchFamily="49" charset="0"/>
                <a:ea typeface="ＭＳ Ｐゴシック" pitchFamily="-65" charset="-128"/>
                <a:cs typeface="Courier New" pitchFamily="49" charset="0"/>
              </a:rPr>
              <a:t>“</a:t>
            </a:r>
            <a:r>
              <a:rPr lang="en-US" altLang="ja-JP" sz="2000" dirty="0">
                <a:solidFill>
                  <a:srgbClr val="008000"/>
                </a:solidFill>
                <a:latin typeface="Courier New" pitchFamily="49" charset="0"/>
                <a:ea typeface="ＭＳ Ｐゴシック" pitchFamily="-65" charset="-128"/>
                <a:cs typeface="Courier New" pitchFamily="49" charset="0"/>
              </a:rPr>
              <a:t>an important point</a:t>
            </a:r>
            <a:r>
              <a:rPr lang="ja-JP" altLang="en-US" sz="2000" dirty="0">
                <a:solidFill>
                  <a:srgbClr val="008000"/>
                </a:solidFill>
                <a:latin typeface="Courier New" pitchFamily="49" charset="0"/>
                <a:ea typeface="ＭＳ Ｐゴシック" pitchFamily="-65" charset="-128"/>
                <a:cs typeface="Courier New" pitchFamily="49" charset="0"/>
              </a:rPr>
              <a:t>”</a:t>
            </a:r>
            <a:endParaRPr lang="en-US" altLang="ja-JP" sz="2000" dirty="0">
              <a:solidFill>
                <a:srgbClr val="008000"/>
              </a:solidFill>
              <a:latin typeface="Courier New" pitchFamily="49" charset="0"/>
              <a:ea typeface="ＭＳ Ｐゴシック" pitchFamily="-65" charset="-128"/>
              <a:cs typeface="Courier New" pitchFamily="49" charset="0"/>
            </a:endParaRPr>
          </a:p>
          <a:p>
            <a:pPr>
              <a:buFont typeface="Arial" pitchFamily="34" charset="0"/>
              <a:buNone/>
            </a:pPr>
            <a:endParaRPr lang="en-US" altLang="en-US" dirty="0">
              <a:latin typeface="Courier New" pitchFamily="49" charset="0"/>
              <a:ea typeface="ＭＳ Ｐゴシック" pitchFamily="-65" charset="-128"/>
              <a:cs typeface="Courier New" pitchFamily="49" charset="0"/>
            </a:endParaRPr>
          </a:p>
        </p:txBody>
      </p:sp>
      <p:grpSp>
        <p:nvGrpSpPr>
          <p:cNvPr id="31748" name="Group 3"/>
          <p:cNvGrpSpPr>
            <a:grpSpLocks/>
          </p:cNvGrpSpPr>
          <p:nvPr/>
        </p:nvGrpSpPr>
        <p:grpSpPr bwMode="auto">
          <a:xfrm>
            <a:off x="457200" y="1343025"/>
            <a:ext cx="8218488" cy="180975"/>
            <a:chOff x="295" y="1311"/>
            <a:chExt cx="5177" cy="114"/>
          </a:xfrm>
        </p:grpSpPr>
        <p:sp>
          <p:nvSpPr>
            <p:cNvPr id="31749"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sp>
          <p:nvSpPr>
            <p:cNvPr id="31750"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defTabSz="457200">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defTabSz="45720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defTabSz="4572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defTabSz="4572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eaLnBrk="1" hangingPunct="1">
                <a:spcBef>
                  <a:spcPct val="0"/>
                </a:spcBef>
                <a:buFontTx/>
                <a:buNone/>
              </a:pPr>
              <a:endParaRPr lang="en-US" altLang="en-US" sz="1800">
                <a:solidFill>
                  <a:srgbClr val="000000"/>
                </a:solidFil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76200"/>
            <a:ext cx="7772400" cy="838200"/>
          </a:xfrm>
        </p:spPr>
        <p:txBody>
          <a:bodyPr/>
          <a:lstStyle/>
          <a:p>
            <a:r>
              <a:rPr lang="en-US" altLang="en-US">
                <a:ea typeface="ＭＳ Ｐゴシック" pitchFamily="-65" charset="-128"/>
              </a:rPr>
              <a:t>How Dictionaries Work:  Hashing</a:t>
            </a:r>
          </a:p>
        </p:txBody>
      </p:sp>
      <p:sp>
        <p:nvSpPr>
          <p:cNvPr id="32771" name="Rectangle 3"/>
          <p:cNvSpPr>
            <a:spLocks noGrp="1" noChangeArrowheads="1"/>
          </p:cNvSpPr>
          <p:nvPr>
            <p:ph type="body" idx="1"/>
          </p:nvPr>
        </p:nvSpPr>
        <p:spPr>
          <a:xfrm>
            <a:off x="381000" y="1219200"/>
            <a:ext cx="8001000" cy="2133600"/>
          </a:xfrm>
        </p:spPr>
        <p:txBody>
          <a:bodyPr/>
          <a:lstStyle/>
          <a:p>
            <a:pPr>
              <a:lnSpc>
                <a:spcPct val="90000"/>
              </a:lnSpc>
              <a:buFontTx/>
              <a:buNone/>
            </a:pPr>
            <a:r>
              <a:rPr lang="en-US" altLang="en-US" sz="2000" b="1" dirty="0">
                <a:latin typeface="Courier New Bold" pitchFamily="1" charset="0"/>
                <a:ea typeface="ＭＳ Ｐゴシック" pitchFamily="-65" charset="-128"/>
              </a:rPr>
              <a:t>&gt;&gt;&gt; D</a:t>
            </a:r>
          </a:p>
          <a:p>
            <a:pPr>
              <a:lnSpc>
                <a:spcPct val="90000"/>
              </a:lnSpc>
              <a:buFontTx/>
              <a:buNone/>
            </a:pPr>
            <a:r>
              <a:rPr lang="en-US" altLang="en-US" sz="2000" b="1" dirty="0">
                <a:latin typeface="Courier New Bold" pitchFamily="1" charset="0"/>
                <a:ea typeface="ＭＳ Ｐゴシック" pitchFamily="-65" charset="-128"/>
              </a:rPr>
              <a:t>{"</a:t>
            </a:r>
            <a:r>
              <a:rPr lang="en-US" altLang="ja-JP" sz="2000" b="1" dirty="0">
                <a:latin typeface="Courier New Bold" pitchFamily="1" charset="0"/>
                <a:ea typeface="ＭＳ Ｐゴシック" pitchFamily="-65" charset="-128"/>
              </a:rPr>
              <a:t>Ran": "spam", …}</a:t>
            </a:r>
          </a:p>
          <a:p>
            <a:pPr>
              <a:lnSpc>
                <a:spcPct val="90000"/>
              </a:lnSpc>
              <a:buFontTx/>
              <a:buNone/>
            </a:pPr>
            <a:r>
              <a:rPr lang="en-US" altLang="en-US" sz="2000" b="1" dirty="0">
                <a:latin typeface="Courier New Bold" pitchFamily="1" charset="0"/>
                <a:ea typeface="ＭＳ Ｐゴシック" pitchFamily="-65" charset="-128"/>
              </a:rPr>
              <a:t>&gt;&gt;&gt; x = (1, 2)</a:t>
            </a:r>
          </a:p>
          <a:p>
            <a:pPr>
              <a:lnSpc>
                <a:spcPct val="90000"/>
              </a:lnSpc>
              <a:buFontTx/>
              <a:buNone/>
            </a:pPr>
            <a:r>
              <a:rPr lang="en-US" altLang="en-US" sz="2000" b="1" dirty="0">
                <a:latin typeface="Courier New Bold" pitchFamily="1" charset="0"/>
                <a:ea typeface="ＭＳ Ｐゴシック" pitchFamily="-65" charset="-128"/>
              </a:rPr>
              <a:t>&gt;&gt;&gt; D[x] = "</a:t>
            </a:r>
            <a:r>
              <a:rPr lang="en-US" altLang="ja-JP" sz="2000" b="1" dirty="0">
                <a:latin typeface="Courier New Bold" pitchFamily="1" charset="0"/>
                <a:ea typeface="ＭＳ Ｐゴシック" pitchFamily="-65" charset="-128"/>
              </a:rPr>
              <a:t>my tuple"</a:t>
            </a:r>
          </a:p>
          <a:p>
            <a:pPr>
              <a:lnSpc>
                <a:spcPct val="90000"/>
              </a:lnSpc>
              <a:buFontTx/>
              <a:buNone/>
            </a:pPr>
            <a:r>
              <a:rPr lang="en-US" altLang="en-US" sz="2000" b="1" dirty="0">
                <a:latin typeface="Courier New Bold" pitchFamily="1" charset="0"/>
                <a:ea typeface="ＭＳ Ｐゴシック" pitchFamily="-65" charset="-128"/>
              </a:rPr>
              <a:t>&gt;&gt;&gt; D</a:t>
            </a:r>
          </a:p>
          <a:p>
            <a:pPr>
              <a:lnSpc>
                <a:spcPct val="90000"/>
              </a:lnSpc>
              <a:buFontTx/>
              <a:buNone/>
            </a:pPr>
            <a:r>
              <a:rPr lang="en-US" altLang="en-US" sz="2000" b="1" dirty="0">
                <a:solidFill>
                  <a:srgbClr val="1C7210"/>
                </a:solidFill>
                <a:latin typeface="Courier New Bold" pitchFamily="1" charset="0"/>
                <a:ea typeface="ＭＳ Ｐゴシック" pitchFamily="-65" charset="-128"/>
              </a:rPr>
              <a:t>{"</a:t>
            </a:r>
            <a:r>
              <a:rPr lang="en-US" altLang="ja-JP" sz="2000" b="1" dirty="0">
                <a:solidFill>
                  <a:srgbClr val="1C7210"/>
                </a:solidFill>
                <a:latin typeface="Courier New Bold" pitchFamily="1" charset="0"/>
                <a:ea typeface="ＭＳ Ｐゴシック" pitchFamily="-65" charset="-128"/>
              </a:rPr>
              <a:t>Ran": "spam", (1, 2): "my tuple"}</a:t>
            </a:r>
          </a:p>
          <a:p>
            <a:pPr>
              <a:lnSpc>
                <a:spcPct val="90000"/>
              </a:lnSpc>
              <a:buFontTx/>
              <a:buNone/>
            </a:pPr>
            <a:endParaRPr lang="en-US" altLang="en-US" sz="2400" b="1" dirty="0">
              <a:ea typeface="ＭＳ Ｐゴシック" pitchFamily="-65" charset="-128"/>
            </a:endParaRPr>
          </a:p>
          <a:p>
            <a:pPr>
              <a:lnSpc>
                <a:spcPct val="90000"/>
              </a:lnSpc>
              <a:buFontTx/>
              <a:buNone/>
            </a:pPr>
            <a:endParaRPr lang="en-US" altLang="en-US" sz="1400" b="1" dirty="0">
              <a:latin typeface="Courier New Bold" pitchFamily="1" charset="0"/>
              <a:ea typeface="ＭＳ Ｐゴシック" pitchFamily="-65" charset="-128"/>
            </a:endParaRPr>
          </a:p>
          <a:p>
            <a:pPr>
              <a:lnSpc>
                <a:spcPct val="90000"/>
              </a:lnSpc>
              <a:buFontTx/>
              <a:buNone/>
            </a:pPr>
            <a:endParaRPr lang="en-US" altLang="en-US" sz="1400" b="1" dirty="0">
              <a:latin typeface="Courier New Bold" pitchFamily="1" charset="0"/>
              <a:ea typeface="ＭＳ Ｐゴシック" pitchFamily="-65" charset="-128"/>
            </a:endParaRPr>
          </a:p>
        </p:txBody>
      </p:sp>
      <p:grpSp>
        <p:nvGrpSpPr>
          <p:cNvPr id="32772" name="Group 4"/>
          <p:cNvGrpSpPr>
            <a:grpSpLocks/>
          </p:cNvGrpSpPr>
          <p:nvPr/>
        </p:nvGrpSpPr>
        <p:grpSpPr bwMode="auto">
          <a:xfrm>
            <a:off x="381000" y="962025"/>
            <a:ext cx="8218488" cy="180975"/>
            <a:chOff x="295" y="1311"/>
            <a:chExt cx="5177" cy="114"/>
          </a:xfrm>
        </p:grpSpPr>
        <p:sp>
          <p:nvSpPr>
            <p:cNvPr id="32794" name="Rectangle 5"/>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2795" name="Rectangle 6"/>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grpSp>
      <p:sp>
        <p:nvSpPr>
          <p:cNvPr id="32773" name="Rectangle 7"/>
          <p:cNvSpPr>
            <a:spLocks noChangeArrowheads="1"/>
          </p:cNvSpPr>
          <p:nvPr/>
        </p:nvSpPr>
        <p:spPr bwMode="auto">
          <a:xfrm>
            <a:off x="5715000" y="4038600"/>
            <a:ext cx="19812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2774" name="Rectangle 8"/>
          <p:cNvSpPr>
            <a:spLocks noChangeArrowheads="1"/>
          </p:cNvSpPr>
          <p:nvPr/>
        </p:nvSpPr>
        <p:spPr bwMode="auto">
          <a:xfrm>
            <a:off x="5715000" y="4495800"/>
            <a:ext cx="19812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2775" name="Rectangle 9"/>
          <p:cNvSpPr>
            <a:spLocks noChangeArrowheads="1"/>
          </p:cNvSpPr>
          <p:nvPr/>
        </p:nvSpPr>
        <p:spPr bwMode="auto">
          <a:xfrm>
            <a:off x="5715000" y="4953000"/>
            <a:ext cx="19812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ct val="0"/>
              </a:spcBef>
              <a:buFontTx/>
              <a:buNone/>
            </a:pPr>
            <a:r>
              <a:rPr lang="en-US" altLang="ja-JP" sz="2400" b="1" dirty="0">
                <a:latin typeface="Courier New Bold" pitchFamily="1" charset="0"/>
              </a:rPr>
              <a:t>"my tuple"</a:t>
            </a:r>
            <a:endParaRPr lang="en-US" altLang="en-US" sz="2400" b="1" dirty="0">
              <a:latin typeface="Arial" pitchFamily="34" charset="0"/>
            </a:endParaRPr>
          </a:p>
        </p:txBody>
      </p:sp>
      <p:sp>
        <p:nvSpPr>
          <p:cNvPr id="32776" name="Rectangle 11"/>
          <p:cNvSpPr>
            <a:spLocks noChangeArrowheads="1"/>
          </p:cNvSpPr>
          <p:nvPr/>
        </p:nvSpPr>
        <p:spPr bwMode="auto">
          <a:xfrm>
            <a:off x="5715000" y="6096000"/>
            <a:ext cx="19812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endParaRPr lang="en-US" altLang="en-US" sz="2400">
              <a:latin typeface="Arial" pitchFamily="34" charset="0"/>
            </a:endParaRPr>
          </a:p>
        </p:txBody>
      </p:sp>
      <p:sp>
        <p:nvSpPr>
          <p:cNvPr id="32777" name="Text Box 14"/>
          <p:cNvSpPr txBox="1">
            <a:spLocks noChangeArrowheads="1"/>
          </p:cNvSpPr>
          <p:nvPr/>
        </p:nvSpPr>
        <p:spPr bwMode="auto">
          <a:xfrm>
            <a:off x="5334000" y="40386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1</a:t>
            </a:r>
          </a:p>
        </p:txBody>
      </p:sp>
      <p:sp>
        <p:nvSpPr>
          <p:cNvPr id="32778" name="Text Box 15"/>
          <p:cNvSpPr txBox="1">
            <a:spLocks noChangeArrowheads="1"/>
          </p:cNvSpPr>
          <p:nvPr/>
        </p:nvSpPr>
        <p:spPr bwMode="auto">
          <a:xfrm>
            <a:off x="5334000" y="44958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2</a:t>
            </a:r>
          </a:p>
        </p:txBody>
      </p:sp>
      <p:sp>
        <p:nvSpPr>
          <p:cNvPr id="32779" name="Text Box 16"/>
          <p:cNvSpPr txBox="1">
            <a:spLocks noChangeArrowheads="1"/>
          </p:cNvSpPr>
          <p:nvPr/>
        </p:nvSpPr>
        <p:spPr bwMode="auto">
          <a:xfrm>
            <a:off x="5334000" y="49530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3</a:t>
            </a:r>
          </a:p>
        </p:txBody>
      </p:sp>
      <p:sp>
        <p:nvSpPr>
          <p:cNvPr id="32780" name="Text Box 17"/>
          <p:cNvSpPr txBox="1">
            <a:spLocks noChangeArrowheads="1"/>
          </p:cNvSpPr>
          <p:nvPr/>
        </p:nvSpPr>
        <p:spPr bwMode="auto">
          <a:xfrm>
            <a:off x="4876800" y="6172200"/>
            <a:ext cx="862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6000</a:t>
            </a:r>
          </a:p>
        </p:txBody>
      </p:sp>
      <p:sp>
        <p:nvSpPr>
          <p:cNvPr id="32781" name="Text Box 18"/>
          <p:cNvSpPr txBox="1">
            <a:spLocks noChangeArrowheads="1"/>
          </p:cNvSpPr>
          <p:nvPr/>
        </p:nvSpPr>
        <p:spPr bwMode="auto">
          <a:xfrm>
            <a:off x="4981575" y="3352800"/>
            <a:ext cx="88582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400">
                <a:latin typeface="Arial" pitchFamily="34" charset="0"/>
              </a:rPr>
              <a:t>Memory</a:t>
            </a:r>
          </a:p>
          <a:p>
            <a:pPr>
              <a:spcBef>
                <a:spcPct val="0"/>
              </a:spcBef>
              <a:buFontTx/>
              <a:buNone/>
            </a:pPr>
            <a:r>
              <a:rPr lang="en-US" altLang="en-US" sz="1400">
                <a:latin typeface="Arial" pitchFamily="34" charset="0"/>
              </a:rPr>
              <a:t>locations</a:t>
            </a:r>
          </a:p>
        </p:txBody>
      </p:sp>
      <p:sp>
        <p:nvSpPr>
          <p:cNvPr id="32782" name="Line 21"/>
          <p:cNvSpPr>
            <a:spLocks noChangeShapeType="1"/>
          </p:cNvSpPr>
          <p:nvPr/>
        </p:nvSpPr>
        <p:spPr bwMode="auto">
          <a:xfrm>
            <a:off x="0" y="33528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83" name="Text Box 23"/>
          <p:cNvSpPr txBox="1">
            <a:spLocks noChangeArrowheads="1"/>
          </p:cNvSpPr>
          <p:nvPr/>
        </p:nvSpPr>
        <p:spPr bwMode="auto">
          <a:xfrm>
            <a:off x="441325" y="3876675"/>
            <a:ext cx="1570038"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000" b="1" dirty="0">
                <a:latin typeface="Courier New Bold" pitchFamily="1" charset="0"/>
              </a:rPr>
              <a:t>D["</a:t>
            </a:r>
            <a:r>
              <a:rPr lang="en-US" altLang="ja-JP" sz="2000" b="1" dirty="0">
                <a:latin typeface="Courier New Bold" pitchFamily="1" charset="0"/>
              </a:rPr>
              <a:t>Ran"]</a:t>
            </a:r>
          </a:p>
          <a:p>
            <a:pPr>
              <a:spcBef>
                <a:spcPct val="0"/>
              </a:spcBef>
              <a:buFontTx/>
              <a:buNone/>
            </a:pPr>
            <a:endParaRPr lang="en-US" altLang="en-US" sz="2000" b="1" dirty="0">
              <a:latin typeface="Courier New Bold" pitchFamily="1" charset="0"/>
            </a:endParaRPr>
          </a:p>
          <a:p>
            <a:pPr>
              <a:spcBef>
                <a:spcPct val="0"/>
              </a:spcBef>
              <a:buFontTx/>
              <a:buNone/>
            </a:pPr>
            <a:r>
              <a:rPr lang="en-US" altLang="en-US" sz="2000" b="1" dirty="0">
                <a:latin typeface="Courier New Bold" pitchFamily="1" charset="0"/>
              </a:rPr>
              <a:t>D[x] =</a:t>
            </a:r>
          </a:p>
          <a:p>
            <a:pPr>
              <a:spcBef>
                <a:spcPct val="0"/>
              </a:spcBef>
              <a:buFontTx/>
              <a:buNone/>
            </a:pPr>
            <a:r>
              <a:rPr lang="en-US" altLang="en-US" sz="2000" b="1" dirty="0">
                <a:latin typeface="Courier New Bold" pitchFamily="1" charset="0"/>
              </a:rPr>
              <a:t>D[(1, 2)]</a:t>
            </a:r>
          </a:p>
          <a:p>
            <a:pPr>
              <a:spcBef>
                <a:spcPct val="0"/>
              </a:spcBef>
              <a:buFontTx/>
              <a:buNone/>
            </a:pPr>
            <a:r>
              <a:rPr lang="en-US" altLang="en-US" sz="2000" b="1" dirty="0">
                <a:latin typeface="Courier New Bold" pitchFamily="1" charset="0"/>
              </a:rPr>
              <a:t> </a:t>
            </a:r>
          </a:p>
          <a:p>
            <a:pPr>
              <a:spcBef>
                <a:spcPct val="0"/>
              </a:spcBef>
              <a:buFontTx/>
              <a:buNone/>
            </a:pPr>
            <a:r>
              <a:rPr lang="en-US" altLang="en-US" sz="2000" b="1" dirty="0">
                <a:latin typeface="Courier New Bold" pitchFamily="1" charset="0"/>
              </a:rPr>
              <a:t> </a:t>
            </a:r>
          </a:p>
        </p:txBody>
      </p:sp>
      <p:sp>
        <p:nvSpPr>
          <p:cNvPr id="32784" name="Line 24"/>
          <p:cNvSpPr>
            <a:spLocks noChangeShapeType="1"/>
          </p:cNvSpPr>
          <p:nvPr/>
        </p:nvSpPr>
        <p:spPr bwMode="auto">
          <a:xfrm flipV="1">
            <a:off x="1828800" y="4114800"/>
            <a:ext cx="990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85" name="Rectangle 25"/>
          <p:cNvSpPr>
            <a:spLocks noChangeArrowheads="1"/>
          </p:cNvSpPr>
          <p:nvPr/>
        </p:nvSpPr>
        <p:spPr bwMode="auto">
          <a:xfrm>
            <a:off x="5715000" y="5638800"/>
            <a:ext cx="1981200" cy="45720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lgn="ctr">
              <a:spcBef>
                <a:spcPct val="0"/>
              </a:spcBef>
              <a:buFontTx/>
              <a:buNone/>
            </a:pPr>
            <a:r>
              <a:rPr lang="en-US" altLang="ja-JP" sz="2400" b="1" dirty="0">
                <a:latin typeface="Courier" pitchFamily="49" charset="0"/>
                <a:cs typeface="Courier New" pitchFamily="49" charset="0"/>
              </a:rPr>
              <a:t>"</a:t>
            </a:r>
            <a:r>
              <a:rPr lang="en-US" altLang="ja-JP" sz="2400" b="1" dirty="0">
                <a:latin typeface="Courier New" pitchFamily="49" charset="0"/>
                <a:cs typeface="Courier New" pitchFamily="49" charset="0"/>
              </a:rPr>
              <a:t>spam</a:t>
            </a:r>
            <a:r>
              <a:rPr lang="en-US" altLang="ja-JP" sz="2400" b="1" dirty="0">
                <a:latin typeface="Courier" pitchFamily="49" charset="0"/>
                <a:cs typeface="Courier New" pitchFamily="49" charset="0"/>
              </a:rPr>
              <a:t>"</a:t>
            </a:r>
            <a:endParaRPr lang="en-US" altLang="en-US" sz="2400" b="1" dirty="0">
              <a:latin typeface="Courier" pitchFamily="49" charset="0"/>
            </a:endParaRPr>
          </a:p>
        </p:txBody>
      </p:sp>
      <p:sp>
        <p:nvSpPr>
          <p:cNvPr id="32786" name="Text Box 26"/>
          <p:cNvSpPr txBox="1">
            <a:spLocks noChangeArrowheads="1"/>
          </p:cNvSpPr>
          <p:nvPr/>
        </p:nvSpPr>
        <p:spPr bwMode="auto">
          <a:xfrm>
            <a:off x="4876800" y="5715000"/>
            <a:ext cx="862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5999</a:t>
            </a:r>
          </a:p>
        </p:txBody>
      </p:sp>
      <p:sp>
        <p:nvSpPr>
          <p:cNvPr id="32787" name="Text Box 27"/>
          <p:cNvSpPr txBox="1">
            <a:spLocks noChangeArrowheads="1"/>
          </p:cNvSpPr>
          <p:nvPr/>
        </p:nvSpPr>
        <p:spPr bwMode="auto">
          <a:xfrm>
            <a:off x="2895600" y="3886200"/>
            <a:ext cx="1501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50000"/>
              </a:spcBef>
              <a:buFontTx/>
              <a:buNone/>
            </a:pPr>
            <a:r>
              <a:rPr lang="en-US" altLang="en-US" sz="2400">
                <a:latin typeface="Arial" pitchFamily="34" charset="0"/>
              </a:rPr>
              <a:t>5999</a:t>
            </a:r>
          </a:p>
        </p:txBody>
      </p:sp>
      <p:sp>
        <p:nvSpPr>
          <p:cNvPr id="32788" name="Line 28"/>
          <p:cNvSpPr>
            <a:spLocks noChangeShapeType="1"/>
          </p:cNvSpPr>
          <p:nvPr/>
        </p:nvSpPr>
        <p:spPr bwMode="auto">
          <a:xfrm>
            <a:off x="3733800" y="4267200"/>
            <a:ext cx="1219200" cy="1600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89" name="Line 35"/>
          <p:cNvSpPr>
            <a:spLocks noChangeShapeType="1"/>
          </p:cNvSpPr>
          <p:nvPr/>
        </p:nvSpPr>
        <p:spPr bwMode="auto">
          <a:xfrm>
            <a:off x="1371600" y="5257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90" name="Text Box 36"/>
          <p:cNvSpPr txBox="1">
            <a:spLocks noChangeArrowheads="1"/>
          </p:cNvSpPr>
          <p:nvPr/>
        </p:nvSpPr>
        <p:spPr bwMode="auto">
          <a:xfrm>
            <a:off x="1143000" y="57150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latin typeface="Arial" pitchFamily="34" charset="0"/>
              </a:rPr>
              <a:t>3</a:t>
            </a:r>
          </a:p>
        </p:txBody>
      </p:sp>
      <p:sp>
        <p:nvSpPr>
          <p:cNvPr id="32791" name="Line 37"/>
          <p:cNvSpPr>
            <a:spLocks noChangeShapeType="1"/>
          </p:cNvSpPr>
          <p:nvPr/>
        </p:nvSpPr>
        <p:spPr bwMode="auto">
          <a:xfrm flipV="1">
            <a:off x="1600200" y="5181600"/>
            <a:ext cx="38100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92" name="Line 38"/>
          <p:cNvSpPr>
            <a:spLocks noChangeShapeType="1"/>
          </p:cNvSpPr>
          <p:nvPr/>
        </p:nvSpPr>
        <p:spPr bwMode="auto">
          <a:xfrm>
            <a:off x="990600" y="525780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2793" name="TextBox 26"/>
          <p:cNvSpPr txBox="1">
            <a:spLocks noChangeArrowheads="1"/>
          </p:cNvSpPr>
          <p:nvPr/>
        </p:nvSpPr>
        <p:spPr bwMode="auto">
          <a:xfrm>
            <a:off x="228600" y="6248400"/>
            <a:ext cx="42846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1800">
                <a:solidFill>
                  <a:srgbClr val="800000"/>
                </a:solidFill>
                <a:latin typeface="Arial" pitchFamily="34" charset="0"/>
              </a:rPr>
              <a:t>Imagine that we now changed </a:t>
            </a:r>
            <a:r>
              <a:rPr lang="en-US" altLang="en-US" sz="1800">
                <a:solidFill>
                  <a:srgbClr val="800000"/>
                </a:solidFill>
                <a:latin typeface="Courier New" pitchFamily="49" charset="0"/>
                <a:cs typeface="Courier New" pitchFamily="49" charset="0"/>
              </a:rPr>
              <a:t>x[0]=42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2185" y="381000"/>
            <a:ext cx="6603090" cy="1815882"/>
          </a:xfrm>
          <a:prstGeom prst="rect">
            <a:avLst/>
          </a:prstGeom>
          <a:noFill/>
        </p:spPr>
        <p:txBody>
          <a:bodyPr wrap="none" rtlCol="0">
            <a:spAutoFit/>
          </a:bodyPr>
          <a:lstStyle/>
          <a:p>
            <a:r>
              <a:rPr lang="en-US" sz="1600" b="1" dirty="0" err="1">
                <a:latin typeface="Courier New" panose="02070309020205020404" pitchFamily="49" charset="0"/>
                <a:cs typeface="Courier New" panose="02070309020205020404" pitchFamily="49" charset="0"/>
              </a:rPr>
              <a:t>def</a:t>
            </a:r>
            <a:r>
              <a:rPr lang="en-US" sz="1600" b="1" dirty="0">
                <a:latin typeface="Courier New" panose="02070309020205020404" pitchFamily="49" charset="0"/>
                <a:cs typeface="Courier New" panose="02070309020205020404" pitchFamily="49" charset="0"/>
              </a:rPr>
              <a:t> LCS(S1, S2):</a:t>
            </a:r>
          </a:p>
          <a:p>
            <a:r>
              <a:rPr lang="en-US" sz="1600" b="1" dirty="0">
                <a:latin typeface="Courier New" panose="02070309020205020404" pitchFamily="49" charset="0"/>
                <a:cs typeface="Courier New" panose="02070309020205020404" pitchFamily="49" charset="0"/>
              </a:rPr>
              <a:t>    if S1 == "" or S2 == "":</a:t>
            </a:r>
          </a:p>
          <a:p>
            <a:r>
              <a:rPr lang="en-US" sz="1600" b="1" dirty="0">
                <a:latin typeface="Courier New" panose="02070309020205020404" pitchFamily="49" charset="0"/>
                <a:cs typeface="Courier New" panose="02070309020205020404" pitchFamily="49" charset="0"/>
              </a:rPr>
              <a:t>	return 0</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elif</a:t>
            </a:r>
            <a:r>
              <a:rPr lang="en-US" sz="1600" b="1" dirty="0">
                <a:latin typeface="Courier New" panose="02070309020205020404" pitchFamily="49" charset="0"/>
                <a:cs typeface="Courier New" panose="02070309020205020404" pitchFamily="49" charset="0"/>
              </a:rPr>
              <a:t> S1[0] == S2[0]:</a:t>
            </a:r>
          </a:p>
          <a:p>
            <a:r>
              <a:rPr lang="en-US" sz="1600" b="1" dirty="0">
                <a:latin typeface="Courier New" panose="02070309020205020404" pitchFamily="49" charset="0"/>
                <a:cs typeface="Courier New" panose="02070309020205020404" pitchFamily="49" charset="0"/>
              </a:rPr>
              <a:t>        return 1 + LCS(S1[1:], S2[1:])</a:t>
            </a:r>
          </a:p>
          <a:p>
            <a:r>
              <a:rPr lang="en-US" sz="1600" b="1" dirty="0">
                <a:latin typeface="Courier New" panose="02070309020205020404" pitchFamily="49" charset="0"/>
                <a:cs typeface="Courier New" panose="02070309020205020404" pitchFamily="49" charset="0"/>
              </a:rPr>
              <a:t>    else:</a:t>
            </a:r>
          </a:p>
          <a:p>
            <a:r>
              <a:rPr lang="en-US" sz="1600" b="1" dirty="0">
                <a:latin typeface="Courier New" panose="02070309020205020404" pitchFamily="49" charset="0"/>
                <a:cs typeface="Courier New" panose="02070309020205020404" pitchFamily="49" charset="0"/>
              </a:rPr>
              <a:t>        return max(LCS(S1, S2[1:]), LCS(S1[1:], S2))</a:t>
            </a:r>
          </a:p>
        </p:txBody>
      </p:sp>
      <p:cxnSp>
        <p:nvCxnSpPr>
          <p:cNvPr id="12" name="Straight Connector 11"/>
          <p:cNvCxnSpPr>
            <a:cxnSpLocks noChangeShapeType="1"/>
          </p:cNvCxnSpPr>
          <p:nvPr/>
        </p:nvCxnSpPr>
        <p:spPr bwMode="auto">
          <a:xfrm>
            <a:off x="207963" y="2362200"/>
            <a:ext cx="8496300" cy="1588"/>
          </a:xfrm>
          <a:prstGeom prst="line">
            <a:avLst/>
          </a:prstGeom>
          <a:noFill/>
          <a:ln w="25400">
            <a:solidFill>
              <a:schemeClr val="accent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3796" name="TextBox 8"/>
          <p:cNvSpPr txBox="1">
            <a:spLocks noChangeArrowheads="1"/>
          </p:cNvSpPr>
          <p:nvPr/>
        </p:nvSpPr>
        <p:spPr bwMode="auto">
          <a:xfrm>
            <a:off x="6985000" y="1455738"/>
            <a:ext cx="17256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FF0000"/>
                </a:solidFill>
              </a:rPr>
              <a:t>Old slow version</a:t>
            </a:r>
          </a:p>
        </p:txBody>
      </p:sp>
      <p:sp>
        <p:nvSpPr>
          <p:cNvPr id="33797" name="TextBox 9"/>
          <p:cNvSpPr txBox="1">
            <a:spLocks noChangeArrowheads="1"/>
          </p:cNvSpPr>
          <p:nvPr/>
        </p:nvSpPr>
        <p:spPr bwMode="auto">
          <a:xfrm>
            <a:off x="7239000" y="4038600"/>
            <a:ext cx="13573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ＭＳ Ｐゴシック" pitchFamily="-65" charset="-128"/>
              </a:defRPr>
            </a:lvl1pPr>
            <a:lvl2pPr marL="742950" indent="-285750">
              <a:spcBef>
                <a:spcPct val="20000"/>
              </a:spcBef>
              <a:buFont typeface="Arial" pitchFamily="34" charset="0"/>
              <a:buChar char="–"/>
              <a:defRPr sz="2800">
                <a:solidFill>
                  <a:schemeClr val="tx1"/>
                </a:solidFill>
                <a:latin typeface="Calibri" pitchFamily="34" charset="0"/>
                <a:ea typeface="ＭＳ Ｐゴシック" pitchFamily="-65" charset="-128"/>
              </a:defRPr>
            </a:lvl2pPr>
            <a:lvl3pPr marL="1143000" indent="-228600">
              <a:spcBef>
                <a:spcPct val="20000"/>
              </a:spcBef>
              <a:buFont typeface="Arial" pitchFamily="34" charset="0"/>
              <a:buChar char="•"/>
              <a:defRPr sz="2400">
                <a:solidFill>
                  <a:schemeClr val="tx1"/>
                </a:solidFill>
                <a:latin typeface="Calibri" pitchFamily="34" charset="0"/>
                <a:ea typeface="ＭＳ Ｐゴシック" pitchFamily="-65" charset="-128"/>
              </a:defRPr>
            </a:lvl3pPr>
            <a:lvl4pPr marL="16002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4pPr>
            <a:lvl5pPr marL="2057400" indent="-228600">
              <a:spcBef>
                <a:spcPct val="20000"/>
              </a:spcBef>
              <a:buFont typeface="Arial" pitchFamily="34" charset="0"/>
              <a:buChar char="»"/>
              <a:defRPr sz="2000">
                <a:solidFill>
                  <a:schemeClr val="tx1"/>
                </a:solidFill>
                <a:latin typeface="Calibri" pitchFamily="34" charset="0"/>
                <a:ea typeface="ＭＳ Ｐゴシック" pitchFamily="-65"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65" charset="-128"/>
              </a:defRPr>
            </a:lvl9pPr>
          </a:lstStyle>
          <a:p>
            <a:pPr>
              <a:spcBef>
                <a:spcPct val="0"/>
              </a:spcBef>
              <a:buFontTx/>
              <a:buNone/>
            </a:pPr>
            <a:r>
              <a:rPr lang="en-US" altLang="en-US" sz="2400">
                <a:solidFill>
                  <a:srgbClr val="008000"/>
                </a:solidFill>
              </a:rPr>
              <a:t>New fast </a:t>
            </a:r>
          </a:p>
          <a:p>
            <a:pPr>
              <a:spcBef>
                <a:spcPct val="0"/>
              </a:spcBef>
              <a:buFontTx/>
              <a:buNone/>
            </a:pPr>
            <a:r>
              <a:rPr lang="ja-JP" altLang="en-US" sz="2400">
                <a:solidFill>
                  <a:srgbClr val="008000"/>
                </a:solidFill>
              </a:rPr>
              <a:t>“</a:t>
            </a:r>
            <a:r>
              <a:rPr lang="en-US" altLang="ja-JP" sz="2400">
                <a:solidFill>
                  <a:srgbClr val="008000"/>
                </a:solidFill>
              </a:rPr>
              <a:t>memoized</a:t>
            </a:r>
            <a:r>
              <a:rPr lang="ja-JP" altLang="en-US" sz="2400">
                <a:solidFill>
                  <a:srgbClr val="008000"/>
                </a:solidFill>
              </a:rPr>
              <a:t>”</a:t>
            </a:r>
            <a:endParaRPr lang="en-US" altLang="ja-JP" sz="2400">
              <a:solidFill>
                <a:srgbClr val="008000"/>
              </a:solidFill>
            </a:endParaRPr>
          </a:p>
          <a:p>
            <a:pPr>
              <a:spcBef>
                <a:spcPct val="0"/>
              </a:spcBef>
              <a:buFontTx/>
              <a:buNone/>
            </a:pPr>
            <a:r>
              <a:rPr lang="en-US" altLang="en-US" sz="2400">
                <a:solidFill>
                  <a:srgbClr val="008000"/>
                </a:solidFill>
              </a:rPr>
              <a:t>version</a:t>
            </a:r>
          </a:p>
        </p:txBody>
      </p:sp>
      <p:pic>
        <p:nvPicPr>
          <p:cNvPr id="33798"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64400" y="327025"/>
            <a:ext cx="1084263"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3124200"/>
            <a:ext cx="1354138"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42185" y="2878991"/>
            <a:ext cx="6849952" cy="3046988"/>
          </a:xfrm>
          <a:prstGeom prst="rect">
            <a:avLst/>
          </a:prstGeom>
          <a:noFill/>
        </p:spPr>
        <p:txBody>
          <a:bodyPr wrap="none" rtlCol="0">
            <a:spAutoFit/>
          </a:bodyPr>
          <a:lstStyle/>
          <a:p>
            <a:r>
              <a:rPr lang="en-US" sz="1600" b="1" dirty="0">
                <a:latin typeface="Courier New" panose="02070309020205020404" pitchFamily="49" charset="0"/>
                <a:cs typeface="Courier New" panose="02070309020205020404" pitchFamily="49" charset="0"/>
              </a:rPr>
              <a:t>memo = {} # global empty dictionary</a:t>
            </a:r>
          </a:p>
          <a:p>
            <a:r>
              <a:rPr lang="en-US" sz="1600" b="1" dirty="0" err="1">
                <a:latin typeface="Courier New" panose="02070309020205020404" pitchFamily="49" charset="0"/>
                <a:cs typeface="Courier New" panose="02070309020205020404" pitchFamily="49" charset="0"/>
              </a:rPr>
              <a:t>def</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fastLCS</a:t>
            </a:r>
            <a:r>
              <a:rPr lang="en-US" sz="1600" b="1" dirty="0">
                <a:latin typeface="Courier New" panose="02070309020205020404" pitchFamily="49" charset="0"/>
                <a:cs typeface="Courier New" panose="02070309020205020404" pitchFamily="49" charset="0"/>
              </a:rPr>
              <a:t>(S1, S2):</a:t>
            </a:r>
          </a:p>
          <a:p>
            <a:r>
              <a:rPr lang="en-US" sz="1600" b="1" dirty="0">
                <a:latin typeface="Courier New" panose="02070309020205020404" pitchFamily="49" charset="0"/>
                <a:cs typeface="Courier New" panose="02070309020205020404" pitchFamily="49" charset="0"/>
              </a:rPr>
              <a:t>    if (S1, S2) in memo:</a:t>
            </a:r>
          </a:p>
          <a:p>
            <a:r>
              <a:rPr lang="en-US" sz="1600" b="1" dirty="0">
                <a:latin typeface="Courier New" panose="02070309020205020404" pitchFamily="49" charset="0"/>
                <a:cs typeface="Courier New" panose="02070309020205020404" pitchFamily="49" charset="0"/>
              </a:rPr>
              <a:t>	return memo[(S1, S2)]</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elif</a:t>
            </a:r>
            <a:r>
              <a:rPr lang="en-US" sz="1600" b="1" dirty="0">
                <a:latin typeface="Courier New" panose="02070309020205020404" pitchFamily="49" charset="0"/>
                <a:cs typeface="Courier New" panose="02070309020205020404" pitchFamily="49" charset="0"/>
              </a:rPr>
              <a:t> S1 == "" or S2 == "":</a:t>
            </a:r>
          </a:p>
          <a:p>
            <a:r>
              <a:rPr lang="en-US" sz="1600" b="1" dirty="0">
                <a:latin typeface="Courier New" panose="02070309020205020404" pitchFamily="49" charset="0"/>
                <a:cs typeface="Courier New" panose="02070309020205020404" pitchFamily="49" charset="0"/>
              </a:rPr>
              <a:t>        answer = 0</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elif</a:t>
            </a:r>
            <a:r>
              <a:rPr lang="en-US" sz="1600" b="1" dirty="0">
                <a:latin typeface="Courier New" panose="02070309020205020404" pitchFamily="49" charset="0"/>
                <a:cs typeface="Courier New" panose="02070309020205020404" pitchFamily="49" charset="0"/>
              </a:rPr>
              <a:t> S1[0] == S2[0]:</a:t>
            </a:r>
          </a:p>
          <a:p>
            <a:r>
              <a:rPr lang="en-US" sz="1600" b="1" dirty="0">
                <a:latin typeface="Courier New" panose="02070309020205020404" pitchFamily="49" charset="0"/>
                <a:cs typeface="Courier New" panose="02070309020205020404" pitchFamily="49" charset="0"/>
              </a:rPr>
              <a:t>        answer = 1 + LCS(S1[1:], S2[1:])</a:t>
            </a:r>
          </a:p>
          <a:p>
            <a:r>
              <a:rPr lang="en-US" sz="1600" b="1" dirty="0">
                <a:latin typeface="Courier New" panose="02070309020205020404" pitchFamily="49" charset="0"/>
                <a:cs typeface="Courier New" panose="02070309020205020404" pitchFamily="49" charset="0"/>
              </a:rPr>
              <a:t>    else:</a:t>
            </a:r>
          </a:p>
          <a:p>
            <a:r>
              <a:rPr lang="en-US" sz="1600" b="1" dirty="0">
                <a:latin typeface="Courier New" panose="02070309020205020404" pitchFamily="49" charset="0"/>
                <a:cs typeface="Courier New" panose="02070309020205020404" pitchFamily="49" charset="0"/>
              </a:rPr>
              <a:t>        answer = max(LCS(S1, S2[1:]), LCS(S1[1:], S2))</a:t>
            </a:r>
          </a:p>
          <a:p>
            <a:r>
              <a:rPr lang="en-US" sz="1600" b="1" dirty="0">
                <a:latin typeface="Courier New" panose="02070309020205020404" pitchFamily="49" charset="0"/>
                <a:cs typeface="Courier New" panose="02070309020205020404" pitchFamily="49" charset="0"/>
              </a:rPr>
              <a:t>    memo[(S1, S2)] = answer</a:t>
            </a:r>
          </a:p>
          <a:p>
            <a:r>
              <a:rPr lang="en-US" sz="1600" b="1" dirty="0">
                <a:latin typeface="Courier New" panose="02070309020205020404" pitchFamily="49" charset="0"/>
                <a:cs typeface="Courier New" panose="02070309020205020404" pitchFamily="49" charset="0"/>
              </a:rPr>
              <a:t>    return answer</a:t>
            </a:r>
          </a:p>
        </p:txBody>
      </p:sp>
      <mc:AlternateContent xmlns:mc="http://schemas.openxmlformats.org/markup-compatibility/2006">
        <mc:Choice xmlns:p14="http://schemas.microsoft.com/office/powerpoint/2010/main" Requires="p14">
          <p:contentPart p14:bwMode="auto" r:id="rId5">
            <p14:nvContentPartPr>
              <p14:cNvPr id="3" name="Ink 2">
                <a:extLst>
                  <a:ext uri="{FF2B5EF4-FFF2-40B4-BE49-F238E27FC236}">
                    <a16:creationId xmlns:a16="http://schemas.microsoft.com/office/drawing/2014/main" id="{4703D0D4-AADE-4F93-BF94-7A721758AB7B}"/>
                  </a:ext>
                </a:extLst>
              </p14:cNvPr>
              <p14:cNvContentPartPr/>
              <p14:nvPr/>
            </p14:nvContentPartPr>
            <p14:xfrm>
              <a:off x="464400" y="3232440"/>
              <a:ext cx="3509640" cy="2572200"/>
            </p14:xfrm>
          </p:contentPart>
        </mc:Choice>
        <mc:Fallback>
          <p:pic>
            <p:nvPicPr>
              <p:cNvPr id="3" name="Ink 2">
                <a:extLst>
                  <a:ext uri="{FF2B5EF4-FFF2-40B4-BE49-F238E27FC236}">
                    <a16:creationId xmlns:a16="http://schemas.microsoft.com/office/drawing/2014/main" id="{4703D0D4-AADE-4F93-BF94-7A721758AB7B}"/>
                  </a:ext>
                </a:extLst>
              </p:cNvPr>
              <p:cNvPicPr/>
              <p:nvPr/>
            </p:nvPicPr>
            <p:blipFill>
              <a:blip r:embed="rId6"/>
              <a:stretch>
                <a:fillRect/>
              </a:stretch>
            </p:blipFill>
            <p:spPr>
              <a:xfrm>
                <a:off x="455040" y="3223080"/>
                <a:ext cx="3528360" cy="2590920"/>
              </a:xfrm>
              <a:prstGeom prst="rect">
                <a:avLst/>
              </a:prstGeom>
            </p:spPr>
          </p:pic>
        </mc:Fallback>
      </mc:AlternateContent>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25356</TotalTime>
  <Words>3558</Words>
  <Application>Microsoft Office PowerPoint</Application>
  <PresentationFormat>On-screen Show (4:3)</PresentationFormat>
  <Paragraphs>563</Paragraphs>
  <Slides>41</Slides>
  <Notes>41</Notes>
  <HiddenSlides>7</HiddenSlides>
  <MMClips>0</MMClips>
  <ScaleCrop>false</ScaleCrop>
  <HeadingPairs>
    <vt:vector size="8" baseType="variant">
      <vt:variant>
        <vt:lpstr>Fonts Used</vt:lpstr>
      </vt:variant>
      <vt:variant>
        <vt:i4>9</vt:i4>
      </vt:variant>
      <vt:variant>
        <vt:lpstr>Theme</vt:lpstr>
      </vt:variant>
      <vt:variant>
        <vt:i4>2</vt:i4>
      </vt:variant>
      <vt:variant>
        <vt:lpstr>Slide Titles</vt:lpstr>
      </vt:variant>
      <vt:variant>
        <vt:i4>41</vt:i4>
      </vt:variant>
      <vt:variant>
        <vt:lpstr>Custom Shows</vt:lpstr>
      </vt:variant>
      <vt:variant>
        <vt:i4>2</vt:i4>
      </vt:variant>
    </vt:vector>
  </HeadingPairs>
  <TitlesOfParts>
    <vt:vector size="54" baseType="lpstr">
      <vt:lpstr>Arial</vt:lpstr>
      <vt:lpstr>Arial Black</vt:lpstr>
      <vt:lpstr>Calibri</vt:lpstr>
      <vt:lpstr>Courier</vt:lpstr>
      <vt:lpstr>Courier New</vt:lpstr>
      <vt:lpstr>Courier New Bold</vt:lpstr>
      <vt:lpstr>News Gothic MT</vt:lpstr>
      <vt:lpstr>Times New Roman</vt:lpstr>
      <vt:lpstr>Wingdings</vt:lpstr>
      <vt:lpstr>Office Theme</vt:lpstr>
      <vt:lpstr>3_Office Theme</vt:lpstr>
      <vt:lpstr>The CS 5 Times</vt:lpstr>
      <vt:lpstr>PowerPoint Presentation</vt:lpstr>
      <vt:lpstr>PowerPoint Presentation</vt:lpstr>
      <vt:lpstr>Is LCS NP-Complete?</vt:lpstr>
      <vt:lpstr>PowerPoint Presentation</vt:lpstr>
      <vt:lpstr>Dictionaries Revisited</vt:lpstr>
      <vt:lpstr>Dictionaries Revisited</vt:lpstr>
      <vt:lpstr>How Dictionaries Work:  Hashing</vt:lpstr>
      <vt:lpstr>PowerPoint Presentation</vt:lpstr>
      <vt:lpstr>Changing change</vt:lpstr>
      <vt:lpstr>Changing change</vt:lpstr>
      <vt:lpstr>Changing change</vt:lpstr>
      <vt:lpstr>Secret Sharing…</vt:lpstr>
      <vt:lpstr>Cryptography!</vt:lpstr>
      <vt:lpstr>Symbols Numbers</vt:lpstr>
      <vt:lpstr>Symbols NumbersBinary Strings</vt:lpstr>
      <vt:lpstr>XOR</vt:lpstr>
      <vt:lpstr>XOR</vt:lpstr>
      <vt:lpstr>Encoding and Decoding</vt:lpstr>
      <vt:lpstr>Encoding and Decoding</vt:lpstr>
      <vt:lpstr>Letter Frequencies</vt:lpstr>
      <vt:lpstr>What's the “One Time” Part?</vt:lpstr>
      <vt:lpstr>PowerPoint Presentation</vt:lpstr>
      <vt:lpstr>Alice, Bob, and their Locks</vt:lpstr>
      <vt:lpstr>Alice, Bob, and their Locks</vt:lpstr>
      <vt:lpstr>Alice, Bob, and their Locks</vt:lpstr>
      <vt:lpstr>Alice, Bob, and their Locks</vt:lpstr>
      <vt:lpstr>Alice, Bob, and Their Locks</vt:lpstr>
      <vt:lpstr>How Does This Help Us?</vt:lpstr>
      <vt:lpstr>How Does this Help Us?</vt:lpstr>
      <vt:lpstr>How Does this Help Us?</vt:lpstr>
      <vt:lpstr>How Does this Help Us?</vt:lpstr>
      <vt:lpstr>How Does this Help Us?</vt:lpstr>
      <vt:lpstr>How Does this Help Us?</vt:lpstr>
      <vt:lpstr>Public Key Cryptography!</vt:lpstr>
      <vt:lpstr>Public Key Cryptography!</vt:lpstr>
      <vt:lpstr>Public Key Cryptography!</vt:lpstr>
      <vt:lpstr>Cryptographic Hashes</vt:lpstr>
      <vt:lpstr>Cryptographic Hashes</vt:lpstr>
      <vt:lpstr>Digital Signatures</vt:lpstr>
      <vt:lpstr>Verifying Digital Signatures</vt:lpstr>
      <vt:lpstr>For screen</vt:lpstr>
      <vt:lpstr>For printing</vt:lpstr>
    </vt:vector>
  </TitlesOfParts>
  <Company>Harvey Mudd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Geoff Kuenning</dc:creator>
  <cp:lastModifiedBy>Geoffrey Kuenning</cp:lastModifiedBy>
  <cp:revision>332</cp:revision>
  <cp:lastPrinted>2021-09-22T00:45:19Z</cp:lastPrinted>
  <dcterms:created xsi:type="dcterms:W3CDTF">2011-09-21T18:14:23Z</dcterms:created>
  <dcterms:modified xsi:type="dcterms:W3CDTF">2021-09-23T01:47:25Z</dcterms:modified>
</cp:coreProperties>
</file>