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0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3.xml" ContentType="application/vnd.openxmlformats-officedocument.presentationml.notesSlide+xml"/>
  <Override PartName="/ppt/tags/tag119.xml" ContentType="application/vnd.openxmlformats-officedocument.presentationml.tags+xml"/>
  <Override PartName="/ppt/notesSlides/notesSlide1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6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1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3.xml" ContentType="application/vnd.openxmlformats-officedocument.presentationml.notesSlide+xml"/>
  <Override PartName="/ppt/tags/tag145.xml" ContentType="application/vnd.openxmlformats-officedocument.presentationml.tags+xml"/>
  <Override PartName="/ppt/notesSlides/notesSlide24.xml" ContentType="application/vnd.openxmlformats-officedocument.presentationml.notesSlide+xml"/>
  <Override PartName="/ppt/tags/tag146.xml" ContentType="application/vnd.openxmlformats-officedocument.presentationml.tags+xml"/>
  <Override PartName="/ppt/notesSlides/notesSlide25.xml" ContentType="application/vnd.openxmlformats-officedocument.presentationml.notesSlide+xml"/>
  <Override PartName="/ppt/tags/tag147.xml" ContentType="application/vnd.openxmlformats-officedocument.presentationml.tags+xml"/>
  <Override PartName="/ppt/notesSlides/notesSlide2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29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0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31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32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3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34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3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3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39.xml" ContentType="application/vnd.openxmlformats-officedocument.presentationml.notesSlide+xml"/>
  <Override PartName="/ppt/tags/tag274.xml" ContentType="application/vnd.openxmlformats-officedocument.presentationml.tags+xml"/>
  <Override PartName="/ppt/notesSlides/notesSlide40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41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42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43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44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45.xml" ContentType="application/vnd.openxmlformats-officedocument.presentationml.notesSlide+xml"/>
  <Override PartName="/ppt/tags/tag328.xml" ContentType="application/vnd.openxmlformats-officedocument.presentationml.tags+xml"/>
  <Override PartName="/ppt/notesSlides/notesSlide46.xml" ContentType="application/vnd.openxmlformats-officedocument.presentationml.notesSlide+xml"/>
  <Override PartName="/ppt/tags/tag329.xml" ContentType="application/vnd.openxmlformats-officedocument.presentationml.tags+xml"/>
  <Override PartName="/ppt/notesSlides/notesSlide47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48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49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  <p:sldMasterId id="2147483696" r:id="rId3"/>
    <p:sldMasterId id="2147483720" r:id="rId4"/>
  </p:sldMasterIdLst>
  <p:notesMasterIdLst>
    <p:notesMasterId r:id="rId58"/>
  </p:notesMasterIdLst>
  <p:handoutMasterIdLst>
    <p:handoutMasterId r:id="rId59"/>
  </p:handoutMasterIdLst>
  <p:sldIdLst>
    <p:sldId id="689" r:id="rId5"/>
    <p:sldId id="659" r:id="rId6"/>
    <p:sldId id="765" r:id="rId7"/>
    <p:sldId id="766" r:id="rId8"/>
    <p:sldId id="769" r:id="rId9"/>
    <p:sldId id="650" r:id="rId10"/>
    <p:sldId id="758" r:id="rId11"/>
    <p:sldId id="753" r:id="rId12"/>
    <p:sldId id="752" r:id="rId13"/>
    <p:sldId id="651" r:id="rId14"/>
    <p:sldId id="656" r:id="rId15"/>
    <p:sldId id="658" r:id="rId16"/>
    <p:sldId id="742" r:id="rId17"/>
    <p:sldId id="681" r:id="rId18"/>
    <p:sldId id="693" r:id="rId19"/>
    <p:sldId id="680" r:id="rId20"/>
    <p:sldId id="738" r:id="rId21"/>
    <p:sldId id="701" r:id="rId22"/>
    <p:sldId id="707" r:id="rId23"/>
    <p:sldId id="643" r:id="rId24"/>
    <p:sldId id="644" r:id="rId25"/>
    <p:sldId id="739" r:id="rId26"/>
    <p:sldId id="729" r:id="rId27"/>
    <p:sldId id="641" r:id="rId28"/>
    <p:sldId id="750" r:id="rId29"/>
    <p:sldId id="749" r:id="rId30"/>
    <p:sldId id="728" r:id="rId31"/>
    <p:sldId id="731" r:id="rId32"/>
    <p:sldId id="682" r:id="rId33"/>
    <p:sldId id="562" r:id="rId34"/>
    <p:sldId id="762" r:id="rId35"/>
    <p:sldId id="667" r:id="rId36"/>
    <p:sldId id="770" r:id="rId37"/>
    <p:sldId id="565" r:id="rId38"/>
    <p:sldId id="668" r:id="rId39"/>
    <p:sldId id="695" r:id="rId40"/>
    <p:sldId id="666" r:id="rId41"/>
    <p:sldId id="678" r:id="rId42"/>
    <p:sldId id="740" r:id="rId43"/>
    <p:sldId id="674" r:id="rId44"/>
    <p:sldId id="741" r:id="rId45"/>
    <p:sldId id="692" r:id="rId46"/>
    <p:sldId id="677" r:id="rId47"/>
    <p:sldId id="748" r:id="rId48"/>
    <p:sldId id="590" r:id="rId49"/>
    <p:sldId id="622" r:id="rId50"/>
    <p:sldId id="621" r:id="rId51"/>
    <p:sldId id="570" r:id="rId52"/>
    <p:sldId id="734" r:id="rId53"/>
    <p:sldId id="768" r:id="rId54"/>
    <p:sldId id="735" r:id="rId55"/>
    <p:sldId id="685" r:id="rId56"/>
    <p:sldId id="686" r:id="rId57"/>
  </p:sldIdLst>
  <p:sldSz cx="9144000" cy="6858000" type="screen4x3"/>
  <p:notesSz cx="6985000" cy="9271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4C9"/>
    <a:srgbClr val="CC3300"/>
    <a:srgbClr val="0B04FF"/>
    <a:srgbClr val="D2E6FE"/>
    <a:srgbClr val="FFCC66"/>
    <a:srgbClr val="CCFFCC"/>
    <a:srgbClr val="CBEBFB"/>
    <a:srgbClr val="B0D3FE"/>
    <a:srgbClr val="66CCFF"/>
    <a:srgbClr val="FF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4" autoAdjust="0"/>
    <p:restoredTop sz="90278" autoAdjust="0"/>
  </p:normalViewPr>
  <p:slideViewPr>
    <p:cSldViewPr>
      <p:cViewPr varScale="1">
        <p:scale>
          <a:sx n="88" d="100"/>
          <a:sy n="88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8"/>
    </p:cViewPr>
  </p:sorterViewPr>
  <p:notesViewPr>
    <p:cSldViewPr>
      <p:cViewPr varScale="1">
        <p:scale>
          <a:sx n="118" d="100"/>
          <a:sy n="118" d="100"/>
        </p:scale>
        <p:origin x="-3200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BBF20903-E3D7-4E20-8369-A9E55130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5D0C10-348C-4FE2-B32E-DAC251520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3A62-5361-4BF5-B942-D26EAC4E68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is English</a:t>
            </a:r>
            <a:r>
              <a:rPr lang="en-US" baseline="0" dirty="0" smtClean="0"/>
              <a:t> for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13901" indent="-274577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098309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37632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1976956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327CF3EE-A7A5-4860-B6F2-E8420D5203B0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smtClean="0"/>
              <a:t>3 ways of measuring</a:t>
            </a:r>
            <a:r>
              <a:rPr lang="en-US" baseline="0" dirty="0" smtClean="0"/>
              <a:t> Englishness</a:t>
            </a:r>
          </a:p>
          <a:p>
            <a:r>
              <a:rPr lang="en-US" dirty="0" err="1" smtClean="0"/>
              <a:t>decPR</a:t>
            </a:r>
            <a:r>
              <a:rPr lang="en-US" dirty="0" smtClean="0"/>
              <a:t> has prints to show what’s going on</a:t>
            </a:r>
          </a:p>
          <a:p>
            <a:r>
              <a:rPr lang="en-US" dirty="0" smtClean="0"/>
              <a:t>decPR1/2</a:t>
            </a:r>
          </a:p>
          <a:p>
            <a:r>
              <a:rPr lang="en-US" dirty="0" smtClean="0"/>
              <a:t>For Scrabble score, lowest is best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Syntax is a barrier to learning.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e (42) is first argument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L ([…]) is second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second example doesn’t remove ‘e’, it removes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e the variable, i.e. ‘q’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Use it or lose it – some combination of working with and without an element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Each problem has its own relationships between use and lose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The test in the </a:t>
            </a:r>
            <a:r>
              <a:rPr lang="en-US" dirty="0" err="1" smtClean="0">
                <a:latin typeface="Arial" charset="0"/>
                <a:ea typeface="ＭＳ Ｐゴシック" pitchFamily="1" charset="-128"/>
              </a:rPr>
              <a:t>elif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 is inverted so that use-it is first.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Point out that 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the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slice in 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the 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first return gives a list (and slicing is needed to be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able to handle strings)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remall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is a common interview question</a:t>
            </a:r>
          </a:p>
          <a:p>
            <a:endParaRPr lang="en-US" baseline="0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Teal nailed an interview at MS just after doing this in class and was told she was the first ever to solve it recursively.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This is The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Economist explaining what “code” is (using our editor and Python!)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INHANDOUT</a:t>
            </a:r>
            <a:endParaRPr lang="en-US" b="0" dirty="0" smtClean="0">
              <a:solidFill>
                <a:schemeClr val="hlink"/>
              </a:solidFill>
              <a:latin typeface="Courier New" pitchFamily="1" charset="0"/>
              <a:ea typeface="ＭＳ Ｐゴシック" pitchFamily="1" charset="-128"/>
            </a:endParaRPr>
          </a:p>
          <a:p>
            <a:endParaRPr lang="en-US" b="0" dirty="0" smtClean="0">
              <a:solidFill>
                <a:schemeClr val="hlink"/>
              </a:solidFill>
              <a:latin typeface="Courier New" pitchFamily="1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Visualize subsequences (demo) before diving in.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547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QUIZSLIDE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Mark changes on slide to convert </a:t>
            </a:r>
            <a:r>
              <a:rPr lang="en-US" dirty="0" err="1" smtClean="0">
                <a:latin typeface="Arial" charset="0"/>
                <a:ea typeface="ＭＳ Ｐゴシック" pitchFamily="1" charset="-128"/>
              </a:rPr>
              <a:t>remAll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to </a:t>
            </a:r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remOne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:</a:t>
            </a: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s/All/One/g</a:t>
            </a: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last return is return L[1:]</a:t>
            </a: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Note that L[0:1] in first return is “keeping it”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INHANDOUT</a:t>
            </a:r>
            <a:endParaRPr lang="en-US" b="0" dirty="0" smtClean="0">
              <a:solidFill>
                <a:schemeClr val="hlink"/>
              </a:solidFill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0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Type code into editor and then</a:t>
            </a:r>
            <a:r>
              <a:rPr lang="en-US" b="0" baseline="0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 run</a:t>
            </a:r>
          </a:p>
          <a:p>
            <a:r>
              <a:rPr lang="en-US" b="0" baseline="0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lec8nfun.py includes </a:t>
            </a:r>
            <a:r>
              <a:rPr lang="en-US" b="0" baseline="0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demos</a:t>
            </a:r>
            <a:endParaRPr lang="en-US" b="0" dirty="0" smtClean="0">
              <a:solidFill>
                <a:schemeClr val="hlink"/>
              </a:solidFill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subseq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):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"""Returns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True if s is a subsequence of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err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; False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otherwise.</a:t>
            </a:r>
            <a:r>
              <a:rPr lang="en-US" b="1" baseline="0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B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oth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are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strings.</a:t>
            </a:r>
            <a:endParaRPr lang="en-US" b="1" dirty="0" smtClean="0">
              <a:solidFill>
                <a:srgbClr val="B410CE"/>
              </a:solidFill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s[0] not in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restofsbig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=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(s[0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],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subseq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(s[1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:],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restofsbig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subseq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):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"""Returns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True if s is a subsequence of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err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; False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otherwise.</a:t>
            </a:r>
            <a:r>
              <a:rPr lang="en-US" b="1" baseline="0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B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oth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are </a:t>
            </a:r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strings.</a:t>
            </a:r>
            <a:endParaRPr lang="en-US" b="1" dirty="0" smtClean="0">
              <a:solidFill>
                <a:srgbClr val="B410CE"/>
              </a:solidFill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s[0] not in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restofsbig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=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(s[0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],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subseq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(s[1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:],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restofsbig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)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x or e for elements, I for indices.</a:t>
            </a:r>
          </a:p>
          <a:p>
            <a:r>
              <a:rPr lang="en-US" baseline="0" dirty="0" smtClean="0"/>
              <a:t>Note that in this example you have to be able to use indices.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5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Final problem this week.  Five different things.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This was a first-day example.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Demo LCS('human', 'chimpanzee')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LCS('human', 'computer')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LCS(2*'human', 2*'computer')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This is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why LCS is important.</a:t>
            </a: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These are mollusk genes.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The important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split (in red) is plants vs. animals.  What was gained was the ability to survive in the dark.</a:t>
            </a:r>
          </a:p>
          <a:p>
            <a:endParaRPr lang="en-US" baseline="0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The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biggest known matching was built in 2012 by Jane – Prof. Ran’s research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DCE4A-15AC-4725-80CF-529B850FFCDA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Robot is the hidden word, otter the guess.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How many letters cancel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? 3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Brainstorm with each other how to do these.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Demo </a:t>
            </a:r>
            <a:r>
              <a:rPr lang="en-US" dirty="0" err="1" smtClean="0">
                <a:latin typeface="Arial" charset="0"/>
                <a:ea typeface="ＭＳ Ｐゴシック" pitchFamily="1" charset="-128"/>
              </a:rPr>
              <a:t>jscore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;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LCS('</a:t>
            </a:r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tga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', '</a:t>
            </a:r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agt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')</a:t>
            </a:r>
          </a:p>
          <a:p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bisort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 can be more efficient than general sort.</a:t>
            </a:r>
          </a:p>
          <a:p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exact_change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(42, [25, 03, 2, 5]); then show it again with 10</a:t>
            </a:r>
          </a:p>
          <a:p>
            <a:r>
              <a:rPr lang="en-US" baseline="0" dirty="0" smtClean="0">
                <a:latin typeface="Arial" charset="0"/>
                <a:ea typeface="ＭＳ Ｐゴシック" pitchFamily="1" charset="-128"/>
              </a:rPr>
              <a:t>The last </a:t>
            </a:r>
            <a:r>
              <a:rPr lang="en-US" baseline="0" dirty="0" err="1" smtClean="0">
                <a:latin typeface="Arial" charset="0"/>
                <a:ea typeface="ＭＳ Ｐゴシック" pitchFamily="1" charset="-128"/>
              </a:rPr>
              <a:t>exact_change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is the crucial piece of the next-to-last.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Note that </a:t>
            </a:r>
            <a:r>
              <a:rPr lang="en-US" dirty="0" err="1" smtClean="0">
                <a:latin typeface="Arial" charset="0"/>
                <a:ea typeface="ＭＳ Ｐゴシック" pitchFamily="1" charset="-128"/>
              </a:rPr>
              <a:t>remone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 is needed for </a:t>
            </a:r>
            <a:r>
              <a:rPr lang="en-US" dirty="0" err="1" smtClean="0">
                <a:latin typeface="Arial" charset="0"/>
                <a:ea typeface="ＭＳ Ｐゴシック" pitchFamily="1" charset="-128"/>
              </a:rPr>
              <a:t>jscore</a:t>
            </a:r>
            <a:r>
              <a:rPr lang="en-US" dirty="0" smtClean="0">
                <a:latin typeface="Arial" charset="0"/>
                <a:ea typeface="ＭＳ Ｐゴシック" pitchFamily="1" charset="-128"/>
              </a:rPr>
              <a:t>.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02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here?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59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“Pears” has the most anagrams of 5-letter English words.</a:t>
            </a:r>
          </a:p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Talk</a:t>
            </a:r>
            <a:r>
              <a:rPr lang="en-US" baseline="0" dirty="0" smtClean="0">
                <a:latin typeface="Arial" charset="0"/>
                <a:ea typeface="ＭＳ Ｐゴシック" pitchFamily="1" charset="-128"/>
              </a:rPr>
              <a:t> about selection and insertion sorts, demo with card deck?</a:t>
            </a: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1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Review, show</a:t>
            </a:r>
            <a:r>
              <a:rPr lang="en-US" baseline="0" dirty="0" smtClean="0"/>
              <a:t> encipher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C10-348C-4FE2-B32E-DAC2515206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D6E9D-F69A-49EE-84D3-E3F8531D9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67F4-3C47-498C-9A57-831FBEA6E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C195-DDC2-4F08-AE1B-7017222C0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34596-5761-48F0-9045-91152346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5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FB533-C25C-42EB-8DDA-0CE5255892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03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75B55-4CA7-4A84-A781-DDA8FF9ACF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042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58673-5286-4BEE-872C-489A2C158E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707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1F53A-C4D4-429E-BDFE-11953B1C7A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715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2DA5E-0521-4565-871C-34D5A33DC1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00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48B2-5E70-4525-8698-DD27A8ED1B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73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4B824-4C2E-4F17-B10F-759946F592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448D-D47C-47B3-860E-9914229FC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96ED7-F28E-489F-A3EB-D1876EEF55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114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448D3-4267-434B-A55D-7E73ABEE10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48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01E63-3F1F-4CCF-A3A8-6A9FD7250D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000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06BF-7117-41A6-B43C-E027C1D37F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868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FB533-C25C-42EB-8DDA-0CE5255892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298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75B55-4CA7-4A84-A781-DDA8FF9ACF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687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58673-5286-4BEE-872C-489A2C158E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71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1F53A-C4D4-429E-BDFE-11953B1C7A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899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2DA5E-0521-4565-871C-34D5A33DC1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062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48B2-5E70-4525-8698-DD27A8ED1B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2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5FA-2A78-4A30-9596-39FF13641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4B824-4C2E-4F17-B10F-759946F592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49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96ED7-F28E-489F-A3EB-D1876EEF55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893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448D3-4267-434B-A55D-7E73ABEE10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398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01E63-3F1F-4CCF-A3A8-6A9FD7250D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415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06BF-7117-41A6-B43C-E027C1D37F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6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F9388-BDE3-4CC6-9E1F-15B64F755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C7F4-E836-4D85-8212-A583D345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09012-731D-4440-8784-AF700AE8E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55BB-D3A4-41A4-8CA6-1829D5104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58475-7EFE-443E-AE57-82CFF05E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A948F8F-F20A-4A66-83A4-5E961FCF9C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6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D7B58-662B-420C-AC8B-E063423B88F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07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D7B58-662B-420C-AC8B-E063423B88F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3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../media/image6.jpe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5.jpeg"/><Relationship Id="rId2" Type="http://schemas.openxmlformats.org/officeDocument/2006/relationships/tags" Target="../tags/tag82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9.JP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notesSlide" Target="../notesSlides/notesSlide30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notesSlide" Target="../notesSlides/notesSlide31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11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image" Target="../media/image13.pn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notesSlide" Target="../notesSlides/notesSlide39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notesSlide" Target="../notesSlides/notesSlide41.xml"/><Relationship Id="rId2" Type="http://schemas.openxmlformats.org/officeDocument/2006/relationships/tags" Target="../tags/tag27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image" Target="../media/image17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notesSlide" Target="../notesSlides/notesSlide43.xml"/><Relationship Id="rId2" Type="http://schemas.openxmlformats.org/officeDocument/2006/relationships/tags" Target="../tags/tag29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image" Target="../media/image17.png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notesSlide" Target="../notesSlides/notesSlide44.xml"/><Relationship Id="rId2" Type="http://schemas.openxmlformats.org/officeDocument/2006/relationships/tags" Target="../tags/tag3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10" Type="http://schemas.openxmlformats.org/officeDocument/2006/relationships/tags" Target="../tags/tag31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13" Type="http://schemas.openxmlformats.org/officeDocument/2006/relationships/image" Target="../media/image22.jpeg"/><Relationship Id="rId3" Type="http://schemas.openxmlformats.org/officeDocument/2006/relationships/tags" Target="../tags/tag32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jpe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0.jpeg"/><Relationship Id="rId5" Type="http://schemas.openxmlformats.org/officeDocument/2006/relationships/tags" Target="../tags/tag326.xml"/><Relationship Id="rId10" Type="http://schemas.openxmlformats.org/officeDocument/2006/relationships/image" Target="../media/image19.png"/><Relationship Id="rId4" Type="http://schemas.openxmlformats.org/officeDocument/2006/relationships/tags" Target="../tags/tag325.xml"/><Relationship Id="rId9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8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9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notesSlide" Target="../notesSlides/notesSlide48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27.jpe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10" Type="http://schemas.openxmlformats.org/officeDocument/2006/relationships/tags" Target="../tags/tag339.xml"/><Relationship Id="rId19" Type="http://schemas.openxmlformats.org/officeDocument/2006/relationships/image" Target="../media/image26.jpe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" Type="http://schemas.openxmlformats.org/officeDocument/2006/relationships/tags" Target="../tags/tag348.xml"/><Relationship Id="rId21" Type="http://schemas.openxmlformats.org/officeDocument/2006/relationships/tags" Target="../tags/tag366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notesSlide" Target="../notesSlides/notesSlide49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" Type="http://schemas.openxmlformats.org/officeDocument/2006/relationships/tags" Target="../tags/tag371.xml"/><Relationship Id="rId21" Type="http://schemas.openxmlformats.org/officeDocument/2006/relationships/tags" Target="../tags/tag389.xml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97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notesSlide" Target="../notesSlides/notesSlide50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4.png"/><Relationship Id="rId4" Type="http://schemas.openxmlformats.org/officeDocument/2006/relationships/tags" Target="../tags/tag65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5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29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8467" y="107244"/>
            <a:ext cx="3970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BR 5 </a:t>
            </a:r>
            <a:r>
              <a:rPr lang="en-US" sz="4200" dirty="0" err="1">
                <a:latin typeface="Cambria" pitchFamily="18" charset="0"/>
              </a:rPr>
              <a:t>Snczx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698978"/>
            <a:ext cx="2944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</a:rPr>
              <a:t>Englishness...</a:t>
            </a:r>
          </a:p>
          <a:p>
            <a:pPr algn="ctr"/>
            <a:r>
              <a:rPr lang="en-US" sz="1800" dirty="0" smtClean="0">
                <a:latin typeface="Cambria" pitchFamily="18" charset="0"/>
              </a:rPr>
              <a:t>Classifying life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Removing/Sorting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and </a:t>
            </a:r>
            <a:r>
              <a:rPr lang="en-US" sz="1800" i="1" dirty="0" err="1" smtClean="0">
                <a:latin typeface="Cambria" pitchFamily="18" charset="0"/>
              </a:rPr>
              <a:t>Jotto</a:t>
            </a:r>
            <a:r>
              <a:rPr lang="en-US" sz="1800" i="1" dirty="0" smtClean="0">
                <a:latin typeface="Cambria" pitchFamily="18" charset="0"/>
              </a:rPr>
              <a:t>!</a:t>
            </a:r>
            <a:endParaRPr lang="en-US" sz="1800" i="1" dirty="0">
              <a:latin typeface="Cambria" pitchFamily="18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669" y="3707896"/>
            <a:ext cx="2000250" cy="528638"/>
          </a:xfrm>
          <a:prstGeom prst="rect">
            <a:avLst/>
          </a:prstGeom>
          <a:solidFill>
            <a:srgbClr val="CBEBFB"/>
          </a:solidFill>
          <a:ln w="9525">
            <a:solidFill>
              <a:srgbClr val="FF6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6500"/>
                </a:solidFill>
                <a:latin typeface="Cambria" pitchFamily="18" charset="0"/>
              </a:rPr>
              <a:t>HW</a:t>
            </a:r>
            <a:r>
              <a:rPr lang="en-US" sz="2800" b="1" i="1" dirty="0" smtClean="0">
                <a:solidFill>
                  <a:srgbClr val="FF6500"/>
                </a:solidFill>
                <a:latin typeface="Cambria" pitchFamily="18" charset="0"/>
              </a:rPr>
              <a:t> </a:t>
            </a:r>
            <a:r>
              <a:rPr lang="en-US" sz="2800" b="1" i="1" dirty="0" smtClean="0">
                <a:solidFill>
                  <a:srgbClr val="FF6500"/>
                </a:solidFill>
                <a:latin typeface="Cambria" pitchFamily="18" charset="0"/>
              </a:rPr>
              <a:t>4</a:t>
            </a:r>
            <a:endParaRPr lang="en-US" sz="2800" b="1" i="1" dirty="0">
              <a:solidFill>
                <a:srgbClr val="FF6500"/>
              </a:solidFill>
              <a:latin typeface="Cambria" pitchFamily="18" charset="0"/>
            </a:endParaRPr>
          </a:p>
        </p:txBody>
      </p:sp>
      <p:sp>
        <p:nvSpPr>
          <p:cNvPr id="1536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519" y="1066800"/>
            <a:ext cx="2368550" cy="584775"/>
          </a:xfrm>
          <a:prstGeom prst="rect">
            <a:avLst/>
          </a:prstGeom>
          <a:solidFill>
            <a:srgbClr val="FDD895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0B04FF"/>
                </a:solidFill>
                <a:latin typeface="Cambria" pitchFamily="18" charset="0"/>
              </a:rPr>
              <a:t>Algorithms</a:t>
            </a:r>
            <a:endParaRPr lang="en-US" sz="3200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15368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104177" y="619547"/>
            <a:ext cx="470401" cy="414194"/>
            <a:chOff x="2928" y="1051"/>
            <a:chExt cx="840" cy="957"/>
          </a:xfrm>
        </p:grpSpPr>
        <p:sp>
          <p:nvSpPr>
            <p:cNvPr id="15381" name="Freeform 2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3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3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3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3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3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3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0110" y="344487"/>
            <a:ext cx="122102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err="1" smtClean="0">
                <a:solidFill>
                  <a:srgbClr val="067B0E"/>
                </a:solidFill>
                <a:latin typeface="Cambria" pitchFamily="18" charset="0"/>
              </a:rPr>
              <a:t>Gesundheit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5372" name="Text Box 7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044" y="4283462"/>
            <a:ext cx="317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latin typeface="Cambria" pitchFamily="18" charset="0"/>
              </a:rPr>
              <a:t>Hw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#4 </a:t>
            </a:r>
            <a:r>
              <a:rPr lang="en-US" sz="1800" dirty="0">
                <a:latin typeface="Cambria" pitchFamily="18" charset="0"/>
              </a:rPr>
              <a:t>due 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</a:rPr>
              <a:t>Monday, </a:t>
            </a:r>
            <a:r>
              <a:rPr lang="en-US" sz="1800" dirty="0" smtClean="0">
                <a:solidFill>
                  <a:srgbClr val="C00000"/>
                </a:solidFill>
                <a:latin typeface="Cambria" pitchFamily="18" charset="0"/>
              </a:rPr>
              <a:t>11:59</a:t>
            </a:r>
            <a:endParaRPr 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375" name="Text 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66" y="4681479"/>
            <a:ext cx="317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Sound Lab!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5376" name="Text Box 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6135" y="5079496"/>
            <a:ext cx="293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Several </a:t>
            </a:r>
            <a:r>
              <a:rPr lang="en-US" sz="1800" i="1" u="sng" dirty="0" smtClean="0">
                <a:latin typeface="Cambria" pitchFamily="18" charset="0"/>
              </a:rPr>
              <a:t>algorithms</a:t>
            </a:r>
            <a:r>
              <a:rPr lang="en-US" sz="1800" i="1" dirty="0" smtClean="0">
                <a:latin typeface="Cambria" pitchFamily="18" charset="0"/>
              </a:rPr>
              <a:t> ...</a:t>
            </a:r>
            <a:endParaRPr lang="en-US" sz="1800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07941"/>
            <a:ext cx="5496693" cy="3781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5" y="4923259"/>
            <a:ext cx="4429744" cy="1343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524000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Edward </a:t>
            </a:r>
            <a:r>
              <a:rPr lang="en-US" sz="21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Frenkel</a:t>
            </a:r>
            <a:endParaRPr lang="en-US" sz="2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385094" y="2971800"/>
            <a:ext cx="533400" cy="685800"/>
          </a:xfrm>
          <a:prstGeom prst="downArrow">
            <a:avLst/>
          </a:prstGeom>
          <a:solidFill>
            <a:srgbClr val="CBEBFB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7454237">
            <a:off x="2857500" y="5381606"/>
            <a:ext cx="533400" cy="685800"/>
          </a:xfrm>
          <a:prstGeom prst="downArrow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60338" y="5257800"/>
            <a:ext cx="8678862" cy="875237"/>
          </a:xfrm>
          <a:prstGeom prst="roundRect">
            <a:avLst>
              <a:gd name="adj" fmla="val 36061"/>
            </a:avLst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</a:t>
            </a:r>
            <a:r>
              <a:rPr lang="en-US" sz="3600" b="1" u="sng" dirty="0">
                <a:latin typeface="Courier New" pitchFamily="49" charset="0"/>
              </a:rPr>
              <a:t>de</a:t>
            </a:r>
            <a:r>
              <a:rPr lang="en-US" sz="3600" b="1" dirty="0">
                <a:latin typeface="Courier New" pitchFamily="49" charset="0"/>
              </a:rPr>
              <a:t>cipher</a:t>
            </a:r>
            <a:endParaRPr lang="en-US" sz="4000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6443246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But </a:t>
            </a:r>
            <a:r>
              <a:rPr lang="en-US" sz="1600" b="1" i="1" dirty="0">
                <a:solidFill>
                  <a:srgbClr val="0B04FF"/>
                </a:solidFill>
                <a:latin typeface="Cambria" pitchFamily="18" charset="0"/>
              </a:rPr>
              <a:t>how </a:t>
            </a: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decipher('</a:t>
            </a:r>
            <a:r>
              <a:rPr lang="en-US" sz="1800" b="1" dirty="0" err="1">
                <a:latin typeface="Courier New" pitchFamily="49" charset="0"/>
              </a:rPr>
              <a:t>Uifz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xpsl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ju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pvu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xjui</a:t>
            </a:r>
            <a:r>
              <a:rPr lang="en-US" sz="1800" b="1" dirty="0">
                <a:latin typeface="Courier New" pitchFamily="49" charset="0"/>
              </a:rPr>
              <a:t> b </a:t>
            </a:r>
            <a:r>
              <a:rPr lang="en-US" sz="1800" b="1" dirty="0" err="1">
                <a:latin typeface="Courier New" pitchFamily="49" charset="0"/>
              </a:rPr>
              <a:t>qfodjm</a:t>
            </a:r>
            <a:r>
              <a:rPr lang="en-US" sz="1800" b="1" dirty="0">
                <a:latin typeface="Courier New" pitchFamily="49" charset="0"/>
              </a:rPr>
              <a:t>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&gt;&gt;&gt; decipher('</a:t>
            </a:r>
            <a:r>
              <a:rPr lang="en-US" b="1" dirty="0" err="1">
                <a:latin typeface="Courier New" pitchFamily="49" charset="0"/>
              </a:rPr>
              <a:t>gv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vw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dtwvg</a:t>
            </a:r>
            <a:r>
              <a:rPr lang="en-US" b="1" dirty="0">
                <a:latin typeface="Courier New" pitchFamily="49" charset="0"/>
              </a:rPr>
              <a:t>') 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Brutus</a:t>
            </a:r>
          </a:p>
        </p:txBody>
      </p:sp>
      <p:sp>
        <p:nvSpPr>
          <p:cNvPr id="14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29600" y="1690687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S1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9600" y="2381348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S2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4650679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PL, PL2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28000" y="5979148"/>
            <a:ext cx="838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LAT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Measuring  </a:t>
            </a:r>
            <a:r>
              <a:rPr lang="en-US" sz="4000" i="1" dirty="0">
                <a:latin typeface="Cambria" pitchFamily="18" charset="0"/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975914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127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53389" y="1066800"/>
            <a:ext cx="2199898" cy="461665"/>
          </a:xfrm>
          <a:prstGeom prst="rect">
            <a:avLst/>
          </a:prstGeom>
          <a:solidFill>
            <a:srgbClr val="D2E6FE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Very English-y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26711" y="6167735"/>
            <a:ext cx="2053254" cy="461665"/>
          </a:xfrm>
          <a:prstGeom prst="rect">
            <a:avLst/>
          </a:prstGeom>
          <a:solidFill>
            <a:srgbClr val="D2E6FE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Not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English-y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691877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"quadruplicity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691877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"the gostak distims the doshes"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660709" y="1219200"/>
            <a:ext cx="195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"Call </a:t>
            </a:r>
            <a:r>
              <a:rPr lang="en-US" sz="1800" dirty="0">
                <a:latin typeface="Cambria" pitchFamily="18" charset="0"/>
              </a:rPr>
              <a:t>me </a:t>
            </a:r>
            <a:r>
              <a:rPr lang="en-US" sz="1800" dirty="0" smtClean="0">
                <a:latin typeface="Cambria" pitchFamily="18" charset="0"/>
              </a:rPr>
              <a:t>Ishmael."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691877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691877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"hension, framble, bardle"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691877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691877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691877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691877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61055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0211" y="59302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All of these sound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/>
            </a:r>
            <a:br>
              <a:rPr lang="en-US" sz="1000" dirty="0">
                <a:solidFill>
                  <a:srgbClr val="067B0E"/>
                </a:solidFill>
                <a:latin typeface="Cambria" pitchFamily="18" charset="0"/>
              </a:rPr>
            </a:b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691877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"Hold the newsreader's nose squarely, waiter, or 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928719" y="1219200"/>
            <a:ext cx="1873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"Attack </a:t>
            </a:r>
            <a:r>
              <a:rPr lang="en-US" sz="1800" dirty="0">
                <a:latin typeface="Cambria" pitchFamily="18" charset="0"/>
              </a:rPr>
              <a:t>at </a:t>
            </a:r>
            <a:r>
              <a:rPr lang="en-US" sz="1800" dirty="0" smtClean="0">
                <a:latin typeface="Cambria" pitchFamily="18" charset="0"/>
              </a:rPr>
              <a:t>dawn!"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691877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"Yow!  Legally-imposed CULTURE-reduction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is CABBAGE-BRAINED!"</a:t>
            </a:r>
          </a:p>
        </p:txBody>
      </p:sp>
      <p:sp>
        <p:nvSpPr>
          <p:cNvPr id="34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20962" y="3288138"/>
            <a:ext cx="244330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quantifying "Englishness"?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346" y="2092562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higher scores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7259" y="5269468"/>
            <a:ext cx="14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lower scores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50122" y="194733"/>
            <a:ext cx="3241478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[6.9e-05,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[3.6e-05,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[1.4e-07, </a:t>
            </a:r>
            <a:r>
              <a:rPr lang="en-US" sz="1600" b="1" dirty="0">
                <a:latin typeface="Courier New" pitchFamily="49" charset="0"/>
              </a:rPr>
              <a:t>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[8.8e-11,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[7.2e-10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[0.01503, </a:t>
            </a:r>
            <a:r>
              <a:rPr lang="en-US" sz="1600" b="1" dirty="0">
                <a:latin typeface="Courier New" pitchFamily="49" charset="0"/>
              </a:rPr>
              <a:t>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[0.00524,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[0.29041, </a:t>
            </a:r>
            <a:r>
              <a:rPr lang="en-US" sz="1600" b="1" dirty="0">
                <a:latin typeface="Courier New" pitchFamily="49" charset="0"/>
              </a:rPr>
              <a:t>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[0.00874,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[7.3e-07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[0.06410,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[0.11955,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[1.1e-08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[2.6e-05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[0.00012,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[1.5e-06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[1.9e-07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[5.7e-08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[0.02060, </a:t>
            </a:r>
            <a:r>
              <a:rPr lang="en-US" sz="1600" b="1" dirty="0">
                <a:latin typeface="Courier New" pitchFamily="49" charset="0"/>
              </a:rPr>
              <a:t>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[0.45555, </a:t>
            </a:r>
            <a:r>
              <a:rPr lang="en-US" sz="1600" b="1" dirty="0">
                <a:latin typeface="Courier New" pitchFamily="49" charset="0"/>
              </a:rPr>
              <a:t>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 smtClean="0">
                <a:latin typeface="Courier New" pitchFamily="49" charset="0"/>
              </a:rPr>
              <a:t>']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467" y="6059156"/>
            <a:ext cx="589129" cy="307777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400" b="1" dirty="0" smtClean="0">
                <a:latin typeface="Cambria" pitchFamily="18" charset="0"/>
              </a:rPr>
              <a:t>!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50122" y="5977467"/>
            <a:ext cx="324147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5044" y="1750874"/>
            <a:ext cx="390518" cy="1754326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c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o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r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e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161845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3426484" y="3739016"/>
            <a:ext cx="24433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0B04FF"/>
                </a:solidFill>
                <a:latin typeface="Calibri" pitchFamily="34" charset="0"/>
              </a:rPr>
              <a:t>"Englishness"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based on letter-probabilities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atin typeface="Cambria" pitchFamily="18" charset="0"/>
              </a:rPr>
              <a:t>DIY</a:t>
            </a:r>
            <a:r>
              <a:rPr lang="en-US" sz="4000" dirty="0" smtClean="0">
                <a:latin typeface="Cambria" pitchFamily="18" charset="0"/>
              </a:rPr>
              <a:t> Design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03171" y="5045162"/>
            <a:ext cx="3657600" cy="701675"/>
          </a:xfrm>
          <a:prstGeom prst="rect">
            <a:avLst/>
          </a:prstGeom>
          <a:solidFill>
            <a:srgbClr val="FFE4C9"/>
          </a:solidFill>
          <a:ln>
            <a:solidFill>
              <a:srgbClr val="CC33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CC3300"/>
                </a:solidFill>
                <a:latin typeface="Cambria" pitchFamily="18" charset="0"/>
              </a:rPr>
              <a:t>Algorithms!</a:t>
            </a:r>
            <a:endParaRPr lang="en-US" sz="4000" i="1" dirty="0">
              <a:solidFill>
                <a:srgbClr val="CC33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26513">
            <a:off x="751317" y="1937879"/>
            <a:ext cx="7468318" cy="2862322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800" dirty="0" smtClean="0">
                <a:latin typeface="Cambria" pitchFamily="18" charset="0"/>
              </a:rPr>
              <a:t>The </a:t>
            </a:r>
            <a:r>
              <a:rPr lang="en-US" sz="10800" dirty="0" smtClean="0">
                <a:solidFill>
                  <a:srgbClr val="CC3300"/>
                </a:solidFill>
              </a:rPr>
              <a:t>♥</a:t>
            </a:r>
            <a:r>
              <a:rPr lang="en-US" sz="10800" dirty="0" smtClean="0">
                <a:latin typeface="Cambria" pitchFamily="18" charset="0"/>
              </a:rPr>
              <a:t> of CS </a:t>
            </a:r>
            <a:r>
              <a:rPr lang="en-US" sz="7200" dirty="0" smtClean="0">
                <a:latin typeface="Cambria" pitchFamily="18" charset="0"/>
              </a:rPr>
              <a:t>(and </a:t>
            </a:r>
            <a:r>
              <a:rPr lang="en-US" sz="7200" dirty="0" err="1" smtClean="0">
                <a:latin typeface="Cambria" pitchFamily="18" charset="0"/>
              </a:rPr>
              <a:t>CSers</a:t>
            </a:r>
            <a:r>
              <a:rPr lang="en-US" sz="7200" dirty="0" smtClean="0">
                <a:latin typeface="Cambria" pitchFamily="18" charset="0"/>
              </a:rPr>
              <a:t>...)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716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160147" y="2671777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419600" y="2470546"/>
            <a:ext cx="4647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, 7, 42, 8, 42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400" y="3272135"/>
            <a:ext cx="1981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7, 8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ambria" pitchFamily="18" charset="0"/>
              </a:rPr>
              <a:t>Top-down design</a:t>
            </a:r>
            <a:endParaRPr lang="en-US" sz="28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968578" y="3341511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6" name="Curved Left Arrow 45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31978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5650125" y="4690455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2982" y="3272135"/>
            <a:ext cx="1837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7, 8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6312958" y="2209722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q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419600" y="2470546"/>
            <a:ext cx="4647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, 7, 42, 8, 42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 rot="20839118">
            <a:off x="2642336" y="3605115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L[0] </a:t>
            </a:r>
            <a:r>
              <a:rPr lang="en-US" sz="1800" dirty="0" smtClean="0">
                <a:latin typeface="Calibri" panose="020F0502020204030204" pitchFamily="34" charset="0"/>
              </a:rPr>
              <a:t>and</a:t>
            </a:r>
            <a:r>
              <a:rPr lang="en-US" sz="1800" b="1" dirty="0" smtClean="0">
                <a:latin typeface="Calibri" panose="020F0502020204030204" pitchFamily="34" charset="0"/>
              </a:rPr>
              <a:t> L[1:]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3685635" y="1995718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3671525" y="6367917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31911" y="2993276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'it'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Down Arrow 56"/>
          <p:cNvSpPr/>
          <p:nvPr/>
        </p:nvSpPr>
        <p:spPr bwMode="auto">
          <a:xfrm>
            <a:off x="2898051" y="3416531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014419" y="3723582"/>
            <a:ext cx="240910" cy="6798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 rot="20862104">
            <a:off x="3954232" y="3696446"/>
            <a:ext cx="819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'the rest'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32296" y="2298170"/>
            <a:ext cx="638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'the rest'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865605" y="2514600"/>
            <a:ext cx="189739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7819884" y="4800600"/>
            <a:ext cx="638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'the rest'</a:t>
            </a:r>
            <a:endParaRPr lang="en-US" sz="1400" dirty="0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867400" y="5017030"/>
            <a:ext cx="250895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6194811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470546"/>
            <a:ext cx="4647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, 7, 42, 8, 42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9640" y="3272135"/>
            <a:ext cx="190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7, 8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132" y="2895600"/>
            <a:ext cx="267546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keep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7288" y="5486400"/>
            <a:ext cx="260491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drop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q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34667" y="2825044"/>
            <a:ext cx="383822" cy="4967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7" name="Curved Left Arrow 36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Curved Left Arrow 4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968578" y="3972600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3685635" y="1995718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3671525" y="6367917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21092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5639239" y="4690455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24600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6442747" y="2209722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32296" y="2298170"/>
            <a:ext cx="638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'the rest'</a:t>
            </a:r>
            <a:endParaRPr lang="en-US" sz="1400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934200" y="2514600"/>
            <a:ext cx="17526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7819884" y="4800600"/>
            <a:ext cx="638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'the rest'</a:t>
            </a:r>
            <a:endParaRPr lang="en-US" sz="1400" dirty="0"/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5867400" y="5017030"/>
            <a:ext cx="250895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Arrow Connector 2"/>
          <p:cNvCxnSpPr/>
          <p:nvPr/>
        </p:nvCxnSpPr>
        <p:spPr bwMode="auto">
          <a:xfrm flipH="1" flipV="1">
            <a:off x="4660558" y="6172200"/>
            <a:ext cx="385368" cy="469557"/>
          </a:xfrm>
          <a:prstGeom prst="straightConnector1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68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470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,7,42,8,42]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176" y="3272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,7,8]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7029626" y="2870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132" y="2895600"/>
            <a:ext cx="267546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keep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7288" y="5486400"/>
            <a:ext cx="260491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drop L[0]</a:t>
            </a:r>
          </a:p>
          <a:p>
            <a:r>
              <a:rPr lang="en-US" sz="1800" b="1" i="1" dirty="0" smtClean="0">
                <a:latin typeface="Calibri" pitchFamily="34" charset="0"/>
              </a:rPr>
              <a:t>+ remove e from the rest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q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aqqlqqiqqiiqeqqnqs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06067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029626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34667" y="2825044"/>
            <a:ext cx="383822" cy="4967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486400" y="5051778"/>
            <a:ext cx="186266" cy="241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7" name="Curved Left Arrow 36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2" name="Curved Left Arrow 4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968578" y="3972600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3685635" y="1995718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144998">
            <a:off x="3671525" y="6367917"/>
            <a:ext cx="1396254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76333" y="42333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5494480" y="4690455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94811" y="17526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6312958" y="2209722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144998">
            <a:off x="4938314" y="5015009"/>
            <a:ext cx="404505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Lose it.</a:t>
            </a:r>
            <a:endParaRPr lang="en-US" sz="7200" b="1" i="1" dirty="0">
              <a:latin typeface="Cambria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144998">
            <a:off x="4980647" y="2500409"/>
            <a:ext cx="404505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Use it!</a:t>
            </a:r>
            <a:endParaRPr lang="en-US" sz="7200" b="1" i="1" dirty="0">
              <a:latin typeface="Cambria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75292" y="3761726"/>
            <a:ext cx="2111475" cy="1200329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 dirty="0" smtClean="0">
                <a:latin typeface="Cambria" pitchFamily="18" charset="0"/>
              </a:rPr>
              <a:t>- or -</a:t>
            </a:r>
            <a:endParaRPr lang="en-US" sz="7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"/>
            <a:ext cx="9144000" cy="6854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248400"/>
            <a:ext cx="274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Allie Russell, '12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6867" y="6381045"/>
            <a:ext cx="4038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speaking of roadside church signs…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arecentralpa.com/media/lib/189/9/2/4/924d071b-7697-46ab-92f8-95a62299e5b8/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29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6867" y="6381045"/>
            <a:ext cx="4038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speaking of roadside church signs…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2" y="1066800"/>
            <a:ext cx="7785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81098">
            <a:off x="3308252" y="4227421"/>
            <a:ext cx="565943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We  saw  you </a:t>
            </a:r>
            <a:r>
              <a:rPr lang="en-US" sz="4200" dirty="0">
                <a:latin typeface="Cambria" pitchFamily="18" charset="0"/>
              </a:rPr>
              <a:t>in </a:t>
            </a:r>
            <a:r>
              <a:rPr lang="en-US" sz="4200" dirty="0" smtClean="0">
                <a:latin typeface="Cambria" pitchFamily="18" charset="0"/>
              </a:rPr>
              <a:t>Lab4…</a:t>
            </a:r>
            <a:endParaRPr lang="en-US" sz="4200" dirty="0">
              <a:latin typeface="Cambri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72629" y="4619331"/>
            <a:ext cx="838200" cy="355894"/>
          </a:xfrm>
          <a:prstGeom prst="line">
            <a:avLst/>
          </a:prstGeom>
          <a:noFill/>
          <a:ln w="285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 rot="20596967">
            <a:off x="4284553" y="5080653"/>
            <a:ext cx="1618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0B04FF"/>
                </a:solidFill>
                <a:latin typeface="Cambria" pitchFamily="18" charset="0"/>
              </a:rPr>
              <a:t>heard</a:t>
            </a:r>
            <a:endParaRPr lang="en-US" sz="4200" b="1" i="1" dirty="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53750" y="35814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5649319" y="3936921"/>
            <a:ext cx="186796" cy="294691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Design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smtClean="0">
                <a:latin typeface="Cambria" pitchFamily="18" charset="0"/>
              </a:rPr>
              <a:t>~ </a:t>
            </a:r>
            <a:r>
              <a:rPr lang="en-US" sz="4000" i="1" dirty="0" smtClean="0">
                <a:latin typeface="Cambria" pitchFamily="18" charset="0"/>
              </a:rPr>
              <a:t>code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86129" y="2918178"/>
            <a:ext cx="518289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100" b="1" dirty="0" smtClean="0"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L):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L[0]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!= </a:t>
            </a:r>
            <a:r>
              <a:rPr lang="en-US" sz="2100" b="1" dirty="0" smtClean="0"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5559" y="3256845"/>
            <a:ext cx="1121241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 empty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2504" y="4206389"/>
            <a:ext cx="1594956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sz="1800" dirty="0" smtClean="0">
                <a:latin typeface="Cambria" pitchFamily="18" charset="0"/>
              </a:rPr>
              <a:t> wasn't </a:t>
            </a:r>
            <a:r>
              <a:rPr lang="en-US" sz="1800" b="1" dirty="0" smtClean="0">
                <a:latin typeface="Cambria" pitchFamily="18" charset="0"/>
              </a:rPr>
              <a:t>e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e'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1884" y="4845756"/>
            <a:ext cx="1594956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was</a:t>
            </a:r>
            <a:r>
              <a:rPr lang="en-US" sz="1800" dirty="0" smtClean="0">
                <a:latin typeface="Cambria" pitchFamily="18" charset="0"/>
              </a:rPr>
              <a:t> 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5932311" y="4614333"/>
            <a:ext cx="956733" cy="26756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44998">
            <a:off x="7028125" y="5626793"/>
            <a:ext cx="823172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7145814" y="4205753"/>
            <a:ext cx="914059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Design ~ </a:t>
            </a:r>
            <a:r>
              <a:rPr lang="en-US" sz="4000" i="1" dirty="0">
                <a:latin typeface="Cambria" pitchFamily="18" charset="0"/>
              </a:rPr>
              <a:t>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6307" y="2918178"/>
            <a:ext cx="541149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L):</a:t>
            </a:r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L[0]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!= e: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pPr lvl="0"/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L[0:1]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6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L[1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2100" b="1" dirty="0" smtClean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</a:t>
            </a:r>
            <a:r>
              <a:rPr lang="en-US" sz="18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8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L[1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:])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8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5932311" y="4614333"/>
            <a:ext cx="956733" cy="26756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44998">
            <a:off x="7028125" y="5626793"/>
            <a:ext cx="823172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7145814" y="4205753"/>
            <a:ext cx="914059" cy="3231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6307" y="2918178"/>
            <a:ext cx="541149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L):</a:t>
            </a:r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L[0]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!= e: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pPr lvl="0"/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L[0:1]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6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L[1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2100" b="1" dirty="0" smtClean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</a:t>
            </a:r>
            <a:r>
              <a:rPr lang="en-US" sz="18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8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L[1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:])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1826" y="682823"/>
            <a:ext cx="239681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Teal… !</a:t>
            </a:r>
            <a:endParaRPr lang="en-US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3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44998">
            <a:off x="5831502" y="5443408"/>
            <a:ext cx="823172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44998">
            <a:off x="5973864" y="4767430"/>
            <a:ext cx="914059" cy="323165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3986" y="2918178"/>
            <a:ext cx="527381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):</a:t>
            </a:r>
          </a:p>
          <a:p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pPr lvl="0"/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600" b="1" dirty="0" err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[1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2100" b="1" dirty="0" smtClean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[1:])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3999" y="682823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e,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7912" y="1140023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25758"/>
            <a:ext cx="9042400" cy="6781800"/>
          </a:xfrm>
          <a:prstGeom prst="rect">
            <a:avLst/>
          </a:prstGeom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Cambria" pitchFamily="18" charset="0"/>
              </a:rPr>
              <a:t>Teal… !</a:t>
            </a:r>
            <a:endParaRPr lang="en-US" sz="4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latin typeface="Cambria" pitchFamily="18" charset="0"/>
              </a:rPr>
              <a:t>D</a:t>
            </a:r>
            <a:r>
              <a:rPr lang="en-US" sz="4000" i="1" dirty="0" smtClean="0">
                <a:latin typeface="Cambria" pitchFamily="18" charset="0"/>
              </a:rPr>
              <a:t>esign</a:t>
            </a:r>
            <a:r>
              <a:rPr lang="en-US" sz="4000" i="1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22830"/>
            <a:ext cx="24003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design </a:t>
            </a:r>
            <a:r>
              <a:rPr lang="en-US" sz="1800" i="1" dirty="0">
                <a:latin typeface="Cambria" pitchFamily="18" charset="0"/>
                <a:cs typeface="Calibri" pitchFamily="34" charset="0"/>
              </a:rPr>
              <a:t>of </a:t>
            </a:r>
            <a:r>
              <a:rPr lang="en-US" sz="1800" b="1" i="1" dirty="0">
                <a:latin typeface="Cambria" pitchFamily="18" charset="0"/>
                <a:cs typeface="Calibri" pitchFamily="34" charset="0"/>
              </a:rPr>
              <a:t>what</a:t>
            </a:r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? </a:t>
            </a:r>
            <a:endParaRPr lang="en-US" sz="1800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latin typeface="Cambria" pitchFamily="18" charset="0"/>
              </a:rPr>
              <a:t>D</a:t>
            </a:r>
            <a:r>
              <a:rPr lang="en-US" sz="4000" i="1" dirty="0" smtClean="0">
                <a:latin typeface="Cambria" pitchFamily="18" charset="0"/>
              </a:rPr>
              <a:t>esign</a:t>
            </a:r>
            <a:r>
              <a:rPr lang="en-US" sz="4000" i="1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22830"/>
            <a:ext cx="24003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design </a:t>
            </a:r>
            <a:r>
              <a:rPr lang="en-US" sz="1800" i="1" dirty="0">
                <a:latin typeface="Cambria" pitchFamily="18" charset="0"/>
                <a:cs typeface="Calibri" pitchFamily="34" charset="0"/>
              </a:rPr>
              <a:t>of </a:t>
            </a:r>
            <a:r>
              <a:rPr lang="en-US" sz="1800" b="1" i="1" dirty="0">
                <a:latin typeface="Cambria" pitchFamily="18" charset="0"/>
                <a:cs typeface="Calibri" pitchFamily="34" charset="0"/>
              </a:rPr>
              <a:t>what</a:t>
            </a:r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? </a:t>
            </a:r>
            <a:endParaRPr lang="en-US" sz="1800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0041" r="34624" b="29383"/>
          <a:stretch/>
        </p:blipFill>
        <p:spPr>
          <a:xfrm>
            <a:off x="533400" y="256659"/>
            <a:ext cx="5791200" cy="6286609"/>
          </a:xfrm>
          <a:prstGeom prst="rect">
            <a:avLst/>
          </a:prstGeom>
          <a:ln>
            <a:solidFill>
              <a:srgbClr val="0B04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71319" r="34624" b="547"/>
          <a:stretch/>
        </p:blipFill>
        <p:spPr>
          <a:xfrm>
            <a:off x="3305979" y="1376197"/>
            <a:ext cx="5818265" cy="29333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4" name="Down Arrow 3"/>
          <p:cNvSpPr/>
          <p:nvPr/>
        </p:nvSpPr>
        <p:spPr bwMode="auto">
          <a:xfrm>
            <a:off x="3756378" y="2983089"/>
            <a:ext cx="381000" cy="609600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5981700" y="5281243"/>
            <a:ext cx="381000" cy="609600"/>
          </a:xfrm>
          <a:prstGeom prst="downArrow">
            <a:avLst/>
          </a:prstGeom>
          <a:solidFill>
            <a:srgbClr val="CBEBFB"/>
          </a:solidFill>
          <a:ln w="31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4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latin typeface="Cambria" pitchFamily="18" charset="0"/>
              </a:rPr>
              <a:t>D</a:t>
            </a:r>
            <a:r>
              <a:rPr lang="en-US" sz="4000" i="1" dirty="0" smtClean="0">
                <a:latin typeface="Cambria" pitchFamily="18" charset="0"/>
              </a:rPr>
              <a:t>esign</a:t>
            </a:r>
            <a:r>
              <a:rPr lang="en-US" sz="4000" i="1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22830"/>
            <a:ext cx="24003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design </a:t>
            </a:r>
            <a:r>
              <a:rPr lang="en-US" sz="1800" i="1" dirty="0">
                <a:latin typeface="Cambria" pitchFamily="18" charset="0"/>
                <a:cs typeface="Calibri" pitchFamily="34" charset="0"/>
              </a:rPr>
              <a:t>of </a:t>
            </a:r>
            <a:r>
              <a:rPr lang="en-US" sz="1800" b="1" i="1" dirty="0">
                <a:latin typeface="Cambria" pitchFamily="18" charset="0"/>
                <a:cs typeface="Calibri" pitchFamily="34" charset="0"/>
              </a:rPr>
              <a:t>what</a:t>
            </a:r>
            <a:r>
              <a:rPr lang="en-US" sz="1800" i="1" dirty="0" smtClean="0">
                <a:latin typeface="Cambria" pitchFamily="18" charset="0"/>
                <a:cs typeface="Calibri" pitchFamily="34" charset="0"/>
              </a:rPr>
              <a:t>? </a:t>
            </a:r>
            <a:endParaRPr lang="en-US" sz="1800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973689"/>
            <a:ext cx="549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rgbClr val="C00000"/>
                </a:solidFill>
                <a:latin typeface="Cambria" pitchFamily="18" charset="0"/>
              </a:rPr>
              <a:t>Algorithms!</a:t>
            </a:r>
            <a:endParaRPr lang="en-US" sz="7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7477" y="4373798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ideas!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968578" y="2678289"/>
            <a:ext cx="2644421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6" y="256659"/>
            <a:ext cx="51828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What's the problem?!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6" name="Curved Left Arrow 5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3566569"/>
            <a:ext cx="3429000" cy="83099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Which 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one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of these steps is the most important? </a:t>
            </a:r>
            <a:endParaRPr 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968578" y="2678289"/>
            <a:ext cx="2644421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00999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6" y="256659"/>
            <a:ext cx="51828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What's the problem?!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Visualize</a:t>
            </a:r>
          </a:p>
        </p:txBody>
      </p:sp>
      <p:sp>
        <p:nvSpPr>
          <p:cNvPr id="6" name="Curved Left Arrow 5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968578" y="3341511"/>
            <a:ext cx="2825407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48200" y="2800002"/>
            <a:ext cx="3962400" cy="1754326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smtClean="0">
                <a:solidFill>
                  <a:schemeClr val="bg1"/>
                </a:solidFill>
                <a:latin typeface="Cambria" pitchFamily="18" charset="0"/>
              </a:rPr>
              <a:t>understanding</a:t>
            </a:r>
            <a:r>
              <a:rPr lang="en-US" sz="3600" i="1" dirty="0" smtClean="0">
                <a:solidFill>
                  <a:schemeClr val="bg1"/>
                </a:solidFill>
                <a:latin typeface="Cambria" pitchFamily="18" charset="0"/>
              </a:rPr>
              <a:t> what </a:t>
            </a:r>
            <a:r>
              <a:rPr lang="en-US" sz="36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Cambria" pitchFamily="18" charset="0"/>
              </a:rPr>
              <a:t>the problem demands!!</a:t>
            </a:r>
            <a:endParaRPr lang="en-US" sz="36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3850" y="6020453"/>
            <a:ext cx="5182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I want some </a:t>
            </a:r>
            <a:r>
              <a:rPr lang="en-US" sz="1800" b="1" i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examples</a:t>
            </a:r>
            <a:r>
              <a:rPr lang="en-US" sz="1800" i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!</a:t>
            </a:r>
            <a:endParaRPr lang="en-US" sz="1800" i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44694" y="6100762"/>
            <a:ext cx="531812" cy="600075"/>
            <a:chOff x="2928" y="1051"/>
            <a:chExt cx="840" cy="957"/>
          </a:xfrm>
        </p:grpSpPr>
        <p:sp>
          <p:nvSpPr>
            <p:cNvPr id="19" name="Freeform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09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2174558"/>
            <a:ext cx="195836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588138" y="1482402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362" y="1408093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>
                <a:latin typeface="Courier New" pitchFamily="1" charset="0"/>
              </a:rPr>
              <a:t>(8, [7,8,9,8</a:t>
            </a:r>
            <a:r>
              <a:rPr lang="en-US" b="1" dirty="0" smtClean="0">
                <a:latin typeface="Courier New" pitchFamily="1" charset="0"/>
              </a:rPr>
              <a:t>])    [</a:t>
            </a:r>
            <a:r>
              <a:rPr lang="en-US" b="1" dirty="0" smtClean="0">
                <a:latin typeface="Courier New" pitchFamily="1" charset="0"/>
              </a:rPr>
              <a:t>7,9</a:t>
            </a:r>
            <a:r>
              <a:rPr lang="en-US" b="1" dirty="0" smtClean="0">
                <a:latin typeface="Courier New" pitchFamily="1" charset="0"/>
              </a:rPr>
              <a:t>]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4589532" y="2341200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56" y="2266891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9900"/>
                </a:solidFill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(8</a:t>
            </a:r>
            <a:r>
              <a:rPr lang="en-US" b="1" dirty="0">
                <a:latin typeface="Courier New" pitchFamily="1" charset="0"/>
              </a:rPr>
              <a:t>, [7,8,9,8</a:t>
            </a:r>
            <a:r>
              <a:rPr lang="en-US" b="1" dirty="0" smtClean="0">
                <a:latin typeface="Courier New" pitchFamily="1" charset="0"/>
              </a:rPr>
              <a:t>])    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7,9,8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] 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5177" y="3072825"/>
            <a:ext cx="1958360" cy="584775"/>
          </a:xfrm>
          <a:prstGeom prst="rect">
            <a:avLst/>
          </a:prstGeom>
          <a:solidFill>
            <a:srgbClr val="FDD8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586709" y="3239467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933" y="3165158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remUpto</a:t>
            </a:r>
            <a:r>
              <a:rPr lang="en-US" b="1" dirty="0" smtClean="0">
                <a:latin typeface="Courier New" pitchFamily="1" charset="0"/>
              </a:rPr>
              <a:t>(8,[</a:t>
            </a:r>
            <a:r>
              <a:rPr lang="en-US" b="1" dirty="0">
                <a:latin typeface="Courier New" pitchFamily="1" charset="0"/>
              </a:rPr>
              <a:t>7,8,9,8</a:t>
            </a:r>
            <a:r>
              <a:rPr lang="en-US" b="1" dirty="0" smtClean="0">
                <a:latin typeface="Courier New" pitchFamily="1" charset="0"/>
              </a:rPr>
              <a:t>])    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[9,8] </a:t>
            </a:r>
            <a:endParaRPr lang="en-US" dirty="0">
              <a:solidFill>
                <a:srgbClr val="FF650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52400"/>
            <a:ext cx="50304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other 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</a:t>
            </a:r>
            <a:r>
              <a:rPr lang="en-US" sz="4000" dirty="0" smtClean="0">
                <a:latin typeface="Cambria" pitchFamily="18" charset="0"/>
              </a:rPr>
              <a:t> examples…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5146358"/>
            <a:ext cx="195836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588138" y="4454202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362" y="4379893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('d', 'coded')    '</a:t>
            </a:r>
            <a:r>
              <a:rPr lang="en-US" b="1" dirty="0" err="1" smtClean="0">
                <a:latin typeface="Courier New" pitchFamily="1" charset="0"/>
              </a:rPr>
              <a:t>coe</a:t>
            </a:r>
            <a:r>
              <a:rPr lang="en-US" b="1" dirty="0" smtClean="0">
                <a:latin typeface="Courier New" pitchFamily="1" charset="0"/>
              </a:rPr>
              <a:t>' 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4589532" y="5313000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4756" y="5238691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9900"/>
                </a:solidFill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>
                <a:latin typeface="Courier New" pitchFamily="1" charset="0"/>
              </a:rPr>
              <a:t>'d', 'coded')    </a:t>
            </a:r>
            <a:r>
              <a:rPr lang="en-US" b="1" dirty="0" smtClean="0">
                <a:solidFill>
                  <a:srgbClr val="009900"/>
                </a:solidFill>
                <a:latin typeface="Courier New" pitchFamily="1" charset="0"/>
              </a:rPr>
              <a:t>'coed'</a:t>
            </a:r>
            <a:r>
              <a:rPr lang="en-US" b="1" dirty="0" smtClean="0">
                <a:latin typeface="Courier New" pitchFamily="1" charset="0"/>
              </a:rPr>
              <a:t> </a:t>
            </a: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5177" y="6044625"/>
            <a:ext cx="1958360" cy="584775"/>
          </a:xfrm>
          <a:prstGeom prst="rect">
            <a:avLst/>
          </a:prstGeom>
          <a:solidFill>
            <a:srgbClr val="FDD8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586709" y="6211267"/>
            <a:ext cx="342723" cy="313048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933" y="6136958"/>
            <a:ext cx="599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remUpto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>
                <a:latin typeface="Courier New" pitchFamily="1" charset="0"/>
              </a:rPr>
              <a:t>'</a:t>
            </a:r>
            <a:r>
              <a:rPr lang="en-US" b="1" dirty="0" err="1">
                <a:latin typeface="Courier New" pitchFamily="1" charset="0"/>
              </a:rPr>
              <a:t>d</a:t>
            </a:r>
            <a:r>
              <a:rPr lang="en-US" b="1" dirty="0" err="1" smtClean="0">
                <a:latin typeface="Courier New" pitchFamily="1" charset="0"/>
              </a:rPr>
              <a:t>','coded</a:t>
            </a:r>
            <a:r>
              <a:rPr lang="en-US" b="1" dirty="0">
                <a:latin typeface="Courier New" pitchFamily="1" charset="0"/>
              </a:rPr>
              <a:t>')    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FF6500"/>
                </a:solidFill>
                <a:latin typeface="Courier New" pitchFamily="1" charset="0"/>
              </a:rPr>
              <a:t>ed</a:t>
            </a:r>
            <a:r>
              <a:rPr lang="en-US" b="1" dirty="0" smtClean="0">
                <a:solidFill>
                  <a:srgbClr val="FF6500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4004733"/>
            <a:ext cx="7239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5177" y="1346537"/>
            <a:ext cx="1958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4318338"/>
            <a:ext cx="1958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72549" y="4548855"/>
            <a:ext cx="1461051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37986" y="4631087"/>
            <a:ext cx="919413" cy="3810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8433" y="1282932"/>
            <a:ext cx="799071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189" y="388620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N = </a:t>
            </a:r>
            <a:r>
              <a:rPr lang="en-US" sz="32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len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(L)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03871" y="1345286"/>
            <a:ext cx="304800" cy="3810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52425" cy="738664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Warm-up + cool-down from lab...</a:t>
            </a:r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380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[2*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for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L]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97480"/>
            <a:ext cx="606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[2*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L[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for 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range(N)]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1000" y="2590800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" y="3657600"/>
            <a:ext cx="868680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81000" y="5841086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0121954">
            <a:off x="952643" y="195000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20121954">
            <a:off x="986759" y="522660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3392747"/>
            <a:ext cx="3575018" cy="584775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L = [1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, 11, 21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endParaRPr lang="en-US" sz="32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30394" y="3048000"/>
            <a:ext cx="8508806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621" y="169332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3" y="1219200"/>
            <a:ext cx="486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Courier New" pitchFamily="1" charset="0"/>
              </a:rPr>
              <a:t>def</a:t>
            </a:r>
            <a:r>
              <a:rPr lang="en-US" sz="2800" b="1" dirty="0">
                <a:latin typeface="Courier New" pitchFamily="1" charset="0"/>
              </a:rPr>
              <a:t> </a:t>
            </a:r>
            <a:r>
              <a:rPr lang="en-US" sz="2800" b="1" dirty="0" err="1" smtClean="0">
                <a:latin typeface="Courier New" pitchFamily="1" charset="0"/>
              </a:rPr>
              <a:t>subseq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smtClean="0">
                <a:solidFill>
                  <a:srgbClr val="1E16E4"/>
                </a:solidFill>
                <a:latin typeface="Courier New" pitchFamily="1" charset="0"/>
              </a:rPr>
              <a:t>s</a:t>
            </a:r>
            <a:r>
              <a:rPr lang="en-US" sz="2800" b="1" dirty="0">
                <a:latin typeface="Courier New" pitchFamily="1" charset="0"/>
              </a:rPr>
              <a:t>,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 smtClean="0">
                <a:latin typeface="Courier New" pitchFamily="1" charset="0"/>
              </a:rPr>
              <a:t>)</a:t>
            </a:r>
            <a:endParaRPr lang="en-US" sz="2800" b="1" dirty="0">
              <a:latin typeface="Courier New" pitchFamily="1" charset="0"/>
            </a:endParaRPr>
          </a:p>
        </p:txBody>
      </p:sp>
      <p:sp>
        <p:nvSpPr>
          <p:cNvPr id="20487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831316"/>
            <a:ext cx="233044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 is the subsequence to find (or </a:t>
            </a:r>
            <a:r>
              <a:rPr lang="en-US" sz="1800" dirty="0" smtClean="0">
                <a:latin typeface="Cambria" pitchFamily="18" charset="0"/>
                <a:cs typeface="Calibri" pitchFamily="1" charset="0"/>
              </a:rPr>
              <a:t>not)</a:t>
            </a:r>
            <a:endParaRPr lang="en-US" sz="18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199" y="1833806"/>
            <a:ext cx="286130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sbig</a:t>
            </a:r>
            <a:r>
              <a:rPr lang="en-US" sz="1800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is the bigger string in which we are looking for </a:t>
            </a: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endParaRPr lang="en-US" sz="1800" dirty="0">
              <a:solidFill>
                <a:srgbClr val="0B04FF"/>
              </a:solidFill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2821206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or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098926"/>
            <a:ext cx="52451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tacggta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4586289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'aliens'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'always frighten dragons'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5073650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trogdor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'that dragon is gone for good'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33800" y="6384925"/>
            <a:ext cx="5190124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b="1" i="1" dirty="0">
                <a:latin typeface="Cambria" pitchFamily="18" charset="0"/>
                <a:cs typeface="Calibri" pitchFamily="1" charset="0"/>
              </a:rPr>
              <a:t>Why </a:t>
            </a:r>
            <a:r>
              <a:rPr lang="en-US" sz="1500" dirty="0" smtClean="0">
                <a:latin typeface="Cambria" pitchFamily="18" charset="0"/>
                <a:cs typeface="Calibri" pitchFamily="1" charset="0"/>
              </a:rPr>
              <a:t>are these True? or False?</a:t>
            </a:r>
            <a:endParaRPr lang="en-US" sz="15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94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3611563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20495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6200" y="6105525"/>
            <a:ext cx="531812" cy="600075"/>
            <a:chOff x="2928" y="1051"/>
            <a:chExt cx="840" cy="957"/>
          </a:xfrm>
        </p:grpSpPr>
        <p:sp>
          <p:nvSpPr>
            <p:cNvPr id="20497" name="Freeform 2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2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3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3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9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5921022"/>
            <a:ext cx="11430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Here there be NO dragons!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3124200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501496">
            <a:off x="6917493" y="298068"/>
            <a:ext cx="204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 smtClean="0">
                <a:latin typeface="Calibri" panose="020F0502020204030204" pitchFamily="34" charset="0"/>
              </a:rPr>
              <a:t>in order</a:t>
            </a:r>
            <a:r>
              <a:rPr lang="en-US" sz="1500" dirty="0" smtClean="0">
                <a:latin typeface="Calibri" panose="020F0502020204030204" pitchFamily="34" charset="0"/>
              </a:rPr>
              <a:t>, but not necessarily </a:t>
            </a:r>
            <a:r>
              <a:rPr lang="en-US" sz="1500" b="1" u="sng" dirty="0" smtClean="0">
                <a:latin typeface="Calibri" panose="020F0502020204030204" pitchFamily="34" charset="0"/>
              </a:rPr>
              <a:t>adjacent</a:t>
            </a:r>
            <a:r>
              <a:rPr lang="en-US" sz="1500" dirty="0" smtClean="0">
                <a:latin typeface="Calibri" panose="020F0502020204030204" pitchFamily="34" charset="0"/>
              </a:rPr>
              <a:t>…</a:t>
            </a:r>
            <a:endParaRPr lang="en-US" sz="15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60156" y="1490045"/>
            <a:ext cx="381000" cy="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321402" y="1676400"/>
            <a:ext cx="152400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4861100" y="1676400"/>
            <a:ext cx="336197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308079"/>
            <a:ext cx="1371600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True or False?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901898" y="3341864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4387938" y="3817938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599517" y="4300294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94578" y="3112911"/>
            <a:ext cx="1371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05400" y="3588224"/>
            <a:ext cx="1371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0" y="4069461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False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26022" y="4548663"/>
            <a:ext cx="9554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True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26300" y="5459357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False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470120" y="5667611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7501467" y="48006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30394" y="3048000"/>
            <a:ext cx="8508806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621" y="169332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3" y="1219200"/>
            <a:ext cx="486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Courier New" pitchFamily="1" charset="0"/>
              </a:rPr>
              <a:t>def</a:t>
            </a:r>
            <a:r>
              <a:rPr lang="en-US" sz="2800" b="1" dirty="0">
                <a:latin typeface="Courier New" pitchFamily="1" charset="0"/>
              </a:rPr>
              <a:t> </a:t>
            </a:r>
            <a:r>
              <a:rPr lang="en-US" sz="2800" b="1" dirty="0" err="1" smtClean="0">
                <a:latin typeface="Courier New" pitchFamily="1" charset="0"/>
              </a:rPr>
              <a:t>subseq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smtClean="0">
                <a:solidFill>
                  <a:srgbClr val="1E16E4"/>
                </a:solidFill>
                <a:latin typeface="Courier New" pitchFamily="1" charset="0"/>
              </a:rPr>
              <a:t>s</a:t>
            </a:r>
            <a:r>
              <a:rPr lang="en-US" sz="2800" b="1" dirty="0">
                <a:latin typeface="Courier New" pitchFamily="1" charset="0"/>
              </a:rPr>
              <a:t>,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 smtClean="0">
                <a:latin typeface="Courier New" pitchFamily="1" charset="0"/>
              </a:rPr>
              <a:t>)</a:t>
            </a:r>
            <a:endParaRPr lang="en-US" sz="2800" b="1" dirty="0">
              <a:latin typeface="Courier New" pitchFamily="1" charset="0"/>
            </a:endParaRPr>
          </a:p>
        </p:txBody>
      </p:sp>
      <p:sp>
        <p:nvSpPr>
          <p:cNvPr id="20487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831316"/>
            <a:ext cx="233044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 is the subsequence to find (or </a:t>
            </a:r>
            <a:r>
              <a:rPr lang="en-US" sz="1800" dirty="0" smtClean="0">
                <a:latin typeface="Cambria" pitchFamily="18" charset="0"/>
                <a:cs typeface="Calibri" pitchFamily="1" charset="0"/>
              </a:rPr>
              <a:t>not)</a:t>
            </a:r>
            <a:endParaRPr lang="en-US" sz="18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199" y="1833806"/>
            <a:ext cx="286130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sbig</a:t>
            </a:r>
            <a:r>
              <a:rPr lang="en-US" sz="1800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is the bigger string in which we are looking for </a:t>
            </a: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endParaRPr lang="en-US" sz="1800" dirty="0">
              <a:solidFill>
                <a:srgbClr val="0B04FF"/>
              </a:solidFill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2821206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or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098926"/>
            <a:ext cx="52451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tacggta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4586289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'aliens'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'always frighten dragons'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5073650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trogdor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'that dragon is gone for good'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33800" y="6384925"/>
            <a:ext cx="5190124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b="1" i="1" dirty="0">
                <a:latin typeface="Cambria" pitchFamily="18" charset="0"/>
                <a:cs typeface="Calibri" pitchFamily="1" charset="0"/>
              </a:rPr>
              <a:t>Why </a:t>
            </a:r>
            <a:r>
              <a:rPr lang="en-US" sz="1500" dirty="0" smtClean="0">
                <a:latin typeface="Cambria" pitchFamily="18" charset="0"/>
                <a:cs typeface="Calibri" pitchFamily="1" charset="0"/>
              </a:rPr>
              <a:t>are these True? or False?</a:t>
            </a:r>
            <a:endParaRPr lang="en-US" sz="15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94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3611563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20495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6200" y="6105525"/>
            <a:ext cx="531812" cy="600075"/>
            <a:chOff x="2928" y="1051"/>
            <a:chExt cx="840" cy="957"/>
          </a:xfrm>
        </p:grpSpPr>
        <p:sp>
          <p:nvSpPr>
            <p:cNvPr id="20497" name="Freeform 2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3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3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5921022"/>
            <a:ext cx="11430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Here there be NO dragons!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3124200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501496">
            <a:off x="6917493" y="298068"/>
            <a:ext cx="204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 smtClean="0">
                <a:latin typeface="Calibri" panose="020F0502020204030204" pitchFamily="34" charset="0"/>
              </a:rPr>
              <a:t>in order</a:t>
            </a:r>
            <a:r>
              <a:rPr lang="en-US" sz="1500" dirty="0" smtClean="0">
                <a:latin typeface="Calibri" panose="020F0502020204030204" pitchFamily="34" charset="0"/>
              </a:rPr>
              <a:t>, but not necessarily </a:t>
            </a:r>
            <a:r>
              <a:rPr lang="en-US" sz="1500" b="1" u="sng" dirty="0" smtClean="0">
                <a:latin typeface="Calibri" panose="020F0502020204030204" pitchFamily="34" charset="0"/>
              </a:rPr>
              <a:t>adjacent</a:t>
            </a:r>
            <a:r>
              <a:rPr lang="en-US" sz="1500" dirty="0" smtClean="0">
                <a:latin typeface="Calibri" panose="020F0502020204030204" pitchFamily="34" charset="0"/>
              </a:rPr>
              <a:t>…</a:t>
            </a:r>
            <a:endParaRPr lang="en-US" sz="15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60156" y="1490045"/>
            <a:ext cx="381000" cy="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321402" y="1676400"/>
            <a:ext cx="152400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4861100" y="1676400"/>
            <a:ext cx="336197" cy="2133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308079"/>
            <a:ext cx="1371600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True or False?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901898" y="3341864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4387938" y="3817938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599517" y="4300294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94578" y="3112911"/>
            <a:ext cx="1371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05400" y="3588224"/>
            <a:ext cx="1371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0" y="4069461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False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26022" y="4548663"/>
            <a:ext cx="9554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True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26300" y="5459357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False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470120" y="5667611"/>
            <a:ext cx="593902" cy="50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7501467" y="48006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 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84800" y="4081925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False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02033" y="4561831"/>
            <a:ext cx="9355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54043" y="5459356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False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28600" y="164068"/>
            <a:ext cx="3657599" cy="3693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9385" y="0"/>
            <a:ext cx="1337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942645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6600"/>
                </a:solidFill>
                <a:latin typeface="Courier New" pitchFamily="1" charset="0"/>
              </a:rPr>
              <a:t>d</a:t>
            </a:r>
            <a:r>
              <a:rPr lang="en-US" sz="1600" b="1" dirty="0" err="1">
                <a:solidFill>
                  <a:srgbClr val="FF6500"/>
                </a:solidFill>
                <a:latin typeface="Courier New" pitchFamily="1" charset="0"/>
              </a:rPr>
              <a:t>e</a:t>
            </a:r>
            <a:r>
              <a:rPr lang="en-US" sz="1600" b="1" dirty="0" err="1">
                <a:solidFill>
                  <a:srgbClr val="FF6600"/>
                </a:solidFill>
                <a:latin typeface="Courier New" pitchFamily="1" charset="0"/>
              </a:rPr>
              <a:t>f</a:t>
            </a:r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1600" b="1" dirty="0" err="1" smtClean="0">
                <a:latin typeface="Courier New" pitchFamily="1" charset="0"/>
              </a:rPr>
              <a:t>subseq</a:t>
            </a:r>
            <a:r>
              <a:rPr lang="en-US" sz="1600" b="1" dirty="0" smtClean="0">
                <a:latin typeface="Courier New" pitchFamily="1" charset="0"/>
              </a:rPr>
              <a:t>(s</a:t>
            </a:r>
            <a:r>
              <a:rPr lang="en-US" sz="1600" b="1" dirty="0">
                <a:latin typeface="Courier New" pitchFamily="1" charset="0"/>
              </a:rPr>
              <a:t>, </a:t>
            </a:r>
            <a:r>
              <a:rPr lang="en-US" sz="1600" b="1" dirty="0" err="1" smtClean="0">
                <a:latin typeface="Courier New" pitchFamily="1" charset="0"/>
              </a:rPr>
              <a:t>sbig</a:t>
            </a:r>
            <a:r>
              <a:rPr lang="en-US" sz="1600" b="1" dirty="0" smtClean="0">
                <a:latin typeface="Courier New" pitchFamily="1" charset="0"/>
              </a:rPr>
              <a:t>):</a:t>
            </a:r>
            <a:endParaRPr lang="en-US" sz="1600" b="1" dirty="0"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True if s is a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subsequence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of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,</a:t>
            </a:r>
            <a:endParaRPr lang="en-US" sz="16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s ==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''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 True</a:t>
            </a:r>
          </a:p>
          <a:p>
            <a:r>
              <a:rPr lang="en-US" sz="16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600" b="1" dirty="0" smtClean="0">
                <a:latin typeface="Courier New" pitchFamily="1" charset="0"/>
              </a:rPr>
              <a:t>   </a:t>
            </a:r>
            <a:endParaRPr lang="en-US" sz="1600" b="1" dirty="0">
              <a:latin typeface="Courier New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160" y="4500265"/>
            <a:ext cx="1755441" cy="92333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the other cases needed 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subseq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…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892076"/>
            <a:ext cx="59315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L):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"""Removes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all e's from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L."""</a:t>
            </a:r>
            <a:endParaRPr lang="en-US" sz="1800" b="1" dirty="0" smtClean="0">
              <a:solidFill>
                <a:srgbClr val="0099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8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18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[1:])</a:t>
            </a:r>
          </a:p>
          <a:p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18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49384" y="99536"/>
            <a:ext cx="23516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Algorithm design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1442" y="152400"/>
            <a:ext cx="34015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51442" y="1752600"/>
            <a:ext cx="340158" cy="461665"/>
          </a:xfrm>
          <a:prstGeom prst="rect">
            <a:avLst/>
          </a:prstGeom>
          <a:solidFill>
            <a:srgbClr val="D2E6FE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651443" y="4038600"/>
            <a:ext cx="340158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010400" y="614065"/>
            <a:ext cx="19812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Change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only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1" y="2214265"/>
            <a:ext cx="2514600" cy="830997"/>
          </a:xfrm>
          <a:prstGeom prst="rect">
            <a:avLst/>
          </a:prstGeom>
          <a:solidFill>
            <a:srgbClr val="D2E6FE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Make  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more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changes to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all of the elements   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up to and including the first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1961" y="1246776"/>
            <a:ext cx="3889639" cy="338554"/>
            <a:chOff x="152400" y="3509945"/>
            <a:chExt cx="3889639" cy="338554"/>
          </a:xfrm>
        </p:grpSpPr>
        <p:sp>
          <p:nvSpPr>
            <p:cNvPr id="16" name="Rectangle 15"/>
            <p:cNvSpPr/>
            <p:nvPr/>
          </p:nvSpPr>
          <p:spPr>
            <a:xfrm>
              <a:off x="152400" y="3509945"/>
              <a:ext cx="2653290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Courier New" pitchFamily="1" charset="0"/>
                </a:rPr>
                <a:t>remOne</a:t>
              </a:r>
              <a:r>
                <a:rPr lang="en-US" sz="1600" b="1" dirty="0" smtClean="0">
                  <a:latin typeface="Courier New" pitchFamily="1" charset="0"/>
                </a:rPr>
                <a:t>(8</a:t>
              </a:r>
              <a:r>
                <a:rPr lang="en-US" sz="1600" b="1" dirty="0" smtClean="0">
                  <a:latin typeface="Courier New" pitchFamily="1" charset="0"/>
                </a:rPr>
                <a:t>, [</a:t>
              </a:r>
              <a:r>
                <a:rPr lang="en-US" sz="1600" b="1" dirty="0" smtClean="0">
                  <a:latin typeface="Courier New" pitchFamily="1" charset="0"/>
                </a:rPr>
                <a:t>7,8,9,8])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9272" y="3509945"/>
              <a:ext cx="1392767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dirty="0" smtClean="0">
                  <a:latin typeface="Courier New" pitchFamily="1" charset="0"/>
                </a:rPr>
                <a:t>[7,9,8]</a:t>
              </a:r>
              <a:endParaRPr lang="en-US" sz="1600" dirty="0"/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2749815" y="3588911"/>
              <a:ext cx="215723" cy="180622"/>
            </a:xfrm>
            <a:prstGeom prst="rightArrow">
              <a:avLst>
                <a:gd name="adj1" fmla="val 36317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55338" y="3035895"/>
            <a:ext cx="3536262" cy="338554"/>
          </a:xfrm>
          <a:prstGeom prst="rect">
            <a:avLst/>
          </a:prstGeom>
          <a:solidFill>
            <a:srgbClr val="D2E6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('</a:t>
            </a:r>
            <a:r>
              <a:rPr lang="en-US" sz="1600" b="1" dirty="0" err="1" smtClean="0">
                <a:latin typeface="Courier New" pitchFamily="1" charset="0"/>
              </a:rPr>
              <a:t>d','coded</a:t>
            </a:r>
            <a:r>
              <a:rPr lang="en-US" sz="1600" b="1" dirty="0" smtClean="0">
                <a:latin typeface="Courier New" pitchFamily="1" charset="0"/>
              </a:rPr>
              <a:t>')   '</a:t>
            </a:r>
            <a:r>
              <a:rPr lang="en-US" sz="1600" b="1" dirty="0" err="1" smtClean="0">
                <a:latin typeface="Courier New" pitchFamily="1" charset="0"/>
              </a:rPr>
              <a:t>ed</a:t>
            </a:r>
            <a:r>
              <a:rPr lang="en-US" sz="1600" b="1" dirty="0" smtClean="0"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8112391" y="3128946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 rot="21067616">
            <a:off x="6860938" y="4261564"/>
            <a:ext cx="1035998" cy="276999"/>
          </a:xfrm>
          <a:prstGeom prst="rect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Challenge…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41490"/>
            <a:ext cx="36575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Name(s):</a:t>
            </a:r>
            <a:endParaRPr lang="en-US" sz="2100" dirty="0">
              <a:latin typeface="Cambr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04800" y="3897489"/>
            <a:ext cx="8469489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101065" y="3319924"/>
            <a:ext cx="2890536" cy="246221"/>
          </a:xfrm>
          <a:prstGeom prst="rect">
            <a:avLst/>
          </a:prstGeom>
          <a:solidFill>
            <a:srgbClr val="D2E6FE"/>
          </a:solidFill>
        </p:spPr>
        <p:txBody>
          <a:bodyPr wrap="none">
            <a:spAutoFit/>
          </a:bodyPr>
          <a:lstStyle/>
          <a:p>
            <a:pPr algn="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If e is not in L,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remUpto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should remove everything...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14061" y="3531744"/>
            <a:ext cx="433413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Hint: 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both cases, all that's needed is </a:t>
            </a:r>
            <a:r>
              <a:rPr lang="en-US" sz="1100" i="1" dirty="0" smtClean="0">
                <a:latin typeface="Calibri" pitchFamily="34" charset="0"/>
                <a:cs typeface="Calibri" pitchFamily="34" charset="0"/>
              </a:rPr>
              <a:t>crossing stuff out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!  What stuff?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3848" y="5596582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'magical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983848" y="6220023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twasbrillig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983848" y="5812482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False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3848" y="6435923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True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28600" y="164068"/>
            <a:ext cx="3657599" cy="3693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9385" y="0"/>
            <a:ext cx="1337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942645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6600"/>
                </a:solidFill>
                <a:latin typeface="Courier New" pitchFamily="1" charset="0"/>
              </a:rPr>
              <a:t>d</a:t>
            </a:r>
            <a:r>
              <a:rPr lang="en-US" sz="1600" b="1" dirty="0" err="1">
                <a:solidFill>
                  <a:srgbClr val="FF6500"/>
                </a:solidFill>
                <a:latin typeface="Courier New" pitchFamily="1" charset="0"/>
              </a:rPr>
              <a:t>e</a:t>
            </a:r>
            <a:r>
              <a:rPr lang="en-US" sz="1600" b="1" dirty="0" err="1">
                <a:solidFill>
                  <a:srgbClr val="FF6600"/>
                </a:solidFill>
                <a:latin typeface="Courier New" pitchFamily="1" charset="0"/>
              </a:rPr>
              <a:t>f</a:t>
            </a:r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1600" b="1" dirty="0" err="1" smtClean="0">
                <a:latin typeface="Courier New" pitchFamily="1" charset="0"/>
              </a:rPr>
              <a:t>subseq</a:t>
            </a:r>
            <a:r>
              <a:rPr lang="en-US" sz="1600" b="1" dirty="0" smtClean="0">
                <a:latin typeface="Courier New" pitchFamily="1" charset="0"/>
              </a:rPr>
              <a:t>(s</a:t>
            </a:r>
            <a:r>
              <a:rPr lang="en-US" sz="1600" b="1" dirty="0">
                <a:latin typeface="Courier New" pitchFamily="1" charset="0"/>
              </a:rPr>
              <a:t>, </a:t>
            </a:r>
            <a:r>
              <a:rPr lang="en-US" sz="1600" b="1" dirty="0" err="1" smtClean="0">
                <a:latin typeface="Courier New" pitchFamily="1" charset="0"/>
              </a:rPr>
              <a:t>sbig</a:t>
            </a:r>
            <a:r>
              <a:rPr lang="en-US" sz="1600" b="1" dirty="0" smtClean="0">
                <a:latin typeface="Courier New" pitchFamily="1" charset="0"/>
              </a:rPr>
              <a:t>):</a:t>
            </a:r>
            <a:endParaRPr lang="en-US" sz="1600" b="1" dirty="0"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True if s is a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subsequence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of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,</a:t>
            </a:r>
            <a:endParaRPr lang="en-US" sz="16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s ==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''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 True</a:t>
            </a:r>
          </a:p>
          <a:p>
            <a:r>
              <a:rPr lang="en-US" sz="16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600" b="1" dirty="0" smtClean="0">
                <a:latin typeface="Courier New" pitchFamily="1" charset="0"/>
              </a:rPr>
              <a:t>   </a:t>
            </a:r>
            <a:endParaRPr lang="en-US" sz="1600" b="1" dirty="0">
              <a:latin typeface="Courier New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160" y="4500265"/>
            <a:ext cx="1755441" cy="92333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the other cases needed 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subseq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…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892076"/>
            <a:ext cx="59315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(e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L):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"""Removes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all e's from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.L"""</a:t>
            </a:r>
            <a:endParaRPr lang="en-US" sz="1800" b="1" dirty="0" smtClean="0">
              <a:solidFill>
                <a:srgbClr val="0099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8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L[0] != e:</a:t>
            </a:r>
            <a:endParaRPr lang="en-US" sz="18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8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[1:])</a:t>
            </a:r>
          </a:p>
          <a:p>
            <a:r>
              <a:rPr lang="en-US" sz="18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800" b="1" dirty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ＭＳ Ｐゴシック" pitchFamily="34" charset="-128"/>
              </a:rPr>
              <a:t>e,L</a:t>
            </a:r>
            <a:r>
              <a:rPr lang="en-US" sz="1800" b="1" dirty="0">
                <a:latin typeface="Courier New" pitchFamily="49" charset="0"/>
                <a:ea typeface="ＭＳ Ｐゴシック" pitchFamily="34" charset="-128"/>
              </a:rPr>
              <a:t>[1</a:t>
            </a:r>
            <a:r>
              <a:rPr lang="en-US" sz="1800" b="1" dirty="0" smtClean="0">
                <a:latin typeface="Courier New" pitchFamily="49" charset="0"/>
                <a:ea typeface="ＭＳ Ｐゴシック" pitchFamily="34" charset="-128"/>
              </a:rPr>
              <a:t>:])</a:t>
            </a:r>
            <a:endParaRPr lang="en-US" sz="18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49384" y="99536"/>
            <a:ext cx="23516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Algorithm design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1442" y="152400"/>
            <a:ext cx="34015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51442" y="1752600"/>
            <a:ext cx="340158" cy="461665"/>
          </a:xfrm>
          <a:prstGeom prst="rect">
            <a:avLst/>
          </a:prstGeom>
          <a:solidFill>
            <a:srgbClr val="D2E6FE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651443" y="4038600"/>
            <a:ext cx="340158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010400" y="614065"/>
            <a:ext cx="19812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Change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only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1" y="2214265"/>
            <a:ext cx="2514600" cy="830997"/>
          </a:xfrm>
          <a:prstGeom prst="rect">
            <a:avLst/>
          </a:prstGeom>
          <a:solidFill>
            <a:srgbClr val="D2E6FE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Make  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more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changes to 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all of the elements   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up to and including the first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1961" y="1246776"/>
            <a:ext cx="3889639" cy="338554"/>
            <a:chOff x="152400" y="3509945"/>
            <a:chExt cx="3889639" cy="338554"/>
          </a:xfrm>
        </p:grpSpPr>
        <p:sp>
          <p:nvSpPr>
            <p:cNvPr id="16" name="Rectangle 15"/>
            <p:cNvSpPr/>
            <p:nvPr/>
          </p:nvSpPr>
          <p:spPr>
            <a:xfrm>
              <a:off x="152400" y="3509945"/>
              <a:ext cx="2653290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Courier New" pitchFamily="1" charset="0"/>
                </a:rPr>
                <a:t>remOne</a:t>
              </a:r>
              <a:r>
                <a:rPr lang="en-US" sz="1600" b="1" dirty="0" smtClean="0">
                  <a:latin typeface="Courier New" pitchFamily="1" charset="0"/>
                </a:rPr>
                <a:t>(8</a:t>
              </a:r>
              <a:r>
                <a:rPr lang="en-US" sz="1600" b="1" dirty="0" smtClean="0">
                  <a:latin typeface="Courier New" pitchFamily="1" charset="0"/>
                </a:rPr>
                <a:t>, [</a:t>
              </a:r>
              <a:r>
                <a:rPr lang="en-US" sz="1600" b="1" dirty="0" smtClean="0">
                  <a:latin typeface="Courier New" pitchFamily="1" charset="0"/>
                </a:rPr>
                <a:t>7,8,9,8])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9272" y="3509945"/>
              <a:ext cx="1392767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dirty="0" smtClean="0">
                  <a:latin typeface="Courier New" pitchFamily="1" charset="0"/>
                </a:rPr>
                <a:t>[7,9,8]</a:t>
              </a:r>
              <a:endParaRPr lang="en-US" sz="1600" dirty="0"/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2749815" y="3588911"/>
              <a:ext cx="215723" cy="180622"/>
            </a:xfrm>
            <a:prstGeom prst="rightArrow">
              <a:avLst>
                <a:gd name="adj1" fmla="val 36317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55338" y="3035895"/>
            <a:ext cx="3536262" cy="338554"/>
          </a:xfrm>
          <a:prstGeom prst="rect">
            <a:avLst/>
          </a:prstGeom>
          <a:solidFill>
            <a:srgbClr val="D2E6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('</a:t>
            </a:r>
            <a:r>
              <a:rPr lang="en-US" sz="1600" b="1" dirty="0" err="1" smtClean="0">
                <a:latin typeface="Courier New" pitchFamily="1" charset="0"/>
              </a:rPr>
              <a:t>d','coded</a:t>
            </a:r>
            <a:r>
              <a:rPr lang="en-US" sz="1600" b="1" dirty="0" smtClean="0">
                <a:latin typeface="Courier New" pitchFamily="1" charset="0"/>
              </a:rPr>
              <a:t>')   '</a:t>
            </a:r>
            <a:r>
              <a:rPr lang="en-US" sz="1600" b="1" dirty="0" err="1" smtClean="0">
                <a:latin typeface="Courier New" pitchFamily="1" charset="0"/>
              </a:rPr>
              <a:t>ed</a:t>
            </a:r>
            <a:r>
              <a:rPr lang="en-US" sz="1600" b="1" dirty="0" smtClean="0"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8112391" y="3128946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ectangle 20"/>
          <p:cNvSpPr/>
          <p:nvPr/>
        </p:nvSpPr>
        <p:spPr>
          <a:xfrm rot="21067616">
            <a:off x="6860938" y="4261564"/>
            <a:ext cx="1035998" cy="276999"/>
          </a:xfrm>
          <a:prstGeom prst="rect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Challenge…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41490"/>
            <a:ext cx="36575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Name(s):</a:t>
            </a:r>
            <a:endParaRPr lang="en-US" sz="2100" dirty="0">
              <a:latin typeface="Cambr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04800" y="3897489"/>
            <a:ext cx="8469489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101065" y="3319924"/>
            <a:ext cx="2890536" cy="246221"/>
          </a:xfrm>
          <a:prstGeom prst="rect">
            <a:avLst/>
          </a:prstGeom>
          <a:solidFill>
            <a:srgbClr val="D2E6FE"/>
          </a:solidFill>
        </p:spPr>
        <p:txBody>
          <a:bodyPr wrap="none">
            <a:spAutoFit/>
          </a:bodyPr>
          <a:lstStyle/>
          <a:p>
            <a:pPr algn="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If e is not in L,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remUpto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should remove everything...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14061" y="3531744"/>
            <a:ext cx="433413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Hint: 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both cases, all that's needed is </a:t>
            </a:r>
            <a:r>
              <a:rPr lang="en-US" sz="1100" i="1" dirty="0" smtClean="0">
                <a:latin typeface="Calibri" pitchFamily="34" charset="0"/>
                <a:cs typeface="Calibri" pitchFamily="34" charset="0"/>
              </a:rPr>
              <a:t>crossing stuff out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!  What stuff?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3848" y="5596582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'magical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983848" y="6220023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twasbrillig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983848" y="5812482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False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3848" y="6435923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True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1171933">
            <a:off x="840196" y="1242823"/>
            <a:ext cx="493721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Hint</a:t>
            </a:r>
            <a:r>
              <a:rPr lang="en-US" dirty="0" smtClean="0">
                <a:latin typeface="Calibri" panose="020F0502020204030204" pitchFamily="34" charset="0"/>
              </a:rPr>
              <a:t>: remove </a:t>
            </a:r>
            <a:r>
              <a:rPr lang="en-US" u="sng" dirty="0" smtClean="0">
                <a:latin typeface="Calibri" panose="020F0502020204030204" pitchFamily="34" charset="0"/>
              </a:rPr>
              <a:t>one thing</a:t>
            </a:r>
            <a:r>
              <a:rPr lang="en-US" dirty="0" smtClean="0">
                <a:latin typeface="Calibri" panose="020F0502020204030204" pitchFamily="34" charset="0"/>
              </a:rPr>
              <a:t>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remOne</a:t>
            </a:r>
            <a:r>
              <a:rPr lang="en-US" dirty="0" smtClean="0">
                <a:latin typeface="Calibri" panose="020F0502020204030204" pitchFamily="34" charset="0"/>
              </a:rPr>
              <a:t>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343209">
            <a:off x="556937" y="3696127"/>
            <a:ext cx="5778577" cy="461665"/>
          </a:xfrm>
          <a:prstGeom prst="rect">
            <a:avLst/>
          </a:prstGeom>
          <a:solidFill>
            <a:srgbClr val="CBEBFB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Hint</a:t>
            </a:r>
            <a:r>
              <a:rPr lang="en-US" dirty="0" smtClean="0">
                <a:latin typeface="Calibri" panose="020F0502020204030204" pitchFamily="34" charset="0"/>
              </a:rPr>
              <a:t>: remove </a:t>
            </a:r>
            <a:r>
              <a:rPr lang="en-US" u="sng" dirty="0" smtClean="0">
                <a:latin typeface="Calibri" panose="020F0502020204030204" pitchFamily="34" charset="0"/>
              </a:rPr>
              <a:t>one </a:t>
            </a:r>
            <a:r>
              <a:rPr lang="en-US" b="1" i="1" u="sng" dirty="0" smtClean="0">
                <a:latin typeface="Calibri" panose="020F0502020204030204" pitchFamily="34" charset="0"/>
              </a:rPr>
              <a:t>more </a:t>
            </a:r>
            <a:r>
              <a:rPr lang="en-US" u="sng" dirty="0" smtClean="0">
                <a:latin typeface="Calibri" panose="020F0502020204030204" pitchFamily="34" charset="0"/>
              </a:rPr>
              <a:t>thing</a:t>
            </a:r>
            <a:r>
              <a:rPr lang="en-US" dirty="0" smtClean="0">
                <a:latin typeface="Calibri" panose="020F0502020204030204" pitchFamily="34" charset="0"/>
              </a:rPr>
              <a:t>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remUpto</a:t>
            </a:r>
            <a:r>
              <a:rPr lang="en-US" dirty="0" smtClean="0">
                <a:latin typeface="Calibri" panose="020F0502020204030204" pitchFamily="34" charset="0"/>
              </a:rPr>
              <a:t>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022003">
            <a:off x="1340476" y="5419887"/>
            <a:ext cx="5778577" cy="461665"/>
          </a:xfrm>
          <a:prstGeom prst="rect">
            <a:avLst/>
          </a:prstGeom>
          <a:solidFill>
            <a:srgbClr val="FFCC66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Hint</a:t>
            </a:r>
            <a:r>
              <a:rPr lang="en-US" dirty="0" smtClean="0">
                <a:latin typeface="Calibri" panose="020F0502020204030204" pitchFamily="34" charset="0"/>
              </a:rPr>
              <a:t>: you'll need 3-4 cases total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subseq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407616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(e</a:t>
            </a:r>
            <a:r>
              <a:rPr lang="en-US" b="1" dirty="0" smtClean="0">
                <a:latin typeface="Courier New" pitchFamily="1" charset="0"/>
              </a:rPr>
              <a:t>, </a:t>
            </a:r>
            <a:r>
              <a:rPr lang="en-US" b="1" dirty="0" smtClean="0">
                <a:latin typeface="Courier New" pitchFamily="1" charset="0"/>
              </a:rPr>
              <a:t>L):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emoves all e’s from L."""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</a:rPr>
              <a:t>(L) == 0: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L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 smtClean="0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</a:t>
            </a:r>
            <a:r>
              <a:rPr lang="en-US" b="1" dirty="0" smtClean="0">
                <a:latin typeface="Courier New" pitchFamily="1" charset="0"/>
              </a:rPr>
              <a:t>L[0] != e: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L[0:1] +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(e</a:t>
            </a:r>
            <a:r>
              <a:rPr lang="en-US" b="1" dirty="0">
                <a:latin typeface="Courier New" pitchFamily="1" charset="0"/>
              </a:rPr>
              <a:t>, L[1</a:t>
            </a:r>
            <a:r>
              <a:rPr lang="en-US" b="1" dirty="0" smtClean="0">
                <a:latin typeface="Courier New" pitchFamily="1" charset="0"/>
              </a:rPr>
              <a:t>:])</a:t>
            </a:r>
            <a:endParaRPr lang="en-US" b="1" dirty="0">
              <a:latin typeface="Courier New" pitchFamily="1" charset="0"/>
            </a:endParaRP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 smtClean="0">
                <a:latin typeface="Courier New" pitchFamily="1" charset="0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(e</a:t>
            </a:r>
            <a:r>
              <a:rPr lang="en-US" b="1" dirty="0">
                <a:latin typeface="Courier New" pitchFamily="1" charset="0"/>
              </a:rPr>
              <a:t>, </a:t>
            </a:r>
            <a:r>
              <a:rPr lang="en-US" b="1" dirty="0" smtClean="0">
                <a:latin typeface="Courier New" pitchFamily="1" charset="0"/>
              </a:rPr>
              <a:t>L[1</a:t>
            </a:r>
            <a:r>
              <a:rPr lang="en-US" b="1" dirty="0" smtClean="0">
                <a:latin typeface="Courier New" pitchFamily="1" charset="0"/>
              </a:rPr>
              <a:t>:])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(8</a:t>
            </a:r>
            <a:r>
              <a:rPr lang="en-US" sz="1600" b="1" dirty="0" smtClean="0">
                <a:latin typeface="Courier New" pitchFamily="1" charset="0"/>
              </a:rPr>
              <a:t>, [</a:t>
            </a:r>
            <a:r>
              <a:rPr lang="en-US" sz="1600" b="1" dirty="0" smtClean="0">
                <a:latin typeface="Courier New" pitchFamily="1" charset="0"/>
              </a:rPr>
              <a:t>7,8,9,8])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124200" y="6338823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[7,9,8]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,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880784" y="6338823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'coed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924793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710225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502486">
            <a:off x="5025354" y="1061050"/>
            <a:ext cx="3644937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Hint</a:t>
            </a:r>
            <a:r>
              <a:rPr lang="en-US" sz="1600" dirty="0" smtClean="0">
                <a:latin typeface="Calibri" panose="020F0502020204030204" pitchFamily="34" charset="0"/>
              </a:rPr>
              <a:t>: remove </a:t>
            </a:r>
            <a:r>
              <a:rPr lang="en-US" sz="1600" u="sng" dirty="0" smtClean="0">
                <a:latin typeface="Calibri" panose="020F0502020204030204" pitchFamily="34" charset="0"/>
              </a:rPr>
              <a:t>one thing</a:t>
            </a:r>
            <a:r>
              <a:rPr lang="en-US" sz="1600" dirty="0" smtClean="0">
                <a:latin typeface="Calibri" panose="020F0502020204030204" pitchFamily="34" charset="0"/>
              </a:rPr>
              <a:t> for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remOne</a:t>
            </a:r>
            <a:r>
              <a:rPr lang="en-US" sz="1600" dirty="0" smtClean="0">
                <a:latin typeface="Calibri" panose="020F0502020204030204" pitchFamily="34" charset="0"/>
              </a:rPr>
              <a:t>!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199" y="1407616"/>
            <a:ext cx="844838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(e</a:t>
            </a:r>
            <a:r>
              <a:rPr lang="en-US" b="1" dirty="0">
                <a:latin typeface="Courier New" pitchFamily="1" charset="0"/>
              </a:rPr>
              <a:t>, </a:t>
            </a:r>
            <a:r>
              <a:rPr lang="en-US" b="1" dirty="0" smtClean="0">
                <a:latin typeface="Courier New" pitchFamily="1" charset="0"/>
              </a:rPr>
              <a:t>L):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"""Returns sequence </a:t>
            </a:r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L with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one e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removed.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(L) == 0: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L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</a:t>
            </a:r>
            <a:r>
              <a:rPr lang="en-US" b="1" dirty="0">
                <a:latin typeface="Courier New" pitchFamily="1" charset="0"/>
              </a:rPr>
              <a:t>L[0] != e:</a:t>
            </a: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    return</a:t>
            </a:r>
            <a:r>
              <a:rPr lang="en-US" b="1" dirty="0">
                <a:latin typeface="Courier New" pitchFamily="1" charset="0"/>
              </a:rPr>
              <a:t>  L[0:1] +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(e</a:t>
            </a:r>
            <a:r>
              <a:rPr lang="en-US" b="1" dirty="0">
                <a:latin typeface="Courier New" pitchFamily="1" charset="0"/>
              </a:rPr>
              <a:t>, L[1</a:t>
            </a:r>
            <a:r>
              <a:rPr lang="en-US" b="1" dirty="0" smtClean="0">
                <a:latin typeface="Courier New" pitchFamily="1" charset="0"/>
              </a:rPr>
              <a:t>:])</a:t>
            </a:r>
            <a:endParaRPr lang="en-US" b="1" dirty="0">
              <a:latin typeface="Courier New" pitchFamily="1" charset="0"/>
            </a:endParaRP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 </a:t>
            </a:r>
            <a:r>
              <a:rPr lang="en-US" b="1" dirty="0" smtClean="0">
                <a:latin typeface="Courier New" pitchFamily="1" charset="0"/>
              </a:rPr>
              <a:t>L[1:]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338823"/>
            <a:ext cx="277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(8</a:t>
            </a:r>
            <a:r>
              <a:rPr lang="en-US" sz="1600" b="1" dirty="0" smtClean="0">
                <a:latin typeface="Courier New" pitchFamily="1" charset="0"/>
              </a:rPr>
              <a:t>, [</a:t>
            </a:r>
            <a:r>
              <a:rPr lang="en-US" sz="1600" b="1" dirty="0" smtClean="0">
                <a:latin typeface="Courier New" pitchFamily="1" charset="0"/>
              </a:rPr>
              <a:t>7,8,9,8])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236777" y="6338823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[9,8]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029200" y="6338823"/>
            <a:ext cx="277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,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880784" y="633882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3093815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744092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450104">
            <a:off x="4728643" y="1143109"/>
            <a:ext cx="4172695" cy="338554"/>
          </a:xfrm>
          <a:prstGeom prst="rect">
            <a:avLst/>
          </a:prstGeom>
          <a:solidFill>
            <a:srgbClr val="CBEBFB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Hint</a:t>
            </a:r>
            <a:r>
              <a:rPr lang="en-US" sz="1600" dirty="0" smtClean="0">
                <a:latin typeface="Calibri" panose="020F0502020204030204" pitchFamily="34" charset="0"/>
              </a:rPr>
              <a:t>: remove </a:t>
            </a:r>
            <a:r>
              <a:rPr lang="en-US" sz="1600" u="sng" dirty="0" smtClean="0">
                <a:latin typeface="Calibri" panose="020F0502020204030204" pitchFamily="34" charset="0"/>
              </a:rPr>
              <a:t>one </a:t>
            </a:r>
            <a:r>
              <a:rPr lang="en-US" sz="1600" b="1" i="1" u="sng" dirty="0" smtClean="0">
                <a:latin typeface="Calibri" panose="020F0502020204030204" pitchFamily="34" charset="0"/>
              </a:rPr>
              <a:t>more </a:t>
            </a:r>
            <a:r>
              <a:rPr lang="en-US" sz="1600" u="sng" dirty="0" smtClean="0">
                <a:latin typeface="Calibri" panose="020F0502020204030204" pitchFamily="34" charset="0"/>
              </a:rPr>
              <a:t>thing</a:t>
            </a:r>
            <a:r>
              <a:rPr lang="en-US" sz="1600" dirty="0" smtClean="0">
                <a:latin typeface="Calibri" panose="020F0502020204030204" pitchFamily="34" charset="0"/>
              </a:rPr>
              <a:t> for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remUpto</a:t>
            </a:r>
            <a:r>
              <a:rPr lang="en-US" sz="1600" dirty="0" smtClean="0">
                <a:latin typeface="Calibri" panose="020F0502020204030204" pitchFamily="34" charset="0"/>
              </a:rPr>
              <a:t>!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807" y="6248400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'magical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142123" y="6248400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twasbrillig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6464300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False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9916" y="6464300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True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5788" y="1347788"/>
            <a:ext cx="826611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2100" b="1" dirty="0" err="1" smtClean="0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(s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 err="1" smtClean="0">
                <a:latin typeface="Courier New" pitchFamily="1" charset="0"/>
              </a:rPr>
              <a:t>sbig</a:t>
            </a:r>
            <a:r>
              <a:rPr lang="en-US" sz="2100" b="1" dirty="0" smtClean="0">
                <a:latin typeface="Courier New" pitchFamily="1" charset="0"/>
              </a:rPr>
              <a:t>):</a:t>
            </a:r>
            <a:endParaRPr lang="en-US" sz="2100" b="1" dirty="0"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"""Returns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True if s is a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uence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1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58100" y="6350000"/>
            <a:ext cx="1193800" cy="338554"/>
          </a:xfrm>
          <a:prstGeom prst="rect">
            <a:avLst/>
          </a:prstGeom>
          <a:solidFill>
            <a:srgbClr val="FFCC66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Let's try it!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000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52400"/>
            <a:ext cx="8336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trying (coding) it out</a:t>
            </a:r>
            <a:r>
              <a:rPr lang="en-US" sz="4000" dirty="0" smtClean="0">
                <a:latin typeface="Cambria" pitchFamily="18" charset="0"/>
              </a:rPr>
              <a:t>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34033" y="3276600"/>
            <a:ext cx="140266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Base </a:t>
            </a:r>
            <a:r>
              <a:rPr lang="en-US" sz="1800" dirty="0" smtClean="0">
                <a:latin typeface="Cambria" pitchFamily="18" charset="0"/>
              </a:rPr>
              <a:t>case(s</a:t>
            </a:r>
            <a:r>
              <a:rPr lang="en-US" sz="1800" dirty="0">
                <a:latin typeface="Cambria" pitchFamily="18" charset="0"/>
              </a:rPr>
              <a:t>)</a:t>
            </a:r>
          </a:p>
        </p:txBody>
      </p:sp>
      <p:sp>
        <p:nvSpPr>
          <p:cNvPr id="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5764" y="5181600"/>
            <a:ext cx="121919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Recursive </a:t>
            </a:r>
            <a:r>
              <a:rPr lang="en-US" sz="1800" dirty="0" smtClean="0">
                <a:latin typeface="Cambria" pitchFamily="18" charset="0"/>
              </a:rPr>
              <a:t>step(s</a:t>
            </a:r>
            <a:r>
              <a:rPr lang="en-US" sz="1800" dirty="0"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4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5788" y="1347788"/>
            <a:ext cx="802481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2100" b="1" dirty="0" err="1" smtClean="0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(s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 err="1" smtClean="0">
                <a:latin typeface="Courier New" pitchFamily="1" charset="0"/>
              </a:rPr>
              <a:t>sbig</a:t>
            </a:r>
            <a:r>
              <a:rPr lang="en-US" sz="2100" b="1" dirty="0" smtClean="0">
                <a:latin typeface="Courier New" pitchFamily="1" charset="0"/>
              </a:rPr>
              <a:t>):</a:t>
            </a:r>
            <a:endParaRPr lang="en-US" sz="2100" b="1" dirty="0"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"""Returns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True if s is a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 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7988300" y="6375400"/>
            <a:ext cx="835069" cy="2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762000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52400"/>
            <a:ext cx="8336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trying (coding) it out</a:t>
            </a:r>
            <a:r>
              <a:rPr lang="en-US" sz="4000" dirty="0" smtClean="0">
                <a:latin typeface="Cambria" pitchFamily="18" charset="0"/>
              </a:rPr>
              <a:t>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4903" y="3276600"/>
            <a:ext cx="1402663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Base </a:t>
            </a:r>
            <a:r>
              <a:rPr lang="en-US" dirty="0" smtClean="0">
                <a:latin typeface="Cambria" pitchFamily="18" charset="0"/>
              </a:rPr>
              <a:t>case(s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4967112"/>
            <a:ext cx="161726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Recursive </a:t>
            </a:r>
            <a:r>
              <a:rPr lang="en-US" dirty="0" smtClean="0">
                <a:latin typeface="Cambria" pitchFamily="18" charset="0"/>
              </a:rPr>
              <a:t>step(s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 rot="282187">
            <a:off x="4605886" y="1031478"/>
            <a:ext cx="4189699" cy="338554"/>
          </a:xfrm>
          <a:prstGeom prst="rect">
            <a:avLst/>
          </a:prstGeom>
          <a:solidFill>
            <a:srgbClr val="FFCC66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Hint</a:t>
            </a:r>
            <a:r>
              <a:rPr lang="en-US" sz="1600" dirty="0" smtClean="0">
                <a:latin typeface="Calibri" panose="020F0502020204030204" pitchFamily="34" charset="0"/>
              </a:rPr>
              <a:t>: you'll need 3-4 cases total for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subseq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807" y="6248400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'magical'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142123" y="6248400"/>
            <a:ext cx="308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Courier New" pitchFamily="1" charset="0"/>
              </a:rPr>
              <a:t>subseq</a:t>
            </a:r>
            <a:r>
              <a:rPr lang="en-US" sz="1400" b="1" dirty="0" smtClean="0">
                <a:latin typeface="Courier New" pitchFamily="1" charset="0"/>
              </a:rPr>
              <a:t>(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alg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,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err="1" smtClean="0">
                <a:solidFill>
                  <a:srgbClr val="009900"/>
                </a:solidFill>
                <a:latin typeface="Courier New" pitchFamily="1" charset="0"/>
              </a:rPr>
              <a:t>twasbrillig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400" b="1" dirty="0" smtClean="0">
                <a:latin typeface="Courier New" pitchFamily="1" charset="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28600" y="6464300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False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9916" y="6464300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Courier New" pitchFamily="1" charset="0"/>
              </a:rPr>
              <a:t>True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459089" y="194733"/>
            <a:ext cx="1981200" cy="685800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1219905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Courier New" pitchFamily="1" charset="0"/>
              </a:rPr>
              <a:t>subseq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smtClean="0">
                <a:solidFill>
                  <a:srgbClr val="1E16E4"/>
                </a:solidFill>
                <a:latin typeface="Courier New" pitchFamily="1" charset="0"/>
              </a:rPr>
              <a:t>s</a:t>
            </a:r>
            <a:r>
              <a:rPr lang="en-US" sz="2800" b="1" dirty="0">
                <a:latin typeface="Courier New" pitchFamily="1" charset="0"/>
              </a:rPr>
              <a:t>,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 smtClean="0">
                <a:latin typeface="Courier New" pitchFamily="1" charset="0"/>
              </a:rPr>
              <a:t>)</a:t>
            </a:r>
            <a:endParaRPr lang="en-US" sz="2800" b="1" dirty="0">
              <a:latin typeface="Courier New" pitchFamily="1" charset="0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363" y="4478277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363" y="4857690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062" y="5711765"/>
            <a:ext cx="652303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063" y="6076890"/>
            <a:ext cx="65230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Cambria" pitchFamily="18" charset="0"/>
              </a:rPr>
              <a:t>Are there other functions we will need?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flipH="1">
            <a:off x="3124200" y="1685927"/>
            <a:ext cx="319881" cy="4524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>
            <a:off x="4543954" y="1685927"/>
            <a:ext cx="256646" cy="4367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34125" r="52950" b="8577"/>
          <a:stretch/>
        </p:blipFill>
        <p:spPr bwMode="auto">
          <a:xfrm>
            <a:off x="7309394" y="4038600"/>
            <a:ext cx="1606006" cy="27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</a:t>
            </a:r>
            <a:r>
              <a:rPr lang="en-US" sz="4000" i="1" dirty="0" smtClean="0">
                <a:latin typeface="Cambria" pitchFamily="18" charset="0"/>
              </a:rPr>
              <a:t>thinking</a:t>
            </a:r>
            <a:r>
              <a:rPr lang="en-US" sz="4000" dirty="0" smtClean="0">
                <a:latin typeface="Cambria" pitchFamily="18" charset="0"/>
              </a:rPr>
              <a:t> it out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1144998">
            <a:off x="204026" y="4735980"/>
            <a:ext cx="797055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1144998">
            <a:off x="155723" y="5955999"/>
            <a:ext cx="893661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Lose it!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8914" y="5334000"/>
            <a:ext cx="7251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- or -</a:t>
            </a:r>
            <a:endParaRPr lang="en-US" sz="15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72549" y="4548855"/>
            <a:ext cx="2985051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8433" y="1282932"/>
            <a:ext cx="1647567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189" y="388620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N = </a:t>
            </a:r>
            <a:r>
              <a:rPr lang="en-US" sz="32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len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(L)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476" y="231218"/>
            <a:ext cx="4943597" cy="738664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4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indices?!</a:t>
            </a:r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???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for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L]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97480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L[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i-1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L[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for 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range(N)]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828800"/>
            <a:ext cx="606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  _________  for x in L]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1000" y="2590800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" y="3657600"/>
            <a:ext cx="868680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81000" y="5841086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0121954">
            <a:off x="952643" y="234304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20121954">
            <a:off x="741359" y="530280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3392747"/>
            <a:ext cx="3575018" cy="584775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L = [1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, 11, 21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endParaRPr lang="en-US" sz="32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760167">
            <a:off x="7289643" y="1766139"/>
            <a:ext cx="1352422" cy="584775"/>
          </a:xfrm>
          <a:prstGeom prst="rect">
            <a:avLst/>
          </a:prstGeom>
          <a:solidFill>
            <a:srgbClr val="FFE4C9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Aargh!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hw4pr2</a:t>
            </a: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:   </a:t>
            </a:r>
            <a:r>
              <a:rPr lang="en-US" sz="4000" i="1" dirty="0" smtClean="0">
                <a:latin typeface="Cambria" pitchFamily="18" charset="0"/>
                <a:cs typeface="Times New Roman" pitchFamily="18" charset="0"/>
              </a:rPr>
              <a:t>use it or lose it</a:t>
            </a:r>
            <a:endParaRPr lang="en-US" sz="4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422" y="1472625"/>
            <a:ext cx="638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itchFamily="18" charset="0"/>
              </a:rPr>
              <a:t>L</a:t>
            </a:r>
            <a:r>
              <a:rPr lang="en-US" sz="3200" dirty="0" smtClean="0">
                <a:latin typeface="Cambria" pitchFamily="18" charset="0"/>
              </a:rPr>
              <a:t>ongest </a:t>
            </a:r>
            <a:r>
              <a:rPr lang="en-US" sz="3200" b="1" dirty="0" smtClean="0">
                <a:latin typeface="Cambria" pitchFamily="18" charset="0"/>
              </a:rPr>
              <a:t>C</a:t>
            </a:r>
            <a:r>
              <a:rPr lang="en-US" sz="3200" dirty="0" smtClean="0">
                <a:latin typeface="Cambria" pitchFamily="18" charset="0"/>
              </a:rPr>
              <a:t>ommon </a:t>
            </a:r>
            <a:r>
              <a:rPr lang="en-US" sz="3200" b="1" dirty="0" smtClean="0">
                <a:latin typeface="Cambria" pitchFamily="18" charset="0"/>
              </a:rPr>
              <a:t>S</a:t>
            </a:r>
            <a:r>
              <a:rPr lang="en-US" sz="3200" dirty="0" smtClean="0">
                <a:latin typeface="Cambria" pitchFamily="18" charset="0"/>
              </a:rPr>
              <a:t>ubsequence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2557" y="1472625"/>
            <a:ext cx="19559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alibri" panose="020F0502020204030204" pitchFamily="34" charset="0"/>
              </a:rPr>
              <a:t>LCS( S, T 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889" y="2768025"/>
            <a:ext cx="638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itchFamily="18" charset="0"/>
              </a:rPr>
              <a:t>J</a:t>
            </a:r>
            <a:r>
              <a:rPr lang="en-US" sz="3200" dirty="0" err="1" smtClean="0">
                <a:latin typeface="Cambria" pitchFamily="18" charset="0"/>
              </a:rPr>
              <a:t>otto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</a:rPr>
              <a:t>Score</a:t>
            </a:r>
            <a:r>
              <a:rPr lang="en-US" sz="3200" dirty="0" smtClean="0">
                <a:latin typeface="Cambria" pitchFamily="18" charset="0"/>
              </a:rPr>
              <a:t> counting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2768025"/>
            <a:ext cx="271715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alibri" panose="020F0502020204030204" pitchFamily="34" charset="0"/>
              </a:rPr>
              <a:t>jscore</a:t>
            </a:r>
            <a:r>
              <a:rPr lang="en-US" sz="3200" dirty="0" smtClean="0">
                <a:latin typeface="Calibri" panose="020F0502020204030204" pitchFamily="34" charset="0"/>
              </a:rPr>
              <a:t>( s1, s2 )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889" y="3875782"/>
            <a:ext cx="3951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b</a:t>
            </a:r>
            <a:r>
              <a:rPr lang="en-US" sz="3200" dirty="0" smtClean="0">
                <a:latin typeface="Cambria" pitchFamily="18" charset="0"/>
              </a:rPr>
              <a:t>inary </a:t>
            </a:r>
            <a:r>
              <a:rPr lang="en-US" sz="3200" b="1" dirty="0" smtClean="0">
                <a:latin typeface="Cambria" pitchFamily="18" charset="0"/>
              </a:rPr>
              <a:t>l</a:t>
            </a:r>
            <a:r>
              <a:rPr lang="en-US" sz="3200" dirty="0" smtClean="0">
                <a:latin typeface="Cambria" pitchFamily="18" charset="0"/>
              </a:rPr>
              <a:t>ist and </a:t>
            </a:r>
            <a:r>
              <a:rPr lang="en-US" sz="3200" b="1" dirty="0" smtClean="0">
                <a:latin typeface="Cambria" pitchFamily="18" charset="0"/>
              </a:rPr>
              <a:t>gen</a:t>
            </a:r>
            <a:r>
              <a:rPr lang="en-US" sz="3200" dirty="0" smtClean="0">
                <a:latin typeface="Cambria" pitchFamily="18" charset="0"/>
              </a:rPr>
              <a:t>eral list </a:t>
            </a:r>
            <a:r>
              <a:rPr lang="en-US" sz="3200" b="1" dirty="0" smtClean="0">
                <a:latin typeface="Cambria" pitchFamily="18" charset="0"/>
              </a:rPr>
              <a:t>sort</a:t>
            </a:r>
            <a:r>
              <a:rPr lang="en-US" sz="3200" dirty="0" smtClean="0">
                <a:latin typeface="Cambria" pitchFamily="18" charset="0"/>
              </a:rPr>
              <a:t>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144468"/>
            <a:ext cx="41649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alibri" panose="020F0502020204030204" pitchFamily="34" charset="0"/>
              </a:rPr>
              <a:t>blsort</a:t>
            </a:r>
            <a:r>
              <a:rPr lang="en-US" sz="3200" dirty="0" smtClean="0">
                <a:latin typeface="Calibri" panose="020F0502020204030204" pitchFamily="34" charset="0"/>
              </a:rPr>
              <a:t>( L ),  </a:t>
            </a:r>
            <a:r>
              <a:rPr lang="en-US" sz="3200" dirty="0" err="1" smtClean="0">
                <a:latin typeface="Calibri" panose="020F0502020204030204" pitchFamily="34" charset="0"/>
              </a:rPr>
              <a:t>gensort</a:t>
            </a:r>
            <a:r>
              <a:rPr lang="en-US" sz="3200" dirty="0" smtClean="0">
                <a:latin typeface="Calibri" panose="020F0502020204030204" pitchFamily="34" charset="0"/>
              </a:rPr>
              <a:t>( L 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889" y="5663625"/>
            <a:ext cx="445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itchFamily="18" charset="0"/>
              </a:rPr>
              <a:t>exact_change</a:t>
            </a:r>
            <a:r>
              <a:rPr lang="en-US" sz="3200" dirty="0" smtClean="0">
                <a:latin typeface="Cambria" pitchFamily="18" charset="0"/>
              </a:rPr>
              <a:t> making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5400" y="5663625"/>
            <a:ext cx="36315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alibri" panose="020F0502020204030204" pitchFamily="34" charset="0"/>
              </a:rPr>
              <a:t>exact_change</a:t>
            </a:r>
            <a:r>
              <a:rPr lang="en-US" sz="3200" dirty="0" smtClean="0">
                <a:latin typeface="Calibri" panose="020F0502020204030204" pitchFamily="34" charset="0"/>
              </a:rPr>
              <a:t>( t, L )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3962399" y="2700866"/>
            <a:ext cx="5030125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2731911"/>
            <a:ext cx="3352800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hw4pr2</a:t>
            </a: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:   </a:t>
            </a:r>
            <a:r>
              <a:rPr lang="en-US" sz="4000" i="1" dirty="0" smtClean="0">
                <a:latin typeface="Cambria" pitchFamily="18" charset="0"/>
                <a:cs typeface="Times New Roman" pitchFamily="18" charset="0"/>
              </a:rPr>
              <a:t>use it or lose it</a:t>
            </a:r>
            <a:endParaRPr lang="en-US" sz="4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422" y="1669631"/>
            <a:ext cx="638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mbria" pitchFamily="18" charset="0"/>
              </a:rPr>
              <a:t>L</a:t>
            </a:r>
            <a:r>
              <a:rPr lang="en-US" sz="3200" dirty="0" smtClean="0">
                <a:latin typeface="Cambria" pitchFamily="18" charset="0"/>
              </a:rPr>
              <a:t>ongest </a:t>
            </a:r>
            <a:r>
              <a:rPr lang="en-US" sz="3200" b="1" u="sng" dirty="0" smtClean="0">
                <a:latin typeface="Cambria" pitchFamily="18" charset="0"/>
              </a:rPr>
              <a:t>C</a:t>
            </a:r>
            <a:r>
              <a:rPr lang="en-US" sz="3200" dirty="0" smtClean="0">
                <a:latin typeface="Cambria" pitchFamily="18" charset="0"/>
              </a:rPr>
              <a:t>ommon </a:t>
            </a:r>
            <a:r>
              <a:rPr lang="en-US" sz="3200" b="1" u="sng" dirty="0" smtClean="0">
                <a:latin typeface="Cambria" pitchFamily="18" charset="0"/>
              </a:rPr>
              <a:t>S</a:t>
            </a:r>
            <a:r>
              <a:rPr lang="en-US" sz="3200" dirty="0" smtClean="0">
                <a:latin typeface="Cambria" pitchFamily="18" charset="0"/>
              </a:rPr>
              <a:t>ubsequence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007603" y="2960511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'HUMAN'</a:t>
            </a:r>
            <a:endParaRPr lang="en-US" sz="3200" dirty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90091" y="4281311"/>
            <a:ext cx="257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'CHIMPANZEE'</a:t>
            </a:r>
            <a:endParaRPr lang="en-US" sz="3200" dirty="0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623352" y="2960511"/>
            <a:ext cx="39227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'CGCTGAGCTAGGCA...'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710664" y="4281311"/>
            <a:ext cx="3748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'ATCCTAGGTAACTG...'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518534" y="6143984"/>
            <a:ext cx="1532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Eye </a:t>
            </a:r>
            <a:r>
              <a:rPr lang="en-US" sz="1050" dirty="0" err="1">
                <a:latin typeface="Calibri" pitchFamily="34" charset="0"/>
              </a:rPr>
              <a:t>oneder</a:t>
            </a:r>
            <a:r>
              <a:rPr lang="en-US" sz="1050" dirty="0">
                <a:latin typeface="Calibri" pitchFamily="34" charset="0"/>
              </a:rPr>
              <a:t> if </a:t>
            </a:r>
            <a:r>
              <a:rPr lang="en-US" sz="1050" dirty="0" smtClean="0">
                <a:latin typeface="Calibri" pitchFamily="34" charset="0"/>
              </a:rPr>
              <a:t>this  </a:t>
            </a:r>
            <a:r>
              <a:rPr lang="en-US" sz="1050" dirty="0" err="1" smtClean="0">
                <a:latin typeface="Calibri" pitchFamily="34" charset="0"/>
              </a:rPr>
              <a:t>haz</a:t>
            </a:r>
            <a:r>
              <a:rPr lang="en-US" sz="1050" dirty="0" smtClean="0">
                <a:latin typeface="Calibri" pitchFamily="34" charset="0"/>
              </a:rPr>
              <a:t> other </a:t>
            </a:r>
            <a:r>
              <a:rPr lang="en-US" sz="1050" dirty="0" err="1">
                <a:latin typeface="Calibri" pitchFamily="34" charset="0"/>
              </a:rPr>
              <a:t>aplications</a:t>
            </a:r>
            <a:r>
              <a:rPr lang="en-US" sz="1050" dirty="0">
                <a:latin typeface="Calibri" pitchFamily="34" charset="0"/>
              </a:rPr>
              <a:t>?</a:t>
            </a:r>
          </a:p>
        </p:txBody>
      </p:sp>
      <p:grpSp>
        <p:nvGrpSpPr>
          <p:cNvPr id="45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47288" y="6389511"/>
            <a:ext cx="381065" cy="414462"/>
            <a:chOff x="2928" y="1051"/>
            <a:chExt cx="840" cy="957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7945019" y="4904601"/>
            <a:ext cx="817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+10</a:t>
            </a:r>
            <a:r>
              <a:rPr lang="en-US" sz="1200" i="1" baseline="42000" dirty="0" smtClean="0">
                <a:solidFill>
                  <a:srgbClr val="009900"/>
                </a:solidFill>
                <a:latin typeface="Cambria" pitchFamily="18" charset="0"/>
              </a:rPr>
              <a:t>9</a:t>
            </a:r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more</a:t>
            </a:r>
            <a:endParaRPr lang="en-US" sz="1200" baseline="42000" dirty="0">
              <a:solidFill>
                <a:srgbClr val="00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2557" y="1669631"/>
            <a:ext cx="19559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LCS( S, T )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6" y="256659"/>
            <a:ext cx="4820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Why LCS? 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8364" y="80371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woodrow.org/teachers/BIOLOGY03/Projects/group1/images/clustalx-picprep.gif"/>
          <p:cNvPicPr>
            <a:picLocks noChangeAspect="1" noChangeArrowheads="1"/>
          </p:cNvPicPr>
          <p:nvPr/>
        </p:nvPicPr>
        <p:blipFill rotWithShape="1">
          <a:blip r:embed="rId5"/>
          <a:srcRect l="1" r="1032"/>
          <a:stretch/>
        </p:blipFill>
        <p:spPr bwMode="auto">
          <a:xfrm>
            <a:off x="1682867" y="1371600"/>
            <a:ext cx="7308733" cy="4403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59877"/>
            <a:ext cx="8771697" cy="4616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itchFamily="18" charset="0"/>
                <a:cs typeface="Calibri" pitchFamily="34" charset="0"/>
              </a:rPr>
              <a:t>Screenshot from the </a:t>
            </a:r>
            <a:r>
              <a:rPr lang="en-US" i="1" dirty="0" err="1" smtClean="0">
                <a:latin typeface="Cambria" pitchFamily="18" charset="0"/>
                <a:cs typeface="Calibri" pitchFamily="34" charset="0"/>
              </a:rPr>
              <a:t>ClustalX</a:t>
            </a:r>
            <a:r>
              <a:rPr lang="en-US" i="1" dirty="0" smtClean="0">
                <a:latin typeface="Cambria" pitchFamily="18" charset="0"/>
                <a:cs typeface="Calibri" pitchFamily="34" charset="0"/>
              </a:rPr>
              <a:t> multiple subsequence alignment tool...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6" name="Picture 4" descr="http://www.kdwp.state.ks.us/var/news/storage/images/other_services/threatened_and_endangered_species/es_extra_image_gallery/fatmucket_mussel/31239-1-eng-US/fatmucket_mussel_image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323" y="2278171"/>
            <a:ext cx="1727199" cy="1295400"/>
          </a:xfrm>
          <a:prstGeom prst="rect">
            <a:avLst/>
          </a:prstGeom>
          <a:noFill/>
        </p:spPr>
      </p:pic>
      <p:pic>
        <p:nvPicPr>
          <p:cNvPr id="7" name="Picture 6" descr="http://www.junglewalk.com/animal-pictures/642/Butter-clam-8080.jpg"/>
          <p:cNvPicPr>
            <a:picLocks noChangeAspect="1" noChangeArrowheads="1"/>
          </p:cNvPicPr>
          <p:nvPr/>
        </p:nvPicPr>
        <p:blipFill>
          <a:blip r:embed="rId7"/>
          <a:srcRect l="23529"/>
          <a:stretch>
            <a:fillRect/>
          </a:stretch>
        </p:blipFill>
        <p:spPr bwMode="auto">
          <a:xfrm>
            <a:off x="196445" y="3962400"/>
            <a:ext cx="1800990" cy="1574292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 bwMode="auto">
          <a:xfrm rot="9226894">
            <a:off x="6850217" y="4279291"/>
            <a:ext cx="441034" cy="838200"/>
          </a:xfrm>
          <a:prstGeom prst="downArrow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1306357">
            <a:off x="7129855" y="4147430"/>
            <a:ext cx="441034" cy="838200"/>
          </a:xfrm>
          <a:prstGeom prst="downArrow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0961521">
            <a:off x="5904858" y="4798028"/>
            <a:ext cx="2644881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Algorithmic challenge:  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How to find the best </a:t>
            </a:r>
            <a:r>
              <a:rPr lang="en-US" sz="1800" u="sng" dirty="0" smtClean="0">
                <a:latin typeface="Cambria" pitchFamily="18" charset="0"/>
                <a:cs typeface="Calibri" pitchFamily="34" charset="0"/>
              </a:rPr>
              <a:t>common subsequences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 among these very big genome strings ?!?</a:t>
            </a:r>
            <a:endParaRPr lang="en-US" sz="1800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8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614227" y="5715000"/>
            <a:ext cx="152400" cy="152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solidFill>
            <a:srgbClr val="FFDE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  <a:cs typeface="Calibri" pitchFamily="34" charset="0"/>
              </a:rPr>
              <a:t>What was gained (or lost) here?</a:t>
            </a:r>
            <a:endParaRPr lang="en-US" sz="15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424006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79097" y="193174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207022" y="2528709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068669"/>
            <a:ext cx="2369815" cy="646331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  <a:cs typeface="Calibri" pitchFamily="1" charset="0"/>
              </a:rPr>
              <a:t>Phylogeny</a:t>
            </a:r>
            <a:endParaRPr lang="en-US" sz="3600" b="1" dirty="0">
              <a:latin typeface="Cambria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53400" y="2590800"/>
            <a:ext cx="51646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wn Arrow 31"/>
          <p:cNvSpPr/>
          <p:nvPr/>
        </p:nvSpPr>
        <p:spPr bwMode="auto">
          <a:xfrm>
            <a:off x="6693782" y="56778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79911" y="2214033"/>
            <a:ext cx="152400" cy="190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52444" y="3101376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550387" y="3657600"/>
            <a:ext cx="459047" cy="969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72787" y="6547556"/>
            <a:ext cx="622146" cy="1688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98650" y="464701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75862" y="470624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80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8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solidFill>
            <a:srgbClr val="FFDE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  <a:cs typeface="Calibri" pitchFamily="34" charset="0"/>
              </a:rPr>
              <a:t>What was gained (or lost) here?</a:t>
            </a:r>
            <a:endParaRPr lang="en-US" sz="15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424006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79097" y="193174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207022" y="2528709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068669"/>
            <a:ext cx="2369815" cy="646331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  <a:cs typeface="Calibri" pitchFamily="1" charset="0"/>
              </a:rPr>
              <a:t>Phylogeny</a:t>
            </a:r>
            <a:endParaRPr lang="en-US" sz="3600" b="1" dirty="0">
              <a:latin typeface="Cambria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53400" y="2590800"/>
            <a:ext cx="51646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wn Arrow 31"/>
          <p:cNvSpPr/>
          <p:nvPr/>
        </p:nvSpPr>
        <p:spPr bwMode="auto">
          <a:xfrm>
            <a:off x="6693782" y="567782"/>
            <a:ext cx="186796" cy="294691"/>
          </a:xfrm>
          <a:prstGeom prst="downArrow">
            <a:avLst/>
          </a:prstGeom>
          <a:solidFill>
            <a:srgbClr val="CBEBFB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79911" y="2214033"/>
            <a:ext cx="152400" cy="190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52444" y="3101376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550387" y="3657600"/>
            <a:ext cx="459047" cy="969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72787" y="6547556"/>
            <a:ext cx="622146" cy="1688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98650" y="464701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75862" y="470624"/>
            <a:ext cx="467475" cy="10956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8716" y="0"/>
            <a:ext cx="6585284" cy="6858000"/>
          </a:xfrm>
          <a:prstGeom prst="roundRect">
            <a:avLst>
              <a:gd name="adj" fmla="val 5181"/>
            </a:avLst>
          </a:prstGeom>
          <a:solidFill>
            <a:schemeClr val="tx1">
              <a:lumMod val="50000"/>
              <a:lumOff val="50000"/>
              <a:alpha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7486" y="3523686"/>
            <a:ext cx="282495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 sun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down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side!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614227" y="5715000"/>
            <a:ext cx="152400" cy="152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081675" y="6461379"/>
            <a:ext cx="937296" cy="2550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sz="105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poptarts</a:t>
            </a:r>
            <a:r>
              <a:rPr lang="en-US" sz="10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!)</a:t>
            </a:r>
            <a:endParaRPr lang="en-US" sz="105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6791" y="5315201"/>
            <a:ext cx="16470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caffeine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cinema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chocolate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5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9"/>
          <a:srcRect l="4785" t="5503" r="8612" b="15391"/>
          <a:stretch>
            <a:fillRect/>
          </a:stretch>
        </p:blipFill>
        <p:spPr bwMode="auto">
          <a:xfrm>
            <a:off x="2971800" y="1729154"/>
            <a:ext cx="5807242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91" y="135399"/>
            <a:ext cx="5570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 @ 5Cs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7758" y="5081954"/>
            <a:ext cx="4315326" cy="415498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matching two phylogenies together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1306357">
            <a:off x="6122502" y="4727628"/>
            <a:ext cx="425114" cy="415142"/>
          </a:xfrm>
          <a:prstGeom prst="downArrow">
            <a:avLst/>
          </a:prstGeom>
          <a:solidFill>
            <a:srgbClr val="CBEBFB"/>
          </a:solidFill>
          <a:ln w="31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5" name="Picture 14" descr="jan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96756" y="33867"/>
            <a:ext cx="1428044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700" b="1" i="1" dirty="0" smtClean="0">
                <a:solidFill>
                  <a:srgbClr val="CC3300"/>
                </a:solidFill>
                <a:latin typeface="Cambria" pitchFamily="18" charset="0"/>
              </a:rPr>
              <a:t>Jane</a:t>
            </a:r>
            <a:endParaRPr lang="en-US" sz="27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  <p:pic>
        <p:nvPicPr>
          <p:cNvPr id="17" name="Picture 7" descr="http://bugguide.net/images/raw/OK4KAK8KDKIKAKVQOK4K304QT01QTKGKUK4QUKGQUK8QT0ZKD0HKPKQKTK5KRS8KWK8QT0PQA09QV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200400"/>
            <a:ext cx="2132711" cy="1524000"/>
          </a:xfrm>
          <a:prstGeom prst="rect">
            <a:avLst/>
          </a:prstGeom>
          <a:noFill/>
        </p:spPr>
      </p:pic>
      <p:pic>
        <p:nvPicPr>
          <p:cNvPr id="18" name="Picture 3" descr="http://www.bfeedme.com/wp-content/uploads/2009/08/bfmfigtart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3134" y="5335126"/>
            <a:ext cx="1891322" cy="1152525"/>
          </a:xfrm>
          <a:prstGeom prst="rect">
            <a:avLst/>
          </a:prstGeom>
          <a:noFill/>
          <a:ln>
            <a:solidFill>
              <a:srgbClr val="067B0E"/>
            </a:solidFill>
          </a:ln>
        </p:spPr>
      </p:pic>
      <p:pic>
        <p:nvPicPr>
          <p:cNvPr id="19" name="Picture 5" descr="http://static.howstuffworks.com/gif/fig-wasp-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191" y="1066800"/>
            <a:ext cx="2721209" cy="2027301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06680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host: figs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4689902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parasites: wasps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6088485"/>
            <a:ext cx="2819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together!</a:t>
            </a:r>
            <a:endParaRPr lang="en-US" sz="21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peciation_Jane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13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600200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Complete!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30846">
            <a:off x="2997681" y="4631288"/>
            <a:ext cx="5998797" cy="461665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co-phylogeny ever computed </a:t>
            </a:r>
            <a:r>
              <a:rPr lang="en-US" dirty="0"/>
              <a:t> </a:t>
            </a:r>
            <a:r>
              <a:rPr lang="en-US" dirty="0" smtClean="0"/>
              <a:t>(2012)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96756" y="33867"/>
            <a:ext cx="1428044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700" b="1" i="1" dirty="0" smtClean="0">
                <a:solidFill>
                  <a:srgbClr val="CC3300"/>
                </a:solidFill>
                <a:latin typeface="Cambria" pitchFamily="18" charset="0"/>
              </a:rPr>
              <a:t>Jane</a:t>
            </a:r>
            <a:endParaRPr lang="en-US" sz="27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Phylogenies_Ficus_Agaonidae_L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1327150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Jane's source data:   </a:t>
            </a:r>
            <a:r>
              <a:rPr lang="en-US" dirty="0" smtClean="0">
                <a:latin typeface="Cambria" pitchFamily="18" charset="0"/>
              </a:rPr>
              <a:t>100s of species, </a:t>
            </a:r>
            <a:r>
              <a:rPr lang="en-US" dirty="0">
                <a:latin typeface="Cambria" pitchFamily="18" charset="0"/>
              </a:rPr>
              <a:t>6 </a:t>
            </a:r>
            <a:r>
              <a:rPr lang="en-US" dirty="0" smtClean="0">
                <a:latin typeface="Cambria" pitchFamily="18" charset="0"/>
              </a:rPr>
              <a:t>continents </a:t>
            </a:r>
            <a:r>
              <a:rPr lang="en-US" dirty="0"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53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also in </a:t>
            </a: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hw4pr2</a:t>
            </a: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:   </a:t>
            </a:r>
            <a:r>
              <a:rPr lang="en-US" sz="4400" i="1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 !</a:t>
            </a:r>
            <a:endParaRPr lang="en-US" sz="4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990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a word-guessing game… 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86000"/>
            <a:ext cx="7083458" cy="38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4323" y="1219200"/>
            <a:ext cx="26817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</a:rPr>
              <a:t>jscore</a:t>
            </a:r>
            <a:r>
              <a:rPr lang="en-US" sz="3200" dirty="0" smtClean="0">
                <a:latin typeface="Calibri" panose="020F0502020204030204" pitchFamily="34" charset="0"/>
              </a:rPr>
              <a:t>( S, T )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also in </a:t>
            </a: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hw4pr2</a:t>
            </a: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:   </a:t>
            </a:r>
            <a:r>
              <a:rPr lang="en-US" sz="4400" i="1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 !</a:t>
            </a:r>
            <a:endParaRPr lang="en-US" sz="4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9728" name="Picture 1056" descr="http://carinbondar.com/wp-content/uploads/2010/11/seaott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6507" y="2585078"/>
            <a:ext cx="2413293" cy="1812652"/>
          </a:xfrm>
          <a:prstGeom prst="rect">
            <a:avLst/>
          </a:prstGeom>
          <a:noFill/>
        </p:spPr>
      </p:pic>
      <p:pic>
        <p:nvPicPr>
          <p:cNvPr id="29730" name="Picture 1058" descr="http://www.giantkillersquid.com/wp-content/uploads/2008/07/wall-e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50446" y="2585078"/>
            <a:ext cx="2000168" cy="19869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5943" y="2062967"/>
            <a:ext cx="15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'robot'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4214" y="2062967"/>
            <a:ext cx="15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'otter'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822" y="3832578"/>
            <a:ext cx="9144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These are two cute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9529" y="4262300"/>
            <a:ext cx="410256" cy="414194"/>
            <a:chOff x="2928" y="1051"/>
            <a:chExt cx="840" cy="957"/>
          </a:xfrm>
        </p:grpSpPr>
        <p:sp>
          <p:nvSpPr>
            <p:cNvPr id="26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2400" y="6248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Let's try it!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23" y="1219200"/>
            <a:ext cx="26817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</a:rPr>
              <a:t>jscore</a:t>
            </a:r>
            <a:r>
              <a:rPr lang="en-US" sz="3200" dirty="0" smtClean="0">
                <a:latin typeface="Calibri" panose="020F0502020204030204" pitchFamily="34" charset="0"/>
              </a:rPr>
              <a:t>( S, T 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5029200"/>
            <a:ext cx="5735652" cy="5875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jscore</a:t>
            </a:r>
            <a:r>
              <a:rPr lang="en-US" sz="3200" dirty="0" smtClean="0">
                <a:latin typeface="Calibri" panose="020F0502020204030204" pitchFamily="34" charset="0"/>
              </a:rPr>
              <a:t>( 'robot', 'otter' )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778919" y="5336822"/>
            <a:ext cx="3810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542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72549" y="4548855"/>
            <a:ext cx="2985051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8433" y="1282932"/>
            <a:ext cx="1647567" cy="533400"/>
          </a:xfrm>
          <a:prstGeom prst="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189" y="388620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N = </a:t>
            </a:r>
            <a:r>
              <a:rPr lang="en-US" sz="32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len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(L)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476" y="231218"/>
            <a:ext cx="4943597" cy="738664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4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indices?!</a:t>
            </a:r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???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for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L]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97480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L[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i-1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L[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0B04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for </a:t>
            </a:r>
            <a:r>
              <a:rPr lang="en-US" sz="3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 in range(N)]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828800"/>
            <a:ext cx="606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alibri" panose="020F0502020204030204" pitchFamily="34" charset="0"/>
              </a:rPr>
              <a:t>[  _________  for x in L]</a:t>
            </a:r>
            <a:endParaRPr lang="en-US" sz="3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1000" y="2590800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" y="3657600"/>
            <a:ext cx="868680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81000" y="5841086"/>
            <a:ext cx="4648200" cy="838200"/>
          </a:xfrm>
          <a:prstGeom prst="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0121954">
            <a:off x="952643" y="234304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20121954">
            <a:off x="741359" y="5302806"/>
            <a:ext cx="302454" cy="396206"/>
          </a:xfrm>
          <a:prstGeom prst="down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3392747"/>
            <a:ext cx="3575018" cy="584775"/>
          </a:xfrm>
          <a:prstGeom prst="rect">
            <a:avLst/>
          </a:prstGeom>
          <a:solidFill>
            <a:srgbClr val="D2E6FE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L = [1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, 11, 21</a:t>
            </a:r>
            <a:r>
              <a:rPr lang="en-US" sz="32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endParaRPr lang="en-US" sz="32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760167">
            <a:off x="7289643" y="1766139"/>
            <a:ext cx="1352422" cy="584775"/>
          </a:xfrm>
          <a:prstGeom prst="rect">
            <a:avLst/>
          </a:prstGeom>
          <a:solidFill>
            <a:srgbClr val="FFE4C9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Aargh!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2029" y="914400"/>
            <a:ext cx="3657600" cy="701675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Today in CS5:</a:t>
            </a:r>
            <a:endParaRPr lang="en-US" sz="4000" dirty="0"/>
          </a:p>
        </p:txBody>
      </p:sp>
      <p:sp>
        <p:nvSpPr>
          <p:cNvPr id="1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126513">
            <a:off x="751317" y="1937879"/>
            <a:ext cx="7468318" cy="2862322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800" dirty="0" smtClean="0">
                <a:latin typeface="Cambria" pitchFamily="18" charset="0"/>
              </a:rPr>
              <a:t>The </a:t>
            </a:r>
            <a:r>
              <a:rPr lang="en-US" sz="10800" dirty="0" smtClean="0">
                <a:solidFill>
                  <a:srgbClr val="CC3300"/>
                </a:solidFill>
              </a:rPr>
              <a:t>♥</a:t>
            </a:r>
            <a:r>
              <a:rPr lang="en-US" sz="10800" dirty="0" smtClean="0">
                <a:latin typeface="Cambria" pitchFamily="18" charset="0"/>
              </a:rPr>
              <a:t> of CS </a:t>
            </a:r>
            <a:r>
              <a:rPr lang="en-US" sz="7200" dirty="0" smtClean="0">
                <a:latin typeface="Cambria" pitchFamily="18" charset="0"/>
              </a:rPr>
              <a:t>(and </a:t>
            </a:r>
            <a:r>
              <a:rPr lang="en-US" sz="7200" dirty="0" err="1" smtClean="0">
                <a:latin typeface="Cambria" pitchFamily="18" charset="0"/>
              </a:rPr>
              <a:t>CSers</a:t>
            </a:r>
            <a:r>
              <a:rPr lang="en-US" sz="7200" dirty="0" smtClean="0">
                <a:latin typeface="Cambria" pitchFamily="18" charset="0"/>
              </a:rPr>
              <a:t>...)</a:t>
            </a:r>
            <a:endParaRPr lang="en-US" sz="7200" dirty="0"/>
          </a:p>
        </p:txBody>
      </p:sp>
      <p:sp>
        <p:nvSpPr>
          <p:cNvPr id="21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3171" y="5045162"/>
            <a:ext cx="3657600" cy="701675"/>
          </a:xfrm>
          <a:prstGeom prst="rect">
            <a:avLst/>
          </a:prstGeom>
          <a:solidFill>
            <a:srgbClr val="FFE4C9"/>
          </a:solidFill>
          <a:ln>
            <a:solidFill>
              <a:srgbClr val="CC33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CC3300"/>
                </a:solidFill>
                <a:latin typeface="Cambria" pitchFamily="18" charset="0"/>
              </a:rPr>
              <a:t>Algorithms!</a:t>
            </a:r>
            <a:endParaRPr lang="en-US" sz="4000" i="1" dirty="0">
              <a:solidFill>
                <a:srgbClr val="CC33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83844" y="1265237"/>
            <a:ext cx="1581153" cy="461665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latin typeface="Calibri" panose="020F0502020204030204" pitchFamily="34" charset="0"/>
              </a:rPr>
              <a:t>chr</a:t>
            </a:r>
            <a:r>
              <a:rPr lang="en-US" dirty="0" smtClean="0">
                <a:latin typeface="Calibri" panose="020F0502020204030204" pitchFamily="34" charset="0"/>
              </a:rPr>
              <a:t>(9829)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 bwMode="auto">
          <a:xfrm>
            <a:off x="6340921" y="2938430"/>
            <a:ext cx="2650679" cy="1818539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3389278" y="3095388"/>
            <a:ext cx="2455905" cy="1663005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832" y="3529914"/>
            <a:ext cx="2390947" cy="1221336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637002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'geese'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'seems'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957677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'fluff'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'lulls'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279939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'pears'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'diner'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602202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>
                <a:solidFill>
                  <a:srgbClr val="067B0E"/>
                </a:solidFill>
                <a:latin typeface="Calibri" panose="020F0502020204030204" pitchFamily="34" charset="0"/>
              </a:rPr>
              <a:t>xylyl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'slyly'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152400" y="681335"/>
            <a:ext cx="2581156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ourier New" pitchFamily="1" charset="0"/>
              </a:rPr>
              <a:t>jscore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3276600" y="683567"/>
            <a:ext cx="1475084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1" charset="0"/>
              </a:rPr>
              <a:t>sort(L)</a:t>
            </a:r>
            <a:endParaRPr lang="en-U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152400" y="152400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276600" y="152400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8" y="304800"/>
            <a:ext cx="1" cy="45494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582334" y="3810000"/>
            <a:ext cx="1131711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 write any code for these…</a:t>
            </a:r>
            <a:endParaRPr lang="en-US" sz="1500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225324" y="681335"/>
            <a:ext cx="1659430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1" charset="0"/>
              </a:rPr>
              <a:t>LCS(S,T)</a:t>
            </a:r>
            <a:endParaRPr lang="en-US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25324" y="152400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</a:t>
            </a:r>
            <a:r>
              <a:rPr lang="en-US" sz="1200" u="sng" dirty="0" smtClean="0">
                <a:latin typeface="Calibri" pitchFamily="1" charset="0"/>
                <a:cs typeface="Calibri" pitchFamily="1" charset="0"/>
              </a:rPr>
              <a:t>L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ongest </a:t>
            </a:r>
            <a:r>
              <a:rPr lang="en-US" sz="1200" u="sng" dirty="0">
                <a:latin typeface="Calibri" pitchFamily="1" charset="0"/>
                <a:cs typeface="Calibri" pitchFamily="1" charset="0"/>
              </a:rPr>
              <a:t>C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ommon </a:t>
            </a:r>
            <a:r>
              <a:rPr lang="en-US" sz="1200" u="sng" dirty="0">
                <a:latin typeface="Calibri" pitchFamily="1" charset="0"/>
                <a:cs typeface="Calibri" pitchFamily="1" charset="0"/>
              </a:rPr>
              <a:t>S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</a:t>
            </a:r>
            <a:endParaRPr lang="en-US" sz="1200" dirty="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4999447" y="1314384"/>
            <a:ext cx="8002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[5,7,42]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cxnSp>
        <p:nvCxnSpPr>
          <p:cNvPr id="39" name="Straight Arrow Connector 19"/>
          <p:cNvCxnSpPr>
            <a:cxnSpLocks noChangeShapeType="1"/>
          </p:cNvCxnSpPr>
          <p:nvPr/>
        </p:nvCxnSpPr>
        <p:spPr bwMode="auto">
          <a:xfrm>
            <a:off x="2209800" y="1807338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0" name="Straight Arrow Connector 19"/>
          <p:cNvCxnSpPr>
            <a:cxnSpLocks noChangeShapeType="1"/>
          </p:cNvCxnSpPr>
          <p:nvPr/>
        </p:nvCxnSpPr>
        <p:spPr bwMode="auto">
          <a:xfrm>
            <a:off x="1896533" y="2147824"/>
            <a:ext cx="618067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1" name="Straight Arrow Connector 19"/>
          <p:cNvCxnSpPr>
            <a:cxnSpLocks noChangeShapeType="1"/>
          </p:cNvCxnSpPr>
          <p:nvPr/>
        </p:nvCxnSpPr>
        <p:spPr bwMode="auto">
          <a:xfrm>
            <a:off x="2088444" y="2463913"/>
            <a:ext cx="4261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2" name="Straight Arrow Connector 19"/>
          <p:cNvCxnSpPr>
            <a:cxnSpLocks noChangeShapeType="1"/>
          </p:cNvCxnSpPr>
          <p:nvPr/>
        </p:nvCxnSpPr>
        <p:spPr bwMode="auto">
          <a:xfrm>
            <a:off x="1986844" y="2791291"/>
            <a:ext cx="5277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43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130668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'robot'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'otter'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19"/>
          <p:cNvCxnSpPr>
            <a:cxnSpLocks noChangeShapeType="1"/>
          </p:cNvCxnSpPr>
          <p:nvPr/>
        </p:nvCxnSpPr>
        <p:spPr bwMode="auto">
          <a:xfrm>
            <a:off x="2209800" y="147702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602089" y="1315442"/>
            <a:ext cx="28245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</a:rPr>
              <a:t>3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5311" y="130668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[42,5,7]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46" name="Straight Arrow Connector 19"/>
          <p:cNvCxnSpPr>
            <a:cxnSpLocks noChangeShapeType="1"/>
          </p:cNvCxnSpPr>
          <p:nvPr/>
        </p:nvCxnSpPr>
        <p:spPr bwMode="auto">
          <a:xfrm>
            <a:off x="4637263" y="1475173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5311" y="1614425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1" name="Straight Arrow Connector 19"/>
          <p:cNvCxnSpPr>
            <a:cxnSpLocks noChangeShapeType="1"/>
          </p:cNvCxnSpPr>
          <p:nvPr/>
        </p:nvCxnSpPr>
        <p:spPr bwMode="auto">
          <a:xfrm>
            <a:off x="4481689" y="1784496"/>
            <a:ext cx="460374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5311" y="195026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3" name="Straight Arrow Connector 19"/>
          <p:cNvCxnSpPr>
            <a:cxnSpLocks noChangeShapeType="1"/>
          </p:cNvCxnSpPr>
          <p:nvPr/>
        </p:nvCxnSpPr>
        <p:spPr bwMode="auto">
          <a:xfrm>
            <a:off x="4323644" y="2120340"/>
            <a:ext cx="618419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5311" y="2602861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blsort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[1,0,1]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5" name="Straight Arrow Connector 19"/>
          <p:cNvCxnSpPr>
            <a:cxnSpLocks noChangeShapeType="1"/>
          </p:cNvCxnSpPr>
          <p:nvPr/>
        </p:nvCxnSpPr>
        <p:spPr bwMode="auto">
          <a:xfrm>
            <a:off x="4637263" y="277134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7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2286113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 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19"/>
          <p:cNvCxnSpPr>
            <a:cxnSpLocks noChangeShapeType="1"/>
          </p:cNvCxnSpPr>
          <p:nvPr/>
        </p:nvCxnSpPr>
        <p:spPr bwMode="auto">
          <a:xfrm>
            <a:off x="4154311" y="2456184"/>
            <a:ext cx="787752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67" name="Straight Arrow Connector 19"/>
          <p:cNvCxnSpPr>
            <a:cxnSpLocks noChangeShapeType="1"/>
          </p:cNvCxnSpPr>
          <p:nvPr/>
        </p:nvCxnSpPr>
        <p:spPr bwMode="auto">
          <a:xfrm flipH="1" flipV="1">
            <a:off x="3810352" y="2952045"/>
            <a:ext cx="163337" cy="244024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902483" y="3168774"/>
            <a:ext cx="1229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binary-list sort:  same as sort, but all of the #s are 0 or 1</a:t>
            </a:r>
            <a:endParaRPr lang="en-US" sz="1000" dirty="0"/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8314761" y="1303095"/>
            <a:ext cx="5244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5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5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endParaRPr lang="en-US" sz="15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28147" y="1295400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ctga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tagca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1" name="Straight Arrow Connector 19"/>
          <p:cNvCxnSpPr>
            <a:cxnSpLocks noChangeShapeType="1"/>
          </p:cNvCxnSpPr>
          <p:nvPr/>
        </p:nvCxnSpPr>
        <p:spPr bwMode="auto">
          <a:xfrm>
            <a:off x="8008968" y="1473201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83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5324" y="1589024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taacg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4" name="Straight Arrow Connector 19"/>
          <p:cNvCxnSpPr>
            <a:cxnSpLocks noChangeShapeType="1"/>
          </p:cNvCxnSpPr>
          <p:nvPr/>
        </p:nvCxnSpPr>
        <p:spPr bwMode="auto">
          <a:xfrm>
            <a:off x="8006145" y="176682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25324" y="1905000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'a'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7" name="Straight Arrow Connector 19"/>
          <p:cNvCxnSpPr>
            <a:cxnSpLocks noChangeShapeType="1"/>
          </p:cNvCxnSpPr>
          <p:nvPr/>
        </p:nvCxnSpPr>
        <p:spPr bwMode="auto">
          <a:xfrm>
            <a:off x="8006145" y="2082801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8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5324" y="2232491"/>
            <a:ext cx="232907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LCS</a:t>
            </a:r>
            <a:r>
              <a:rPr lang="en-US" sz="1600" dirty="0">
                <a:latin typeface="Calibri" panose="020F0502020204030204" pitchFamily="34" charset="0"/>
              </a:rPr>
              <a:t>( </a:t>
            </a:r>
            <a:r>
              <a:rPr lang="en-US" sz="1600" dirty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>
                <a:solidFill>
                  <a:srgbClr val="009900"/>
                </a:solidFill>
                <a:latin typeface="Calibri" panose="020F0502020204030204" pitchFamily="34" charset="0"/>
              </a:rPr>
              <a:t>gattaca</a:t>
            </a:r>
            <a:r>
              <a:rPr lang="en-US" sz="1600" dirty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>
                <a:solidFill>
                  <a:srgbClr val="009900"/>
                </a:solidFill>
                <a:latin typeface="Calibri" panose="020F0502020204030204" pitchFamily="34" charset="0"/>
              </a:rPr>
              <a:t>ctctgcgat</a:t>
            </a:r>
            <a:r>
              <a:rPr lang="en-US" sz="1600" dirty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90" name="Straight Arrow Connector 19"/>
          <p:cNvCxnSpPr>
            <a:cxnSpLocks noChangeShapeType="1"/>
          </p:cNvCxnSpPr>
          <p:nvPr/>
        </p:nvCxnSpPr>
        <p:spPr bwMode="auto">
          <a:xfrm>
            <a:off x="8006145" y="2635956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94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7475" y="4921956"/>
            <a:ext cx="8874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itchFamily="1" charset="0"/>
                <a:cs typeface="Calibri" pitchFamily="1" charset="0"/>
              </a:rPr>
              <a:t>Brainstorm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 algorithms for these problems -- what 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cxnSp>
        <p:nvCxnSpPr>
          <p:cNvPr id="99" name="Straight Connector 29"/>
          <p:cNvCxnSpPr>
            <a:cxnSpLocks noChangeShapeType="1"/>
          </p:cNvCxnSpPr>
          <p:nvPr/>
        </p:nvCxnSpPr>
        <p:spPr bwMode="auto">
          <a:xfrm flipH="1">
            <a:off x="6096000" y="304800"/>
            <a:ext cx="1" cy="4492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Rectangle 28"/>
          <p:cNvSpPr/>
          <p:nvPr/>
        </p:nvSpPr>
        <p:spPr>
          <a:xfrm>
            <a:off x="5508978" y="3810000"/>
            <a:ext cx="1177738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</a:t>
            </a:r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 try the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examples + brainstorm 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248354" y="6080246"/>
            <a:ext cx="3333046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urier New" pitchFamily="1" charset="0"/>
              </a:rPr>
              <a:t>exact_change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err="1" smtClean="0">
                <a:latin typeface="Courier New" pitchFamily="1" charset="0"/>
              </a:rPr>
              <a:t>t,L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dirty="0"/>
          </a:p>
        </p:txBody>
      </p:sp>
      <p:sp>
        <p:nvSpPr>
          <p:cNvPr id="10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7489" y="5345289"/>
            <a:ext cx="286814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[25,30,2,5]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7489" y="5617634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[40,17,1,7]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7489" y="5889979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[18,21,22]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5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97489" y="6162324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[22,16,3,2,17]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6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97489" y="6434667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( 20,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[16,3,2,17]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08" name="Straight Arrow Connector 19"/>
          <p:cNvCxnSpPr>
            <a:cxnSpLocks noChangeShapeType="1"/>
          </p:cNvCxnSpPr>
          <p:nvPr/>
        </p:nvCxnSpPr>
        <p:spPr bwMode="auto">
          <a:xfrm>
            <a:off x="6604000" y="5514566"/>
            <a:ext cx="6801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0" name="Straight Arrow Connector 19"/>
          <p:cNvCxnSpPr>
            <a:cxnSpLocks noChangeShapeType="1"/>
          </p:cNvCxnSpPr>
          <p:nvPr/>
        </p:nvCxnSpPr>
        <p:spPr bwMode="auto">
          <a:xfrm>
            <a:off x="6570134" y="5791200"/>
            <a:ext cx="714022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1" name="Straight Arrow Connector 19"/>
          <p:cNvCxnSpPr>
            <a:cxnSpLocks noChangeShapeType="1"/>
          </p:cNvCxnSpPr>
          <p:nvPr/>
        </p:nvCxnSpPr>
        <p:spPr bwMode="auto">
          <a:xfrm>
            <a:off x="6581423" y="6073422"/>
            <a:ext cx="702733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2" name="Straight Arrow Connector 19"/>
          <p:cNvCxnSpPr>
            <a:cxnSpLocks noChangeShapeType="1"/>
          </p:cNvCxnSpPr>
          <p:nvPr/>
        </p:nvCxnSpPr>
        <p:spPr bwMode="auto">
          <a:xfrm>
            <a:off x="6784623" y="6347178"/>
            <a:ext cx="499533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23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4907" y="3008026"/>
            <a:ext cx="181892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B04FF"/>
                </a:solidFill>
                <a:latin typeface="Calibri" panose="020F0502020204030204" pitchFamily="34" charset="0"/>
                <a:cs typeface="Calibri" pitchFamily="1" charset="0"/>
              </a:rPr>
              <a:t>Extra!</a:t>
            </a:r>
            <a:r>
              <a:rPr lang="en-US" sz="1000" dirty="0">
                <a:solidFill>
                  <a:srgbClr val="0B04FF"/>
                </a:solidFill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Which of these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10 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is the </a:t>
            </a:r>
            <a:r>
              <a:rPr lang="en-US" sz="1000" i="1" dirty="0" err="1">
                <a:latin typeface="Calibri" panose="020F0502020204030204" pitchFamily="34" charset="0"/>
                <a:cs typeface="Calibri" pitchFamily="1" charset="0"/>
              </a:rPr>
              <a:t>cruellest</a:t>
            </a:r>
            <a:r>
              <a:rPr lang="en-US" sz="1000" i="1" dirty="0"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hidden </a:t>
            </a:r>
            <a:r>
              <a:rPr lang="en-US" sz="1000" dirty="0" err="1" smtClean="0">
                <a:latin typeface="Calibri" panose="020F0502020204030204" pitchFamily="34" charset="0"/>
                <a:cs typeface="Calibri" pitchFamily="1" charset="0"/>
              </a:rPr>
              <a:t>jotto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word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?</a:t>
            </a:r>
          </a:p>
        </p:txBody>
      </p:sp>
      <p:cxnSp>
        <p:nvCxnSpPr>
          <p:cNvPr id="124" name="Straight Arrow Connector 19"/>
          <p:cNvCxnSpPr>
            <a:cxnSpLocks noChangeShapeType="1"/>
          </p:cNvCxnSpPr>
          <p:nvPr/>
        </p:nvCxnSpPr>
        <p:spPr bwMode="auto">
          <a:xfrm>
            <a:off x="6536267" y="6618111"/>
            <a:ext cx="747889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25" name="Rectangle 27"/>
          <p:cNvSpPr>
            <a:spLocks noChangeArrowheads="1"/>
          </p:cNvSpPr>
          <p:nvPr/>
        </p:nvSpPr>
        <p:spPr bwMode="auto">
          <a:xfrm>
            <a:off x="248354" y="5551311"/>
            <a:ext cx="288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1" charset="0"/>
                <a:cs typeface="Calibri" pitchFamily="1" charset="0"/>
              </a:rPr>
              <a:t>returns True if </a:t>
            </a:r>
            <a:r>
              <a:rPr lang="en-US" sz="1200" b="1" i="1" dirty="0" smtClean="0">
                <a:latin typeface="Calibri" pitchFamily="1" charset="0"/>
                <a:cs typeface="Calibri" pitchFamily="1" charset="0"/>
              </a:rPr>
              <a:t>any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 subset of elements in L add up to t; returns False otherwise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8458586" y="2667000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4 chars</a:t>
            </a:r>
            <a:endParaRPr lang="en-US" sz="1000" dirty="0"/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8167285" y="1924628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'a'</a:t>
            </a:r>
            <a:endParaRPr lang="en-US" sz="15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8245465" y="1618676"/>
            <a:ext cx="962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'ta'  (or '</a:t>
            </a:r>
            <a:r>
              <a:rPr lang="en-US" sz="11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tg</a:t>
            </a:r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')</a:t>
            </a:r>
            <a:endParaRPr lang="en-US" sz="11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433486" y="2315940"/>
            <a:ext cx="577136" cy="361800"/>
          </a:xfrm>
          <a:prstGeom prst="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020516" y="2293807"/>
            <a:ext cx="943338" cy="614944"/>
          </a:xfrm>
          <a:prstGeom prst="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84773" y="2356856"/>
            <a:ext cx="463227" cy="614944"/>
          </a:xfrm>
          <a:prstGeom prst="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2602089" y="1652391"/>
            <a:ext cx="2824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3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2602089" y="1977887"/>
            <a:ext cx="2824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2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7304143" y="5345289"/>
            <a:ext cx="5817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smtClean="0">
                <a:latin typeface="Calibri" panose="020F0502020204030204" pitchFamily="34" charset="0"/>
              </a:rPr>
              <a:t>False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7326721" y="5597857"/>
            <a:ext cx="581762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E4C9"/>
                </a:solidFill>
                <a:latin typeface="Calibri" panose="020F0502020204030204" pitchFamily="34" charset="0"/>
              </a:rPr>
              <a:t>False</a:t>
            </a:r>
            <a:endParaRPr lang="en-US" sz="1500" b="1" dirty="0">
              <a:solidFill>
                <a:srgbClr val="FFE4C9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7326721" y="5889785"/>
            <a:ext cx="581762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E4C9"/>
                </a:solidFill>
                <a:latin typeface="Calibri" panose="020F0502020204030204" pitchFamily="34" charset="0"/>
              </a:rPr>
              <a:t>False</a:t>
            </a:r>
            <a:endParaRPr lang="en-US" sz="1500" b="1" dirty="0">
              <a:solidFill>
                <a:srgbClr val="FFE4C9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7323291" y="6181713"/>
            <a:ext cx="537071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E4C9"/>
                </a:solidFill>
                <a:latin typeface="Calibri" panose="020F0502020204030204" pitchFamily="34" charset="0"/>
              </a:rPr>
              <a:t>True</a:t>
            </a:r>
            <a:endParaRPr lang="en-US" sz="1500" b="1" dirty="0">
              <a:solidFill>
                <a:srgbClr val="FFE4C9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7323291" y="6473640"/>
            <a:ext cx="537071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E4C9"/>
                </a:solidFill>
                <a:latin typeface="Calibri" panose="020F0502020204030204" pitchFamily="34" charset="0"/>
              </a:rPr>
              <a:t>True</a:t>
            </a:r>
            <a:endParaRPr lang="en-US" sz="1500" b="1" dirty="0">
              <a:solidFill>
                <a:srgbClr val="FFE4C9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8006145" y="5463099"/>
            <a:ext cx="976715" cy="1325259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5040262" y="1631244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[7,42]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5040262" y="1956740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1144998">
            <a:off x="233032" y="4193891"/>
            <a:ext cx="69819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1144998">
            <a:off x="230331" y="3854884"/>
            <a:ext cx="69755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95" name="Rectangle 23"/>
          <p:cNvSpPr>
            <a:spLocks noChangeArrowheads="1"/>
          </p:cNvSpPr>
          <p:nvPr/>
        </p:nvSpPr>
        <p:spPr bwMode="auto">
          <a:xfrm rot="21145240">
            <a:off x="1046653" y="3951028"/>
            <a:ext cx="1290738" cy="461665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 pitchFamily="1" charset="0"/>
              </a:rPr>
              <a:t>remOne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 bwMode="auto">
          <a:xfrm>
            <a:off x="129832" y="3529914"/>
            <a:ext cx="2390947" cy="1221336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4" name="Text Box 2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907" y="3008026"/>
            <a:ext cx="181892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B04FF"/>
                </a:solidFill>
                <a:latin typeface="Calibri" panose="020F0502020204030204" pitchFamily="34" charset="0"/>
                <a:cs typeface="Calibri" pitchFamily="1" charset="0"/>
              </a:rPr>
              <a:t>Extra!</a:t>
            </a:r>
            <a:r>
              <a:rPr lang="en-US" sz="1000" dirty="0">
                <a:solidFill>
                  <a:srgbClr val="0B04FF"/>
                </a:solidFill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Which of these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10 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is the </a:t>
            </a:r>
            <a:r>
              <a:rPr lang="en-US" sz="1000" i="1" dirty="0" err="1">
                <a:latin typeface="Calibri" panose="020F0502020204030204" pitchFamily="34" charset="0"/>
                <a:cs typeface="Calibri" pitchFamily="1" charset="0"/>
              </a:rPr>
              <a:t>cruellest</a:t>
            </a:r>
            <a:r>
              <a:rPr lang="en-US" sz="1000" i="1" dirty="0"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hidden </a:t>
            </a:r>
            <a:r>
              <a:rPr lang="en-US" sz="1000" dirty="0" err="1" smtClean="0">
                <a:latin typeface="Calibri" panose="020F0502020204030204" pitchFamily="34" charset="0"/>
                <a:cs typeface="Calibri" pitchFamily="1" charset="0"/>
              </a:rPr>
              <a:t>jotto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itchFamily="1" charset="0"/>
              </a:rPr>
              <a:t>word</a:t>
            </a:r>
            <a:r>
              <a:rPr lang="en-US" sz="1000" dirty="0">
                <a:latin typeface="Calibri" panose="020F0502020204030204" pitchFamily="34" charset="0"/>
                <a:cs typeface="Calibri" pitchFamily="1" charset="0"/>
              </a:rPr>
              <a:t>?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389278" y="3095388"/>
            <a:ext cx="2455905" cy="1663005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6339017" y="3089189"/>
            <a:ext cx="2652584" cy="1667780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8006145" y="5463099"/>
            <a:ext cx="976715" cy="1325259"/>
          </a:xfrm>
          <a:prstGeom prst="roundRect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637002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'geese'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'seems'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957677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'fluff'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'lulls'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279939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'pears'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'diner'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2602202"/>
            <a:ext cx="199533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>
                <a:solidFill>
                  <a:srgbClr val="067B0E"/>
                </a:solidFill>
                <a:latin typeface="Calibri" panose="020F0502020204030204" pitchFamily="34" charset="0"/>
              </a:rPr>
              <a:t>xylyl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67B0E"/>
                </a:solidFill>
                <a:latin typeface="Calibri" panose="020F0502020204030204" pitchFamily="34" charset="0"/>
              </a:rPr>
              <a:t>'slyly'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152400" y="152400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276600" y="152400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8" y="304800"/>
            <a:ext cx="1" cy="45494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582334" y="3810000"/>
            <a:ext cx="1131711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 write any code for these…</a:t>
            </a:r>
            <a:endParaRPr lang="en-US" sz="1500" dirty="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4999447" y="1314384"/>
            <a:ext cx="8002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[5,7,42]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cxnSp>
        <p:nvCxnSpPr>
          <p:cNvPr id="39" name="Straight Arrow Connector 19"/>
          <p:cNvCxnSpPr>
            <a:cxnSpLocks noChangeShapeType="1"/>
          </p:cNvCxnSpPr>
          <p:nvPr/>
        </p:nvCxnSpPr>
        <p:spPr bwMode="auto">
          <a:xfrm>
            <a:off x="2209800" y="1807338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0" name="Straight Arrow Connector 19"/>
          <p:cNvCxnSpPr>
            <a:cxnSpLocks noChangeShapeType="1"/>
          </p:cNvCxnSpPr>
          <p:nvPr/>
        </p:nvCxnSpPr>
        <p:spPr bwMode="auto">
          <a:xfrm>
            <a:off x="1896533" y="2147824"/>
            <a:ext cx="618067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1" name="Straight Arrow Connector 19"/>
          <p:cNvCxnSpPr>
            <a:cxnSpLocks noChangeShapeType="1"/>
          </p:cNvCxnSpPr>
          <p:nvPr/>
        </p:nvCxnSpPr>
        <p:spPr bwMode="auto">
          <a:xfrm>
            <a:off x="2088444" y="2463913"/>
            <a:ext cx="4261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42" name="Straight Arrow Connector 19"/>
          <p:cNvCxnSpPr>
            <a:cxnSpLocks noChangeShapeType="1"/>
          </p:cNvCxnSpPr>
          <p:nvPr/>
        </p:nvCxnSpPr>
        <p:spPr bwMode="auto">
          <a:xfrm>
            <a:off x="1986844" y="2791291"/>
            <a:ext cx="5277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43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30668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jscore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'robot'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'otter'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19"/>
          <p:cNvCxnSpPr>
            <a:cxnSpLocks noChangeShapeType="1"/>
          </p:cNvCxnSpPr>
          <p:nvPr/>
        </p:nvCxnSpPr>
        <p:spPr bwMode="auto">
          <a:xfrm>
            <a:off x="2209800" y="147702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602089" y="1315442"/>
            <a:ext cx="28245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</a:rPr>
              <a:t>3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5311" y="130668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[42,5,7]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46" name="Straight Arrow Connector 19"/>
          <p:cNvCxnSpPr>
            <a:cxnSpLocks noChangeShapeType="1"/>
          </p:cNvCxnSpPr>
          <p:nvPr/>
        </p:nvCxnSpPr>
        <p:spPr bwMode="auto">
          <a:xfrm>
            <a:off x="4637263" y="1475173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0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5311" y="1614425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1" name="Straight Arrow Connector 19"/>
          <p:cNvCxnSpPr>
            <a:cxnSpLocks noChangeShapeType="1"/>
          </p:cNvCxnSpPr>
          <p:nvPr/>
        </p:nvCxnSpPr>
        <p:spPr bwMode="auto">
          <a:xfrm>
            <a:off x="4481689" y="1784496"/>
            <a:ext cx="460374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5311" y="1950269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[42]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3" name="Straight Arrow Connector 19"/>
          <p:cNvCxnSpPr>
            <a:cxnSpLocks noChangeShapeType="1"/>
          </p:cNvCxnSpPr>
          <p:nvPr/>
        </p:nvCxnSpPr>
        <p:spPr bwMode="auto">
          <a:xfrm>
            <a:off x="4323644" y="2120340"/>
            <a:ext cx="618419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4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5311" y="2602861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libri" panose="020F0502020204030204" pitchFamily="34" charset="0"/>
              </a:rPr>
              <a:t>blsort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[1,0,1]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5" name="Straight Arrow Connector 19"/>
          <p:cNvCxnSpPr>
            <a:cxnSpLocks noChangeShapeType="1"/>
          </p:cNvCxnSpPr>
          <p:nvPr/>
        </p:nvCxnSpPr>
        <p:spPr bwMode="auto">
          <a:xfrm>
            <a:off x="4637263" y="277134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7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2286113"/>
            <a:ext cx="22098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sort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 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19"/>
          <p:cNvCxnSpPr>
            <a:cxnSpLocks noChangeShapeType="1"/>
          </p:cNvCxnSpPr>
          <p:nvPr/>
        </p:nvCxnSpPr>
        <p:spPr bwMode="auto">
          <a:xfrm>
            <a:off x="4154311" y="2456184"/>
            <a:ext cx="787752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67" name="Straight Arrow Connector 19"/>
          <p:cNvCxnSpPr>
            <a:cxnSpLocks noChangeShapeType="1"/>
          </p:cNvCxnSpPr>
          <p:nvPr/>
        </p:nvCxnSpPr>
        <p:spPr bwMode="auto">
          <a:xfrm flipH="1" flipV="1">
            <a:off x="3810352" y="2952045"/>
            <a:ext cx="163337" cy="244024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902483" y="3168774"/>
            <a:ext cx="1229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binary-list sort:  same as sort, but all of the #s are 0 or 1</a:t>
            </a:r>
            <a:endParaRPr lang="en-US" sz="1000" dirty="0"/>
          </a:p>
        </p:txBody>
      </p:sp>
      <p:sp>
        <p:nvSpPr>
          <p:cNvPr id="71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8147" y="1295400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ctga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tagca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1" name="Straight Arrow Connector 19"/>
          <p:cNvCxnSpPr>
            <a:cxnSpLocks noChangeShapeType="1"/>
          </p:cNvCxnSpPr>
          <p:nvPr/>
        </p:nvCxnSpPr>
        <p:spPr bwMode="auto">
          <a:xfrm>
            <a:off x="8008968" y="1473201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84" name="Straight Arrow Connector 19"/>
          <p:cNvCxnSpPr>
            <a:cxnSpLocks noChangeShapeType="1"/>
          </p:cNvCxnSpPr>
          <p:nvPr/>
        </p:nvCxnSpPr>
        <p:spPr bwMode="auto">
          <a:xfrm>
            <a:off x="8006145" y="1766825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25324" y="1905000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'a'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7" name="Straight Arrow Connector 19"/>
          <p:cNvCxnSpPr>
            <a:cxnSpLocks noChangeShapeType="1"/>
          </p:cNvCxnSpPr>
          <p:nvPr/>
        </p:nvCxnSpPr>
        <p:spPr bwMode="auto">
          <a:xfrm>
            <a:off x="8006145" y="2082801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8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5324" y="2232491"/>
            <a:ext cx="232907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gattaca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ctctgcgat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90" name="Straight Arrow Connector 19"/>
          <p:cNvCxnSpPr>
            <a:cxnSpLocks noChangeShapeType="1"/>
          </p:cNvCxnSpPr>
          <p:nvPr/>
        </p:nvCxnSpPr>
        <p:spPr bwMode="auto">
          <a:xfrm>
            <a:off x="8006145" y="2635956"/>
            <a:ext cx="304800" cy="1587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94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7475" y="4921956"/>
            <a:ext cx="8874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Brainstorm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 algorithms for these problems -- what </a:t>
            </a:r>
            <a:r>
              <a:rPr lang="en-US" sz="1800" b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helper functions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cxnSp>
        <p:nvCxnSpPr>
          <p:cNvPr id="99" name="Straight Connector 29"/>
          <p:cNvCxnSpPr>
            <a:cxnSpLocks noChangeShapeType="1"/>
          </p:cNvCxnSpPr>
          <p:nvPr/>
        </p:nvCxnSpPr>
        <p:spPr bwMode="auto">
          <a:xfrm flipH="1">
            <a:off x="6096000" y="304800"/>
            <a:ext cx="1" cy="4492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Rectangle 28"/>
          <p:cNvSpPr/>
          <p:nvPr/>
        </p:nvSpPr>
        <p:spPr>
          <a:xfrm>
            <a:off x="5508978" y="3810000"/>
            <a:ext cx="1177738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</a:t>
            </a:r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 try the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examples + brainstorm 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01" name="Rectangle 27"/>
          <p:cNvSpPr>
            <a:spLocks noChangeArrowheads="1"/>
          </p:cNvSpPr>
          <p:nvPr/>
        </p:nvSpPr>
        <p:spPr bwMode="auto">
          <a:xfrm>
            <a:off x="248354" y="5551311"/>
            <a:ext cx="288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1" charset="0"/>
                <a:cs typeface="Calibri" pitchFamily="1" charset="0"/>
              </a:rPr>
              <a:t>returns True if </a:t>
            </a:r>
            <a:r>
              <a:rPr lang="en-US" sz="1200" b="1" i="1" dirty="0" smtClean="0">
                <a:latin typeface="Calibri" pitchFamily="1" charset="0"/>
                <a:cs typeface="Calibri" pitchFamily="1" charset="0"/>
              </a:rPr>
              <a:t>any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 subset of elements in L add up to t; returns False otherwise</a:t>
            </a:r>
            <a:endParaRPr lang="en-US" sz="1200" dirty="0"/>
          </a:p>
        </p:txBody>
      </p:sp>
      <p:sp>
        <p:nvSpPr>
          <p:cNvPr id="10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7489" y="5345289"/>
            <a:ext cx="286814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[25,30,2,5]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7489" y="5617634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[40,17,1,7]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7489" y="5889979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[18,21,22]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08" name="Straight Arrow Connector 19"/>
          <p:cNvCxnSpPr>
            <a:cxnSpLocks noChangeShapeType="1"/>
          </p:cNvCxnSpPr>
          <p:nvPr/>
        </p:nvCxnSpPr>
        <p:spPr bwMode="auto">
          <a:xfrm>
            <a:off x="6604000" y="5514566"/>
            <a:ext cx="680156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0" name="Straight Arrow Connector 19"/>
          <p:cNvCxnSpPr>
            <a:cxnSpLocks noChangeShapeType="1"/>
          </p:cNvCxnSpPr>
          <p:nvPr/>
        </p:nvCxnSpPr>
        <p:spPr bwMode="auto">
          <a:xfrm>
            <a:off x="6570134" y="5791200"/>
            <a:ext cx="714022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1" name="Straight Arrow Connector 19"/>
          <p:cNvCxnSpPr>
            <a:cxnSpLocks noChangeShapeType="1"/>
          </p:cNvCxnSpPr>
          <p:nvPr/>
        </p:nvCxnSpPr>
        <p:spPr bwMode="auto">
          <a:xfrm>
            <a:off x="6581423" y="6073422"/>
            <a:ext cx="702733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2" name="Straight Arrow Connector 19"/>
          <p:cNvCxnSpPr>
            <a:cxnSpLocks noChangeShapeType="1"/>
          </p:cNvCxnSpPr>
          <p:nvPr/>
        </p:nvCxnSpPr>
        <p:spPr bwMode="auto">
          <a:xfrm>
            <a:off x="6784623" y="6347178"/>
            <a:ext cx="499533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113" name="Straight Arrow Connector 19"/>
          <p:cNvCxnSpPr>
            <a:cxnSpLocks noChangeShapeType="1"/>
          </p:cNvCxnSpPr>
          <p:nvPr/>
        </p:nvCxnSpPr>
        <p:spPr bwMode="auto">
          <a:xfrm>
            <a:off x="6536267" y="6618111"/>
            <a:ext cx="747889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19" name="Rectangle 25"/>
          <p:cNvSpPr>
            <a:spLocks noChangeArrowheads="1"/>
          </p:cNvSpPr>
          <p:nvPr/>
        </p:nvSpPr>
        <p:spPr bwMode="auto">
          <a:xfrm>
            <a:off x="7304143" y="5345289"/>
            <a:ext cx="5817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smtClean="0">
                <a:latin typeface="Calibri" panose="020F0502020204030204" pitchFamily="34" charset="0"/>
              </a:rPr>
              <a:t>False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7326721" y="5597857"/>
            <a:ext cx="581762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False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7326721" y="5889785"/>
            <a:ext cx="581762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False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7323291" y="6181713"/>
            <a:ext cx="537071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True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7323291" y="6473640"/>
            <a:ext cx="537071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True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2602089" y="1652391"/>
            <a:ext cx="2824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3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2602089" y="1977887"/>
            <a:ext cx="2824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2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2602089" y="2303383"/>
            <a:ext cx="282449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2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2602089" y="2628880"/>
            <a:ext cx="282449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4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5040262" y="1631244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[7,42]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5040262" y="1956740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[42]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5040262" y="2282236"/>
            <a:ext cx="748115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 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5040262" y="2607733"/>
            <a:ext cx="748115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[0,1,1]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8395885" y="2480733"/>
            <a:ext cx="748115" cy="323165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'</a:t>
            </a:r>
            <a:r>
              <a:rPr lang="en-US" sz="1500" b="1" dirty="0" err="1" smtClean="0">
                <a:latin typeface="Calibri" panose="020F0502020204030204" pitchFamily="34" charset="0"/>
              </a:rPr>
              <a:t>ttca</a:t>
            </a:r>
            <a:r>
              <a:rPr lang="en-US" sz="1500" b="1" dirty="0" smtClean="0">
                <a:latin typeface="Calibri" panose="020F0502020204030204" pitchFamily="34" charset="0"/>
              </a:rPr>
              <a:t>'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495162" y="2813971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4 chars</a:t>
            </a:r>
            <a:endParaRPr lang="en-US" sz="1000" dirty="0"/>
          </a:p>
        </p:txBody>
      </p:sp>
      <p:sp>
        <p:nvSpPr>
          <p:cNvPr id="107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25324" y="1589024"/>
            <a:ext cx="200001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</a:rPr>
              <a:t>LCS</a:t>
            </a:r>
            <a:r>
              <a:rPr lang="en-US" sz="1600" dirty="0" smtClean="0">
                <a:latin typeface="Calibri" panose="020F0502020204030204" pitchFamily="34" charset="0"/>
              </a:rPr>
              <a:t>( 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', '</a:t>
            </a:r>
            <a:r>
              <a:rPr lang="en-US" sz="1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taacg</a:t>
            </a:r>
            <a:r>
              <a:rPr lang="en-US" sz="1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9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97489" y="6162324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( 42,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[22,16,3,2,17]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7489" y="6434667"/>
            <a:ext cx="3103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exact_change</a:t>
            </a:r>
            <a:r>
              <a:rPr lang="en-US" sz="1600" dirty="0" smtClean="0">
                <a:latin typeface="Calibri" panose="020F0502020204030204" pitchFamily="34" charset="0"/>
              </a:rPr>
              <a:t>( 20, </a:t>
            </a:r>
            <a:r>
              <a:rPr lang="en-US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[16,3,2,17] 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6225324" y="152400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</a:t>
            </a:r>
            <a:r>
              <a:rPr lang="en-US" sz="1200" u="sng" dirty="0" smtClean="0">
                <a:latin typeface="Calibri" pitchFamily="1" charset="0"/>
                <a:cs typeface="Calibri" pitchFamily="1" charset="0"/>
              </a:rPr>
              <a:t>L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ongest </a:t>
            </a:r>
            <a:r>
              <a:rPr lang="en-US" sz="1200" u="sng" dirty="0">
                <a:latin typeface="Calibri" pitchFamily="1" charset="0"/>
                <a:cs typeface="Calibri" pitchFamily="1" charset="0"/>
              </a:rPr>
              <a:t>C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ommon </a:t>
            </a:r>
            <a:r>
              <a:rPr lang="en-US" sz="1200" u="sng" dirty="0">
                <a:latin typeface="Calibri" pitchFamily="1" charset="0"/>
                <a:cs typeface="Calibri" pitchFamily="1" charset="0"/>
              </a:rPr>
              <a:t>S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</a:t>
            </a:r>
            <a:endParaRPr lang="en-US" sz="1200" dirty="0"/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152400" y="681335"/>
            <a:ext cx="2581156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ourier New" pitchFamily="1" charset="0"/>
              </a:rPr>
              <a:t>jscore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3276600" y="683567"/>
            <a:ext cx="1843774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1" charset="0"/>
              </a:rPr>
              <a:t>sort</a:t>
            </a:r>
            <a:r>
              <a:rPr lang="en-US" b="1" dirty="0">
                <a:latin typeface="Courier New" pitchFamily="1" charset="0"/>
              </a:rPr>
              <a:t>( L )</a:t>
            </a:r>
            <a:endParaRPr lang="en-US" dirty="0"/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6225324" y="681335"/>
            <a:ext cx="1659430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1" charset="0"/>
              </a:rPr>
              <a:t>LCS(S,T)</a:t>
            </a:r>
            <a:endParaRPr lang="en-US" dirty="0"/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248354" y="6080246"/>
            <a:ext cx="3333046" cy="461665"/>
          </a:xfrm>
          <a:prstGeom prst="rect">
            <a:avLst/>
          </a:prstGeom>
          <a:solidFill>
            <a:srgbClr val="D2E6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urier New" pitchFamily="1" charset="0"/>
              </a:rPr>
              <a:t>exact_change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err="1" smtClean="0">
                <a:latin typeface="Courier New" pitchFamily="1" charset="0"/>
              </a:rPr>
              <a:t>t,L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dirty="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8314761" y="1303095"/>
            <a:ext cx="5244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r>
              <a:rPr lang="en-US" sz="15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tga</a:t>
            </a:r>
            <a:r>
              <a:rPr lang="en-US" sz="15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'</a:t>
            </a:r>
            <a:endParaRPr lang="en-US" sz="15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8167285" y="1924628"/>
            <a:ext cx="7481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'a'</a:t>
            </a:r>
            <a:endParaRPr lang="en-US" sz="15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8245465" y="1618676"/>
            <a:ext cx="962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'ta'  (or '</a:t>
            </a:r>
            <a:r>
              <a:rPr lang="en-US" sz="11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tg</a:t>
            </a:r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')</a:t>
            </a:r>
            <a:endParaRPr lang="en-US" sz="11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1144998">
            <a:off x="233032" y="4193891"/>
            <a:ext cx="69819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06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1144998">
            <a:off x="230331" y="3854884"/>
            <a:ext cx="69755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22" name="Rectangle 23"/>
          <p:cNvSpPr>
            <a:spLocks noChangeArrowheads="1"/>
          </p:cNvSpPr>
          <p:nvPr/>
        </p:nvSpPr>
        <p:spPr bwMode="auto">
          <a:xfrm rot="21145240">
            <a:off x="1046653" y="3951028"/>
            <a:ext cx="1290738" cy="461665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 pitchFamily="1" charset="0"/>
              </a:rPr>
              <a:t>remOne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 rot="21145240">
            <a:off x="3871747" y="4332028"/>
            <a:ext cx="1290738" cy="461665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 pitchFamily="1" charset="0"/>
              </a:rPr>
              <a:t>remOne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Rectangle 23"/>
          <p:cNvSpPr>
            <a:spLocks noChangeArrowheads="1"/>
          </p:cNvSpPr>
          <p:nvPr/>
        </p:nvSpPr>
        <p:spPr bwMode="auto">
          <a:xfrm rot="21145240">
            <a:off x="4128004" y="3807729"/>
            <a:ext cx="737702" cy="461665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 pitchFamily="1" charset="0"/>
              </a:rPr>
              <a:t>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21144998">
            <a:off x="4850837" y="4083445"/>
            <a:ext cx="69755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34" name="Rectangle 23"/>
          <p:cNvSpPr>
            <a:spLocks noChangeArrowheads="1"/>
          </p:cNvSpPr>
          <p:nvPr/>
        </p:nvSpPr>
        <p:spPr bwMode="auto">
          <a:xfrm rot="21145240">
            <a:off x="7431666" y="3960117"/>
            <a:ext cx="1379052" cy="523220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only recursion here…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21144998">
            <a:off x="8361226" y="5722768"/>
            <a:ext cx="69819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36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21144998">
            <a:off x="8358525" y="5383761"/>
            <a:ext cx="69755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37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21144998">
            <a:off x="6838391" y="3635744"/>
            <a:ext cx="69819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38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21144998">
            <a:off x="7164530" y="3260161"/>
            <a:ext cx="69755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Use it!</a:t>
            </a:r>
            <a:endParaRPr lang="en-US" sz="1100" b="1" i="1" dirty="0">
              <a:latin typeface="Cambria" pitchFamily="18" charset="0"/>
            </a:endParaRPr>
          </a:p>
        </p:txBody>
      </p:sp>
      <p:sp>
        <p:nvSpPr>
          <p:cNvPr id="139" name="Rectangle 23"/>
          <p:cNvSpPr>
            <a:spLocks noChangeArrowheads="1"/>
          </p:cNvSpPr>
          <p:nvPr/>
        </p:nvSpPr>
        <p:spPr bwMode="auto">
          <a:xfrm rot="21145240">
            <a:off x="8184581" y="6143927"/>
            <a:ext cx="761373" cy="523220"/>
          </a:xfrm>
          <a:prstGeom prst="rect">
            <a:avLst/>
          </a:prstGeom>
          <a:solidFill>
            <a:srgbClr val="0B04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 and here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21144998">
            <a:off x="7596158" y="3525379"/>
            <a:ext cx="69819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Lose it!</a:t>
            </a:r>
            <a:endParaRPr lang="en-US" sz="11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0" y="8382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latin typeface="Calibri" pitchFamily="1" charset="0"/>
                <a:cs typeface="Calibri" pitchFamily="1" charset="0"/>
              </a:rPr>
              <a:t>decipher(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 'Weet </a:t>
            </a: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bksa ed xecumeha 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4!' </a:t>
            </a:r>
            <a:r>
              <a:rPr lang="it-IT" sz="4200" dirty="0" smtClean="0">
                <a:latin typeface="Calibri" pitchFamily="1" charset="0"/>
                <a:cs typeface="Calibri" pitchFamily="1" charset="0"/>
              </a:rPr>
              <a:t>)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86200" y="5105400"/>
            <a:ext cx="4598988" cy="457200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kxn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rkfo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k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qbokd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goouoxn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...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" pitchFamily="1" charset="0"/>
              <a:cs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4375886" y="6172200"/>
            <a:ext cx="4598988" cy="457200"/>
          </a:xfrm>
          <a:prstGeom prst="rect">
            <a:avLst/>
          </a:prstGeom>
          <a:solidFill>
            <a:srgbClr val="FF65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and have a great </a:t>
            </a:r>
            <a:r>
              <a:rPr lang="en-US" b="1" dirty="0" smtClean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weekend</a:t>
            </a:r>
            <a:r>
              <a:rPr lang="en-US" b="1" dirty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1" charset="0"/>
                <a:cs typeface="Calibri" pitchFamily="1" charset="0"/>
              </a:rPr>
              <a:t>...</a:t>
            </a:r>
            <a:endParaRPr lang="en-US" b="1" dirty="0">
              <a:solidFill>
                <a:schemeClr val="bg1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 rot="20954112">
            <a:off x="2198511" y="2316162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solidFill>
                  <a:srgbClr val="CC3300"/>
                </a:solidFill>
                <a:latin typeface="Calibri" pitchFamily="1" charset="0"/>
                <a:cs typeface="Calibri" pitchFamily="1" charset="0"/>
              </a:rPr>
              <a:t>Good luck on homework </a:t>
            </a:r>
            <a:r>
              <a:rPr lang="it-IT" sz="4200" dirty="0" smtClean="0">
                <a:solidFill>
                  <a:srgbClr val="CC3300"/>
                </a:solidFill>
                <a:latin typeface="Calibri" pitchFamily="1" charset="0"/>
                <a:cs typeface="Calibri" pitchFamily="1" charset="0"/>
              </a:rPr>
              <a:t>4!</a:t>
            </a:r>
            <a:endParaRPr lang="en-US" sz="4200" dirty="0">
              <a:solidFill>
                <a:srgbClr val="CC3300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8382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latin typeface="Calibri" pitchFamily="1" charset="0"/>
                <a:cs typeface="Calibri" pitchFamily="1" charset="0"/>
              </a:rPr>
              <a:t>decipher(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 'Weet </a:t>
            </a: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bksa ed xecumeha </a:t>
            </a:r>
            <a:r>
              <a:rPr lang="it-IT" sz="4200" dirty="0" smtClean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4!' </a:t>
            </a:r>
            <a:r>
              <a:rPr lang="it-IT" sz="4200" dirty="0" smtClean="0">
                <a:latin typeface="Calibri" pitchFamily="1" charset="0"/>
                <a:cs typeface="Calibri" pitchFamily="1" charset="0"/>
              </a:rPr>
              <a:t>)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5136753" y="1576864"/>
            <a:ext cx="775494" cy="861536"/>
          </a:xfrm>
          <a:prstGeom prst="down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86200" y="5105400"/>
            <a:ext cx="4598988" cy="457200"/>
          </a:xfrm>
          <a:prstGeom prst="rect">
            <a:avLst/>
          </a:prstGeom>
          <a:solidFill>
            <a:srgbClr val="CBEB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kxn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rkfo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k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qbokd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goouoxn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1" charset="0"/>
                <a:cs typeface="Calibri" pitchFamily="1" charset="0"/>
              </a:rPr>
              <a:t>...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377245">
            <a:off x="7254748" y="5475851"/>
            <a:ext cx="497118" cy="667994"/>
          </a:xfrm>
          <a:prstGeom prst="downArrow">
            <a:avLst/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25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 </a:t>
            </a:r>
            <a:r>
              <a:rPr lang="en-US" sz="3600" b="1" dirty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sp>
        <p:nvSpPr>
          <p:cNvPr id="2458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8888" y="28781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888" y="3273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88" y="3654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888" y="403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6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797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5387" y="58816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283200" y="3008313"/>
            <a:ext cx="649288" cy="228600"/>
            <a:chOff x="2893" y="1038"/>
            <a:chExt cx="409" cy="144"/>
          </a:xfrm>
        </p:grpSpPr>
        <p:sp>
          <p:nvSpPr>
            <p:cNvPr id="24614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1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278438" y="3389313"/>
            <a:ext cx="649287" cy="228600"/>
            <a:chOff x="2893" y="1038"/>
            <a:chExt cx="409" cy="144"/>
          </a:xfrm>
        </p:grpSpPr>
        <p:sp>
          <p:nvSpPr>
            <p:cNvPr id="24612" name="Line 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2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278438" y="3778250"/>
            <a:ext cx="649287" cy="228600"/>
            <a:chOff x="2893" y="1038"/>
            <a:chExt cx="409" cy="144"/>
          </a:xfrm>
        </p:grpSpPr>
        <p:sp>
          <p:nvSpPr>
            <p:cNvPr id="24610" name="Line 2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Text Box 2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278438" y="4143375"/>
            <a:ext cx="649287" cy="228600"/>
            <a:chOff x="2893" y="1038"/>
            <a:chExt cx="409" cy="144"/>
          </a:xfrm>
        </p:grpSpPr>
        <p:sp>
          <p:nvSpPr>
            <p:cNvPr id="24608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9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8" y="4484688"/>
            <a:ext cx="649287" cy="228600"/>
            <a:chOff x="2893" y="1038"/>
            <a:chExt cx="409" cy="144"/>
          </a:xfrm>
        </p:grpSpPr>
        <p:sp>
          <p:nvSpPr>
            <p:cNvPr id="24606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7" name="Text Box 2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78438" y="4865688"/>
            <a:ext cx="649287" cy="228600"/>
            <a:chOff x="2893" y="1038"/>
            <a:chExt cx="409" cy="144"/>
          </a:xfrm>
        </p:grpSpPr>
        <p:sp>
          <p:nvSpPr>
            <p:cNvPr id="24604" name="Line 3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03850" y="5969000"/>
            <a:ext cx="649287" cy="228600"/>
            <a:chOff x="2893" y="1038"/>
            <a:chExt cx="409" cy="144"/>
          </a:xfrm>
        </p:grpSpPr>
        <p:sp>
          <p:nvSpPr>
            <p:cNvPr id="24602" name="Line 3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/>
                <a:t>returns</a:t>
              </a:r>
              <a:endParaRPr lang="en-US" sz="1000" dirty="0"/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743200"/>
            <a:ext cx="236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'J &lt;3 Mbujo'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'K &lt;3 Ncvkp'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'L &lt;3 Odwlq'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'M &lt;3 Pexmr'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'N &lt;3 Qfyns'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58721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 &lt;3 Kzshm'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792134" y="53255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54779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0600" y="56303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ounded Rectangle 1"/>
          <p:cNvSpPr>
            <a:spLocks noChangeArrowheads="1"/>
          </p:cNvSpPr>
          <p:nvPr/>
        </p:nvSpPr>
        <p:spPr bwMode="auto">
          <a:xfrm>
            <a:off x="739775" y="11715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155257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encipher(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1735" y="1312686"/>
            <a:ext cx="411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should return the string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with each </a:t>
            </a:r>
            <a:r>
              <a:rPr lang="en-US" sz="1800" b="1" i="1" dirty="0">
                <a:latin typeface="Cambria" pitchFamily="18" charset="0"/>
              </a:rPr>
              <a:t>alphabetic </a:t>
            </a:r>
            <a:r>
              <a:rPr lang="en-US" sz="1800" dirty="0">
                <a:latin typeface="Cambria" pitchFamily="18" charset="0"/>
              </a:rPr>
              <a:t>character shifted/wrapped by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places in the alphabet</a:t>
            </a:r>
          </a:p>
        </p:txBody>
      </p:sp>
      <p:sp>
        <p:nvSpPr>
          <p:cNvPr id="3" name="TextBox 2"/>
          <p:cNvSpPr txBox="1"/>
          <p:nvPr/>
        </p:nvSpPr>
        <p:spPr>
          <a:xfrm rot="20962951">
            <a:off x="480194" y="4912882"/>
            <a:ext cx="8251874" cy="10618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3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Now, where were we... </a:t>
            </a:r>
            <a:r>
              <a:rPr lang="en-US" sz="63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9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14600" y="1143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286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9449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2949575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350" y="46005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9812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convert # to char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ASCII  </a:t>
            </a: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and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  Unicode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248399"/>
            <a:ext cx="635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This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is why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'CS'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</a:rPr>
              <a:t>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'clear'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248399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Julius spr'15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124201" y="3649133"/>
            <a:ext cx="3795206" cy="465667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86200" y="3745519"/>
            <a:ext cx="1828800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886200" y="3046744"/>
            <a:ext cx="1752600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091991" y="2692400"/>
            <a:ext cx="1913951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2392" y="4824038"/>
            <a:ext cx="4233054" cy="582216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3349" y="91440"/>
            <a:ext cx="349301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Writing Rot13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762000"/>
            <a:ext cx="84058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rot13(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"""Rotates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 by 13 chars,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"wrapping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 as needed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NON-LETTERS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don't change!     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67B0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"""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 + 13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&lt;=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 + 13)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EB10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B10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B04FF"/>
                </a:solidFill>
                <a:latin typeface="Courier New" pitchFamily="49" charset="0"/>
              </a:rPr>
              <a:t>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) + 13 </a:t>
            </a:r>
            <a:r>
              <a:rPr lang="en-US" sz="2100" b="1" dirty="0" smtClean="0">
                <a:solidFill>
                  <a:srgbClr val="FF0000"/>
                </a:solidFill>
                <a:latin typeface="Courier New" pitchFamily="49" charset="0"/>
              </a:rPr>
              <a:t>- 26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E9A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#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uppercase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test!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5410200" y="6510528"/>
            <a:ext cx="3657600" cy="276999"/>
          </a:xfrm>
          <a:prstGeom prst="rect">
            <a:avLst/>
          </a:prstGeom>
          <a:solidFill>
            <a:srgbClr val="DDF2FF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Extra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ow would you rotate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places, instead of 13?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52016" y="5848434"/>
            <a:ext cx="3505200" cy="601134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941921"/>
            <a:ext cx="1760519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(2) How will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uppercase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change? Try noting only the code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differences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…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58" y="6254007"/>
            <a:ext cx="1655342" cy="553998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(3) What if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is not a letter at all?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5704858">
            <a:off x="6046376" y="4753614"/>
            <a:ext cx="529558" cy="88800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4785741">
            <a:off x="1755073" y="6020663"/>
            <a:ext cx="477976" cy="657547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3730" y="2184737"/>
            <a:ext cx="1421670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(1) What code will "wrap" to the alphabet's other side?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3068203">
            <a:off x="7130009" y="3068392"/>
            <a:ext cx="422767" cy="74321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133600"/>
            <a:ext cx="2552151" cy="323165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(0) What do these tests do?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3972834">
            <a:off x="4149125" y="2306227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203172">
            <a:off x="4200429" y="1998908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2004885" y="475488"/>
            <a:ext cx="211182" cy="245906"/>
          </a:xfrm>
          <a:prstGeom prst="downArrow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637" y="170800"/>
            <a:ext cx="20056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any single character,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04FF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0637" y="490122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same, but for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'Z'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3368" y="5935789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return 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c</a:t>
            </a:r>
            <a:endParaRPr lang="en-US" dirty="0">
              <a:solidFill>
                <a:srgbClr val="0B04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40936" y="6215882"/>
            <a:ext cx="16789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 n instead of 13</a:t>
            </a:r>
            <a:endParaRPr lang="en-US" sz="15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Caesar Cipher: 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cipher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encipher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bhogdq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oqdedq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rzkzc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,25)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Aycqyp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agnfcp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npcdcp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Aycqyp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qyjyb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5514975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encipher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'Hu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lkbjhapvu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pz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doha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ylthpuz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hmaly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dl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mvynla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'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     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lclyfaopun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dl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ohcl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slhyulk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,19)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'An education is what remains after we forget everything we have learned.'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04FF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Brutus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7370" y="1679972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S1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7370" y="6553200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S2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2502356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encipher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bhogdq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oqdedq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rzkzc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,15)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Qosgof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qwdvsf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dfstsf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Qosgof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gozor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3404512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encipher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bhogdq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oqdedq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rzkzc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,4)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Fdhvdu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flskhu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suhihu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Fdhvdu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vdodg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</a:p>
        </p:txBody>
      </p:sp>
      <p:sp>
        <p:nvSpPr>
          <p:cNvPr id="2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4306669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encipher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bhogdq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? 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oqdedq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Bzdrzq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rzkzc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.'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,1)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'Caesar cipher? I prefer Caesar salad.'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5233210"/>
            <a:ext cx="81534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4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22539</TotalTime>
  <Words>4274</Words>
  <Application>Microsoft Office PowerPoint</Application>
  <PresentationFormat>On-screen Show (4:3)</PresentationFormat>
  <Paragraphs>900</Paragraphs>
  <Slides>53</Slides>
  <Notes>52</Notes>
  <HiddenSlides>11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Blank Presentation</vt:lpstr>
      <vt:lpstr>Office Theme</vt:lpstr>
      <vt:lpstr>1_Blank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Geoff Kuenning</cp:lastModifiedBy>
  <cp:revision>438</cp:revision>
  <cp:lastPrinted>2018-02-06T07:42:47Z</cp:lastPrinted>
  <dcterms:created xsi:type="dcterms:W3CDTF">2010-09-23T00:09:20Z</dcterms:created>
  <dcterms:modified xsi:type="dcterms:W3CDTF">2018-02-06T07:43:08Z</dcterms:modified>
</cp:coreProperties>
</file>