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notesSlides/notesSlide5.xml" ContentType="application/vnd.openxmlformats-officedocument.presentationml.notesSlide+xml"/>
  <Override PartName="/ppt/ink/ink2.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3.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sldIdLst>
    <p:sldId id="295" r:id="rId2"/>
    <p:sldId id="285" r:id="rId3"/>
    <p:sldId id="287" r:id="rId4"/>
    <p:sldId id="286" r:id="rId5"/>
    <p:sldId id="259" r:id="rId6"/>
    <p:sldId id="273" r:id="rId7"/>
    <p:sldId id="319" r:id="rId8"/>
    <p:sldId id="270" r:id="rId9"/>
    <p:sldId id="263" r:id="rId10"/>
    <p:sldId id="261" r:id="rId11"/>
    <p:sldId id="262" r:id="rId12"/>
    <p:sldId id="291" r:id="rId13"/>
    <p:sldId id="288" r:id="rId14"/>
    <p:sldId id="264" r:id="rId15"/>
    <p:sldId id="266" r:id="rId16"/>
    <p:sldId id="265" r:id="rId17"/>
    <p:sldId id="271" r:id="rId18"/>
    <p:sldId id="272" r:id="rId19"/>
    <p:sldId id="310" r:id="rId20"/>
    <p:sldId id="267" r:id="rId21"/>
    <p:sldId id="274" r:id="rId22"/>
    <p:sldId id="275" r:id="rId23"/>
    <p:sldId id="276" r:id="rId24"/>
    <p:sldId id="277" r:id="rId25"/>
    <p:sldId id="281" r:id="rId26"/>
    <p:sldId id="268" r:id="rId27"/>
    <p:sldId id="282" r:id="rId28"/>
    <p:sldId id="283" r:id="rId29"/>
    <p:sldId id="289" r:id="rId30"/>
    <p:sldId id="290" r:id="rId31"/>
    <p:sldId id="311" r:id="rId32"/>
    <p:sldId id="320" r:id="rId33"/>
    <p:sldId id="294" r:id="rId34"/>
    <p:sldId id="299" r:id="rId35"/>
    <p:sldId id="312" r:id="rId36"/>
  </p:sldIdLst>
  <p:sldSz cx="9144000" cy="6858000" type="screen4x3"/>
  <p:notesSz cx="6985000" cy="9271000"/>
  <p:custShowLst>
    <p:custShow name="For printing" id="0">
      <p:sldLst>
        <p:sld r:id="rId2"/>
        <p:sld r:id="rId3"/>
        <p:sld r:id="rId4"/>
        <p:sld r:id="rId5"/>
        <p:sld r:id="rId6"/>
        <p:sld r:id="rId8"/>
        <p:sld r:id="rId9"/>
        <p:sld r:id="rId10"/>
        <p:sld r:id="rId11"/>
        <p:sld r:id="rId12"/>
        <p:sld r:id="rId13"/>
        <p:sld r:id="rId14"/>
        <p:sld r:id="rId15"/>
        <p:sld r:id="rId16"/>
        <p:sld r:id="rId17"/>
        <p:sld r:id="rId18"/>
        <p:sld r:id="rId19"/>
        <p:sld r:id="rId21"/>
        <p:sld r:id="rId26"/>
        <p:sld r:id="rId28"/>
        <p:sld r:id="rId31"/>
        <p:sld r:id="rId32"/>
      </p:sldLst>
    </p:custShow>
    <p:custShow name="For screen" id="1">
      <p:sldLst>
        <p:sld r:id="rId2"/>
        <p:sld r:id="rId3"/>
        <p:sld r:id="rId4"/>
        <p:sld r:id="rId5"/>
        <p:sld r:id="rId6"/>
        <p:sld r:id="rId7"/>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 r:id="rId29"/>
        <p:sld r:id="rId30"/>
        <p:sld r:id="rId31"/>
        <p:sld r:id="rId32"/>
        <p:sld r:id="rId33"/>
        <p:sld r:id="rId34"/>
        <p:sld r:id="rId35"/>
        <p:sld r:id="rId36"/>
      </p:sldLst>
    </p:custShow>
  </p:custShow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65"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65"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65"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65"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1"/>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4948E1"/>
    <a:srgbClr val="3D3CBC"/>
    <a:srgbClr val="29297E"/>
    <a:srgbClr val="CFCFCF"/>
    <a:srgbClr val="F69C34"/>
    <a:srgbClr val="990C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78" autoAdjust="0"/>
  </p:normalViewPr>
  <p:slideViewPr>
    <p:cSldViewPr>
      <p:cViewPr varScale="1">
        <p:scale>
          <a:sx n="64" d="100"/>
          <a:sy n="64" d="100"/>
        </p:scale>
        <p:origin x="6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ink/ink1.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7T19:38:26.334"/>
    </inkml:context>
    <inkml:brush xml:id="br0">
      <inkml:brushProperty name="width" value="0.05292" units="cm"/>
      <inkml:brushProperty name="height" value="0.05292" units="cm"/>
    </inkml:brush>
    <inkml:brush xml:id="br1">
      <inkml:brushProperty name="width" value="0.05292" units="cm"/>
      <inkml:brushProperty name="height" value="0.05292" units="cm"/>
      <inkml:brushProperty name="color" value="#FF0000"/>
    </inkml:brush>
  </inkml:definitions>
  <inkml:trace contextRef="#ctx0" brushRef="#br0">11261 7640 0,'0'0'0,"0"-25"110,-24 25-110,-1-25 15,0-24-15,-25-1 16,1-24-16,-1 24 16,-24 0-16,24 1 15,-24-1 1,-1 1-16,1-1 15,-25 25-15,24 0 16,-24 1-16,0-1 16,0 25-16,-25 0 15,49 49 1,-24 26-16,0-1 16,-1-24-16,51-1 15,-26-24-15,1 50 16,24 24-1,1 0-15,24-25 0,25 1 16,-25-26 0,0 100-16,25 50 15,0-75-15,25-25 16,0 50-16,25 49 16,-1-49-1,1-25-15,-1-49 16,26-1-16,-26-24 15,51 24-15,-26-49 16,25 24-16,50-24 16,-25-25-16,0-74 15,25 24 1,-25-24-16,0 49 16,0-99-16,0-25 15,-25 25-15,1 0 16,-26-74-16,-24 49 15,-26 25 1,-24 0-16,-24-100 16,-51 51-16,1 24 15,-26 50-15,1-50 16</inkml:trace>
  <inkml:trace contextRef="#ctx0" brushRef="#br1" timeOffset="97164.18">1984 15081 0,'0'0'16,"-24"0"125,24 50-126,-25-25-15,0 49 16,-25-24-16,26-1 16,-1 1-16,0 0 15,0-1-15,0 26 16,-24-1-16,49-24 15,-25-1 1,25 75 0,25-74-16,-25-25 15,49 24-15,-24-24 16,0 0-16,25 0 16,-26-1-16,26 1 15</inkml:trace>
  <inkml:trace contextRef="#ctx0" brushRef="#br1" timeOffset="97634.3">2307 15081 0,'0'0'0,"0"50"32,-25 49-32,0-49 15,0-1 1,-24 150-1,-1-26-15,1-73 16,-1 73-16,-24 50 16,49-49-16,0-75 15,0 1-15,0-51 16</inkml:trace>
  <inkml:trace contextRef="#ctx0" brushRef="#br1" timeOffset="98409.17">2729 15404 0,'0'0'0,"-25"25"47,0-25-32,25 24-15,-25 1 16,25 0-16,-25-25 16,25 25-1,-49 24-15,24 75 16,0-24-16,0-26 15,25-24-15,0-1 16,0 1-16,0-25 16,25-1-16,0 1 15,-25 0 1,25-25-16,-1-25 16,26 0-16,-25 1 15,25-26-15,24-49 16,-24-50-1,24 0 1,-74 75-16,0 49 16,0-25-16,0 26 15,-25-1-15,0 0 16,1 0-16,-1 25 16,0-25-1,0 0 1</inkml:trace>
  <inkml:trace contextRef="#ctx0" brushRef="#br1" timeOffset="99132.17">3944 15453 0,'0'0'16,"0"-24"-1,-25 24 1,25-25 0,-25 25-16,25-25 15,-24 0-15,-1 25 16,0 0-16,-25 0 16,-49 75-1,49-51 1,1 26-16,-1-25 15,1 74-15,-26 25 16,50-25-16,1-24 16,24-1-16,0 50 15,0 0-15,24-50 16,1-24 0,25-50-16,-25 0 15,-1 0-15,26 0 16,-25 0-16,49-25 15,1-49-15,-26-1 16,1 26 0,-25-1-16,-25 25 15,0-24-15,0-1 16,0 25-16</inkml:trace>
  <inkml:trace contextRef="#ctx0" brushRef="#br1" timeOffset="101107.29">4887 15677 0,'0'0'15,"-25"0"48,0 0-48,0 0 1,0 0 0,0 0-1,1 0-15,24 24 16,-25 26 0,0 24-16,0-24 15,25 0-15,0-1 16,0 1-16,0-25 15,0 24 1,0 75-16,0 0 16,-25-24-16,25-1 15</inkml:trace>
  <inkml:trace contextRef="#ctx0" brushRef="#br1" timeOffset="101711.26">4291 15751 0,'0'0'0,"25"0"47,0 0-31,0 0-16,-1 0 15,26 0 1,0 0-16,-1 0 15,26 0 1,-26 0-16,1 0 16</inkml:trace>
  <inkml:trace contextRef="#ctx0" brushRef="#br1" timeOffset="103009.24">4713 15354 0,'0'0'0,"0"25"78,0 0-78,0 0 32</inkml:trace>
  <inkml:trace contextRef="#ctx0" brushRef="#br1" timeOffset="104501.27">3969 15081 0,'0'0'0,"0"25"109,0 25-93,0-1-1,0 1-15,0-1 16,0 1-16,0 49 16,-25 75-16,25-50 15,0-25-15,0-24 16</inkml:trace>
  <inkml:trace contextRef="#ctx0" brushRef="#br1" timeOffset="118799.09">6300 15081 0,'0'0'0,"-24"0"156,-1 0-140,0 0-1,0 50-15,-24-1 16,-1 26-16,25-26 16,-24 1-1,-1 25-15,0-1 16,-49 75-16,25-25 16,49-25-16,-25-49 15,25 24-15,1 0 16,24 1-1,0-1-15,0 1 16,0-26-16,24 1 16,1-25-16,0 0 15,0-25-15,0 0 16,24 0-16,-24 0 16,0 0-1,0 0-15,0 0 16,-1 0-1,-48 0 32,-1 0-31,-50 0-16,26 0 16,-1 0-1,-24 0-15,49 0 0,-25 0 16</inkml:trace>
  <inkml:trace contextRef="#ctx0" brushRef="#br1" timeOffset="119978.06">7268 15131 0,'0'0'0,"-25"0"47,0 0-31,0 0-1,1 0 1,-1 0 0,0 0-1,0 0 1,0 25-16,-24-1 16,-1 51-16,1-1 15,24-24-15,-25 0 16,-24 74-1,-1 24-15,26-24 16,-1-49-16,25 24 16,-24 0-16,24 50 15,0-50-15,25 1 16,0-26 0,0-24-16,0-1 15,25-24-15,0-25 16,-1 0-16,26-25 15,0 0 1,49 1-16,25-100 16,-25 24-16,0 1 15,-24 0-15,-26-50 16,26-25-16,-75 50 16,0 50-16,0 0 15,-25 49-15,0-25 16,-24 1-1,-1 24-15,0 0 16,-24 50-16,0 0 16,24-1-16</inkml:trace>
  <inkml:trace contextRef="#ctx0" brushRef="#br1" timeOffset="120807.03">8409 15131 0,'0'0'0,"-25"25"62,0 49-46,25-24-16,-25-1 0,25-24 16,-24 50-1,-1 73-15,0 1 16,0-50-16,0-24 16,1 74-16,24 49 15,0-49-15,0-50 16,0-24-1</inkml:trace>
  <inkml:trace contextRef="#ctx0" brushRef="#br1" timeOffset="121129.03">7987 15751 0,'0'0'0,"25"0"78,25 0-78,-26 0 16,51 0-1,-1 0-15,50 0 16,-25 0-16</inkml:trace>
  <inkml:trace contextRef="#ctx0" brushRef="#br1" timeOffset="122117.01">9252 15081 0,'0'0'0,"25"0"78,49 0-46,-24 0-17,0 0-15,24 0 16,0 0-16,1 0 16,-1 0-16,1 50 15,-26-25-15,1 49 16,-25 25-1,-25-74 1,-50 50-16,25-1 16,-49 50-16,24 0 15,1-50-15,-1 1 16,0-1 0,26-49-16,-1 49 31,25-49-31,25 0 0,24 25 15,26-26-15,73 26 16,26-25-16,49 0 16,-24 24-1</inkml:trace>
  <inkml:trace contextRef="#ctx0" brushRef="#br1" timeOffset="126519.65">6052 17115 0,'0'0'15,"-24"25"126,24 49-125,-25 1-16,0-26 15,-25 100-15,1 25 16,24-25-16,0-50 16,0-25-1,25-24-15,-25 0 16,25-1-1,25-24-15,0 25 16,25-26-16,-1-24 16,1 0-1,24 0-15,26-49 16,-1-1-16</inkml:trace>
  <inkml:trace contextRef="#ctx0" brushRef="#br1" timeOffset="126893.59">6722 17115 0,'0'0'0,"-25"0"62,-24 75-46,24-1-16,0 0 16,-25 75-16,26 50 15,-26-50-15,25 49 16,0 50 0,1-99-16</inkml:trace>
  <inkml:trace contextRef="#ctx0" brushRef="#br1" timeOffset="127778.69">7813 16718 0,'0'0'16,"0"25"-1,-24-25-15,-1 25 16,0 25-16,0-26 15,-24 1-15,-1 0 16,-24 25-16,-1 49 16,-49 149 15,75-199-31,24 26 0,0-26 16,-25 51-16,50 24 15,0-25 1,0 0-16,25-24 15,0-1-15,25 0 32,-1-49-32,-24 0 0,0-25 15,0-25 1,24-24-16,-24 24 16,0 25-16,0-25 15,-1 25-15,-24-25 31,25 0-31,-25 1 16,-25-1-16,25 0 16,-24 0-16,-1 25 15,-25 0 1,1 50 15</inkml:trace>
  <inkml:trace contextRef="#ctx0" brushRef="#br1" timeOffset="128530.6">8285 17115 0,'0'0'0,"25"0"94,24 0-79,26 0-15,-1 0 16,25 0-16,0 0 16,50 0-1,-99 0-15,-1 0 16,-24 0-16,-25 25 16,25 49-1,-50 1-15,25-26 16,-25 1-16,-24 24 31,49-49-31,0 0 0,0 25 16,49-25-1,1 49-15,49 25 16,50 0-16,50 25 16,24-24-16,-25-1 15</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8T16:44:43.884"/>
    </inkml:context>
    <inkml:brush xml:id="br0">
      <inkml:brushProperty name="width" value="0.05292" units="cm"/>
      <inkml:brushProperty name="height" value="0.05292" units="cm"/>
      <inkml:brushProperty name="color" value="#FF0000"/>
    </inkml:brush>
  </inkml:definitions>
  <inkml:trace contextRef="#ctx0" brushRef="#br0">2530 6871 0,'0'0'0,"-25"0"79,25-25-64,-25 25-15,25-25 16,-24 25-1,-1-25-15,0 1 16,0 24-16,-49 0 31,24 24-31,1 1 0,24-25 16,-25 0 0,25 0-16,1 0 15,-26 25-15,25 0 16,0 25-16,1-26 15,-1 51-15,25-26 16,0 1 0,0 0-16,0-1 15,25-24-15,-25 0 16,49 0-16,-24 24 16,0-24-16,0 0 15,-1 0 1,1-1-16,25-24 15,-1 25-15,1 0 16,-25-25-16,0 0 16,24-25-16,-24 0 15,25-24 1,-26-50 0,-24 74-16,0 0 15,-24 0-15,24-24 16,-50-1-16,25-24 15,0-1 1,-24-24-16,-1 49 16,25-24-1</inkml:trace>
  <inkml:trace contextRef="#ctx0" brushRef="#br0" timeOffset="1240.02">3994 6821 0,'0'0'0,"0"-25"31,0 1-15,-75-200 30,50 175-30,-24-1 0,24 50-1,-25 0 1,1 50-16,-1-1 0,0-24 16,1 0-1,-1 25-15,1-26 16,24 51-16,0-1 15,0 1-15,25-1 16,0-24-16,0-1 16,25 1-1,0-25-15,0 24 16,-1-24-16,26 0 16,-25 0-16,24 0 31,1-25-31,0-25 0,-1 0 15,1-25-15,0 26 16,-26-1-16,1 0 16,0-25-16,-25 26 15,25-26-15,0-24 32,-25 49-32,0 0 15,-25 25-15,0 0 16,0 0-1,0 0-15,-24 0 16</inkml:trace>
  <inkml:trace contextRef="#ctx0" brushRef="#br0" timeOffset="2128.98">5383 6871 0,'0'0'0,"-25"0"63,0 0-32,0 0-16,0 0-15,1 0 16,-26 0-16,25 25 16,0 24-16,-49 26 15,24-1-15,26-24 16,-1-1 0,25 1-16,-25 24 15,25 26-15,0-26 16,25-24-16,-25-1 15,25-49-15,-1 0 32,26 0-17,-25 0-15,24-25 16,1-74-16,24 25 16,-24-1-16,0 1 15,-26 24 1,1-24-16,0 0 15,-25-1-15,0 26 16,-25-1-16,0 25 16</inkml:trace>
  <inkml:trace contextRef="#ctx0" brushRef="#br0" timeOffset="3158.02">6846 6871 0,'0'0'15,"-25"0"32,0 0-31,1 0-1,-1 0-15,0 0 16,-25 0 0,-24 0-1,24 0-15,-24 74 16,-25 26-16,49-26 16,1 0-16,-1 26 15,0 24-15,26-25 16,24 0-1,0 0 1,24-49-16,-24-25 16,25-1-16,25-48 15,-1 24-15,1-25 16,24 0-16,1 0 16,-1-24-1,100-199 1,-100 173-16,-24 1 15,-25-1-15,-25 1 16,0 0-16,0-1 16,0 50-1,-25 1-15,-25 24 16,1 0 0</inkml:trace>
  <inkml:trace contextRef="#ctx0" brushRef="#br0" timeOffset="29115.21">2902 8235 0,'0'0'0,"-25"0"63,1 0-63,-1 0 15,0 0 17,-25 0-32,26 0 15,-1 0-15,0 0 16,-25 0-16,1 25 16,-26 49-16,1 26 15,-1-26 1,1-24-16,0 24 15,-1 50-15,26 0 16,-1-50-16,25 1 16,25-25-1,0-1-15,0-24 16,0 0-16,25-25 16,0 0-16,24-25 15,26-25-15,-26 26 16,51-26-16,-1-25 15,25-49 1,-25 25-16,-24 25 16,-26 24-16,1 1 15,-50-1-15,0 0 16,0 1-16,0-26 16,-25 1-1,0 0-15,0 24 16,1 0-16,-26 26 15,25 24 1,0 24-16</inkml:trace>
  <inkml:trace contextRef="#ctx0" brushRef="#br0" timeOffset="29735.22">4018 8186 0,'0'0'0,"-24"0"31,-1 0 0,0 0-31,0 0 31,0 0-31,-24 0 16,-26 0-16,51 24 16,-51 26-16,25 49 0,26-24 15,-1-26-15,25 1 16,0-25-16,25-1 16,-1 1-1,1 0-15,0 0 16,0 24-16,0-49 15,0 0-15,24-24 16,1-26-16,-1 25 16,-24-24-1,0 24-15,-25 0 16,0 0-16,0 0 16,0 1-16,0-1 15,-25-50-15,0 1 16,-24 0-1,49 24-15,-25 0 16,25 26-16</inkml:trace>
  <inkml:trace contextRef="#ctx0" brushRef="#br0" timeOffset="30374.21">5333 8136 0,'0'0'0,"-25"0"63,0 0-63,1 0 15,-26 0-15,0 25 16,1-25-16,-26 25 16,1 49-16,0 25 15,24-24-15,25-1 16,25-49 0,0 0-16,0 24 15,25-24-15,0 0 16,24 0-16,1-25 15,24-25 1,1-25-16,-26 1 16,1-1-16,-25 25 15,0 0-15,-25 1 16,0-1-16,0 0 16,0 0-1,-50 25 1,50-25-16,-25 25 15,25-24 17</inkml:trace>
  <inkml:trace contextRef="#ctx0" brushRef="#br0" timeOffset="31183.18">6598 8186 0,'0'0'0,"0"49"47,0 50-47,0-24 16,0 49-1,0 49-15</inkml:trace>
  <inkml:trace contextRef="#ctx0" brushRef="#br0" timeOffset="34797.17">2456 9624 0,'0'0'0,"-25"0"109,0 0-109,0 0 16,-49 0-16,24 0 15,-24 50 1,-25 49-16,24-25 16,26 1-16,24-26 15,-25 1-15,25 25 16,1-26-16,24 26 15,0-51-15,24 1 32,26-25-32,0 0 15,24 0-15,0 0 16,1-49-16,49-51 16,0 26-16,-50-1 15,1 1 1,-1-50-1,1-99 1,-75 148-16,-25 1 0,0 49 16,0 25-1,-25 25 1,1 25-16,-26-50 16,51 24-16</inkml:trace>
  <inkml:trace contextRef="#ctx0" brushRef="#br0" timeOffset="35367.35">3919 10244 0,'0'0'0,"-25"-24"32,25-1-17,-49-25-15,24 1 16,-25-1-1,26 0-15,-51 25 16,1 25-16,-50 50 16,49-25-16,-24 25 15,25-1-15,24 26 16,-24 49-16,49-50 16,25 0-1,0-49-15,0 25 16,25-25-16,-1-1 15,26-48-15,0-1 16,24 0-16,0-25 16,26-49-16,-26-50 15,-24 50-15,-26 50 16,1-26-16,0-24 16,-25 24-1,0 26-15,-25 24 16,25 0-16,-25 25 15,-24-25-15,24 25 16,0 0-16</inkml:trace>
  <inkml:trace contextRef="#ctx0" brushRef="#br0" timeOffset="36038.69">5209 9575 0,'0'0'0,"0"-25"15,-25-25 1,25 1-1,-25-1 1,1 0-16,-1 1 16,0 24-16,-25 0 15,26 0-15,-26 50 16,0 0-16,-24 25 16,24-1-1,-24 50-15,-1 50 16,51-50-16,24-49 15,0 24-15,0-24 16,24-25-16,1 0 16,25-1-1,-1-48-15,51-1 16,-26-25-16,1 1 16,-1-1-16,0 0 15,-24-49-15,0 25 16,-26-1-1,-24 26-15,0 24 16,-24 50 0,-26 0-1,25-25-15,0 24 16,1-24 0</inkml:trace>
  <inkml:trace contextRef="#ctx0" brushRef="#br0" timeOffset="36797.72">5928 9054 0,'0'0'0,"0"25"110,50-1-95,-25 1-15,24 25 16,1-25-16,49 49 15,-24-49-15,-1 24 16,-24-24-16,-1 0 16,-24-25-16,25 25 15,-50 0 1,24-25-16,-24 24 16,0 1-16,0 25 15,0 24-15,0 25 16,0-49-16,0 0 15,0-1 1,0 1-16,25-25 16,0 24-16,49 1 15,50 0-15,1-1 16,48 26-16,1 24 16</inkml:trace>
  <inkml:trace contextRef="#ctx0" brushRef="#br0" timeOffset="68810.97">1290 9773 0,'0'0'16,"0"25"156,0 0-172,0-1 15,0 1 1,0 0 15,0 0-31,0 0 16,0-1 0,25 1-1,24 0 1,-24-25-16,0 25 15,0-25-15,24 25 16,1 0-16,-25-25 16,49 0-1,-24 0-15,-1 24 16,26-24-16,-26 25 16,1-25-16,0 0 15,24 25-15,-24 0 16,-1-25-1,26 0-15,-26 0 16,1 0-16,24-25 16,1 0-16,24 25 15,0-25-15,0 25 16,1-24 0,-1 24-16,-25-25 15,25 0-15,-24 25 16,-1-25-1,25 25 1,75-25-16,-100 25 16,1 0-16,-1-25 15,50 1-15,-24-1 16,-1 0-16,25-25 16,0 26-16,-25-1 15,0 0 1,0 0-16,1 0 15,-1 25-15,0-24 16,0-1-16,-24 25 16,24-25-16,25 25 15,-25 0 1,0 0-16,1 0 16,-1 0-16,0 0 15,0 0-15,1 0 16,24 0-16,-25 0 15,0 0 1,25 0-16,25 0 16,24 0-16,-24 0 15,25 0-15,-25 0 16,24 0-16,1 0 16,24 0-1,1 0-15</inkml:trace>
  <inkml:trace contextRef="#ctx0" brushRef="#br0" timeOffset="70473.95">2555 10840 0,'0'0'0,"-25"0"109,0 0-93,0 24-16,1-24 16,-26 25-16,25 0 15,0 49-15,-24 1 16,24-1-16,0 1 16,0-50-1,25-1-15,0 26 16,0-25-16,0 0 15,0-1-15,25 1 16,0 0 0,0 0-1,24 0-15,-24-25 16,0-50-16,49-24 16,-49 49-1,25-25-15,-50 25 0,25-24 16,-25-26-1,24 1-15,-24-1 16,0 26-16,0-1 16,-24 25-16,24 1 15,-25 24 1,0 0 0,0 24-16,0-24 15,1 0-15,-26 0 16,25 0-16,0 0 31</inkml:trace>
  <inkml:trace contextRef="#ctx0" brushRef="#br0" timeOffset="71307.91">3845 10988 0,'0'0'0,"-25"0"63,0 0-48,0 0-15,1 0 16,-1 0-16,0 0 15,0 0-15,-25 0 16,1 0-16,24 0 16,-25 0-16,1 0 15,24 0 1,0 25-16,0 25 16,1 24-16,-1 1 15,0-50-15,25-1 16,0 26-16,0-25 15,25 0 1,0-25-16,-1 49 16,1-49-1,0 25-15,25-25 0,-26 0 16,26 0-16,-25-25 16,24-24-1,-24-1-15,0 25 16,0 0-16,0-24 15,0-1 1,-25-24-16,24 24 0,-24 0 16,0 26-1</inkml:trace>
  <inkml:trace contextRef="#ctx0" brushRef="#br0" timeOffset="71786.96">5333 10344 0,'0'0'0,"0"24"47,-25 26-31,0 0-16,25-1 15,-24 75 1,-1 75-16,0-51 16,25-24-16,-25 25 15,25 0-15,0 0 16</inkml:trace>
  <inkml:trace contextRef="#ctx0" brushRef="#br0" timeOffset="72436.96">6896 10468 0,'0'0'0,"-25"0"47,0 0-32,0 24-15,0 1 16,-24 25-16,-1-25 15,1 24-15,24 1 16,-25-1-16,1 26 16,-1 74-16,25-50 15,25 25 1,0-74 0,0-26-16,25 26 15,0-25-15,0-25 16,24-25-16,1 0 15,24-24 1,-24 24-16,24-25 16,-74 0-1,25 1-15,-25 24 16,-25 25-16,25-25 16,-25 25-1,-24 0-15</inkml:trace>
  <inkml:trace contextRef="#ctx0" brushRef="#br0" timeOffset="78095.99">2604 11931 0,'0'0'0,"-24"0"93,-1 0-77,0 25-16,-25 0 16,1-1-1,-26 26-15,1-25 16,0 0-16,24 24 16,0-24-16,-24 25 15,-25 99 1,49-50-1,25-25-15,1-49 16,24 25-16,0-1 16,0-24-16,24 0 15,-24 0-15,50 24 16,-25-24 0,24 0-16,1-25 15,24-50-15,26-24 16,-26 24-16,0 1 15,-24-1-15,24-24 16,-24-75 0,0 50-16,-50 24 15,24-24-15,1 24 16,-25 1-16,0 24 16,-25 26-16,1 24 15,24-25-15,-25 0 16,0 25-1,0 0-15</inkml:trace>
  <inkml:trace contextRef="#ctx0" brushRef="#br0" timeOffset="78736.92">3969 11782 0,'0'0'0,"-25"0"31,0 0-15,0 0 0,-24 0-16,-26 50 15,-24 24 1,0 1-16,0-26 15,24 1-15,-24 74 16,25 25-16,49-50 16,0-25-16,25-24 15,25 0-15,-25-26 16,25 26 0,49 0-16,-24-26 15,24-24-15,0-24 16,100-76-1,-99 51 1,-1 24-16,-49 0 16,0 0-16,-25-24 15,0 24-15,-25 0 16,0 0-16,-25 1 16,1-1-1,-1 0-15,0 25 16,26-25-16,-1 25 15</inkml:trace>
  <inkml:trace contextRef="#ctx0" brushRef="#br0" timeOffset="79558.31">5333 11633 0,'0'0'0,"0"50"125,-50 49-125,50-24 15,-24-1 1,-1 124-16,0-49 16,25-25-16,0-24 15,0-51-15</inkml:trace>
  <inkml:trace contextRef="#ctx0" brushRef="#br0" timeOffset="80062.67">6796 11658 0,'0'0'0,"0"50"47,0 49-31,25-25 0,-25 174-16,25-74 15,0-50-15</inkml:trace>
  <inkml:trace contextRef="#ctx0" brushRef="#br0" timeOffset="87762.97">2282 13767 0,'0'0'0,"-25"0"125,0 0-109,1 0 0,-1 0-1,0 0 1,0 0-16,0 0 16,-24 0-1,-1 0-15,-24 49 16,-25 26-16,49-1 15,0-24-15,26-26 16,-1 1-16,25 25 16,0-1-16,0 26 15,49 24 1,26-24-16,-26-26 16,1 1-16,0-50 15,24 0-15,25-25 16,0 25-1,-24-25-15,24-24 16,0-51-16,25 1 16,-74 25-16,24 24 15,-49 0-15,0-49 16,0-25-16,-50-25 31,25 100-31,-25 24 16,0 25-16,-24 0 15,-1 25-15,-24 0 16,-1-25-16,26 0 16,-1 24-16</inkml:trace>
  <inkml:trace contextRef="#ctx0" brushRef="#br0" timeOffset="88162.95">3746 13047 0,'0'0'0,"0"25"47,0 25-32,-25-1-15,25 1 16,-25 74-16,0 74 16,25-74-16,0-24 15,0-1 1,0 0-16,0 0 16</inkml:trace>
  <inkml:trace contextRef="#ctx0" brushRef="#br0" timeOffset="88971.98">5457 13047 0,'0'0'0,"-25"0"47,-24 0-32,24 0 1,0 0-16,-49 0 16,24 25-1,-24 0-15,-26 49 16,26 1-16,0-26 15,24 1-15,-25 49 16,51 50-16,-1 0 16,0-75-1,50-24-15,-25 24 16,25-24-16,24-1 16,1-24-16,24 25 15,1-50-15,24-50 16,25 1-16,0-1 15,-25 0 1,0-49-16,1-25 16,-51 25-16,1 25 15,-25 24-15,-25-24 16,0-1 0,-25-24-16,0 49 15,0-24-15,-24-1 16,24 26-16,-25-1 15,1 25-15</inkml:trace>
  <inkml:trace contextRef="#ctx0" brushRef="#br0" timeOffset="89831.99">7615 12923 0,'0'0'0,"-25"0"47,0 0-47,1 0 16,-26 0-16,0 0 15,-24 0-15,24 0 16,-24 25 0,0-25-16,-1 25 15,-49 0 1,50-25-16,-1 24 16,-24 51-16,25 24 15,24-49-15,0-1 16,26 51-1,-1 48-15,0 1 16,25-50-16,0-24 16,25-26-16,0 1 15,-1 0-15,26-26 16,0 26-16,49 0 16,0-26-1,25-24-15,25-74 16,-25 0-16,0 24 15,-25-99-15,0 0 16,-49 50-16,0-25 16,-26-74-16,-24 49 15,-24 25 1,-1 49-16,-25 1 16,1 0-16,-26 24 15,1 25-15,-50 75 16,0-1-16</inkml:trace>
  <inkml:trace contextRef="#ctx0" brushRef="#br0" timeOffset="92703.97">2456 14412 0,'0'0'0,"-25"0"78,0 24-78,-49 26 16,-125 74-1,75-50-15,25 1 16,25-50-16,-1 49 16,1 25-1,24 25-15,0-25 16,50-24-16,0-26 15,0 1-15,0-25 16,25 0-16,0 0 16,0-1-16,49-48 15,1-1 1,24-25-16,-25 0 16,150-173-1,-125 99-15,-50 50 16,-24-1-16,0 51 15,0-1 1,-25-25-16,-25 25 16,0 25 15,-24 25-31,24 25 16,0-25-1,0-1-15,0 1 16,25 0-16</inkml:trace>
  <inkml:trace contextRef="#ctx0" brushRef="#br0" timeOffset="93017">4366 14585 0,'0'0'0,"0"25"31,0 25-15,0-26-16,0 51 15,-25 49-15,25 25 16,0-25 0,0-25-16,-25 50 15,0-25-15</inkml:trace>
  <inkml:trace contextRef="#ctx0" brushRef="#br0" timeOffset="94144.33">5457 14684 0,'0'0'0,"0"-24"0,0-1 15,-25 0 1,0 0-1,1 25-15,-1 0 16,0 25 0,-25 25-1,1-26 1,24 26-16,0 24 16,0 75-16,1-50 15,24 1-15,0-26 16,24-24-16,-24-26 15,25-24 1,25-24-16,24-1 16,1 0-16,-1-25 0,50-98 31,-50 24-31,1 74 16,-26-49-16,1 0 15,-25-25-15,0 49 16,-50 50-1,0 1-15,0 24 16,-24 24 0,-1 26-16,0 0 15,26 24-15</inkml:trace>
  <inkml:trace contextRef="#ctx0" brushRef="#br0" timeOffset="94519.26">6945 14387 0,'0'0'0,"0"25"32,25 49-17,-25 0-15,25 26 16,0 148-1,0-100 1,-50 100-16,0 174 16,0-223-16,0 49 15,1-75-15</inkml:trace>
  <inkml:trace contextRef="#ctx0" brushRef="#br0" timeOffset="97348.23">2034 16346 0,'0'0'0,"-25"0"63,0 0-48,1 0 1,-1 0 0,-74 0-1,74 25-15,-25-25 16,1 75-16,-1 24 15,25-25-15,-25-24 16,50 24-16,-24 50 16,24 0-1,24-74-15,-24-1 16,25-24-16,0-25 16,25 0-16,24 0 15,1-25-15,24-74 16,0 25-1,-25-1-15,1 1 16,-26 0 0,75-125-16,-124 100 15,0 49-15,0 1 16,-24 49 0,-1 0-16,-50 0 15,26 24-15,-1 1 16,1-25-1</inkml:trace>
  <inkml:trace contextRef="#ctx0" brushRef="#br0" timeOffset="97872.16">4440 15751 0,'0'0'0,"0"50"47,-50 24-47,50-24 16,-24-1-16,-1 75 15,0 75 1,0-50-16,25-50 15,-25-25-15,25 25 16,0 25-16,0-24 16</inkml:trace>
  <inkml:trace contextRef="#ctx0" brushRef="#br0" timeOffset="98306.12">5259 16049 0,'0'0'0,"0"24"62,0 1-46,0 0 0,0 74-1,0 50-15,0-25 16,0-49-16,24 49 16,1-75-1</inkml:trace>
  <inkml:trace contextRef="#ctx0" brushRef="#br0" timeOffset="99334.2">6921 15900 0,'0'0'0,"-25"0"78,0 0-62,-25 25-16,-24-1 16,24 26-16,1-25 15,-1 24-15,0 1 16,26-25-1,-26 49-15,25 75 16,0-25-16,25-49 16,0-1-16,0-24 15,25-1-15,0 26 16,0-26-16,24 1 16,-24-25-1,25-1-15,-1 1 16,26-25-16,-1 25 15,-24-25-15,24 0 16,1-74 0,-26-1-16,1 26 15,-25-26-15,24-74 16,-49 1-16,0 48 16,0 26-16,0 24 15,-24 1-15,-26-1 16,-24 25-1</inkml:trace>
  <inkml:trace contextRef="#ctx0" brushRef="#br0" timeOffset="101412.11">2356 17314 0,'0'0'0,"-24"0"93,-1 0-77,-25 24-16,1 26 16,-26 0-16,26-1 15,-26-24-15,1 74 16,-1 75 0,51-75-16,-1-24 15,0 24-15,25 0 16,25-49-16,-25-26 15,25 1-15,49 0 16,-24 0 0,24-75-16,0 1 15,26-26-15,-26 26 16,25-1-16,-24-99 16,-1 25-16,-24 25 15,-26 49-15,-24 1 16,0-1-1,-24 25-15,-1 0 16,0 25-16,-49 25 16,-1 25-16,26-25 15,-1 0-15,25-1 16,0 1 0</inkml:trace>
  <inkml:trace contextRef="#ctx0" brushRef="#br0" timeOffset="101778.23">4217 17636 0,'0'0'0,"0"25"47,49 25-32,-24 74-15,25-50 16,-25 0 0,-25-24-16,24 0 15,-24-26-15,25 1 16</inkml:trace>
  <inkml:trace contextRef="#ctx0" brushRef="#br0" timeOffset="102088.13">5283 17115 0,'0'0'0,"0"50"63,0 24-63,0 1 16,0-26-16,25 150 15,0-50-15,-25-1 16,25-73-16,-25-26 15</inkml:trace>
  <inkml:trace contextRef="#ctx0" brushRef="#br0" timeOffset="102402.12">6921 17413 0,'0'0'0,"0"25"16,0-1 0,0 1-16,0 124 15,24 0-15</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1-09-28T17:00:23.343"/>
    </inkml:context>
    <inkml:brush xml:id="br0">
      <inkml:brushProperty name="width" value="0.05292" units="cm"/>
      <inkml:brushProperty name="height" value="0.05292" units="cm"/>
      <inkml:brushProperty name="color" value="#FF0000"/>
    </inkml:brush>
  </inkml:definitions>
  <inkml:trace contextRef="#ctx0" brushRef="#br0">5680 6871 0,'0'0'0,"-25"0"63,1 0-32,-1 0-16,0 0-15,0 0 16,0 0 0,-24 0-16,-1 0 0,25 25 15,1 0-15,-26 24 16,0 26 0,1-26-16,24 1 15,0 24-15,-24 25 16,-1 25-1,25 25-15,0-74 0,25-26 16,0 26 0,0-51-16,0 26 15,0-25-15,25 0 16,0-1-16,0 1 16,24 0-1,522-422 1,-546 372-1,-1 1 1,1-26-16,-25-24 16,0 24-16,0 0 15,-25 26 1,1-26-16,-1 25 16,0 0-16,-25-24 15,26-26-15,-1 26 16,25-1-16</inkml:trace>
  <inkml:trace contextRef="#ctx0" brushRef="#br0" timeOffset="1266.99">6524 6871 0,'0'0'0,"-25"0"79,0 0-79,0 25 15,0 24-15,-49 26 16,0-1-1,24-24-15,-24 49 16,-199 695 0,298-794-1,-1-50 1,26 25-16,24-49 16,-24 49-1,24-25-15,26-24 16,-26-25-16,0-25 15,-24 49-15,-25 1 16,0 24-16,-25 26 16,-25-26-16,0 25 15,0 0 1,-24-24-16,-1 24 16,0 0-16,26-24 15,24 24-15,-25-25 16,25 25-16,0 1 15</inkml:trace>
  <inkml:trace contextRef="#ctx0" brushRef="#br0" timeOffset="1754.96">7144 7392 0,'0'0'0,"0"-273"15,0 248 16,0 0-15,0 1 0,0-1 15,-25 25-31,0 0 0,25 25 16,-25 24-1,1 1-15,-1-25 16,25-1-16,0 1 15,0 0-15,0 0 32,0 0-17,25-25-15,272-372 16,-297 347 0,-99-471 15</inkml:trace>
  <inkml:trace contextRef="#ctx0" brushRef="#br0" timeOffset="1784.97">6945 6846 0,'0'0'16</inkml:trace>
  <inkml:trace contextRef="#ctx0" brushRef="#br0" timeOffset="2774.94">8434 6102 0,'0'0'0,"-25"0"47,0 50-47,-25 74 16,-24-25-16,-596 1091 16,670-1165-1,-49 74-15,-26 1 16,-24 123-1,25-49-15,24-50 16,0-25-16</inkml:trace>
  <inkml:trace contextRef="#ctx0" brushRef="#br0" timeOffset="3303.98">8607 6896 0,'0'0'0,"-25"0"63,1 0-63,-1 25 15,-50-1-15,26 76 16,-26-26-16,26 0 15,-1 50 1,1 25-16,24-25 16,25-49-16,0-26 15,0 1-15,248-174 16,-223 124 0,-1-25 15,26-25-31,-50-24 15,25 0-15,-25-1 16,-25 50-16,-25-49 31,26 49-31</inkml:trace>
  <inkml:trace contextRef="#ctx0" brushRef="#br0" timeOffset="3856.04">9252 6821 0,'0'0'0,"-25"0"47,1 25-31,-26 74-16,-24 1 15,-1-26-15,25 0 16,-297 844 0,372-918 15,25-25-15,-26-24-16,51-1 15,-26 0-15,1 1 16,24-26-16,1-49 15,-25 0 1,-26 0-16,1 75 16,0-26-16,-25 51 15,0-26-15,-25 25 16,0 0-16,25 1 16,-24-1-1</inkml:trace>
  <inkml:trace contextRef="#ctx0" brushRef="#br0" timeOffset="4138.93">9823 6871 0,'0'0'0,"-25"174"31,0-26-31,-25 76 16,50-76-16,-24-48 15,24-51-15,-25 26 16,25-51-16,0 26 15,0-25-15</inkml:trace>
  <inkml:trace contextRef="#ctx0" brushRef="#br0" timeOffset="4499.42">10716 6127 0,'0'0'0,"-25"0"31,0 99-16,-49 0-15,-1 25 16,-74 149-16,25-99 31,-24 74-31,23 25 16,26-100-16,25-49 16,-472 1042-1</inkml:trace>
  <inkml:trace contextRef="#ctx0" brushRef="#br0" timeOffset="4936.72">11063 6896 0,'0'0'0,"-25"0"47,-397 496-32,422-471 32,0-1-31,0 1 0,25-25-16,0 0 15,0 0 1,0-25-1,24 1-15,-24-26 16,0 0-16,24 1 16,-49-1-16,25-24 15,-25-1-15</inkml:trace>
  <inkml:trace contextRef="#ctx0" brushRef="#br0" timeOffset="4979.68">10592 6871 0,'0'0'16</inkml:trace>
  <inkml:trace contextRef="#ctx0" brushRef="#br0" timeOffset="5385.22">11857 6846 0,'0'0'0,"-25"25"47,-25 49-47,1 26 16,-1-26-16,0-24 15,-322 867 1,397-917 15,25-49-31,-1-1 16,1 0-16,24 1 0,-24-26 16,446-768-1</inkml:trace>
  <inkml:trace contextRef="#ctx0" brushRef="#br0" timeOffset="5438.81">11733 6697 0,'0'0'15,"-25"25"-15,0-25 16</inkml:trace>
  <inkml:trace contextRef="#ctx0" brushRef="#br0" timeOffset="5783.21">12303 6871 0,'0'0'0,"25"0"78,0 0-78,0 0 16,-1 0-16,1 0 16</inkml:trace>
  <inkml:trace contextRef="#ctx0" brushRef="#br0" timeOffset="5956.17">12502 7541 0,'-25'24'31,"-25"76"-31,25-51 16,1 26-1,-1-51-15,25 26 0,0-25 16,0 24 0,0-24-16,49 0 15,1 0-15,24 0 16,26 0-16,-26-1 16</inkml:trace>
  <inkml:trace contextRef="#ctx0" brushRef="#br0" timeOffset="7044.23">10616 6921 0,'0'0'0,"25"24"63,0-24-63,-25 25 15</inkml:trace>
  <inkml:trace contextRef="#ctx0" brushRef="#br0" timeOffset="7181.19">13146 7020 0,'0'0'0,"50"0"16,-25-25-1,25 25-15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6147" name="Rectangle 3"/>
          <p:cNvSpPr>
            <a:spLocks noGrp="1" noChangeArrowheads="1"/>
          </p:cNvSpPr>
          <p:nvPr>
            <p:ph type="dt" idx="1"/>
          </p:nvPr>
        </p:nvSpPr>
        <p:spPr bwMode="auto">
          <a:xfrm>
            <a:off x="3957534"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algn="r" defTabSz="927954">
              <a:defRPr sz="1200">
                <a:latin typeface="Arial" charset="0"/>
                <a:ea typeface="ＭＳ Ｐゴシック" pitchFamily="1" charset="-128"/>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30068" y="4404359"/>
            <a:ext cx="5124864" cy="41716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1"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6151" name="Rectangle 7"/>
          <p:cNvSpPr>
            <a:spLocks noGrp="1" noChangeArrowheads="1"/>
          </p:cNvSpPr>
          <p:nvPr>
            <p:ph type="sldNum" sz="quarter" idx="5"/>
          </p:nvPr>
        </p:nvSpPr>
        <p:spPr bwMode="auto">
          <a:xfrm>
            <a:off x="3957534"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algn="r" defTabSz="927954">
              <a:defRPr sz="1200">
                <a:latin typeface="Arial" charset="0"/>
                <a:ea typeface="ＭＳ Ｐゴシック" pitchFamily="1" charset="-128"/>
              </a:defRPr>
            </a:lvl1pPr>
          </a:lstStyle>
          <a:p>
            <a:pPr>
              <a:defRPr/>
            </a:pPr>
            <a:fld id="{26CF31F6-8CC3-405B-8677-62DC24BA48EF}" type="slidenum">
              <a:rPr lang="en-US"/>
              <a:pPr>
                <a:defRPr/>
              </a:pPr>
              <a:t>‹#›</a:t>
            </a:fld>
            <a:endParaRPr lang="en-US"/>
          </a:p>
        </p:txBody>
      </p:sp>
    </p:spTree>
    <p:extLst>
      <p:ext uri="{BB962C8B-B14F-4D97-AF65-F5344CB8AC3E}">
        <p14:creationId xmlns:p14="http://schemas.microsoft.com/office/powerpoint/2010/main" val="8399389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pPr eaLnBrk="1" hangingPunct="1"/>
            <a:r>
              <a:rPr lang="en-US" altLang="en-US" dirty="0">
                <a:latin typeface="Arial" pitchFamily="34" charset="0"/>
                <a:ea typeface="ＭＳ Ｐゴシック" pitchFamily="-65" charset="-128"/>
              </a:rPr>
              <a:t>Two</a:t>
            </a:r>
            <a:r>
              <a:rPr lang="en-US" altLang="en-US" baseline="0" dirty="0">
                <a:latin typeface="Arial" pitchFamily="34" charset="0"/>
                <a:ea typeface="ＭＳ Ｐゴシック" pitchFamily="-65" charset="-128"/>
              </a:rPr>
              <a:t> worksheet questions: (1) converting bases; (2) two’s-complement numbers (at very end).</a:t>
            </a:r>
            <a:endParaRPr lang="en-US" altLang="en-US" dirty="0">
              <a:latin typeface="Arial" pitchFamily="34" charset="0"/>
              <a:ea typeface="ＭＳ Ｐゴシック" pitchFamily="-65" charset="-128"/>
            </a:endParaRPr>
          </a:p>
        </p:txBody>
      </p:sp>
      <p:sp>
        <p:nvSpPr>
          <p:cNvPr id="51204"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0ED1EC1-B91A-4EEC-8DB3-AF55387416FF}"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8282A89-7C15-47A6-A457-86D4F32FE67D}" type="slidenum">
              <a:rPr lang="en-US" altLang="en-US" sz="1200"/>
              <a:pPr/>
              <a:t>10</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By convention, we use 1s as our only digit, even though this is not consistent with our earlier convention.  Unary is an exception.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B6C3D8B-2462-4376-BA77-8A87C5119C3C}" type="slidenum">
              <a:rPr lang="en-US" altLang="en-US" sz="1200"/>
              <a:pPr/>
              <a:t>11</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This slide has an animation (FCA).</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Moral of the story: Unary is not viable!   All bases other than unary are “OK” and are “more or less” the same in the length of the representation.  But larger bases require fewer digits, which (spoiler alert) is why we use hexadecimal instead of binary.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037B134-19B8-4FA7-98FE-C9E60DC43808}" type="slidenum">
              <a:rPr lang="en-US" altLang="en-US" sz="1200"/>
              <a:pPr/>
              <a:t>12</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Answer::  Using 1 digit:  (b-1).</a:t>
            </a:r>
          </a:p>
          <a:p>
            <a:pPr eaLnBrk="1" hangingPunct="1"/>
            <a:r>
              <a:rPr lang="en-US" altLang="en-US" dirty="0">
                <a:latin typeface="Arial" pitchFamily="34" charset="0"/>
                <a:ea typeface="ＭＳ Ｐゴシック" pitchFamily="-65" charset="-128"/>
              </a:rPr>
              <a:t>Using two digits it’s the number one less than 100 in base b.  However, 100 is b^2, so our number is b^2 - 1.</a:t>
            </a:r>
          </a:p>
          <a:p>
            <a:pPr eaLnBrk="1" hangingPunct="1"/>
            <a:r>
              <a:rPr lang="en-US" altLang="en-US" dirty="0">
                <a:latin typeface="Arial" pitchFamily="34" charset="0"/>
                <a:ea typeface="ＭＳ Ｐゴシック" pitchFamily="-65" charset="-128"/>
              </a:rPr>
              <a:t>Using three digits?  b^3 - 1.  </a:t>
            </a:r>
          </a:p>
          <a:p>
            <a:pPr eaLnBrk="1" hangingPunct="1"/>
            <a:r>
              <a:rPr lang="en-US" altLang="en-US" dirty="0">
                <a:latin typeface="Arial" pitchFamily="34" charset="0"/>
                <a:ea typeface="ＭＳ Ｐゴシック" pitchFamily="-65" charset="-128"/>
              </a:rPr>
              <a:t>Using k digits?  </a:t>
            </a:r>
            <a:r>
              <a:rPr lang="en-US" altLang="en-US" dirty="0" err="1">
                <a:latin typeface="Arial" pitchFamily="34" charset="0"/>
                <a:ea typeface="ＭＳ Ｐゴシック" pitchFamily="-65" charset="-128"/>
              </a:rPr>
              <a:t>b^k</a:t>
            </a:r>
            <a:r>
              <a:rPr lang="en-US" altLang="en-US" dirty="0">
                <a:latin typeface="Arial" pitchFamily="34" charset="0"/>
                <a:ea typeface="ＭＳ Ｐゴシック" pitchFamily="-65" charset="-128"/>
              </a:rPr>
              <a:t> - 1.</a:t>
            </a:r>
          </a:p>
          <a:p>
            <a:pPr eaLnBrk="1" hangingPunct="1"/>
            <a:r>
              <a:rPr lang="en-US" altLang="en-US" dirty="0">
                <a:latin typeface="Arial" pitchFamily="34" charset="0"/>
                <a:ea typeface="ＭＳ Ｐゴシック" pitchFamily="-65" charset="-128"/>
              </a:rPr>
              <a:t>IN PARTICULAR, WHAT IS THE LARGEST NUMBER THAT WE CAN REPRESENT IN BASE 2 WITH K DIGITS?  (THIS IS IMPORTANT FOR LATER)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D44DF6F-F5C0-438E-A32C-2491D0CDFD0B}" type="slidenum">
              <a:rPr lang="en-US" altLang="en-US" sz="1200"/>
              <a:pPr/>
              <a:t>13</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Notice that in previous problem 10^9 has length 10 in base 10 and length 30 in base 2, so the ratio is 30/10 = 3</a:t>
            </a:r>
          </a:p>
          <a:p>
            <a:pPr eaLnBrk="1" hangingPunct="1"/>
            <a:r>
              <a:rPr lang="en-US" altLang="en-US" dirty="0">
                <a:latin typeface="Arial" pitchFamily="34" charset="0"/>
                <a:ea typeface="ＭＳ Ｐゴシック" pitchFamily="-65" charset="-128"/>
              </a:rPr>
              <a:t>Let n be represented in base b1 and let k1 denote the number of (significant) digits in the base b1 representation.</a:t>
            </a:r>
          </a:p>
          <a:p>
            <a:pPr eaLnBrk="1" hangingPunct="1"/>
            <a:r>
              <a:rPr lang="en-US" altLang="en-US" dirty="0">
                <a:latin typeface="Arial" pitchFamily="34" charset="0"/>
                <a:ea typeface="ＭＳ Ｐゴシック" pitchFamily="-65" charset="-128"/>
              </a:rPr>
              <a:t>Then n &gt; b1^(k-1) and n &lt;= b1^k - 1.  Rewrite this as b1^(k1-1) &lt; n &lt;= b1^k1 - 1.  Taking log_b1 across this gives us:  k1-1 &lt; log_b1 n &lt;= k1 or k1 is approximately log_b1 n</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Similarly, let k2 denote the number of digits in the base b2 representation of n.  Then, as above, b2(k2-1) &lt; n &lt;= b2^k2 - 1 and so k2 is approximately log_b2 n.  So, k1/k2 = (log_b1 n)/(log_b2 n).  But, log_b1 n = (log_b2 n)/(log_b2 b1).  So, the ratio is 1/(log_b2 b1).  </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For example, the difference between base 2 and base 10 representations is about 1/(log_10 2).  Plug into your calculator and you get 3.3 (versus 3 for example of n = 10^9)</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The IMPORTANT thing here is that there is a constant that explains the length ratio for any two bases greater than 1.  However, there is no such constant for unary and a base greater than 1!  Why?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8CB86A4-46D2-464C-8D74-DFAA39918FB4}" type="slidenum">
              <a:rPr lang="en-US" altLang="en-US" sz="1200"/>
              <a:pPr/>
              <a:t>14</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According to Wikipedia’s Yuki article, the </a:t>
            </a:r>
            <a:r>
              <a:rPr lang="en-US" altLang="en-US" dirty="0" err="1">
                <a:latin typeface="Arial" pitchFamily="34" charset="0"/>
                <a:ea typeface="ＭＳ Ｐゴシック" pitchFamily="-65" charset="-128"/>
              </a:rPr>
              <a:t>Yukis</a:t>
            </a:r>
            <a:r>
              <a:rPr lang="en-US" altLang="en-US" dirty="0">
                <a:latin typeface="Arial" pitchFamily="34" charset="0"/>
                <a:ea typeface="ＭＳ Ｐゴシック" pitchFamily="-65" charset="-128"/>
              </a:rPr>
              <a:t> used base 4 because they counted in the spaces between fingers, but the octal article says base 8.  They cite two different sources for these statements.</a:t>
            </a:r>
          </a:p>
          <a:p>
            <a:pPr eaLnBrk="1" hangingPunct="1"/>
            <a:endParaRPr lang="en-US" altLang="en-US" dirty="0">
              <a:latin typeface="Arial" pitchFamily="34" charset="0"/>
              <a:ea typeface="ＭＳ Ｐゴシック" pitchFamily="-65"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F5800892-5B2C-4336-BBE5-899A68AF358D}" type="slidenum">
              <a:rPr lang="en-US" altLang="en-US" sz="1200"/>
              <a:pPr/>
              <a:t>15</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The “I Ching” is one of the oldest Chinese texts (see http://en.wikipedia.org/wiki/I_ching) and may date to around 2800 BCE).</a:t>
            </a:r>
          </a:p>
          <a:p>
            <a:pPr eaLnBrk="1" hangingPunct="1"/>
            <a:endParaRPr lang="en-US" altLang="en-US" dirty="0">
              <a:latin typeface="Arial" pitchFamily="34" charset="0"/>
              <a:ea typeface="ＭＳ Ｐゴシック" pitchFamily="-65"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30DF45F-EBA9-469F-8245-9E09F00DB13F}" type="slidenum">
              <a:rPr lang="en-US" altLang="en-US" sz="1200"/>
              <a:pPr/>
              <a:t>16</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After asking the students to perform these two conversions, revisit them.  In particular, in converting  25 from base 10 to base 2 (which is “11001”), how did you know that the least significant digit would be a “1”?</a:t>
            </a:r>
          </a:p>
          <a:p>
            <a:pPr eaLnBrk="1" hangingPunct="1"/>
            <a:r>
              <a:rPr lang="en-US" altLang="en-US" dirty="0">
                <a:latin typeface="Arial" pitchFamily="34" charset="0"/>
                <a:ea typeface="ＭＳ Ｐゴシック" pitchFamily="-65" charset="-128"/>
              </a:rPr>
              <a:t>Notice that the least significant digit is a 0 if and only if the number is even.  Why?  Therefore, since 25 is odd, we knew that the least significant digit must be a 1.  But what now?  Transition to next slide…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CCCFF19-78CE-4AC4-9B57-8F215EEB9B6A}" type="slidenum">
              <a:rPr lang="en-US" altLang="en-US" sz="1200"/>
              <a:pPr/>
              <a:t>17</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D688521-1222-4518-93D4-533794D4972E}" type="slidenum">
              <a:rPr lang="en-US" altLang="en-US" sz="1200"/>
              <a:pPr/>
              <a:t>18</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r>
              <a:rPr lang="en-US" altLang="en-US" dirty="0" err="1">
                <a:latin typeface="Arial" pitchFamily="34" charset="0"/>
                <a:ea typeface="ＭＳ Ｐゴシック" pitchFamily="-65" charset="-128"/>
              </a:rPr>
              <a:t>Recal</a:t>
            </a:r>
            <a:r>
              <a:rPr lang="en-US" altLang="en-US" dirty="0">
                <a:latin typeface="Arial" pitchFamily="34" charset="0"/>
                <a:ea typeface="ＭＳ Ｐゴシック" pitchFamily="-65" charset="-128"/>
              </a:rPr>
              <a:t> that least significant digit is a 1 since 25 is odd.  Now, we want the “upper digits”.  We want to represent 24 now.</a:t>
            </a:r>
          </a:p>
          <a:p>
            <a:pPr eaLnBrk="1" hangingPunct="1"/>
            <a:r>
              <a:rPr lang="en-US" altLang="en-US" dirty="0">
                <a:latin typeface="Arial" pitchFamily="34" charset="0"/>
                <a:ea typeface="ＭＳ Ｐゴシック" pitchFamily="-65" charset="-128"/>
              </a:rPr>
              <a:t>Imagine that we found the binary representation for 25/2 = 24/2 = 12.  What would we do with this?  </a:t>
            </a:r>
          </a:p>
          <a:p>
            <a:pPr eaLnBrk="1" hangingPunct="1"/>
            <a:r>
              <a:rPr lang="en-US" altLang="en-US" dirty="0">
                <a:latin typeface="Arial" pitchFamily="34" charset="0"/>
                <a:ea typeface="ＭＳ Ｐゴシック" pitchFamily="-65" charset="-128"/>
              </a:rPr>
              <a:t>Aha!  A recursive “algorithm” for converting from base 10 to base 2 (or, more generally, between any two bases!)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94587DA-DEC0-4AC8-AF03-3CA507D9D6DD}" type="slidenum">
              <a:rPr lang="en-US" altLang="en-US" sz="1200"/>
              <a:pPr/>
              <a:t>19</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Should two’s complement and the worksheet go here?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EC57D16-CF09-4A48-9986-FF1EB6A24AB4}" type="slidenum">
              <a:rPr lang="en-US" altLang="en-US" sz="1200"/>
              <a:pPr/>
              <a:t>2</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8D42514-6D13-461E-B02D-B72E1A49AA96}" type="slidenum">
              <a:rPr lang="en-US" altLang="en-US" sz="1200"/>
              <a:pPr/>
              <a:t>20</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F0B570E-FD5D-4D4F-84BB-EAD5ED41E740}" type="slidenum">
              <a:rPr lang="en-US" altLang="en-US" sz="1200"/>
              <a:pPr/>
              <a:t>21</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EF2EA3A-7005-4069-95F2-6D31F6191DB5}" type="slidenum">
              <a:rPr lang="en-US" altLang="en-US" sz="1200"/>
              <a:pPr/>
              <a:t>22</a:t>
            </a:fld>
            <a:endParaRPr lang="en-US" altLang="en-US" sz="12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slide has an animation that makes the carried "1" fade in slowly.</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04B1C16-80DB-4701-8C26-BF9F32C05985}" type="slidenum">
              <a:rPr lang="en-US" altLang="en-US" sz="1200"/>
              <a:pPr/>
              <a:t>23</a:t>
            </a:fld>
            <a:endParaRPr lang="en-US" alt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D97135A-630D-43AB-A388-F00FD063605C}" type="slidenum">
              <a:rPr lang="en-US" altLang="en-US" sz="1200"/>
              <a:pPr/>
              <a:t>24</a:t>
            </a:fld>
            <a:endParaRPr lang="en-US" alt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After doing the addition in base 2, have them convert the summands and the sum to base 10 and verify the solution.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69E0762-EBB7-48B5-BFE1-B213AA8AF75C}" type="slidenum">
              <a:rPr lang="en-US" altLang="en-US" sz="1200"/>
              <a:pPr/>
              <a:t>25</a:t>
            </a:fld>
            <a:endParaRPr lang="en-US" altLang="en-US" sz="120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This slide has 3 animations.  First: show partial products.  Second: Show full base-10 product.  Third: show base-2 multiplication.</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Base 10:  What’s with the shifting?</a:t>
            </a:r>
          </a:p>
          <a:p>
            <a:pPr eaLnBrk="1" hangingPunct="1"/>
            <a:endParaRPr lang="en-US" altLang="en-US" dirty="0">
              <a:latin typeface="Arial" pitchFamily="34" charset="0"/>
              <a:ea typeface="ＭＳ Ｐゴシック" pitchFamily="-65"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AAFF2CB-42BE-42E0-8BD6-6C401F26A30F}" type="slidenum">
              <a:rPr lang="en-US" altLang="en-US" sz="1200"/>
              <a:pPr/>
              <a:t>26</a:t>
            </a:fld>
            <a:endParaRPr lang="en-US" altLang="en-US"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This algorithm for multiplying two numbers was widely used by peasants in Russia into the 19th century and is evidently still used in some parts of Russia!</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The algorithm goes like this:  Write down the two numbers side-by-side.  In this case, 21 and 6.  Then divide 21 by 2 (rounding down) and multiply 6 by 2.  Repeat this process until the number in the left column becomes 1.  Then, highlight those rows in which the first number is odd.  In those rows, collect all the number in the second column and add them up.  That’s the desired product!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3421C83-7D80-4729-A19D-B1678060D6C4}" type="slidenum">
              <a:rPr lang="en-US" altLang="en-US" sz="1200"/>
              <a:pPr/>
              <a:t>27</a:t>
            </a:fld>
            <a:endParaRPr lang="en-US" alt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4D640F6B-26B5-41A9-80DD-405C76CC4140}" type="slidenum">
              <a:rPr lang="en-US" altLang="en-US" sz="1200"/>
              <a:pPr/>
              <a:t>28</a:t>
            </a:fld>
            <a:endParaRPr lang="en-US" altLang="en-US" sz="120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To see why it works, let’s convert the numbers in both columns to binary.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BE71252-60A5-483E-98A7-D2693C9D2890}" type="slidenum">
              <a:rPr lang="en-US" altLang="en-US" sz="1200"/>
              <a:pPr/>
              <a:t>29</a:t>
            </a:fld>
            <a:endParaRPr lang="en-US" altLang="en-US"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8CF2010-C766-4DD6-B857-7B2583EF6E06}" type="slidenum">
              <a:rPr lang="en-US" altLang="en-US" sz="1200"/>
              <a:pPr/>
              <a:t>3</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1D8364B-DAA7-4187-84E5-5F185A224D54}" type="slidenum">
              <a:rPr lang="en-US" altLang="en-US" sz="1200"/>
              <a:pPr/>
              <a:t>30</a:t>
            </a:fld>
            <a:endParaRPr lang="en-US" altLang="en-US" sz="120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slide has one animation, showing the third bullet.</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The third bullet is critical: it introduces the essence of negation.  It must be the case that 3 + -3 == 0.  If you flip the bits of 3 and add it to the unflipped version, you get all 1s.  Then, if you increment, you get zero.  So, since addition, associates, 3 + (~3 + 1) == 0 and -3 == (~3 + 1).</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The representation of -3 should have the property that when added to the representation of 3, we get 0.  How do we do this?  Let students try to figure it out!  To represent -3, we need to flip the bits of 3.  Then, adding 3 and -3 will give us 11111111.  That’s not quite 0, so we add 1 to the complement of the representation of 3.</a:t>
            </a:r>
          </a:p>
          <a:p>
            <a:pPr eaLnBrk="1" hangingPunct="1"/>
            <a:r>
              <a:rPr lang="en-US" altLang="en-US">
                <a:latin typeface="Arial" pitchFamily="34" charset="0"/>
                <a:ea typeface="ＭＳ Ｐゴシック" pitchFamily="-65" charset="-128"/>
              </a:rPr>
              <a:t>WHAT RANGE OF NUMBERS CAN BE REPRESENTED WITH 8-BIT TWO’s COMPLEMENT?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a typeface="ＭＳ Ｐゴシック" pitchFamily="-65" charset="-128"/>
            </a:endParaRPr>
          </a:p>
        </p:txBody>
      </p:sp>
      <p:sp>
        <p:nvSpPr>
          <p:cNvPr id="829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1BCD4BD-C333-4028-8B3F-229327B5A274}" type="slidenum">
              <a:rPr lang="en-US" altLang="en-US" sz="1200"/>
              <a:pPr/>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itchFamily="34" charset="0"/>
                <a:ea typeface="ＭＳ Ｐゴシック" pitchFamily="-65" charset="-128"/>
              </a:rPr>
              <a:t>Each</a:t>
            </a:r>
            <a:r>
              <a:rPr lang="en-US" altLang="en-US" baseline="0" dirty="0">
                <a:latin typeface="Arial" pitchFamily="34" charset="0"/>
                <a:ea typeface="ＭＳ Ｐゴシック" pitchFamily="-65" charset="-128"/>
              </a:rPr>
              <a:t> successive answer is separately animated.</a:t>
            </a:r>
            <a:endParaRPr lang="en-US" altLang="en-US" dirty="0">
              <a:latin typeface="Arial" pitchFamily="34" charset="0"/>
              <a:ea typeface="ＭＳ Ｐゴシック" pitchFamily="-65" charset="-128"/>
            </a:endParaRPr>
          </a:p>
        </p:txBody>
      </p:sp>
      <p:sp>
        <p:nvSpPr>
          <p:cNvPr id="829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1BCD4BD-C333-4028-8B3F-229327B5A274}" type="slidenum">
              <a:rPr lang="en-US" altLang="en-US" sz="1200"/>
              <a:pPr/>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A257F43-8809-45E0-896C-B7ACBF636BFD}" type="slidenum">
              <a:rPr lang="en-US" altLang="en-US" sz="1200"/>
              <a:pPr/>
              <a:t>33</a:t>
            </a:fld>
            <a:endParaRPr lang="en-US" altLang="en-US" sz="120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Calling all 1's "negative 1" makes sense because incrementing it produces zero.</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Note that this proof ignores certain properties of computer arithmetic (notably modularity).  Fortunately, that doesn't harm its correctness (in this case).</a:t>
            </a: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3158AEE3-55E7-4484-B984-2097E614C78F}" type="slidenum">
              <a:rPr lang="en-US" altLang="en-US" sz="1200"/>
              <a:pPr/>
              <a:t>34</a:t>
            </a:fld>
            <a:endParaRPr lang="en-US" altLang="en-US" sz="120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Exercise for students:  Try writing the number 31 in binary and then in Hex.</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itchFamily="34" charset="0"/>
                <a:ea typeface="ＭＳ Ｐゴシック" pitchFamily="-65" charset="-128"/>
              </a:rPr>
              <a:t>Does Python really use 2</a:t>
            </a:r>
            <a:r>
              <a:rPr lang="ja-JP" altLang="en-US" dirty="0">
                <a:latin typeface="Arial" pitchFamily="34" charset="0"/>
                <a:ea typeface="ＭＳ Ｐゴシック" pitchFamily="-65" charset="-128"/>
              </a:rPr>
              <a:t>’</a:t>
            </a:r>
            <a:r>
              <a:rPr lang="en-US" altLang="ja-JP" dirty="0">
                <a:latin typeface="Arial" pitchFamily="34" charset="0"/>
                <a:ea typeface="ＭＳ Ｐゴシック" pitchFamily="-65" charset="-128"/>
              </a:rPr>
              <a:t>s-complement?  ~x is -2.  And in two's complement, ~1 is indeed minus two (refer back to your worksheet).</a:t>
            </a:r>
            <a:endParaRPr lang="en-US" altLang="en-US" dirty="0">
              <a:latin typeface="Arial" pitchFamily="34" charset="0"/>
              <a:ea typeface="ＭＳ Ｐゴシック" pitchFamily="-65" charset="-128"/>
            </a:endParaRPr>
          </a:p>
        </p:txBody>
      </p:sp>
      <p:sp>
        <p:nvSpPr>
          <p:cNvPr id="860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13F6C88-EFA8-4CA8-BE07-91EDFBF4BDF4}" type="slidenum">
              <a:rPr lang="en-US" altLang="en-US" sz="1200"/>
              <a:pPr/>
              <a:t>35</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7E49E4-D604-4512-AC42-F7B707BFE0C9}" type="slidenum">
              <a:rPr lang="en-US" altLang="en-US" sz="1200"/>
              <a:pPr/>
              <a:t>4</a:t>
            </a:fld>
            <a:endParaRPr lang="en-US" altLang="en-US" sz="1200"/>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latin typeface="Arial" pitchFamily="34" charset="0"/>
                <a:ea typeface="ＭＳ Ｐゴシック" pitchFamily="-65" charset="-128"/>
              </a:rPr>
              <a:t>Many Mesoamerican civilizations used base 20 as their counting system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BD9AA5C-BEB9-4D3C-83D0-2C3224ED2046}" type="slidenum">
              <a:rPr lang="en-US" altLang="en-US" sz="1200"/>
              <a:pPr/>
              <a:t>5</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Ask students to start counting.   “0000”, “0001”,…</a:t>
            </a:r>
          </a:p>
          <a:p>
            <a:pPr eaLnBrk="1" hangingPunct="1"/>
            <a:r>
              <a:rPr lang="en-US" altLang="en-US" dirty="0">
                <a:latin typeface="Arial" pitchFamily="34" charset="0"/>
                <a:ea typeface="ＭＳ Ｐゴシック" pitchFamily="-65" charset="-128"/>
              </a:rPr>
              <a:t>How about “0002”?  Is that a good idea?  No!  There’s no need for that since “0010” represents the number 2.  </a:t>
            </a:r>
          </a:p>
          <a:p>
            <a:pPr eaLnBrk="1" hangingPunct="1"/>
            <a:r>
              <a:rPr lang="en-US" altLang="en-US" dirty="0">
                <a:latin typeface="Arial" pitchFamily="34" charset="0"/>
                <a:ea typeface="ＭＳ Ｐゴシック" pitchFamily="-65" charset="-128"/>
              </a:rPr>
              <a:t>Should we allow the digit “2” to even be used?  NO!  It permits multiple representations of the same number.</a:t>
            </a:r>
          </a:p>
          <a:p>
            <a:pPr eaLnBrk="1" hangingPunct="1"/>
            <a:r>
              <a:rPr lang="en-US" altLang="en-US" dirty="0">
                <a:latin typeface="Arial" pitchFamily="34" charset="0"/>
                <a:ea typeface="ＭＳ Ｐゴシック" pitchFamily="-65" charset="-128"/>
              </a:rPr>
              <a:t>Is that a bad thing?  Yes, why?  It means that comparing two numbers for equality is more work!</a:t>
            </a:r>
          </a:p>
          <a:p>
            <a:pPr eaLnBrk="1" hangingPunct="1"/>
            <a:r>
              <a:rPr lang="en-US" altLang="en-US" dirty="0">
                <a:latin typeface="Arial" pitchFamily="34" charset="0"/>
                <a:ea typeface="ＭＳ Ｐゴシック" pitchFamily="-65" charset="-128"/>
              </a:rPr>
              <a:t>OK, but  do 0 and 1 suffice to represent all non-negative integers?  </a:t>
            </a:r>
          </a:p>
          <a:p>
            <a:pPr eaLnBrk="1" hangingPunct="1"/>
            <a:r>
              <a:rPr lang="en-US" altLang="en-US" dirty="0">
                <a:latin typeface="Arial" pitchFamily="34" charset="0"/>
                <a:ea typeface="ＭＳ Ｐゴシック" pitchFamily="-65" charset="-128"/>
              </a:rPr>
              <a:t>Ask students to continue counting up a bit to convince themselves that the answer is “yes”!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D0458B8-1689-41C6-B9CD-90563EC33F06}" type="slidenum">
              <a:rPr lang="en-US" altLang="en-US" sz="1200"/>
              <a:pPr/>
              <a:t>6</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slide has an animation with the answers.</a:t>
            </a: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71E7797-C5CB-475D-B208-8B6CF4BA3BD3}" type="slidenum">
              <a:rPr lang="en-US" altLang="en-US" sz="1200"/>
              <a:pPr/>
              <a:t>7</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D9AE3EB-1542-4E9A-B43B-A39747F3EF7F}" type="slidenum">
              <a:rPr lang="en-US" altLang="en-US" sz="1200"/>
              <a:pPr/>
              <a:t>8</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92E800D-45C2-4FFB-8F4E-B68548091CA7}" type="slidenum">
              <a:rPr lang="en-US" altLang="en-US" sz="1200"/>
              <a:pPr/>
              <a:t>9</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There are TWO parts here:  </a:t>
            </a:r>
          </a:p>
          <a:p>
            <a:pPr eaLnBrk="1" hangingPunct="1"/>
            <a:r>
              <a:rPr lang="en-US" altLang="en-US" dirty="0">
                <a:latin typeface="Arial" pitchFamily="34" charset="0"/>
                <a:ea typeface="ＭＳ Ｐゴシック" pitchFamily="-65" charset="-128"/>
              </a:rPr>
              <a:t>	1.  Show that every positive integer can be represented</a:t>
            </a:r>
          </a:p>
          <a:p>
            <a:pPr eaLnBrk="1" hangingPunct="1"/>
            <a:r>
              <a:rPr lang="en-US" altLang="en-US" dirty="0">
                <a:latin typeface="Arial" pitchFamily="34" charset="0"/>
                <a:ea typeface="ＭＳ Ｐゴシック" pitchFamily="-65" charset="-128"/>
              </a:rPr>
              <a:t>	2.  Show that no number has two distinct representations</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Part 1 is straightforward because we have an algorithm for incrementing any base b number by 1, so we can use induction to prove that every non-negative integer is representable in base b.  </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Part 2 is a bit more work and the students are encouraged to try to prove it.  (Hint, proof by contradiction—assume that there exist two distinct representations for the same number.)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83BB7D8C-56ED-48C6-AA0B-616AE86B15AE}" type="slidenum">
              <a:rPr lang="en-US"/>
              <a:pPr>
                <a:defRPr/>
              </a:pPr>
              <a:t>‹#›</a:t>
            </a:fld>
            <a:endParaRPr lang="en-US"/>
          </a:p>
        </p:txBody>
      </p:sp>
    </p:spTree>
    <p:extLst>
      <p:ext uri="{BB962C8B-B14F-4D97-AF65-F5344CB8AC3E}">
        <p14:creationId xmlns:p14="http://schemas.microsoft.com/office/powerpoint/2010/main" val="143561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94E54D6E-03B3-4FF7-8E0D-09E800DFDED8}" type="slidenum">
              <a:rPr lang="en-US"/>
              <a:pPr>
                <a:defRPr/>
              </a:pPr>
              <a:t>‹#›</a:t>
            </a:fld>
            <a:endParaRPr lang="en-US"/>
          </a:p>
        </p:txBody>
      </p:sp>
    </p:spTree>
    <p:extLst>
      <p:ext uri="{BB962C8B-B14F-4D97-AF65-F5344CB8AC3E}">
        <p14:creationId xmlns:p14="http://schemas.microsoft.com/office/powerpoint/2010/main" val="3273588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82C5E912-B97B-44CC-9F1B-CB3B827BF6BD}" type="slidenum">
              <a:rPr lang="en-US"/>
              <a:pPr>
                <a:defRPr/>
              </a:pPr>
              <a:t>‹#›</a:t>
            </a:fld>
            <a:endParaRPr lang="en-US"/>
          </a:p>
        </p:txBody>
      </p:sp>
    </p:spTree>
    <p:extLst>
      <p:ext uri="{BB962C8B-B14F-4D97-AF65-F5344CB8AC3E}">
        <p14:creationId xmlns:p14="http://schemas.microsoft.com/office/powerpoint/2010/main" val="5653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2C808FC5-013A-4D46-9855-82CEBF3E1596}" type="slidenum">
              <a:rPr lang="en-US"/>
              <a:pPr>
                <a:defRPr/>
              </a:pPr>
              <a:t>‹#›</a:t>
            </a:fld>
            <a:endParaRPr lang="en-US"/>
          </a:p>
        </p:txBody>
      </p:sp>
    </p:spTree>
    <p:extLst>
      <p:ext uri="{BB962C8B-B14F-4D97-AF65-F5344CB8AC3E}">
        <p14:creationId xmlns:p14="http://schemas.microsoft.com/office/powerpoint/2010/main" val="2101408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CFF68FBD-9DF5-4647-87C8-256C0B783BA6}" type="slidenum">
              <a:rPr lang="en-US"/>
              <a:pPr>
                <a:defRPr/>
              </a:pPr>
              <a:t>‹#›</a:t>
            </a:fld>
            <a:endParaRPr lang="en-US"/>
          </a:p>
        </p:txBody>
      </p:sp>
    </p:spTree>
    <p:extLst>
      <p:ext uri="{BB962C8B-B14F-4D97-AF65-F5344CB8AC3E}">
        <p14:creationId xmlns:p14="http://schemas.microsoft.com/office/powerpoint/2010/main" val="2339236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5FF69F99-A557-4764-AE55-39710034DF98}" type="slidenum">
              <a:rPr lang="en-US"/>
              <a:pPr>
                <a:defRPr/>
              </a:pPr>
              <a:t>‹#›</a:t>
            </a:fld>
            <a:endParaRPr lang="en-US"/>
          </a:p>
        </p:txBody>
      </p:sp>
    </p:spTree>
    <p:extLst>
      <p:ext uri="{BB962C8B-B14F-4D97-AF65-F5344CB8AC3E}">
        <p14:creationId xmlns:p14="http://schemas.microsoft.com/office/powerpoint/2010/main" val="803686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9" name="Rectangle 6"/>
          <p:cNvSpPr>
            <a:spLocks noGrp="1" noChangeArrowheads="1"/>
          </p:cNvSpPr>
          <p:nvPr>
            <p:ph type="sldNum" sz="quarter" idx="12"/>
          </p:nvPr>
        </p:nvSpPr>
        <p:spPr>
          <a:ln/>
        </p:spPr>
        <p:txBody>
          <a:bodyPr/>
          <a:lstStyle>
            <a:lvl1pPr>
              <a:defRPr/>
            </a:lvl1pPr>
          </a:lstStyle>
          <a:p>
            <a:pPr>
              <a:defRPr/>
            </a:pPr>
            <a:fld id="{A4F93D54-0E08-45BF-8EBA-F20465F32E6F}" type="slidenum">
              <a:rPr lang="en-US"/>
              <a:pPr>
                <a:defRPr/>
              </a:pPr>
              <a:t>‹#›</a:t>
            </a:fld>
            <a:endParaRPr lang="en-US"/>
          </a:p>
        </p:txBody>
      </p:sp>
    </p:spTree>
    <p:extLst>
      <p:ext uri="{BB962C8B-B14F-4D97-AF65-F5344CB8AC3E}">
        <p14:creationId xmlns:p14="http://schemas.microsoft.com/office/powerpoint/2010/main" val="129344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5" name="Rectangle 6"/>
          <p:cNvSpPr>
            <a:spLocks noGrp="1" noChangeArrowheads="1"/>
          </p:cNvSpPr>
          <p:nvPr>
            <p:ph type="sldNum" sz="quarter" idx="12"/>
          </p:nvPr>
        </p:nvSpPr>
        <p:spPr>
          <a:ln/>
        </p:spPr>
        <p:txBody>
          <a:bodyPr/>
          <a:lstStyle>
            <a:lvl1pPr>
              <a:defRPr/>
            </a:lvl1pPr>
          </a:lstStyle>
          <a:p>
            <a:pPr>
              <a:defRPr/>
            </a:pPr>
            <a:fld id="{F645ECC4-676D-4E8A-85E7-4F41482FC78E}" type="slidenum">
              <a:rPr lang="en-US"/>
              <a:pPr>
                <a:defRPr/>
              </a:pPr>
              <a:t>‹#›</a:t>
            </a:fld>
            <a:endParaRPr lang="en-US"/>
          </a:p>
        </p:txBody>
      </p:sp>
    </p:spTree>
    <p:extLst>
      <p:ext uri="{BB962C8B-B14F-4D97-AF65-F5344CB8AC3E}">
        <p14:creationId xmlns:p14="http://schemas.microsoft.com/office/powerpoint/2010/main" val="3917745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4" name="Rectangle 6"/>
          <p:cNvSpPr>
            <a:spLocks noGrp="1" noChangeArrowheads="1"/>
          </p:cNvSpPr>
          <p:nvPr>
            <p:ph type="sldNum" sz="quarter" idx="12"/>
          </p:nvPr>
        </p:nvSpPr>
        <p:spPr>
          <a:ln/>
        </p:spPr>
        <p:txBody>
          <a:bodyPr/>
          <a:lstStyle>
            <a:lvl1pPr>
              <a:defRPr/>
            </a:lvl1pPr>
          </a:lstStyle>
          <a:p>
            <a:pPr>
              <a:defRPr/>
            </a:pPr>
            <a:fld id="{3B85EA82-08C3-4893-87B3-92FF16A51CE7}" type="slidenum">
              <a:rPr lang="en-US"/>
              <a:pPr>
                <a:defRPr/>
              </a:pPr>
              <a:t>‹#›</a:t>
            </a:fld>
            <a:endParaRPr lang="en-US"/>
          </a:p>
        </p:txBody>
      </p:sp>
    </p:spTree>
    <p:extLst>
      <p:ext uri="{BB962C8B-B14F-4D97-AF65-F5344CB8AC3E}">
        <p14:creationId xmlns:p14="http://schemas.microsoft.com/office/powerpoint/2010/main" val="2241346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19D62570-A56C-4C9F-B773-B8CC1832822C}" type="slidenum">
              <a:rPr lang="en-US"/>
              <a:pPr>
                <a:defRPr/>
              </a:pPr>
              <a:t>‹#›</a:t>
            </a:fld>
            <a:endParaRPr lang="en-US"/>
          </a:p>
        </p:txBody>
      </p:sp>
    </p:spTree>
    <p:extLst>
      <p:ext uri="{BB962C8B-B14F-4D97-AF65-F5344CB8AC3E}">
        <p14:creationId xmlns:p14="http://schemas.microsoft.com/office/powerpoint/2010/main" val="140676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93571C12-5BDC-4BE3-AC15-FC3B92757340}" type="slidenum">
              <a:rPr lang="en-US"/>
              <a:pPr>
                <a:defRPr/>
              </a:pPr>
              <a:t>‹#›</a:t>
            </a:fld>
            <a:endParaRPr lang="en-US"/>
          </a:p>
        </p:txBody>
      </p:sp>
    </p:spTree>
    <p:extLst>
      <p:ext uri="{BB962C8B-B14F-4D97-AF65-F5344CB8AC3E}">
        <p14:creationId xmlns:p14="http://schemas.microsoft.com/office/powerpoint/2010/main" val="171527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1"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1" charset="-128"/>
              </a:defRPr>
            </a:lvl1pPr>
          </a:lstStyle>
          <a:p>
            <a:pPr>
              <a:defRPr/>
            </a:pPr>
            <a:r>
              <a:rPr lang="en-US"/>
              <a:t>HMC CS 5, 2007</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1" charset="-128"/>
              </a:defRPr>
            </a:lvl1pPr>
          </a:lstStyle>
          <a:p>
            <a:pPr>
              <a:defRPr/>
            </a:pPr>
            <a:fld id="{8F4A7254-03CB-4D32-9F5D-B915E7304B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15.png"/></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customXml" Target="../ink/ink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customXml" Target="../ink/ink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customXml" Target="../ink/ink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rIns="132080"/>
          <a:lstStyle/>
          <a:p>
            <a:pPr marL="39688" eaLnBrk="1" hangingPunct="1"/>
            <a:r>
              <a:rPr lang="en-US" altLang="en-US" b="1">
                <a:latin typeface="News Gothic MT"/>
                <a:sym typeface="News Gothic MT"/>
              </a:rPr>
              <a:t>The CS 5 Times</a:t>
            </a:r>
          </a:p>
        </p:txBody>
      </p:sp>
      <p:sp>
        <p:nvSpPr>
          <p:cNvPr id="2051" name="Rectangle 3"/>
          <p:cNvSpPr>
            <a:spLocks/>
          </p:cNvSpPr>
          <p:nvPr/>
        </p:nvSpPr>
        <p:spPr bwMode="auto">
          <a:xfrm>
            <a:off x="1547813" y="1676400"/>
            <a:ext cx="61055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eaLnBrk="1" hangingPunct="1">
              <a:spcBef>
                <a:spcPct val="0"/>
              </a:spcBef>
              <a:buFontTx/>
              <a:buNone/>
            </a:pPr>
            <a:r>
              <a:rPr lang="en-US" altLang="en-US" dirty="0">
                <a:latin typeface="News Gothic MT"/>
                <a:sym typeface="News Gothic MT"/>
              </a:rPr>
              <a:t>CS 5 Penguin</a:t>
            </a:r>
          </a:p>
          <a:p>
            <a:pPr eaLnBrk="1" hangingPunct="1">
              <a:spcBef>
                <a:spcPct val="0"/>
              </a:spcBef>
              <a:buFontTx/>
              <a:buNone/>
            </a:pPr>
            <a:r>
              <a:rPr lang="en-US" altLang="en-US" dirty="0">
                <a:latin typeface="News Gothic MT"/>
                <a:sym typeface="News Gothic MT"/>
              </a:rPr>
              <a:t>Prepares Revenge</a:t>
            </a:r>
          </a:p>
          <a:p>
            <a:pPr eaLnBrk="1" hangingPunct="1">
              <a:spcBef>
                <a:spcPct val="0"/>
              </a:spcBef>
              <a:buFontTx/>
              <a:buNone/>
            </a:pPr>
            <a:endParaRPr lang="en-US" altLang="en-US" sz="2000" dirty="0">
              <a:latin typeface="News Gothic MT"/>
              <a:sym typeface="News Gothic MT"/>
            </a:endParaRPr>
          </a:p>
          <a:p>
            <a:pPr eaLnBrk="1" hangingPunct="1">
              <a:spcBef>
                <a:spcPct val="0"/>
              </a:spcBef>
              <a:buFontTx/>
              <a:buNone/>
            </a:pPr>
            <a:r>
              <a:rPr lang="en-US" altLang="en-US" sz="1800" dirty="0">
                <a:latin typeface="News Gothic MT"/>
                <a:sym typeface="News Gothic MT"/>
              </a:rPr>
              <a:t>Claremont (AP):  After suffering unmentionably</a:t>
            </a:r>
          </a:p>
          <a:p>
            <a:pPr eaLnBrk="1" hangingPunct="1">
              <a:spcBef>
                <a:spcPct val="0"/>
              </a:spcBef>
              <a:buFontTx/>
              <a:buNone/>
            </a:pPr>
            <a:r>
              <a:rPr lang="en-US" altLang="en-US" sz="1800" dirty="0">
                <a:latin typeface="News Gothic MT"/>
                <a:sym typeface="News Gothic MT"/>
              </a:rPr>
              <a:t>rude treatment at the trailing end of a physics</a:t>
            </a:r>
          </a:p>
          <a:p>
            <a:pPr eaLnBrk="1" hangingPunct="1">
              <a:spcBef>
                <a:spcPct val="0"/>
              </a:spcBef>
              <a:buFontTx/>
              <a:buNone/>
            </a:pPr>
            <a:r>
              <a:rPr lang="en-US" altLang="en-US" sz="1800" dirty="0">
                <a:latin typeface="News Gothic MT"/>
                <a:sym typeface="News Gothic MT"/>
              </a:rPr>
              <a:t>professor’s dog, the CS5 penguin filed a formal complaint with the HMC administration, according to a lowly placed source.  “This friendly rivalry has gone too far, and we demand justice!” complained one professor.  A march in support of the penguin is planned at Pitzer College this evening.  “We’re not quite sure what happened,” explained an incensed Pitzer student, “but we stand ready to protest anything at any time.”</a:t>
            </a:r>
          </a:p>
          <a:p>
            <a:pPr eaLnBrk="1" hangingPunct="1">
              <a:spcBef>
                <a:spcPct val="0"/>
              </a:spcBef>
              <a:buFontTx/>
              <a:buNone/>
            </a:pPr>
            <a:r>
              <a:rPr lang="en-US" altLang="en-US" sz="1800" dirty="0">
                <a:latin typeface="News Gothic MT"/>
                <a:sym typeface="News Gothic MT"/>
              </a:rPr>
              <a:t>    Meanwhile, the CS 5 penguin repaired to a local bar.  Fellow penguins familiar with the incident explained that he was preparing himself to return the indignity in kind.</a:t>
            </a:r>
            <a:endParaRPr lang="en-US" altLang="en-US" sz="2000" dirty="0">
              <a:latin typeface="News Gothic MT"/>
              <a:sym typeface="News Gothic MT"/>
            </a:endParaRPr>
          </a:p>
        </p:txBody>
      </p:sp>
      <p:pic>
        <p:nvPicPr>
          <p:cNvPr id="2052" name="Picture 7" descr="brewani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1219200"/>
            <a:ext cx="14922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8"/>
          <p:cNvSpPr txBox="1">
            <a:spLocks noChangeArrowheads="1"/>
          </p:cNvSpPr>
          <p:nvPr/>
        </p:nvSpPr>
        <p:spPr bwMode="auto">
          <a:xfrm>
            <a:off x="6934200" y="2819400"/>
            <a:ext cx="1752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latin typeface="Times New Roman" pitchFamily="18" charset="0"/>
              </a:rPr>
              <a:t>The CS5 penguin arranges revenge.</a:t>
            </a:r>
          </a:p>
        </p:txBody>
      </p:sp>
      <p:sp>
        <p:nvSpPr>
          <p:cNvPr id="2054" name="Rectangle 9"/>
          <p:cNvSpPr>
            <a:spLocks noChangeArrowheads="1"/>
          </p:cNvSpPr>
          <p:nvPr/>
        </p:nvSpPr>
        <p:spPr bwMode="auto">
          <a:xfrm>
            <a:off x="6934200" y="1143000"/>
            <a:ext cx="1752600" cy="167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pic>
        <p:nvPicPr>
          <p:cNvPr id="7" name="Picture 8" descr="alien">
            <a:extLst>
              <a:ext uri="{FF2B5EF4-FFF2-40B4-BE49-F238E27FC236}">
                <a16:creationId xmlns:a16="http://schemas.microsoft.com/office/drawing/2014/main" id="{42C9DB1A-A6D0-400B-B3D7-1ACD4F5401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5410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0">
            <a:extLst>
              <a:ext uri="{FF2B5EF4-FFF2-40B4-BE49-F238E27FC236}">
                <a16:creationId xmlns:a16="http://schemas.microsoft.com/office/drawing/2014/main" id="{FB698DCC-DD35-40AD-B153-6F02CA897C8F}"/>
              </a:ext>
            </a:extLst>
          </p:cNvPr>
          <p:cNvSpPr>
            <a:spLocks noChangeArrowheads="1"/>
          </p:cNvSpPr>
          <p:nvPr/>
        </p:nvSpPr>
        <p:spPr bwMode="auto">
          <a:xfrm>
            <a:off x="279400" y="4338712"/>
            <a:ext cx="1143000" cy="762000"/>
          </a:xfrm>
          <a:prstGeom prst="wedgeRectCallout">
            <a:avLst>
              <a:gd name="adj1" fmla="val -18131"/>
              <a:gd name="adj2" fmla="val 1399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dirty="0"/>
              <a:t>Read Sections 4.1-4.2!</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6200"/>
            <a:ext cx="7772400" cy="1143000"/>
          </a:xfrm>
        </p:spPr>
        <p:txBody>
          <a:bodyPr/>
          <a:lstStyle/>
          <a:p>
            <a:pPr eaLnBrk="1" hangingPunct="1"/>
            <a:r>
              <a:rPr lang="en-US" altLang="en-US" sz="3600"/>
              <a:t>Is There Such a Thing as Base 1?</a:t>
            </a:r>
            <a:endParaRPr lang="en-US" altLang="en-US"/>
          </a:p>
        </p:txBody>
      </p:sp>
      <p:grpSp>
        <p:nvGrpSpPr>
          <p:cNvPr id="11267" name="Group 5"/>
          <p:cNvGrpSpPr>
            <a:grpSpLocks/>
          </p:cNvGrpSpPr>
          <p:nvPr/>
        </p:nvGrpSpPr>
        <p:grpSpPr bwMode="auto">
          <a:xfrm>
            <a:off x="457200" y="1066800"/>
            <a:ext cx="8218488" cy="180975"/>
            <a:chOff x="295" y="1311"/>
            <a:chExt cx="5177" cy="114"/>
          </a:xfrm>
        </p:grpSpPr>
        <p:sp>
          <p:nvSpPr>
            <p:cNvPr id="11276"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77"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1268" name="AutoShape 9"/>
          <p:cNvSpPr>
            <a:spLocks noChangeArrowheads="1"/>
          </p:cNvSpPr>
          <p:nvPr/>
        </p:nvSpPr>
        <p:spPr bwMode="auto">
          <a:xfrm>
            <a:off x="2895600" y="2073275"/>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69" name="Text Box 10"/>
          <p:cNvSpPr txBox="1">
            <a:spLocks noChangeArrowheads="1"/>
          </p:cNvSpPr>
          <p:nvPr/>
        </p:nvSpPr>
        <p:spPr bwMode="auto">
          <a:xfrm>
            <a:off x="3581400" y="1803400"/>
            <a:ext cx="20129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Now we’re using</a:t>
            </a:r>
          </a:p>
          <a:p>
            <a:pPr>
              <a:spcBef>
                <a:spcPct val="0"/>
              </a:spcBef>
              <a:buFontTx/>
              <a:buNone/>
            </a:pPr>
            <a:r>
              <a:rPr lang="en-US" altLang="en-US" sz="1600"/>
              <a:t>powers of 1 (Weird!)</a:t>
            </a:r>
            <a:endParaRPr lang="en-US" altLang="en-US" sz="1800"/>
          </a:p>
        </p:txBody>
      </p:sp>
      <p:sp>
        <p:nvSpPr>
          <p:cNvPr id="11270" name="Rectangle 11"/>
          <p:cNvSpPr>
            <a:spLocks noChangeArrowheads="1"/>
          </p:cNvSpPr>
          <p:nvPr/>
        </p:nvSpPr>
        <p:spPr bwMode="auto">
          <a:xfrm>
            <a:off x="762000" y="1981200"/>
            <a:ext cx="20383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r>
              <a:rPr lang="en-US" altLang="en-US" sz="2000" baseline="30000">
                <a:latin typeface="Courier New" pitchFamily="49" charset="0"/>
              </a:rPr>
              <a:t>3</a:t>
            </a:r>
            <a:r>
              <a:rPr lang="en-US" altLang="en-US" sz="2000">
                <a:latin typeface="Courier New" pitchFamily="49" charset="0"/>
              </a:rPr>
              <a:t>  1</a:t>
            </a:r>
            <a:r>
              <a:rPr lang="en-US" altLang="en-US" sz="2000" baseline="30000">
                <a:latin typeface="Courier New" pitchFamily="49" charset="0"/>
              </a:rPr>
              <a:t>2 </a:t>
            </a:r>
            <a:r>
              <a:rPr lang="en-US" altLang="en-US" sz="2000">
                <a:latin typeface="Courier New" pitchFamily="49" charset="0"/>
              </a:rPr>
              <a:t> 1</a:t>
            </a:r>
            <a:r>
              <a:rPr lang="en-US" altLang="en-US" sz="2000" baseline="30000">
                <a:latin typeface="Courier New" pitchFamily="49" charset="0"/>
              </a:rPr>
              <a:t>1   </a:t>
            </a:r>
            <a:r>
              <a:rPr lang="en-US" altLang="en-US" sz="2000">
                <a:latin typeface="Courier New" pitchFamily="49" charset="0"/>
              </a:rPr>
              <a:t>1</a:t>
            </a:r>
            <a:r>
              <a:rPr lang="en-US" altLang="en-US" sz="2000" baseline="30000">
                <a:latin typeface="Courier New" pitchFamily="49" charset="0"/>
              </a:rPr>
              <a:t>0</a:t>
            </a:r>
          </a:p>
        </p:txBody>
      </p:sp>
      <p:sp>
        <p:nvSpPr>
          <p:cNvPr id="11271" name="Text Box 15"/>
          <p:cNvSpPr txBox="1">
            <a:spLocks noChangeArrowheads="1"/>
          </p:cNvSpPr>
          <p:nvPr/>
        </p:nvSpPr>
        <p:spPr bwMode="auto">
          <a:xfrm>
            <a:off x="762000" y="1600200"/>
            <a:ext cx="2492375"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Unary!</a:t>
            </a:r>
          </a:p>
          <a:p>
            <a:pPr>
              <a:spcBef>
                <a:spcPct val="50000"/>
              </a:spcBef>
              <a:buFontTx/>
              <a:buNone/>
            </a:pPr>
            <a:endParaRPr lang="en-US" altLang="en-US" sz="2000"/>
          </a:p>
          <a:p>
            <a:pPr>
              <a:spcBef>
                <a:spcPct val="50000"/>
              </a:spcBef>
              <a:buFontTx/>
              <a:buNone/>
            </a:pPr>
            <a:endParaRPr lang="en-US" altLang="en-US" sz="2000"/>
          </a:p>
        </p:txBody>
      </p:sp>
      <p:sp>
        <p:nvSpPr>
          <p:cNvPr id="11272" name="AutoShape 13"/>
          <p:cNvSpPr>
            <a:spLocks noChangeArrowheads="1"/>
          </p:cNvSpPr>
          <p:nvPr/>
        </p:nvSpPr>
        <p:spPr bwMode="auto">
          <a:xfrm>
            <a:off x="3657600" y="2590800"/>
            <a:ext cx="4495800" cy="533400"/>
          </a:xfrm>
          <a:prstGeom prst="wedgeRectCallout">
            <a:avLst>
              <a:gd name="adj1" fmla="val -40431"/>
              <a:gd name="adj2" fmla="val 97023"/>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endParaRPr lang="en-US" altLang="en-US" sz="1800"/>
          </a:p>
        </p:txBody>
      </p:sp>
      <p:sp>
        <p:nvSpPr>
          <p:cNvPr id="11273" name="Rectangle 16"/>
          <p:cNvSpPr>
            <a:spLocks noChangeArrowheads="1"/>
          </p:cNvSpPr>
          <p:nvPr/>
        </p:nvSpPr>
        <p:spPr bwMode="auto">
          <a:xfrm>
            <a:off x="3357563" y="2643188"/>
            <a:ext cx="45053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     Are we going to use 0 as our only digit?</a:t>
            </a:r>
          </a:p>
        </p:txBody>
      </p:sp>
      <p:sp>
        <p:nvSpPr>
          <p:cNvPr id="11274" name="Rectangle 18"/>
          <p:cNvSpPr>
            <a:spLocks noChangeArrowheads="1"/>
          </p:cNvSpPr>
          <p:nvPr/>
        </p:nvSpPr>
        <p:spPr bwMode="auto">
          <a:xfrm>
            <a:off x="2438400" y="1860550"/>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000"/>
          </a:p>
        </p:txBody>
      </p:sp>
      <p:pic>
        <p:nvPicPr>
          <p:cNvPr id="11275"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895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p:txBody>
          <a:bodyPr/>
          <a:lstStyle/>
          <a:p>
            <a:pPr eaLnBrk="1" hangingPunct="1">
              <a:buFontTx/>
              <a:buNone/>
            </a:pPr>
            <a:r>
              <a:rPr lang="en-US" altLang="en-US" sz="2000"/>
              <a:t>Consider the number 10</a:t>
            </a:r>
            <a:r>
              <a:rPr lang="en-US" altLang="en-US" sz="2000" baseline="30000"/>
              <a:t>9 </a:t>
            </a:r>
            <a:r>
              <a:rPr lang="en-US" altLang="en-US" sz="2000"/>
              <a:t>in base 1, 2, 3, 10, and  20:</a:t>
            </a:r>
            <a:endParaRPr lang="en-US" altLang="en-US" sz="1800"/>
          </a:p>
          <a:p>
            <a:pPr eaLnBrk="1" hangingPunct="1">
              <a:buFontTx/>
              <a:buNone/>
            </a:pPr>
            <a:endParaRPr lang="en-US" altLang="en-US" sz="1800"/>
          </a:p>
          <a:p>
            <a:pPr eaLnBrk="1" hangingPunct="1">
              <a:buFontTx/>
              <a:buNone/>
            </a:pPr>
            <a:r>
              <a:rPr lang="en-US" altLang="en-US" sz="1800"/>
              <a:t>Base 1:    </a:t>
            </a:r>
            <a:r>
              <a:rPr lang="en-US" altLang="en-US" sz="1800">
                <a:latin typeface="Courier New" pitchFamily="49" charset="0"/>
              </a:rPr>
              <a:t>11111111111111111111111111111111111111111111</a:t>
            </a:r>
            <a:r>
              <a:rPr lang="en-US" altLang="en-US" sz="1800"/>
              <a:t>…</a:t>
            </a:r>
          </a:p>
          <a:p>
            <a:pPr eaLnBrk="1" hangingPunct="1">
              <a:buFontTx/>
              <a:buNone/>
            </a:pPr>
            <a:endParaRPr lang="en-US" altLang="en-US" sz="1800"/>
          </a:p>
          <a:p>
            <a:pPr eaLnBrk="1" hangingPunct="1">
              <a:buFontTx/>
              <a:buNone/>
            </a:pPr>
            <a:endParaRPr lang="en-US" altLang="en-US" sz="1800"/>
          </a:p>
          <a:p>
            <a:pPr eaLnBrk="1" hangingPunct="1">
              <a:buFontTx/>
              <a:buNone/>
            </a:pPr>
            <a:r>
              <a:rPr lang="en-US" altLang="en-US" sz="1800"/>
              <a:t>Base 2:    </a:t>
            </a:r>
            <a:r>
              <a:rPr lang="en-US" altLang="en-US" sz="1800">
                <a:latin typeface="Courier New" pitchFamily="49" charset="0"/>
              </a:rPr>
              <a:t>111011100110101100101000000000</a:t>
            </a:r>
          </a:p>
          <a:p>
            <a:pPr eaLnBrk="1" hangingPunct="1">
              <a:buFontTx/>
              <a:buNone/>
            </a:pPr>
            <a:endParaRPr lang="en-US" altLang="en-US" sz="1800"/>
          </a:p>
          <a:p>
            <a:pPr eaLnBrk="1" hangingPunct="1">
              <a:buFontTx/>
              <a:buNone/>
            </a:pPr>
            <a:r>
              <a:rPr lang="en-US" altLang="en-US" sz="1800"/>
              <a:t>Base 3:    </a:t>
            </a:r>
            <a:r>
              <a:rPr lang="en-US" altLang="en-US" sz="1800">
                <a:latin typeface="Courier New" pitchFamily="49" charset="0"/>
              </a:rPr>
              <a:t>2120200200021010001</a:t>
            </a:r>
          </a:p>
          <a:p>
            <a:pPr eaLnBrk="1" hangingPunct="1">
              <a:buFontTx/>
              <a:buNone/>
            </a:pPr>
            <a:endParaRPr lang="en-US" altLang="en-US" sz="1800"/>
          </a:p>
          <a:p>
            <a:pPr eaLnBrk="1" hangingPunct="1">
              <a:buFontTx/>
              <a:buNone/>
            </a:pPr>
            <a:r>
              <a:rPr lang="en-US" altLang="en-US" sz="1800"/>
              <a:t>Base 10:  </a:t>
            </a:r>
            <a:r>
              <a:rPr lang="en-US" altLang="en-US" sz="1800">
                <a:latin typeface="Courier New" pitchFamily="49" charset="0"/>
              </a:rPr>
              <a:t>1000000000</a:t>
            </a:r>
          </a:p>
          <a:p>
            <a:pPr eaLnBrk="1" hangingPunct="1">
              <a:buFontTx/>
              <a:buNone/>
            </a:pPr>
            <a:endParaRPr lang="en-US" altLang="en-US" sz="1800"/>
          </a:p>
          <a:p>
            <a:pPr eaLnBrk="1" hangingPunct="1">
              <a:buFontTx/>
              <a:buNone/>
            </a:pPr>
            <a:r>
              <a:rPr lang="en-US" altLang="en-US" sz="1800"/>
              <a:t>Base 20:  </a:t>
            </a:r>
            <a:r>
              <a:rPr lang="en-US" altLang="en-US" sz="1800">
                <a:latin typeface="Courier New" pitchFamily="49" charset="0"/>
              </a:rPr>
              <a:t>FCA0000</a:t>
            </a:r>
          </a:p>
        </p:txBody>
      </p:sp>
      <p:sp>
        <p:nvSpPr>
          <p:cNvPr id="12291" name="Rectangle 2"/>
          <p:cNvSpPr>
            <a:spLocks noGrp="1" noChangeArrowheads="1"/>
          </p:cNvSpPr>
          <p:nvPr>
            <p:ph type="title"/>
          </p:nvPr>
        </p:nvSpPr>
        <p:spPr>
          <a:xfrm>
            <a:off x="685800" y="304800"/>
            <a:ext cx="7772400" cy="1143000"/>
          </a:xfrm>
        </p:spPr>
        <p:txBody>
          <a:bodyPr/>
          <a:lstStyle/>
          <a:p>
            <a:pPr eaLnBrk="1" hangingPunct="1"/>
            <a:r>
              <a:rPr lang="en-US" altLang="en-US" sz="4000"/>
              <a:t>Comparing Representations</a:t>
            </a:r>
            <a:br>
              <a:rPr lang="en-US" altLang="en-US" sz="4000"/>
            </a:br>
            <a:r>
              <a:rPr lang="en-US" altLang="en-US" sz="4000"/>
              <a:t>in Different Bases</a:t>
            </a:r>
            <a:endParaRPr lang="en-US" altLang="en-US"/>
          </a:p>
        </p:txBody>
      </p:sp>
      <p:grpSp>
        <p:nvGrpSpPr>
          <p:cNvPr id="12292" name="Group 4"/>
          <p:cNvGrpSpPr>
            <a:grpSpLocks/>
          </p:cNvGrpSpPr>
          <p:nvPr/>
        </p:nvGrpSpPr>
        <p:grpSpPr bwMode="auto">
          <a:xfrm>
            <a:off x="381000" y="1447800"/>
            <a:ext cx="8218488" cy="180975"/>
            <a:chOff x="295" y="1311"/>
            <a:chExt cx="5177" cy="114"/>
          </a:xfrm>
        </p:grpSpPr>
        <p:sp>
          <p:nvSpPr>
            <p:cNvPr id="12298"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9"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2293" name="AutoShape 7"/>
          <p:cNvSpPr>
            <a:spLocks noChangeArrowheads="1"/>
          </p:cNvSpPr>
          <p:nvPr/>
        </p:nvSpPr>
        <p:spPr bwMode="auto">
          <a:xfrm>
            <a:off x="2743200" y="3048000"/>
            <a:ext cx="3962400" cy="533400"/>
          </a:xfrm>
          <a:prstGeom prst="upArrowCallout">
            <a:avLst>
              <a:gd name="adj1" fmla="val 185714"/>
              <a:gd name="adj2" fmla="val 185714"/>
              <a:gd name="adj3" fmla="val 16667"/>
              <a:gd name="adj4"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4" name="Text Box 8"/>
          <p:cNvSpPr txBox="1">
            <a:spLocks noChangeArrowheads="1"/>
          </p:cNvSpPr>
          <p:nvPr/>
        </p:nvSpPr>
        <p:spPr bwMode="auto">
          <a:xfrm>
            <a:off x="2743200" y="3276600"/>
            <a:ext cx="4191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At 10 “1’s” per inch, this will be 1578 miles long!</a:t>
            </a:r>
            <a:endParaRPr lang="en-US" altLang="en-US" sz="1800"/>
          </a:p>
        </p:txBody>
      </p:sp>
      <p:sp>
        <p:nvSpPr>
          <p:cNvPr id="12295" name="AutoShape 10"/>
          <p:cNvSpPr>
            <a:spLocks noChangeArrowheads="1"/>
          </p:cNvSpPr>
          <p:nvPr/>
        </p:nvSpPr>
        <p:spPr bwMode="auto">
          <a:xfrm>
            <a:off x="4267200" y="5029200"/>
            <a:ext cx="1143000" cy="533400"/>
          </a:xfrm>
          <a:prstGeom prst="wedgeRectCallout">
            <a:avLst>
              <a:gd name="adj1" fmla="val -45000"/>
              <a:gd name="adj2" fmla="val 87204"/>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nchor="ctr" anchorCtr="1"/>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FCA?</a:t>
            </a:r>
          </a:p>
        </p:txBody>
      </p:sp>
      <p:pic>
        <p:nvPicPr>
          <p:cNvPr id="12296" name="Picture 11"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5257800"/>
            <a:ext cx="7429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2" name="AutoShape 12"/>
          <p:cNvSpPr>
            <a:spLocks noChangeArrowheads="1"/>
          </p:cNvSpPr>
          <p:nvPr/>
        </p:nvSpPr>
        <p:spPr bwMode="auto">
          <a:xfrm>
            <a:off x="5181600" y="5791200"/>
            <a:ext cx="1752600" cy="762000"/>
          </a:xfrm>
          <a:prstGeom prst="wedgeRectCallout">
            <a:avLst>
              <a:gd name="adj1" fmla="val -88769"/>
              <a:gd name="adj2" fmla="val -1979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a:latin typeface="Times New Roman" pitchFamily="18" charset="0"/>
              </a:rPr>
              <a:t>Oh! Friendly Cuddly Alien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eaLnBrk="1" hangingPunct="1"/>
            <a:r>
              <a:rPr lang="en-US" altLang="en-US" sz="3600">
                <a:solidFill>
                  <a:schemeClr val="tx1"/>
                </a:solidFill>
              </a:rPr>
              <a:t>What’s the Largest Number</a:t>
            </a:r>
            <a:br>
              <a:rPr lang="en-US" altLang="en-US" sz="3600">
                <a:solidFill>
                  <a:schemeClr val="tx1"/>
                </a:solidFill>
              </a:rPr>
            </a:br>
            <a:r>
              <a:rPr lang="en-US" altLang="en-US" sz="3600">
                <a:solidFill>
                  <a:schemeClr val="tx1"/>
                </a:solidFill>
              </a:rPr>
              <a:t>That Can Be Represented in Base </a:t>
            </a:r>
            <a:r>
              <a:rPr lang="en-US" altLang="en-US" sz="3600" i="1">
                <a:solidFill>
                  <a:schemeClr val="tx1"/>
                </a:solidFill>
              </a:rPr>
              <a:t>b</a:t>
            </a:r>
            <a:br>
              <a:rPr lang="en-US" altLang="en-US" sz="3600">
                <a:solidFill>
                  <a:schemeClr val="tx1"/>
                </a:solidFill>
              </a:rPr>
            </a:br>
            <a:r>
              <a:rPr lang="en-US" altLang="en-US" sz="3600">
                <a:solidFill>
                  <a:schemeClr val="tx1"/>
                </a:solidFill>
              </a:rPr>
              <a:t>Using at Most </a:t>
            </a:r>
            <a:r>
              <a:rPr lang="en-US" altLang="en-US" sz="3600" i="1">
                <a:solidFill>
                  <a:schemeClr val="tx1"/>
                </a:solidFill>
              </a:rPr>
              <a:t>k</a:t>
            </a:r>
            <a:r>
              <a:rPr lang="en-US" altLang="en-US" sz="3600">
                <a:solidFill>
                  <a:schemeClr val="tx1"/>
                </a:solidFill>
              </a:rPr>
              <a:t> Digits?</a:t>
            </a:r>
            <a:endParaRPr lang="en-US" altLang="en-US" sz="2400">
              <a:solidFill>
                <a:schemeClr val="tx1"/>
              </a:solidFill>
            </a:endParaRPr>
          </a:p>
        </p:txBody>
      </p:sp>
      <p:sp>
        <p:nvSpPr>
          <p:cNvPr id="13315" name="Rectangle 3"/>
          <p:cNvSpPr>
            <a:spLocks noGrp="1" noChangeArrowheads="1"/>
          </p:cNvSpPr>
          <p:nvPr>
            <p:ph type="body" idx="1"/>
          </p:nvPr>
        </p:nvSpPr>
        <p:spPr>
          <a:xfrm>
            <a:off x="685800" y="2209800"/>
            <a:ext cx="7772400" cy="4114800"/>
          </a:xfrm>
        </p:spPr>
        <p:txBody>
          <a:bodyPr/>
          <a:lstStyle/>
          <a:p>
            <a:pPr eaLnBrk="1" hangingPunct="1">
              <a:buFontTx/>
              <a:buNone/>
            </a:pPr>
            <a:r>
              <a:rPr lang="en-US" altLang="en-US" i="1"/>
              <a:t>                     k</a:t>
            </a:r>
            <a:endParaRPr lang="en-US" altLang="en-US"/>
          </a:p>
          <a:p>
            <a:pPr eaLnBrk="1" hangingPunct="1">
              <a:buFontTx/>
              <a:buNone/>
            </a:pPr>
            <a:r>
              <a:rPr lang="en-US" altLang="en-US"/>
              <a:t>Base 2:   </a:t>
            </a:r>
            <a:r>
              <a:rPr lang="en-US" altLang="en-US">
                <a:latin typeface="Courier New" pitchFamily="49" charset="0"/>
              </a:rPr>
              <a:t>1111111</a:t>
            </a:r>
          </a:p>
          <a:p>
            <a:pPr eaLnBrk="1" hangingPunct="1">
              <a:buFontTx/>
              <a:buNone/>
            </a:pPr>
            <a:r>
              <a:rPr lang="en-US" altLang="en-US"/>
              <a:t>Base 3:   </a:t>
            </a:r>
            <a:r>
              <a:rPr lang="en-US" altLang="en-US">
                <a:latin typeface="Courier New" pitchFamily="49" charset="0"/>
              </a:rPr>
              <a:t>2222222</a:t>
            </a:r>
          </a:p>
          <a:p>
            <a:pPr eaLnBrk="1" hangingPunct="1">
              <a:buFontTx/>
              <a:buNone/>
            </a:pPr>
            <a:r>
              <a:rPr lang="en-US" altLang="en-US">
                <a:latin typeface="Courier New" pitchFamily="49" charset="0"/>
              </a:rPr>
              <a:t>...</a:t>
            </a:r>
            <a:endParaRPr lang="en-US" altLang="en-US">
              <a:latin typeface="Symbol" pitchFamily="18" charset="2"/>
              <a:sym typeface="Symbol" pitchFamily="18" charset="2"/>
            </a:endParaRPr>
          </a:p>
          <a:p>
            <a:pPr eaLnBrk="1" hangingPunct="1">
              <a:buFontTx/>
              <a:buNone/>
            </a:pPr>
            <a:r>
              <a:rPr lang="en-US" altLang="en-US"/>
              <a:t>Base 10: </a:t>
            </a:r>
            <a:r>
              <a:rPr lang="en-US" altLang="en-US">
                <a:latin typeface="Courier New" pitchFamily="49" charset="0"/>
              </a:rPr>
              <a:t>9999999</a:t>
            </a:r>
          </a:p>
          <a:p>
            <a:pPr eaLnBrk="1" hangingPunct="1">
              <a:buFontTx/>
              <a:buNone/>
            </a:pPr>
            <a:r>
              <a:rPr lang="en-US" altLang="en-US"/>
              <a:t>Base 11: </a:t>
            </a:r>
            <a:r>
              <a:rPr lang="en-US" altLang="en-US">
                <a:latin typeface="Courier New" pitchFamily="49" charset="0"/>
              </a:rPr>
              <a:t>AAAAAAA</a:t>
            </a:r>
          </a:p>
        </p:txBody>
      </p:sp>
      <p:grpSp>
        <p:nvGrpSpPr>
          <p:cNvPr id="13316" name="Group 4"/>
          <p:cNvGrpSpPr>
            <a:grpSpLocks/>
          </p:cNvGrpSpPr>
          <p:nvPr/>
        </p:nvGrpSpPr>
        <p:grpSpPr bwMode="auto">
          <a:xfrm>
            <a:off x="381000" y="1800225"/>
            <a:ext cx="8218488" cy="180975"/>
            <a:chOff x="295" y="1311"/>
            <a:chExt cx="5177" cy="114"/>
          </a:xfrm>
        </p:grpSpPr>
        <p:sp>
          <p:nvSpPr>
            <p:cNvPr id="13322"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3323"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grpSp>
        <p:nvGrpSpPr>
          <p:cNvPr id="13317" name="Group 14"/>
          <p:cNvGrpSpPr>
            <a:grpSpLocks/>
          </p:cNvGrpSpPr>
          <p:nvPr/>
        </p:nvGrpSpPr>
        <p:grpSpPr bwMode="auto">
          <a:xfrm>
            <a:off x="2514600" y="2667000"/>
            <a:ext cx="1676400" cy="152400"/>
            <a:chOff x="4272" y="2448"/>
            <a:chExt cx="960" cy="96"/>
          </a:xfrm>
        </p:grpSpPr>
        <p:sp>
          <p:nvSpPr>
            <p:cNvPr id="13319" name="Line 11"/>
            <p:cNvSpPr>
              <a:spLocks noChangeShapeType="1"/>
            </p:cNvSpPr>
            <p:nvPr/>
          </p:nvSpPr>
          <p:spPr bwMode="auto">
            <a:xfrm flipV="1">
              <a:off x="4272" y="244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0" name="Line 12"/>
            <p:cNvSpPr>
              <a:spLocks noChangeShapeType="1"/>
            </p:cNvSpPr>
            <p:nvPr/>
          </p:nvSpPr>
          <p:spPr bwMode="auto">
            <a:xfrm flipV="1">
              <a:off x="5232" y="244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1" name="Line 13"/>
            <p:cNvSpPr>
              <a:spLocks noChangeShapeType="1"/>
            </p:cNvSpPr>
            <p:nvPr/>
          </p:nvSpPr>
          <p:spPr bwMode="auto">
            <a:xfrm>
              <a:off x="4272" y="2448"/>
              <a:ext cx="9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3318" name="Text Box 15"/>
          <p:cNvSpPr txBox="1">
            <a:spLocks noChangeArrowheads="1"/>
          </p:cNvSpPr>
          <p:nvPr/>
        </p:nvSpPr>
        <p:spPr bwMode="auto">
          <a:xfrm>
            <a:off x="7680325" y="962025"/>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76200"/>
            <a:ext cx="7772400" cy="1143000"/>
          </a:xfrm>
        </p:spPr>
        <p:txBody>
          <a:bodyPr/>
          <a:lstStyle/>
          <a:p>
            <a:pPr eaLnBrk="1" hangingPunct="1"/>
            <a:r>
              <a:rPr lang="en-US" altLang="en-US" sz="4000"/>
              <a:t>Mathematical Aside  </a:t>
            </a:r>
          </a:p>
        </p:txBody>
      </p:sp>
      <p:grpSp>
        <p:nvGrpSpPr>
          <p:cNvPr id="14339" name="Group 4"/>
          <p:cNvGrpSpPr>
            <a:grpSpLocks/>
          </p:cNvGrpSpPr>
          <p:nvPr/>
        </p:nvGrpSpPr>
        <p:grpSpPr bwMode="auto">
          <a:xfrm>
            <a:off x="381000" y="990600"/>
            <a:ext cx="8218488" cy="180975"/>
            <a:chOff x="295" y="1311"/>
            <a:chExt cx="5177" cy="114"/>
          </a:xfrm>
        </p:grpSpPr>
        <p:sp>
          <p:nvSpPr>
            <p:cNvPr id="14342"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4343"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4340" name="Text Box 7"/>
          <p:cNvSpPr txBox="1">
            <a:spLocks noChangeArrowheads="1"/>
          </p:cNvSpPr>
          <p:nvPr/>
        </p:nvSpPr>
        <p:spPr bwMode="auto">
          <a:xfrm>
            <a:off x="860425" y="1897063"/>
            <a:ext cx="80549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2400"/>
          </a:p>
        </p:txBody>
      </p:sp>
      <p:sp>
        <p:nvSpPr>
          <p:cNvPr id="14341" name="Text Box 8"/>
          <p:cNvSpPr txBox="1">
            <a:spLocks noChangeArrowheads="1"/>
          </p:cNvSpPr>
          <p:nvPr/>
        </p:nvSpPr>
        <p:spPr bwMode="auto">
          <a:xfrm>
            <a:off x="685800" y="1447800"/>
            <a:ext cx="8077200" cy="2468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a:t>What’s the ratio of lengths between the representations of a number </a:t>
            </a:r>
            <a:r>
              <a:rPr lang="en-US" altLang="en-US" sz="2800" i="1"/>
              <a:t>n </a:t>
            </a:r>
            <a:r>
              <a:rPr lang="en-US" altLang="en-US" sz="2800"/>
              <a:t>represented in base </a:t>
            </a:r>
            <a:r>
              <a:rPr lang="en-US" altLang="en-US" sz="2800" i="1"/>
              <a:t>b</a:t>
            </a:r>
            <a:r>
              <a:rPr lang="en-US" altLang="en-US" sz="2800" i="1" baseline="-25000"/>
              <a:t>1</a:t>
            </a:r>
            <a:r>
              <a:rPr lang="en-US" altLang="en-US" sz="2800" i="1"/>
              <a:t> </a:t>
            </a:r>
            <a:r>
              <a:rPr lang="en-US" altLang="en-US" sz="2800"/>
              <a:t>and base </a:t>
            </a:r>
            <a:r>
              <a:rPr lang="en-US" altLang="en-US" sz="2800" i="1"/>
              <a:t>b</a:t>
            </a:r>
            <a:r>
              <a:rPr lang="en-US" altLang="en-US" sz="2800" i="1" baseline="-25000"/>
              <a:t>2</a:t>
            </a:r>
            <a:r>
              <a:rPr lang="en-US" altLang="en-US" sz="2800"/>
              <a:t> (assuming 1&lt; </a:t>
            </a:r>
            <a:r>
              <a:rPr lang="en-US" altLang="en-US" sz="2800" i="1"/>
              <a:t>b</a:t>
            </a:r>
            <a:r>
              <a:rPr lang="en-US" altLang="en-US" sz="2800" i="1" baseline="-25000"/>
              <a:t>1</a:t>
            </a:r>
            <a:r>
              <a:rPr lang="en-US" altLang="en-US" sz="2800" i="1"/>
              <a:t> &lt; b</a:t>
            </a:r>
            <a:r>
              <a:rPr lang="en-US" altLang="en-US" sz="2800" i="1" baseline="-25000"/>
              <a:t>2</a:t>
            </a:r>
            <a:r>
              <a:rPr lang="en-US" altLang="en-US" sz="2800"/>
              <a:t>)?</a:t>
            </a:r>
            <a:endParaRPr lang="en-US" altLang="en-US" sz="2400"/>
          </a:p>
          <a:p>
            <a:pPr>
              <a:spcBef>
                <a:spcPct val="0"/>
              </a:spcBef>
              <a:buFontTx/>
              <a:buNone/>
            </a:pPr>
            <a:endParaRPr lang="en-US" altLang="en-US" sz="2400"/>
          </a:p>
          <a:p>
            <a:pPr>
              <a:spcBef>
                <a:spcPct val="0"/>
              </a:spcBef>
              <a:buFontTx/>
              <a:buNone/>
            </a:pPr>
            <a:endParaRPr lang="en-US" altLang="en-US" sz="2400"/>
          </a:p>
          <a:p>
            <a:pPr>
              <a:spcBef>
                <a:spcPct val="0"/>
              </a:spcBef>
              <a:buFontTx/>
              <a:buNone/>
            </a:pPr>
            <a:endParaRPr lang="en-US" altLang="en-US" sz="2400"/>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76200"/>
            <a:ext cx="7772400" cy="1143000"/>
          </a:xfrm>
        </p:spPr>
        <p:txBody>
          <a:bodyPr/>
          <a:lstStyle/>
          <a:p>
            <a:pPr eaLnBrk="1" hangingPunct="1"/>
            <a:r>
              <a:rPr lang="en-US" altLang="en-US" sz="4000"/>
              <a:t>A Brief History of Bases</a:t>
            </a:r>
            <a:endParaRPr lang="en-US" altLang="en-US"/>
          </a:p>
        </p:txBody>
      </p:sp>
      <p:sp>
        <p:nvSpPr>
          <p:cNvPr id="15363" name="Rectangle 3"/>
          <p:cNvSpPr>
            <a:spLocks noGrp="1" noChangeArrowheads="1"/>
          </p:cNvSpPr>
          <p:nvPr>
            <p:ph type="body" idx="1"/>
          </p:nvPr>
        </p:nvSpPr>
        <p:spPr/>
        <p:txBody>
          <a:bodyPr/>
          <a:lstStyle/>
          <a:p>
            <a:pPr eaLnBrk="1" hangingPunct="1">
              <a:buFontTx/>
              <a:buNone/>
            </a:pPr>
            <a:endParaRPr lang="en-US" altLang="en-US" sz="2000"/>
          </a:p>
          <a:p>
            <a:pPr eaLnBrk="1" hangingPunct="1">
              <a:buFontTx/>
              <a:buNone/>
            </a:pPr>
            <a:r>
              <a:rPr lang="en-US" altLang="en-US" sz="2000"/>
              <a:t> </a:t>
            </a:r>
          </a:p>
        </p:txBody>
      </p:sp>
      <p:grpSp>
        <p:nvGrpSpPr>
          <p:cNvPr id="15364" name="Group 4"/>
          <p:cNvGrpSpPr>
            <a:grpSpLocks/>
          </p:cNvGrpSpPr>
          <p:nvPr/>
        </p:nvGrpSpPr>
        <p:grpSpPr bwMode="auto">
          <a:xfrm>
            <a:off x="381000" y="1066800"/>
            <a:ext cx="8218488" cy="180975"/>
            <a:chOff x="295" y="1311"/>
            <a:chExt cx="5177" cy="114"/>
          </a:xfrm>
        </p:grpSpPr>
        <p:sp>
          <p:nvSpPr>
            <p:cNvPr id="15371"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5372"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5365" name="Text Box 9"/>
          <p:cNvSpPr txBox="1">
            <a:spLocks noChangeArrowheads="1"/>
          </p:cNvSpPr>
          <p:nvPr/>
        </p:nvSpPr>
        <p:spPr bwMode="auto">
          <a:xfrm>
            <a:off x="609600" y="1524000"/>
            <a:ext cx="6492875" cy="435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000" dirty="0"/>
          </a:p>
          <a:p>
            <a:pPr>
              <a:spcBef>
                <a:spcPct val="0"/>
              </a:spcBef>
              <a:buFontTx/>
              <a:buNone/>
            </a:pPr>
            <a:r>
              <a:rPr lang="en-US" altLang="en-US" sz="2000" dirty="0"/>
              <a:t>Unary:  Used since at least 400 BCE</a:t>
            </a:r>
          </a:p>
          <a:p>
            <a:pPr>
              <a:spcBef>
                <a:spcPct val="0"/>
              </a:spcBef>
              <a:buFontTx/>
              <a:buNone/>
            </a:pPr>
            <a:endParaRPr lang="en-US" altLang="en-US" sz="2000" dirty="0"/>
          </a:p>
          <a:p>
            <a:pPr>
              <a:spcBef>
                <a:spcPct val="0"/>
              </a:spcBef>
              <a:buFontTx/>
              <a:buNone/>
            </a:pPr>
            <a:endParaRPr lang="en-US" altLang="en-US" sz="2000" dirty="0"/>
          </a:p>
          <a:p>
            <a:pPr>
              <a:spcBef>
                <a:spcPct val="0"/>
              </a:spcBef>
              <a:buFontTx/>
              <a:buNone/>
            </a:pPr>
            <a:r>
              <a:rPr lang="en-US" altLang="en-US" sz="2000" dirty="0"/>
              <a:t>Base 60 (“Sexagesimal”):  Sumerians in Mesopotamia (Iraq) around 300-400 BCE </a:t>
            </a:r>
          </a:p>
          <a:p>
            <a:pPr>
              <a:spcBef>
                <a:spcPct val="0"/>
              </a:spcBef>
              <a:buFontTx/>
              <a:buNone/>
            </a:pPr>
            <a:endParaRPr lang="en-US" altLang="en-US" sz="2000" dirty="0"/>
          </a:p>
          <a:p>
            <a:pPr>
              <a:spcBef>
                <a:spcPct val="0"/>
              </a:spcBef>
              <a:buFontTx/>
              <a:buNone/>
            </a:pPr>
            <a:r>
              <a:rPr lang="en-US" altLang="en-US" sz="2000" dirty="0"/>
              <a:t>Base 20 (“</a:t>
            </a:r>
            <a:r>
              <a:rPr lang="en-US" altLang="en-US" sz="2000" dirty="0" err="1"/>
              <a:t>Vigesimal</a:t>
            </a:r>
            <a:r>
              <a:rPr lang="en-US" altLang="en-US" sz="2000" dirty="0"/>
              <a:t>”):  Olmec and other Mesoamerican      cultures—3000 years before Columbus arrives in the Americas</a:t>
            </a:r>
          </a:p>
          <a:p>
            <a:pPr>
              <a:spcBef>
                <a:spcPct val="0"/>
              </a:spcBef>
              <a:buFontTx/>
              <a:buNone/>
            </a:pPr>
            <a:endParaRPr lang="en-US" altLang="en-US" sz="2000" dirty="0"/>
          </a:p>
          <a:p>
            <a:pPr>
              <a:spcBef>
                <a:spcPct val="0"/>
              </a:spcBef>
              <a:buFontTx/>
              <a:buNone/>
            </a:pPr>
            <a:r>
              <a:rPr lang="en-US" altLang="en-US" sz="2000" dirty="0"/>
              <a:t>Base 8 (“Octal”):  Yuki Tribe of Northern CA,</a:t>
            </a:r>
          </a:p>
          <a:p>
            <a:pPr>
              <a:spcBef>
                <a:spcPct val="0"/>
              </a:spcBef>
              <a:buFontTx/>
              <a:buNone/>
            </a:pPr>
            <a:r>
              <a:rPr lang="en-US" altLang="en-US" sz="2000" dirty="0" err="1"/>
              <a:t>Pamean</a:t>
            </a:r>
            <a:r>
              <a:rPr lang="en-US" altLang="en-US" sz="2000" dirty="0"/>
              <a:t> Mesoamerican culture</a:t>
            </a:r>
          </a:p>
          <a:p>
            <a:pPr>
              <a:spcBef>
                <a:spcPct val="0"/>
              </a:spcBef>
              <a:buFontTx/>
              <a:buNone/>
            </a:pPr>
            <a:endParaRPr lang="en-US" altLang="en-US" sz="2000" dirty="0"/>
          </a:p>
        </p:txBody>
      </p:sp>
      <p:sp>
        <p:nvSpPr>
          <p:cNvPr id="15366" name="Text Box 13"/>
          <p:cNvSpPr txBox="1">
            <a:spLocks noChangeArrowheads="1"/>
          </p:cNvSpPr>
          <p:nvPr/>
        </p:nvSpPr>
        <p:spPr bwMode="auto">
          <a:xfrm>
            <a:off x="7223125" y="1587500"/>
            <a:ext cx="14128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Europe, New Zealand</a:t>
            </a:r>
          </a:p>
          <a:p>
            <a:pPr>
              <a:spcBef>
                <a:spcPct val="0"/>
              </a:spcBef>
              <a:buFontTx/>
              <a:buNone/>
            </a:pPr>
            <a:r>
              <a:rPr lang="en-US" altLang="en-US" sz="1000"/>
              <a:t>North America</a:t>
            </a:r>
            <a:endParaRPr lang="en-US" altLang="en-US" sz="1800"/>
          </a:p>
        </p:txBody>
      </p:sp>
      <p:sp>
        <p:nvSpPr>
          <p:cNvPr id="15367" name="Text Box 14"/>
          <p:cNvSpPr txBox="1">
            <a:spLocks noChangeArrowheads="1"/>
          </p:cNvSpPr>
          <p:nvPr/>
        </p:nvSpPr>
        <p:spPr bwMode="auto">
          <a:xfrm>
            <a:off x="7223125" y="2273300"/>
            <a:ext cx="1377950"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China, Japan, Korea </a:t>
            </a:r>
          </a:p>
        </p:txBody>
      </p:sp>
      <p:pic>
        <p:nvPicPr>
          <p:cNvPr id="15368" name="Picture 16" descr="yuk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4572000"/>
            <a:ext cx="21463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17" descr="counting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16002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19" descr="counting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22098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685800" y="228600"/>
            <a:ext cx="7772400" cy="1143000"/>
          </a:xfrm>
        </p:spPr>
        <p:txBody>
          <a:bodyPr/>
          <a:lstStyle/>
          <a:p>
            <a:pPr eaLnBrk="1" hangingPunct="1"/>
            <a:r>
              <a:rPr lang="en-US" altLang="en-US" sz="4000"/>
              <a:t>Two “Special” Bases:  2 and 10</a:t>
            </a:r>
            <a:endParaRPr lang="en-US" altLang="en-US"/>
          </a:p>
        </p:txBody>
      </p:sp>
      <p:grpSp>
        <p:nvGrpSpPr>
          <p:cNvPr id="16387" name="Group 5"/>
          <p:cNvGrpSpPr>
            <a:grpSpLocks/>
          </p:cNvGrpSpPr>
          <p:nvPr/>
        </p:nvGrpSpPr>
        <p:grpSpPr bwMode="auto">
          <a:xfrm>
            <a:off x="381000" y="1219200"/>
            <a:ext cx="8218488" cy="180975"/>
            <a:chOff x="295" y="1311"/>
            <a:chExt cx="5177" cy="114"/>
          </a:xfrm>
        </p:grpSpPr>
        <p:sp>
          <p:nvSpPr>
            <p:cNvPr id="16393"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6394"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6388" name="Text Box 8"/>
          <p:cNvSpPr txBox="1">
            <a:spLocks noChangeArrowheads="1"/>
          </p:cNvSpPr>
          <p:nvPr/>
        </p:nvSpPr>
        <p:spPr bwMode="auto">
          <a:xfrm>
            <a:off x="762000" y="1828800"/>
            <a:ext cx="6383338" cy="344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Base 10:  Elamites in Iran use early form of base 10 </a:t>
            </a:r>
          </a:p>
          <a:p>
            <a:pPr>
              <a:spcBef>
                <a:spcPct val="0"/>
              </a:spcBef>
              <a:buFontTx/>
              <a:buNone/>
            </a:pPr>
            <a:r>
              <a:rPr lang="en-US" altLang="en-US" sz="2000"/>
              <a:t>system around 3500 B.C.E.</a:t>
            </a:r>
          </a:p>
          <a:p>
            <a:pPr>
              <a:spcBef>
                <a:spcPct val="0"/>
              </a:spcBef>
            </a:pPr>
            <a:endParaRPr lang="en-US" altLang="en-US" sz="2000"/>
          </a:p>
          <a:p>
            <a:pPr>
              <a:spcBef>
                <a:spcPct val="0"/>
              </a:spcBef>
            </a:pPr>
            <a:endParaRPr lang="en-US" altLang="en-US" sz="2000"/>
          </a:p>
          <a:p>
            <a:pPr>
              <a:spcBef>
                <a:spcPct val="0"/>
              </a:spcBef>
              <a:buFontTx/>
              <a:buNone/>
            </a:pPr>
            <a:endParaRPr lang="en-US" altLang="en-US" sz="2000"/>
          </a:p>
          <a:p>
            <a:pPr>
              <a:spcBef>
                <a:spcPct val="0"/>
              </a:spcBef>
              <a:buFontTx/>
              <a:buNone/>
            </a:pPr>
            <a:r>
              <a:rPr lang="en-US" altLang="en-US" sz="2000"/>
              <a:t>Base 2:  References to base 2 appeared in the </a:t>
            </a:r>
            <a:r>
              <a:rPr lang="en-US" altLang="en-US" sz="2000" i="1"/>
              <a:t>I Ching.</a:t>
            </a:r>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a:p>
        </p:txBody>
      </p:sp>
      <p:sp>
        <p:nvSpPr>
          <p:cNvPr id="16389" name="AutoShape 13"/>
          <p:cNvSpPr>
            <a:spLocks noChangeArrowheads="1"/>
          </p:cNvSpPr>
          <p:nvPr/>
        </p:nvSpPr>
        <p:spPr bwMode="auto">
          <a:xfrm>
            <a:off x="2133600" y="4114800"/>
            <a:ext cx="5562600" cy="1143000"/>
          </a:xfrm>
          <a:prstGeom prst="wedgeRectCallout">
            <a:avLst>
              <a:gd name="adj1" fmla="val -52167"/>
              <a:gd name="adj2" fmla="val 99167"/>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Computers are “simple”.</a:t>
            </a:r>
          </a:p>
          <a:p>
            <a:pPr>
              <a:spcBef>
                <a:spcPct val="0"/>
              </a:spcBef>
              <a:buFontTx/>
              <a:buNone/>
            </a:pPr>
            <a:r>
              <a:rPr lang="en-US" altLang="en-US" sz="2000"/>
              <a:t>Base 2 is the simplest reasonable base. </a:t>
            </a:r>
          </a:p>
          <a:p>
            <a:pPr>
              <a:spcBef>
                <a:spcPct val="0"/>
              </a:spcBef>
              <a:buFontTx/>
              <a:buNone/>
            </a:pPr>
            <a:r>
              <a:rPr lang="en-US" altLang="en-US" sz="2000"/>
              <a:t>Therefore, computers use base 2!</a:t>
            </a:r>
            <a:endParaRPr lang="en-US" altLang="en-US" sz="2400">
              <a:latin typeface="Times New Roman" pitchFamily="18" charset="0"/>
            </a:endParaRPr>
          </a:p>
        </p:txBody>
      </p:sp>
      <p:pic>
        <p:nvPicPr>
          <p:cNvPr id="16390" name="Picture 14" descr="han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828800"/>
            <a:ext cx="9906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15" descr="fing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2667000"/>
            <a:ext cx="10033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16" descr="ali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5334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762000" y="76200"/>
            <a:ext cx="7772400" cy="1143000"/>
          </a:xfrm>
        </p:spPr>
        <p:txBody>
          <a:bodyPr/>
          <a:lstStyle/>
          <a:p>
            <a:pPr eaLnBrk="1" hangingPunct="1"/>
            <a:r>
              <a:rPr lang="en-US" altLang="en-US" sz="4000"/>
              <a:t>Converting Between Bases</a:t>
            </a:r>
            <a:endParaRPr lang="en-US" altLang="en-US"/>
          </a:p>
        </p:txBody>
      </p:sp>
      <p:grpSp>
        <p:nvGrpSpPr>
          <p:cNvPr id="17411" name="Group 5"/>
          <p:cNvGrpSpPr>
            <a:grpSpLocks/>
          </p:cNvGrpSpPr>
          <p:nvPr/>
        </p:nvGrpSpPr>
        <p:grpSpPr bwMode="auto">
          <a:xfrm>
            <a:off x="381000" y="1066800"/>
            <a:ext cx="8218488" cy="180975"/>
            <a:chOff x="295" y="1311"/>
            <a:chExt cx="5177" cy="114"/>
          </a:xfrm>
        </p:grpSpPr>
        <p:sp>
          <p:nvSpPr>
            <p:cNvPr id="17417"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7418"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7412" name="Text Box 8"/>
          <p:cNvSpPr txBox="1">
            <a:spLocks noChangeArrowheads="1"/>
          </p:cNvSpPr>
          <p:nvPr/>
        </p:nvSpPr>
        <p:spPr bwMode="auto">
          <a:xfrm>
            <a:off x="631825" y="1973263"/>
            <a:ext cx="7826375"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Convert </a:t>
            </a:r>
            <a:r>
              <a:rPr lang="en-US" altLang="en-US" sz="2400">
                <a:latin typeface="Courier New" pitchFamily="49" charset="0"/>
              </a:rPr>
              <a:t>1101</a:t>
            </a:r>
            <a:r>
              <a:rPr lang="en-US" altLang="en-US" sz="2400" baseline="-25000">
                <a:latin typeface="Courier New" pitchFamily="49" charset="0"/>
              </a:rPr>
              <a:t>2</a:t>
            </a:r>
            <a:r>
              <a:rPr lang="en-US" altLang="en-US" sz="2400" baseline="-25000">
                <a:latin typeface="Courier" pitchFamily="49" charset="0"/>
              </a:rPr>
              <a:t> </a:t>
            </a:r>
            <a:r>
              <a:rPr lang="en-US" altLang="en-US" sz="2400"/>
              <a:t>to base 10</a:t>
            </a:r>
            <a:br>
              <a:rPr lang="en-US" altLang="en-US" sz="2400"/>
            </a:br>
            <a:endParaRPr lang="en-US" altLang="en-US" sz="2400"/>
          </a:p>
          <a:p>
            <a:pPr>
              <a:spcBef>
                <a:spcPct val="50000"/>
              </a:spcBef>
              <a:buFontTx/>
              <a:buNone/>
            </a:pPr>
            <a:endParaRPr lang="en-US" altLang="en-US" sz="2400"/>
          </a:p>
          <a:p>
            <a:pPr>
              <a:spcBef>
                <a:spcPct val="50000"/>
              </a:spcBef>
              <a:buFontTx/>
              <a:buNone/>
            </a:pPr>
            <a:r>
              <a:rPr lang="en-US" altLang="en-US" sz="2400"/>
              <a:t>Convert 25</a:t>
            </a:r>
            <a:r>
              <a:rPr lang="en-US" altLang="en-US" sz="2400" baseline="-25000"/>
              <a:t>10 </a:t>
            </a:r>
            <a:r>
              <a:rPr lang="en-US" altLang="en-US" sz="2400"/>
              <a:t>to base 2</a:t>
            </a:r>
          </a:p>
        </p:txBody>
      </p:sp>
      <p:sp>
        <p:nvSpPr>
          <p:cNvPr id="17413" name="Line 10"/>
          <p:cNvSpPr>
            <a:spLocks noChangeShapeType="1"/>
          </p:cNvSpPr>
          <p:nvPr/>
        </p:nvSpPr>
        <p:spPr bwMode="auto">
          <a:xfrm flipH="1">
            <a:off x="2590800" y="1828800"/>
            <a:ext cx="3810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4" name="AutoShape 11"/>
          <p:cNvSpPr>
            <a:spLocks noChangeArrowheads="1"/>
          </p:cNvSpPr>
          <p:nvPr/>
        </p:nvSpPr>
        <p:spPr bwMode="auto">
          <a:xfrm>
            <a:off x="3352800" y="1295400"/>
            <a:ext cx="2514600" cy="685800"/>
          </a:xfrm>
          <a:prstGeom prst="wedgeRectCallout">
            <a:avLst>
              <a:gd name="adj1" fmla="val 55176"/>
              <a:gd name="adj2" fmla="val 73148"/>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Times New Roman" pitchFamily="18" charset="0"/>
            </a:endParaRPr>
          </a:p>
        </p:txBody>
      </p:sp>
      <p:sp>
        <p:nvSpPr>
          <p:cNvPr id="17415" name="Text Box 12"/>
          <p:cNvSpPr txBox="1">
            <a:spLocks noChangeArrowheads="1"/>
          </p:cNvSpPr>
          <p:nvPr/>
        </p:nvSpPr>
        <p:spPr bwMode="auto">
          <a:xfrm>
            <a:off x="3352800" y="1295400"/>
            <a:ext cx="2590800" cy="7386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dirty="0"/>
              <a:t>The digits 0 and 1 are referred to as “bits”—that’s short for “bi</a:t>
            </a:r>
            <a:r>
              <a:rPr lang="en-US" altLang="en-US" sz="1400" dirty="0">
                <a:solidFill>
                  <a:schemeClr val="bg2"/>
                </a:solidFill>
              </a:rPr>
              <a:t>nary</a:t>
            </a:r>
            <a:r>
              <a:rPr lang="en-US" altLang="en-US" sz="1400" dirty="0"/>
              <a:t> </a:t>
            </a:r>
            <a:r>
              <a:rPr lang="en-US" altLang="en-US" sz="1400" dirty="0">
                <a:solidFill>
                  <a:schemeClr val="bg2"/>
                </a:solidFill>
              </a:rPr>
              <a:t>digi</a:t>
            </a:r>
            <a:r>
              <a:rPr lang="en-US" altLang="en-US" sz="1400" dirty="0"/>
              <a:t>ts”</a:t>
            </a:r>
          </a:p>
        </p:txBody>
      </p:sp>
      <p:pic>
        <p:nvPicPr>
          <p:cNvPr id="17416" name="Picture 14"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676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7077467" y="6098232"/>
            <a:ext cx="1650645" cy="461665"/>
          </a:xfrm>
          <a:prstGeom prst="rect">
            <a:avLst/>
          </a:prstGeom>
          <a:noFill/>
        </p:spPr>
        <p:txBody>
          <a:bodyPr wrap="none" rtlCol="0">
            <a:spAutoFit/>
          </a:bodyPr>
          <a:lstStyle/>
          <a:p>
            <a:r>
              <a:rPr lang="en-US" dirty="0"/>
              <a:t>Worksheet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5"/>
          <p:cNvSpPr>
            <a:spLocks noChangeArrowheads="1"/>
          </p:cNvSpPr>
          <p:nvPr/>
        </p:nvSpPr>
        <p:spPr bwMode="auto">
          <a:xfrm>
            <a:off x="6324600" y="3200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5" name="Rectangle 53"/>
          <p:cNvSpPr>
            <a:spLocks noChangeArrowheads="1"/>
          </p:cNvSpPr>
          <p:nvPr/>
        </p:nvSpPr>
        <p:spPr bwMode="auto">
          <a:xfrm>
            <a:off x="5715000" y="2590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6" name="Rectangle 25"/>
          <p:cNvSpPr>
            <a:spLocks noChangeArrowheads="1"/>
          </p:cNvSpPr>
          <p:nvPr/>
        </p:nvSpPr>
        <p:spPr bwMode="auto">
          <a:xfrm>
            <a:off x="5715000" y="4495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7" name="Rectangle 15"/>
          <p:cNvSpPr>
            <a:spLocks noChangeArrowheads="1"/>
          </p:cNvSpPr>
          <p:nvPr/>
        </p:nvSpPr>
        <p:spPr bwMode="auto">
          <a:xfrm>
            <a:off x="1676400" y="5105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8" name="Rectangle 12"/>
          <p:cNvSpPr>
            <a:spLocks noChangeArrowheads="1"/>
          </p:cNvSpPr>
          <p:nvPr/>
        </p:nvSpPr>
        <p:spPr bwMode="auto">
          <a:xfrm>
            <a:off x="2209800" y="4495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9" name="Rectangle 2"/>
          <p:cNvSpPr>
            <a:spLocks noGrp="1" noChangeArrowheads="1"/>
          </p:cNvSpPr>
          <p:nvPr>
            <p:ph type="title"/>
          </p:nvPr>
        </p:nvSpPr>
        <p:spPr>
          <a:xfrm>
            <a:off x="304800" y="76200"/>
            <a:ext cx="7772400" cy="838200"/>
          </a:xfrm>
        </p:spPr>
        <p:txBody>
          <a:bodyPr/>
          <a:lstStyle/>
          <a:p>
            <a:pPr eaLnBrk="1" hangingPunct="1"/>
            <a:r>
              <a:rPr lang="en-US" altLang="en-US" sz="4000"/>
              <a:t>The “Power” of Shifting!</a:t>
            </a:r>
            <a:endParaRPr lang="en-US" altLang="en-US"/>
          </a:p>
        </p:txBody>
      </p:sp>
      <p:grpSp>
        <p:nvGrpSpPr>
          <p:cNvPr id="18440" name="Group 3"/>
          <p:cNvGrpSpPr>
            <a:grpSpLocks/>
          </p:cNvGrpSpPr>
          <p:nvPr/>
        </p:nvGrpSpPr>
        <p:grpSpPr bwMode="auto">
          <a:xfrm>
            <a:off x="381000" y="990600"/>
            <a:ext cx="8218488" cy="180975"/>
            <a:chOff x="295" y="1311"/>
            <a:chExt cx="5177" cy="114"/>
          </a:xfrm>
        </p:grpSpPr>
        <p:sp>
          <p:nvSpPr>
            <p:cNvPr id="1846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6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8441" name="Rectangle 7"/>
          <p:cNvSpPr>
            <a:spLocks noChangeArrowheads="1"/>
          </p:cNvSpPr>
          <p:nvPr/>
        </p:nvSpPr>
        <p:spPr bwMode="auto">
          <a:xfrm>
            <a:off x="1143000" y="4133850"/>
            <a:ext cx="19685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2</a:t>
            </a:r>
            <a:r>
              <a:rPr lang="en-US" altLang="en-US" sz="1800" baseline="30000">
                <a:latin typeface="Courier New" pitchFamily="49" charset="0"/>
              </a:rPr>
              <a:t>3</a:t>
            </a: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 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18442" name="Line 8"/>
          <p:cNvSpPr>
            <a:spLocks noChangeShapeType="1"/>
          </p:cNvSpPr>
          <p:nvPr/>
        </p:nvSpPr>
        <p:spPr bwMode="auto">
          <a:xfrm>
            <a:off x="1066800" y="44196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3" name="Text Box 9"/>
          <p:cNvSpPr txBox="1">
            <a:spLocks noChangeArrowheads="1"/>
          </p:cNvSpPr>
          <p:nvPr/>
        </p:nvSpPr>
        <p:spPr bwMode="auto">
          <a:xfrm>
            <a:off x="2270125" y="454660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  1  =  3</a:t>
            </a:r>
            <a:r>
              <a:rPr lang="en-US" altLang="en-US" sz="1800" baseline="-25000">
                <a:latin typeface="Courier New" pitchFamily="49" charset="0"/>
              </a:rPr>
              <a:t>10</a:t>
            </a:r>
            <a:endParaRPr lang="en-US" altLang="en-US" sz="1800">
              <a:latin typeface="Courier New" pitchFamily="49" charset="0"/>
            </a:endParaRPr>
          </a:p>
        </p:txBody>
      </p:sp>
      <p:sp>
        <p:nvSpPr>
          <p:cNvPr id="18444" name="Line 10"/>
          <p:cNvSpPr>
            <a:spLocks noChangeShapeType="1"/>
          </p:cNvSpPr>
          <p:nvPr/>
        </p:nvSpPr>
        <p:spPr bwMode="auto">
          <a:xfrm flipH="1">
            <a:off x="1600200" y="49530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5" name="Text Box 11"/>
          <p:cNvSpPr txBox="1">
            <a:spLocks noChangeArrowheads="1"/>
          </p:cNvSpPr>
          <p:nvPr/>
        </p:nvSpPr>
        <p:spPr bwMode="auto">
          <a:xfrm>
            <a:off x="1568450" y="5138738"/>
            <a:ext cx="22320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1   1  </a:t>
            </a:r>
            <a:r>
              <a:rPr lang="en-US" altLang="en-US" sz="1800">
                <a:solidFill>
                  <a:srgbClr val="990C1E"/>
                </a:solidFill>
                <a:latin typeface="Courier New" pitchFamily="49" charset="0"/>
              </a:rPr>
              <a:t>0</a:t>
            </a:r>
            <a:r>
              <a:rPr lang="en-US" altLang="en-US" sz="1800">
                <a:latin typeface="Courier New" pitchFamily="49" charset="0"/>
              </a:rPr>
              <a:t>  =  ?</a:t>
            </a:r>
          </a:p>
        </p:txBody>
      </p:sp>
      <p:sp>
        <p:nvSpPr>
          <p:cNvPr id="18446" name="Rectangle 16"/>
          <p:cNvSpPr>
            <a:spLocks noChangeArrowheads="1"/>
          </p:cNvSpPr>
          <p:nvPr/>
        </p:nvSpPr>
        <p:spPr bwMode="auto">
          <a:xfrm>
            <a:off x="6248400" y="5105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47" name="Rectangle 18"/>
          <p:cNvSpPr>
            <a:spLocks noChangeArrowheads="1"/>
          </p:cNvSpPr>
          <p:nvPr/>
        </p:nvSpPr>
        <p:spPr bwMode="auto">
          <a:xfrm>
            <a:off x="5181600" y="4133850"/>
            <a:ext cx="19685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2</a:t>
            </a:r>
            <a:r>
              <a:rPr lang="en-US" altLang="en-US" sz="1800" baseline="30000">
                <a:latin typeface="Courier New" pitchFamily="49" charset="0"/>
              </a:rPr>
              <a:t>3</a:t>
            </a: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 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18448" name="Line 19"/>
          <p:cNvSpPr>
            <a:spLocks noChangeShapeType="1"/>
          </p:cNvSpPr>
          <p:nvPr/>
        </p:nvSpPr>
        <p:spPr bwMode="auto">
          <a:xfrm>
            <a:off x="5105400" y="44196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9" name="Text Box 20"/>
          <p:cNvSpPr txBox="1">
            <a:spLocks noChangeArrowheads="1"/>
          </p:cNvSpPr>
          <p:nvPr/>
        </p:nvSpPr>
        <p:spPr bwMode="auto">
          <a:xfrm>
            <a:off x="5562600" y="4572000"/>
            <a:ext cx="27590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0   1  =  5</a:t>
            </a:r>
            <a:r>
              <a:rPr lang="en-US" altLang="en-US" sz="1800" baseline="-25000">
                <a:latin typeface="Courier New" pitchFamily="49" charset="0"/>
              </a:rPr>
              <a:t>10</a:t>
            </a:r>
            <a:endParaRPr lang="en-US" altLang="en-US" sz="1800">
              <a:latin typeface="Courier New" pitchFamily="49" charset="0"/>
            </a:endParaRPr>
          </a:p>
        </p:txBody>
      </p:sp>
      <p:sp>
        <p:nvSpPr>
          <p:cNvPr id="18450" name="Text Box 22"/>
          <p:cNvSpPr txBox="1">
            <a:spLocks noChangeArrowheads="1"/>
          </p:cNvSpPr>
          <p:nvPr/>
        </p:nvSpPr>
        <p:spPr bwMode="auto">
          <a:xfrm>
            <a:off x="5562600" y="5138738"/>
            <a:ext cx="236855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0  =  ?</a:t>
            </a:r>
          </a:p>
        </p:txBody>
      </p:sp>
      <p:sp>
        <p:nvSpPr>
          <p:cNvPr id="18451" name="Text Box 23"/>
          <p:cNvSpPr txBox="1">
            <a:spLocks noChangeArrowheads="1"/>
          </p:cNvSpPr>
          <p:nvPr/>
        </p:nvSpPr>
        <p:spPr bwMode="auto">
          <a:xfrm>
            <a:off x="1279525" y="1431925"/>
            <a:ext cx="16954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“Left Shifting”</a:t>
            </a:r>
          </a:p>
        </p:txBody>
      </p:sp>
      <p:sp>
        <p:nvSpPr>
          <p:cNvPr id="18452" name="Rectangle 24"/>
          <p:cNvSpPr>
            <a:spLocks noChangeArrowheads="1"/>
          </p:cNvSpPr>
          <p:nvPr/>
        </p:nvSpPr>
        <p:spPr bwMode="auto">
          <a:xfrm>
            <a:off x="5181600" y="1447800"/>
            <a:ext cx="186372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“Right Shifting”</a:t>
            </a:r>
          </a:p>
        </p:txBody>
      </p:sp>
      <p:sp>
        <p:nvSpPr>
          <p:cNvPr id="18453" name="Line 27"/>
          <p:cNvSpPr>
            <a:spLocks noChangeShapeType="1"/>
          </p:cNvSpPr>
          <p:nvPr/>
        </p:nvSpPr>
        <p:spPr bwMode="auto">
          <a:xfrm>
            <a:off x="5791200" y="50292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4" name="Rectangle 35"/>
          <p:cNvSpPr>
            <a:spLocks noChangeArrowheads="1"/>
          </p:cNvSpPr>
          <p:nvPr/>
        </p:nvSpPr>
        <p:spPr bwMode="auto">
          <a:xfrm>
            <a:off x="1676400" y="31242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55" name="Rectangle 36"/>
          <p:cNvSpPr>
            <a:spLocks noChangeArrowheads="1"/>
          </p:cNvSpPr>
          <p:nvPr/>
        </p:nvSpPr>
        <p:spPr bwMode="auto">
          <a:xfrm>
            <a:off x="2209800" y="25146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56" name="Rectangle 37"/>
          <p:cNvSpPr>
            <a:spLocks noChangeArrowheads="1"/>
          </p:cNvSpPr>
          <p:nvPr/>
        </p:nvSpPr>
        <p:spPr bwMode="auto">
          <a:xfrm>
            <a:off x="1143000" y="215265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10</a:t>
            </a:r>
            <a:r>
              <a:rPr lang="en-US" altLang="en-US" sz="1800" baseline="30000">
                <a:latin typeface="Courier New" pitchFamily="49" charset="0"/>
              </a:rPr>
              <a:t>3</a:t>
            </a: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18457" name="Line 38"/>
          <p:cNvSpPr>
            <a:spLocks noChangeShapeType="1"/>
          </p:cNvSpPr>
          <p:nvPr/>
        </p:nvSpPr>
        <p:spPr bwMode="auto">
          <a:xfrm>
            <a:off x="1219200" y="24384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8" name="Text Box 39"/>
          <p:cNvSpPr txBox="1">
            <a:spLocks noChangeArrowheads="1"/>
          </p:cNvSpPr>
          <p:nvPr/>
        </p:nvSpPr>
        <p:spPr bwMode="auto">
          <a:xfrm>
            <a:off x="2270125" y="256540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4   2  </a:t>
            </a:r>
          </a:p>
        </p:txBody>
      </p:sp>
      <p:sp>
        <p:nvSpPr>
          <p:cNvPr id="18459" name="Line 40"/>
          <p:cNvSpPr>
            <a:spLocks noChangeShapeType="1"/>
          </p:cNvSpPr>
          <p:nvPr/>
        </p:nvSpPr>
        <p:spPr bwMode="auto">
          <a:xfrm flipH="1">
            <a:off x="1600200" y="29718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60" name="Text Box 41"/>
          <p:cNvSpPr txBox="1">
            <a:spLocks noChangeArrowheads="1"/>
          </p:cNvSpPr>
          <p:nvPr/>
        </p:nvSpPr>
        <p:spPr bwMode="auto">
          <a:xfrm>
            <a:off x="1568450" y="3157538"/>
            <a:ext cx="182245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4   2   </a:t>
            </a:r>
            <a:r>
              <a:rPr lang="en-US" altLang="en-US" sz="1800">
                <a:solidFill>
                  <a:srgbClr val="990C1E"/>
                </a:solidFill>
                <a:latin typeface="Courier New" pitchFamily="49" charset="0"/>
              </a:rPr>
              <a:t>0</a:t>
            </a:r>
            <a:r>
              <a:rPr lang="en-US" altLang="en-US" sz="1800">
                <a:latin typeface="Courier New" pitchFamily="49" charset="0"/>
              </a:rPr>
              <a:t>  </a:t>
            </a:r>
          </a:p>
        </p:txBody>
      </p:sp>
      <p:sp>
        <p:nvSpPr>
          <p:cNvPr id="18461" name="Rectangle 44"/>
          <p:cNvSpPr>
            <a:spLocks noChangeArrowheads="1"/>
          </p:cNvSpPr>
          <p:nvPr/>
        </p:nvSpPr>
        <p:spPr bwMode="auto">
          <a:xfrm>
            <a:off x="5059363" y="215265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10</a:t>
            </a:r>
            <a:r>
              <a:rPr lang="en-US" altLang="en-US" sz="1800" baseline="30000">
                <a:latin typeface="Courier New" pitchFamily="49" charset="0"/>
              </a:rPr>
              <a:t>3</a:t>
            </a: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18462" name="Line 45"/>
          <p:cNvSpPr>
            <a:spLocks noChangeShapeType="1"/>
          </p:cNvSpPr>
          <p:nvPr/>
        </p:nvSpPr>
        <p:spPr bwMode="auto">
          <a:xfrm>
            <a:off x="5135563" y="24384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63" name="Text Box 47"/>
          <p:cNvSpPr txBox="1">
            <a:spLocks noChangeArrowheads="1"/>
          </p:cNvSpPr>
          <p:nvPr/>
        </p:nvSpPr>
        <p:spPr bwMode="auto">
          <a:xfrm>
            <a:off x="5715000" y="2609850"/>
            <a:ext cx="14128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4   5   7</a:t>
            </a:r>
          </a:p>
        </p:txBody>
      </p:sp>
      <p:sp>
        <p:nvSpPr>
          <p:cNvPr id="18464" name="Line 51"/>
          <p:cNvSpPr>
            <a:spLocks noChangeShapeType="1"/>
          </p:cNvSpPr>
          <p:nvPr/>
        </p:nvSpPr>
        <p:spPr bwMode="auto">
          <a:xfrm>
            <a:off x="5791200" y="31242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65" name="Text Box 54"/>
          <p:cNvSpPr txBox="1">
            <a:spLocks noChangeArrowheads="1"/>
          </p:cNvSpPr>
          <p:nvPr/>
        </p:nvSpPr>
        <p:spPr bwMode="auto">
          <a:xfrm>
            <a:off x="6308725" y="3233738"/>
            <a:ext cx="8667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4   5</a:t>
            </a:r>
          </a:p>
        </p:txBody>
      </p:sp>
      <p:pic>
        <p:nvPicPr>
          <p:cNvPr id="18466" name="Picture 59" descr="shif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0"/>
            <a:ext cx="990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76200"/>
            <a:ext cx="7772400" cy="1143000"/>
          </a:xfrm>
        </p:spPr>
        <p:txBody>
          <a:bodyPr/>
          <a:lstStyle/>
          <a:p>
            <a:pPr eaLnBrk="1" hangingPunct="1"/>
            <a:r>
              <a:rPr lang="en-US" altLang="en-US" sz="4000"/>
              <a:t>Base Conversion, Part Deux</a:t>
            </a:r>
            <a:endParaRPr lang="en-US" altLang="en-US"/>
          </a:p>
        </p:txBody>
      </p:sp>
      <p:grpSp>
        <p:nvGrpSpPr>
          <p:cNvPr id="19459" name="Group 3"/>
          <p:cNvGrpSpPr>
            <a:grpSpLocks/>
          </p:cNvGrpSpPr>
          <p:nvPr/>
        </p:nvGrpSpPr>
        <p:grpSpPr bwMode="auto">
          <a:xfrm>
            <a:off x="381000" y="1066800"/>
            <a:ext cx="8218488" cy="180975"/>
            <a:chOff x="295" y="1311"/>
            <a:chExt cx="5177" cy="114"/>
          </a:xfrm>
        </p:grpSpPr>
        <p:sp>
          <p:nvSpPr>
            <p:cNvPr id="194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94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9460" name="Text Box 6"/>
          <p:cNvSpPr txBox="1">
            <a:spLocks noChangeArrowheads="1"/>
          </p:cNvSpPr>
          <p:nvPr/>
        </p:nvSpPr>
        <p:spPr bwMode="auto">
          <a:xfrm>
            <a:off x="669925" y="2236788"/>
            <a:ext cx="17383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25</a:t>
            </a:r>
            <a:r>
              <a:rPr lang="en-US" altLang="en-US" sz="2400" baseline="-25000">
                <a:latin typeface="Courier New" pitchFamily="49" charset="0"/>
              </a:rPr>
              <a:t>10 </a:t>
            </a:r>
            <a:r>
              <a:rPr lang="en-US" altLang="en-US" sz="2400">
                <a:latin typeface="Courier New" pitchFamily="49" charset="0"/>
              </a:rPr>
              <a:t>= ?</a:t>
            </a:r>
            <a:r>
              <a:rPr lang="en-US" altLang="en-US" sz="2400" baseline="-25000">
                <a:latin typeface="Courier New" pitchFamily="49" charset="0"/>
              </a:rPr>
              <a:t>2</a:t>
            </a:r>
            <a:r>
              <a:rPr lang="en-US" altLang="en-US" sz="2000">
                <a:latin typeface="Courier New" pitchFamily="49" charset="0"/>
              </a:rPr>
              <a:t> </a:t>
            </a:r>
          </a:p>
        </p:txBody>
      </p:sp>
      <p:sp>
        <p:nvSpPr>
          <p:cNvPr id="19461" name="Rectangle 7"/>
          <p:cNvSpPr>
            <a:spLocks noChangeArrowheads="1"/>
          </p:cNvSpPr>
          <p:nvPr/>
        </p:nvSpPr>
        <p:spPr bwMode="auto">
          <a:xfrm>
            <a:off x="3951288" y="1558925"/>
            <a:ext cx="33242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latin typeface="Courier New" pitchFamily="49" charset="0"/>
              </a:rPr>
              <a:t>2</a:t>
            </a:r>
            <a:r>
              <a:rPr lang="en-US" altLang="en-US" sz="2400" u="sng" baseline="30000">
                <a:latin typeface="Courier New" pitchFamily="49" charset="0"/>
              </a:rPr>
              <a:t>4</a:t>
            </a:r>
            <a:r>
              <a:rPr lang="en-US" altLang="en-US" sz="2400" u="sng">
                <a:latin typeface="Courier New" pitchFamily="49" charset="0"/>
              </a:rPr>
              <a:t>  2</a:t>
            </a:r>
            <a:r>
              <a:rPr lang="en-US" altLang="en-US" sz="2400" u="sng" baseline="30000">
                <a:latin typeface="Courier New" pitchFamily="49" charset="0"/>
              </a:rPr>
              <a:t>3</a:t>
            </a:r>
            <a:r>
              <a:rPr lang="en-US" altLang="en-US" sz="2400" u="sng">
                <a:latin typeface="Courier New" pitchFamily="49" charset="0"/>
              </a:rPr>
              <a:t>  2</a:t>
            </a:r>
            <a:r>
              <a:rPr lang="en-US" altLang="en-US" sz="2400" u="sng" baseline="30000">
                <a:latin typeface="Courier New" pitchFamily="49" charset="0"/>
              </a:rPr>
              <a:t>2  </a:t>
            </a:r>
            <a:r>
              <a:rPr lang="en-US" altLang="en-US" sz="2400" u="sng">
                <a:latin typeface="Courier New" pitchFamily="49" charset="0"/>
              </a:rPr>
              <a:t> 2</a:t>
            </a:r>
            <a:r>
              <a:rPr lang="en-US" altLang="en-US" sz="2400" u="sng" baseline="30000">
                <a:latin typeface="Courier New" pitchFamily="49" charset="0"/>
              </a:rPr>
              <a:t>1   </a:t>
            </a:r>
            <a:r>
              <a:rPr lang="en-US" altLang="en-US" sz="2400" u="sng">
                <a:latin typeface="Courier New" pitchFamily="49" charset="0"/>
              </a:rPr>
              <a:t>2</a:t>
            </a:r>
            <a:r>
              <a:rPr lang="en-US" altLang="en-US" sz="2400" u="sng" baseline="30000">
                <a:latin typeface="Courier New" pitchFamily="49" charset="0"/>
              </a:rPr>
              <a:t>0</a:t>
            </a:r>
          </a:p>
        </p:txBody>
      </p:sp>
      <p:sp>
        <p:nvSpPr>
          <p:cNvPr id="19462" name="Text Box 9"/>
          <p:cNvSpPr txBox="1">
            <a:spLocks noChangeArrowheads="1"/>
          </p:cNvSpPr>
          <p:nvPr/>
        </p:nvSpPr>
        <p:spPr bwMode="auto">
          <a:xfrm>
            <a:off x="6842125" y="2143125"/>
            <a:ext cx="3667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228600"/>
            <a:ext cx="7772400" cy="1143000"/>
          </a:xfrm>
        </p:spPr>
        <p:txBody>
          <a:bodyPr/>
          <a:lstStyle/>
          <a:p>
            <a:pPr eaLnBrk="1" hangingPunct="1"/>
            <a:r>
              <a:rPr lang="en-US" altLang="en-US" sz="4000"/>
              <a:t>The Alien’s Life Advice</a:t>
            </a:r>
            <a:endParaRPr lang="en-US" altLang="en-US"/>
          </a:p>
        </p:txBody>
      </p:sp>
      <p:grpSp>
        <p:nvGrpSpPr>
          <p:cNvPr id="20483" name="Group 3"/>
          <p:cNvGrpSpPr>
            <a:grpSpLocks/>
          </p:cNvGrpSpPr>
          <p:nvPr/>
        </p:nvGrpSpPr>
        <p:grpSpPr bwMode="auto">
          <a:xfrm>
            <a:off x="381000" y="1219200"/>
            <a:ext cx="8218488" cy="180975"/>
            <a:chOff x="295" y="1311"/>
            <a:chExt cx="5177" cy="114"/>
          </a:xfrm>
        </p:grpSpPr>
        <p:sp>
          <p:nvSpPr>
            <p:cNvPr id="2048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048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0484" name="AutoShape 7"/>
          <p:cNvSpPr>
            <a:spLocks noChangeArrowheads="1"/>
          </p:cNvSpPr>
          <p:nvPr/>
        </p:nvSpPr>
        <p:spPr bwMode="auto">
          <a:xfrm>
            <a:off x="1397000" y="1955800"/>
            <a:ext cx="3124200" cy="990600"/>
          </a:xfrm>
          <a:prstGeom prst="wedgeRectCallout">
            <a:avLst>
              <a:gd name="adj1" fmla="val 52134"/>
              <a:gd name="adj2" fmla="val 9487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Ask your conversational partners to tell you about </a:t>
            </a:r>
            <a:r>
              <a:rPr lang="en-US" altLang="en-US" sz="2000" i="1"/>
              <a:t>their</a:t>
            </a:r>
            <a:r>
              <a:rPr lang="en-US" altLang="en-US" sz="2000"/>
              <a:t> lives.</a:t>
            </a:r>
            <a:endParaRPr lang="en-US" altLang="en-US" sz="2400">
              <a:latin typeface="Times New Roman" pitchFamily="18" charset="0"/>
            </a:endParaRPr>
          </a:p>
        </p:txBody>
      </p:sp>
      <p:pic>
        <p:nvPicPr>
          <p:cNvPr id="20485"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7400" y="3251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7" name="AutoShape 11"/>
          <p:cNvSpPr>
            <a:spLocks noChangeArrowheads="1"/>
          </p:cNvSpPr>
          <p:nvPr/>
        </p:nvSpPr>
        <p:spPr bwMode="auto">
          <a:xfrm>
            <a:off x="5638800" y="5105400"/>
            <a:ext cx="3124200" cy="990600"/>
          </a:xfrm>
          <a:prstGeom prst="wedgeRectCallout">
            <a:avLst>
              <a:gd name="adj1" fmla="val -55134"/>
              <a:gd name="adj2" fmla="val -123718"/>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…and then don’t respond with a sentence starting with “I”.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3000"/>
                                  </p:stCondLst>
                                  <p:childTnLst>
                                    <p:set>
                                      <p:cBhvr>
                                        <p:cTn id="6" dur="1" fill="hold">
                                          <p:stCondLst>
                                            <p:cond delay="0"/>
                                          </p:stCondLst>
                                        </p:cTn>
                                        <p:tgtEl>
                                          <p:spTgt spid="132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143000"/>
          </a:xfrm>
        </p:spPr>
        <p:txBody>
          <a:bodyPr/>
          <a:lstStyle/>
          <a:p>
            <a:pPr eaLnBrk="1" hangingPunct="1"/>
            <a:r>
              <a:rPr lang="en-US" altLang="en-US" sz="4000"/>
              <a:t>Computer Organization</a:t>
            </a:r>
            <a:br>
              <a:rPr lang="en-US" altLang="en-US" sz="4000"/>
            </a:br>
            <a:r>
              <a:rPr lang="en-US" altLang="en-US" sz="2400"/>
              <a:t>(Or “How Computers Really Work!”)</a:t>
            </a:r>
            <a:endParaRPr lang="en-US" altLang="en-US" sz="4000"/>
          </a:p>
        </p:txBody>
      </p:sp>
      <p:sp>
        <p:nvSpPr>
          <p:cNvPr id="3075" name="Text Box 3"/>
          <p:cNvSpPr txBox="1">
            <a:spLocks noChangeArrowheads="1"/>
          </p:cNvSpPr>
          <p:nvPr/>
        </p:nvSpPr>
        <p:spPr bwMode="auto">
          <a:xfrm>
            <a:off x="974725" y="1979613"/>
            <a:ext cx="7786106" cy="4401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dirty="0">
                <a:solidFill>
                  <a:srgbClr val="29297E"/>
                </a:solidFill>
              </a:rPr>
              <a:t>This week…</a:t>
            </a:r>
            <a:endParaRPr lang="en-US" altLang="en-US" sz="2800" dirty="0"/>
          </a:p>
          <a:p>
            <a:pPr>
              <a:spcBef>
                <a:spcPct val="0"/>
              </a:spcBef>
              <a:buFontTx/>
              <a:buNone/>
            </a:pPr>
            <a:r>
              <a:rPr lang="en-US" altLang="en-US" sz="2800" dirty="0"/>
              <a:t>	1.  How data is represented in a computer</a:t>
            </a:r>
          </a:p>
          <a:p>
            <a:pPr>
              <a:spcBef>
                <a:spcPct val="0"/>
              </a:spcBef>
              <a:buFontTx/>
              <a:buNone/>
            </a:pPr>
            <a:r>
              <a:rPr lang="en-US" altLang="en-US" sz="2800" dirty="0"/>
              <a:t>	2.  How computers do arithmetic</a:t>
            </a:r>
          </a:p>
          <a:p>
            <a:pPr>
              <a:spcBef>
                <a:spcPct val="0"/>
              </a:spcBef>
              <a:buFontTx/>
              <a:buNone/>
            </a:pPr>
            <a:r>
              <a:rPr lang="en-US" altLang="en-US" sz="2800" dirty="0"/>
              <a:t> 	3.  Building digital circuits!</a:t>
            </a:r>
          </a:p>
          <a:p>
            <a:pPr>
              <a:spcBef>
                <a:spcPct val="0"/>
              </a:spcBef>
              <a:buFontTx/>
              <a:buNone/>
            </a:pPr>
            <a:endParaRPr lang="en-US" altLang="en-US" sz="2800" dirty="0"/>
          </a:p>
          <a:p>
            <a:pPr>
              <a:spcBef>
                <a:spcPct val="0"/>
              </a:spcBef>
              <a:buFontTx/>
              <a:buNone/>
            </a:pPr>
            <a:r>
              <a:rPr lang="en-US" altLang="en-US" sz="2800" dirty="0">
                <a:solidFill>
                  <a:srgbClr val="3D3CBC"/>
                </a:solidFill>
              </a:rPr>
              <a:t>Then:</a:t>
            </a:r>
            <a:r>
              <a:rPr lang="en-US" altLang="en-US" sz="2800" dirty="0"/>
              <a:t>  Building digital circuits</a:t>
            </a:r>
          </a:p>
          <a:p>
            <a:pPr>
              <a:spcBef>
                <a:spcPct val="0"/>
              </a:spcBef>
              <a:buFontTx/>
              <a:buNone/>
            </a:pPr>
            <a:r>
              <a:rPr lang="en-US" altLang="en-US" sz="2800" dirty="0"/>
              <a:t>	  From circuits to a computer!</a:t>
            </a:r>
          </a:p>
          <a:p>
            <a:pPr>
              <a:spcBef>
                <a:spcPct val="0"/>
              </a:spcBef>
              <a:buFontTx/>
              <a:buNone/>
            </a:pPr>
            <a:r>
              <a:rPr lang="en-US" altLang="en-US" sz="2800" dirty="0"/>
              <a:t>       </a:t>
            </a:r>
          </a:p>
          <a:p>
            <a:pPr>
              <a:spcBef>
                <a:spcPct val="0"/>
              </a:spcBef>
              <a:buFontTx/>
              <a:buNone/>
            </a:pPr>
            <a:r>
              <a:rPr lang="en-US" altLang="en-US" sz="2800" dirty="0">
                <a:solidFill>
                  <a:srgbClr val="4948E1"/>
                </a:solidFill>
              </a:rPr>
              <a:t>And:</a:t>
            </a:r>
            <a:r>
              <a:rPr lang="en-US" altLang="en-US" sz="2800" dirty="0"/>
              <a:t>  Programming the computer in </a:t>
            </a:r>
          </a:p>
          <a:p>
            <a:pPr>
              <a:spcBef>
                <a:spcPct val="0"/>
              </a:spcBef>
              <a:buFontTx/>
              <a:buNone/>
            </a:pPr>
            <a:r>
              <a:rPr lang="en-US" altLang="en-US" sz="2800" dirty="0"/>
              <a:t>its own “machine language”! </a:t>
            </a:r>
          </a:p>
        </p:txBody>
      </p:sp>
      <p:grpSp>
        <p:nvGrpSpPr>
          <p:cNvPr id="3076" name="Group 5"/>
          <p:cNvGrpSpPr>
            <a:grpSpLocks/>
          </p:cNvGrpSpPr>
          <p:nvPr/>
        </p:nvGrpSpPr>
        <p:grpSpPr bwMode="auto">
          <a:xfrm>
            <a:off x="609600" y="1447800"/>
            <a:ext cx="8218488" cy="180975"/>
            <a:chOff x="295" y="1311"/>
            <a:chExt cx="5177" cy="114"/>
          </a:xfrm>
        </p:grpSpPr>
        <p:sp>
          <p:nvSpPr>
            <p:cNvPr id="3079"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80"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pic>
        <p:nvPicPr>
          <p:cNvPr id="3077" name="Picture 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5410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AutoShape 10"/>
          <p:cNvSpPr>
            <a:spLocks noChangeArrowheads="1"/>
          </p:cNvSpPr>
          <p:nvPr/>
        </p:nvSpPr>
        <p:spPr bwMode="auto">
          <a:xfrm>
            <a:off x="7391400" y="4114800"/>
            <a:ext cx="1524000" cy="762000"/>
          </a:xfrm>
          <a:prstGeom prst="wedgeRectCallout">
            <a:avLst>
              <a:gd name="adj1" fmla="val 34792"/>
              <a:gd name="adj2" fmla="val 160208"/>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Do they have a Python table at Oldenborg?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76200"/>
            <a:ext cx="7772400" cy="1143000"/>
          </a:xfrm>
        </p:spPr>
        <p:txBody>
          <a:bodyPr/>
          <a:lstStyle/>
          <a:p>
            <a:pPr eaLnBrk="1" hangingPunct="1"/>
            <a:r>
              <a:rPr lang="en-US" altLang="en-US" sz="4000"/>
              <a:t>Addition</a:t>
            </a:r>
            <a:endParaRPr lang="en-US" altLang="en-US"/>
          </a:p>
        </p:txBody>
      </p:sp>
      <p:grpSp>
        <p:nvGrpSpPr>
          <p:cNvPr id="22531" name="Group 3"/>
          <p:cNvGrpSpPr>
            <a:grpSpLocks/>
          </p:cNvGrpSpPr>
          <p:nvPr/>
        </p:nvGrpSpPr>
        <p:grpSpPr bwMode="auto">
          <a:xfrm>
            <a:off x="381000" y="1066800"/>
            <a:ext cx="8218488" cy="180975"/>
            <a:chOff x="295" y="1311"/>
            <a:chExt cx="5177" cy="114"/>
          </a:xfrm>
        </p:grpSpPr>
        <p:sp>
          <p:nvSpPr>
            <p:cNvPr id="2253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3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2532"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2533"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4" name="Text Box 10"/>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2535" name="Text Box 11"/>
          <p:cNvSpPr txBox="1">
            <a:spLocks noChangeArrowheads="1"/>
          </p:cNvSpPr>
          <p:nvPr/>
        </p:nvSpPr>
        <p:spPr bwMode="auto">
          <a:xfrm>
            <a:off x="1698625" y="2789238"/>
            <a:ext cx="1958975" cy="2316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2536" name="Line 12"/>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1"/>
          <p:cNvSpPr>
            <a:spLocks noChangeArrowheads="1"/>
          </p:cNvSpPr>
          <p:nvPr/>
        </p:nvSpPr>
        <p:spPr bwMode="auto">
          <a:xfrm>
            <a:off x="2743200" y="2743200"/>
            <a:ext cx="533400" cy="13716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55" name="Rectangle 2"/>
          <p:cNvSpPr>
            <a:spLocks noGrp="1" noChangeArrowheads="1"/>
          </p:cNvSpPr>
          <p:nvPr>
            <p:ph type="title"/>
          </p:nvPr>
        </p:nvSpPr>
        <p:spPr>
          <a:xfrm>
            <a:off x="685800" y="76200"/>
            <a:ext cx="7772400" cy="1143000"/>
          </a:xfrm>
        </p:spPr>
        <p:txBody>
          <a:bodyPr/>
          <a:lstStyle/>
          <a:p>
            <a:pPr eaLnBrk="1" hangingPunct="1"/>
            <a:r>
              <a:rPr lang="en-US" altLang="en-US" sz="4000"/>
              <a:t>Addition</a:t>
            </a:r>
            <a:endParaRPr lang="en-US" altLang="en-US"/>
          </a:p>
        </p:txBody>
      </p:sp>
      <p:grpSp>
        <p:nvGrpSpPr>
          <p:cNvPr id="23556" name="Group 3"/>
          <p:cNvGrpSpPr>
            <a:grpSpLocks/>
          </p:cNvGrpSpPr>
          <p:nvPr/>
        </p:nvGrpSpPr>
        <p:grpSpPr bwMode="auto">
          <a:xfrm>
            <a:off x="381000" y="1066800"/>
            <a:ext cx="8218488" cy="180975"/>
            <a:chOff x="295" y="1311"/>
            <a:chExt cx="5177" cy="114"/>
          </a:xfrm>
        </p:grpSpPr>
        <p:sp>
          <p:nvSpPr>
            <p:cNvPr id="23566"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67"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3557" name="Rectangle 6"/>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3558" name="Line 7"/>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9" name="Text Box 8"/>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3560" name="Text Box 9"/>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3561" name="Line 10"/>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2" name="Line 12"/>
          <p:cNvSpPr>
            <a:spLocks noChangeShapeType="1"/>
          </p:cNvSpPr>
          <p:nvPr/>
        </p:nvSpPr>
        <p:spPr bwMode="auto">
          <a:xfrm flipH="1" flipV="1">
            <a:off x="2925615" y="4009311"/>
            <a:ext cx="152400" cy="48648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3563" name="AutoShape 14"/>
          <p:cNvSpPr>
            <a:spLocks noChangeArrowheads="1"/>
          </p:cNvSpPr>
          <p:nvPr/>
        </p:nvSpPr>
        <p:spPr bwMode="auto">
          <a:xfrm>
            <a:off x="3657600" y="3962400"/>
            <a:ext cx="1219200" cy="685800"/>
          </a:xfrm>
          <a:prstGeom prst="wedgeRectCallout">
            <a:avLst>
              <a:gd name="adj1" fmla="val -42449"/>
              <a:gd name="adj2" fmla="val 74074"/>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That</a:t>
            </a:r>
            <a:r>
              <a:rPr lang="en-US" altLang="en-US" sz="1800"/>
              <a:t>’</a:t>
            </a:r>
            <a:r>
              <a:rPr lang="en-US" altLang="en-US" sz="1800">
                <a:latin typeface="Times New Roman" pitchFamily="18" charset="0"/>
              </a:rPr>
              <a:t>s a </a:t>
            </a:r>
            <a:r>
              <a:rPr lang="en-US" altLang="en-US" sz="1800"/>
              <a:t>“</a:t>
            </a:r>
            <a:r>
              <a:rPr lang="en-US" altLang="en-US" sz="1800">
                <a:latin typeface="Times New Roman" pitchFamily="18" charset="0"/>
              </a:rPr>
              <a:t>10</a:t>
            </a:r>
            <a:r>
              <a:rPr lang="en-US" altLang="en-US" sz="1800"/>
              <a:t>”</a:t>
            </a:r>
            <a:endParaRPr lang="en-US" altLang="en-US" sz="2400">
              <a:latin typeface="Times New Roman" pitchFamily="18" charset="0"/>
            </a:endParaRPr>
          </a:p>
        </p:txBody>
      </p:sp>
      <p:sp>
        <p:nvSpPr>
          <p:cNvPr id="23564" name="Text Box 15"/>
          <p:cNvSpPr txBox="1">
            <a:spLocks noChangeArrowheads="1"/>
          </p:cNvSpPr>
          <p:nvPr/>
        </p:nvSpPr>
        <p:spPr bwMode="auto">
          <a:xfrm>
            <a:off x="2743200" y="37036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pic>
        <p:nvPicPr>
          <p:cNvPr id="23565" name="Picture 1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4495800"/>
            <a:ext cx="6683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6"/>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79" name="Rectangle 3"/>
          <p:cNvSpPr>
            <a:spLocks noGrp="1" noChangeArrowheads="1"/>
          </p:cNvSpPr>
          <p:nvPr>
            <p:ph type="title"/>
          </p:nvPr>
        </p:nvSpPr>
        <p:spPr>
          <a:xfrm>
            <a:off x="685800" y="76200"/>
            <a:ext cx="7772400" cy="1143000"/>
          </a:xfrm>
        </p:spPr>
        <p:txBody>
          <a:bodyPr/>
          <a:lstStyle/>
          <a:p>
            <a:pPr eaLnBrk="1" hangingPunct="1"/>
            <a:r>
              <a:rPr lang="en-US" altLang="en-US" sz="4000"/>
              <a:t>Addition</a:t>
            </a:r>
            <a:endParaRPr lang="en-US" altLang="en-US"/>
          </a:p>
        </p:txBody>
      </p:sp>
      <p:grpSp>
        <p:nvGrpSpPr>
          <p:cNvPr id="24580" name="Group 4"/>
          <p:cNvGrpSpPr>
            <a:grpSpLocks/>
          </p:cNvGrpSpPr>
          <p:nvPr/>
        </p:nvGrpSpPr>
        <p:grpSpPr bwMode="auto">
          <a:xfrm>
            <a:off x="381000" y="1066800"/>
            <a:ext cx="8218488" cy="180975"/>
            <a:chOff x="295" y="1311"/>
            <a:chExt cx="5177" cy="114"/>
          </a:xfrm>
        </p:grpSpPr>
        <p:sp>
          <p:nvSpPr>
            <p:cNvPr id="24590"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91"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4581"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pitchFamily="49" charset="0"/>
              </a:rPr>
              <a:t>    </a:t>
            </a:r>
            <a:r>
              <a:rPr lang="en-US" altLang="en-US" sz="1800">
                <a:latin typeface="Courier New" pitchFamily="49" charset="0"/>
              </a:rPr>
              <a:t>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4582"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3"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4584"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4585"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6" name="AutoShape 14"/>
          <p:cNvSpPr>
            <a:spLocks noChangeArrowheads="1"/>
          </p:cNvSpPr>
          <p:nvPr/>
        </p:nvSpPr>
        <p:spPr bwMode="auto">
          <a:xfrm>
            <a:off x="3657600" y="3962400"/>
            <a:ext cx="1447800" cy="838200"/>
          </a:xfrm>
          <a:prstGeom prst="wedgeRectCallout">
            <a:avLst>
              <a:gd name="adj1" fmla="val -56032"/>
              <a:gd name="adj2" fmla="val 74431"/>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Move the “1” to the tens place</a:t>
            </a:r>
          </a:p>
        </p:txBody>
      </p:sp>
      <p:sp>
        <p:nvSpPr>
          <p:cNvPr id="51215" name="Text Box 15"/>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4588" name="Rectangle 17"/>
          <p:cNvSpPr>
            <a:spLocks noChangeArrowheads="1"/>
          </p:cNvSpPr>
          <p:nvPr/>
        </p:nvSpPr>
        <p:spPr bwMode="auto">
          <a:xfrm>
            <a:off x="8951913" y="5616575"/>
            <a:ext cx="18415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900"/>
          </a:p>
        </p:txBody>
      </p:sp>
      <p:pic>
        <p:nvPicPr>
          <p:cNvPr id="24589" name="Picture 1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495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15"/>
                                        </p:tgtEl>
                                        <p:attrNameLst>
                                          <p:attrName>style.visibility</p:attrName>
                                        </p:attrNameLst>
                                      </p:cBhvr>
                                      <p:to>
                                        <p:strVal val="visible"/>
                                      </p:to>
                                    </p:set>
                                    <p:animEffect transition="in" filter="fade">
                                      <p:cBhvr>
                                        <p:cTn id="7" dur="2000"/>
                                        <p:tgtEl>
                                          <p:spTgt spid="51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8"/>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03" name="Rectangle 3"/>
          <p:cNvSpPr>
            <a:spLocks noGrp="1" noChangeArrowheads="1"/>
          </p:cNvSpPr>
          <p:nvPr>
            <p:ph type="title"/>
          </p:nvPr>
        </p:nvSpPr>
        <p:spPr>
          <a:xfrm>
            <a:off x="685800" y="76200"/>
            <a:ext cx="7772400" cy="1143000"/>
          </a:xfrm>
        </p:spPr>
        <p:txBody>
          <a:bodyPr/>
          <a:lstStyle/>
          <a:p>
            <a:pPr eaLnBrk="1" hangingPunct="1"/>
            <a:r>
              <a:rPr lang="en-US" altLang="en-US" sz="4000"/>
              <a:t>Addition</a:t>
            </a:r>
            <a:endParaRPr lang="en-US" altLang="en-US"/>
          </a:p>
        </p:txBody>
      </p:sp>
      <p:grpSp>
        <p:nvGrpSpPr>
          <p:cNvPr id="25604" name="Group 4"/>
          <p:cNvGrpSpPr>
            <a:grpSpLocks/>
          </p:cNvGrpSpPr>
          <p:nvPr/>
        </p:nvGrpSpPr>
        <p:grpSpPr bwMode="auto">
          <a:xfrm>
            <a:off x="381000" y="1066800"/>
            <a:ext cx="8218488" cy="180975"/>
            <a:chOff x="295" y="1311"/>
            <a:chExt cx="5177" cy="114"/>
          </a:xfrm>
        </p:grpSpPr>
        <p:sp>
          <p:nvSpPr>
            <p:cNvPr id="25614"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15"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5605"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5606"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7"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5608"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5609"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10" name="AutoShape 14"/>
          <p:cNvSpPr>
            <a:spLocks noChangeArrowheads="1"/>
          </p:cNvSpPr>
          <p:nvPr/>
        </p:nvSpPr>
        <p:spPr bwMode="auto">
          <a:xfrm>
            <a:off x="3657600" y="3962400"/>
            <a:ext cx="914400" cy="609600"/>
          </a:xfrm>
          <a:prstGeom prst="wedgeRectCallout">
            <a:avLst>
              <a:gd name="adj1" fmla="val -43750"/>
              <a:gd name="adj2" fmla="val 7000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Times New Roman" pitchFamily="18" charset="0"/>
              </a:rPr>
              <a:t>Done!</a:t>
            </a:r>
            <a:endParaRPr lang="en-US" altLang="en-US" sz="1400">
              <a:latin typeface="Times New Roman" pitchFamily="18" charset="0"/>
            </a:endParaRPr>
          </a:p>
        </p:txBody>
      </p:sp>
      <p:sp>
        <p:nvSpPr>
          <p:cNvPr id="25611" name="Text Box 15"/>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5612" name="Text Box 16"/>
          <p:cNvSpPr txBox="1">
            <a:spLocks noChangeArrowheads="1"/>
          </p:cNvSpPr>
          <p:nvPr/>
        </p:nvSpPr>
        <p:spPr bwMode="auto">
          <a:xfrm>
            <a:off x="2163763" y="3695700"/>
            <a:ext cx="4889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13</a:t>
            </a:r>
          </a:p>
        </p:txBody>
      </p:sp>
      <p:pic>
        <p:nvPicPr>
          <p:cNvPr id="25613" name="Picture 19"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4419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27" name="Rectangle 3"/>
          <p:cNvSpPr>
            <a:spLocks noGrp="1" noChangeArrowheads="1"/>
          </p:cNvSpPr>
          <p:nvPr>
            <p:ph type="title"/>
          </p:nvPr>
        </p:nvSpPr>
        <p:spPr>
          <a:xfrm>
            <a:off x="685800" y="76200"/>
            <a:ext cx="7772400" cy="1143000"/>
          </a:xfrm>
        </p:spPr>
        <p:txBody>
          <a:bodyPr/>
          <a:lstStyle/>
          <a:p>
            <a:pPr eaLnBrk="1" hangingPunct="1"/>
            <a:r>
              <a:rPr lang="en-US" altLang="en-US" sz="4000"/>
              <a:t>Addition</a:t>
            </a:r>
            <a:endParaRPr lang="en-US" altLang="en-US"/>
          </a:p>
        </p:txBody>
      </p:sp>
      <p:grpSp>
        <p:nvGrpSpPr>
          <p:cNvPr id="26628" name="Group 4"/>
          <p:cNvGrpSpPr>
            <a:grpSpLocks/>
          </p:cNvGrpSpPr>
          <p:nvPr/>
        </p:nvGrpSpPr>
        <p:grpSpPr bwMode="auto">
          <a:xfrm>
            <a:off x="381000" y="1066800"/>
            <a:ext cx="8218488" cy="180975"/>
            <a:chOff x="295" y="1311"/>
            <a:chExt cx="5177" cy="114"/>
          </a:xfrm>
        </p:grpSpPr>
        <p:sp>
          <p:nvSpPr>
            <p:cNvPr id="26645"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46"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6629"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6630"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1"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6632"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6633"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4" name="Text Box 14"/>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6635" name="Text Box 15"/>
          <p:cNvSpPr txBox="1">
            <a:spLocks noChangeArrowheads="1"/>
          </p:cNvSpPr>
          <p:nvPr/>
        </p:nvSpPr>
        <p:spPr bwMode="auto">
          <a:xfrm>
            <a:off x="2163763" y="3713163"/>
            <a:ext cx="4889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13</a:t>
            </a:r>
          </a:p>
        </p:txBody>
      </p:sp>
      <p:sp>
        <p:nvSpPr>
          <p:cNvPr id="26636" name="Rectangle 17"/>
          <p:cNvSpPr>
            <a:spLocks noChangeArrowheads="1"/>
          </p:cNvSpPr>
          <p:nvPr/>
        </p:nvSpPr>
        <p:spPr bwMode="auto">
          <a:xfrm>
            <a:off x="5835650" y="2178050"/>
            <a:ext cx="17843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26637" name="Line 18"/>
          <p:cNvSpPr>
            <a:spLocks noChangeShapeType="1"/>
          </p:cNvSpPr>
          <p:nvPr/>
        </p:nvSpPr>
        <p:spPr bwMode="auto">
          <a:xfrm>
            <a:off x="5881688" y="2525713"/>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8" name="Text Box 19"/>
          <p:cNvSpPr txBox="1">
            <a:spLocks noChangeArrowheads="1"/>
          </p:cNvSpPr>
          <p:nvPr/>
        </p:nvSpPr>
        <p:spPr bwMode="auto">
          <a:xfrm>
            <a:off x="5605463" y="1382713"/>
            <a:ext cx="23193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6639" name="Line 20"/>
          <p:cNvSpPr>
            <a:spLocks noChangeShapeType="1"/>
          </p:cNvSpPr>
          <p:nvPr/>
        </p:nvSpPr>
        <p:spPr bwMode="auto">
          <a:xfrm>
            <a:off x="6034088" y="3592513"/>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0" name="AutoShape 23"/>
          <p:cNvSpPr>
            <a:spLocks noChangeArrowheads="1"/>
          </p:cNvSpPr>
          <p:nvPr/>
        </p:nvSpPr>
        <p:spPr bwMode="auto">
          <a:xfrm>
            <a:off x="3657600" y="3733800"/>
            <a:ext cx="1447800" cy="609600"/>
          </a:xfrm>
          <a:prstGeom prst="wedgeRectCallout">
            <a:avLst>
              <a:gd name="adj1" fmla="val -44190"/>
              <a:gd name="adj2" fmla="val 116667"/>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Try it in base 2!</a:t>
            </a:r>
            <a:endParaRPr lang="en-US" altLang="en-US" sz="2000"/>
          </a:p>
        </p:txBody>
      </p:sp>
      <p:sp>
        <p:nvSpPr>
          <p:cNvPr id="26641" name="Text Box 24"/>
          <p:cNvSpPr txBox="1">
            <a:spLocks noChangeArrowheads="1"/>
          </p:cNvSpPr>
          <p:nvPr/>
        </p:nvSpPr>
        <p:spPr bwMode="auto">
          <a:xfrm>
            <a:off x="6172200" y="2590800"/>
            <a:ext cx="17526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latin typeface="Courier" pitchFamily="49" charset="0"/>
            </a:endParaRPr>
          </a:p>
        </p:txBody>
      </p:sp>
      <p:sp>
        <p:nvSpPr>
          <p:cNvPr id="26642" name="Text Box 25"/>
          <p:cNvSpPr txBox="1">
            <a:spLocks noChangeArrowheads="1"/>
          </p:cNvSpPr>
          <p:nvPr/>
        </p:nvSpPr>
        <p:spPr bwMode="auto">
          <a:xfrm>
            <a:off x="6248400" y="2819400"/>
            <a:ext cx="1828800"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1  0  1</a:t>
            </a:r>
          </a:p>
          <a:p>
            <a:pPr>
              <a:spcBef>
                <a:spcPct val="0"/>
              </a:spcBef>
              <a:buFontTx/>
              <a:buNone/>
            </a:pPr>
            <a:r>
              <a:rPr lang="en-US" altLang="en-US" sz="2000">
                <a:latin typeface="Courier New" pitchFamily="49" charset="0"/>
              </a:rPr>
              <a:t> 0  1  1</a:t>
            </a:r>
          </a:p>
        </p:txBody>
      </p:sp>
      <p:sp>
        <p:nvSpPr>
          <p:cNvPr id="26643" name="Text Box 26"/>
          <p:cNvSpPr txBox="1">
            <a:spLocks noChangeArrowheads="1"/>
          </p:cNvSpPr>
          <p:nvPr/>
        </p:nvSpPr>
        <p:spPr bwMode="auto">
          <a:xfrm>
            <a:off x="6011863" y="3133725"/>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pic>
        <p:nvPicPr>
          <p:cNvPr id="26644" name="Picture 3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4419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76200"/>
            <a:ext cx="7772400" cy="1143000"/>
          </a:xfrm>
        </p:spPr>
        <p:txBody>
          <a:bodyPr/>
          <a:lstStyle/>
          <a:p>
            <a:pPr eaLnBrk="1" hangingPunct="1"/>
            <a:r>
              <a:rPr lang="en-US" altLang="en-US" sz="4000"/>
              <a:t>Multiplication</a:t>
            </a:r>
          </a:p>
        </p:txBody>
      </p:sp>
      <p:grpSp>
        <p:nvGrpSpPr>
          <p:cNvPr id="27651" name="Group 3"/>
          <p:cNvGrpSpPr>
            <a:grpSpLocks/>
          </p:cNvGrpSpPr>
          <p:nvPr/>
        </p:nvGrpSpPr>
        <p:grpSpPr bwMode="auto">
          <a:xfrm>
            <a:off x="381000" y="1038225"/>
            <a:ext cx="8218488" cy="180975"/>
            <a:chOff x="295" y="1311"/>
            <a:chExt cx="5177" cy="114"/>
          </a:xfrm>
        </p:grpSpPr>
        <p:sp>
          <p:nvSpPr>
            <p:cNvPr id="2766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766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7652" name="Rectangle 6"/>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7653" name="Line 7"/>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4" name="Text Box 8"/>
          <p:cNvSpPr txBox="1">
            <a:spLocks noChangeArrowheads="1"/>
          </p:cNvSpPr>
          <p:nvPr/>
        </p:nvSpPr>
        <p:spPr bwMode="auto">
          <a:xfrm>
            <a:off x="746125" y="1371600"/>
            <a:ext cx="3149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Multiplication</a:t>
            </a:r>
            <a:endParaRPr lang="en-US" altLang="en-US" sz="2400">
              <a:latin typeface="Courier" pitchFamily="49" charset="0"/>
            </a:endParaRPr>
          </a:p>
        </p:txBody>
      </p:sp>
      <p:sp>
        <p:nvSpPr>
          <p:cNvPr id="27655" name="Line 9"/>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6" name="Text Box 10"/>
          <p:cNvSpPr txBox="1">
            <a:spLocks noChangeArrowheads="1"/>
          </p:cNvSpPr>
          <p:nvPr/>
        </p:nvSpPr>
        <p:spPr bwMode="auto">
          <a:xfrm>
            <a:off x="1828800" y="2667000"/>
            <a:ext cx="2286000" cy="85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3  4  1</a:t>
            </a:r>
          </a:p>
          <a:p>
            <a:pPr>
              <a:spcBef>
                <a:spcPct val="50000"/>
              </a:spcBef>
              <a:buFontTx/>
              <a:buNone/>
            </a:pPr>
            <a:r>
              <a:rPr lang="en-US" altLang="en-US" sz="2000">
                <a:latin typeface="Courier New" pitchFamily="49" charset="0"/>
              </a:rPr>
              <a:t>1  0  2  </a:t>
            </a:r>
          </a:p>
        </p:txBody>
      </p:sp>
      <p:sp>
        <p:nvSpPr>
          <p:cNvPr id="27657" name="Text Box 11"/>
          <p:cNvSpPr txBox="1">
            <a:spLocks noChangeArrowheads="1"/>
          </p:cNvSpPr>
          <p:nvPr/>
        </p:nvSpPr>
        <p:spPr bwMode="auto">
          <a:xfrm>
            <a:off x="1320800" y="3151188"/>
            <a:ext cx="3238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pitchFamily="49" charset="0"/>
                <a:sym typeface="Symbol" pitchFamily="18" charset="2"/>
              </a:rPr>
              <a:t></a:t>
            </a:r>
            <a:endParaRPr lang="en-US" altLang="en-US" sz="2000">
              <a:latin typeface="Courier" pitchFamily="49" charset="0"/>
            </a:endParaRPr>
          </a:p>
        </p:txBody>
      </p:sp>
      <p:sp>
        <p:nvSpPr>
          <p:cNvPr id="61452" name="Text Box 12"/>
          <p:cNvSpPr txBox="1">
            <a:spLocks noChangeArrowheads="1"/>
          </p:cNvSpPr>
          <p:nvPr/>
        </p:nvSpPr>
        <p:spPr bwMode="auto">
          <a:xfrm>
            <a:off x="609600" y="3657600"/>
            <a:ext cx="2530475" cy="100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6  8  2</a:t>
            </a:r>
          </a:p>
          <a:p>
            <a:pPr>
              <a:spcBef>
                <a:spcPct val="0"/>
              </a:spcBef>
              <a:buFontTx/>
              <a:buNone/>
            </a:pPr>
            <a:r>
              <a:rPr lang="en-US" altLang="en-US" sz="2000">
                <a:latin typeface="Courier New" pitchFamily="49" charset="0"/>
              </a:rPr>
              <a:t>     0  0  0</a:t>
            </a:r>
          </a:p>
          <a:p>
            <a:pPr>
              <a:spcBef>
                <a:spcPct val="0"/>
              </a:spcBef>
              <a:buFontTx/>
              <a:buNone/>
            </a:pPr>
            <a:r>
              <a:rPr lang="en-US" altLang="en-US" sz="2000">
                <a:latin typeface="Courier New" pitchFamily="49" charset="0"/>
              </a:rPr>
              <a:t>  3  4  1</a:t>
            </a:r>
          </a:p>
        </p:txBody>
      </p:sp>
      <p:sp>
        <p:nvSpPr>
          <p:cNvPr id="61453" name="Line 13"/>
          <p:cNvSpPr>
            <a:spLocks noChangeShapeType="1"/>
          </p:cNvSpPr>
          <p:nvPr/>
        </p:nvSpPr>
        <p:spPr bwMode="auto">
          <a:xfrm>
            <a:off x="685800" y="4724400"/>
            <a:ext cx="2514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54" name="Text Box 14"/>
          <p:cNvSpPr txBox="1">
            <a:spLocks noChangeArrowheads="1"/>
          </p:cNvSpPr>
          <p:nvPr/>
        </p:nvSpPr>
        <p:spPr bwMode="auto">
          <a:xfrm>
            <a:off x="441325" y="42751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pitchFamily="49" charset="0"/>
              </a:rPr>
              <a:t>+</a:t>
            </a:r>
          </a:p>
        </p:txBody>
      </p:sp>
      <p:sp>
        <p:nvSpPr>
          <p:cNvPr id="61455" name="Text Box 15"/>
          <p:cNvSpPr txBox="1">
            <a:spLocks noChangeArrowheads="1"/>
          </p:cNvSpPr>
          <p:nvPr/>
        </p:nvSpPr>
        <p:spPr bwMode="auto">
          <a:xfrm>
            <a:off x="762000" y="4784725"/>
            <a:ext cx="32004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3  4  7  8  2</a:t>
            </a:r>
          </a:p>
        </p:txBody>
      </p:sp>
      <p:sp>
        <p:nvSpPr>
          <p:cNvPr id="61456" name="Text Box 16"/>
          <p:cNvSpPr txBox="1">
            <a:spLocks noChangeArrowheads="1"/>
          </p:cNvSpPr>
          <p:nvPr/>
        </p:nvSpPr>
        <p:spPr bwMode="auto">
          <a:xfrm>
            <a:off x="5326063" y="1371600"/>
            <a:ext cx="29797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Multiplication</a:t>
            </a:r>
            <a:endParaRPr lang="en-US" altLang="en-US" sz="2400">
              <a:latin typeface="Courier" pitchFamily="49" charset="0"/>
            </a:endParaRPr>
          </a:p>
        </p:txBody>
      </p:sp>
      <p:sp>
        <p:nvSpPr>
          <p:cNvPr id="61459" name="Rectangle 19"/>
          <p:cNvSpPr>
            <a:spLocks noChangeArrowheads="1"/>
          </p:cNvSpPr>
          <p:nvPr/>
        </p:nvSpPr>
        <p:spPr bwMode="auto">
          <a:xfrm>
            <a:off x="6140450" y="2178050"/>
            <a:ext cx="17843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61460" name="Line 20"/>
          <p:cNvSpPr>
            <a:spLocks noChangeShapeType="1"/>
          </p:cNvSpPr>
          <p:nvPr/>
        </p:nvSpPr>
        <p:spPr bwMode="auto">
          <a:xfrm>
            <a:off x="6019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61" name="Text Box 21"/>
          <p:cNvSpPr txBox="1">
            <a:spLocks noChangeArrowheads="1"/>
          </p:cNvSpPr>
          <p:nvPr/>
        </p:nvSpPr>
        <p:spPr bwMode="auto">
          <a:xfrm>
            <a:off x="6629400" y="2765425"/>
            <a:ext cx="1250950"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a:pPr>
            <a:r>
              <a:rPr lang="en-US" altLang="en-US" sz="2000">
                <a:latin typeface="Courier New" pitchFamily="49" charset="0"/>
              </a:rPr>
              <a:t>1  1</a:t>
            </a:r>
          </a:p>
          <a:p>
            <a:pPr>
              <a:spcBef>
                <a:spcPct val="0"/>
              </a:spcBef>
              <a:buFontTx/>
              <a:buNone/>
            </a:pPr>
            <a:r>
              <a:rPr lang="en-US" altLang="en-US" sz="2000">
                <a:latin typeface="Courier New" pitchFamily="49" charset="0"/>
              </a:rPr>
              <a:t>1  0  1</a:t>
            </a:r>
          </a:p>
        </p:txBody>
      </p:sp>
      <p:sp>
        <p:nvSpPr>
          <p:cNvPr id="61462" name="Line 22"/>
          <p:cNvSpPr>
            <a:spLocks noChangeShapeType="1"/>
          </p:cNvSpPr>
          <p:nvPr/>
        </p:nvSpPr>
        <p:spPr bwMode="auto">
          <a:xfrm>
            <a:off x="6172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63" name="Text Box 23"/>
          <p:cNvSpPr txBox="1">
            <a:spLocks noChangeArrowheads="1"/>
          </p:cNvSpPr>
          <p:nvPr/>
        </p:nvSpPr>
        <p:spPr bwMode="auto">
          <a:xfrm>
            <a:off x="6172200" y="3063875"/>
            <a:ext cx="3238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sym typeface="Symbol" pitchFamily="18" charset="2"/>
              </a:rPr>
              <a:t></a:t>
            </a:r>
            <a:endParaRPr lang="en-US" altLang="en-US" sz="2000">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5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45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5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4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14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4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4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4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2" grpId="0"/>
      <p:bldP spid="61453" grpId="0" animBg="1"/>
      <p:bldP spid="61454" grpId="0"/>
      <p:bldP spid="61455" grpId="0"/>
      <p:bldP spid="61456" grpId="0"/>
      <p:bldP spid="61459" grpId="0"/>
      <p:bldP spid="61460" grpId="0" animBg="1"/>
      <p:bldP spid="61461" grpId="0"/>
      <p:bldP spid="61462" grpId="0" animBg="1"/>
      <p:bldP spid="6146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52400" y="152400"/>
            <a:ext cx="8686800" cy="1066800"/>
          </a:xfrm>
        </p:spPr>
        <p:txBody>
          <a:bodyPr/>
          <a:lstStyle/>
          <a:p>
            <a:pPr eaLnBrk="1" hangingPunct="1"/>
            <a:r>
              <a:rPr lang="en-US" altLang="en-US" sz="3200" dirty="0"/>
              <a:t>Aside:  Multiplication with Russian Peasants</a:t>
            </a:r>
            <a:endParaRPr lang="en-US" altLang="en-US" sz="4000" dirty="0"/>
          </a:p>
        </p:txBody>
      </p:sp>
      <p:grpSp>
        <p:nvGrpSpPr>
          <p:cNvPr id="28675" name="Group 3"/>
          <p:cNvGrpSpPr>
            <a:grpSpLocks/>
          </p:cNvGrpSpPr>
          <p:nvPr/>
        </p:nvGrpSpPr>
        <p:grpSpPr bwMode="auto">
          <a:xfrm>
            <a:off x="381000" y="990600"/>
            <a:ext cx="8218488" cy="180975"/>
            <a:chOff x="295" y="1311"/>
            <a:chExt cx="5177" cy="114"/>
          </a:xfrm>
        </p:grpSpPr>
        <p:sp>
          <p:nvSpPr>
            <p:cNvPr id="2868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868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8676" name="Text Box 15"/>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latin typeface="Courier New" pitchFamily="49" charset="0"/>
              </a:rPr>
              <a:t>10  12</a:t>
            </a:r>
          </a:p>
          <a:p>
            <a:pPr>
              <a:spcBef>
                <a:spcPct val="0"/>
              </a:spcBef>
              <a:buFontTx/>
              <a:buNone/>
            </a:pPr>
            <a:r>
              <a:rPr lang="en-US" altLang="en-US" sz="2400">
                <a:latin typeface="Courier New" pitchFamily="49" charset="0"/>
              </a:rPr>
              <a:t>5   24</a:t>
            </a:r>
          </a:p>
          <a:p>
            <a:pPr>
              <a:spcBef>
                <a:spcPct val="0"/>
              </a:spcBef>
              <a:buFontTx/>
              <a:buNone/>
            </a:pPr>
            <a:r>
              <a:rPr lang="en-US" altLang="en-US" sz="2400">
                <a:latin typeface="Courier New" pitchFamily="49" charset="0"/>
              </a:rPr>
              <a:t>2   48</a:t>
            </a: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28677" name="Text Box 18"/>
          <p:cNvSpPr txBox="1">
            <a:spLocks noChangeArrowheads="1"/>
          </p:cNvSpPr>
          <p:nvPr/>
        </p:nvSpPr>
        <p:spPr bwMode="auto">
          <a:xfrm>
            <a:off x="381000" y="1390650"/>
            <a:ext cx="28670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rPr>
              <a:t>21 </a:t>
            </a:r>
            <a:r>
              <a:rPr lang="en-US" altLang="en-US" sz="2400">
                <a:latin typeface="Courier New" pitchFamily="49" charset="0"/>
                <a:sym typeface="Symbol" pitchFamily="18" charset="2"/>
              </a:rPr>
              <a:t> 6:</a:t>
            </a:r>
            <a:endParaRPr lang="en-US" altLang="en-US" sz="2400">
              <a:latin typeface="Courier New" pitchFamily="49" charset="0"/>
            </a:endParaRPr>
          </a:p>
        </p:txBody>
      </p:sp>
      <p:sp>
        <p:nvSpPr>
          <p:cNvPr id="28678" name="Text Box 19"/>
          <p:cNvSpPr txBox="1">
            <a:spLocks noChangeArrowheads="1"/>
          </p:cNvSpPr>
          <p:nvPr/>
        </p:nvSpPr>
        <p:spPr bwMode="auto">
          <a:xfrm>
            <a:off x="1812925" y="5905500"/>
            <a:ext cx="29876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(Translation:  “Hello American Students!”)</a:t>
            </a:r>
          </a:p>
        </p:txBody>
      </p:sp>
      <p:pic>
        <p:nvPicPr>
          <p:cNvPr id="28680" name="Picture 2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4191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1" name="AutoShape 23"/>
          <p:cNvSpPr>
            <a:spLocks noChangeArrowheads="1"/>
          </p:cNvSpPr>
          <p:nvPr/>
        </p:nvSpPr>
        <p:spPr bwMode="auto">
          <a:xfrm>
            <a:off x="6248400" y="4267200"/>
            <a:ext cx="2514600" cy="1219200"/>
          </a:xfrm>
          <a:prstGeom prst="wedgeRectCallout">
            <a:avLst>
              <a:gd name="adj1" fmla="val -73393"/>
              <a:gd name="adj2" fmla="val -4332"/>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dirty="0"/>
              <a:t>(Thanks to Danny Gorelik for the Russian translations!)</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4813508"/>
            <a:ext cx="1130159" cy="1663492"/>
          </a:xfrm>
          <a:prstGeom prst="rect">
            <a:avLst/>
          </a:prstGeom>
        </p:spPr>
      </p:pic>
      <p:sp>
        <p:nvSpPr>
          <p:cNvPr id="3" name="Rectangular Callout 2"/>
          <p:cNvSpPr/>
          <p:nvPr/>
        </p:nvSpPr>
        <p:spPr bwMode="auto">
          <a:xfrm>
            <a:off x="2057400" y="4267200"/>
            <a:ext cx="2133600" cy="1219200"/>
          </a:xfrm>
          <a:prstGeom prst="wedgeRectCallout">
            <a:avLst>
              <a:gd name="adj1" fmla="val -68024"/>
              <a:gd name="adj2" fmla="val 72612"/>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ru-RU" altLang="en-US" dirty="0">
                <a:cs typeface="Arial" pitchFamily="34" charset="0"/>
              </a:rPr>
              <a:t>Привет Американским Студентам</a:t>
            </a:r>
            <a:endParaRPr kumimoji="0" lang="en-US" sz="2400" b="0" i="0" u="none" strike="noStrike" cap="none" normalizeH="0" baseline="0" dirty="0">
              <a:ln>
                <a:noFill/>
              </a:ln>
              <a:solidFill>
                <a:schemeClr val="tx1"/>
              </a:solidFill>
              <a:effectLst/>
              <a:latin typeface="Arial" charset="0"/>
              <a:ea typeface="ＭＳ Ｐゴシック" pitchFamily="1"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9"/>
          <p:cNvSpPr>
            <a:spLocks noChangeArrowheads="1"/>
          </p:cNvSpPr>
          <p:nvPr/>
        </p:nvSpPr>
        <p:spPr bwMode="auto">
          <a:xfrm>
            <a:off x="3200400" y="4114800"/>
            <a:ext cx="9144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699" name="Rectangle 16"/>
          <p:cNvSpPr>
            <a:spLocks noChangeArrowheads="1"/>
          </p:cNvSpPr>
          <p:nvPr/>
        </p:nvSpPr>
        <p:spPr bwMode="auto">
          <a:xfrm>
            <a:off x="609600" y="3505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0" name="Rectangle 15"/>
          <p:cNvSpPr>
            <a:spLocks noChangeArrowheads="1"/>
          </p:cNvSpPr>
          <p:nvPr/>
        </p:nvSpPr>
        <p:spPr bwMode="auto">
          <a:xfrm>
            <a:off x="609600" y="2743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1" name="Rectangle 14"/>
          <p:cNvSpPr>
            <a:spLocks noChangeArrowheads="1"/>
          </p:cNvSpPr>
          <p:nvPr/>
        </p:nvSpPr>
        <p:spPr bwMode="auto">
          <a:xfrm>
            <a:off x="609600" y="1981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2" name="Rectangle 2"/>
          <p:cNvSpPr>
            <a:spLocks noGrp="1" noChangeArrowheads="1"/>
          </p:cNvSpPr>
          <p:nvPr>
            <p:ph type="title"/>
          </p:nvPr>
        </p:nvSpPr>
        <p:spPr>
          <a:xfrm>
            <a:off x="152400" y="152400"/>
            <a:ext cx="8686800" cy="1066800"/>
          </a:xfrm>
        </p:spPr>
        <p:txBody>
          <a:bodyPr/>
          <a:lstStyle/>
          <a:p>
            <a:pPr eaLnBrk="1" hangingPunct="1"/>
            <a:r>
              <a:rPr lang="en-US" altLang="en-US" sz="3200"/>
              <a:t>Aside:  Multiplication with Russian Peasants</a:t>
            </a:r>
            <a:endParaRPr lang="en-US" altLang="en-US" sz="4000"/>
          </a:p>
        </p:txBody>
      </p:sp>
      <p:grpSp>
        <p:nvGrpSpPr>
          <p:cNvPr id="29703" name="Group 3"/>
          <p:cNvGrpSpPr>
            <a:grpSpLocks/>
          </p:cNvGrpSpPr>
          <p:nvPr/>
        </p:nvGrpSpPr>
        <p:grpSpPr bwMode="auto">
          <a:xfrm>
            <a:off x="381000" y="990600"/>
            <a:ext cx="8218488" cy="180975"/>
            <a:chOff x="295" y="1311"/>
            <a:chExt cx="5177" cy="114"/>
          </a:xfrm>
        </p:grpSpPr>
        <p:sp>
          <p:nvSpPr>
            <p:cNvPr id="2971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1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9704" name="Text Box 12"/>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solidFill>
                  <a:srgbClr val="CFCFCF"/>
                </a:solidFill>
                <a:latin typeface="Courier New" pitchFamily="49" charset="0"/>
              </a:rPr>
              <a:t>10  12</a:t>
            </a:r>
            <a:endParaRPr lang="en-US" altLang="en-US" sz="2400">
              <a:latin typeface="Courier New" pitchFamily="49" charset="0"/>
            </a:endParaRPr>
          </a:p>
          <a:p>
            <a:pPr>
              <a:spcBef>
                <a:spcPct val="0"/>
              </a:spcBef>
              <a:buFontTx/>
              <a:buNone/>
            </a:pPr>
            <a:r>
              <a:rPr lang="en-US" altLang="en-US" sz="2400">
                <a:latin typeface="Courier New" pitchFamily="49" charset="0"/>
              </a:rPr>
              <a:t>5   24</a:t>
            </a:r>
          </a:p>
          <a:p>
            <a:pPr>
              <a:spcBef>
                <a:spcPct val="0"/>
              </a:spcBef>
              <a:buFontTx/>
              <a:buNone/>
            </a:pPr>
            <a:r>
              <a:rPr lang="en-US" altLang="en-US" sz="2400">
                <a:solidFill>
                  <a:srgbClr val="CFCFCF"/>
                </a:solidFill>
                <a:latin typeface="Courier New" pitchFamily="49" charset="0"/>
              </a:rPr>
              <a:t>2   48</a:t>
            </a:r>
            <a:endParaRPr lang="en-US" altLang="en-US" sz="2400">
              <a:latin typeface="Courier New" pitchFamily="49" charset="0"/>
            </a:endParaRP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29705" name="Text Box 13"/>
          <p:cNvSpPr txBox="1">
            <a:spLocks noChangeArrowheads="1"/>
          </p:cNvSpPr>
          <p:nvPr/>
        </p:nvSpPr>
        <p:spPr bwMode="auto">
          <a:xfrm>
            <a:off x="381000" y="1371600"/>
            <a:ext cx="28686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cs typeface="Courier New" pitchFamily="49" charset="0"/>
              </a:rPr>
              <a:t>21</a:t>
            </a:r>
            <a:r>
              <a:rPr lang="en-US" altLang="en-US" sz="2400">
                <a:latin typeface="Courier" pitchFamily="49" charset="0"/>
              </a:rPr>
              <a:t> </a:t>
            </a:r>
            <a:r>
              <a:rPr lang="en-US" altLang="en-US" sz="2400">
                <a:latin typeface="Courier" pitchFamily="49" charset="0"/>
                <a:sym typeface="Symbol" pitchFamily="18" charset="2"/>
              </a:rPr>
              <a:t> </a:t>
            </a:r>
            <a:r>
              <a:rPr lang="en-US" altLang="en-US" sz="2400">
                <a:latin typeface="Courier New" pitchFamily="49" charset="0"/>
                <a:cs typeface="Courier New" pitchFamily="49" charset="0"/>
                <a:sym typeface="Symbol" pitchFamily="18" charset="2"/>
              </a:rPr>
              <a:t>6:</a:t>
            </a:r>
            <a:endParaRPr lang="en-US" altLang="en-US" sz="2400">
              <a:latin typeface="Courier New" pitchFamily="49" charset="0"/>
              <a:cs typeface="Courier New" pitchFamily="49" charset="0"/>
            </a:endParaRPr>
          </a:p>
        </p:txBody>
      </p:sp>
      <p:sp>
        <p:nvSpPr>
          <p:cNvPr id="29706" name="Line 17"/>
          <p:cNvSpPr>
            <a:spLocks noChangeShapeType="1"/>
          </p:cNvSpPr>
          <p:nvPr/>
        </p:nvSpPr>
        <p:spPr bwMode="auto">
          <a:xfrm>
            <a:off x="381000" y="4038600"/>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7" name="Text Box 18"/>
          <p:cNvSpPr txBox="1">
            <a:spLocks noChangeArrowheads="1"/>
          </p:cNvSpPr>
          <p:nvPr/>
        </p:nvSpPr>
        <p:spPr bwMode="auto">
          <a:xfrm>
            <a:off x="1400175" y="4141788"/>
            <a:ext cx="255746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6+24+96 = 126</a:t>
            </a:r>
          </a:p>
        </p:txBody>
      </p:sp>
      <p:sp>
        <p:nvSpPr>
          <p:cNvPr id="29708" name="Text Box 20"/>
          <p:cNvSpPr txBox="1">
            <a:spLocks noChangeArrowheads="1"/>
          </p:cNvSpPr>
          <p:nvPr/>
        </p:nvSpPr>
        <p:spPr bwMode="auto">
          <a:xfrm>
            <a:off x="1828800" y="6202362"/>
            <a:ext cx="29495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200"/>
              <a:t>(Translation:  “Why does this work?”)</a:t>
            </a:r>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813508"/>
            <a:ext cx="1130159" cy="1663492"/>
          </a:xfrm>
          <a:prstGeom prst="rect">
            <a:avLst/>
          </a:prstGeom>
        </p:spPr>
      </p:pic>
      <p:sp>
        <p:nvSpPr>
          <p:cNvPr id="2" name="Rectangular Callout 1"/>
          <p:cNvSpPr/>
          <p:nvPr/>
        </p:nvSpPr>
        <p:spPr bwMode="auto">
          <a:xfrm>
            <a:off x="2133600" y="4813508"/>
            <a:ext cx="2209800" cy="1053892"/>
          </a:xfrm>
          <a:prstGeom prst="wedgeRectCallout">
            <a:avLst>
              <a:gd name="adj1" fmla="val -73836"/>
              <a:gd name="adj2" fmla="val 41053"/>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ru-RU" altLang="en-US" dirty="0">
                <a:cs typeface="Arial" pitchFamily="34" charset="0"/>
              </a:rPr>
              <a:t>Почему</a:t>
            </a:r>
            <a:r>
              <a:rPr lang="en-US" altLang="en-US" dirty="0">
                <a:cs typeface="Arial" pitchFamily="34" charset="0"/>
              </a:rPr>
              <a:t> </a:t>
            </a:r>
            <a:r>
              <a:rPr lang="ru-RU" altLang="en-US" dirty="0">
                <a:cs typeface="Arial" pitchFamily="34" charset="0"/>
              </a:rPr>
              <a:t>ето</a:t>
            </a:r>
            <a:r>
              <a:rPr lang="en-US" altLang="en-US" dirty="0">
                <a:cs typeface="Arial" pitchFamily="34" charset="0"/>
              </a:rPr>
              <a:t> </a:t>
            </a:r>
            <a:r>
              <a:rPr lang="ru-RU" altLang="en-US" dirty="0">
                <a:cs typeface="Arial" pitchFamily="34" charset="0"/>
              </a:rPr>
              <a:t>ра</a:t>
            </a:r>
            <a:r>
              <a:rPr lang="ru-RU" altLang="en-US" dirty="0"/>
              <a:t>б</a:t>
            </a:r>
            <a:r>
              <a:rPr lang="ru-RU" altLang="en-US" dirty="0">
                <a:cs typeface="Arial" pitchFamily="34" charset="0"/>
              </a:rPr>
              <a:t>отает</a:t>
            </a:r>
            <a:r>
              <a:rPr lang="en-US" altLang="en-US" dirty="0">
                <a:cs typeface="Arial" pitchFamily="34" charset="0"/>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4"/>
          <p:cNvSpPr>
            <a:spLocks noChangeArrowheads="1"/>
          </p:cNvSpPr>
          <p:nvPr/>
        </p:nvSpPr>
        <p:spPr bwMode="auto">
          <a:xfrm>
            <a:off x="6858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3" name="Rectangle 31"/>
          <p:cNvSpPr>
            <a:spLocks noChangeArrowheads="1"/>
          </p:cNvSpPr>
          <p:nvPr/>
        </p:nvSpPr>
        <p:spPr bwMode="auto">
          <a:xfrm>
            <a:off x="5410200" y="3505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4" name="Rectangle 30"/>
          <p:cNvSpPr>
            <a:spLocks noChangeArrowheads="1"/>
          </p:cNvSpPr>
          <p:nvPr/>
        </p:nvSpPr>
        <p:spPr bwMode="auto">
          <a:xfrm>
            <a:off x="5410200" y="2743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5" name="Rectangle 29"/>
          <p:cNvSpPr>
            <a:spLocks noChangeArrowheads="1"/>
          </p:cNvSpPr>
          <p:nvPr/>
        </p:nvSpPr>
        <p:spPr bwMode="auto">
          <a:xfrm>
            <a:off x="5410200" y="1981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6" name="Rectangle 2"/>
          <p:cNvSpPr>
            <a:spLocks noChangeArrowheads="1"/>
          </p:cNvSpPr>
          <p:nvPr/>
        </p:nvSpPr>
        <p:spPr bwMode="auto">
          <a:xfrm>
            <a:off x="3200400" y="4114800"/>
            <a:ext cx="9144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30727" name="Rectangle 3"/>
          <p:cNvSpPr>
            <a:spLocks noChangeArrowheads="1"/>
          </p:cNvSpPr>
          <p:nvPr/>
        </p:nvSpPr>
        <p:spPr bwMode="auto">
          <a:xfrm>
            <a:off x="609600" y="3505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8" name="Rectangle 4"/>
          <p:cNvSpPr>
            <a:spLocks noChangeArrowheads="1"/>
          </p:cNvSpPr>
          <p:nvPr/>
        </p:nvSpPr>
        <p:spPr bwMode="auto">
          <a:xfrm>
            <a:off x="609600" y="2743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9" name="Rectangle 5"/>
          <p:cNvSpPr>
            <a:spLocks noChangeArrowheads="1"/>
          </p:cNvSpPr>
          <p:nvPr/>
        </p:nvSpPr>
        <p:spPr bwMode="auto">
          <a:xfrm>
            <a:off x="609600" y="1981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30" name="Rectangle 6"/>
          <p:cNvSpPr>
            <a:spLocks noGrp="1" noChangeArrowheads="1"/>
          </p:cNvSpPr>
          <p:nvPr>
            <p:ph type="title"/>
          </p:nvPr>
        </p:nvSpPr>
        <p:spPr>
          <a:xfrm>
            <a:off x="152400" y="152400"/>
            <a:ext cx="8686800" cy="1066800"/>
          </a:xfrm>
        </p:spPr>
        <p:txBody>
          <a:bodyPr/>
          <a:lstStyle/>
          <a:p>
            <a:pPr eaLnBrk="1" hangingPunct="1"/>
            <a:r>
              <a:rPr lang="en-US" altLang="en-US" sz="3200"/>
              <a:t>Aside:  Multiplication with Russian Peasants</a:t>
            </a:r>
            <a:endParaRPr lang="en-US" altLang="en-US" sz="4000"/>
          </a:p>
        </p:txBody>
      </p:sp>
      <p:grpSp>
        <p:nvGrpSpPr>
          <p:cNvPr id="30731" name="Group 7"/>
          <p:cNvGrpSpPr>
            <a:grpSpLocks/>
          </p:cNvGrpSpPr>
          <p:nvPr/>
        </p:nvGrpSpPr>
        <p:grpSpPr bwMode="auto">
          <a:xfrm>
            <a:off x="381000" y="990600"/>
            <a:ext cx="8218488" cy="180975"/>
            <a:chOff x="295" y="1311"/>
            <a:chExt cx="5177" cy="114"/>
          </a:xfrm>
        </p:grpSpPr>
        <p:sp>
          <p:nvSpPr>
            <p:cNvPr id="30741"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42"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0732" name="Text Box 16"/>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solidFill>
                  <a:srgbClr val="CFCFCF"/>
                </a:solidFill>
                <a:latin typeface="Courier New" pitchFamily="49" charset="0"/>
              </a:rPr>
              <a:t>10  12</a:t>
            </a:r>
            <a:endParaRPr lang="en-US" altLang="en-US" sz="2400">
              <a:latin typeface="Courier New" pitchFamily="49" charset="0"/>
            </a:endParaRPr>
          </a:p>
          <a:p>
            <a:pPr>
              <a:spcBef>
                <a:spcPct val="0"/>
              </a:spcBef>
              <a:buFontTx/>
              <a:buNone/>
            </a:pPr>
            <a:r>
              <a:rPr lang="en-US" altLang="en-US" sz="2400">
                <a:latin typeface="Courier New" pitchFamily="49" charset="0"/>
              </a:rPr>
              <a:t>5   24</a:t>
            </a:r>
          </a:p>
          <a:p>
            <a:pPr>
              <a:spcBef>
                <a:spcPct val="0"/>
              </a:spcBef>
              <a:buFontTx/>
              <a:buNone/>
            </a:pPr>
            <a:r>
              <a:rPr lang="en-US" altLang="en-US" sz="2400">
                <a:solidFill>
                  <a:srgbClr val="CFCFCF"/>
                </a:solidFill>
                <a:latin typeface="Courier New" pitchFamily="49" charset="0"/>
              </a:rPr>
              <a:t>2   48</a:t>
            </a:r>
            <a:endParaRPr lang="en-US" altLang="en-US" sz="2400">
              <a:latin typeface="Courier New" pitchFamily="49" charset="0"/>
            </a:endParaRP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30733" name="Text Box 17"/>
          <p:cNvSpPr txBox="1">
            <a:spLocks noChangeArrowheads="1"/>
          </p:cNvSpPr>
          <p:nvPr/>
        </p:nvSpPr>
        <p:spPr bwMode="auto">
          <a:xfrm>
            <a:off x="381000" y="1390650"/>
            <a:ext cx="28670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rPr>
              <a:t>21 </a:t>
            </a:r>
            <a:r>
              <a:rPr lang="en-US" altLang="en-US" sz="2400">
                <a:latin typeface="Courier New" pitchFamily="49" charset="0"/>
                <a:sym typeface="Symbol" pitchFamily="18" charset="2"/>
              </a:rPr>
              <a:t> 6</a:t>
            </a:r>
            <a:r>
              <a:rPr lang="en-US" altLang="en-US" sz="2400">
                <a:latin typeface="Courier" pitchFamily="49" charset="0"/>
                <a:sym typeface="Symbol" pitchFamily="18" charset="2"/>
              </a:rPr>
              <a:t>:</a:t>
            </a:r>
            <a:endParaRPr lang="en-US" altLang="en-US" sz="2400">
              <a:latin typeface="Courier" pitchFamily="49" charset="0"/>
            </a:endParaRPr>
          </a:p>
        </p:txBody>
      </p:sp>
      <p:sp>
        <p:nvSpPr>
          <p:cNvPr id="30734" name="Line 18"/>
          <p:cNvSpPr>
            <a:spLocks noChangeShapeType="1"/>
          </p:cNvSpPr>
          <p:nvPr/>
        </p:nvSpPr>
        <p:spPr bwMode="auto">
          <a:xfrm>
            <a:off x="381000" y="4038600"/>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5" name="Text Box 19"/>
          <p:cNvSpPr txBox="1">
            <a:spLocks noChangeArrowheads="1"/>
          </p:cNvSpPr>
          <p:nvPr/>
        </p:nvSpPr>
        <p:spPr bwMode="auto">
          <a:xfrm>
            <a:off x="1400175" y="4141788"/>
            <a:ext cx="255746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6+24+96</a:t>
            </a:r>
            <a:r>
              <a:rPr lang="en-US" altLang="en-US" sz="2400">
                <a:latin typeface="Courier" pitchFamily="49" charset="0"/>
              </a:rPr>
              <a:t> </a:t>
            </a:r>
            <a:r>
              <a:rPr lang="en-US" altLang="en-US" sz="2400">
                <a:latin typeface="Courier New" pitchFamily="49" charset="0"/>
              </a:rPr>
              <a:t>=</a:t>
            </a:r>
            <a:r>
              <a:rPr lang="en-US" altLang="en-US" sz="2400">
                <a:latin typeface="Courier" pitchFamily="49" charset="0"/>
              </a:rPr>
              <a:t> </a:t>
            </a:r>
            <a:r>
              <a:rPr lang="en-US" altLang="en-US" sz="2400">
                <a:latin typeface="Courier New" pitchFamily="49" charset="0"/>
              </a:rPr>
              <a:t>126</a:t>
            </a:r>
          </a:p>
        </p:txBody>
      </p:sp>
      <p:sp>
        <p:nvSpPr>
          <p:cNvPr id="30736" name="Text Box 27"/>
          <p:cNvSpPr txBox="1">
            <a:spLocks noChangeArrowheads="1"/>
          </p:cNvSpPr>
          <p:nvPr/>
        </p:nvSpPr>
        <p:spPr bwMode="auto">
          <a:xfrm>
            <a:off x="1812925" y="6126162"/>
            <a:ext cx="2132013"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dirty="0"/>
              <a:t>(Translation:  “I love binary!”)</a:t>
            </a:r>
          </a:p>
        </p:txBody>
      </p:sp>
      <p:sp>
        <p:nvSpPr>
          <p:cNvPr id="30737" name="Text Box 28"/>
          <p:cNvSpPr txBox="1">
            <a:spLocks noChangeArrowheads="1"/>
          </p:cNvSpPr>
          <p:nvPr/>
        </p:nvSpPr>
        <p:spPr bwMode="auto">
          <a:xfrm>
            <a:off x="5378450" y="2019300"/>
            <a:ext cx="2922588"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startAt="10101"/>
            </a:pPr>
            <a:r>
              <a:rPr lang="en-US" altLang="en-US" sz="2400">
                <a:latin typeface="Courier New" pitchFamily="49" charset="0"/>
              </a:rPr>
              <a:t>       110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1010      1100</a:t>
            </a:r>
            <a:endParaRPr lang="en-US" altLang="en-US" sz="2400">
              <a:latin typeface="Courier New" pitchFamily="49" charset="0"/>
            </a:endParaRPr>
          </a:p>
          <a:p>
            <a:pPr>
              <a:spcBef>
                <a:spcPct val="0"/>
              </a:spcBef>
              <a:buFontTx/>
              <a:buNone/>
            </a:pPr>
            <a:r>
              <a:rPr lang="en-US" altLang="en-US" sz="2400">
                <a:latin typeface="Courier New" pitchFamily="49" charset="0"/>
              </a:rPr>
              <a:t>  101     11000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10    110000</a:t>
            </a:r>
            <a:endParaRPr lang="en-US" altLang="en-US" sz="2400">
              <a:latin typeface="Courier New" pitchFamily="49" charset="0"/>
            </a:endParaRPr>
          </a:p>
          <a:p>
            <a:pPr>
              <a:spcBef>
                <a:spcPct val="0"/>
              </a:spcBef>
              <a:buFontTx/>
              <a:buNone/>
            </a:pPr>
            <a:r>
              <a:rPr lang="en-US" altLang="en-US" sz="2400">
                <a:latin typeface="Courier New" pitchFamily="49" charset="0"/>
              </a:rPr>
              <a:t>    1   1100000</a:t>
            </a:r>
          </a:p>
        </p:txBody>
      </p:sp>
      <p:sp>
        <p:nvSpPr>
          <p:cNvPr id="30738" name="Line 32"/>
          <p:cNvSpPr>
            <a:spLocks noChangeShapeType="1"/>
          </p:cNvSpPr>
          <p:nvPr/>
        </p:nvSpPr>
        <p:spPr bwMode="auto">
          <a:xfrm flipV="1">
            <a:off x="5410200" y="4048125"/>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9" name="Text Box 33"/>
          <p:cNvSpPr txBox="1">
            <a:spLocks noChangeArrowheads="1"/>
          </p:cNvSpPr>
          <p:nvPr/>
        </p:nvSpPr>
        <p:spPr bwMode="auto">
          <a:xfrm>
            <a:off x="6689725" y="4124325"/>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813508"/>
            <a:ext cx="1130159" cy="1663492"/>
          </a:xfrm>
          <a:prstGeom prst="rect">
            <a:avLst/>
          </a:prstGeom>
        </p:spPr>
      </p:pic>
      <p:sp>
        <p:nvSpPr>
          <p:cNvPr id="2" name="Rectangular Callout 1"/>
          <p:cNvSpPr/>
          <p:nvPr/>
        </p:nvSpPr>
        <p:spPr bwMode="auto">
          <a:xfrm>
            <a:off x="2570162" y="5035654"/>
            <a:ext cx="3373437" cy="869846"/>
          </a:xfrm>
          <a:prstGeom prst="wedgeRectCallout">
            <a:avLst>
              <a:gd name="adj1" fmla="val -80186"/>
              <a:gd name="adj2" fmla="val 3262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ru-RU" altLang="en-US" dirty="0">
                <a:cs typeface="Arial" pitchFamily="34" charset="0"/>
              </a:rPr>
              <a:t>Я люблю двоичную систему</a:t>
            </a:r>
            <a:r>
              <a:rPr lang="en-US" altLang="en-US" dirty="0">
                <a:cs typeface="Arial" pitchFamily="34" charset="0"/>
              </a:rPr>
              <a:t>!</a:t>
            </a:r>
            <a:endParaRPr lang="ru-RU" altLang="en-US" dirty="0">
              <a:cs typeface="Arial"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1" charset="-12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8"/>
          <p:cNvSpPr>
            <a:spLocks noChangeArrowheads="1"/>
          </p:cNvSpPr>
          <p:nvPr/>
        </p:nvSpPr>
        <p:spPr bwMode="auto">
          <a:xfrm>
            <a:off x="1524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7" name="Rectangle 2"/>
          <p:cNvSpPr>
            <a:spLocks noChangeArrowheads="1"/>
          </p:cNvSpPr>
          <p:nvPr/>
        </p:nvSpPr>
        <p:spPr bwMode="auto">
          <a:xfrm>
            <a:off x="6858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8" name="Rectangle 3"/>
          <p:cNvSpPr>
            <a:spLocks noChangeArrowheads="1"/>
          </p:cNvSpPr>
          <p:nvPr/>
        </p:nvSpPr>
        <p:spPr bwMode="auto">
          <a:xfrm>
            <a:off x="5410200" y="3505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9" name="Rectangle 4"/>
          <p:cNvSpPr>
            <a:spLocks noChangeArrowheads="1"/>
          </p:cNvSpPr>
          <p:nvPr/>
        </p:nvSpPr>
        <p:spPr bwMode="auto">
          <a:xfrm>
            <a:off x="5410200" y="2743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0" name="Rectangle 5"/>
          <p:cNvSpPr>
            <a:spLocks noChangeArrowheads="1"/>
          </p:cNvSpPr>
          <p:nvPr/>
        </p:nvSpPr>
        <p:spPr bwMode="auto">
          <a:xfrm>
            <a:off x="5410200" y="1981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1" name="Rectangle 10"/>
          <p:cNvSpPr>
            <a:spLocks noGrp="1" noChangeArrowheads="1"/>
          </p:cNvSpPr>
          <p:nvPr>
            <p:ph type="title"/>
          </p:nvPr>
        </p:nvSpPr>
        <p:spPr>
          <a:xfrm>
            <a:off x="152400" y="152400"/>
            <a:ext cx="8686800" cy="1066800"/>
          </a:xfrm>
        </p:spPr>
        <p:txBody>
          <a:bodyPr/>
          <a:lstStyle/>
          <a:p>
            <a:pPr eaLnBrk="1" hangingPunct="1"/>
            <a:r>
              <a:rPr lang="en-US" altLang="en-US" sz="3200"/>
              <a:t>Aside:  Multiplication with Russian Peasants</a:t>
            </a:r>
            <a:endParaRPr lang="en-US" altLang="en-US" sz="4000"/>
          </a:p>
        </p:txBody>
      </p:sp>
      <p:grpSp>
        <p:nvGrpSpPr>
          <p:cNvPr id="31752" name="Group 11"/>
          <p:cNvGrpSpPr>
            <a:grpSpLocks/>
          </p:cNvGrpSpPr>
          <p:nvPr/>
        </p:nvGrpSpPr>
        <p:grpSpPr bwMode="auto">
          <a:xfrm>
            <a:off x="381000" y="990600"/>
            <a:ext cx="8218488" cy="180975"/>
            <a:chOff x="295" y="1311"/>
            <a:chExt cx="5177" cy="114"/>
          </a:xfrm>
        </p:grpSpPr>
        <p:sp>
          <p:nvSpPr>
            <p:cNvPr id="31765" name="Rectangle 12"/>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66" name="Rectangle 13"/>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1753" name="Text Box 25"/>
          <p:cNvSpPr txBox="1">
            <a:spLocks noChangeArrowheads="1"/>
          </p:cNvSpPr>
          <p:nvPr/>
        </p:nvSpPr>
        <p:spPr bwMode="auto">
          <a:xfrm>
            <a:off x="5378450" y="2019300"/>
            <a:ext cx="2922588"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startAt="10101"/>
            </a:pPr>
            <a:r>
              <a:rPr lang="en-US" altLang="en-US" sz="2400">
                <a:latin typeface="Courier New" pitchFamily="49" charset="0"/>
              </a:rPr>
              <a:t>       110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1010      1100</a:t>
            </a:r>
            <a:endParaRPr lang="en-US" altLang="en-US" sz="2400">
              <a:latin typeface="Courier New" pitchFamily="49" charset="0"/>
            </a:endParaRPr>
          </a:p>
          <a:p>
            <a:pPr>
              <a:spcBef>
                <a:spcPct val="0"/>
              </a:spcBef>
              <a:buFontTx/>
              <a:buNone/>
            </a:pPr>
            <a:r>
              <a:rPr lang="en-US" altLang="en-US" sz="2400">
                <a:latin typeface="Courier New" pitchFamily="49" charset="0"/>
              </a:rPr>
              <a:t>  101     11000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10    110000</a:t>
            </a:r>
            <a:endParaRPr lang="en-US" altLang="en-US" sz="2400">
              <a:latin typeface="Courier New" pitchFamily="49" charset="0"/>
            </a:endParaRPr>
          </a:p>
          <a:p>
            <a:pPr>
              <a:spcBef>
                <a:spcPct val="0"/>
              </a:spcBef>
              <a:buFontTx/>
              <a:buNone/>
            </a:pPr>
            <a:r>
              <a:rPr lang="en-US" altLang="en-US" sz="2400">
                <a:latin typeface="Courier New" pitchFamily="49" charset="0"/>
              </a:rPr>
              <a:t>    1   1100000</a:t>
            </a:r>
          </a:p>
        </p:txBody>
      </p:sp>
      <p:sp>
        <p:nvSpPr>
          <p:cNvPr id="31754" name="Line 26"/>
          <p:cNvSpPr>
            <a:spLocks noChangeShapeType="1"/>
          </p:cNvSpPr>
          <p:nvPr/>
        </p:nvSpPr>
        <p:spPr bwMode="auto">
          <a:xfrm flipV="1">
            <a:off x="5410200" y="4048125"/>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5" name="Text Box 27"/>
          <p:cNvSpPr txBox="1">
            <a:spLocks noChangeArrowheads="1"/>
          </p:cNvSpPr>
          <p:nvPr/>
        </p:nvSpPr>
        <p:spPr bwMode="auto">
          <a:xfrm>
            <a:off x="6689725" y="4124325"/>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sp>
        <p:nvSpPr>
          <p:cNvPr id="31756" name="Text Box 29"/>
          <p:cNvSpPr txBox="1">
            <a:spLocks noChangeArrowheads="1"/>
          </p:cNvSpPr>
          <p:nvPr/>
        </p:nvSpPr>
        <p:spPr bwMode="auto">
          <a:xfrm>
            <a:off x="762000" y="1341438"/>
            <a:ext cx="2192338" cy="264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110</a:t>
            </a:r>
          </a:p>
          <a:p>
            <a:pPr>
              <a:spcBef>
                <a:spcPct val="0"/>
              </a:spcBef>
              <a:buFont typeface="Symbol" pitchFamily="18" charset="2"/>
              <a:buChar char="´"/>
            </a:pPr>
            <a:r>
              <a:rPr lang="en-US" altLang="en-US" sz="2400">
                <a:latin typeface="Courier" pitchFamily="49" charset="0"/>
                <a:sym typeface="Symbol" pitchFamily="18" charset="2"/>
              </a:rPr>
              <a:t>     </a:t>
            </a:r>
            <a:r>
              <a:rPr lang="en-US" altLang="en-US" sz="2400">
                <a:latin typeface="Courier New" pitchFamily="49" charset="0"/>
                <a:sym typeface="Symbol" pitchFamily="18" charset="2"/>
              </a:rPr>
              <a:t>10101</a:t>
            </a:r>
          </a:p>
          <a:p>
            <a:pPr>
              <a:spcBef>
                <a:spcPct val="0"/>
              </a:spcBef>
              <a:buFont typeface="Symbol" pitchFamily="18" charset="2"/>
              <a:buNone/>
            </a:pPr>
            <a:r>
              <a:rPr lang="en-US" altLang="en-US" sz="2400">
                <a:latin typeface="Courier New" pitchFamily="49" charset="0"/>
              </a:rPr>
              <a:t>        110</a:t>
            </a:r>
          </a:p>
          <a:p>
            <a:pPr>
              <a:spcBef>
                <a:spcPct val="0"/>
              </a:spcBef>
              <a:buFont typeface="Symbol" pitchFamily="18" charset="2"/>
              <a:buNone/>
            </a:pPr>
            <a:r>
              <a:rPr lang="en-US" altLang="en-US" sz="2400">
                <a:latin typeface="Courier New" pitchFamily="49" charset="0"/>
              </a:rPr>
              <a:t>       000</a:t>
            </a:r>
          </a:p>
          <a:p>
            <a:pPr>
              <a:spcBef>
                <a:spcPct val="0"/>
              </a:spcBef>
              <a:buFont typeface="Symbol" pitchFamily="18" charset="2"/>
              <a:buNone/>
            </a:pPr>
            <a:r>
              <a:rPr lang="en-US" altLang="en-US" sz="2400">
                <a:latin typeface="Courier New" pitchFamily="49" charset="0"/>
              </a:rPr>
              <a:t>      110</a:t>
            </a:r>
            <a:r>
              <a:rPr lang="en-US" altLang="en-US" sz="2400">
                <a:solidFill>
                  <a:schemeClr val="bg2"/>
                </a:solidFill>
                <a:latin typeface="Courier New" pitchFamily="49" charset="0"/>
              </a:rPr>
              <a:t>00</a:t>
            </a:r>
          </a:p>
          <a:p>
            <a:pPr>
              <a:spcBef>
                <a:spcPct val="0"/>
              </a:spcBef>
              <a:buFont typeface="Symbol" pitchFamily="18" charset="2"/>
              <a:buNone/>
            </a:pPr>
            <a:r>
              <a:rPr lang="en-US" altLang="en-US" sz="2400">
                <a:solidFill>
                  <a:schemeClr val="bg2"/>
                </a:solidFill>
                <a:latin typeface="Courier New" pitchFamily="49" charset="0"/>
              </a:rPr>
              <a:t>     </a:t>
            </a:r>
            <a:r>
              <a:rPr lang="en-US" altLang="en-US" sz="2400">
                <a:latin typeface="Courier New" pitchFamily="49" charset="0"/>
              </a:rPr>
              <a:t>000</a:t>
            </a:r>
          </a:p>
          <a:p>
            <a:pPr>
              <a:spcBef>
                <a:spcPct val="0"/>
              </a:spcBef>
              <a:buFont typeface="Symbol" pitchFamily="18" charset="2"/>
              <a:buNone/>
            </a:pPr>
            <a:r>
              <a:rPr lang="en-US" altLang="en-US" sz="2400">
                <a:latin typeface="Courier New" pitchFamily="49" charset="0"/>
              </a:rPr>
              <a:t>    110</a:t>
            </a:r>
            <a:r>
              <a:rPr lang="en-US" altLang="en-US" sz="2400">
                <a:solidFill>
                  <a:schemeClr val="bg2"/>
                </a:solidFill>
                <a:latin typeface="Courier New" pitchFamily="49" charset="0"/>
              </a:rPr>
              <a:t>0000</a:t>
            </a:r>
            <a:endParaRPr lang="en-US" altLang="en-US" sz="2400">
              <a:latin typeface="Courier New" pitchFamily="49" charset="0"/>
            </a:endParaRPr>
          </a:p>
        </p:txBody>
      </p:sp>
      <p:sp>
        <p:nvSpPr>
          <p:cNvPr id="31757" name="Line 30"/>
          <p:cNvSpPr>
            <a:spLocks noChangeShapeType="1"/>
          </p:cNvSpPr>
          <p:nvPr/>
        </p:nvSpPr>
        <p:spPr bwMode="auto">
          <a:xfrm>
            <a:off x="838200" y="2057400"/>
            <a:ext cx="2514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8" name="Line 31"/>
          <p:cNvSpPr>
            <a:spLocks noChangeShapeType="1"/>
          </p:cNvSpPr>
          <p:nvPr/>
        </p:nvSpPr>
        <p:spPr bwMode="auto">
          <a:xfrm>
            <a:off x="3429000" y="2209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59" name="Line 32"/>
          <p:cNvSpPr>
            <a:spLocks noChangeShapeType="1"/>
          </p:cNvSpPr>
          <p:nvPr/>
        </p:nvSpPr>
        <p:spPr bwMode="auto">
          <a:xfrm>
            <a:off x="3429000" y="2590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0" name="Line 33"/>
          <p:cNvSpPr>
            <a:spLocks noChangeShapeType="1"/>
          </p:cNvSpPr>
          <p:nvPr/>
        </p:nvSpPr>
        <p:spPr bwMode="auto">
          <a:xfrm>
            <a:off x="3429000" y="2971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1" name="Line 34"/>
          <p:cNvSpPr>
            <a:spLocks noChangeShapeType="1"/>
          </p:cNvSpPr>
          <p:nvPr/>
        </p:nvSpPr>
        <p:spPr bwMode="auto">
          <a:xfrm>
            <a:off x="3429000" y="3352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2" name="Line 35"/>
          <p:cNvSpPr>
            <a:spLocks noChangeShapeType="1"/>
          </p:cNvSpPr>
          <p:nvPr/>
        </p:nvSpPr>
        <p:spPr bwMode="auto">
          <a:xfrm>
            <a:off x="3429000" y="3733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3" name="Line 36"/>
          <p:cNvSpPr>
            <a:spLocks noChangeShapeType="1"/>
          </p:cNvSpPr>
          <p:nvPr/>
        </p:nvSpPr>
        <p:spPr bwMode="auto">
          <a:xfrm flipV="1">
            <a:off x="381000" y="4038600"/>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4" name="Text Box 37"/>
          <p:cNvSpPr txBox="1">
            <a:spLocks noChangeArrowheads="1"/>
          </p:cNvSpPr>
          <p:nvPr/>
        </p:nvSpPr>
        <p:spPr bwMode="auto">
          <a:xfrm>
            <a:off x="1303338" y="4119563"/>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28600"/>
            <a:ext cx="7772400" cy="1143000"/>
          </a:xfrm>
        </p:spPr>
        <p:txBody>
          <a:bodyPr/>
          <a:lstStyle/>
          <a:p>
            <a:pPr eaLnBrk="1" hangingPunct="1"/>
            <a:r>
              <a:rPr lang="en-US" altLang="en-US" sz="4000"/>
              <a:t>Today:  Representing Numbers</a:t>
            </a:r>
            <a:endParaRPr lang="en-US" altLang="en-US"/>
          </a:p>
        </p:txBody>
      </p:sp>
      <p:sp>
        <p:nvSpPr>
          <p:cNvPr id="4099" name="Text Box 3"/>
          <p:cNvSpPr txBox="1">
            <a:spLocks noChangeArrowheads="1"/>
          </p:cNvSpPr>
          <p:nvPr/>
        </p:nvSpPr>
        <p:spPr bwMode="auto">
          <a:xfrm>
            <a:off x="1165225" y="2049463"/>
            <a:ext cx="7216775" cy="2443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AutoNum type="arabicPeriod"/>
            </a:pPr>
            <a:r>
              <a:rPr lang="en-US" altLang="en-US" sz="2800"/>
              <a:t>Representing numbers in different bases</a:t>
            </a:r>
          </a:p>
          <a:p>
            <a:pPr>
              <a:spcBef>
                <a:spcPct val="50000"/>
              </a:spcBef>
              <a:buFontTx/>
              <a:buAutoNum type="arabicPeriod"/>
            </a:pPr>
            <a:r>
              <a:rPr lang="en-US" altLang="en-US" sz="2800"/>
              <a:t>Converting between bases</a:t>
            </a:r>
          </a:p>
          <a:p>
            <a:pPr>
              <a:spcBef>
                <a:spcPct val="50000"/>
              </a:spcBef>
              <a:buFontTx/>
              <a:buAutoNum type="arabicPeriod"/>
            </a:pPr>
            <a:r>
              <a:rPr lang="en-US" altLang="en-US" sz="2800"/>
              <a:t>Arithmetic in different bases</a:t>
            </a:r>
          </a:p>
          <a:p>
            <a:pPr>
              <a:spcBef>
                <a:spcPct val="50000"/>
              </a:spcBef>
              <a:buFontTx/>
              <a:buNone/>
            </a:pPr>
            <a:r>
              <a:rPr lang="en-US" altLang="en-US" sz="2800"/>
              <a:t>4.  Clever Russian peasants!</a:t>
            </a:r>
          </a:p>
        </p:txBody>
      </p:sp>
      <p:sp>
        <p:nvSpPr>
          <p:cNvPr id="4100" name="Text Box 5"/>
          <p:cNvSpPr txBox="1">
            <a:spLocks noChangeArrowheads="1"/>
          </p:cNvSpPr>
          <p:nvPr/>
        </p:nvSpPr>
        <p:spPr bwMode="auto">
          <a:xfrm>
            <a:off x="3927475" y="6477000"/>
            <a:ext cx="5184775"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900"/>
              <a:t>Art courtesy of www.auburn.edu/academic/liberal_arts/foreign/russian/art/goncharova-peasants.jpg</a:t>
            </a:r>
          </a:p>
        </p:txBody>
      </p:sp>
      <p:grpSp>
        <p:nvGrpSpPr>
          <p:cNvPr id="4101" name="Group 6"/>
          <p:cNvGrpSpPr>
            <a:grpSpLocks/>
          </p:cNvGrpSpPr>
          <p:nvPr/>
        </p:nvGrpSpPr>
        <p:grpSpPr bwMode="auto">
          <a:xfrm>
            <a:off x="609600" y="1114425"/>
            <a:ext cx="8218488" cy="180975"/>
            <a:chOff x="295" y="1311"/>
            <a:chExt cx="5177" cy="114"/>
          </a:xfrm>
        </p:grpSpPr>
        <p:sp>
          <p:nvSpPr>
            <p:cNvPr id="4103"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104"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pic>
        <p:nvPicPr>
          <p:cNvPr id="4102" name="Picture 9" descr="russianpeasa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962400"/>
            <a:ext cx="14478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228600"/>
            <a:ext cx="7772400" cy="1143000"/>
          </a:xfrm>
        </p:spPr>
        <p:txBody>
          <a:bodyPr/>
          <a:lstStyle/>
          <a:p>
            <a:pPr eaLnBrk="1" hangingPunct="1"/>
            <a:r>
              <a:rPr lang="en-US" altLang="en-US" sz="4000"/>
              <a:t>Negative Numbers</a:t>
            </a:r>
            <a:br>
              <a:rPr lang="en-US" altLang="en-US" sz="4000"/>
            </a:br>
            <a:r>
              <a:rPr lang="en-US" altLang="en-US" sz="2800"/>
              <a:t>(with the nifty “two’s complement” method)</a:t>
            </a:r>
            <a:endParaRPr lang="en-US" altLang="en-US" sz="4000"/>
          </a:p>
        </p:txBody>
      </p:sp>
      <p:grpSp>
        <p:nvGrpSpPr>
          <p:cNvPr id="32771" name="Group 3"/>
          <p:cNvGrpSpPr>
            <a:grpSpLocks/>
          </p:cNvGrpSpPr>
          <p:nvPr/>
        </p:nvGrpSpPr>
        <p:grpSpPr bwMode="auto">
          <a:xfrm>
            <a:off x="304800" y="1419225"/>
            <a:ext cx="8218488" cy="180975"/>
            <a:chOff x="295" y="1311"/>
            <a:chExt cx="5177" cy="114"/>
          </a:xfrm>
        </p:grpSpPr>
        <p:sp>
          <p:nvSpPr>
            <p:cNvPr id="32774"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2775"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2772" name="Text Box 6"/>
          <p:cNvSpPr txBox="1">
            <a:spLocks noChangeArrowheads="1"/>
          </p:cNvSpPr>
          <p:nvPr/>
        </p:nvSpPr>
        <p:spPr bwMode="auto">
          <a:xfrm>
            <a:off x="708025" y="1744663"/>
            <a:ext cx="69119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2400"/>
          </a:p>
        </p:txBody>
      </p:sp>
      <p:sp>
        <p:nvSpPr>
          <p:cNvPr id="83975" name="Text Box 7"/>
          <p:cNvSpPr txBox="1">
            <a:spLocks noChangeArrowheads="1"/>
          </p:cNvSpPr>
          <p:nvPr/>
        </p:nvSpPr>
        <p:spPr bwMode="auto">
          <a:xfrm>
            <a:off x="685800" y="1847850"/>
            <a:ext cx="7923964" cy="26776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pPr>
            <a:r>
              <a:rPr lang="en-US" altLang="en-US" sz="2400" dirty="0"/>
              <a:t>  Assume that we have only 8 bits to represent numbers</a:t>
            </a:r>
          </a:p>
          <a:p>
            <a:pPr>
              <a:spcBef>
                <a:spcPct val="0"/>
              </a:spcBef>
              <a:buFontTx/>
              <a:buNone/>
            </a:pPr>
            <a:endParaRPr lang="en-US" altLang="en-US" sz="2400" dirty="0"/>
          </a:p>
          <a:p>
            <a:pPr>
              <a:spcBef>
                <a:spcPct val="0"/>
              </a:spcBef>
            </a:pPr>
            <a:r>
              <a:rPr lang="en-US" altLang="en-US" sz="2400" dirty="0"/>
              <a:t>  If we try to increment </a:t>
            </a:r>
            <a:r>
              <a:rPr lang="en-US" altLang="en-US" sz="2400" dirty="0">
                <a:latin typeface="Courier New" pitchFamily="49" charset="0"/>
              </a:rPr>
              <a:t>11111111</a:t>
            </a:r>
            <a:r>
              <a:rPr lang="en-US" altLang="en-US" sz="2400" dirty="0">
                <a:latin typeface="Courier" pitchFamily="49" charset="0"/>
              </a:rPr>
              <a:t> </a:t>
            </a:r>
            <a:r>
              <a:rPr lang="en-US" altLang="en-US" sz="2400" dirty="0"/>
              <a:t>by 1, what happens?</a:t>
            </a:r>
          </a:p>
          <a:p>
            <a:pPr>
              <a:spcBef>
                <a:spcPct val="0"/>
              </a:spcBef>
              <a:buFontTx/>
              <a:buNone/>
            </a:pPr>
            <a:endParaRPr lang="en-US" altLang="en-US" sz="2400" dirty="0"/>
          </a:p>
          <a:p>
            <a:pPr>
              <a:spcBef>
                <a:spcPct val="0"/>
              </a:spcBef>
            </a:pPr>
            <a:r>
              <a:rPr lang="en-US" altLang="en-US" sz="2400" dirty="0"/>
              <a:t>  </a:t>
            </a:r>
            <a:r>
              <a:rPr lang="en-US" altLang="en-US" sz="2400" dirty="0">
                <a:latin typeface="Courier New" pitchFamily="49" charset="0"/>
              </a:rPr>
              <a:t>00000011</a:t>
            </a:r>
            <a:r>
              <a:rPr lang="en-US" altLang="en-US" sz="2400" dirty="0">
                <a:latin typeface="Courier" pitchFamily="49" charset="0"/>
              </a:rPr>
              <a:t> </a:t>
            </a:r>
            <a:r>
              <a:rPr lang="en-US" altLang="en-US" sz="2400" dirty="0"/>
              <a:t>represents </a:t>
            </a:r>
            <a:r>
              <a:rPr lang="en-US" altLang="en-US" sz="2400" dirty="0">
                <a:latin typeface="Courier New" pitchFamily="49" charset="0"/>
              </a:rPr>
              <a:t>3</a:t>
            </a:r>
            <a:r>
              <a:rPr lang="en-US" altLang="en-US" sz="2400" baseline="-25000" dirty="0">
                <a:latin typeface="Courier New" pitchFamily="49" charset="0"/>
              </a:rPr>
              <a:t>10</a:t>
            </a:r>
            <a:r>
              <a:rPr lang="en-US" altLang="en-US" sz="2400" dirty="0">
                <a:latin typeface="Courier" pitchFamily="49" charset="0"/>
              </a:rPr>
              <a:t>.  </a:t>
            </a:r>
            <a:r>
              <a:rPr lang="en-US" altLang="en-US" sz="2400" dirty="0"/>
              <a:t>What property </a:t>
            </a:r>
          </a:p>
          <a:p>
            <a:pPr>
              <a:spcBef>
                <a:spcPct val="0"/>
              </a:spcBef>
              <a:buFontTx/>
              <a:buNone/>
            </a:pPr>
            <a:r>
              <a:rPr lang="en-US" altLang="en-US" sz="2400" dirty="0"/>
              <a:t>should the representation of </a:t>
            </a:r>
            <a:r>
              <a:rPr lang="en-US" altLang="en-US" sz="2400" dirty="0">
                <a:latin typeface="Courier New" pitchFamily="49" charset="0"/>
              </a:rPr>
              <a:t>-3</a:t>
            </a:r>
            <a:r>
              <a:rPr lang="en-US" altLang="en-US" sz="2400" baseline="-25000" dirty="0">
                <a:latin typeface="Courier" pitchFamily="49" charset="0"/>
              </a:rPr>
              <a:t>10 </a:t>
            </a:r>
            <a:r>
              <a:rPr lang="en-US" altLang="en-US" sz="2400" dirty="0"/>
              <a:t>have so that arithmetic</a:t>
            </a:r>
          </a:p>
          <a:p>
            <a:pPr>
              <a:spcBef>
                <a:spcPct val="0"/>
              </a:spcBef>
              <a:buFontTx/>
              <a:buNone/>
            </a:pPr>
            <a:r>
              <a:rPr lang="en-US" altLang="en-US" sz="2400" dirty="0"/>
              <a:t>with positive and negative numbers works nicely?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7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97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39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76200"/>
            <a:ext cx="7772400" cy="838200"/>
          </a:xfrm>
        </p:spPr>
        <p:txBody>
          <a:bodyPr/>
          <a:lstStyle/>
          <a:p>
            <a:pPr eaLnBrk="1" hangingPunct="1"/>
            <a:r>
              <a:rPr lang="en-US" altLang="en-US"/>
              <a:t>Worksheet…</a:t>
            </a:r>
          </a:p>
        </p:txBody>
      </p:sp>
      <p:grpSp>
        <p:nvGrpSpPr>
          <p:cNvPr id="33795" name="Group 3"/>
          <p:cNvGrpSpPr>
            <a:grpSpLocks/>
          </p:cNvGrpSpPr>
          <p:nvPr/>
        </p:nvGrpSpPr>
        <p:grpSpPr bwMode="auto">
          <a:xfrm>
            <a:off x="304800" y="990600"/>
            <a:ext cx="8218488" cy="180975"/>
            <a:chOff x="295" y="1311"/>
            <a:chExt cx="5177" cy="114"/>
          </a:xfrm>
        </p:grpSpPr>
        <p:sp>
          <p:nvSpPr>
            <p:cNvPr id="3379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3796" name="TextBox 5"/>
          <p:cNvSpPr txBox="1">
            <a:spLocks noChangeArrowheads="1"/>
          </p:cNvSpPr>
          <p:nvPr/>
        </p:nvSpPr>
        <p:spPr bwMode="auto">
          <a:xfrm>
            <a:off x="304800" y="1600200"/>
            <a:ext cx="81534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t>In two</a:t>
            </a:r>
            <a:r>
              <a:rPr lang="ja-JP" altLang="en-US" sz="1800" dirty="0"/>
              <a:t>’</a:t>
            </a:r>
            <a:r>
              <a:rPr lang="en-US" altLang="ja-JP" sz="1800" dirty="0"/>
              <a:t>s complement (with 3 bits to keep things simpler)…</a:t>
            </a:r>
          </a:p>
          <a:p>
            <a:pPr>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negative of 0?</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How is -1 represented?</a:t>
            </a:r>
          </a:p>
          <a:p>
            <a:pPr lvl="1">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largest positive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smallest negative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Does addition work as expected?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Is a double negative a positive (i.e., does nothing)?</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What happens when you negate –4?</a:t>
            </a:r>
          </a:p>
        </p:txBody>
      </p:sp>
      <p:pic>
        <p:nvPicPr>
          <p:cNvPr id="33797"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447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ounded Rectangular Callout 7"/>
          <p:cNvSpPr>
            <a:spLocks noChangeArrowheads="1"/>
          </p:cNvSpPr>
          <p:nvPr/>
        </p:nvSpPr>
        <p:spPr bwMode="auto">
          <a:xfrm>
            <a:off x="7620000" y="1143000"/>
            <a:ext cx="1285875" cy="603250"/>
          </a:xfrm>
          <a:prstGeom prst="wedgeRoundRectCallout">
            <a:avLst>
              <a:gd name="adj1" fmla="val -39426"/>
              <a:gd name="adj2" fmla="val 77685"/>
              <a:gd name="adj3" fmla="val 16667"/>
            </a:avLst>
          </a:prstGeom>
          <a:solidFill>
            <a:schemeClr val="accent1"/>
          </a:solidFill>
          <a:ln w="9525">
            <a:solidFill>
              <a:schemeClr val="tx1"/>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Negative thinking!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76200"/>
            <a:ext cx="7772400" cy="838200"/>
          </a:xfrm>
        </p:spPr>
        <p:txBody>
          <a:bodyPr/>
          <a:lstStyle/>
          <a:p>
            <a:pPr eaLnBrk="1" hangingPunct="1"/>
            <a:r>
              <a:rPr lang="en-US" altLang="en-US" dirty="0"/>
              <a:t>Worksheet Answers</a:t>
            </a:r>
          </a:p>
        </p:txBody>
      </p:sp>
      <p:grpSp>
        <p:nvGrpSpPr>
          <p:cNvPr id="33795" name="Group 3"/>
          <p:cNvGrpSpPr>
            <a:grpSpLocks/>
          </p:cNvGrpSpPr>
          <p:nvPr/>
        </p:nvGrpSpPr>
        <p:grpSpPr bwMode="auto">
          <a:xfrm>
            <a:off x="304800" y="990600"/>
            <a:ext cx="8218488" cy="180975"/>
            <a:chOff x="295" y="1311"/>
            <a:chExt cx="5177" cy="114"/>
          </a:xfrm>
        </p:grpSpPr>
        <p:sp>
          <p:nvSpPr>
            <p:cNvPr id="3379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3796" name="TextBox 5"/>
          <p:cNvSpPr txBox="1">
            <a:spLocks noChangeArrowheads="1"/>
          </p:cNvSpPr>
          <p:nvPr/>
        </p:nvSpPr>
        <p:spPr bwMode="auto">
          <a:xfrm>
            <a:off x="304800" y="1600200"/>
            <a:ext cx="81534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t>In two</a:t>
            </a:r>
            <a:r>
              <a:rPr lang="ja-JP" altLang="en-US" sz="1800" dirty="0"/>
              <a:t>’</a:t>
            </a:r>
            <a:r>
              <a:rPr lang="en-US" altLang="ja-JP" sz="1800" dirty="0"/>
              <a:t>s complement (with 3 bits to keep things simpler)…</a:t>
            </a:r>
          </a:p>
          <a:p>
            <a:pPr>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negative of 0?</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How is -1 represented?</a:t>
            </a:r>
          </a:p>
          <a:p>
            <a:pPr lvl="1">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largest positive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smallest negative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Does addition work as expected?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Is a double negative a positive (i.e., does nothing)?</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What happens when you negate –4?</a:t>
            </a:r>
          </a:p>
        </p:txBody>
      </p:sp>
      <p:pic>
        <p:nvPicPr>
          <p:cNvPr id="33797"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447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ounded Rectangular Callout 7"/>
          <p:cNvSpPr>
            <a:spLocks noChangeArrowheads="1"/>
          </p:cNvSpPr>
          <p:nvPr/>
        </p:nvSpPr>
        <p:spPr bwMode="auto">
          <a:xfrm>
            <a:off x="7620000" y="1143000"/>
            <a:ext cx="1285875" cy="603250"/>
          </a:xfrm>
          <a:prstGeom prst="wedgeRoundRectCallout">
            <a:avLst>
              <a:gd name="adj1" fmla="val -39426"/>
              <a:gd name="adj2" fmla="val 77685"/>
              <a:gd name="adj3" fmla="val 16667"/>
            </a:avLst>
          </a:prstGeom>
          <a:solidFill>
            <a:schemeClr val="accent1"/>
          </a:solidFill>
          <a:ln w="9525">
            <a:solidFill>
              <a:schemeClr val="tx1"/>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Negative thinking!</a:t>
            </a:r>
          </a:p>
        </p:txBody>
      </p:sp>
      <p:sp>
        <p:nvSpPr>
          <p:cNvPr id="2" name="TextBox 1"/>
          <p:cNvSpPr txBox="1"/>
          <p:nvPr/>
        </p:nvSpPr>
        <p:spPr>
          <a:xfrm>
            <a:off x="3954294" y="2143874"/>
            <a:ext cx="598241" cy="369332"/>
          </a:xfrm>
          <a:prstGeom prst="rect">
            <a:avLst/>
          </a:prstGeom>
          <a:noFill/>
        </p:spPr>
        <p:txBody>
          <a:bodyPr wrap="none" rtlCol="0">
            <a:spAutoFit/>
          </a:bodyPr>
          <a:lstStyle/>
          <a:p>
            <a:r>
              <a:rPr lang="en-US" sz="1800" dirty="0">
                <a:solidFill>
                  <a:srgbClr val="0070C0"/>
                </a:solidFill>
                <a:latin typeface="Courier New" panose="02070309020205020404" pitchFamily="49" charset="0"/>
                <a:cs typeface="Courier New" panose="02070309020205020404" pitchFamily="49" charset="0"/>
              </a:rPr>
              <a:t>000</a:t>
            </a:r>
          </a:p>
        </p:txBody>
      </p:sp>
      <p:sp>
        <p:nvSpPr>
          <p:cNvPr id="10" name="TextBox 9"/>
          <p:cNvSpPr txBox="1"/>
          <p:nvPr/>
        </p:nvSpPr>
        <p:spPr>
          <a:xfrm>
            <a:off x="3962400" y="2697822"/>
            <a:ext cx="598241" cy="369332"/>
          </a:xfrm>
          <a:prstGeom prst="rect">
            <a:avLst/>
          </a:prstGeom>
          <a:noFill/>
        </p:spPr>
        <p:txBody>
          <a:bodyPr wrap="none" rtlCol="0">
            <a:spAutoFit/>
          </a:bodyPr>
          <a:lstStyle/>
          <a:p>
            <a:r>
              <a:rPr lang="en-US" sz="1800" dirty="0">
                <a:solidFill>
                  <a:srgbClr val="0070C0"/>
                </a:solidFill>
                <a:latin typeface="Courier New" panose="02070309020205020404" pitchFamily="49" charset="0"/>
                <a:cs typeface="Courier New" panose="02070309020205020404" pitchFamily="49" charset="0"/>
              </a:rPr>
              <a:t>111</a:t>
            </a:r>
          </a:p>
        </p:txBody>
      </p:sp>
      <p:sp>
        <p:nvSpPr>
          <p:cNvPr id="11" name="TextBox 10"/>
          <p:cNvSpPr txBox="1"/>
          <p:nvPr/>
        </p:nvSpPr>
        <p:spPr>
          <a:xfrm>
            <a:off x="7620000" y="3282592"/>
            <a:ext cx="1149674" cy="369332"/>
          </a:xfrm>
          <a:prstGeom prst="rect">
            <a:avLst/>
          </a:prstGeom>
          <a:noFill/>
        </p:spPr>
        <p:txBody>
          <a:bodyPr wrap="none" rtlCol="0">
            <a:spAutoFit/>
          </a:bodyPr>
          <a:lstStyle/>
          <a:p>
            <a:r>
              <a:rPr lang="en-US" sz="1800" dirty="0">
                <a:solidFill>
                  <a:srgbClr val="0070C0"/>
                </a:solidFill>
                <a:latin typeface="Courier New" panose="02070309020205020404" pitchFamily="49" charset="0"/>
                <a:cs typeface="Courier New" panose="02070309020205020404" pitchFamily="49" charset="0"/>
              </a:rPr>
              <a:t>011 = 3</a:t>
            </a:r>
          </a:p>
        </p:txBody>
      </p:sp>
      <p:sp>
        <p:nvSpPr>
          <p:cNvPr id="12" name="TextBox 11"/>
          <p:cNvSpPr txBox="1"/>
          <p:nvPr/>
        </p:nvSpPr>
        <p:spPr>
          <a:xfrm>
            <a:off x="7620000" y="3832575"/>
            <a:ext cx="1287532" cy="369332"/>
          </a:xfrm>
          <a:prstGeom prst="rect">
            <a:avLst/>
          </a:prstGeom>
          <a:noFill/>
        </p:spPr>
        <p:txBody>
          <a:bodyPr wrap="none" rtlCol="0">
            <a:spAutoFit/>
          </a:bodyPr>
          <a:lstStyle/>
          <a:p>
            <a:r>
              <a:rPr lang="en-US" sz="1800" dirty="0">
                <a:solidFill>
                  <a:srgbClr val="0070C0"/>
                </a:solidFill>
                <a:latin typeface="Courier New" panose="02070309020205020404" pitchFamily="49" charset="0"/>
                <a:cs typeface="Courier New" panose="02070309020205020404" pitchFamily="49" charset="0"/>
              </a:rPr>
              <a:t>100 = -4</a:t>
            </a:r>
          </a:p>
        </p:txBody>
      </p:sp>
      <p:sp>
        <p:nvSpPr>
          <p:cNvPr id="13" name="TextBox 12"/>
          <p:cNvSpPr txBox="1"/>
          <p:nvPr/>
        </p:nvSpPr>
        <p:spPr>
          <a:xfrm>
            <a:off x="4620549" y="4355068"/>
            <a:ext cx="3606757" cy="369332"/>
          </a:xfrm>
          <a:prstGeom prst="rect">
            <a:avLst/>
          </a:prstGeom>
          <a:noFill/>
        </p:spPr>
        <p:txBody>
          <a:bodyPr wrap="none" rtlCol="0">
            <a:spAutoFit/>
          </a:bodyPr>
          <a:lstStyle/>
          <a:p>
            <a:r>
              <a:rPr lang="en-US" sz="1800" dirty="0">
                <a:solidFill>
                  <a:srgbClr val="0070C0"/>
                </a:solidFill>
                <a:latin typeface="+mn-lt"/>
                <a:cs typeface="Courier New" panose="02070309020205020404" pitchFamily="49" charset="0"/>
              </a:rPr>
              <a:t>Yes—unless you exceed –4 to +3</a:t>
            </a:r>
          </a:p>
        </p:txBody>
      </p:sp>
      <p:sp>
        <p:nvSpPr>
          <p:cNvPr id="14" name="TextBox 13"/>
          <p:cNvSpPr txBox="1"/>
          <p:nvPr/>
        </p:nvSpPr>
        <p:spPr>
          <a:xfrm>
            <a:off x="6408818" y="4876800"/>
            <a:ext cx="561051" cy="369332"/>
          </a:xfrm>
          <a:prstGeom prst="rect">
            <a:avLst/>
          </a:prstGeom>
          <a:noFill/>
        </p:spPr>
        <p:txBody>
          <a:bodyPr wrap="none" rtlCol="0">
            <a:spAutoFit/>
          </a:bodyPr>
          <a:lstStyle/>
          <a:p>
            <a:r>
              <a:rPr lang="en-US" sz="1800" dirty="0">
                <a:solidFill>
                  <a:srgbClr val="0070C0"/>
                </a:solidFill>
                <a:latin typeface="+mn-lt"/>
                <a:cs typeface="Courier New" panose="02070309020205020404" pitchFamily="49" charset="0"/>
              </a:rPr>
              <a:t>Yes</a:t>
            </a:r>
          </a:p>
        </p:txBody>
      </p:sp>
      <p:sp>
        <p:nvSpPr>
          <p:cNvPr id="15" name="TextBox 14">
            <a:extLst>
              <a:ext uri="{FF2B5EF4-FFF2-40B4-BE49-F238E27FC236}">
                <a16:creationId xmlns:a16="http://schemas.microsoft.com/office/drawing/2014/main" id="{CD6835F4-682A-41C1-9D37-7FC91EE68B47}"/>
              </a:ext>
            </a:extLst>
          </p:cNvPr>
          <p:cNvSpPr txBox="1"/>
          <p:nvPr/>
        </p:nvSpPr>
        <p:spPr>
          <a:xfrm>
            <a:off x="4849149" y="5438336"/>
            <a:ext cx="1971694" cy="369332"/>
          </a:xfrm>
          <a:prstGeom prst="rect">
            <a:avLst/>
          </a:prstGeom>
          <a:noFill/>
        </p:spPr>
        <p:txBody>
          <a:bodyPr wrap="none" rtlCol="0">
            <a:spAutoFit/>
          </a:bodyPr>
          <a:lstStyle/>
          <a:p>
            <a:r>
              <a:rPr lang="en-US" sz="1800" dirty="0">
                <a:solidFill>
                  <a:srgbClr val="0070C0"/>
                </a:solidFill>
                <a:latin typeface="+mn-lt"/>
                <a:cs typeface="Courier New" panose="02070309020205020404" pitchFamily="49" charset="0"/>
              </a:rPr>
              <a:t>You get –4 again!</a:t>
            </a:r>
          </a:p>
        </p:txBody>
      </p:sp>
    </p:spTree>
    <p:extLst>
      <p:ext uri="{BB962C8B-B14F-4D97-AF65-F5344CB8AC3E}">
        <p14:creationId xmlns:p14="http://schemas.microsoft.com/office/powerpoint/2010/main" val="268261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a:t>The Power</a:t>
            </a:r>
            <a:br>
              <a:rPr lang="en-US" altLang="en-US"/>
            </a:br>
            <a:r>
              <a:rPr lang="en-US" altLang="en-US"/>
              <a:t>of Negative Thinking</a:t>
            </a:r>
          </a:p>
        </p:txBody>
      </p:sp>
      <p:sp>
        <p:nvSpPr>
          <p:cNvPr id="34819" name="Text Box 3"/>
          <p:cNvSpPr txBox="1">
            <a:spLocks noChangeArrowheads="1"/>
          </p:cNvSpPr>
          <p:nvPr/>
        </p:nvSpPr>
        <p:spPr bwMode="auto">
          <a:xfrm>
            <a:off x="990600" y="2286000"/>
            <a:ext cx="73152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Note that </a:t>
            </a:r>
            <a:r>
              <a:rPr lang="en-US" altLang="en-US" sz="2400" i="1"/>
              <a:t>~x + x = 111….1</a:t>
            </a:r>
            <a:r>
              <a:rPr lang="en-US" altLang="en-US" sz="2400"/>
              <a:t>.  Arbitrarily call that -1.</a:t>
            </a:r>
          </a:p>
          <a:p>
            <a:pPr>
              <a:spcBef>
                <a:spcPct val="50000"/>
              </a:spcBef>
              <a:buFontTx/>
              <a:buNone/>
            </a:pPr>
            <a:r>
              <a:rPr lang="en-US" altLang="en-US" sz="2400"/>
              <a:t>Now do some rewriting:</a:t>
            </a:r>
          </a:p>
          <a:p>
            <a:pPr>
              <a:spcBef>
                <a:spcPct val="50000"/>
              </a:spcBef>
              <a:buFontTx/>
              <a:buNone/>
            </a:pPr>
            <a:r>
              <a:rPr lang="en-US" altLang="en-US" sz="2400" i="1"/>
              <a:t>(~x + x) + (-x + 1) = -1 + (-x + 1)</a:t>
            </a:r>
          </a:p>
        </p:txBody>
      </p:sp>
      <p:sp>
        <p:nvSpPr>
          <p:cNvPr id="34820" name="Text Box 4"/>
          <p:cNvSpPr txBox="1">
            <a:spLocks noChangeArrowheads="1"/>
          </p:cNvSpPr>
          <p:nvPr/>
        </p:nvSpPr>
        <p:spPr bwMode="auto">
          <a:xfrm>
            <a:off x="990600" y="5410200"/>
            <a:ext cx="731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(Proof courtesy of CS 105)</a:t>
            </a:r>
          </a:p>
        </p:txBody>
      </p:sp>
      <p:sp>
        <p:nvSpPr>
          <p:cNvPr id="102406" name="AutoShape 6"/>
          <p:cNvSpPr>
            <a:spLocks noChangeArrowheads="1"/>
          </p:cNvSpPr>
          <p:nvPr/>
        </p:nvSpPr>
        <p:spPr bwMode="auto">
          <a:xfrm>
            <a:off x="1800225"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7" name="AutoShape 7"/>
          <p:cNvSpPr>
            <a:spLocks noChangeArrowheads="1"/>
          </p:cNvSpPr>
          <p:nvPr/>
        </p:nvSpPr>
        <p:spPr bwMode="auto">
          <a:xfrm>
            <a:off x="25908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8" name="AutoShape 8"/>
          <p:cNvSpPr>
            <a:spLocks noChangeArrowheads="1"/>
          </p:cNvSpPr>
          <p:nvPr/>
        </p:nvSpPr>
        <p:spPr bwMode="auto">
          <a:xfrm>
            <a:off x="38100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9" name="AutoShape 9"/>
          <p:cNvSpPr>
            <a:spLocks noChangeArrowheads="1"/>
          </p:cNvSpPr>
          <p:nvPr/>
        </p:nvSpPr>
        <p:spPr bwMode="auto">
          <a:xfrm>
            <a:off x="50292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0" name="Text Box 10"/>
          <p:cNvSpPr txBox="1">
            <a:spLocks noChangeArrowheads="1"/>
          </p:cNvSpPr>
          <p:nvPr/>
        </p:nvSpPr>
        <p:spPr bwMode="auto">
          <a:xfrm>
            <a:off x="990600" y="3929063"/>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~x                  + 1  =          -x</a:t>
            </a:r>
          </a:p>
        </p:txBody>
      </p:sp>
      <p:pic>
        <p:nvPicPr>
          <p:cNvPr id="34826" name="Picture 11"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426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7" name="AutoShape 12"/>
          <p:cNvSpPr>
            <a:spLocks noChangeArrowheads="1"/>
          </p:cNvSpPr>
          <p:nvPr/>
        </p:nvSpPr>
        <p:spPr bwMode="auto">
          <a:xfrm>
            <a:off x="6934200" y="2895600"/>
            <a:ext cx="1905000" cy="762000"/>
          </a:xfrm>
          <a:prstGeom prst="wedgeRectCallout">
            <a:avLst>
              <a:gd name="adj1" fmla="val 2667"/>
              <a:gd name="adj2" fmla="val 129583"/>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a:latin typeface="Times New Roman" pitchFamily="18" charset="0"/>
              </a:rPr>
              <a:t>Incrementing -1 gives us zero!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0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0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240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0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6" grpId="0" animBg="1"/>
      <p:bldP spid="102407" grpId="0" animBg="1"/>
      <p:bldP spid="102408" grpId="0" animBg="1"/>
      <p:bldP spid="102409" grpId="0" animBg="1"/>
      <p:bldP spid="1024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7772400" cy="1143000"/>
          </a:xfrm>
        </p:spPr>
        <p:txBody>
          <a:bodyPr/>
          <a:lstStyle/>
          <a:p>
            <a:pPr eaLnBrk="1" hangingPunct="1"/>
            <a:r>
              <a:rPr lang="en-US" altLang="en-US" sz="4000"/>
              <a:t>A Very Useful Base…</a:t>
            </a:r>
          </a:p>
        </p:txBody>
      </p:sp>
      <p:grpSp>
        <p:nvGrpSpPr>
          <p:cNvPr id="35843" name="Group 3"/>
          <p:cNvGrpSpPr>
            <a:grpSpLocks/>
          </p:cNvGrpSpPr>
          <p:nvPr/>
        </p:nvGrpSpPr>
        <p:grpSpPr bwMode="auto">
          <a:xfrm>
            <a:off x="609600" y="1038225"/>
            <a:ext cx="8218488" cy="180975"/>
            <a:chOff x="295" y="1311"/>
            <a:chExt cx="5177" cy="114"/>
          </a:xfrm>
        </p:grpSpPr>
        <p:sp>
          <p:nvSpPr>
            <p:cNvPr id="3584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585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5844" name="Text Box 6"/>
          <p:cNvSpPr txBox="1">
            <a:spLocks noChangeArrowheads="1"/>
          </p:cNvSpPr>
          <p:nvPr/>
        </p:nvSpPr>
        <p:spPr bwMode="auto">
          <a:xfrm>
            <a:off x="685800" y="1828800"/>
            <a:ext cx="5724525" cy="452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0000		0		0</a:t>
            </a:r>
          </a:p>
          <a:p>
            <a:pPr>
              <a:spcBef>
                <a:spcPct val="0"/>
              </a:spcBef>
              <a:buFontTx/>
              <a:buNone/>
            </a:pPr>
            <a:r>
              <a:rPr lang="en-US" altLang="en-US" sz="1800">
                <a:latin typeface="Courier New" pitchFamily="49" charset="0"/>
              </a:rPr>
              <a:t>0001		1		1</a:t>
            </a:r>
          </a:p>
          <a:p>
            <a:pPr>
              <a:spcBef>
                <a:spcPct val="0"/>
              </a:spcBef>
              <a:buFontTx/>
              <a:buNone/>
            </a:pPr>
            <a:r>
              <a:rPr lang="en-US" altLang="en-US" sz="1800">
                <a:latin typeface="Courier New" pitchFamily="49" charset="0"/>
              </a:rPr>
              <a:t>0010		2		2</a:t>
            </a:r>
          </a:p>
          <a:p>
            <a:pPr>
              <a:spcBef>
                <a:spcPct val="0"/>
              </a:spcBef>
              <a:buFontTx/>
              <a:buNone/>
            </a:pPr>
            <a:r>
              <a:rPr lang="en-US" altLang="en-US" sz="1800">
                <a:latin typeface="Courier New" pitchFamily="49" charset="0"/>
              </a:rPr>
              <a:t>0011		3		3</a:t>
            </a:r>
          </a:p>
          <a:p>
            <a:pPr>
              <a:spcBef>
                <a:spcPct val="0"/>
              </a:spcBef>
              <a:buFontTx/>
              <a:buNone/>
            </a:pPr>
            <a:r>
              <a:rPr lang="en-US" altLang="en-US" sz="1800">
                <a:latin typeface="Courier New" pitchFamily="49" charset="0"/>
              </a:rPr>
              <a:t>0100		4		4</a:t>
            </a:r>
          </a:p>
          <a:p>
            <a:pPr>
              <a:spcBef>
                <a:spcPct val="0"/>
              </a:spcBef>
              <a:buFontTx/>
              <a:buNone/>
            </a:pPr>
            <a:r>
              <a:rPr lang="en-US" altLang="en-US" sz="1800">
                <a:latin typeface="Courier New" pitchFamily="49" charset="0"/>
              </a:rPr>
              <a:t>0101		5		5</a:t>
            </a:r>
          </a:p>
          <a:p>
            <a:pPr>
              <a:spcBef>
                <a:spcPct val="0"/>
              </a:spcBef>
              <a:buFontTx/>
              <a:buNone/>
            </a:pPr>
            <a:r>
              <a:rPr lang="en-US" altLang="en-US" sz="1800">
                <a:latin typeface="Courier New" pitchFamily="49" charset="0"/>
              </a:rPr>
              <a:t>0110		6		6		</a:t>
            </a:r>
          </a:p>
          <a:p>
            <a:pPr>
              <a:spcBef>
                <a:spcPct val="0"/>
              </a:spcBef>
              <a:buFontTx/>
              <a:buNone/>
            </a:pPr>
            <a:r>
              <a:rPr lang="en-US" altLang="en-US" sz="1800">
                <a:latin typeface="Courier New" pitchFamily="49" charset="0"/>
              </a:rPr>
              <a:t>0111		7		7</a:t>
            </a:r>
          </a:p>
          <a:p>
            <a:pPr>
              <a:spcBef>
                <a:spcPct val="0"/>
              </a:spcBef>
              <a:buFontTx/>
              <a:buNone/>
            </a:pPr>
            <a:r>
              <a:rPr lang="en-US" altLang="en-US" sz="1800">
                <a:latin typeface="Courier New" pitchFamily="49" charset="0"/>
              </a:rPr>
              <a:t>1000		8		8</a:t>
            </a:r>
          </a:p>
          <a:p>
            <a:pPr>
              <a:spcBef>
                <a:spcPct val="0"/>
              </a:spcBef>
              <a:buFontTx/>
              <a:buNone/>
            </a:pPr>
            <a:r>
              <a:rPr lang="en-US" altLang="en-US" sz="1800">
                <a:latin typeface="Courier New" pitchFamily="49" charset="0"/>
              </a:rPr>
              <a:t>1001		9		9</a:t>
            </a:r>
          </a:p>
          <a:p>
            <a:pPr>
              <a:spcBef>
                <a:spcPct val="0"/>
              </a:spcBef>
              <a:buFontTx/>
              <a:buNone/>
            </a:pPr>
            <a:r>
              <a:rPr lang="en-US" altLang="en-US" sz="1800">
                <a:latin typeface="Courier New" pitchFamily="49" charset="0"/>
              </a:rPr>
              <a:t>1010		10		A</a:t>
            </a:r>
          </a:p>
          <a:p>
            <a:pPr>
              <a:spcBef>
                <a:spcPct val="0"/>
              </a:spcBef>
              <a:buFontTx/>
              <a:buNone/>
            </a:pPr>
            <a:r>
              <a:rPr lang="en-US" altLang="en-US" sz="1800">
                <a:latin typeface="Courier New" pitchFamily="49" charset="0"/>
              </a:rPr>
              <a:t>1011		11		B</a:t>
            </a:r>
          </a:p>
          <a:p>
            <a:pPr>
              <a:spcBef>
                <a:spcPct val="0"/>
              </a:spcBef>
              <a:buFontTx/>
              <a:buNone/>
            </a:pPr>
            <a:r>
              <a:rPr lang="en-US" altLang="en-US" sz="1800">
                <a:latin typeface="Courier New" pitchFamily="49" charset="0"/>
              </a:rPr>
              <a:t>1100 		12		C	</a:t>
            </a:r>
          </a:p>
          <a:p>
            <a:pPr>
              <a:spcBef>
                <a:spcPct val="0"/>
              </a:spcBef>
              <a:buFontTx/>
              <a:buNone/>
            </a:pPr>
            <a:r>
              <a:rPr lang="en-US" altLang="en-US" sz="1800">
                <a:latin typeface="Courier New" pitchFamily="49" charset="0"/>
              </a:rPr>
              <a:t>1101 		13		D</a:t>
            </a:r>
          </a:p>
          <a:p>
            <a:pPr>
              <a:spcBef>
                <a:spcPct val="0"/>
              </a:spcBef>
              <a:buFontTx/>
              <a:buNone/>
            </a:pPr>
            <a:r>
              <a:rPr lang="en-US" altLang="en-US" sz="1800">
                <a:latin typeface="Courier New" pitchFamily="49" charset="0"/>
              </a:rPr>
              <a:t>1110 		14		E</a:t>
            </a:r>
          </a:p>
          <a:p>
            <a:pPr>
              <a:spcBef>
                <a:spcPct val="0"/>
              </a:spcBef>
              <a:buFontTx/>
              <a:buNone/>
            </a:pPr>
            <a:r>
              <a:rPr lang="en-US" altLang="en-US" sz="1800">
                <a:latin typeface="Courier New" pitchFamily="49" charset="0"/>
              </a:rPr>
              <a:t>1111 		15		F</a:t>
            </a:r>
          </a:p>
        </p:txBody>
      </p:sp>
      <p:sp>
        <p:nvSpPr>
          <p:cNvPr id="35845" name="Text Box 7"/>
          <p:cNvSpPr txBox="1">
            <a:spLocks noChangeArrowheads="1"/>
          </p:cNvSpPr>
          <p:nvPr/>
        </p:nvSpPr>
        <p:spPr bwMode="auto">
          <a:xfrm>
            <a:off x="685800" y="1371600"/>
            <a:ext cx="5867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Base 2	Base 10	Base 16</a:t>
            </a:r>
            <a:endParaRPr lang="en-US" altLang="en-US" sz="1200"/>
          </a:p>
        </p:txBody>
      </p:sp>
      <p:sp>
        <p:nvSpPr>
          <p:cNvPr id="35846" name="Line 8"/>
          <p:cNvSpPr>
            <a:spLocks noChangeShapeType="1"/>
          </p:cNvSpPr>
          <p:nvPr/>
        </p:nvSpPr>
        <p:spPr bwMode="auto">
          <a:xfrm flipH="1" flipV="1">
            <a:off x="5715000" y="1676400"/>
            <a:ext cx="10668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7" name="AutoShape 9"/>
          <p:cNvSpPr>
            <a:spLocks noChangeArrowheads="1"/>
          </p:cNvSpPr>
          <p:nvPr/>
        </p:nvSpPr>
        <p:spPr bwMode="auto">
          <a:xfrm>
            <a:off x="6705600" y="2133600"/>
            <a:ext cx="2133600" cy="457200"/>
          </a:xfrm>
          <a:prstGeom prst="wedgeRectCallout">
            <a:avLst>
              <a:gd name="adj1" fmla="val -44269"/>
              <a:gd name="adj2" fmla="val 182639"/>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a:t>
            </a:r>
            <a:r>
              <a:rPr lang="en-US" altLang="en-US" sz="2400">
                <a:latin typeface="Times New Roman" pitchFamily="18" charset="0"/>
              </a:rPr>
              <a:t>Hexadecimal</a:t>
            </a:r>
            <a:r>
              <a:rPr lang="en-US" altLang="en-US" sz="2400"/>
              <a:t>”</a:t>
            </a:r>
            <a:endParaRPr lang="en-US" altLang="en-US" sz="2400">
              <a:latin typeface="Times New Roman" pitchFamily="18" charset="0"/>
            </a:endParaRPr>
          </a:p>
        </p:txBody>
      </p:sp>
      <p:pic>
        <p:nvPicPr>
          <p:cNvPr id="35848"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971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85800" y="152400"/>
            <a:ext cx="7772400" cy="685800"/>
          </a:xfrm>
        </p:spPr>
        <p:txBody>
          <a:bodyPr/>
          <a:lstStyle/>
          <a:p>
            <a:pPr eaLnBrk="1" hangingPunct="1"/>
            <a:r>
              <a:rPr lang="en-US" altLang="en-US"/>
              <a:t>Does Python Really Use This?</a:t>
            </a:r>
          </a:p>
        </p:txBody>
      </p:sp>
      <p:grpSp>
        <p:nvGrpSpPr>
          <p:cNvPr id="36867" name="Group 3"/>
          <p:cNvGrpSpPr>
            <a:grpSpLocks/>
          </p:cNvGrpSpPr>
          <p:nvPr/>
        </p:nvGrpSpPr>
        <p:grpSpPr bwMode="auto">
          <a:xfrm>
            <a:off x="304800" y="990600"/>
            <a:ext cx="8218488" cy="180975"/>
            <a:chOff x="295" y="1311"/>
            <a:chExt cx="5177" cy="114"/>
          </a:xfrm>
        </p:grpSpPr>
        <p:sp>
          <p:nvSpPr>
            <p:cNvPr id="368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68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6868" name="TextBox 5"/>
          <p:cNvSpPr txBox="1">
            <a:spLocks noChangeArrowheads="1"/>
          </p:cNvSpPr>
          <p:nvPr/>
        </p:nvSpPr>
        <p:spPr bwMode="auto">
          <a:xfrm>
            <a:off x="457200" y="16002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cs typeface="Courier New" pitchFamily="49" charset="0"/>
              </a:rPr>
              <a:t>&gt;&gt;&gt; x = 1</a:t>
            </a:r>
          </a:p>
          <a:p>
            <a:pPr>
              <a:spcBef>
                <a:spcPct val="0"/>
              </a:spcBef>
              <a:buFontTx/>
              <a:buNone/>
            </a:pPr>
            <a:r>
              <a:rPr lang="en-US" altLang="en-US" sz="2400">
                <a:latin typeface="Courier New" pitchFamily="49" charset="0"/>
                <a:cs typeface="Courier New" pitchFamily="49" charset="0"/>
              </a:rPr>
              <a:t>&gt;&gt;&gt; ~x</a:t>
            </a:r>
          </a:p>
        </p:txBody>
      </p:sp>
      <p:sp>
        <p:nvSpPr>
          <p:cNvPr id="36869" name="AutoShape 13"/>
          <p:cNvSpPr>
            <a:spLocks noChangeArrowheads="1"/>
          </p:cNvSpPr>
          <p:nvPr/>
        </p:nvSpPr>
        <p:spPr bwMode="auto">
          <a:xfrm>
            <a:off x="4572000" y="1295400"/>
            <a:ext cx="4114800" cy="762000"/>
          </a:xfrm>
          <a:prstGeom prst="wedgeRectCallout">
            <a:avLst>
              <a:gd name="adj1" fmla="val -47505"/>
              <a:gd name="adj2" fmla="val 103648"/>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How can you tell if Python is </a:t>
            </a:r>
          </a:p>
          <a:p>
            <a:pPr algn="ctr">
              <a:spcBef>
                <a:spcPct val="0"/>
              </a:spcBef>
              <a:buFontTx/>
              <a:buNone/>
            </a:pPr>
            <a:r>
              <a:rPr lang="en-US" altLang="en-US" sz="1400"/>
              <a:t>using 2</a:t>
            </a:r>
            <a:r>
              <a:rPr lang="ja-JP" altLang="en-US" sz="1400"/>
              <a:t>’</a:t>
            </a:r>
            <a:r>
              <a:rPr lang="en-US" altLang="ja-JP" sz="1400"/>
              <a:t>s complement?</a:t>
            </a:r>
            <a:endParaRPr lang="en-US" altLang="en-US" sz="1400"/>
          </a:p>
        </p:txBody>
      </p:sp>
      <p:pic>
        <p:nvPicPr>
          <p:cNvPr id="36870"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2209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76200"/>
            <a:ext cx="7772400" cy="1143000"/>
          </a:xfrm>
        </p:spPr>
        <p:txBody>
          <a:bodyPr/>
          <a:lstStyle/>
          <a:p>
            <a:pPr eaLnBrk="1" hangingPunct="1"/>
            <a:r>
              <a:rPr lang="en-US" altLang="en-US" sz="4000"/>
              <a:t>Representing Numbers</a:t>
            </a:r>
            <a:endParaRPr lang="en-US" altLang="en-US"/>
          </a:p>
        </p:txBody>
      </p:sp>
      <p:sp>
        <p:nvSpPr>
          <p:cNvPr id="5123" name="AutoShape 4"/>
          <p:cNvSpPr>
            <a:spLocks noChangeArrowheads="1"/>
          </p:cNvSpPr>
          <p:nvPr/>
        </p:nvSpPr>
        <p:spPr bwMode="auto">
          <a:xfrm>
            <a:off x="5562600" y="1676400"/>
            <a:ext cx="2133600" cy="609600"/>
          </a:xfrm>
          <a:prstGeom prst="wedgeRectCallout">
            <a:avLst>
              <a:gd name="adj1" fmla="val -65181"/>
              <a:gd name="adj2" fmla="val 70051"/>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The number </a:t>
            </a:r>
          </a:p>
          <a:p>
            <a:pPr algn="ctr">
              <a:spcBef>
                <a:spcPct val="0"/>
              </a:spcBef>
              <a:buFontTx/>
              <a:buNone/>
            </a:pPr>
            <a:r>
              <a:rPr lang="en-US" altLang="en-US" sz="1400"/>
              <a:t>of doughnuts consumed </a:t>
            </a:r>
          </a:p>
          <a:p>
            <a:pPr algn="ctr">
              <a:spcBef>
                <a:spcPct val="0"/>
              </a:spcBef>
              <a:buFontTx/>
              <a:buNone/>
            </a:pPr>
            <a:r>
              <a:rPr lang="en-US" altLang="en-US" sz="1400"/>
              <a:t> in CS 5 so far?</a:t>
            </a:r>
            <a:endParaRPr lang="en-US" altLang="en-US" sz="1200"/>
          </a:p>
        </p:txBody>
      </p:sp>
      <p:sp>
        <p:nvSpPr>
          <p:cNvPr id="5124" name="Text Box 5"/>
          <p:cNvSpPr txBox="1">
            <a:spLocks noChangeArrowheads="1"/>
          </p:cNvSpPr>
          <p:nvPr/>
        </p:nvSpPr>
        <p:spPr bwMode="auto">
          <a:xfrm>
            <a:off x="1295400" y="17526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5125" name="Text Box 6"/>
          <p:cNvSpPr txBox="1">
            <a:spLocks noChangeArrowheads="1"/>
          </p:cNvSpPr>
          <p:nvPr/>
        </p:nvSpPr>
        <p:spPr bwMode="auto">
          <a:xfrm>
            <a:off x="1219200" y="2109788"/>
            <a:ext cx="3159125"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What is the number 4312?</a:t>
            </a:r>
          </a:p>
          <a:p>
            <a:pPr>
              <a:spcBef>
                <a:spcPct val="0"/>
              </a:spcBef>
              <a:buFontTx/>
              <a:buNone/>
            </a:pPr>
            <a:endParaRPr lang="en-US" altLang="en-US" sz="2000"/>
          </a:p>
          <a:p>
            <a:pPr>
              <a:spcBef>
                <a:spcPct val="0"/>
              </a:spcBef>
              <a:buFontTx/>
              <a:buNone/>
            </a:pPr>
            <a:r>
              <a:rPr lang="en-US" altLang="en-US" sz="2000">
                <a:latin typeface="Courier New" pitchFamily="49" charset="0"/>
              </a:rPr>
              <a:t>10</a:t>
            </a:r>
            <a:r>
              <a:rPr lang="en-US" altLang="en-US" sz="2000" baseline="30000">
                <a:latin typeface="Courier New" pitchFamily="49" charset="0"/>
              </a:rPr>
              <a:t>3</a:t>
            </a:r>
            <a:r>
              <a:rPr lang="en-US" altLang="en-US" sz="2000">
                <a:latin typeface="Courier New" pitchFamily="49" charset="0"/>
              </a:rPr>
              <a:t>  10</a:t>
            </a:r>
            <a:r>
              <a:rPr lang="en-US" altLang="en-US" sz="2000" baseline="30000">
                <a:latin typeface="Courier New" pitchFamily="49" charset="0"/>
              </a:rPr>
              <a:t>2 </a:t>
            </a:r>
            <a:r>
              <a:rPr lang="en-US" altLang="en-US" sz="2000">
                <a:latin typeface="Courier New" pitchFamily="49" charset="0"/>
              </a:rPr>
              <a:t>  10</a:t>
            </a:r>
            <a:r>
              <a:rPr lang="en-US" altLang="en-US" sz="2000" baseline="30000">
                <a:latin typeface="Courier New" pitchFamily="49" charset="0"/>
              </a:rPr>
              <a:t>1   </a:t>
            </a:r>
            <a:r>
              <a:rPr lang="en-US" altLang="en-US" sz="2000">
                <a:latin typeface="Courier New" pitchFamily="49" charset="0"/>
              </a:rPr>
              <a:t>10</a:t>
            </a:r>
            <a:r>
              <a:rPr lang="en-US" altLang="en-US" sz="2000" baseline="30000">
                <a:latin typeface="Courier New" pitchFamily="49" charset="0"/>
              </a:rPr>
              <a:t>0</a:t>
            </a:r>
          </a:p>
          <a:p>
            <a:pPr>
              <a:spcBef>
                <a:spcPct val="0"/>
              </a:spcBef>
              <a:buFontTx/>
              <a:buNone/>
            </a:pPr>
            <a:r>
              <a:rPr lang="en-US" altLang="en-US" sz="2000">
                <a:latin typeface="Courier New" pitchFamily="49" charset="0"/>
              </a:rPr>
              <a:t>4    3    1    2</a:t>
            </a:r>
          </a:p>
        </p:txBody>
      </p:sp>
      <p:sp>
        <p:nvSpPr>
          <p:cNvPr id="5126" name="Line 7"/>
          <p:cNvSpPr>
            <a:spLocks noChangeShapeType="1"/>
          </p:cNvSpPr>
          <p:nvPr/>
        </p:nvSpPr>
        <p:spPr bwMode="auto">
          <a:xfrm>
            <a:off x="1295400" y="3048000"/>
            <a:ext cx="2514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7" name="Rectangle 9"/>
          <p:cNvSpPr>
            <a:spLocks noChangeArrowheads="1"/>
          </p:cNvSpPr>
          <p:nvPr/>
        </p:nvSpPr>
        <p:spPr bwMode="auto">
          <a:xfrm>
            <a:off x="5486400" y="6096000"/>
            <a:ext cx="255905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900"/>
              <a:t>Olmec relief from http://www.meta-religion.com</a:t>
            </a:r>
          </a:p>
        </p:txBody>
      </p:sp>
      <p:sp>
        <p:nvSpPr>
          <p:cNvPr id="5128" name="Text Box 10"/>
          <p:cNvSpPr txBox="1">
            <a:spLocks noChangeArrowheads="1"/>
          </p:cNvSpPr>
          <p:nvPr/>
        </p:nvSpPr>
        <p:spPr bwMode="auto">
          <a:xfrm>
            <a:off x="5486400" y="5605463"/>
            <a:ext cx="4322763"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Olmec number representation</a:t>
            </a:r>
          </a:p>
          <a:p>
            <a:pPr>
              <a:spcBef>
                <a:spcPct val="0"/>
              </a:spcBef>
              <a:buFontTx/>
              <a:buNone/>
            </a:pPr>
            <a:r>
              <a:rPr lang="en-US" altLang="en-US" sz="1400"/>
              <a:t>in base 20 (East Mexico 1200 BC-600 AD)</a:t>
            </a:r>
            <a:endParaRPr lang="en-US" altLang="en-US" sz="1800"/>
          </a:p>
        </p:txBody>
      </p:sp>
      <p:sp>
        <p:nvSpPr>
          <p:cNvPr id="5129" name="Text Box 11"/>
          <p:cNvSpPr txBox="1">
            <a:spLocks noChangeArrowheads="1"/>
          </p:cNvSpPr>
          <p:nvPr/>
        </p:nvSpPr>
        <p:spPr bwMode="auto">
          <a:xfrm>
            <a:off x="1219200" y="4014788"/>
            <a:ext cx="3808413"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What is this number in base 20?</a:t>
            </a:r>
          </a:p>
          <a:p>
            <a:pPr>
              <a:spcBef>
                <a:spcPct val="0"/>
              </a:spcBef>
              <a:buFontTx/>
              <a:buNone/>
            </a:pPr>
            <a:endParaRPr lang="en-US" altLang="en-US" sz="2000"/>
          </a:p>
          <a:p>
            <a:pPr>
              <a:spcBef>
                <a:spcPct val="0"/>
              </a:spcBef>
              <a:buFontTx/>
              <a:buNone/>
            </a:pPr>
            <a:r>
              <a:rPr lang="en-US" altLang="en-US" sz="2000">
                <a:latin typeface="Courier New" pitchFamily="49" charset="0"/>
              </a:rPr>
              <a:t>20</a:t>
            </a:r>
            <a:r>
              <a:rPr lang="en-US" altLang="en-US" sz="2000" baseline="30000">
                <a:latin typeface="Courier New" pitchFamily="49" charset="0"/>
              </a:rPr>
              <a:t>2 </a:t>
            </a:r>
            <a:r>
              <a:rPr lang="en-US" altLang="en-US" sz="2000">
                <a:latin typeface="Courier New" pitchFamily="49" charset="0"/>
              </a:rPr>
              <a:t> 20</a:t>
            </a:r>
            <a:r>
              <a:rPr lang="en-US" altLang="en-US" sz="2000" baseline="30000">
                <a:latin typeface="Courier New" pitchFamily="49" charset="0"/>
              </a:rPr>
              <a:t>1   </a:t>
            </a:r>
            <a:r>
              <a:rPr lang="en-US" altLang="en-US" sz="2000">
                <a:latin typeface="Courier New" pitchFamily="49" charset="0"/>
              </a:rPr>
              <a:t>20</a:t>
            </a:r>
            <a:r>
              <a:rPr lang="en-US" altLang="en-US" sz="2000" baseline="30000">
                <a:latin typeface="Courier New" pitchFamily="49" charset="0"/>
              </a:rPr>
              <a:t>0</a:t>
            </a:r>
          </a:p>
          <a:p>
            <a:pPr>
              <a:spcBef>
                <a:spcPct val="0"/>
              </a:spcBef>
              <a:buFontTx/>
              <a:buNone/>
            </a:pPr>
            <a:r>
              <a:rPr lang="en-US" altLang="en-US" sz="2000">
                <a:latin typeface="Courier New" pitchFamily="49" charset="0"/>
              </a:rPr>
              <a:t>1    3    2</a:t>
            </a:r>
          </a:p>
        </p:txBody>
      </p:sp>
      <p:sp>
        <p:nvSpPr>
          <p:cNvPr id="5130" name="Line 12"/>
          <p:cNvSpPr>
            <a:spLocks noChangeShapeType="1"/>
          </p:cNvSpPr>
          <p:nvPr/>
        </p:nvSpPr>
        <p:spPr bwMode="auto">
          <a:xfrm>
            <a:off x="1295400" y="49530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5131" name="Group 13"/>
          <p:cNvGrpSpPr>
            <a:grpSpLocks/>
          </p:cNvGrpSpPr>
          <p:nvPr/>
        </p:nvGrpSpPr>
        <p:grpSpPr bwMode="auto">
          <a:xfrm>
            <a:off x="609600" y="990600"/>
            <a:ext cx="8218488" cy="180975"/>
            <a:chOff x="295" y="1311"/>
            <a:chExt cx="5177" cy="114"/>
          </a:xfrm>
        </p:grpSpPr>
        <p:sp>
          <p:nvSpPr>
            <p:cNvPr id="5136" name="Rectangle 1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37" name="Rectangle 1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5132" name="AutoShape 16"/>
          <p:cNvSpPr>
            <a:spLocks noChangeArrowheads="1"/>
          </p:cNvSpPr>
          <p:nvPr/>
        </p:nvSpPr>
        <p:spPr bwMode="auto">
          <a:xfrm>
            <a:off x="3276600" y="4648200"/>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33" name="Text Box 17"/>
          <p:cNvSpPr txBox="1">
            <a:spLocks noChangeArrowheads="1"/>
          </p:cNvSpPr>
          <p:nvPr/>
        </p:nvSpPr>
        <p:spPr bwMode="auto">
          <a:xfrm>
            <a:off x="3886200" y="4495800"/>
            <a:ext cx="1489075"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Now we’re using</a:t>
            </a:r>
          </a:p>
          <a:p>
            <a:pPr>
              <a:spcBef>
                <a:spcPct val="0"/>
              </a:spcBef>
              <a:buFontTx/>
              <a:buNone/>
            </a:pPr>
            <a:r>
              <a:rPr lang="en-US" altLang="en-US" sz="1400"/>
              <a:t>powers of 20</a:t>
            </a:r>
            <a:endParaRPr lang="en-US" altLang="en-US" sz="1800"/>
          </a:p>
        </p:txBody>
      </p:sp>
      <p:pic>
        <p:nvPicPr>
          <p:cNvPr id="5134" name="Picture 1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057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5" name="Picture 19" descr="olme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3429000"/>
            <a:ext cx="1193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mc:Choice xmlns:p14="http://schemas.microsoft.com/office/powerpoint/2010/main" Requires="p14">
          <p:contentPart p14:bwMode="auto" r:id="rId5">
            <p14:nvContentPartPr>
              <p14:cNvPr id="2" name="Ink 1">
                <a:extLst>
                  <a:ext uri="{FF2B5EF4-FFF2-40B4-BE49-F238E27FC236}">
                    <a16:creationId xmlns:a16="http://schemas.microsoft.com/office/drawing/2014/main" id="{0B60A0A7-0DB6-4D9C-8535-1DE6CA738463}"/>
                  </a:ext>
                </a:extLst>
              </p14:cNvPr>
              <p14:cNvContentPartPr/>
              <p14:nvPr/>
            </p14:nvContentPartPr>
            <p14:xfrm>
              <a:off x="598320" y="2527200"/>
              <a:ext cx="3500640" cy="4107960"/>
            </p14:xfrm>
          </p:contentPart>
        </mc:Choice>
        <mc:Fallback>
          <p:pic>
            <p:nvPicPr>
              <p:cNvPr id="2" name="Ink 1">
                <a:extLst>
                  <a:ext uri="{FF2B5EF4-FFF2-40B4-BE49-F238E27FC236}">
                    <a16:creationId xmlns:a16="http://schemas.microsoft.com/office/drawing/2014/main" id="{0B60A0A7-0DB6-4D9C-8535-1DE6CA738463}"/>
                  </a:ext>
                </a:extLst>
              </p:cNvPr>
              <p:cNvPicPr/>
              <p:nvPr/>
            </p:nvPicPr>
            <p:blipFill>
              <a:blip r:embed="rId6"/>
              <a:stretch>
                <a:fillRect/>
              </a:stretch>
            </p:blipFill>
            <p:spPr>
              <a:xfrm>
                <a:off x="588960" y="2517840"/>
                <a:ext cx="3519360" cy="4126680"/>
              </a:xfrm>
              <a:prstGeom prst="rect">
                <a:avLst/>
              </a:prstGeom>
            </p:spPr>
          </p:pic>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152400"/>
            <a:ext cx="7772400" cy="685800"/>
          </a:xfrm>
        </p:spPr>
        <p:txBody>
          <a:bodyPr/>
          <a:lstStyle/>
          <a:p>
            <a:pPr eaLnBrk="1" hangingPunct="1"/>
            <a:r>
              <a:rPr lang="en-US" altLang="en-US" sz="4000"/>
              <a:t>Base 2</a:t>
            </a:r>
            <a:endParaRPr lang="en-US" altLang="en-US"/>
          </a:p>
        </p:txBody>
      </p:sp>
      <p:sp>
        <p:nvSpPr>
          <p:cNvPr id="6147" name="Rectangle 3"/>
          <p:cNvSpPr>
            <a:spLocks noGrp="1" noChangeArrowheads="1"/>
          </p:cNvSpPr>
          <p:nvPr>
            <p:ph type="body" idx="1"/>
          </p:nvPr>
        </p:nvSpPr>
        <p:spPr/>
        <p:txBody>
          <a:bodyPr/>
          <a:lstStyle/>
          <a:p>
            <a:pPr>
              <a:spcBef>
                <a:spcPct val="0"/>
              </a:spcBef>
              <a:buFontTx/>
              <a:buNone/>
            </a:pPr>
            <a:r>
              <a:rPr lang="en-US" altLang="en-US" sz="2000">
                <a:latin typeface="Courier New" pitchFamily="49" charset="0"/>
              </a:rPr>
              <a:t>2</a:t>
            </a:r>
            <a:r>
              <a:rPr lang="en-US" altLang="en-US" sz="2000" baseline="30000">
                <a:latin typeface="Courier New" pitchFamily="49" charset="0"/>
              </a:rPr>
              <a:t>3</a:t>
            </a:r>
            <a:r>
              <a:rPr lang="en-US" altLang="en-US" sz="2000">
                <a:latin typeface="Courier New" pitchFamily="49" charset="0"/>
              </a:rPr>
              <a:t>  2</a:t>
            </a:r>
            <a:r>
              <a:rPr lang="en-US" altLang="en-US" sz="2000" baseline="30000">
                <a:latin typeface="Courier New" pitchFamily="49" charset="0"/>
              </a:rPr>
              <a:t>2 </a:t>
            </a:r>
            <a:r>
              <a:rPr lang="en-US" altLang="en-US" sz="2000">
                <a:latin typeface="Courier New" pitchFamily="49" charset="0"/>
              </a:rPr>
              <a:t> 2</a:t>
            </a:r>
            <a:r>
              <a:rPr lang="en-US" altLang="en-US" sz="2000" baseline="30000">
                <a:latin typeface="Courier New" pitchFamily="49" charset="0"/>
              </a:rPr>
              <a:t>1   </a:t>
            </a:r>
            <a:r>
              <a:rPr lang="en-US" altLang="en-US" sz="2000">
                <a:latin typeface="Courier New" pitchFamily="49" charset="0"/>
              </a:rPr>
              <a:t>2</a:t>
            </a:r>
            <a:r>
              <a:rPr lang="en-US" altLang="en-US" sz="2000" baseline="30000">
                <a:latin typeface="Courier New" pitchFamily="49" charset="0"/>
              </a:rPr>
              <a:t>0</a:t>
            </a:r>
            <a:r>
              <a:rPr lang="en-US" altLang="en-US" sz="1800" baseline="30000">
                <a:latin typeface="Courier" pitchFamily="49" charset="0"/>
              </a:rPr>
              <a:t>    </a:t>
            </a:r>
          </a:p>
          <a:p>
            <a:pPr>
              <a:spcBef>
                <a:spcPct val="0"/>
              </a:spcBef>
              <a:buFontTx/>
              <a:buNone/>
            </a:pPr>
            <a:endParaRPr lang="en-US" altLang="en-US" sz="1800" baseline="30000">
              <a:latin typeface="Courier" pitchFamily="49" charset="0"/>
            </a:endParaRPr>
          </a:p>
          <a:p>
            <a:pPr>
              <a:spcBef>
                <a:spcPct val="0"/>
              </a:spcBef>
              <a:buFontTx/>
              <a:buNone/>
            </a:pPr>
            <a:endParaRPr lang="en-US" altLang="en-US" sz="1800">
              <a:latin typeface="Courier" pitchFamily="49" charset="0"/>
            </a:endParaRPr>
          </a:p>
          <a:p>
            <a:pPr eaLnBrk="1" hangingPunct="1">
              <a:buFontTx/>
              <a:buNone/>
            </a:pPr>
            <a:endParaRPr lang="en-US" altLang="en-US"/>
          </a:p>
        </p:txBody>
      </p:sp>
      <p:grpSp>
        <p:nvGrpSpPr>
          <p:cNvPr id="6148" name="Group 4"/>
          <p:cNvGrpSpPr>
            <a:grpSpLocks/>
          </p:cNvGrpSpPr>
          <p:nvPr/>
        </p:nvGrpSpPr>
        <p:grpSpPr bwMode="auto">
          <a:xfrm>
            <a:off x="425450" y="838200"/>
            <a:ext cx="8218488" cy="180975"/>
            <a:chOff x="295" y="1311"/>
            <a:chExt cx="5177" cy="114"/>
          </a:xfrm>
        </p:grpSpPr>
        <p:sp>
          <p:nvSpPr>
            <p:cNvPr id="6153"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4"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6149" name="AutoShape 7"/>
          <p:cNvSpPr>
            <a:spLocks noChangeArrowheads="1"/>
          </p:cNvSpPr>
          <p:nvPr/>
        </p:nvSpPr>
        <p:spPr bwMode="auto">
          <a:xfrm>
            <a:off x="2895600" y="2073275"/>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0" name="Text Box 8"/>
          <p:cNvSpPr txBox="1">
            <a:spLocks noChangeArrowheads="1"/>
          </p:cNvSpPr>
          <p:nvPr/>
        </p:nvSpPr>
        <p:spPr bwMode="auto">
          <a:xfrm>
            <a:off x="3581400" y="1828800"/>
            <a:ext cx="2047875"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Now we’re using</a:t>
            </a:r>
          </a:p>
          <a:p>
            <a:pPr>
              <a:spcBef>
                <a:spcPct val="0"/>
              </a:spcBef>
              <a:buFontTx/>
              <a:buNone/>
            </a:pPr>
            <a:r>
              <a:rPr lang="en-US" altLang="en-US" sz="2000"/>
              <a:t>powers of 2</a:t>
            </a:r>
            <a:endParaRPr lang="en-US" altLang="en-US" sz="1800"/>
          </a:p>
        </p:txBody>
      </p:sp>
      <p:sp>
        <p:nvSpPr>
          <p:cNvPr id="6151" name="AutoShape 14"/>
          <p:cNvSpPr>
            <a:spLocks noChangeArrowheads="1"/>
          </p:cNvSpPr>
          <p:nvPr/>
        </p:nvSpPr>
        <p:spPr bwMode="auto">
          <a:xfrm>
            <a:off x="5715000" y="3429000"/>
            <a:ext cx="2743200" cy="762000"/>
          </a:xfrm>
          <a:prstGeom prst="wedgeRectCallout">
            <a:avLst>
              <a:gd name="adj1" fmla="val -54861"/>
              <a:gd name="adj2" fmla="val 99167"/>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endParaRPr lang="en-US" altLang="en-US" sz="1600"/>
          </a:p>
          <a:p>
            <a:pPr algn="ctr">
              <a:spcBef>
                <a:spcPct val="0"/>
              </a:spcBef>
              <a:buFontTx/>
              <a:buNone/>
            </a:pPr>
            <a:r>
              <a:rPr lang="en-US" altLang="en-US" sz="1600"/>
              <a:t>There are 10 kinds of people: </a:t>
            </a:r>
          </a:p>
          <a:p>
            <a:pPr algn="ctr">
              <a:spcBef>
                <a:spcPct val="0"/>
              </a:spcBef>
              <a:buFontTx/>
              <a:buNone/>
            </a:pPr>
            <a:r>
              <a:rPr lang="en-US" altLang="en-US" sz="1600"/>
              <a:t>Those who use binary and </a:t>
            </a:r>
          </a:p>
          <a:p>
            <a:pPr algn="ctr">
              <a:spcBef>
                <a:spcPct val="0"/>
              </a:spcBef>
              <a:buFontTx/>
              <a:buNone/>
            </a:pPr>
            <a:r>
              <a:rPr lang="en-US" altLang="en-US" sz="1600"/>
              <a:t>those who don’t!</a:t>
            </a:r>
          </a:p>
          <a:p>
            <a:pPr algn="ctr">
              <a:spcBef>
                <a:spcPct val="0"/>
              </a:spcBef>
              <a:buFontTx/>
              <a:buNone/>
            </a:pPr>
            <a:endParaRPr lang="en-US" altLang="en-US" sz="1600"/>
          </a:p>
        </p:txBody>
      </p:sp>
      <p:pic>
        <p:nvPicPr>
          <p:cNvPr id="6152" name="Picture 1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962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E0671508-FE42-451D-B478-08212F10E2EF}"/>
                  </a:ext>
                </a:extLst>
              </p14:cNvPr>
              <p14:cNvContentPartPr/>
              <p14:nvPr/>
            </p14:nvContentPartPr>
            <p14:xfrm>
              <a:off x="464400" y="2321640"/>
              <a:ext cx="2420280" cy="4268880"/>
            </p14:xfrm>
          </p:contentPart>
        </mc:Choice>
        <mc:Fallback>
          <p:pic>
            <p:nvPicPr>
              <p:cNvPr id="2" name="Ink 1">
                <a:extLst>
                  <a:ext uri="{FF2B5EF4-FFF2-40B4-BE49-F238E27FC236}">
                    <a16:creationId xmlns:a16="http://schemas.microsoft.com/office/drawing/2014/main" id="{E0671508-FE42-451D-B478-08212F10E2EF}"/>
                  </a:ext>
                </a:extLst>
              </p:cNvPr>
              <p:cNvPicPr/>
              <p:nvPr/>
            </p:nvPicPr>
            <p:blipFill>
              <a:blip r:embed="rId5"/>
              <a:stretch>
                <a:fillRect/>
              </a:stretch>
            </p:blipFill>
            <p:spPr>
              <a:xfrm>
                <a:off x="455040" y="2312280"/>
                <a:ext cx="2439000" cy="4287600"/>
              </a:xfrm>
              <a:prstGeom prst="rect">
                <a:avLst/>
              </a:prstGeom>
            </p:spPr>
          </p:pic>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7772400" cy="685800"/>
          </a:xfrm>
        </p:spPr>
        <p:txBody>
          <a:bodyPr/>
          <a:lstStyle/>
          <a:p>
            <a:pPr eaLnBrk="1" hangingPunct="1"/>
            <a:r>
              <a:rPr lang="en-US" altLang="en-US" sz="4000"/>
              <a:t>Arbitrary Bases (base “</a:t>
            </a:r>
            <a:r>
              <a:rPr lang="en-US" altLang="en-US" sz="4000" i="1"/>
              <a:t>b</a:t>
            </a:r>
            <a:r>
              <a:rPr lang="en-US" altLang="en-US" sz="4000"/>
              <a:t>”)</a:t>
            </a:r>
            <a:endParaRPr lang="en-US" altLang="en-US"/>
          </a:p>
        </p:txBody>
      </p:sp>
      <p:sp>
        <p:nvSpPr>
          <p:cNvPr id="7171" name="Rectangle 3"/>
          <p:cNvSpPr>
            <a:spLocks noGrp="1" noChangeArrowheads="1"/>
          </p:cNvSpPr>
          <p:nvPr>
            <p:ph type="body" idx="1"/>
          </p:nvPr>
        </p:nvSpPr>
        <p:spPr>
          <a:xfrm>
            <a:off x="685800" y="1447800"/>
            <a:ext cx="7772400" cy="4114800"/>
          </a:xfrm>
        </p:spPr>
        <p:txBody>
          <a:bodyPr/>
          <a:lstStyle/>
          <a:p>
            <a:pPr eaLnBrk="1" hangingPunct="1">
              <a:buFontTx/>
              <a:buNone/>
            </a:pPr>
            <a:r>
              <a:rPr lang="en-US" altLang="en-US" sz="2000"/>
              <a:t>When using base </a:t>
            </a:r>
            <a:r>
              <a:rPr lang="en-US" altLang="en-US" sz="2000" i="1"/>
              <a:t>b, </a:t>
            </a:r>
            <a:r>
              <a:rPr lang="en-US" altLang="en-US" sz="2000"/>
              <a:t>the digits permitted are:</a:t>
            </a:r>
          </a:p>
          <a:p>
            <a:pPr eaLnBrk="1" hangingPunct="1">
              <a:buFontTx/>
              <a:buNone/>
            </a:pPr>
            <a:endParaRPr lang="en-US" altLang="en-US" sz="2000"/>
          </a:p>
          <a:p>
            <a:pPr eaLnBrk="1" hangingPunct="1">
              <a:buFontTx/>
              <a:buNone/>
            </a:pPr>
            <a:r>
              <a:rPr lang="en-US" altLang="en-US" sz="2000"/>
              <a:t>What is 5 in… </a:t>
            </a:r>
          </a:p>
          <a:p>
            <a:pPr eaLnBrk="1" hangingPunct="1">
              <a:buFontTx/>
              <a:buNone/>
            </a:pPr>
            <a:r>
              <a:rPr lang="en-US" altLang="en-US" sz="2000"/>
              <a:t>	base 2?</a:t>
            </a:r>
          </a:p>
          <a:p>
            <a:pPr eaLnBrk="1" hangingPunct="1">
              <a:buFontTx/>
              <a:buNone/>
            </a:pPr>
            <a:r>
              <a:rPr lang="en-US" altLang="en-US" sz="2000"/>
              <a:t>	base 3?</a:t>
            </a:r>
          </a:p>
          <a:p>
            <a:pPr eaLnBrk="1" hangingPunct="1">
              <a:buFontTx/>
              <a:buNone/>
            </a:pPr>
            <a:r>
              <a:rPr lang="en-US" altLang="en-US" sz="2000"/>
              <a:t>	base 4?</a:t>
            </a:r>
          </a:p>
          <a:p>
            <a:pPr eaLnBrk="1" hangingPunct="1">
              <a:buFontTx/>
              <a:buNone/>
            </a:pPr>
            <a:r>
              <a:rPr lang="en-US" altLang="en-US" sz="2000"/>
              <a:t>	base 5?</a:t>
            </a:r>
          </a:p>
          <a:p>
            <a:pPr eaLnBrk="1" hangingPunct="1">
              <a:buFontTx/>
              <a:buNone/>
            </a:pPr>
            <a:r>
              <a:rPr lang="en-US" altLang="en-US" sz="2000"/>
              <a:t>	base 6?</a:t>
            </a:r>
          </a:p>
          <a:p>
            <a:pPr eaLnBrk="1" hangingPunct="1">
              <a:buFontTx/>
              <a:buNone/>
            </a:pPr>
            <a:r>
              <a:rPr lang="en-US" altLang="en-US" sz="2000"/>
              <a:t>	base 42?</a:t>
            </a:r>
          </a:p>
          <a:p>
            <a:pPr eaLnBrk="1" hangingPunct="1">
              <a:buFontTx/>
              <a:buNone/>
            </a:pPr>
            <a:endParaRPr lang="en-US" altLang="en-US" sz="2000"/>
          </a:p>
          <a:p>
            <a:pPr eaLnBrk="1" hangingPunct="1">
              <a:buFontTx/>
              <a:buNone/>
            </a:pPr>
            <a:endParaRPr lang="en-US" altLang="en-US" sz="2000"/>
          </a:p>
        </p:txBody>
      </p:sp>
      <p:grpSp>
        <p:nvGrpSpPr>
          <p:cNvPr id="7172" name="Group 4"/>
          <p:cNvGrpSpPr>
            <a:grpSpLocks/>
          </p:cNvGrpSpPr>
          <p:nvPr/>
        </p:nvGrpSpPr>
        <p:grpSpPr bwMode="auto">
          <a:xfrm>
            <a:off x="425450" y="885825"/>
            <a:ext cx="8218488" cy="180975"/>
            <a:chOff x="295" y="1311"/>
            <a:chExt cx="5177" cy="114"/>
          </a:xfrm>
        </p:grpSpPr>
        <p:sp>
          <p:nvSpPr>
            <p:cNvPr id="717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717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48135" name="Rectangle 7"/>
          <p:cNvSpPr>
            <a:spLocks noChangeArrowheads="1"/>
          </p:cNvSpPr>
          <p:nvPr/>
        </p:nvSpPr>
        <p:spPr bwMode="auto">
          <a:xfrm>
            <a:off x="2971800" y="3276600"/>
            <a:ext cx="5257800" cy="1066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8136" name="Line 8"/>
          <p:cNvSpPr>
            <a:spLocks noChangeShapeType="1"/>
          </p:cNvSpPr>
          <p:nvPr/>
        </p:nvSpPr>
        <p:spPr bwMode="auto">
          <a:xfrm flipH="1" flipV="1">
            <a:off x="3733800" y="4191000"/>
            <a:ext cx="1524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137" name="Text Box 9"/>
          <p:cNvSpPr txBox="1">
            <a:spLocks noChangeArrowheads="1"/>
          </p:cNvSpPr>
          <p:nvPr/>
        </p:nvSpPr>
        <p:spPr bwMode="auto">
          <a:xfrm>
            <a:off x="3886200" y="4724400"/>
            <a:ext cx="31019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The subscript indicates the base</a:t>
            </a:r>
            <a:endParaRPr lang="en-US" altLang="en-US" sz="1000"/>
          </a:p>
        </p:txBody>
      </p:sp>
      <p:sp>
        <p:nvSpPr>
          <p:cNvPr id="48138" name="Text Box 10"/>
          <p:cNvSpPr txBox="1">
            <a:spLocks noChangeArrowheads="1"/>
          </p:cNvSpPr>
          <p:nvPr/>
        </p:nvSpPr>
        <p:spPr bwMode="auto">
          <a:xfrm>
            <a:off x="3124200" y="3352800"/>
            <a:ext cx="5791200" cy="779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We write:</a:t>
            </a:r>
          </a:p>
          <a:p>
            <a:pPr>
              <a:spcBef>
                <a:spcPct val="50000"/>
              </a:spcBef>
              <a:buFontTx/>
              <a:buNone/>
            </a:pPr>
            <a:r>
              <a:rPr lang="en-US" altLang="en-US" sz="1800">
                <a:latin typeface="Courier New" pitchFamily="49" charset="0"/>
              </a:rPr>
              <a:t>101</a:t>
            </a:r>
            <a:r>
              <a:rPr lang="en-US" altLang="en-US" sz="1800" baseline="-25000">
                <a:latin typeface="Courier New" pitchFamily="49" charset="0"/>
              </a:rPr>
              <a:t>2 </a:t>
            </a:r>
            <a:r>
              <a:rPr lang="en-US" altLang="en-US" sz="1800">
                <a:latin typeface="Courier New" pitchFamily="49" charset="0"/>
              </a:rPr>
              <a:t>= 12</a:t>
            </a:r>
            <a:r>
              <a:rPr lang="en-US" altLang="en-US" sz="1800" baseline="-25000">
                <a:latin typeface="Courier New" pitchFamily="49" charset="0"/>
              </a:rPr>
              <a:t>3 </a:t>
            </a:r>
            <a:r>
              <a:rPr lang="en-US" altLang="en-US" sz="1800">
                <a:latin typeface="Courier New" pitchFamily="49" charset="0"/>
              </a:rPr>
              <a:t>= 11</a:t>
            </a:r>
            <a:r>
              <a:rPr lang="en-US" altLang="en-US" sz="1800" baseline="-25000">
                <a:latin typeface="Courier New" pitchFamily="49" charset="0"/>
              </a:rPr>
              <a:t>4 </a:t>
            </a:r>
            <a:r>
              <a:rPr lang="en-US" altLang="en-US" sz="1800">
                <a:latin typeface="Courier New" pitchFamily="49" charset="0"/>
              </a:rPr>
              <a:t>= 10</a:t>
            </a:r>
            <a:r>
              <a:rPr lang="en-US" altLang="en-US" sz="1800" baseline="-25000">
                <a:latin typeface="Courier New" pitchFamily="49" charset="0"/>
              </a:rPr>
              <a:t>5 </a:t>
            </a:r>
            <a:r>
              <a:rPr lang="en-US" altLang="en-US" sz="1800">
                <a:latin typeface="Courier New" pitchFamily="49" charset="0"/>
              </a:rPr>
              <a:t>= 5</a:t>
            </a:r>
            <a:r>
              <a:rPr lang="en-US" altLang="en-US" sz="1800" baseline="-25000">
                <a:latin typeface="Courier New" pitchFamily="49" charset="0"/>
              </a:rPr>
              <a:t>6 </a:t>
            </a:r>
            <a:r>
              <a:rPr lang="en-US" altLang="en-US" sz="1800">
                <a:latin typeface="Courier New" pitchFamily="49" charset="0"/>
              </a:rPr>
              <a:t>= 5</a:t>
            </a:r>
            <a:r>
              <a:rPr lang="en-US" altLang="en-US" sz="1800" baseline="-25000">
                <a:latin typeface="Courier New" pitchFamily="49" charset="0"/>
              </a:rPr>
              <a:t>10 </a:t>
            </a:r>
            <a:r>
              <a:rPr lang="en-US" altLang="en-US" sz="1800">
                <a:latin typeface="Courier New" pitchFamily="49" charset="0"/>
              </a:rPr>
              <a:t>= 5</a:t>
            </a:r>
            <a:r>
              <a:rPr lang="en-US" altLang="en-US" sz="1800" baseline="-25000">
                <a:latin typeface="Courier New" pitchFamily="49" charset="0"/>
              </a:rPr>
              <a:t>42</a:t>
            </a:r>
            <a:r>
              <a:rPr lang="en-US"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1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5" grpId="0" animBg="1"/>
      <p:bldP spid="48136" grpId="0" animBg="1"/>
      <p:bldP spid="48137" grpId="0"/>
      <p:bldP spid="4813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152400"/>
            <a:ext cx="7772400" cy="685800"/>
          </a:xfrm>
        </p:spPr>
        <p:txBody>
          <a:bodyPr/>
          <a:lstStyle/>
          <a:p>
            <a:pPr eaLnBrk="1" hangingPunct="1"/>
            <a:r>
              <a:rPr lang="en-US" altLang="en-US" sz="4000"/>
              <a:t>Arbitrary Bases (base “</a:t>
            </a:r>
            <a:r>
              <a:rPr lang="en-US" altLang="en-US" sz="4000" i="1"/>
              <a:t>b</a:t>
            </a:r>
            <a:r>
              <a:rPr lang="en-US" altLang="en-US" sz="4000"/>
              <a:t>”)</a:t>
            </a:r>
            <a:endParaRPr lang="en-US" altLang="en-US"/>
          </a:p>
        </p:txBody>
      </p:sp>
      <p:sp>
        <p:nvSpPr>
          <p:cNvPr id="8195" name="Rectangle 3"/>
          <p:cNvSpPr>
            <a:spLocks noGrp="1" noChangeArrowheads="1"/>
          </p:cNvSpPr>
          <p:nvPr>
            <p:ph type="body" idx="1"/>
          </p:nvPr>
        </p:nvSpPr>
        <p:spPr>
          <a:xfrm>
            <a:off x="685800" y="1447800"/>
            <a:ext cx="7772400" cy="4114800"/>
          </a:xfrm>
        </p:spPr>
        <p:txBody>
          <a:bodyPr/>
          <a:lstStyle/>
          <a:p>
            <a:pPr eaLnBrk="1" hangingPunct="1">
              <a:buFontTx/>
              <a:buNone/>
            </a:pPr>
            <a:r>
              <a:rPr lang="en-US" altLang="en-US" sz="2000"/>
              <a:t>When using base </a:t>
            </a:r>
            <a:r>
              <a:rPr lang="en-US" altLang="en-US" sz="2000" i="1"/>
              <a:t>b, </a:t>
            </a:r>
            <a:r>
              <a:rPr lang="en-US" altLang="en-US" sz="2000"/>
              <a:t>the digits permitted are:</a:t>
            </a:r>
          </a:p>
          <a:p>
            <a:pPr eaLnBrk="1" hangingPunct="1">
              <a:buFontTx/>
              <a:buNone/>
            </a:pPr>
            <a:endParaRPr lang="en-US" altLang="en-US" sz="2000"/>
          </a:p>
          <a:p>
            <a:pPr eaLnBrk="1" hangingPunct="1">
              <a:buFontTx/>
              <a:buNone/>
            </a:pPr>
            <a:r>
              <a:rPr lang="en-US" altLang="en-US" sz="2000"/>
              <a:t>What is 5 in… </a:t>
            </a:r>
          </a:p>
          <a:p>
            <a:pPr eaLnBrk="1" hangingPunct="1">
              <a:buFontTx/>
              <a:buNone/>
            </a:pPr>
            <a:r>
              <a:rPr lang="en-US" altLang="en-US" sz="2000"/>
              <a:t>	base 2?</a:t>
            </a:r>
          </a:p>
          <a:p>
            <a:pPr eaLnBrk="1" hangingPunct="1">
              <a:buFontTx/>
              <a:buNone/>
            </a:pPr>
            <a:r>
              <a:rPr lang="en-US" altLang="en-US" sz="2000"/>
              <a:t>	base 3?</a:t>
            </a:r>
          </a:p>
          <a:p>
            <a:pPr eaLnBrk="1" hangingPunct="1">
              <a:buFontTx/>
              <a:buNone/>
            </a:pPr>
            <a:r>
              <a:rPr lang="en-US" altLang="en-US" sz="2000"/>
              <a:t>	base 4?</a:t>
            </a:r>
          </a:p>
          <a:p>
            <a:pPr eaLnBrk="1" hangingPunct="1">
              <a:buFontTx/>
              <a:buNone/>
            </a:pPr>
            <a:r>
              <a:rPr lang="en-US" altLang="en-US" sz="2000"/>
              <a:t>	base 5?</a:t>
            </a:r>
          </a:p>
          <a:p>
            <a:pPr eaLnBrk="1" hangingPunct="1">
              <a:buFontTx/>
              <a:buNone/>
            </a:pPr>
            <a:r>
              <a:rPr lang="en-US" altLang="en-US" sz="2000"/>
              <a:t>	base 6?</a:t>
            </a:r>
          </a:p>
          <a:p>
            <a:pPr eaLnBrk="1" hangingPunct="1">
              <a:buFontTx/>
              <a:buNone/>
            </a:pPr>
            <a:r>
              <a:rPr lang="en-US" altLang="en-US" sz="2000"/>
              <a:t>	base 42?</a:t>
            </a:r>
          </a:p>
          <a:p>
            <a:pPr eaLnBrk="1" hangingPunct="1">
              <a:buFontTx/>
              <a:buNone/>
            </a:pPr>
            <a:endParaRPr lang="en-US" altLang="en-US" sz="2000"/>
          </a:p>
          <a:p>
            <a:pPr eaLnBrk="1" hangingPunct="1">
              <a:buFontTx/>
              <a:buNone/>
            </a:pPr>
            <a:endParaRPr lang="en-US" altLang="en-US" sz="2000"/>
          </a:p>
        </p:txBody>
      </p:sp>
      <p:grpSp>
        <p:nvGrpSpPr>
          <p:cNvPr id="8196" name="Group 4"/>
          <p:cNvGrpSpPr>
            <a:grpSpLocks/>
          </p:cNvGrpSpPr>
          <p:nvPr/>
        </p:nvGrpSpPr>
        <p:grpSpPr bwMode="auto">
          <a:xfrm>
            <a:off x="425450" y="885825"/>
            <a:ext cx="8218488" cy="180975"/>
            <a:chOff x="295" y="1311"/>
            <a:chExt cx="5177" cy="114"/>
          </a:xfrm>
        </p:grpSpPr>
        <p:sp>
          <p:nvSpPr>
            <p:cNvPr id="819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819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685800" y="0"/>
            <a:ext cx="7772400" cy="1143000"/>
          </a:xfrm>
        </p:spPr>
        <p:txBody>
          <a:bodyPr/>
          <a:lstStyle/>
          <a:p>
            <a:pPr eaLnBrk="1" hangingPunct="1"/>
            <a:r>
              <a:rPr lang="en-US" altLang="en-US" sz="4000"/>
              <a:t>Counting in Base </a:t>
            </a:r>
            <a:r>
              <a:rPr lang="en-US" altLang="en-US" sz="4000" i="1"/>
              <a:t>b</a:t>
            </a:r>
            <a:endParaRPr lang="en-US" altLang="en-US"/>
          </a:p>
        </p:txBody>
      </p:sp>
      <p:grpSp>
        <p:nvGrpSpPr>
          <p:cNvPr id="9219" name="Group 5"/>
          <p:cNvGrpSpPr>
            <a:grpSpLocks/>
          </p:cNvGrpSpPr>
          <p:nvPr/>
        </p:nvGrpSpPr>
        <p:grpSpPr bwMode="auto">
          <a:xfrm>
            <a:off x="381000" y="962025"/>
            <a:ext cx="8218488" cy="180975"/>
            <a:chOff x="295" y="1311"/>
            <a:chExt cx="5177" cy="114"/>
          </a:xfrm>
        </p:grpSpPr>
        <p:sp>
          <p:nvSpPr>
            <p:cNvPr id="9223"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24"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220" name="AutoShape 10"/>
          <p:cNvSpPr>
            <a:spLocks noChangeArrowheads="1"/>
          </p:cNvSpPr>
          <p:nvPr/>
        </p:nvSpPr>
        <p:spPr bwMode="auto">
          <a:xfrm>
            <a:off x="7924800" y="2057400"/>
            <a:ext cx="914400" cy="609600"/>
          </a:xfrm>
          <a:prstGeom prst="wedgeRectCallout">
            <a:avLst>
              <a:gd name="adj1" fmla="val -55037"/>
              <a:gd name="adj2" fmla="val 89065"/>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Try this…</a:t>
            </a:r>
          </a:p>
        </p:txBody>
      </p:sp>
      <p:sp>
        <p:nvSpPr>
          <p:cNvPr id="9221" name="Text Box 11"/>
          <p:cNvSpPr txBox="1">
            <a:spLocks noChangeArrowheads="1"/>
          </p:cNvSpPr>
          <p:nvPr/>
        </p:nvSpPr>
        <p:spPr bwMode="auto">
          <a:xfrm>
            <a:off x="685800" y="1584325"/>
            <a:ext cx="6629400" cy="314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Count from zero to six in each of the following bases:</a:t>
            </a:r>
          </a:p>
          <a:p>
            <a:pPr>
              <a:spcBef>
                <a:spcPct val="50000"/>
              </a:spcBef>
              <a:buFontTx/>
              <a:buNone/>
            </a:pPr>
            <a:endParaRPr lang="en-US" altLang="en-US" sz="2000"/>
          </a:p>
          <a:p>
            <a:pPr>
              <a:spcBef>
                <a:spcPct val="50000"/>
              </a:spcBef>
              <a:buFontTx/>
              <a:buNone/>
            </a:pPr>
            <a:r>
              <a:rPr lang="en-US" altLang="en-US" sz="2000"/>
              <a:t>Base 2:</a:t>
            </a:r>
          </a:p>
          <a:p>
            <a:pPr>
              <a:spcBef>
                <a:spcPct val="50000"/>
              </a:spcBef>
              <a:buFontTx/>
              <a:buNone/>
            </a:pPr>
            <a:endParaRPr lang="en-US" altLang="en-US" sz="2000"/>
          </a:p>
          <a:p>
            <a:pPr>
              <a:spcBef>
                <a:spcPct val="50000"/>
              </a:spcBef>
              <a:buFontTx/>
              <a:buNone/>
            </a:pPr>
            <a:r>
              <a:rPr lang="en-US" altLang="en-US" sz="2000"/>
              <a:t>Base 3:</a:t>
            </a:r>
          </a:p>
          <a:p>
            <a:pPr>
              <a:spcBef>
                <a:spcPct val="50000"/>
              </a:spcBef>
              <a:buFontTx/>
              <a:buNone/>
            </a:pPr>
            <a:endParaRPr lang="en-US" altLang="en-US" sz="2000"/>
          </a:p>
          <a:p>
            <a:pPr>
              <a:spcBef>
                <a:spcPct val="50000"/>
              </a:spcBef>
              <a:buFontTx/>
              <a:buNone/>
            </a:pPr>
            <a:r>
              <a:rPr lang="en-US" altLang="en-US" sz="2000"/>
              <a:t>What’s the “algorithm” for counting in a general base </a:t>
            </a:r>
            <a:r>
              <a:rPr lang="en-US" altLang="en-US" sz="2000" i="1"/>
              <a:t>b?</a:t>
            </a:r>
            <a:endParaRPr lang="en-US" altLang="en-US" sz="2000"/>
          </a:p>
        </p:txBody>
      </p:sp>
      <p:pic>
        <p:nvPicPr>
          <p:cNvPr id="9222" name="Picture 1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2514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FB219DB4-49DD-462B-BBA6-46666FDD7321}"/>
                  </a:ext>
                </a:extLst>
              </p14:cNvPr>
              <p14:cNvContentPartPr/>
              <p14:nvPr/>
            </p14:nvContentPartPr>
            <p14:xfrm>
              <a:off x="1812600" y="2196720"/>
              <a:ext cx="2965320" cy="1000440"/>
            </p14:xfrm>
          </p:contentPart>
        </mc:Choice>
        <mc:Fallback>
          <p:pic>
            <p:nvPicPr>
              <p:cNvPr id="2" name="Ink 1">
                <a:extLst>
                  <a:ext uri="{FF2B5EF4-FFF2-40B4-BE49-F238E27FC236}">
                    <a16:creationId xmlns:a16="http://schemas.microsoft.com/office/drawing/2014/main" id="{FB219DB4-49DD-462B-BBA6-46666FDD7321}"/>
                  </a:ext>
                </a:extLst>
              </p:cNvPr>
              <p:cNvPicPr/>
              <p:nvPr/>
            </p:nvPicPr>
            <p:blipFill>
              <a:blip r:embed="rId5"/>
              <a:stretch>
                <a:fillRect/>
              </a:stretch>
            </p:blipFill>
            <p:spPr>
              <a:xfrm>
                <a:off x="1803240" y="2187360"/>
                <a:ext cx="2984040" cy="1019160"/>
              </a:xfrm>
              <a:prstGeom prst="rect">
                <a:avLst/>
              </a:prstGeom>
            </p:spPr>
          </p:pic>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7772400" cy="1143000"/>
          </a:xfrm>
        </p:spPr>
        <p:txBody>
          <a:bodyPr/>
          <a:lstStyle/>
          <a:p>
            <a:pPr eaLnBrk="1" hangingPunct="1"/>
            <a:r>
              <a:rPr lang="en-US" altLang="en-US" sz="4000"/>
              <a:t>Mathematical Aside</a:t>
            </a:r>
            <a:endParaRPr lang="en-US" altLang="en-US"/>
          </a:p>
        </p:txBody>
      </p:sp>
      <p:sp>
        <p:nvSpPr>
          <p:cNvPr id="10243" name="Rectangle 3"/>
          <p:cNvSpPr>
            <a:spLocks noGrp="1" noChangeArrowheads="1"/>
          </p:cNvSpPr>
          <p:nvPr>
            <p:ph type="body" idx="1"/>
          </p:nvPr>
        </p:nvSpPr>
        <p:spPr>
          <a:xfrm>
            <a:off x="685800" y="1676400"/>
            <a:ext cx="7772400" cy="4114800"/>
          </a:xfrm>
        </p:spPr>
        <p:txBody>
          <a:bodyPr/>
          <a:lstStyle/>
          <a:p>
            <a:pPr eaLnBrk="1" hangingPunct="1">
              <a:buFontTx/>
              <a:buNone/>
            </a:pPr>
            <a:r>
              <a:rPr lang="en-US" altLang="en-US" sz="2000"/>
              <a:t>How do we know that all non-negative integers can really be uniquely represented in a given base </a:t>
            </a:r>
            <a:r>
              <a:rPr lang="en-US" altLang="en-US" sz="2000" i="1"/>
              <a:t>b?</a:t>
            </a:r>
            <a:endParaRPr lang="en-US" altLang="en-US" sz="1800"/>
          </a:p>
        </p:txBody>
      </p:sp>
      <p:grpSp>
        <p:nvGrpSpPr>
          <p:cNvPr id="10244" name="Group 4"/>
          <p:cNvGrpSpPr>
            <a:grpSpLocks/>
          </p:cNvGrpSpPr>
          <p:nvPr/>
        </p:nvGrpSpPr>
        <p:grpSpPr bwMode="auto">
          <a:xfrm>
            <a:off x="425450" y="990600"/>
            <a:ext cx="8218488" cy="180975"/>
            <a:chOff x="295" y="1311"/>
            <a:chExt cx="5177" cy="114"/>
          </a:xfrm>
        </p:grpSpPr>
        <p:sp>
          <p:nvSpPr>
            <p:cNvPr id="1024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024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0245" name="AutoShape 9"/>
          <p:cNvSpPr>
            <a:spLocks noChangeArrowheads="1"/>
          </p:cNvSpPr>
          <p:nvPr/>
        </p:nvSpPr>
        <p:spPr bwMode="auto">
          <a:xfrm>
            <a:off x="3352800" y="3200400"/>
            <a:ext cx="3124200" cy="1066800"/>
          </a:xfrm>
          <a:prstGeom prst="wedgeRectCallout">
            <a:avLst>
              <a:gd name="adj1" fmla="val -45935"/>
              <a:gd name="adj2" fmla="val 90028"/>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latin typeface="Times New Roman" pitchFamily="18" charset="0"/>
              </a:rPr>
              <a:t>Proof by </a:t>
            </a:r>
            <a:r>
              <a:rPr lang="en-US" altLang="en-US" sz="1400"/>
              <a:t>“</a:t>
            </a:r>
            <a:r>
              <a:rPr lang="en-US" altLang="en-US" sz="1400">
                <a:latin typeface="Times New Roman" pitchFamily="18" charset="0"/>
              </a:rPr>
              <a:t>we haven</a:t>
            </a:r>
            <a:r>
              <a:rPr lang="en-US" altLang="en-US" sz="1400"/>
              <a:t>’</a:t>
            </a:r>
            <a:r>
              <a:rPr lang="en-US" altLang="en-US" sz="1400">
                <a:latin typeface="Times New Roman" pitchFamily="18" charset="0"/>
              </a:rPr>
              <a:t>t seen any problems so far?</a:t>
            </a:r>
            <a:r>
              <a:rPr lang="en-US" altLang="en-US" sz="1400"/>
              <a:t>”</a:t>
            </a:r>
            <a:endParaRPr lang="en-US" altLang="en-US" sz="1400">
              <a:latin typeface="Times New Roman" pitchFamily="18" charset="0"/>
            </a:endParaRPr>
          </a:p>
          <a:p>
            <a:pPr>
              <a:spcBef>
                <a:spcPct val="0"/>
              </a:spcBef>
              <a:buFontTx/>
              <a:buNone/>
            </a:pPr>
            <a:endParaRPr lang="en-US" altLang="en-US" sz="1400">
              <a:latin typeface="Times New Roman" pitchFamily="18" charset="0"/>
            </a:endParaRPr>
          </a:p>
          <a:p>
            <a:pPr>
              <a:spcBef>
                <a:spcPct val="0"/>
              </a:spcBef>
              <a:buFontTx/>
              <a:buNone/>
            </a:pPr>
            <a:r>
              <a:rPr lang="en-US" altLang="en-US" sz="1400">
                <a:latin typeface="Times New Roman" pitchFamily="18" charset="0"/>
              </a:rPr>
              <a:t>Proof by </a:t>
            </a:r>
            <a:r>
              <a:rPr lang="en-US" altLang="en-US" sz="1400"/>
              <a:t>“</a:t>
            </a:r>
            <a:r>
              <a:rPr lang="en-US" altLang="en-US" sz="1400">
                <a:latin typeface="Times New Roman" pitchFamily="18" charset="0"/>
              </a:rPr>
              <a:t>my professor said so?</a:t>
            </a:r>
            <a:r>
              <a:rPr lang="en-US" altLang="en-US" sz="1400"/>
              <a:t>”</a:t>
            </a:r>
            <a:endParaRPr lang="en-US" altLang="en-US" sz="1400">
              <a:latin typeface="Times New Roman" pitchFamily="18" charset="0"/>
            </a:endParaRPr>
          </a:p>
        </p:txBody>
      </p:sp>
      <p:pic>
        <p:nvPicPr>
          <p:cNvPr id="10246"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191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9146</TotalTime>
  <Words>3330</Words>
  <Application>Microsoft Office PowerPoint</Application>
  <PresentationFormat>On-screen Show (4:3)</PresentationFormat>
  <Paragraphs>484</Paragraphs>
  <Slides>35</Slides>
  <Notes>35</Notes>
  <HiddenSlides>3</HiddenSlides>
  <MMClips>0</MMClips>
  <ScaleCrop>false</ScaleCrop>
  <HeadingPairs>
    <vt:vector size="8" baseType="variant">
      <vt:variant>
        <vt:lpstr>Fonts Used</vt:lpstr>
      </vt:variant>
      <vt:variant>
        <vt:i4>6</vt:i4>
      </vt:variant>
      <vt:variant>
        <vt:lpstr>Theme</vt:lpstr>
      </vt:variant>
      <vt:variant>
        <vt:i4>1</vt:i4>
      </vt:variant>
      <vt:variant>
        <vt:lpstr>Slide Titles</vt:lpstr>
      </vt:variant>
      <vt:variant>
        <vt:i4>35</vt:i4>
      </vt:variant>
      <vt:variant>
        <vt:lpstr>Custom Shows</vt:lpstr>
      </vt:variant>
      <vt:variant>
        <vt:i4>2</vt:i4>
      </vt:variant>
    </vt:vector>
  </HeadingPairs>
  <TitlesOfParts>
    <vt:vector size="44" baseType="lpstr">
      <vt:lpstr>Arial</vt:lpstr>
      <vt:lpstr>Courier</vt:lpstr>
      <vt:lpstr>Courier New</vt:lpstr>
      <vt:lpstr>News Gothic MT</vt:lpstr>
      <vt:lpstr>Symbol</vt:lpstr>
      <vt:lpstr>Times New Roman</vt:lpstr>
      <vt:lpstr>Blank Presentation</vt:lpstr>
      <vt:lpstr>The CS 5 Times</vt:lpstr>
      <vt:lpstr>Computer Organization (Or “How Computers Really Work!”)</vt:lpstr>
      <vt:lpstr>Today:  Representing Numbers</vt:lpstr>
      <vt:lpstr>Representing Numbers</vt:lpstr>
      <vt:lpstr>Base 2</vt:lpstr>
      <vt:lpstr>Arbitrary Bases (base “b”)</vt:lpstr>
      <vt:lpstr>Arbitrary Bases (base “b”)</vt:lpstr>
      <vt:lpstr>Counting in Base b</vt:lpstr>
      <vt:lpstr>Mathematical Aside</vt:lpstr>
      <vt:lpstr>Is There Such a Thing as Base 1?</vt:lpstr>
      <vt:lpstr>Comparing Representations in Different Bases</vt:lpstr>
      <vt:lpstr>What’s the Largest Number That Can Be Represented in Base b Using at Most k Digits?</vt:lpstr>
      <vt:lpstr>Mathematical Aside  </vt:lpstr>
      <vt:lpstr>A Brief History of Bases</vt:lpstr>
      <vt:lpstr>Two “Special” Bases:  2 and 10</vt:lpstr>
      <vt:lpstr>Converting Between Bases</vt:lpstr>
      <vt:lpstr>The “Power” of Shifting!</vt:lpstr>
      <vt:lpstr>Base Conversion, Part Deux</vt:lpstr>
      <vt:lpstr>The Alien’s Life Advice</vt:lpstr>
      <vt:lpstr>Addition</vt:lpstr>
      <vt:lpstr>Addition</vt:lpstr>
      <vt:lpstr>Addition</vt:lpstr>
      <vt:lpstr>Addition</vt:lpstr>
      <vt:lpstr>Addition</vt:lpstr>
      <vt:lpstr>Multiplication</vt:lpstr>
      <vt:lpstr>Aside:  Multiplication with Russian Peasants</vt:lpstr>
      <vt:lpstr>Aside:  Multiplication with Russian Peasants</vt:lpstr>
      <vt:lpstr>Aside:  Multiplication with Russian Peasants</vt:lpstr>
      <vt:lpstr>Aside:  Multiplication with Russian Peasants</vt:lpstr>
      <vt:lpstr>Negative Numbers (with the nifty “two’s complement” method)</vt:lpstr>
      <vt:lpstr>Worksheet…</vt:lpstr>
      <vt:lpstr>Worksheet Answers</vt:lpstr>
      <vt:lpstr>The Power of Negative Thinking</vt:lpstr>
      <vt:lpstr>A Very Useful Base…</vt:lpstr>
      <vt:lpstr>Does Python Really Use This?</vt:lpstr>
      <vt:lpstr>For printing</vt:lpstr>
      <vt:lpstr>For screen</vt:lpstr>
    </vt:vector>
  </TitlesOfParts>
  <Company>Harvey Mudd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 (Or “How Computers Really Work!”)</dc:title>
  <dc:creator>Geoff Kuenning</dc:creator>
  <cp:lastModifiedBy>Geoffrey Kuenning</cp:lastModifiedBy>
  <cp:revision>69</cp:revision>
  <cp:lastPrinted>2021-09-26T22:27:15Z</cp:lastPrinted>
  <dcterms:modified xsi:type="dcterms:W3CDTF">2021-09-28T17:52:08Z</dcterms:modified>
</cp:coreProperties>
</file>