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6.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7.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330" r:id="rId2"/>
    <p:sldId id="257" r:id="rId3"/>
    <p:sldId id="371" r:id="rId4"/>
    <p:sldId id="372" r:id="rId5"/>
    <p:sldId id="373" r:id="rId6"/>
    <p:sldId id="380" r:id="rId7"/>
    <p:sldId id="381" r:id="rId8"/>
    <p:sldId id="382" r:id="rId9"/>
    <p:sldId id="278" r:id="rId10"/>
    <p:sldId id="275" r:id="rId11"/>
    <p:sldId id="318" r:id="rId12"/>
    <p:sldId id="276" r:id="rId13"/>
    <p:sldId id="279" r:id="rId14"/>
    <p:sldId id="287" r:id="rId15"/>
    <p:sldId id="288" r:id="rId16"/>
    <p:sldId id="319" r:id="rId17"/>
    <p:sldId id="320" r:id="rId18"/>
    <p:sldId id="369" r:id="rId19"/>
    <p:sldId id="359" r:id="rId20"/>
    <p:sldId id="368" r:id="rId21"/>
    <p:sldId id="360" r:id="rId22"/>
    <p:sldId id="361" r:id="rId23"/>
    <p:sldId id="362" r:id="rId24"/>
    <p:sldId id="363" r:id="rId25"/>
    <p:sldId id="365" r:id="rId26"/>
    <p:sldId id="366" r:id="rId27"/>
    <p:sldId id="367" r:id="rId28"/>
    <p:sldId id="321" r:id="rId29"/>
    <p:sldId id="322" r:id="rId30"/>
    <p:sldId id="323" r:id="rId31"/>
    <p:sldId id="324" r:id="rId32"/>
    <p:sldId id="325" r:id="rId33"/>
    <p:sldId id="326" r:id="rId34"/>
    <p:sldId id="327" r:id="rId35"/>
    <p:sldId id="328" r:id="rId36"/>
  </p:sldIdLst>
  <p:sldSz cx="9144000" cy="6858000" type="screen4x3"/>
  <p:notesSz cx="6985000" cy="9271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1F248C"/>
    <a:srgbClr val="140F81"/>
    <a:srgbClr val="3D32E8"/>
    <a:srgbClr val="801822"/>
    <a:srgbClr val="2B7F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89961" autoAdjust="0"/>
  </p:normalViewPr>
  <p:slideViewPr>
    <p:cSldViewPr>
      <p:cViewPr varScale="1">
        <p:scale>
          <a:sx n="88" d="100"/>
          <a:sy n="88" d="100"/>
        </p:scale>
        <p:origin x="-5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6"/>
    </p:cViewPr>
  </p:sorterViewPr>
  <p:notesViewPr>
    <p:cSldViewPr>
      <p:cViewPr varScale="1">
        <p:scale>
          <a:sx n="101" d="100"/>
          <a:sy n="101" d="100"/>
        </p:scale>
        <p:origin x="-2624" y="-96"/>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466" cy="463867"/>
          </a:xfrm>
          <a:prstGeom prst="rect">
            <a:avLst/>
          </a:prstGeom>
        </p:spPr>
        <p:txBody>
          <a:bodyPr vert="horz" lIns="91429" tIns="45715" rIns="91429" bIns="45715" rtlCol="0"/>
          <a:lstStyle>
            <a:lvl1pPr algn="l">
              <a:defRPr sz="1200">
                <a:ea typeface="ＭＳ Ｐゴシック" pitchFamily="1" charset="-128"/>
              </a:defRPr>
            </a:lvl1pPr>
          </a:lstStyle>
          <a:p>
            <a:pPr>
              <a:defRPr/>
            </a:pPr>
            <a:endParaRPr lang="en-US"/>
          </a:p>
        </p:txBody>
      </p:sp>
      <p:sp>
        <p:nvSpPr>
          <p:cNvPr id="3" name="Date Placeholder 2"/>
          <p:cNvSpPr>
            <a:spLocks noGrp="1"/>
          </p:cNvSpPr>
          <p:nvPr>
            <p:ph type="dt" sz="quarter" idx="1"/>
          </p:nvPr>
        </p:nvSpPr>
        <p:spPr>
          <a:xfrm>
            <a:off x="3955953" y="0"/>
            <a:ext cx="3027466" cy="463867"/>
          </a:xfrm>
          <a:prstGeom prst="rect">
            <a:avLst/>
          </a:prstGeom>
        </p:spPr>
        <p:txBody>
          <a:bodyPr vert="horz" lIns="91429" tIns="45715" rIns="91429" bIns="45715" rtlCol="0"/>
          <a:lstStyle>
            <a:lvl1pPr algn="r">
              <a:defRPr sz="1200">
                <a:ea typeface="ＭＳ Ｐゴシック" pitchFamily="1" charset="-128"/>
              </a:defRPr>
            </a:lvl1pPr>
          </a:lstStyle>
          <a:p>
            <a:pPr>
              <a:defRPr/>
            </a:pPr>
            <a:fld id="{12992FD0-5B0A-4629-BA50-8B758786DD13}" type="datetimeFigureOut">
              <a:rPr lang="en-US"/>
              <a:pPr>
                <a:defRPr/>
              </a:pPr>
              <a:t>9/24/2016</a:t>
            </a:fld>
            <a:endParaRPr lang="en-US"/>
          </a:p>
        </p:txBody>
      </p:sp>
      <p:sp>
        <p:nvSpPr>
          <p:cNvPr id="4" name="Footer Placeholder 3"/>
          <p:cNvSpPr>
            <a:spLocks noGrp="1"/>
          </p:cNvSpPr>
          <p:nvPr>
            <p:ph type="ftr" sz="quarter" idx="2"/>
          </p:nvPr>
        </p:nvSpPr>
        <p:spPr>
          <a:xfrm>
            <a:off x="1" y="8805550"/>
            <a:ext cx="3027466" cy="463867"/>
          </a:xfrm>
          <a:prstGeom prst="rect">
            <a:avLst/>
          </a:prstGeom>
        </p:spPr>
        <p:txBody>
          <a:bodyPr vert="horz" lIns="91429" tIns="45715" rIns="91429" bIns="45715" rtlCol="0" anchor="b"/>
          <a:lstStyle>
            <a:lvl1pPr algn="l">
              <a:defRPr sz="1200">
                <a:ea typeface="ＭＳ Ｐゴシック" pitchFamily="1" charset="-128"/>
              </a:defRPr>
            </a:lvl1pPr>
          </a:lstStyle>
          <a:p>
            <a:pPr>
              <a:defRPr/>
            </a:pPr>
            <a:endParaRPr lang="en-US"/>
          </a:p>
        </p:txBody>
      </p:sp>
      <p:sp>
        <p:nvSpPr>
          <p:cNvPr id="5" name="Slide Number Placeholder 4"/>
          <p:cNvSpPr>
            <a:spLocks noGrp="1"/>
          </p:cNvSpPr>
          <p:nvPr>
            <p:ph type="sldNum" sz="quarter" idx="3"/>
          </p:nvPr>
        </p:nvSpPr>
        <p:spPr>
          <a:xfrm>
            <a:off x="3955953" y="8805550"/>
            <a:ext cx="3027466" cy="463867"/>
          </a:xfrm>
          <a:prstGeom prst="rect">
            <a:avLst/>
          </a:prstGeom>
        </p:spPr>
        <p:txBody>
          <a:bodyPr vert="horz" lIns="91429" tIns="45715" rIns="91429" bIns="45715" rtlCol="0" anchor="b"/>
          <a:lstStyle>
            <a:lvl1pPr algn="r">
              <a:defRPr sz="1200">
                <a:ea typeface="ＭＳ Ｐゴシック" pitchFamily="1" charset="-128"/>
              </a:defRPr>
            </a:lvl1pPr>
          </a:lstStyle>
          <a:p>
            <a:pPr>
              <a:defRPr/>
            </a:pPr>
            <a:fld id="{4FDBD32A-428E-4E15-8C1A-62C871BBA733}" type="slidenum">
              <a:rPr lang="en-US"/>
              <a:pPr>
                <a:defRPr/>
              </a:pPr>
              <a:t>‹#›</a:t>
            </a:fld>
            <a:endParaRPr lang="en-US"/>
          </a:p>
        </p:txBody>
      </p:sp>
    </p:spTree>
    <p:extLst>
      <p:ext uri="{BB962C8B-B14F-4D97-AF65-F5344CB8AC3E}">
        <p14:creationId xmlns:p14="http://schemas.microsoft.com/office/powerpoint/2010/main" val="55712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099"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103"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ECD8E0B4-259B-49C3-9DD8-E3CF92B764BE}" type="slidenum">
              <a:rPr lang="en-US"/>
              <a:pPr>
                <a:defRPr/>
              </a:pPr>
              <a:t>‹#›</a:t>
            </a:fld>
            <a:endParaRPr lang="en-US"/>
          </a:p>
        </p:txBody>
      </p:sp>
    </p:spTree>
    <p:extLst>
      <p:ext uri="{BB962C8B-B14F-4D97-AF65-F5344CB8AC3E}">
        <p14:creationId xmlns:p14="http://schemas.microsoft.com/office/powerpoint/2010/main" val="393839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r>
              <a:rPr lang="en-US" altLang="en-US" dirty="0" smtClean="0">
                <a:latin typeface="Arial" pitchFamily="34" charset="0"/>
                <a:ea typeface="ＭＳ Ｐゴシック" pitchFamily="-65" charset="-128"/>
              </a:rPr>
              <a:t>Prep: have a demo </a:t>
            </a:r>
            <a:r>
              <a:rPr lang="en-US" altLang="en-US" dirty="0" err="1" smtClean="0">
                <a:latin typeface="Arial" pitchFamily="34" charset="0"/>
                <a:ea typeface="ＭＳ Ｐゴシック" pitchFamily="-65" charset="-128"/>
              </a:rPr>
              <a:t>xterm</a:t>
            </a:r>
            <a:r>
              <a:rPr lang="en-US" altLang="en-US" dirty="0" smtClean="0">
                <a:latin typeface="Arial" pitchFamily="34" charset="0"/>
                <a:ea typeface="ＭＳ Ｐゴシック" pitchFamily="-65" charset="-128"/>
              </a:rPr>
              <a:t> ready</a:t>
            </a:r>
            <a:r>
              <a:rPr lang="en-US" altLang="en-US" baseline="0" dirty="0" smtClean="0">
                <a:latin typeface="Arial" pitchFamily="34" charset="0"/>
                <a:ea typeface="ＭＳ Ｐゴシック" pitchFamily="-65" charset="-128"/>
              </a:rPr>
              <a:t> so you can show floating-point inaccuracy.</a:t>
            </a:r>
          </a:p>
          <a:p>
            <a:r>
              <a:rPr lang="en-US" altLang="en-US" baseline="0" dirty="0" smtClean="0">
                <a:latin typeface="Arial" pitchFamily="34" charset="0"/>
                <a:ea typeface="ＭＳ Ｐゴシック" pitchFamily="-65" charset="-128"/>
              </a:rPr>
              <a:t>Worksheet: give English descriptions of Boolean functions.  There’s also a chance to use a worksheet for using </a:t>
            </a:r>
            <a:r>
              <a:rPr lang="en-US" altLang="en-US" baseline="0" dirty="0" err="1" smtClean="0">
                <a:latin typeface="Arial" pitchFamily="34" charset="0"/>
                <a:ea typeface="ＭＳ Ｐゴシック" pitchFamily="-65" charset="-128"/>
              </a:rPr>
              <a:t>minterm</a:t>
            </a:r>
            <a:r>
              <a:rPr lang="en-US" altLang="en-US" baseline="0" dirty="0" smtClean="0">
                <a:latin typeface="Arial" pitchFamily="34" charset="0"/>
                <a:ea typeface="ＭＳ Ｐゴシック" pitchFamily="-65" charset="-128"/>
              </a:rPr>
              <a:t> expansion to draw a circuit for x &gt;= y, or (on the following slide) one for odd parity.</a:t>
            </a:r>
          </a:p>
          <a:p>
            <a:endParaRPr lang="en-US" altLang="en-US" dirty="0" smtClean="0">
              <a:latin typeface="Arial" pitchFamily="34" charset="0"/>
              <a:ea typeface="ＭＳ Ｐゴシック" pitchFamily="-65" charset="-128"/>
            </a:endParaRPr>
          </a:p>
        </p:txBody>
      </p:sp>
      <p:sp>
        <p:nvSpPr>
          <p:cNvPr id="39940"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00D6B32-F431-4B06-8760-6922616B2655}"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3D1C3DF-A058-4B05-A636-0146EADF90D4}" type="slidenum">
              <a:rPr lang="en-US" altLang="en-US" sz="1200"/>
              <a:pPr/>
              <a:t>10</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Real-valued functions are normally described with formulas, but words can work just as well.  Sometimes you can describe a function by giving a table of all arguments and all results.</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Note:  A table isn’t really viable when the domain of the function is infinite!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AA8F8CC-D30C-47DB-A246-0DE2F7079C9E}" type="slidenum">
              <a:rPr lang="en-US" altLang="en-US" sz="1200"/>
              <a:pPr/>
              <a:t>11</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There's one animation on this slide, giving the alien's second comment.</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Why are there four 1-argument functions?  Because you have two choices for what to produce given true, and two for what to produce given false.  Only one of these functions is useful: NOT.  The others are the identity function, the always-false function, and the always-true function.</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The commonly used 2-argument functions are AND, OR, and </a:t>
            </a:r>
            <a:r>
              <a:rPr lang="en-US" altLang="en-US" dirty="0" err="1" smtClean="0">
                <a:latin typeface="Arial" pitchFamily="34" charset="0"/>
                <a:ea typeface="ＭＳ Ｐゴシック" pitchFamily="-65" charset="-128"/>
              </a:rPr>
              <a:t>XOR</a:t>
            </a:r>
            <a:r>
              <a:rPr lang="en-US" altLang="en-US" dirty="0" smtClean="0">
                <a:latin typeface="Arial" pitchFamily="34" charset="0"/>
                <a:ea typeface="ＭＳ Ｐゴシック" pitchFamily="-65" charset="-128"/>
              </a:rPr>
              <a:t>.  Hardware engineers also use </a:t>
            </a:r>
            <a:r>
              <a:rPr lang="en-US" altLang="en-US" dirty="0" err="1" smtClean="0">
                <a:latin typeface="Arial" pitchFamily="34" charset="0"/>
                <a:ea typeface="ＭＳ Ｐゴシック" pitchFamily="-65" charset="-128"/>
              </a:rPr>
              <a:t>NAND</a:t>
            </a:r>
            <a:r>
              <a:rPr lang="en-US" altLang="en-US" dirty="0" smtClean="0">
                <a:latin typeface="Arial" pitchFamily="34" charset="0"/>
                <a:ea typeface="ＭＳ Ｐゴシック" pitchFamily="-65" charset="-128"/>
              </a:rPr>
              <a:t> and NOR because they're actually easier to build in transistor circuits than the 2-argument software-friendly functions.  Several of the others are theoretically useful (e.g., </a:t>
            </a:r>
            <a:r>
              <a:rPr lang="en-US" altLang="en-US" dirty="0" err="1" smtClean="0">
                <a:latin typeface="Arial" pitchFamily="34" charset="0"/>
                <a:ea typeface="ＭＳ Ｐゴシック" pitchFamily="-65" charset="-128"/>
              </a:rPr>
              <a:t>EQUIV</a:t>
            </a:r>
            <a:r>
              <a:rPr lang="en-US" altLang="en-US" dirty="0" smtClean="0">
                <a:latin typeface="Arial" pitchFamily="34" charset="0"/>
                <a:ea typeface="ＭＳ Ｐゴシック" pitchFamily="-65" charset="-128"/>
              </a:rPr>
              <a:t>, which is NOT-</a:t>
            </a:r>
            <a:r>
              <a:rPr lang="en-US" altLang="en-US" dirty="0" err="1" smtClean="0">
                <a:latin typeface="Arial" pitchFamily="34" charset="0"/>
                <a:ea typeface="ＭＳ Ｐゴシック" pitchFamily="-65" charset="-128"/>
              </a:rPr>
              <a:t>XOR</a:t>
            </a:r>
            <a:r>
              <a:rPr lang="en-US" altLang="en-US" dirty="0" smtClean="0">
                <a:latin typeface="Arial" pitchFamily="34" charset="0"/>
                <a:ea typeface="ＭＳ Ｐゴシック" pitchFamily="-65" charset="-128"/>
              </a:rPr>
              <a:t>) but don’t' get used in practice.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BACA518-057A-40DB-8E8C-63D975946B5C}" type="slidenum">
              <a:rPr lang="en-US" altLang="en-US" sz="1200"/>
              <a:pPr/>
              <a:t>12</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Note that this function is a function of TWO variables! </a:t>
            </a:r>
          </a:p>
          <a:p>
            <a:pPr eaLnBrk="1" hangingPunct="1"/>
            <a:r>
              <a:rPr lang="en-US" altLang="en-US" smtClean="0">
                <a:latin typeface="Arial" pitchFamily="34" charset="0"/>
                <a:ea typeface="ＭＳ Ｐゴシック" pitchFamily="-65" charset="-128"/>
              </a:rPr>
              <a:t>A table works fine because there is only a finite number of possible input patterns.</a:t>
            </a:r>
          </a:p>
          <a:p>
            <a:pPr eaLnBrk="1" hangingPunct="1"/>
            <a:r>
              <a:rPr lang="en-US" altLang="en-US" smtClean="0">
                <a:latin typeface="Arial" pitchFamily="34" charset="0"/>
                <a:ea typeface="ＭＳ Ｐゴシック" pitchFamily="-65" charset="-128"/>
              </a:rPr>
              <a:t>What is “the formula”?  f(x, y) = x XOR y.  We haven’t defined XOR yet – and in fact, this table </a:t>
            </a:r>
            <a:r>
              <a:rPr lang="en-US" altLang="en-US" i="1" smtClean="0">
                <a:latin typeface="Arial" pitchFamily="34" charset="0"/>
                <a:ea typeface="ＭＳ Ｐゴシック" pitchFamily="-65" charset="-128"/>
              </a:rPr>
              <a:t>is </a:t>
            </a:r>
            <a:r>
              <a:rPr lang="en-US" altLang="en-US" smtClean="0">
                <a:latin typeface="Arial" pitchFamily="34" charset="0"/>
                <a:ea typeface="ＭＳ Ｐゴシック" pitchFamily="-65" charset="-128"/>
              </a:rPr>
              <a:t>the definition!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156870F-8635-44C6-8BC4-F401459C4E7C}" type="slidenum">
              <a:rPr lang="en-US" altLang="en-US" sz="1200"/>
              <a:pPr/>
              <a:t>13</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The cool thing about AND is that it allows you to force things to zero.  Suppose </a:t>
            </a:r>
            <a:r>
              <a:rPr lang="en-US" altLang="en-US" i="1" dirty="0" smtClean="0">
                <a:latin typeface="Arial" pitchFamily="34" charset="0"/>
                <a:ea typeface="ＭＳ Ｐゴシック" pitchFamily="-65" charset="-128"/>
              </a:rPr>
              <a:t>x</a:t>
            </a:r>
            <a:r>
              <a:rPr lang="en-US" altLang="en-US" dirty="0" smtClean="0">
                <a:latin typeface="Arial" pitchFamily="34" charset="0"/>
                <a:ea typeface="ＭＳ Ｐゴシック" pitchFamily="-65" charset="-128"/>
              </a:rPr>
              <a:t> is the "data" and </a:t>
            </a:r>
            <a:r>
              <a:rPr lang="en-US" altLang="en-US" i="1" dirty="0" smtClean="0">
                <a:latin typeface="Arial" pitchFamily="34" charset="0"/>
                <a:ea typeface="ＭＳ Ｐゴシック" pitchFamily="-65" charset="-128"/>
              </a:rPr>
              <a:t>y</a:t>
            </a:r>
            <a:r>
              <a:rPr lang="en-US" altLang="en-US" dirty="0" smtClean="0">
                <a:latin typeface="Arial" pitchFamily="34" charset="0"/>
                <a:ea typeface="ＭＳ Ｐゴシック" pitchFamily="-65" charset="-128"/>
              </a:rPr>
              <a:t> is the "mask".  Where </a:t>
            </a:r>
            <a:r>
              <a:rPr lang="en-US" altLang="en-US" i="1" dirty="0" smtClean="0">
                <a:latin typeface="Arial" pitchFamily="34" charset="0"/>
                <a:ea typeface="ＭＳ Ｐゴシック" pitchFamily="-65" charset="-128"/>
              </a:rPr>
              <a:t>y</a:t>
            </a:r>
            <a:r>
              <a:rPr lang="en-US" altLang="en-US" dirty="0" smtClean="0">
                <a:latin typeface="Arial" pitchFamily="34" charset="0"/>
                <a:ea typeface="ＭＳ Ｐゴシック" pitchFamily="-65" charset="-128"/>
              </a:rPr>
              <a:t> is 0, you get zero.  Where </a:t>
            </a:r>
            <a:r>
              <a:rPr lang="en-US" altLang="en-US" i="1" dirty="0" smtClean="0">
                <a:latin typeface="Arial" pitchFamily="34" charset="0"/>
                <a:ea typeface="ＭＳ Ｐゴシック" pitchFamily="-65" charset="-128"/>
              </a:rPr>
              <a:t>y</a:t>
            </a:r>
            <a:r>
              <a:rPr lang="en-US" altLang="en-US" dirty="0" smtClean="0">
                <a:latin typeface="Arial" pitchFamily="34" charset="0"/>
                <a:ea typeface="ＭＳ Ｐゴシック" pitchFamily="-65" charset="-128"/>
              </a:rPr>
              <a:t> is 1, you get the value of </a:t>
            </a:r>
            <a:r>
              <a:rPr lang="en-US" altLang="en-US" i="1" dirty="0" smtClean="0">
                <a:latin typeface="Arial" pitchFamily="34" charset="0"/>
                <a:ea typeface="ＭＳ Ｐゴシック" pitchFamily="-65" charset="-128"/>
              </a:rPr>
              <a:t>x</a:t>
            </a:r>
            <a:r>
              <a:rPr lang="en-US" altLang="en-US" dirty="0" smtClean="0">
                <a:latin typeface="Arial" pitchFamily="34" charset="0"/>
                <a:ea typeface="ＭＳ Ｐゴシック" pitchFamily="-65" charset="-128"/>
              </a:rPr>
              <a:t>.  This allows you to extract information from a string of bits.</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The cool thing about OR is that it allows you to force things to one.  This allows you to insert information into a string of bits.  If </a:t>
            </a:r>
            <a:r>
              <a:rPr lang="en-US" altLang="en-US" i="1" dirty="0" smtClean="0">
                <a:latin typeface="Arial" pitchFamily="34" charset="0"/>
                <a:ea typeface="ＭＳ Ｐゴシック" pitchFamily="-65" charset="-128"/>
              </a:rPr>
              <a:t>x</a:t>
            </a:r>
            <a:r>
              <a:rPr lang="en-US" altLang="en-US" dirty="0" smtClean="0">
                <a:latin typeface="Arial" pitchFamily="34" charset="0"/>
                <a:ea typeface="ＭＳ Ｐゴシック" pitchFamily="-65" charset="-128"/>
              </a:rPr>
              <a:t> has zeros in a field (which you can arrange with appropriate use of AND), OR-</a:t>
            </a:r>
            <a:r>
              <a:rPr lang="en-US" altLang="en-US" dirty="0" err="1" smtClean="0">
                <a:latin typeface="Arial" pitchFamily="34" charset="0"/>
                <a:ea typeface="ＭＳ Ｐゴシック" pitchFamily="-65" charset="-128"/>
              </a:rPr>
              <a:t>ing</a:t>
            </a:r>
            <a:r>
              <a:rPr lang="en-US" altLang="en-US" dirty="0" smtClean="0">
                <a:latin typeface="Arial" pitchFamily="34" charset="0"/>
                <a:ea typeface="ＭＳ Ｐゴシック" pitchFamily="-65" charset="-128"/>
              </a:rPr>
              <a:t> in </a:t>
            </a:r>
            <a:r>
              <a:rPr lang="en-US" altLang="en-US" i="1" dirty="0" smtClean="0">
                <a:latin typeface="Arial" pitchFamily="34" charset="0"/>
                <a:ea typeface="ＭＳ Ｐゴシック" pitchFamily="-65" charset="-128"/>
              </a:rPr>
              <a:t>y</a:t>
            </a:r>
            <a:r>
              <a:rPr lang="en-US" altLang="en-US" dirty="0" smtClean="0">
                <a:latin typeface="Arial" pitchFamily="34" charset="0"/>
                <a:ea typeface="ＭＳ Ｐゴシック" pitchFamily="-65" charset="-128"/>
              </a:rPr>
              <a:t> will cause bits in the matching positions to duplicate the values of </a:t>
            </a:r>
            <a:r>
              <a:rPr lang="en-US" altLang="en-US" i="1" dirty="0" smtClean="0">
                <a:latin typeface="Arial" pitchFamily="34" charset="0"/>
                <a:ea typeface="ＭＳ Ｐゴシック" pitchFamily="-65" charset="-128"/>
              </a:rPr>
              <a:t>y</a:t>
            </a:r>
            <a:r>
              <a:rPr lang="en-US" altLang="en-US" dirty="0" smtClean="0">
                <a:latin typeface="Arial" pitchFamily="34" charset="0"/>
                <a:ea typeface="ＭＳ Ｐゴシック" pitchFamily="-65" charset="-128"/>
              </a:rPr>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A87F584-8FF6-4CAE-80B6-A65528CA30CF}" type="slidenum">
              <a:rPr lang="en-US" altLang="en-US" sz="1200"/>
              <a:pPr/>
              <a:t>14</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If you refer back to the table of AND, you’ll see that xx = x AND x = x.  We’ll leave the second and third ones for you to figure out.  The last turns out to calculate equality between x and y; take the time to figure out why.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FF2A776-E0AD-4EF4-859E-0679EE28790C}" type="slidenum">
              <a:rPr lang="en-US" altLang="en-US" sz="1200"/>
              <a:pPr/>
              <a:t>15</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We won’t do this on the worksheet.  The point here is that finding “closed forms” (functions) is hard!  We need a general systematic way of doing this.  We’ll see such a method soon!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69065CF-4A6C-46C7-AE88-260F1EB3CD47}" type="slidenum">
              <a:rPr lang="en-US" altLang="en-US" sz="1200"/>
              <a:pPr/>
              <a:t>16</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is called a “Truth Table” because when Boole did it, he used T and F, and the table shows when f(x, y) is true.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XOR is useful for selective inversion.  Where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is zero, you get the original value of </a:t>
            </a:r>
            <a:r>
              <a:rPr lang="en-US" altLang="en-US" i="1" smtClean="0">
                <a:latin typeface="Arial" pitchFamily="34" charset="0"/>
                <a:ea typeface="ＭＳ Ｐゴシック" pitchFamily="-65" charset="-128"/>
              </a:rPr>
              <a:t>x</a:t>
            </a:r>
            <a:r>
              <a:rPr lang="en-US" altLang="en-US" smtClean="0">
                <a:latin typeface="Arial" pitchFamily="34" charset="0"/>
                <a:ea typeface="ＭＳ Ｐゴシック" pitchFamily="-65" charset="-128"/>
              </a:rPr>
              <a:t>.  Where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is one, you get x-bar.</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XOR has the property that </a:t>
            </a:r>
            <a:r>
              <a:rPr lang="en-US" altLang="en-US" i="1" smtClean="0">
                <a:latin typeface="Arial" pitchFamily="34" charset="0"/>
                <a:ea typeface="ＭＳ Ｐゴシック" pitchFamily="-65" charset="-128"/>
              </a:rPr>
              <a:t>x </a:t>
            </a:r>
            <a:r>
              <a:rPr lang="en-US" altLang="en-US" smtClean="0">
                <a:latin typeface="Arial" pitchFamily="34" charset="0"/>
                <a:ea typeface="ＭＳ Ｐゴシック" pitchFamily="-65" charset="-128"/>
              </a:rPr>
              <a:t>XOR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XOR </a:t>
            </a:r>
            <a:r>
              <a:rPr lang="en-US" altLang="en-US" i="1" smtClean="0">
                <a:latin typeface="Arial" pitchFamily="34" charset="0"/>
                <a:ea typeface="ＭＳ Ｐゴシック" pitchFamily="-65" charset="-128"/>
              </a:rPr>
              <a:t>y </a:t>
            </a:r>
            <a:r>
              <a:rPr lang="en-US" altLang="en-US" smtClean="0">
                <a:latin typeface="Arial" pitchFamily="34" charset="0"/>
                <a:ea typeface="ＭＳ Ｐゴシック" pitchFamily="-65" charset="-128"/>
              </a:rPr>
              <a:t>= </a:t>
            </a:r>
            <a:r>
              <a:rPr lang="en-US" altLang="en-US" i="1" smtClean="0">
                <a:latin typeface="Arial" pitchFamily="34" charset="0"/>
                <a:ea typeface="ＭＳ Ｐゴシック" pitchFamily="-65" charset="-128"/>
              </a:rPr>
              <a:t>y.</a:t>
            </a:r>
            <a:endParaRPr lang="en-US" altLang="en-US" smtClean="0">
              <a:latin typeface="Arial" pitchFamily="34" charset="0"/>
              <a:ea typeface="ＭＳ Ｐゴシック" pitchFamily="-65"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67904C7-D6E9-4AF5-9348-8DE29449C767}" type="slidenum">
              <a:rPr lang="en-US" altLang="en-US" sz="1200"/>
              <a:pPr/>
              <a:t>17</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Commutativity holds for AND, OR, XOR, NAND, and NOR.  Some of the other two-argument functions don't commute; for example, the "discard y" function f(x, y) = x doesn't commute.  (NAND is “not AND”: calculate x AND y, then invert the result.  NOR is “not OR”.)</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NAND and NOR don't associate.  (0 NOR 0) NOR 1 = 1 NOR 1 = 0, but 0 NOR (0 NOR 1) = 0 NOR 0 = 1</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866B6AE-C2DD-4BAD-91FF-AF37F989C682}" type="slidenum">
              <a:rPr lang="en-US" altLang="en-US" sz="1200"/>
              <a:pPr/>
              <a:t>18</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739417B-F3C0-4831-97AE-8634918906A8}" type="slidenum">
              <a:rPr lang="en-US" altLang="en-US" sz="1200"/>
              <a:pPr/>
              <a:t>19</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 purpose of this slide is to show the complete definitions of these three functions, the mathematical notation we’ll use when talking about them, and the symbols we’ll use when we draw electrical circuits.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443D2F-AD99-4702-93B2-705D2D2B929A}" type="slidenum">
              <a:rPr lang="en-US" altLang="en-US" sz="1200"/>
              <a:pPr/>
              <a:t>2</a:t>
            </a:fld>
            <a:endParaRPr lang="en-US" altLang="en-US" sz="1200"/>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486DB56-3D4A-4896-B66D-842F99164A7E}" type="slidenum">
              <a:rPr lang="en-US" altLang="en-US" sz="1200"/>
              <a:pPr/>
              <a:t>20</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six animations.  The first four highlight the result-true lines and then the associated formulas.  The fifth highlights all the result-false lines.  The last highlights the resulting formula.</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principle is that each line in the truth table can be written as an AND of the inputs (and their inverses), such that this term (a "minterm") is one (true) only for that precise set of inputs.  By selecting the inputs for which the function is true, and OR-ing them together, we can create an expression that exactly reproduces the truth table.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In this case, the first blue line in the truth table is selected when x = 0 and y = 1.  We can write this as (x-bar)y.  That’s true when x is 0 (since x-bar is then 1) and y is 1.  Convince yourself that it’s true ONLY when x = 0 and y = 1.  So that minterm implements just one line of the truth table.  Likewise, x(y-bar) is true only for the second blue line.  If we OR them together, we get a function that’s true only for the two blue lines.  Convince yourself of that fact by plugging all four combinations of x and y into f(x,y) and showing that it produces 1 when x and y are different, and 0 when they are the same.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In general, the minterm expansion of a function is NOT optimal.  For example, the expansion of f(x,y) = x is non-minimal because it considers the values of y when they could simply be ignored.  There are "minimization techniques" that can help to find a more optimal representation.</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1EEB8CB-55E1-4C46-8EBC-0BF602734C25}" type="slidenum">
              <a:rPr lang="en-US" altLang="en-US" sz="1200"/>
              <a:pPr/>
              <a:t>21</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Once we have the formula, we can draw the circuit directly.  x, y,  z, etc. are just inputs to the circuit.  x-bar, y-bar, etc. are the inputs fed through a NOT gate.  Any AND operations are just feeding x or x-bar, etc., into an AND gate.  Finally, we take the results of all the ANDs and feed them into an  OR gate to get f(x, 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2002365-D352-4928-81B2-631BE87128CF}" type="slidenum">
              <a:rPr lang="en-US" altLang="en-US" sz="1200"/>
              <a:pPr/>
              <a:t>22</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Another way to draw the circuit is to have a line (horizontal or vertical) for each variable and its negation.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Next week we will use a program called Logisim in lab to design circuits and experiment with them!  Logisim lets you  draw a logic circuit and then try different inputs.  It will show you (with clever coloring) exactly how the  circuit works and what the results are.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At this point, bring up Logisim and demonstrate the pre-prepared XOR circuit.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B3FED57-1A85-4718-9A77-7D42E6025606}" type="slidenum">
              <a:rPr lang="en-US" altLang="en-US" sz="1200"/>
              <a:pPr/>
              <a:t>23</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This can be done on a worksheet or in notes,</a:t>
            </a:r>
            <a:r>
              <a:rPr lang="en-US" altLang="en-US" baseline="0" dirty="0" smtClean="0">
                <a:latin typeface="Arial" pitchFamily="34" charset="0"/>
                <a:ea typeface="ＭＳ Ｐゴシック" pitchFamily="-65" charset="-128"/>
              </a:rPr>
              <a:t> depending on the space they need.</a:t>
            </a:r>
            <a:endParaRPr lang="en-US" altLang="en-US" dirty="0" smtClean="0">
              <a:latin typeface="Arial" pitchFamily="34" charset="0"/>
              <a:ea typeface="ＭＳ Ｐゴシック" pitchFamily="-65"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2271CAF-78E3-48CE-B658-95FD27A1F4D0}" type="slidenum">
              <a:rPr lang="en-US" altLang="en-US" sz="1200"/>
              <a:pPr/>
              <a:t>24</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WORKSHEET.</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This is pretty much the same thing, only with three inputs.  The truth table will have eight lines.  A good way to enumerate the inputs is to think of them as a binary number.  Start with 000 and then increment  (count) until you have 111.</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Your truth table should have exactly four lines where the output is 1.  How many AND gates do you need?  How many OR gates?  (Hint: an OR gate can have more than two inputs; in that case its output is 1 if </a:t>
            </a:r>
            <a:r>
              <a:rPr lang="en-US" altLang="en-US" i="1" smtClean="0">
                <a:latin typeface="Arial" pitchFamily="34" charset="0"/>
                <a:ea typeface="ＭＳ Ｐゴシック" pitchFamily="-65" charset="-128"/>
              </a:rPr>
              <a:t>any </a:t>
            </a:r>
            <a:r>
              <a:rPr lang="en-US" altLang="en-US" smtClean="0">
                <a:latin typeface="Arial" pitchFamily="34" charset="0"/>
                <a:ea typeface="ＭＳ Ｐゴシック" pitchFamily="-65" charset="-128"/>
              </a:rPr>
              <a:t> input is a 1.)</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B40B4E-02F7-49ED-BEAA-9501A0990852}" type="slidenum">
              <a:rPr lang="en-US" altLang="en-US" sz="1200"/>
              <a:pPr/>
              <a:t>25</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one animation, making the full adder appear.</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FA = "Full Adder", so called because it is possible to build it from two identical "Half Adders".  We won't do half adders; it's easier to create a full adder directly.</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If you have a FA for one bit position, you can wire up a multi-bit adder…see the next slide.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r>
              <a:rPr lang="en-US" altLang="en-US" smtClean="0">
                <a:latin typeface="Arial" pitchFamily="34" charset="0"/>
                <a:ea typeface="ＭＳ Ｐゴシック" pitchFamily="-65" charset="-128"/>
              </a:rPr>
              <a:t>If you have a working full adder, you can treat it as a black box that takes three inputs and produces TWO outputs.  Then wire a “carry” of zero to the right-most FA, and wire each other FA’s carry to the next higher one.  What happens to the final carry?</a:t>
            </a:r>
          </a:p>
        </p:txBody>
      </p:sp>
      <p:sp>
        <p:nvSpPr>
          <p:cNvPr id="6656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B4E627C-A76F-4AB4-AC19-F841A754288D}" type="slidenum">
              <a:rPr lang="en-US" altLang="en-US" sz="1200"/>
              <a:pPr/>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24B11B-FD4A-4F2F-A3BD-0C6DF3B76B54}" type="slidenum">
              <a:rPr lang="en-US" altLang="en-US" sz="1200"/>
              <a:pPr/>
              <a:t>27</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Note that a FA has three inputs and TWO outputs.  The easy way to build it is to write a separate truth table for each output, and then build a circuit for each.  Then just wire the “global” input x to the x input for each sub-circuit, and do the same for y and z!</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Notice that one of the columns in the truth table is the odd-parity circuit we built earlier.  The other column we could build using the minterm expansion principle again.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This is a problem on next week’s homework/lab.</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1D3321D-A605-40F5-BA2F-58AFCBF08A81}" type="slidenum">
              <a:rPr lang="en-US" altLang="en-US" sz="1200"/>
              <a:pPr/>
              <a:t>28</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 rest of these slides are just for fun, if we have time in lecture.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If y is zero, XOR leaves x unchanged.  If y is one, XOR flips x.  So applying XOR twice with the same y flips x twice, and you get the original.  Also, y XOR y is always zero, and zero XOR anything is always that thing.</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2CF1157-EF50-4DDD-A205-4C83E29D699D}" type="slidenum">
              <a:rPr lang="en-US" altLang="en-US" sz="1200"/>
              <a:pPr/>
              <a:t>29</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Note that the table on the right covers all possible combinations of x and y (if x and y are a single bit).</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original x and y have been swapped!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Does this seem odd?  It  should.  Mathematically, the two sides are identical.  So why is it false?  (See next slide</a:t>
            </a:r>
            <a:r>
              <a:rPr lang="en-US" altLang="en-US" dirty="0" smtClean="0">
                <a:latin typeface="Arial" pitchFamily="34" charset="0"/>
                <a:ea typeface="ＭＳ Ｐゴシック" pitchFamily="-65" charset="-128"/>
              </a:rPr>
              <a:t>).</a:t>
            </a:r>
          </a:p>
          <a:p>
            <a:pPr eaLnBrk="1" hangingPunct="1"/>
            <a:r>
              <a:rPr lang="en-US" altLang="en-US" dirty="0" smtClean="0">
                <a:latin typeface="Arial" pitchFamily="34" charset="0"/>
                <a:ea typeface="ＭＳ Ｐゴシック" pitchFamily="-65" charset="-128"/>
              </a:rPr>
              <a:t>For a demo: show this expression first; then show both of the expressions as Python</a:t>
            </a:r>
            <a:r>
              <a:rPr lang="en-US" altLang="en-US" baseline="0" dirty="0" smtClean="0">
                <a:latin typeface="Arial" pitchFamily="34" charset="0"/>
                <a:ea typeface="ＭＳ Ｐゴシック" pitchFamily="-65" charset="-128"/>
              </a:rPr>
              <a:t> prints them by default.  For extra fun, show them '{:.20f}'.format(10 * .01) and the same for .01/.1.</a:t>
            </a:r>
            <a:endParaRPr lang="en-US" altLang="en-US" dirty="0" smtClean="0">
              <a:latin typeface="Arial" pitchFamily="34" charset="0"/>
              <a:ea typeface="ＭＳ Ｐゴシック" pitchFamily="-65" charset="-128"/>
            </a:endParaRPr>
          </a:p>
        </p:txBody>
      </p:sp>
      <p:sp>
        <p:nvSpPr>
          <p:cNvPr id="4198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43FD10F-FD42-434C-8A3B-C3AC4D5D6F91}" type="slidenum">
              <a:rPr lang="en-US" altLang="en-US" sz="1200"/>
              <a:pPr/>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AE473D9-3498-4EB3-AD2B-FBBAE3FE5F97}" type="slidenum">
              <a:rPr lang="en-US" altLang="en-US" sz="1200"/>
              <a:pPr/>
              <a:t>30</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XOR associates, so…</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5F7A060-49A3-49DE-AF14-70C43FE5A7DC}" type="slidenum">
              <a:rPr lang="en-US" altLang="en-US" sz="1200"/>
              <a:pPr/>
              <a:t>31</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Remember that  y0^y0 = 0, and anything XOR 0 is the original thing.</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9A80D41-86CE-4C29-9BDA-577B30581304}" type="slidenum">
              <a:rPr lang="en-US" altLang="en-US" sz="1200"/>
              <a:pPr/>
              <a:t>32</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B9204B5-ABAC-4FE6-ACDA-C90419FDBEB3}" type="slidenum">
              <a:rPr lang="en-US" altLang="en-US" sz="1200"/>
              <a:pPr/>
              <a:t>33</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6B562AF-3347-43C0-927A-B35CED65133D}" type="slidenum">
              <a:rPr lang="en-US" altLang="en-US" sz="1200"/>
              <a:pPr/>
              <a:t>34</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XOR not only associates, it commutes, so…</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BA845A7-85C0-40B2-B126-2BDBF6C8C127}" type="slidenum">
              <a:rPr lang="en-US" altLang="en-US" sz="1200"/>
              <a:pPr/>
              <a:t>35</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If y is zero, XOR leaves x unchanged.  If y is one, XOR flips x.  So applying XOR twice flips x twice, and you get the original.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B36A012-7FBD-4813-BF1E-590581FA87C2}" type="slidenum">
              <a:rPr lang="en-US" altLang="en-US" sz="1200"/>
              <a:pPr/>
              <a:t>4</a:t>
            </a:fld>
            <a:endParaRPr lang="en-US" altLang="en-US" sz="1200"/>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mtClean="0">
                <a:latin typeface="Arial" pitchFamily="34" charset="0"/>
                <a:ea typeface="ＭＳ Ｐゴシック" pitchFamily="-65" charset="-128"/>
              </a:rPr>
              <a:t>This is an oversimplification of how floats really work, but it gives the basic idea.  The point is that just as 1/3 is a repeating fraction when expressed in decimal, 1/10 is infinite when expressed in binary.  The computer is finite, so it has to deal with an approximation.  In this slide, we are using a 4-bit approximation, which shows very clearly that you can’t represent 0.1 accurately.  So if we calculate 1.0/0.1, we’re really calculating either 1.0/0.0625 or 1.0/0.1250 (which is the better choice?) and naturally we’re not going to get 10 as the answer.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A4FADDC-887A-4AA2-BDCB-7C5DAFC801BC}" type="slidenum">
              <a:rPr lang="en-US" altLang="en-US" sz="1200"/>
              <a:pPr/>
              <a:t>5</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To represent characters, we can just use numbers.  For example, A could be 1, B could be 2, etc.  For historical reasons, ASCII won out even though A isn’t 1.  This table shows some of the characters in ASCII. </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Python strings let you use the strange \</a:t>
            </a:r>
            <a:r>
              <a:rPr lang="en-US" altLang="en-US" dirty="0" err="1" smtClean="0">
                <a:latin typeface="Arial" pitchFamily="34" charset="0"/>
                <a:ea typeface="ＭＳ Ｐゴシック" pitchFamily="-65" charset="-128"/>
              </a:rPr>
              <a:t>xYY</a:t>
            </a:r>
            <a:r>
              <a:rPr lang="en-US" altLang="en-US" dirty="0" smtClean="0">
                <a:latin typeface="Arial" pitchFamily="34" charset="0"/>
                <a:ea typeface="ＭＳ Ｐゴシック" pitchFamily="-65" charset="-128"/>
              </a:rPr>
              <a:t> notation to insert characters according to their codes.  The “x” in python stands for “</a:t>
            </a:r>
            <a:r>
              <a:rPr lang="en-US" altLang="en-US" dirty="0" err="1" smtClean="0">
                <a:latin typeface="Arial" pitchFamily="34" charset="0"/>
                <a:ea typeface="ＭＳ Ｐゴシック" pitchFamily="-65" charset="-128"/>
              </a:rPr>
              <a:t>heXadecimal</a:t>
            </a:r>
            <a:r>
              <a:rPr lang="en-US" altLang="en-US" dirty="0" smtClean="0">
                <a:latin typeface="Arial" pitchFamily="34" charset="0"/>
                <a:ea typeface="ＭＳ Ｐゴシック" pitchFamily="-65" charset="-128"/>
              </a:rPr>
              <a:t>.”</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ASCII can’t handle things like European accented characters </a:t>
            </a:r>
            <a:r>
              <a:rPr lang="en-US" altLang="en-US" dirty="0" smtClean="0">
                <a:latin typeface="Arial" pitchFamily="34" charset="0"/>
                <a:ea typeface="ＭＳ Ｐゴシック" pitchFamily="-65" charset="-128"/>
              </a:rPr>
              <a:t>or </a:t>
            </a:r>
            <a:r>
              <a:rPr lang="en-US" altLang="en-US" dirty="0" smtClean="0">
                <a:latin typeface="Arial" pitchFamily="34" charset="0"/>
                <a:ea typeface="ＭＳ Ｐゴシック" pitchFamily="-65" charset="-128"/>
              </a:rPr>
              <a:t>Chinese characters.  Unicode is another standard </a:t>
            </a:r>
            <a:r>
              <a:rPr lang="en-US" altLang="en-US" dirty="0" smtClean="0">
                <a:latin typeface="Arial" pitchFamily="34" charset="0"/>
                <a:ea typeface="ＭＳ Ｐゴシック" pitchFamily="-65" charset="-128"/>
              </a:rPr>
              <a:t>that allows encoding symbols </a:t>
            </a:r>
            <a:r>
              <a:rPr lang="en-US" altLang="en-US" dirty="0" smtClean="0">
                <a:latin typeface="Arial" pitchFamily="34" charset="0"/>
                <a:ea typeface="ＭＳ Ｐゴシック" pitchFamily="-65" charset="-128"/>
              </a:rPr>
              <a:t>in many alphabets - it’s much larger than ASCII!  </a:t>
            </a:r>
            <a:r>
              <a:rPr lang="en-US" altLang="en-US" dirty="0" smtClean="0">
                <a:latin typeface="Arial" pitchFamily="34" charset="0"/>
                <a:ea typeface="ＭＳ Ｐゴシック" pitchFamily="-65" charset="-128"/>
              </a:rPr>
              <a:t>Python actually uses Unicode internally,</a:t>
            </a:r>
            <a:r>
              <a:rPr lang="en-US" altLang="en-US" baseline="0" dirty="0" smtClean="0">
                <a:latin typeface="Arial" pitchFamily="34" charset="0"/>
                <a:ea typeface="ＭＳ Ｐゴシック" pitchFamily="-65" charset="-128"/>
              </a:rPr>
              <a:t> b</a:t>
            </a:r>
            <a:r>
              <a:rPr lang="en-US" altLang="en-US" dirty="0" smtClean="0">
                <a:latin typeface="Arial" pitchFamily="34" charset="0"/>
                <a:ea typeface="ＭＳ Ｐゴシック" pitchFamily="-65" charset="-128"/>
              </a:rPr>
              <a:t>ut </a:t>
            </a:r>
            <a:r>
              <a:rPr lang="en-US" altLang="en-US" dirty="0" smtClean="0">
                <a:latin typeface="Arial" pitchFamily="34" charset="0"/>
                <a:ea typeface="ＭＳ Ｐゴシック" pitchFamily="-65" charset="-128"/>
              </a:rPr>
              <a:t>we’ll ignore </a:t>
            </a:r>
            <a:r>
              <a:rPr lang="en-US" altLang="en-US" dirty="0" smtClean="0">
                <a:latin typeface="Arial" pitchFamily="34" charset="0"/>
                <a:ea typeface="ＭＳ Ｐゴシック" pitchFamily="-65" charset="-128"/>
              </a:rPr>
              <a:t>it in </a:t>
            </a:r>
            <a:r>
              <a:rPr lang="en-US" altLang="en-US" dirty="0" smtClean="0">
                <a:latin typeface="Arial" pitchFamily="34" charset="0"/>
                <a:ea typeface="ＭＳ Ｐゴシック" pitchFamily="-65" charset="-128"/>
              </a:rPr>
              <a:t>CS 5 because </a:t>
            </a:r>
            <a:r>
              <a:rPr lang="en-US" altLang="en-US" dirty="0" smtClean="0">
                <a:latin typeface="Arial" pitchFamily="34" charset="0"/>
                <a:ea typeface="ＭＳ Ｐゴシック" pitchFamily="-65" charset="-128"/>
              </a:rPr>
              <a:t>it</a:t>
            </a:r>
            <a:r>
              <a:rPr lang="en-US" altLang="en-US" baseline="0" dirty="0" smtClean="0">
                <a:latin typeface="Arial" pitchFamily="34" charset="0"/>
                <a:ea typeface="ＭＳ Ｐゴシック" pitchFamily="-65" charset="-128"/>
              </a:rPr>
              <a:t> can get</a:t>
            </a:r>
            <a:r>
              <a:rPr lang="en-US" altLang="en-US" dirty="0" smtClean="0">
                <a:latin typeface="Arial" pitchFamily="34" charset="0"/>
                <a:ea typeface="ＭＳ Ｐゴシック" pitchFamily="-65" charset="-128"/>
              </a:rPr>
              <a:t> </a:t>
            </a:r>
            <a:r>
              <a:rPr lang="en-US" altLang="en-US" dirty="0" smtClean="0">
                <a:latin typeface="Arial" pitchFamily="34" charset="0"/>
                <a:ea typeface="ＭＳ Ｐゴシック" pitchFamily="-65" charset="-128"/>
              </a:rPr>
              <a:t>complicated.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pPr eaLnBrk="1" hangingPunct="1"/>
            <a:r>
              <a:rPr lang="en-US" altLang="en-US" smtClean="0">
                <a:latin typeface="Arial" pitchFamily="34" charset="0"/>
                <a:ea typeface="ＭＳ Ｐゴシック" pitchFamily="-65" charset="-128"/>
              </a:rPr>
              <a:t>An image can be encoded as a bunch of numbers.  Here, we use a simple encoding: 0 for a black square and 1 for a white one.  This is a checkerboard, but it would be easy to make (for example) the letter “H” by choosing the right pattern of 1’s and 0’s.</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When you take a picture, your camera collects “pixels” (short for “picture elements”), which are tiny colored dots.  Each dot has a certain amount of red, green, and blue, encoded as numbers.  Put them together and you have Taylor Swift!</a:t>
            </a:r>
          </a:p>
        </p:txBody>
      </p:sp>
      <p:sp>
        <p:nvSpPr>
          <p:cNvPr id="45060"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8F828A3-0C41-4072-8AE6-896954E39588}"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image is pretty simple, but it takes the same number of 1’s and 0’s as the previous one.  It would be pretty cool to make it smaller without losing the information that makes it be four stripes.</a:t>
            </a:r>
          </a:p>
        </p:txBody>
      </p:sp>
      <p:sp>
        <p:nvSpPr>
          <p:cNvPr id="46084"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052764D-39D6-44A7-83B8-3F3FBCC67584}" type="slidenum">
              <a:rPr lang="en-US" altLang="en-US" sz="120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is called “run-length encoding”.  It works well on images that have large areas of the same color.  The idea is that you count the size of  each “run” of all the same color (considering the rows to connect to each other) and encode that as a binary number.</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15DC52A-034B-4735-A4B6-5B3940432BF6}" type="slidenum">
              <a:rPr lang="en-US" altLang="en-US" sz="1200"/>
              <a:pPr/>
              <a:t>9</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0,1 are sometimes referred to as “False” and “True” or even “No” and “Yes” or (if you’re an engineer) “Low” and “High”—or sometimes "High" and "Low" just to confuse people.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George Boole invented the algebra of 0 and 1; it’s called (surprise) Boolean algebra.  NOT turns true into false and false into true.  We’ll cover AND and OR shortly.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5406BE8C-1D54-4716-9D45-7DFFDD1BEB7D}" type="slidenum">
              <a:rPr lang="en-US"/>
              <a:pPr>
                <a:defRPr/>
              </a:pPr>
              <a:t>‹#›</a:t>
            </a:fld>
            <a:endParaRPr lang="en-US"/>
          </a:p>
        </p:txBody>
      </p:sp>
    </p:spTree>
    <p:extLst>
      <p:ext uri="{BB962C8B-B14F-4D97-AF65-F5344CB8AC3E}">
        <p14:creationId xmlns:p14="http://schemas.microsoft.com/office/powerpoint/2010/main" val="1482203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69B00595-7B5F-4986-827E-002D888E420E}" type="slidenum">
              <a:rPr lang="en-US"/>
              <a:pPr>
                <a:defRPr/>
              </a:pPr>
              <a:t>‹#›</a:t>
            </a:fld>
            <a:endParaRPr lang="en-US"/>
          </a:p>
        </p:txBody>
      </p:sp>
    </p:spTree>
    <p:extLst>
      <p:ext uri="{BB962C8B-B14F-4D97-AF65-F5344CB8AC3E}">
        <p14:creationId xmlns:p14="http://schemas.microsoft.com/office/powerpoint/2010/main" val="135335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7E5781DE-3D29-450E-B83F-6D34871F786A}" type="slidenum">
              <a:rPr lang="en-US"/>
              <a:pPr>
                <a:defRPr/>
              </a:pPr>
              <a:t>‹#›</a:t>
            </a:fld>
            <a:endParaRPr lang="en-US"/>
          </a:p>
        </p:txBody>
      </p:sp>
    </p:spTree>
    <p:extLst>
      <p:ext uri="{BB962C8B-B14F-4D97-AF65-F5344CB8AC3E}">
        <p14:creationId xmlns:p14="http://schemas.microsoft.com/office/powerpoint/2010/main" val="69689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963DF6D3-6DC6-4ABE-B3CE-7A4B70B1CB5F}" type="slidenum">
              <a:rPr lang="en-US"/>
              <a:pPr>
                <a:defRPr/>
              </a:pPr>
              <a:t>‹#›</a:t>
            </a:fld>
            <a:endParaRPr lang="en-US"/>
          </a:p>
        </p:txBody>
      </p:sp>
    </p:spTree>
    <p:extLst>
      <p:ext uri="{BB962C8B-B14F-4D97-AF65-F5344CB8AC3E}">
        <p14:creationId xmlns:p14="http://schemas.microsoft.com/office/powerpoint/2010/main" val="420119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DC00C489-6AE0-4640-8F50-053451C4218A}" type="slidenum">
              <a:rPr lang="en-US"/>
              <a:pPr>
                <a:defRPr/>
              </a:pPr>
              <a:t>‹#›</a:t>
            </a:fld>
            <a:endParaRPr lang="en-US"/>
          </a:p>
        </p:txBody>
      </p:sp>
    </p:spTree>
    <p:extLst>
      <p:ext uri="{BB962C8B-B14F-4D97-AF65-F5344CB8AC3E}">
        <p14:creationId xmlns:p14="http://schemas.microsoft.com/office/powerpoint/2010/main" val="418949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C0ABC9D7-E013-437A-8641-33C70205B81E}" type="slidenum">
              <a:rPr lang="en-US"/>
              <a:pPr>
                <a:defRPr/>
              </a:pPr>
              <a:t>‹#›</a:t>
            </a:fld>
            <a:endParaRPr lang="en-US"/>
          </a:p>
        </p:txBody>
      </p:sp>
    </p:spTree>
    <p:extLst>
      <p:ext uri="{BB962C8B-B14F-4D97-AF65-F5344CB8AC3E}">
        <p14:creationId xmlns:p14="http://schemas.microsoft.com/office/powerpoint/2010/main" val="272637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9" name="Rectangle 6"/>
          <p:cNvSpPr>
            <a:spLocks noGrp="1" noChangeArrowheads="1"/>
          </p:cNvSpPr>
          <p:nvPr>
            <p:ph type="sldNum" sz="quarter" idx="12"/>
          </p:nvPr>
        </p:nvSpPr>
        <p:spPr>
          <a:ln/>
        </p:spPr>
        <p:txBody>
          <a:bodyPr/>
          <a:lstStyle>
            <a:lvl1pPr>
              <a:defRPr/>
            </a:lvl1pPr>
          </a:lstStyle>
          <a:p>
            <a:pPr>
              <a:defRPr/>
            </a:pPr>
            <a:fld id="{90763D1E-913C-4103-8634-D4260277A66A}" type="slidenum">
              <a:rPr lang="en-US"/>
              <a:pPr>
                <a:defRPr/>
              </a:pPr>
              <a:t>‹#›</a:t>
            </a:fld>
            <a:endParaRPr lang="en-US"/>
          </a:p>
        </p:txBody>
      </p:sp>
    </p:spTree>
    <p:extLst>
      <p:ext uri="{BB962C8B-B14F-4D97-AF65-F5344CB8AC3E}">
        <p14:creationId xmlns:p14="http://schemas.microsoft.com/office/powerpoint/2010/main" val="125081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5" name="Rectangle 6"/>
          <p:cNvSpPr>
            <a:spLocks noGrp="1" noChangeArrowheads="1"/>
          </p:cNvSpPr>
          <p:nvPr>
            <p:ph type="sldNum" sz="quarter" idx="12"/>
          </p:nvPr>
        </p:nvSpPr>
        <p:spPr>
          <a:ln/>
        </p:spPr>
        <p:txBody>
          <a:bodyPr/>
          <a:lstStyle>
            <a:lvl1pPr>
              <a:defRPr/>
            </a:lvl1pPr>
          </a:lstStyle>
          <a:p>
            <a:pPr>
              <a:defRPr/>
            </a:pPr>
            <a:fld id="{C9336001-BED9-4922-B377-2E6E247D3D72}" type="slidenum">
              <a:rPr lang="en-US"/>
              <a:pPr>
                <a:defRPr/>
              </a:pPr>
              <a:t>‹#›</a:t>
            </a:fld>
            <a:endParaRPr lang="en-US"/>
          </a:p>
        </p:txBody>
      </p:sp>
    </p:spTree>
    <p:extLst>
      <p:ext uri="{BB962C8B-B14F-4D97-AF65-F5344CB8AC3E}">
        <p14:creationId xmlns:p14="http://schemas.microsoft.com/office/powerpoint/2010/main" val="153513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4" name="Rectangle 6"/>
          <p:cNvSpPr>
            <a:spLocks noGrp="1" noChangeArrowheads="1"/>
          </p:cNvSpPr>
          <p:nvPr>
            <p:ph type="sldNum" sz="quarter" idx="12"/>
          </p:nvPr>
        </p:nvSpPr>
        <p:spPr>
          <a:ln/>
        </p:spPr>
        <p:txBody>
          <a:bodyPr/>
          <a:lstStyle>
            <a:lvl1pPr>
              <a:defRPr/>
            </a:lvl1pPr>
          </a:lstStyle>
          <a:p>
            <a:pPr>
              <a:defRPr/>
            </a:pPr>
            <a:fld id="{57E987DD-9570-4BFE-8D73-9E2BB12F4501}" type="slidenum">
              <a:rPr lang="en-US"/>
              <a:pPr>
                <a:defRPr/>
              </a:pPr>
              <a:t>‹#›</a:t>
            </a:fld>
            <a:endParaRPr lang="en-US"/>
          </a:p>
        </p:txBody>
      </p:sp>
    </p:spTree>
    <p:extLst>
      <p:ext uri="{BB962C8B-B14F-4D97-AF65-F5344CB8AC3E}">
        <p14:creationId xmlns:p14="http://schemas.microsoft.com/office/powerpoint/2010/main" val="238217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69B63DF7-8CA4-499C-BB17-A735EFD225A5}" type="slidenum">
              <a:rPr lang="en-US"/>
              <a:pPr>
                <a:defRPr/>
              </a:pPr>
              <a:t>‹#›</a:t>
            </a:fld>
            <a:endParaRPr lang="en-US"/>
          </a:p>
        </p:txBody>
      </p:sp>
    </p:spTree>
    <p:extLst>
      <p:ext uri="{BB962C8B-B14F-4D97-AF65-F5344CB8AC3E}">
        <p14:creationId xmlns:p14="http://schemas.microsoft.com/office/powerpoint/2010/main" val="15437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90B7763A-DC4E-4F3F-A556-28EF6FB23AB9}" type="slidenum">
              <a:rPr lang="en-US"/>
              <a:pPr>
                <a:defRPr/>
              </a:pPr>
              <a:t>‹#›</a:t>
            </a:fld>
            <a:endParaRPr lang="en-US"/>
          </a:p>
        </p:txBody>
      </p:sp>
    </p:spTree>
    <p:extLst>
      <p:ext uri="{BB962C8B-B14F-4D97-AF65-F5344CB8AC3E}">
        <p14:creationId xmlns:p14="http://schemas.microsoft.com/office/powerpoint/2010/main" val="139156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2006</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B5E4F19A-50E2-4E0A-9702-04C224ECEC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0.xml"/><Relationship Id="rId7" Type="http://schemas.openxmlformats.org/officeDocument/2006/relationships/image" Target="../media/image11.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0.wmf"/><Relationship Id="rId4" Type="http://schemas.openxmlformats.org/officeDocument/2006/relationships/oleObject" Target="../embeddings/oleObject1.bin"/><Relationship Id="rId9" Type="http://schemas.openxmlformats.org/officeDocument/2006/relationships/image" Target="../media/image12.wmf"/></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9" Type="http://schemas.openxmlformats.org/officeDocument/2006/relationships/tags" Target="../tags/tag40.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tags" Target="../tags/tag35.xml"/><Relationship Id="rId42" Type="http://schemas.openxmlformats.org/officeDocument/2006/relationships/tags" Target="../tags/tag43.xml"/><Relationship Id="rId47" Type="http://schemas.openxmlformats.org/officeDocument/2006/relationships/notesSlide" Target="../notesSlides/notesSlide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tags" Target="../tags/tag34.xml"/><Relationship Id="rId38" Type="http://schemas.openxmlformats.org/officeDocument/2006/relationships/tags" Target="../tags/tag39.xml"/><Relationship Id="rId46" Type="http://schemas.openxmlformats.org/officeDocument/2006/relationships/slideLayout" Target="../slideLayouts/slideLayout7.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41" Type="http://schemas.openxmlformats.org/officeDocument/2006/relationships/tags" Target="../tags/tag4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37" Type="http://schemas.openxmlformats.org/officeDocument/2006/relationships/tags" Target="../tags/tag38.xml"/><Relationship Id="rId40" Type="http://schemas.openxmlformats.org/officeDocument/2006/relationships/tags" Target="../tags/tag41.xml"/><Relationship Id="rId45" Type="http://schemas.openxmlformats.org/officeDocument/2006/relationships/tags" Target="../tags/tag46.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36" Type="http://schemas.openxmlformats.org/officeDocument/2006/relationships/tags" Target="../tags/tag37.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4" Type="http://schemas.openxmlformats.org/officeDocument/2006/relationships/tags" Target="../tags/tag45.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tags" Target="../tags/tag36.xml"/><Relationship Id="rId43" Type="http://schemas.openxmlformats.org/officeDocument/2006/relationships/tags" Target="../tags/tag44.xml"/><Relationship Id="rId48"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tags" Target="../tags/tag54.xml"/><Relationship Id="rId3" Type="http://schemas.openxmlformats.org/officeDocument/2006/relationships/tags" Target="../tags/tag49.xml"/><Relationship Id="rId7" Type="http://schemas.openxmlformats.org/officeDocument/2006/relationships/tags" Target="../tags/tag53.xml"/><Relationship Id="rId12" Type="http://schemas.openxmlformats.org/officeDocument/2006/relationships/image" Target="../media/image4.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notesSlide" Target="../notesSlides/notesSlide6.xml"/><Relationship Id="rId5" Type="http://schemas.openxmlformats.org/officeDocument/2006/relationships/tags" Target="../tags/tag51.xml"/><Relationship Id="rId10" Type="http://schemas.openxmlformats.org/officeDocument/2006/relationships/slideLayout" Target="../slideLayouts/slideLayout7.xml"/><Relationship Id="rId4" Type="http://schemas.openxmlformats.org/officeDocument/2006/relationships/tags" Target="../tags/tag50.xml"/><Relationship Id="rId9" Type="http://schemas.openxmlformats.org/officeDocument/2006/relationships/tags" Target="../tags/tag55.xml"/></Relationships>
</file>

<file path=ppt/slides/_rels/slide7.xml.rels><?xml version="1.0" encoding="UTF-8" standalone="yes"?>
<Relationships xmlns="http://schemas.openxmlformats.org/package/2006/relationships"><Relationship Id="rId8" Type="http://schemas.openxmlformats.org/officeDocument/2006/relationships/tags" Target="../tags/tag63.xml"/><Relationship Id="rId13" Type="http://schemas.openxmlformats.org/officeDocument/2006/relationships/image" Target="../media/image3.png"/><Relationship Id="rId3" Type="http://schemas.openxmlformats.org/officeDocument/2006/relationships/tags" Target="../tags/tag58.xml"/><Relationship Id="rId7" Type="http://schemas.openxmlformats.org/officeDocument/2006/relationships/tags" Target="../tags/tag62.xml"/><Relationship Id="rId12" Type="http://schemas.openxmlformats.org/officeDocument/2006/relationships/image" Target="../media/image5.png"/><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tags" Target="../tags/tag61.xml"/><Relationship Id="rId11" Type="http://schemas.openxmlformats.org/officeDocument/2006/relationships/notesSlide" Target="../notesSlides/notesSlide7.xml"/><Relationship Id="rId5" Type="http://schemas.openxmlformats.org/officeDocument/2006/relationships/tags" Target="../tags/tag60.xml"/><Relationship Id="rId10" Type="http://schemas.openxmlformats.org/officeDocument/2006/relationships/slideLayout" Target="../slideLayouts/slideLayout7.xml"/><Relationship Id="rId4" Type="http://schemas.openxmlformats.org/officeDocument/2006/relationships/tags" Target="../tags/tag59.xml"/><Relationship Id="rId9" Type="http://schemas.openxmlformats.org/officeDocument/2006/relationships/tags" Target="../tags/tag64.xml"/></Relationships>
</file>

<file path=ppt/slides/_rels/slide8.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18" Type="http://schemas.openxmlformats.org/officeDocument/2006/relationships/tags" Target="../tags/tag82.xml"/><Relationship Id="rId3" Type="http://schemas.openxmlformats.org/officeDocument/2006/relationships/tags" Target="../tags/tag67.xml"/><Relationship Id="rId21" Type="http://schemas.openxmlformats.org/officeDocument/2006/relationships/notesSlide" Target="../notesSlides/notesSlide8.xml"/><Relationship Id="rId7" Type="http://schemas.openxmlformats.org/officeDocument/2006/relationships/tags" Target="../tags/tag71.xml"/><Relationship Id="rId12" Type="http://schemas.openxmlformats.org/officeDocument/2006/relationships/tags" Target="../tags/tag76.xml"/><Relationship Id="rId17" Type="http://schemas.openxmlformats.org/officeDocument/2006/relationships/tags" Target="../tags/tag81.xml"/><Relationship Id="rId2" Type="http://schemas.openxmlformats.org/officeDocument/2006/relationships/tags" Target="../tags/tag66.xml"/><Relationship Id="rId16" Type="http://schemas.openxmlformats.org/officeDocument/2006/relationships/tags" Target="../tags/tag80.xml"/><Relationship Id="rId20" Type="http://schemas.openxmlformats.org/officeDocument/2006/relationships/slideLayout" Target="../slideLayouts/slideLayout7.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5" Type="http://schemas.openxmlformats.org/officeDocument/2006/relationships/tags" Target="../tags/tag79.xml"/><Relationship Id="rId10" Type="http://schemas.openxmlformats.org/officeDocument/2006/relationships/tags" Target="../tags/tag74.xml"/><Relationship Id="rId19" Type="http://schemas.openxmlformats.org/officeDocument/2006/relationships/tags" Target="../tags/tag83.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tags" Target="../tags/tag78.xml"/><Relationship Id="rId22"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smtClean="0">
                <a:latin typeface="News Gothic MT"/>
                <a:sym typeface="News Gothic MT"/>
              </a:rPr>
              <a:t>The CS 5 Times</a:t>
            </a:r>
          </a:p>
        </p:txBody>
      </p:sp>
      <p:sp>
        <p:nvSpPr>
          <p:cNvPr id="2051" name="Rectangle 3"/>
          <p:cNvSpPr>
            <a:spLocks/>
          </p:cNvSpPr>
          <p:nvPr/>
        </p:nvSpPr>
        <p:spPr bwMode="auto">
          <a:xfrm>
            <a:off x="15478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dirty="0">
                <a:latin typeface="News Gothic MT"/>
                <a:sym typeface="News Gothic MT"/>
              </a:rPr>
              <a:t>Penguin Revenge “Rich,”</a:t>
            </a:r>
          </a:p>
          <a:p>
            <a:pPr eaLnBrk="1" hangingPunct="1">
              <a:spcBef>
                <a:spcPct val="0"/>
              </a:spcBef>
              <a:buFontTx/>
              <a:buNone/>
            </a:pPr>
            <a:r>
              <a:rPr lang="en-US" altLang="en-US" dirty="0">
                <a:latin typeface="News Gothic MT"/>
                <a:sym typeface="News Gothic MT"/>
              </a:rPr>
              <a:t>Gloats Computer Scientist</a:t>
            </a:r>
          </a:p>
          <a:p>
            <a:pPr eaLnBrk="1" hangingPunct="1">
              <a:spcBef>
                <a:spcPct val="0"/>
              </a:spcBef>
              <a:buFontTx/>
              <a:buNone/>
            </a:pPr>
            <a:endParaRPr lang="en-US" altLang="en-US" sz="2000" dirty="0">
              <a:latin typeface="News Gothic MT"/>
              <a:sym typeface="News Gothic MT"/>
            </a:endParaRPr>
          </a:p>
          <a:p>
            <a:pPr eaLnBrk="1" hangingPunct="1">
              <a:spcBef>
                <a:spcPct val="0"/>
              </a:spcBef>
              <a:buFontTx/>
              <a:buNone/>
            </a:pPr>
            <a:r>
              <a:rPr lang="en-US" altLang="en-US" sz="1800" dirty="0">
                <a:latin typeface="News Gothic MT"/>
                <a:sym typeface="News Gothic MT"/>
              </a:rPr>
              <a:t>Upland (AP):  A group of penguins celebrated in a</a:t>
            </a:r>
          </a:p>
          <a:p>
            <a:pPr eaLnBrk="1" hangingPunct="1">
              <a:spcBef>
                <a:spcPct val="0"/>
              </a:spcBef>
              <a:buFontTx/>
              <a:buNone/>
            </a:pPr>
            <a:r>
              <a:rPr lang="en-US" altLang="en-US" sz="1800" dirty="0">
                <a:latin typeface="News Gothic MT"/>
                <a:sym typeface="News Gothic MT"/>
              </a:rPr>
              <a:t>beer garden here after one of their number played an irreverent prank on a rival.  “You should have seen it,” chirped one.  “Those uppity physics rhinos think they’re better than us because they have spaceships and stuff, but who writes the guidance software?  Those guys are all wet—especially now!”</a:t>
            </a:r>
          </a:p>
          <a:p>
            <a:pPr eaLnBrk="1" hangingPunct="1">
              <a:spcBef>
                <a:spcPct val="0"/>
              </a:spcBef>
              <a:buFontTx/>
              <a:buNone/>
            </a:pPr>
            <a:r>
              <a:rPr lang="en-US" altLang="en-US" sz="1800" dirty="0">
                <a:latin typeface="News Gothic MT"/>
                <a:sym typeface="News Gothic MT"/>
              </a:rPr>
              <a:t>    Burping delicately, another bird commented, “Maybe we should insert an, um, insect into their rockets.  Who says every booster has to go up?”</a:t>
            </a:r>
          </a:p>
          <a:p>
            <a:pPr eaLnBrk="1" hangingPunct="1">
              <a:spcBef>
                <a:spcPct val="0"/>
              </a:spcBef>
              <a:buFontTx/>
              <a:buNone/>
            </a:pPr>
            <a:r>
              <a:rPr lang="en-US" altLang="en-US" sz="1800" dirty="0">
                <a:latin typeface="News Gothic MT"/>
                <a:sym typeface="News Gothic MT"/>
              </a:rPr>
              <a:t>    A computer science professor in their midst was more restrained.  “I did appreciate the retaliatory stunt,” he commented, “but mostly because of the robust flavor of the beer involved.”</a:t>
            </a:r>
            <a:endParaRPr lang="en-US" altLang="en-US" sz="2000" dirty="0">
              <a:latin typeface="News Gothic MT"/>
              <a:sym typeface="News Gothic MT"/>
            </a:endParaRPr>
          </a:p>
        </p:txBody>
      </p:sp>
      <p:sp>
        <p:nvSpPr>
          <p:cNvPr id="2052" name="Text Box 5"/>
          <p:cNvSpPr txBox="1">
            <a:spLocks noChangeArrowheads="1"/>
          </p:cNvSpPr>
          <p:nvPr/>
        </p:nvSpPr>
        <p:spPr bwMode="auto">
          <a:xfrm>
            <a:off x="6858000" y="2362200"/>
            <a:ext cx="1905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CS5 penguins chuckle at their friend’s prank.</a:t>
            </a:r>
          </a:p>
        </p:txBody>
      </p:sp>
      <p:sp>
        <p:nvSpPr>
          <p:cNvPr id="2053" name="Rectangle 6"/>
          <p:cNvSpPr>
            <a:spLocks noChangeArrowheads="1"/>
          </p:cNvSpPr>
          <p:nvPr/>
        </p:nvSpPr>
        <p:spPr bwMode="auto">
          <a:xfrm>
            <a:off x="6934200" y="1524000"/>
            <a:ext cx="1752600" cy="838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pic>
        <p:nvPicPr>
          <p:cNvPr id="2054" name="Picture 8" descr="pengdance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24700" y="17145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Functions</a:t>
            </a:r>
          </a:p>
        </p:txBody>
      </p:sp>
      <p:grpSp>
        <p:nvGrpSpPr>
          <p:cNvPr id="11267" name="Group 3"/>
          <p:cNvGrpSpPr>
            <a:grpSpLocks/>
          </p:cNvGrpSpPr>
          <p:nvPr/>
        </p:nvGrpSpPr>
        <p:grpSpPr bwMode="auto">
          <a:xfrm>
            <a:off x="533400" y="1143000"/>
            <a:ext cx="8218488" cy="180975"/>
            <a:chOff x="295" y="1311"/>
            <a:chExt cx="5177" cy="114"/>
          </a:xfrm>
        </p:grpSpPr>
        <p:sp>
          <p:nvSpPr>
            <p:cNvPr id="1127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8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Text Box 6"/>
          <p:cNvSpPr txBox="1">
            <a:spLocks noChangeArrowheads="1"/>
          </p:cNvSpPr>
          <p:nvPr/>
        </p:nvSpPr>
        <p:spPr bwMode="auto">
          <a:xfrm>
            <a:off x="533400" y="1828800"/>
            <a:ext cx="80772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real-valued function…</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1269"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0"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1" name="Text Box 9"/>
          <p:cNvSpPr txBox="1">
            <a:spLocks noChangeArrowheads="1"/>
          </p:cNvSpPr>
          <p:nvPr/>
        </p:nvSpPr>
        <p:spPr bwMode="auto">
          <a:xfrm>
            <a:off x="479425" y="3505200"/>
            <a:ext cx="1958975" cy="1465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real variables s.t. the output is the sum of their squares</a:t>
            </a:r>
            <a:endParaRPr lang="en-US" altLang="en-US" sz="1800" i="1"/>
          </a:p>
        </p:txBody>
      </p:sp>
      <p:sp>
        <p:nvSpPr>
          <p:cNvPr id="11272" name="Text Box 14"/>
          <p:cNvSpPr txBox="1">
            <a:spLocks noChangeArrowheads="1"/>
          </p:cNvSpPr>
          <p:nvPr/>
        </p:nvSpPr>
        <p:spPr bwMode="auto">
          <a:xfrm>
            <a:off x="6080125" y="3524250"/>
            <a:ext cx="14255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f(x) = x</a:t>
            </a:r>
            <a:r>
              <a:rPr lang="en-US" altLang="en-US" sz="2000" i="1" baseline="30000"/>
              <a:t>2</a:t>
            </a:r>
            <a:r>
              <a:rPr lang="en-US" altLang="en-US" sz="2000"/>
              <a:t>+</a:t>
            </a:r>
            <a:r>
              <a:rPr lang="en-US" altLang="en-US" sz="2000" i="1"/>
              <a:t>y</a:t>
            </a:r>
            <a:r>
              <a:rPr lang="en-US" altLang="en-US" sz="2000" i="1" baseline="30000"/>
              <a:t>2</a:t>
            </a:r>
            <a:endParaRPr lang="en-US" altLang="en-US" sz="2000" i="1"/>
          </a:p>
        </p:txBody>
      </p:sp>
      <p:sp>
        <p:nvSpPr>
          <p:cNvPr id="11273" name="AutoShape 16"/>
          <p:cNvSpPr>
            <a:spLocks noChangeArrowheads="1"/>
          </p:cNvSpPr>
          <p:nvPr/>
        </p:nvSpPr>
        <p:spPr bwMode="auto">
          <a:xfrm>
            <a:off x="6019800" y="4800600"/>
            <a:ext cx="2133600" cy="914400"/>
          </a:xfrm>
          <a:prstGeom prst="wedgeRectCallout">
            <a:avLst>
              <a:gd name="adj1" fmla="val -47319"/>
              <a:gd name="adj2" fmla="val 6337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That table seems to be missing a “few” entries!</a:t>
            </a:r>
            <a:endParaRPr lang="en-US" altLang="en-US" sz="2400">
              <a:latin typeface="Times New Roman" pitchFamily="18" charset="0"/>
            </a:endParaRPr>
          </a:p>
        </p:txBody>
      </p:sp>
      <p:sp>
        <p:nvSpPr>
          <p:cNvPr id="11274" name="Text Box 21"/>
          <p:cNvSpPr txBox="1">
            <a:spLocks noChangeArrowheads="1"/>
          </p:cNvSpPr>
          <p:nvPr/>
        </p:nvSpPr>
        <p:spPr bwMode="auto">
          <a:xfrm>
            <a:off x="3276600" y="3521075"/>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5" name="Text Box 22"/>
          <p:cNvSpPr txBox="1">
            <a:spLocks noChangeArrowheads="1"/>
          </p:cNvSpPr>
          <p:nvPr/>
        </p:nvSpPr>
        <p:spPr bwMode="auto">
          <a:xfrm>
            <a:off x="3236913" y="3505200"/>
            <a:ext cx="1773237"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1   2         5</a:t>
            </a:r>
          </a:p>
          <a:p>
            <a:pPr>
              <a:spcBef>
                <a:spcPct val="0"/>
              </a:spcBef>
              <a:buFontTx/>
              <a:buNone/>
            </a:pPr>
            <a:r>
              <a:rPr lang="en-US" altLang="en-US" sz="1800" i="1"/>
              <a:t>1.2 1          2.44</a:t>
            </a:r>
          </a:p>
          <a:p>
            <a:pPr>
              <a:spcBef>
                <a:spcPct val="0"/>
              </a:spcBef>
              <a:buFontTx/>
              <a:buNone/>
            </a:pPr>
            <a:r>
              <a:rPr lang="en-US" altLang="en-US" sz="1800" i="1"/>
              <a:t>1    1          2</a:t>
            </a:r>
          </a:p>
        </p:txBody>
      </p:sp>
      <p:sp>
        <p:nvSpPr>
          <p:cNvPr id="11276" name="Line 23"/>
          <p:cNvSpPr>
            <a:spLocks noChangeShapeType="1"/>
          </p:cNvSpPr>
          <p:nvPr/>
        </p:nvSpPr>
        <p:spPr bwMode="auto">
          <a:xfrm>
            <a:off x="3200400" y="3902075"/>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7" name="Line 24"/>
          <p:cNvSpPr>
            <a:spLocks noChangeShapeType="1"/>
          </p:cNvSpPr>
          <p:nvPr/>
        </p:nvSpPr>
        <p:spPr bwMode="auto">
          <a:xfrm>
            <a:off x="4038600" y="3597275"/>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8" name="Picture 2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257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Boolean Functions</a:t>
            </a:r>
          </a:p>
        </p:txBody>
      </p:sp>
      <p:sp>
        <p:nvSpPr>
          <p:cNvPr id="12291" name="Text Box 5"/>
          <p:cNvSpPr txBox="1">
            <a:spLocks noChangeArrowheads="1"/>
          </p:cNvSpPr>
          <p:nvPr/>
        </p:nvSpPr>
        <p:spPr bwMode="auto">
          <a:xfrm>
            <a:off x="762000" y="1752600"/>
            <a:ext cx="7239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dirty="0"/>
              <a:t>A Boolean function just takes Boolean arguments and gives a Boolean result.</a:t>
            </a:r>
          </a:p>
          <a:p>
            <a:pPr>
              <a:spcBef>
                <a:spcPct val="50000"/>
              </a:spcBef>
              <a:buFontTx/>
              <a:buNone/>
            </a:pPr>
            <a:endParaRPr lang="en-US" altLang="en-US" sz="2000" dirty="0"/>
          </a:p>
          <a:p>
            <a:pPr>
              <a:spcBef>
                <a:spcPct val="50000"/>
              </a:spcBef>
              <a:buFontTx/>
              <a:buNone/>
            </a:pPr>
            <a:r>
              <a:rPr lang="en-US" altLang="en-US" sz="2000" dirty="0"/>
              <a:t>Example: f(True, True) = True</a:t>
            </a:r>
          </a:p>
          <a:p>
            <a:pPr>
              <a:spcBef>
                <a:spcPct val="50000"/>
              </a:spcBef>
              <a:buFontTx/>
              <a:buNone/>
            </a:pPr>
            <a:endParaRPr lang="en-US" altLang="en-US" sz="2000" dirty="0"/>
          </a:p>
          <a:p>
            <a:pPr>
              <a:spcBef>
                <a:spcPct val="50000"/>
              </a:spcBef>
              <a:buFontTx/>
              <a:buNone/>
            </a:pPr>
            <a:r>
              <a:rPr lang="en-US" altLang="en-US" sz="2000" dirty="0"/>
              <a:t>The most common Boolean functions take 1 or 2 arguments.</a:t>
            </a:r>
          </a:p>
        </p:txBody>
      </p:sp>
      <p:pic>
        <p:nvPicPr>
          <p:cNvPr id="12292" name="Picture 6"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194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19" name="AutoShape 7"/>
          <p:cNvSpPr>
            <a:spLocks noChangeArrowheads="1"/>
          </p:cNvSpPr>
          <p:nvPr/>
        </p:nvSpPr>
        <p:spPr bwMode="auto">
          <a:xfrm>
            <a:off x="685800" y="4419600"/>
            <a:ext cx="2362200" cy="838200"/>
          </a:xfrm>
          <a:prstGeom prst="wedgeRectCallout">
            <a:avLst>
              <a:gd name="adj1" fmla="val 49528"/>
              <a:gd name="adj2" fmla="val 1058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exactly four 1-argument Boolean functions!</a:t>
            </a:r>
          </a:p>
        </p:txBody>
      </p:sp>
      <p:sp>
        <p:nvSpPr>
          <p:cNvPr id="141320" name="AutoShape 8"/>
          <p:cNvSpPr>
            <a:spLocks noChangeArrowheads="1"/>
          </p:cNvSpPr>
          <p:nvPr/>
        </p:nvSpPr>
        <p:spPr bwMode="auto">
          <a:xfrm>
            <a:off x="4343400" y="4419600"/>
            <a:ext cx="3048000" cy="838200"/>
          </a:xfrm>
          <a:prstGeom prst="wedgeRectCallout">
            <a:avLst>
              <a:gd name="adj1" fmla="val -71250"/>
              <a:gd name="adj2" fmla="val 114394"/>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16 two-argument functions, but only 5 are commonly used!</a:t>
            </a:r>
          </a:p>
        </p:txBody>
      </p:sp>
      <p:grpSp>
        <p:nvGrpSpPr>
          <p:cNvPr id="12295" name="Group 9"/>
          <p:cNvGrpSpPr>
            <a:grpSpLocks/>
          </p:cNvGrpSpPr>
          <p:nvPr/>
        </p:nvGrpSpPr>
        <p:grpSpPr bwMode="auto">
          <a:xfrm>
            <a:off x="533400" y="990600"/>
            <a:ext cx="8218488" cy="180975"/>
            <a:chOff x="295" y="1311"/>
            <a:chExt cx="5177" cy="114"/>
          </a:xfrm>
        </p:grpSpPr>
        <p:sp>
          <p:nvSpPr>
            <p:cNvPr id="12296"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7"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1319"/>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413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9" grpId="0" animBg="1"/>
      <p:bldP spid="1413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Boolean Functions</a:t>
            </a:r>
          </a:p>
        </p:txBody>
      </p:sp>
      <p:grpSp>
        <p:nvGrpSpPr>
          <p:cNvPr id="13315" name="Group 3"/>
          <p:cNvGrpSpPr>
            <a:grpSpLocks/>
          </p:cNvGrpSpPr>
          <p:nvPr/>
        </p:nvGrpSpPr>
        <p:grpSpPr bwMode="auto">
          <a:xfrm>
            <a:off x="533400" y="1295400"/>
            <a:ext cx="8218488" cy="180975"/>
            <a:chOff x="295" y="1311"/>
            <a:chExt cx="5177" cy="114"/>
          </a:xfrm>
        </p:grpSpPr>
        <p:sp>
          <p:nvSpPr>
            <p:cNvPr id="133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3316" name="Text Box 6"/>
          <p:cNvSpPr txBox="1">
            <a:spLocks noChangeArrowheads="1"/>
          </p:cNvSpPr>
          <p:nvPr/>
        </p:nvSpPr>
        <p:spPr bwMode="auto">
          <a:xfrm>
            <a:off x="533400" y="1828800"/>
            <a:ext cx="86106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Boolean function (inputs and outputs: 0 and 1)</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3317"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8"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9" name="Text Box 9"/>
          <p:cNvSpPr txBox="1">
            <a:spLocks noChangeArrowheads="1"/>
          </p:cNvSpPr>
          <p:nvPr/>
        </p:nvSpPr>
        <p:spPr bwMode="auto">
          <a:xfrm>
            <a:off x="479425" y="3505200"/>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13320" name="Text Box 10"/>
          <p:cNvSpPr txBox="1">
            <a:spLocks noChangeArrowheads="1"/>
          </p:cNvSpPr>
          <p:nvPr/>
        </p:nvSpPr>
        <p:spPr bwMode="auto">
          <a:xfrm>
            <a:off x="3276600"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21" name="Text Box 11"/>
          <p:cNvSpPr txBox="1">
            <a:spLocks noChangeArrowheads="1"/>
          </p:cNvSpPr>
          <p:nvPr/>
        </p:nvSpPr>
        <p:spPr bwMode="auto">
          <a:xfrm>
            <a:off x="3236913" y="3489325"/>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13322" name="Line 12"/>
          <p:cNvSpPr>
            <a:spLocks noChangeShapeType="1"/>
          </p:cNvSpPr>
          <p:nvPr/>
        </p:nvSpPr>
        <p:spPr bwMode="auto">
          <a:xfrm>
            <a:off x="3200400" y="38862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3" name="Line 13"/>
          <p:cNvSpPr>
            <a:spLocks noChangeShapeType="1"/>
          </p:cNvSpPr>
          <p:nvPr/>
        </p:nvSpPr>
        <p:spPr bwMode="auto">
          <a:xfrm>
            <a:off x="4038600" y="35814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4" name="Text Box 14"/>
          <p:cNvSpPr txBox="1">
            <a:spLocks noChangeArrowheads="1"/>
          </p:cNvSpPr>
          <p:nvPr/>
        </p:nvSpPr>
        <p:spPr bwMode="auto">
          <a:xfrm>
            <a:off x="6080125" y="3524250"/>
            <a:ext cx="67786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a:t>
            </a:r>
          </a:p>
        </p:txBody>
      </p:sp>
      <p:sp>
        <p:nvSpPr>
          <p:cNvPr id="13325" name="AutoShape 16"/>
          <p:cNvSpPr>
            <a:spLocks noChangeArrowheads="1"/>
          </p:cNvSpPr>
          <p:nvPr/>
        </p:nvSpPr>
        <p:spPr bwMode="auto">
          <a:xfrm>
            <a:off x="5791200" y="4343400"/>
            <a:ext cx="2209800" cy="990600"/>
          </a:xfrm>
          <a:prstGeom prst="wedgeRectCallout">
            <a:avLst>
              <a:gd name="adj1" fmla="val -64153"/>
              <a:gd name="adj2" fmla="val 7531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 table works fine now!  It’s called a “truth table.”</a:t>
            </a:r>
          </a:p>
        </p:txBody>
      </p:sp>
      <p:pic>
        <p:nvPicPr>
          <p:cNvPr id="13326"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5181600"/>
            <a:ext cx="77946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143000"/>
          </a:xfrm>
        </p:spPr>
        <p:txBody>
          <a:bodyPr/>
          <a:lstStyle/>
          <a:p>
            <a:pPr eaLnBrk="1" hangingPunct="1"/>
            <a:r>
              <a:rPr lang="en-US" altLang="en-US" sz="4000" smtClean="0">
                <a:latin typeface="Courier New" pitchFamily="49" charset="0"/>
              </a:rPr>
              <a:t>NOT, AND, OR</a:t>
            </a:r>
          </a:p>
        </p:txBody>
      </p:sp>
      <p:grpSp>
        <p:nvGrpSpPr>
          <p:cNvPr id="14339" name="Group 3"/>
          <p:cNvGrpSpPr>
            <a:grpSpLocks/>
          </p:cNvGrpSpPr>
          <p:nvPr/>
        </p:nvGrpSpPr>
        <p:grpSpPr bwMode="auto">
          <a:xfrm>
            <a:off x="533400" y="1066800"/>
            <a:ext cx="8218488" cy="180975"/>
            <a:chOff x="295" y="1311"/>
            <a:chExt cx="5177" cy="114"/>
          </a:xfrm>
        </p:grpSpPr>
        <p:sp>
          <p:nvSpPr>
            <p:cNvPr id="1435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5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14341" name="Line 8"/>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2" name="Line 9"/>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3" name="Text Box 13"/>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14344" name="Line 15"/>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5" name="Line 16"/>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6" name="Text Box 20"/>
          <p:cNvSpPr txBox="1">
            <a:spLocks noChangeArrowheads="1"/>
          </p:cNvSpPr>
          <p:nvPr/>
        </p:nvSpPr>
        <p:spPr bwMode="auto">
          <a:xfrm>
            <a:off x="3832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14347" name="Line 21"/>
          <p:cNvSpPr>
            <a:spLocks noChangeShapeType="1"/>
          </p:cNvSpPr>
          <p:nvPr/>
        </p:nvSpPr>
        <p:spPr bwMode="auto">
          <a:xfrm>
            <a:off x="4572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8" name="Line 22"/>
          <p:cNvSpPr>
            <a:spLocks noChangeShapeType="1"/>
          </p:cNvSpPr>
          <p:nvPr/>
        </p:nvSpPr>
        <p:spPr bwMode="auto">
          <a:xfrm>
            <a:off x="3810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9" name="Rectangle 23"/>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14350" name="Line 25"/>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1" name="Line 32"/>
          <p:cNvSpPr>
            <a:spLocks noChangeShapeType="1"/>
          </p:cNvSpPr>
          <p:nvPr/>
        </p:nvSpPr>
        <p:spPr bwMode="auto">
          <a:xfrm>
            <a:off x="4038600" y="25146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2" name="Rectangle 38"/>
          <p:cNvSpPr>
            <a:spLocks noChangeArrowheads="1"/>
          </p:cNvSpPr>
          <p:nvPr/>
        </p:nvSpPr>
        <p:spPr bwMode="auto">
          <a:xfrm>
            <a:off x="10668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14353" name="Rectangle 39"/>
          <p:cNvSpPr>
            <a:spLocks noChangeArrowheads="1"/>
          </p:cNvSpPr>
          <p:nvPr/>
        </p:nvSpPr>
        <p:spPr bwMode="auto">
          <a:xfrm>
            <a:off x="38862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Playing with Functions…</a:t>
            </a:r>
          </a:p>
        </p:txBody>
      </p:sp>
      <p:grpSp>
        <p:nvGrpSpPr>
          <p:cNvPr id="15363" name="Group 3"/>
          <p:cNvGrpSpPr>
            <a:grpSpLocks/>
          </p:cNvGrpSpPr>
          <p:nvPr/>
        </p:nvGrpSpPr>
        <p:grpSpPr bwMode="auto">
          <a:xfrm>
            <a:off x="533400" y="1143000"/>
            <a:ext cx="8218488" cy="180975"/>
            <a:chOff x="295" y="1311"/>
            <a:chExt cx="5177" cy="114"/>
          </a:xfrm>
        </p:grpSpPr>
        <p:sp>
          <p:nvSpPr>
            <p:cNvPr id="1537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4" name="Text Box 6"/>
          <p:cNvSpPr txBox="1">
            <a:spLocks noChangeArrowheads="1"/>
          </p:cNvSpPr>
          <p:nvPr/>
        </p:nvSpPr>
        <p:spPr bwMode="auto">
          <a:xfrm>
            <a:off x="773113" y="1571625"/>
            <a:ext cx="682942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Describe these functions in English:</a:t>
            </a:r>
          </a:p>
          <a:p>
            <a:pPr>
              <a:spcBef>
                <a:spcPct val="0"/>
              </a:spcBef>
              <a:buFontTx/>
              <a:buNone/>
            </a:pPr>
            <a:endParaRPr lang="en-US" altLang="en-US" sz="2400"/>
          </a:p>
          <a:p>
            <a:pPr>
              <a:spcBef>
                <a:spcPct val="0"/>
              </a:spcBef>
              <a:buFontTx/>
              <a:buNone/>
            </a:pPr>
            <a:r>
              <a:rPr lang="en-US" altLang="en-US" sz="2400" i="1"/>
              <a:t>xx  		xx		x+x		(xy + xy)</a:t>
            </a:r>
          </a:p>
          <a:p>
            <a:pPr>
              <a:spcBef>
                <a:spcPct val="0"/>
              </a:spcBef>
              <a:buFontTx/>
              <a:buNone/>
            </a:pPr>
            <a:endParaRPr lang="en-US" altLang="en-US" sz="2400" i="1"/>
          </a:p>
          <a:p>
            <a:pPr>
              <a:spcBef>
                <a:spcPct val="0"/>
              </a:spcBef>
              <a:buFontTx/>
              <a:buNone/>
            </a:pPr>
            <a:r>
              <a:rPr lang="en-US" altLang="en-US" sz="2400" i="1"/>
              <a:t>		</a:t>
            </a:r>
            <a:endParaRPr lang="en-US" altLang="en-US" sz="2400"/>
          </a:p>
        </p:txBody>
      </p:sp>
      <p:sp>
        <p:nvSpPr>
          <p:cNvPr id="15365" name="Line 7"/>
          <p:cNvSpPr>
            <a:spLocks noChangeShapeType="1"/>
          </p:cNvSpPr>
          <p:nvPr/>
        </p:nvSpPr>
        <p:spPr bwMode="auto">
          <a:xfrm>
            <a:off x="4867275"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6" name="Line 8"/>
          <p:cNvSpPr>
            <a:spLocks noChangeShapeType="1"/>
          </p:cNvSpPr>
          <p:nvPr/>
        </p:nvSpPr>
        <p:spPr bwMode="auto">
          <a:xfrm>
            <a:off x="2855913"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7" name="Line 12"/>
          <p:cNvSpPr>
            <a:spLocks noChangeShapeType="1"/>
          </p:cNvSpPr>
          <p:nvPr/>
        </p:nvSpPr>
        <p:spPr bwMode="auto">
          <a:xfrm>
            <a:off x="7086600"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8" name="Line 13"/>
          <p:cNvSpPr>
            <a:spLocks noChangeShapeType="1"/>
          </p:cNvSpPr>
          <p:nvPr/>
        </p:nvSpPr>
        <p:spPr bwMode="auto">
          <a:xfrm>
            <a:off x="7304088"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Text Box 14"/>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2" name="TextBox 1"/>
          <p:cNvSpPr txBox="1"/>
          <p:nvPr/>
        </p:nvSpPr>
        <p:spPr>
          <a:xfrm>
            <a:off x="6858000" y="6172200"/>
            <a:ext cx="1735603" cy="461665"/>
          </a:xfrm>
          <a:prstGeom prst="rect">
            <a:avLst/>
          </a:prstGeom>
          <a:noFill/>
        </p:spPr>
        <p:txBody>
          <a:bodyPr wrap="none" rtlCol="0">
            <a:spAutoFit/>
          </a:bodyPr>
          <a:lstStyle/>
          <a:p>
            <a:r>
              <a:rPr lang="en-US" dirty="0" smtClean="0">
                <a:solidFill>
                  <a:srgbClr val="00B050"/>
                </a:solidFill>
              </a:rPr>
              <a:t>Worksheet!</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Playing with Functions…</a:t>
            </a:r>
          </a:p>
        </p:txBody>
      </p:sp>
      <p:grpSp>
        <p:nvGrpSpPr>
          <p:cNvPr id="16387" name="Group 3"/>
          <p:cNvGrpSpPr>
            <a:grpSpLocks/>
          </p:cNvGrpSpPr>
          <p:nvPr/>
        </p:nvGrpSpPr>
        <p:grpSpPr bwMode="auto">
          <a:xfrm>
            <a:off x="533400" y="1143000"/>
            <a:ext cx="8218488" cy="180975"/>
            <a:chOff x="295" y="1311"/>
            <a:chExt cx="5177" cy="114"/>
          </a:xfrm>
        </p:grpSpPr>
        <p:sp>
          <p:nvSpPr>
            <p:cNvPr id="1639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11"/>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16389" name="Rectangle 12"/>
          <p:cNvSpPr>
            <a:spLocks noChangeArrowheads="1"/>
          </p:cNvSpPr>
          <p:nvPr/>
        </p:nvSpPr>
        <p:spPr bwMode="auto">
          <a:xfrm>
            <a:off x="611188" y="1755775"/>
            <a:ext cx="7843837" cy="228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How about Boolean formulae (“formulas”) for:</a:t>
            </a:r>
          </a:p>
          <a:p>
            <a:pPr>
              <a:spcBef>
                <a:spcPct val="0"/>
              </a:spcBef>
              <a:buFontTx/>
              <a:buNone/>
            </a:pPr>
            <a:endParaRPr lang="en-US" altLang="en-US" sz="2400"/>
          </a:p>
          <a:p>
            <a:pPr lvl="1">
              <a:spcBef>
                <a:spcPct val="0"/>
              </a:spcBef>
              <a:buFontTx/>
              <a:buChar char="•"/>
            </a:pPr>
            <a:r>
              <a:rPr lang="en-US" altLang="en-US" sz="2400"/>
              <a:t>  A function of two variables </a:t>
            </a:r>
            <a:r>
              <a:rPr lang="en-US" altLang="en-US" sz="2400" i="1"/>
              <a:t>x,y</a:t>
            </a:r>
            <a:r>
              <a:rPr lang="en-US" altLang="en-US" sz="2400"/>
              <a:t> that evaluates to 1 iff</a:t>
            </a:r>
          </a:p>
          <a:p>
            <a:pPr lvl="1">
              <a:spcBef>
                <a:spcPct val="0"/>
              </a:spcBef>
              <a:buFontTx/>
              <a:buNone/>
            </a:pPr>
            <a:r>
              <a:rPr lang="en-US" altLang="en-US" sz="2400"/>
              <a:t>   </a:t>
            </a:r>
            <a:r>
              <a:rPr lang="en-US" altLang="en-US" sz="2400" i="1"/>
              <a:t>x </a:t>
            </a:r>
            <a:r>
              <a:rPr lang="en-US" altLang="en-US" sz="2400"/>
              <a:t>and </a:t>
            </a:r>
            <a:r>
              <a:rPr lang="en-US" altLang="en-US" sz="2400" i="1"/>
              <a:t>y </a:t>
            </a:r>
            <a:r>
              <a:rPr lang="en-US" altLang="en-US" sz="2400"/>
              <a:t>are not equal</a:t>
            </a:r>
          </a:p>
          <a:p>
            <a:pPr lvl="1">
              <a:spcBef>
                <a:spcPct val="0"/>
              </a:spcBef>
              <a:buFontTx/>
              <a:buChar char="•"/>
            </a:pPr>
            <a:r>
              <a:rPr lang="en-US" altLang="en-US" sz="2400"/>
              <a:t>  A function of two variables </a:t>
            </a:r>
            <a:r>
              <a:rPr lang="en-US" altLang="en-US" sz="2400" i="1"/>
              <a:t>x,y </a:t>
            </a:r>
            <a:r>
              <a:rPr lang="en-US" altLang="en-US" sz="2400"/>
              <a:t>that evaluates to 1 iff</a:t>
            </a:r>
          </a:p>
          <a:p>
            <a:pPr lvl="1">
              <a:spcBef>
                <a:spcPct val="0"/>
              </a:spcBef>
              <a:buFontTx/>
              <a:buNone/>
            </a:pPr>
            <a:r>
              <a:rPr lang="en-US" altLang="en-US" sz="2400" i="1"/>
              <a:t>   x</a:t>
            </a:r>
            <a:r>
              <a:rPr lang="en-US" altLang="en-US" sz="2400"/>
              <a:t> </a:t>
            </a:r>
            <a:r>
              <a:rPr lang="en-US" altLang="en-US" sz="2400">
                <a:sym typeface="Symbol" pitchFamily="18" charset="2"/>
              </a:rPr>
              <a:t> </a:t>
            </a:r>
            <a:r>
              <a:rPr lang="en-US" altLang="en-US" sz="2400" i="1">
                <a:sym typeface="Symbol" pitchFamily="18" charset="2"/>
              </a:rPr>
              <a:t>y</a:t>
            </a:r>
            <a:r>
              <a:rPr lang="en-US" altLang="en-US" sz="24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143000"/>
          </a:xfrm>
        </p:spPr>
        <p:txBody>
          <a:bodyPr/>
          <a:lstStyle/>
          <a:p>
            <a:pPr eaLnBrk="1" hangingPunct="1"/>
            <a:r>
              <a:rPr lang="en-US" altLang="en-US" sz="4000" smtClean="0">
                <a:latin typeface="Courier New" pitchFamily="49" charset="0"/>
              </a:rPr>
              <a:t>XOR</a:t>
            </a:r>
          </a:p>
        </p:txBody>
      </p:sp>
      <p:grpSp>
        <p:nvGrpSpPr>
          <p:cNvPr id="17411" name="Group 3"/>
          <p:cNvGrpSpPr>
            <a:grpSpLocks/>
          </p:cNvGrpSpPr>
          <p:nvPr/>
        </p:nvGrpSpPr>
        <p:grpSpPr bwMode="auto">
          <a:xfrm>
            <a:off x="533400" y="1066800"/>
            <a:ext cx="8218488" cy="180975"/>
            <a:chOff x="295" y="1311"/>
            <a:chExt cx="5177" cy="114"/>
          </a:xfrm>
        </p:grpSpPr>
        <p:sp>
          <p:nvSpPr>
            <p:cNvPr id="1741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12"/>
          <p:cNvSpPr txBox="1">
            <a:spLocks noChangeArrowheads="1"/>
          </p:cNvSpPr>
          <p:nvPr/>
        </p:nvSpPr>
        <p:spPr bwMode="auto">
          <a:xfrm>
            <a:off x="2057400" y="17526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sp>
        <p:nvSpPr>
          <p:cNvPr id="17413" name="Line 13"/>
          <p:cNvSpPr>
            <a:spLocks noChangeShapeType="1"/>
          </p:cNvSpPr>
          <p:nvPr/>
        </p:nvSpPr>
        <p:spPr bwMode="auto">
          <a:xfrm>
            <a:off x="2797175" y="18288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4" name="Line 14"/>
          <p:cNvSpPr>
            <a:spLocks noChangeShapeType="1"/>
          </p:cNvSpPr>
          <p:nvPr/>
        </p:nvSpPr>
        <p:spPr bwMode="auto">
          <a:xfrm>
            <a:off x="2035175" y="21336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5" name="Line 17"/>
          <p:cNvSpPr>
            <a:spLocks noChangeShapeType="1"/>
          </p:cNvSpPr>
          <p:nvPr/>
        </p:nvSpPr>
        <p:spPr bwMode="auto">
          <a:xfrm>
            <a:off x="2667000" y="2438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7416" name="Picture 21"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705600" y="34290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AutoShape 23"/>
          <p:cNvSpPr>
            <a:spLocks noChangeArrowheads="1"/>
          </p:cNvSpPr>
          <p:nvPr/>
        </p:nvSpPr>
        <p:spPr bwMode="auto">
          <a:xfrm>
            <a:off x="4419600" y="2133600"/>
            <a:ext cx="2743200" cy="990600"/>
          </a:xfrm>
          <a:prstGeom prst="wedgeRectCallout">
            <a:avLst>
              <a:gd name="adj1" fmla="val 38426"/>
              <a:gd name="adj2" fmla="val 12147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Python uses </a:t>
            </a:r>
            <a:r>
              <a:rPr lang="en-US" altLang="en-US" sz="1600">
                <a:latin typeface="Courier New" pitchFamily="49" charset="0"/>
              </a:rPr>
              <a:t>~</a:t>
            </a:r>
            <a:r>
              <a:rPr lang="en-US" altLang="en-US" sz="1600"/>
              <a:t>, </a:t>
            </a:r>
            <a:r>
              <a:rPr lang="en-US" altLang="en-US" sz="1600">
                <a:latin typeface="Courier New" pitchFamily="49" charset="0"/>
              </a:rPr>
              <a:t>&amp;</a:t>
            </a:r>
            <a:r>
              <a:rPr lang="en-US" altLang="en-US" sz="1600"/>
              <a:t>,</a:t>
            </a:r>
            <a:r>
              <a:rPr lang="en-US" altLang="en-US" sz="1600">
                <a:latin typeface="Courier New" pitchFamily="49" charset="0"/>
              </a:rPr>
              <a:t> |</a:t>
            </a:r>
            <a:r>
              <a:rPr lang="en-US" altLang="en-US" sz="1600"/>
              <a:t>, and</a:t>
            </a:r>
            <a:r>
              <a:rPr lang="en-US" altLang="en-US" sz="1600">
                <a:latin typeface="Courier New" pitchFamily="49" charset="0"/>
              </a:rPr>
              <a:t> ^ </a:t>
            </a:r>
            <a:r>
              <a:rPr lang="en-US" altLang="en-US" sz="1600"/>
              <a:t>to represent NOT, AND, OR, and XOR, respectively.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Properties of Boolean Functions</a:t>
            </a:r>
          </a:p>
        </p:txBody>
      </p:sp>
      <p:sp>
        <p:nvSpPr>
          <p:cNvPr id="18435" name="Text Box 4"/>
          <p:cNvSpPr txBox="1">
            <a:spLocks noChangeArrowheads="1"/>
          </p:cNvSpPr>
          <p:nvPr/>
        </p:nvSpPr>
        <p:spPr bwMode="auto">
          <a:xfrm>
            <a:off x="914400" y="2438400"/>
            <a:ext cx="67056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All the "usual" Boolean functions commute:</a:t>
            </a:r>
          </a:p>
          <a:p>
            <a:pPr>
              <a:spcBef>
                <a:spcPct val="50000"/>
              </a:spcBef>
              <a:buFontTx/>
              <a:buNone/>
            </a:pPr>
            <a:r>
              <a:rPr lang="en-US" altLang="en-US" sz="2000"/>
              <a:t>	f(x, y) = f(y, x)</a:t>
            </a:r>
          </a:p>
          <a:p>
            <a:pPr>
              <a:spcBef>
                <a:spcPct val="50000"/>
              </a:spcBef>
              <a:buFontTx/>
              <a:buNone/>
            </a:pPr>
            <a:r>
              <a:rPr lang="en-US" altLang="en-US" sz="2000"/>
              <a:t>AND, OR, and XOR associate:</a:t>
            </a:r>
          </a:p>
          <a:p>
            <a:pPr>
              <a:spcBef>
                <a:spcPct val="50000"/>
              </a:spcBef>
              <a:buFontTx/>
              <a:buNone/>
            </a:pPr>
            <a:r>
              <a:rPr lang="en-US" altLang="en-US" sz="2000"/>
              <a:t>	f(f(x, y), z) = f(x, f(y, z))</a:t>
            </a:r>
          </a:p>
          <a:p>
            <a:pPr>
              <a:spcBef>
                <a:spcPct val="50000"/>
              </a:spcBef>
              <a:buFontTx/>
              <a:buNone/>
            </a:pPr>
            <a:r>
              <a:rPr lang="en-US" altLang="en-US" sz="2000"/>
              <a:t>	e.g., (x AND y) AND z = x AND (y AND z)</a:t>
            </a:r>
          </a:p>
        </p:txBody>
      </p:sp>
      <p:pic>
        <p:nvPicPr>
          <p:cNvPr id="18436" name="Picture 5"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2390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AutoShape 6"/>
          <p:cNvSpPr>
            <a:spLocks noChangeArrowheads="1"/>
          </p:cNvSpPr>
          <p:nvPr/>
        </p:nvSpPr>
        <p:spPr bwMode="auto">
          <a:xfrm>
            <a:off x="7239000" y="4191000"/>
            <a:ext cx="1295400" cy="838200"/>
          </a:xfrm>
          <a:prstGeom prst="wedgeRectCallout">
            <a:avLst>
              <a:gd name="adj1" fmla="val 2083"/>
              <a:gd name="adj2" fmla="val 12310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What about the </a:t>
            </a:r>
            <a:r>
              <a:rPr lang="en-US" altLang="en-US" sz="1600" i="1"/>
              <a:t>Un</a:t>
            </a:r>
            <a:r>
              <a:rPr lang="en-US" altLang="en-US" sz="1600"/>
              <a:t>usual ones?</a:t>
            </a:r>
          </a:p>
        </p:txBody>
      </p:sp>
      <p:grpSp>
        <p:nvGrpSpPr>
          <p:cNvPr id="18438" name="Group 7"/>
          <p:cNvGrpSpPr>
            <a:grpSpLocks/>
          </p:cNvGrpSpPr>
          <p:nvPr/>
        </p:nvGrpSpPr>
        <p:grpSpPr bwMode="auto">
          <a:xfrm>
            <a:off x="533400" y="990600"/>
            <a:ext cx="8218488" cy="180975"/>
            <a:chOff x="295" y="1311"/>
            <a:chExt cx="5177" cy="114"/>
          </a:xfrm>
        </p:grpSpPr>
        <p:sp>
          <p:nvSpPr>
            <p:cNvPr id="18439"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0"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The Alien’s Life Advice</a:t>
            </a:r>
            <a:endParaRPr lang="en-US" altLang="en-US" smtClean="0"/>
          </a:p>
        </p:txBody>
      </p:sp>
      <p:grpSp>
        <p:nvGrpSpPr>
          <p:cNvPr id="19459" name="Group 3"/>
          <p:cNvGrpSpPr>
            <a:grpSpLocks/>
          </p:cNvGrpSpPr>
          <p:nvPr/>
        </p:nvGrpSpPr>
        <p:grpSpPr bwMode="auto">
          <a:xfrm>
            <a:off x="381000" y="12192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AutoShape 6"/>
          <p:cNvSpPr>
            <a:spLocks noChangeArrowheads="1"/>
          </p:cNvSpPr>
          <p:nvPr/>
        </p:nvSpPr>
        <p:spPr bwMode="auto">
          <a:xfrm>
            <a:off x="1397000" y="2133600"/>
            <a:ext cx="3124200" cy="812800"/>
          </a:xfrm>
          <a:prstGeom prst="wedgeRectCallout">
            <a:avLst>
              <a:gd name="adj1" fmla="val 52134"/>
              <a:gd name="adj2" fmla="val 10469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Don’t get bogged down in a single project.</a:t>
            </a:r>
            <a:endParaRPr lang="en-US" altLang="en-US" sz="2400">
              <a:latin typeface="Times New Roman" pitchFamily="18" charset="0"/>
            </a:endParaRPr>
          </a:p>
        </p:txBody>
      </p:sp>
      <p:pic>
        <p:nvPicPr>
          <p:cNvPr id="19461" name="Picture 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816" name="AutoShape 8"/>
          <p:cNvSpPr>
            <a:spLocks noChangeArrowheads="1"/>
          </p:cNvSpPr>
          <p:nvPr/>
        </p:nvSpPr>
        <p:spPr bwMode="auto">
          <a:xfrm>
            <a:off x="5638800" y="5105400"/>
            <a:ext cx="2514600" cy="685800"/>
          </a:xfrm>
          <a:prstGeom prst="wedgeRectCallout">
            <a:avLst>
              <a:gd name="adj1" fmla="val -56375"/>
              <a:gd name="adj2" fmla="val -15648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Get bogged down in at least two!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2478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7772400" cy="1143000"/>
          </a:xfrm>
        </p:spPr>
        <p:txBody>
          <a:bodyPr/>
          <a:lstStyle/>
          <a:p>
            <a:pPr eaLnBrk="1" hangingPunct="1"/>
            <a:r>
              <a:rPr lang="en-US" altLang="en-US" sz="4000" smtClean="0"/>
              <a:t>Digital Logic Gates</a:t>
            </a:r>
          </a:p>
        </p:txBody>
      </p:sp>
      <p:grpSp>
        <p:nvGrpSpPr>
          <p:cNvPr id="21507" name="Group 3"/>
          <p:cNvGrpSpPr>
            <a:grpSpLocks/>
          </p:cNvGrpSpPr>
          <p:nvPr/>
        </p:nvGrpSpPr>
        <p:grpSpPr bwMode="auto">
          <a:xfrm>
            <a:off x="533400" y="1038225"/>
            <a:ext cx="8218488" cy="180975"/>
            <a:chOff x="295" y="1311"/>
            <a:chExt cx="5177" cy="114"/>
          </a:xfrm>
        </p:grpSpPr>
        <p:sp>
          <p:nvSpPr>
            <p:cNvPr id="2153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153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1508" name="Text Box 6"/>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21509" name="Line 7"/>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0" name="Line 8"/>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1" name="Text Box 9"/>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21512" name="Line 10"/>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3" name="Line 11"/>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4" name="Text Box 12"/>
          <p:cNvSpPr txBox="1">
            <a:spLocks noChangeArrowheads="1"/>
          </p:cNvSpPr>
          <p:nvPr/>
        </p:nvSpPr>
        <p:spPr bwMode="auto">
          <a:xfrm>
            <a:off x="4975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21515" name="Line 13"/>
          <p:cNvSpPr>
            <a:spLocks noChangeShapeType="1"/>
          </p:cNvSpPr>
          <p:nvPr/>
        </p:nvSpPr>
        <p:spPr bwMode="auto">
          <a:xfrm>
            <a:off x="5715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6" name="Line 14"/>
          <p:cNvSpPr>
            <a:spLocks noChangeShapeType="1"/>
          </p:cNvSpPr>
          <p:nvPr/>
        </p:nvSpPr>
        <p:spPr bwMode="auto">
          <a:xfrm>
            <a:off x="4953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7" name="Rectangle 15"/>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21518" name="Line 16"/>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9" name="Rectangle 18"/>
          <p:cNvSpPr>
            <a:spLocks noChangeArrowheads="1"/>
          </p:cNvSpPr>
          <p:nvPr/>
        </p:nvSpPr>
        <p:spPr bwMode="auto">
          <a:xfrm>
            <a:off x="10668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21520" name="Rectangle 19"/>
          <p:cNvSpPr>
            <a:spLocks noChangeArrowheads="1"/>
          </p:cNvSpPr>
          <p:nvPr/>
        </p:nvSpPr>
        <p:spPr bwMode="auto">
          <a:xfrm>
            <a:off x="51816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p>
        </p:txBody>
      </p:sp>
      <p:sp>
        <p:nvSpPr>
          <p:cNvPr id="21521" name="Text Box 21"/>
          <p:cNvSpPr txBox="1">
            <a:spLocks noChangeArrowheads="1"/>
          </p:cNvSpPr>
          <p:nvPr/>
        </p:nvSpPr>
        <p:spPr bwMode="auto">
          <a:xfrm>
            <a:off x="35814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2" name="Text Box 24"/>
          <p:cNvSpPr txBox="1">
            <a:spLocks noChangeArrowheads="1"/>
          </p:cNvSpPr>
          <p:nvPr/>
        </p:nvSpPr>
        <p:spPr bwMode="auto">
          <a:xfrm>
            <a:off x="7608888" y="38973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3" name="Rectangle 26"/>
          <p:cNvSpPr>
            <a:spLocks noChangeArrowheads="1"/>
          </p:cNvSpPr>
          <p:nvPr/>
        </p:nvSpPr>
        <p:spPr bwMode="auto">
          <a:xfrm>
            <a:off x="3124200" y="5653088"/>
            <a:ext cx="1219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AND</a:t>
            </a:r>
            <a:r>
              <a:rPr lang="en-US" altLang="en-US" sz="1800" i="1">
                <a:latin typeface="Courier" pitchFamily="49" charset="0"/>
              </a:rPr>
              <a:t> </a:t>
            </a:r>
            <a:r>
              <a:rPr lang="en-US" altLang="en-US" sz="1800" i="1"/>
              <a:t>y</a:t>
            </a:r>
          </a:p>
        </p:txBody>
      </p:sp>
      <p:sp>
        <p:nvSpPr>
          <p:cNvPr id="21524" name="Rectangle 27"/>
          <p:cNvSpPr>
            <a:spLocks noChangeArrowheads="1"/>
          </p:cNvSpPr>
          <p:nvPr/>
        </p:nvSpPr>
        <p:spPr bwMode="auto">
          <a:xfrm>
            <a:off x="7239000" y="5745163"/>
            <a:ext cx="8858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OR</a:t>
            </a:r>
            <a:r>
              <a:rPr lang="en-US" altLang="en-US" sz="1800" i="1">
                <a:latin typeface="Courier" pitchFamily="49" charset="0"/>
              </a:rPr>
              <a:t> </a:t>
            </a:r>
            <a:r>
              <a:rPr lang="en-US" altLang="en-US" sz="1800" i="1"/>
              <a:t>y</a:t>
            </a:r>
          </a:p>
        </p:txBody>
      </p:sp>
      <p:pic>
        <p:nvPicPr>
          <p:cNvPr id="21525" name="Picture 28" descr="notg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8900" y="1879600"/>
            <a:ext cx="4699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6" name="Picture 29" descr="andga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7" name="Picture 30" descr="orga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8" name="Picture 31" descr="alien"/>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a:xfrm>
            <a:off x="7467600" y="24384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9" name="AutoShape 32"/>
          <p:cNvSpPr>
            <a:spLocks noChangeArrowheads="1"/>
          </p:cNvSpPr>
          <p:nvPr/>
        </p:nvSpPr>
        <p:spPr bwMode="auto">
          <a:xfrm>
            <a:off x="6705600" y="1447800"/>
            <a:ext cx="2209800" cy="838200"/>
          </a:xfrm>
          <a:prstGeom prst="wedgeRectCallout">
            <a:avLst>
              <a:gd name="adj1" fmla="val -3880"/>
              <a:gd name="adj2" fmla="val 8049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NOT is often shown as just the small circle on another gate.</a:t>
            </a:r>
          </a:p>
        </p:txBody>
      </p:sp>
      <p:sp>
        <p:nvSpPr>
          <p:cNvPr id="21530" name="Text Box 33"/>
          <p:cNvSpPr txBox="1">
            <a:spLocks noChangeArrowheads="1"/>
          </p:cNvSpPr>
          <p:nvPr/>
        </p:nvSpPr>
        <p:spPr bwMode="auto">
          <a:xfrm>
            <a:off x="32766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1" name="Text Box 34"/>
          <p:cNvSpPr txBox="1">
            <a:spLocks noChangeArrowheads="1"/>
          </p:cNvSpPr>
          <p:nvPr/>
        </p:nvSpPr>
        <p:spPr bwMode="auto">
          <a:xfrm>
            <a:off x="7326313"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2" name="Text Box 35"/>
          <p:cNvSpPr txBox="1">
            <a:spLocks noChangeArrowheads="1"/>
          </p:cNvSpPr>
          <p:nvPr/>
        </p:nvSpPr>
        <p:spPr bwMode="auto">
          <a:xfrm>
            <a:off x="5283200" y="15351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3" name="Text Box 36"/>
          <p:cNvSpPr txBox="1">
            <a:spLocks noChangeArrowheads="1"/>
          </p:cNvSpPr>
          <p:nvPr/>
        </p:nvSpPr>
        <p:spPr bwMode="auto">
          <a:xfrm>
            <a:off x="5280025" y="2667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4" name="Line 37"/>
          <p:cNvSpPr>
            <a:spLocks noChangeShapeType="1"/>
          </p:cNvSpPr>
          <p:nvPr/>
        </p:nvSpPr>
        <p:spPr bwMode="auto">
          <a:xfrm>
            <a:off x="5367338" y="27765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 Representing Data</a:t>
            </a:r>
            <a:endParaRPr lang="en-US" altLang="en-US" smtClean="0"/>
          </a:p>
        </p:txBody>
      </p:sp>
      <p:grpSp>
        <p:nvGrpSpPr>
          <p:cNvPr id="3075" name="Group 6"/>
          <p:cNvGrpSpPr>
            <a:grpSpLocks/>
          </p:cNvGrpSpPr>
          <p:nvPr/>
        </p:nvGrpSpPr>
        <p:grpSpPr bwMode="auto">
          <a:xfrm>
            <a:off x="609600" y="1066800"/>
            <a:ext cx="8218488" cy="180975"/>
            <a:chOff x="295" y="1311"/>
            <a:chExt cx="5177" cy="114"/>
          </a:xfrm>
        </p:grpSpPr>
        <p:sp>
          <p:nvSpPr>
            <p:cNvPr id="307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6" name="Rectangle 9"/>
          <p:cNvSpPr>
            <a:spLocks noChangeArrowheads="1"/>
          </p:cNvSpPr>
          <p:nvPr/>
        </p:nvSpPr>
        <p:spPr bwMode="auto">
          <a:xfrm>
            <a:off x="685800" y="1600200"/>
            <a:ext cx="8153400" cy="434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914400" indent="-45720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solidFill>
                  <a:srgbClr val="3D32E8"/>
                </a:solidFill>
              </a:rPr>
              <a:t>Last time…</a:t>
            </a:r>
            <a:endParaRPr lang="en-US" altLang="en-US" sz="2400"/>
          </a:p>
          <a:p>
            <a:pPr lvl="1">
              <a:spcBef>
                <a:spcPct val="0"/>
              </a:spcBef>
              <a:buFontTx/>
              <a:buAutoNum type="arabicPeriod"/>
            </a:pPr>
            <a:r>
              <a:rPr lang="en-US" altLang="en-US" sz="2400"/>
              <a:t>Representing numbers in different bases</a:t>
            </a:r>
          </a:p>
          <a:p>
            <a:pPr lvl="1">
              <a:spcBef>
                <a:spcPct val="0"/>
              </a:spcBef>
              <a:buFontTx/>
              <a:buAutoNum type="arabicPeriod"/>
            </a:pPr>
            <a:r>
              <a:rPr lang="en-US" altLang="en-US" sz="2400"/>
              <a:t>Converting between bases</a:t>
            </a:r>
          </a:p>
          <a:p>
            <a:pPr lvl="1">
              <a:spcBef>
                <a:spcPct val="0"/>
              </a:spcBef>
              <a:buFontTx/>
              <a:buAutoNum type="arabicPeriod"/>
            </a:pPr>
            <a:r>
              <a:rPr lang="en-US" altLang="en-US" sz="2400"/>
              <a:t>Arithmetic in different bases</a:t>
            </a:r>
            <a:endParaRPr lang="en-US" altLang="en-US"/>
          </a:p>
          <a:p>
            <a:pPr>
              <a:spcBef>
                <a:spcPct val="0"/>
              </a:spcBef>
              <a:buFontTx/>
              <a:buNone/>
            </a:pPr>
            <a:endParaRPr lang="en-US" altLang="en-US" sz="2800"/>
          </a:p>
          <a:p>
            <a:pPr>
              <a:spcBef>
                <a:spcPct val="0"/>
              </a:spcBef>
              <a:buFontTx/>
              <a:buNone/>
            </a:pPr>
            <a:r>
              <a:rPr lang="en-US" altLang="en-US" sz="2800">
                <a:solidFill>
                  <a:srgbClr val="1F248C"/>
                </a:solidFill>
              </a:rPr>
              <a:t>Today…</a:t>
            </a:r>
            <a:endParaRPr lang="en-US" altLang="en-US" sz="2800"/>
          </a:p>
          <a:p>
            <a:pPr lvl="1">
              <a:spcBef>
                <a:spcPct val="0"/>
              </a:spcBef>
              <a:buFontTx/>
              <a:buAutoNum type="arabicPeriod"/>
            </a:pPr>
            <a:r>
              <a:rPr lang="en-US" altLang="en-US" sz="2400"/>
              <a:t>Representing non-integer data</a:t>
            </a:r>
          </a:p>
          <a:p>
            <a:pPr lvl="1">
              <a:spcBef>
                <a:spcPct val="0"/>
              </a:spcBef>
              <a:buFontTx/>
              <a:buAutoNum type="arabicPeriod"/>
            </a:pPr>
            <a:r>
              <a:rPr lang="en-US" altLang="en-US" sz="2400"/>
              <a:t>Boolean functions</a:t>
            </a:r>
          </a:p>
          <a:p>
            <a:pPr lvl="1">
              <a:spcBef>
                <a:spcPct val="0"/>
              </a:spcBef>
              <a:buFontTx/>
              <a:buAutoNum type="arabicPeriod"/>
            </a:pPr>
            <a:r>
              <a:rPr lang="en-US" altLang="en-US" sz="2400"/>
              <a:t>The Minterm Expansion Principle</a:t>
            </a:r>
          </a:p>
          <a:p>
            <a:pPr lvl="1">
              <a:spcBef>
                <a:spcPct val="0"/>
              </a:spcBef>
              <a:buFontTx/>
              <a:buAutoNum type="arabicPeriod"/>
            </a:pPr>
            <a:r>
              <a:rPr lang="en-US" altLang="en-US" sz="2400"/>
              <a:t>Digital logic gates and circuits</a:t>
            </a:r>
          </a:p>
          <a:p>
            <a:pPr lvl="1">
              <a:spcBef>
                <a:spcPct val="0"/>
              </a:spcBef>
              <a:buFontTx/>
              <a:buAutoNum type="arabicPeriod"/>
            </a:pPr>
            <a:r>
              <a:rPr lang="en-US" altLang="en-US" sz="2400"/>
              <a:t>Building an adder!</a:t>
            </a:r>
          </a:p>
        </p:txBody>
      </p:sp>
      <p:sp>
        <p:nvSpPr>
          <p:cNvPr id="3077" name="AutoShape 13"/>
          <p:cNvSpPr>
            <a:spLocks noChangeArrowheads="1"/>
          </p:cNvSpPr>
          <p:nvPr/>
        </p:nvSpPr>
        <p:spPr bwMode="auto">
          <a:xfrm>
            <a:off x="6705600" y="5105400"/>
            <a:ext cx="2209800" cy="609600"/>
          </a:xfrm>
          <a:prstGeom prst="wedgeRectCallout">
            <a:avLst>
              <a:gd name="adj1" fmla="val -47412"/>
              <a:gd name="adj2" fmla="val 7005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This stuff is so cool it brings tears to my eyes!</a:t>
            </a:r>
          </a:p>
        </p:txBody>
      </p:sp>
      <p:pic>
        <p:nvPicPr>
          <p:cNvPr id="3078"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55626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82" name="Rectangle 18"/>
          <p:cNvSpPr>
            <a:spLocks noChangeArrowheads="1"/>
          </p:cNvSpPr>
          <p:nvPr/>
        </p:nvSpPr>
        <p:spPr bwMode="auto">
          <a:xfrm>
            <a:off x="3276600" y="4244975"/>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1" name="Rectangle 17"/>
          <p:cNvSpPr>
            <a:spLocks noChangeArrowheads="1"/>
          </p:cNvSpPr>
          <p:nvPr/>
        </p:nvSpPr>
        <p:spPr bwMode="auto">
          <a:xfrm>
            <a:off x="3276600" y="3003550"/>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0" name="Rectangle 16"/>
          <p:cNvSpPr>
            <a:spLocks noChangeArrowheads="1"/>
          </p:cNvSpPr>
          <p:nvPr/>
        </p:nvSpPr>
        <p:spPr bwMode="auto">
          <a:xfrm>
            <a:off x="3276600" y="3810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79" name="Rectangle 15"/>
          <p:cNvSpPr>
            <a:spLocks noChangeArrowheads="1"/>
          </p:cNvSpPr>
          <p:nvPr/>
        </p:nvSpPr>
        <p:spPr bwMode="auto">
          <a:xfrm>
            <a:off x="3276600" y="3429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4"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Finding the Formula!</a:t>
            </a:r>
            <a:br>
              <a:rPr lang="en-US" altLang="en-US" sz="4000" smtClean="0"/>
            </a:br>
            <a:r>
              <a:rPr lang="en-US" altLang="en-US" sz="1800" smtClean="0"/>
              <a:t>The Minterm Expansion Principle</a:t>
            </a:r>
            <a:endParaRPr lang="en-US" altLang="en-US" sz="4000" smtClean="0"/>
          </a:p>
        </p:txBody>
      </p:sp>
      <p:grpSp>
        <p:nvGrpSpPr>
          <p:cNvPr id="22535" name="Group 3"/>
          <p:cNvGrpSpPr>
            <a:grpSpLocks/>
          </p:cNvGrpSpPr>
          <p:nvPr/>
        </p:nvGrpSpPr>
        <p:grpSpPr bwMode="auto">
          <a:xfrm>
            <a:off x="533400" y="1295400"/>
            <a:ext cx="8218488" cy="180975"/>
            <a:chOff x="295" y="1311"/>
            <a:chExt cx="5177" cy="114"/>
          </a:xfrm>
        </p:grpSpPr>
        <p:sp>
          <p:nvSpPr>
            <p:cNvPr id="2254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4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6" name="Text Box 6"/>
          <p:cNvSpPr txBox="1">
            <a:spLocks noChangeArrowheads="1"/>
          </p:cNvSpPr>
          <p:nvPr/>
        </p:nvSpPr>
        <p:spPr bwMode="auto">
          <a:xfrm>
            <a:off x="479425" y="1752600"/>
            <a:ext cx="7902575"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		</a:t>
            </a:r>
            <a:r>
              <a:rPr lang="en-US" altLang="en-US" sz="2000"/>
              <a:t>	</a:t>
            </a:r>
            <a:r>
              <a:rPr lang="en-US" altLang="en-US" sz="2000" u="sng"/>
              <a:t>		</a:t>
            </a:r>
            <a:endParaRPr lang="en-US" altLang="en-US" sz="2000"/>
          </a:p>
        </p:txBody>
      </p:sp>
      <p:sp>
        <p:nvSpPr>
          <p:cNvPr id="22537" name="Text Box 7"/>
          <p:cNvSpPr txBox="1">
            <a:spLocks noChangeArrowheads="1"/>
          </p:cNvSpPr>
          <p:nvPr/>
        </p:nvSpPr>
        <p:spPr bwMode="auto">
          <a:xfrm>
            <a:off x="441325" y="2879725"/>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i="1"/>
              <a:t>x </a:t>
            </a:r>
            <a:r>
              <a:rPr lang="en-US" altLang="en-US" sz="2000" i="1">
                <a:sym typeface="Symbol" pitchFamily="18" charset="2"/>
              </a:rPr>
              <a:t> y</a:t>
            </a:r>
            <a:endParaRPr lang="en-US" altLang="en-US" sz="2000"/>
          </a:p>
          <a:p>
            <a:pPr>
              <a:spcBef>
                <a:spcPct val="0"/>
              </a:spcBef>
              <a:buFontTx/>
              <a:buNone/>
            </a:pPr>
            <a:endParaRPr lang="en-US" altLang="en-US" sz="2000"/>
          </a:p>
        </p:txBody>
      </p:sp>
      <p:sp>
        <p:nvSpPr>
          <p:cNvPr id="22538" name="Text Box 8"/>
          <p:cNvSpPr txBox="1">
            <a:spLocks noChangeArrowheads="1"/>
          </p:cNvSpPr>
          <p:nvPr/>
        </p:nvSpPr>
        <p:spPr bwMode="auto">
          <a:xfrm>
            <a:off x="3276600" y="2554288"/>
            <a:ext cx="2339975" cy="2017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graphicFrame>
        <p:nvGraphicFramePr>
          <p:cNvPr id="241676" name="Object 12"/>
          <p:cNvGraphicFramePr>
            <a:graphicFrameLocks noChangeAspect="1"/>
          </p:cNvGraphicFramePr>
          <p:nvPr/>
        </p:nvGraphicFramePr>
        <p:xfrm>
          <a:off x="7229475" y="3417888"/>
          <a:ext cx="357188" cy="358775"/>
        </p:xfrm>
        <a:graphic>
          <a:graphicData uri="http://schemas.openxmlformats.org/presentationml/2006/ole">
            <mc:AlternateContent xmlns:mc="http://schemas.openxmlformats.org/markup-compatibility/2006">
              <mc:Choice xmlns:v="urn:schemas-microsoft-com:vml" Requires="v">
                <p:oleObj spid="_x0000_s22560" name="Equation" r:id="rId4" imgW="203024" imgH="203024" progId="Equation.3">
                  <p:embed/>
                </p:oleObj>
              </mc:Choice>
              <mc:Fallback>
                <p:oleObj name="Equation" r:id="rId4" imgW="203024" imgH="203024"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9475" y="3417888"/>
                        <a:ext cx="357188"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1677" name="Object 13"/>
          <p:cNvGraphicFramePr>
            <a:graphicFrameLocks noChangeAspect="1"/>
          </p:cNvGraphicFramePr>
          <p:nvPr/>
        </p:nvGraphicFramePr>
        <p:xfrm>
          <a:off x="7229475" y="3832225"/>
          <a:ext cx="357188" cy="358775"/>
        </p:xfrm>
        <a:graphic>
          <a:graphicData uri="http://schemas.openxmlformats.org/presentationml/2006/ole">
            <mc:AlternateContent xmlns:mc="http://schemas.openxmlformats.org/markup-compatibility/2006">
              <mc:Choice xmlns:v="urn:schemas-microsoft-com:vml" Requires="v">
                <p:oleObj spid="_x0000_s22561" name="Equation" r:id="rId6" imgW="203024" imgH="203024" progId="Equation.3">
                  <p:embed/>
                </p:oleObj>
              </mc:Choice>
              <mc:Fallback>
                <p:oleObj name="Equation" r:id="rId6" imgW="203024" imgH="203024" progId="Equation.3">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29475" y="3832225"/>
                        <a:ext cx="35718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78" name="Object 14"/>
          <p:cNvGraphicFramePr>
            <a:graphicFrameLocks noChangeAspect="1"/>
          </p:cNvGraphicFramePr>
          <p:nvPr/>
        </p:nvGraphicFramePr>
        <p:xfrm>
          <a:off x="3327400" y="5257800"/>
          <a:ext cx="2058988" cy="422275"/>
        </p:xfrm>
        <a:graphic>
          <a:graphicData uri="http://schemas.openxmlformats.org/presentationml/2006/ole">
            <mc:AlternateContent xmlns:mc="http://schemas.openxmlformats.org/markup-compatibility/2006">
              <mc:Choice xmlns:v="urn:schemas-microsoft-com:vml" Requires="v">
                <p:oleObj spid="_x0000_s22562" name="Equation" r:id="rId8" imgW="990170" imgH="203112" progId="Equation.3">
                  <p:embed/>
                </p:oleObj>
              </mc:Choice>
              <mc:Fallback>
                <p:oleObj name="Equation" r:id="rId8" imgW="990170" imgH="203112"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27400" y="5257800"/>
                        <a:ext cx="2058988"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16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167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168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168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416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82" grpId="0" animBg="1"/>
      <p:bldP spid="241681" grpId="0" animBg="1"/>
      <p:bldP spid="241680" grpId="0" animBg="1"/>
      <p:bldP spid="24167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From Formula to Circuit!</a:t>
            </a:r>
            <a:endParaRPr lang="en-US" altLang="en-US" smtClean="0"/>
          </a:p>
        </p:txBody>
      </p:sp>
      <p:grpSp>
        <p:nvGrpSpPr>
          <p:cNvPr id="23555" name="Group 3"/>
          <p:cNvGrpSpPr>
            <a:grpSpLocks/>
          </p:cNvGrpSpPr>
          <p:nvPr/>
        </p:nvGrpSpPr>
        <p:grpSpPr bwMode="auto">
          <a:xfrm>
            <a:off x="533400" y="1038225"/>
            <a:ext cx="8218488" cy="180975"/>
            <a:chOff x="295" y="1311"/>
            <a:chExt cx="5177" cy="114"/>
          </a:xfrm>
        </p:grpSpPr>
        <p:sp>
          <p:nvSpPr>
            <p:cNvPr id="235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6" name="Text Box 6"/>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3557" name="Text Box 7"/>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8" name="Text Box 8"/>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9" name="Text Box 9"/>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3560" name="Text Box 10"/>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61"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3562" name="Line 12"/>
          <p:cNvSpPr>
            <a:spLocks noChangeShapeType="1"/>
          </p:cNvSpPr>
          <p:nvPr/>
        </p:nvSpPr>
        <p:spPr bwMode="auto">
          <a:xfrm>
            <a:off x="3195638" y="24384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13"/>
          <p:cNvSpPr>
            <a:spLocks noChangeShapeType="1"/>
          </p:cNvSpPr>
          <p:nvPr/>
        </p:nvSpPr>
        <p:spPr bwMode="auto">
          <a:xfrm>
            <a:off x="4033838" y="21336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Text Box 14"/>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3565" name="Line 15"/>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6" name="Line 16"/>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7" name="Text Box 17"/>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sp>
        <p:nvSpPr>
          <p:cNvPr id="23568" name="Rectangle 18"/>
          <p:cNvSpPr>
            <a:spLocks noChangeArrowheads="1"/>
          </p:cNvSpPr>
          <p:nvPr/>
        </p:nvSpPr>
        <p:spPr bwMode="auto">
          <a:xfrm>
            <a:off x="5791200" y="3048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3569" name="Rectangle 19"/>
          <p:cNvSpPr>
            <a:spLocks noChangeArrowheads="1"/>
          </p:cNvSpPr>
          <p:nvPr/>
        </p:nvSpPr>
        <p:spPr bwMode="auto">
          <a:xfrm>
            <a:off x="7156450" y="3048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pic>
        <p:nvPicPr>
          <p:cNvPr id="23570" name="Picture 20" descr="circui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581400"/>
            <a:ext cx="18796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From Formula to Circuit!</a:t>
            </a:r>
            <a:endParaRPr lang="en-US" altLang="en-US" smtClean="0"/>
          </a:p>
        </p:txBody>
      </p:sp>
      <p:grpSp>
        <p:nvGrpSpPr>
          <p:cNvPr id="24579" name="Group 3"/>
          <p:cNvGrpSpPr>
            <a:grpSpLocks/>
          </p:cNvGrpSpPr>
          <p:nvPr/>
        </p:nvGrpSpPr>
        <p:grpSpPr bwMode="auto">
          <a:xfrm>
            <a:off x="533400" y="1038225"/>
            <a:ext cx="8218488" cy="180975"/>
            <a:chOff x="295" y="1311"/>
            <a:chExt cx="5177" cy="114"/>
          </a:xfrm>
        </p:grpSpPr>
        <p:sp>
          <p:nvSpPr>
            <p:cNvPr id="245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0" name="Text Box 6"/>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1" name="Text Box 7"/>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2" name="Text Box 8"/>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3" name="Text Box 9"/>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4584" name="Text Box 10"/>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4585"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4586" name="Text Box 12"/>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4587" name="Text Box 13"/>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sp>
        <p:nvSpPr>
          <p:cNvPr id="24588" name="Line 14"/>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15"/>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24590" name="Picture 16" descr="circui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743200"/>
            <a:ext cx="3149600"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You Try It!</a:t>
            </a:r>
            <a:br>
              <a:rPr lang="en-US" altLang="en-US" sz="4000" smtClean="0"/>
            </a:br>
            <a:r>
              <a:rPr lang="en-US" altLang="en-US" sz="1800" smtClean="0"/>
              <a:t>The Minterm Expansion Principle</a:t>
            </a:r>
            <a:endParaRPr lang="en-US" altLang="en-US" sz="4000" smtClean="0"/>
          </a:p>
        </p:txBody>
      </p:sp>
      <p:grpSp>
        <p:nvGrpSpPr>
          <p:cNvPr id="25603" name="Group 3"/>
          <p:cNvGrpSpPr>
            <a:grpSpLocks/>
          </p:cNvGrpSpPr>
          <p:nvPr/>
        </p:nvGrpSpPr>
        <p:grpSpPr bwMode="auto">
          <a:xfrm>
            <a:off x="533400" y="1343025"/>
            <a:ext cx="8218488" cy="180975"/>
            <a:chOff x="295" y="1311"/>
            <a:chExt cx="5177" cy="114"/>
          </a:xfrm>
        </p:grpSpPr>
        <p:sp>
          <p:nvSpPr>
            <p:cNvPr id="2560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4" name="Text Box 6"/>
          <p:cNvSpPr txBox="1">
            <a:spLocks noChangeArrowheads="1"/>
          </p:cNvSpPr>
          <p:nvPr/>
        </p:nvSpPr>
        <p:spPr bwMode="auto">
          <a:xfrm>
            <a:off x="479425" y="1752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5605" name="Text Box 7"/>
          <p:cNvSpPr txBox="1">
            <a:spLocks noChangeArrowheads="1"/>
          </p:cNvSpPr>
          <p:nvPr/>
        </p:nvSpPr>
        <p:spPr bwMode="auto">
          <a:xfrm>
            <a:off x="441325" y="2895600"/>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x </a:t>
            </a:r>
            <a:r>
              <a:rPr lang="en-US" altLang="en-US" sz="2000">
                <a:cs typeface="Arial" pitchFamily="34" charset="0"/>
              </a:rPr>
              <a:t>≥ y</a:t>
            </a:r>
          </a:p>
          <a:p>
            <a:pPr>
              <a:spcBef>
                <a:spcPct val="0"/>
              </a:spcBef>
              <a:buFontTx/>
              <a:buNone/>
            </a:pPr>
            <a:endParaRPr lang="en-US" altLang="en-US" sz="2000"/>
          </a:p>
        </p:txBody>
      </p:sp>
      <p:sp>
        <p:nvSpPr>
          <p:cNvPr id="25606" name="Text Box 8"/>
          <p:cNvSpPr txBox="1">
            <a:spLocks noChangeArrowheads="1"/>
          </p:cNvSpPr>
          <p:nvPr/>
        </p:nvSpPr>
        <p:spPr bwMode="auto">
          <a:xfrm>
            <a:off x="7021513" y="3405188"/>
            <a:ext cx="90328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u="sng"/>
              <a:t>Circuit</a:t>
            </a:r>
            <a:endParaRPr lang="en-US" altLang="en-US" sz="1800">
              <a:latin typeface="Courier" pitchFamily="49"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143000"/>
          </a:xfrm>
        </p:spPr>
        <p:txBody>
          <a:bodyPr/>
          <a:lstStyle/>
          <a:p>
            <a:pPr eaLnBrk="1" hangingPunct="1"/>
            <a:r>
              <a:rPr lang="en-US" altLang="en-US" sz="4000" smtClean="0"/>
              <a:t>Try This One…</a:t>
            </a:r>
          </a:p>
        </p:txBody>
      </p:sp>
      <p:grpSp>
        <p:nvGrpSpPr>
          <p:cNvPr id="26627" name="Group 3"/>
          <p:cNvGrpSpPr>
            <a:grpSpLocks/>
          </p:cNvGrpSpPr>
          <p:nvPr/>
        </p:nvGrpSpPr>
        <p:grpSpPr bwMode="auto">
          <a:xfrm>
            <a:off x="533400" y="1066800"/>
            <a:ext cx="8218488" cy="180975"/>
            <a:chOff x="295" y="1311"/>
            <a:chExt cx="5177" cy="114"/>
          </a:xfrm>
        </p:grpSpPr>
        <p:sp>
          <p:nvSpPr>
            <p:cNvPr id="2663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3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8" name="Text Box 6"/>
          <p:cNvSpPr txBox="1">
            <a:spLocks noChangeArrowheads="1"/>
          </p:cNvSpPr>
          <p:nvPr/>
        </p:nvSpPr>
        <p:spPr bwMode="auto">
          <a:xfrm>
            <a:off x="479425" y="1371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6629" name="Text Box 7"/>
          <p:cNvSpPr txBox="1">
            <a:spLocks noChangeArrowheads="1"/>
          </p:cNvSpPr>
          <p:nvPr/>
        </p:nvSpPr>
        <p:spPr bwMode="auto">
          <a:xfrm>
            <a:off x="441325" y="2498725"/>
            <a:ext cx="2143125" cy="2530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THREE binary </a:t>
            </a:r>
          </a:p>
          <a:p>
            <a:pPr>
              <a:spcBef>
                <a:spcPct val="0"/>
              </a:spcBef>
              <a:buFontTx/>
              <a:buNone/>
            </a:pPr>
            <a:r>
              <a:rPr lang="en-US" altLang="en-US" sz="2000"/>
              <a:t>inputs </a:t>
            </a:r>
            <a:r>
              <a:rPr lang="en-US" altLang="en-US" sz="2000" i="1"/>
              <a:t>x,y,z </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the number of 1’s</a:t>
            </a:r>
          </a:p>
          <a:p>
            <a:pPr>
              <a:spcBef>
                <a:spcPct val="0"/>
              </a:spcBef>
              <a:buFontTx/>
              <a:buNone/>
            </a:pPr>
            <a:r>
              <a:rPr lang="en-US" altLang="en-US" sz="2000"/>
              <a:t>is odd</a:t>
            </a:r>
          </a:p>
          <a:p>
            <a:pPr>
              <a:spcBef>
                <a:spcPct val="0"/>
              </a:spcBef>
              <a:buFontTx/>
              <a:buNone/>
            </a:pPr>
            <a:endParaRPr lang="en-US" altLang="en-US" sz="2000"/>
          </a:p>
        </p:txBody>
      </p:sp>
      <p:sp>
        <p:nvSpPr>
          <p:cNvPr id="26630" name="Text Box 8"/>
          <p:cNvSpPr txBox="1">
            <a:spLocks noChangeArrowheads="1"/>
          </p:cNvSpPr>
          <p:nvPr/>
        </p:nvSpPr>
        <p:spPr bwMode="auto">
          <a:xfrm>
            <a:off x="6880225" y="3505200"/>
            <a:ext cx="15779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u="sng"/>
              <a:t>Circuit</a:t>
            </a:r>
            <a:endParaRPr lang="en-US" altLang="en-US" sz="2400"/>
          </a:p>
        </p:txBody>
      </p:sp>
      <p:sp>
        <p:nvSpPr>
          <p:cNvPr id="26631" name="AutoShape 9"/>
          <p:cNvSpPr>
            <a:spLocks noChangeArrowheads="1"/>
          </p:cNvSpPr>
          <p:nvPr/>
        </p:nvSpPr>
        <p:spPr bwMode="auto">
          <a:xfrm>
            <a:off x="1143000" y="5029200"/>
            <a:ext cx="2057400" cy="685800"/>
          </a:xfrm>
          <a:prstGeom prst="wedgeRectCallout">
            <a:avLst>
              <a:gd name="adj1" fmla="val -54014"/>
              <a:gd name="adj2" fmla="val 8449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This is called an </a:t>
            </a:r>
            <a:r>
              <a:rPr lang="en-US" altLang="en-US" sz="1800"/>
              <a:t>“</a:t>
            </a:r>
            <a:r>
              <a:rPr lang="en-US" altLang="en-US" sz="1800">
                <a:latin typeface="Times New Roman" pitchFamily="18" charset="0"/>
              </a:rPr>
              <a:t>odd parity</a:t>
            </a:r>
            <a:r>
              <a:rPr lang="en-US" altLang="en-US" sz="1800"/>
              <a:t>”</a:t>
            </a:r>
            <a:r>
              <a:rPr lang="en-US" altLang="en-US" sz="1800">
                <a:latin typeface="Times New Roman" pitchFamily="18" charset="0"/>
              </a:rPr>
              <a:t> circuit</a:t>
            </a:r>
            <a:endParaRPr lang="en-US" altLang="en-US" sz="2400">
              <a:latin typeface="Times New Roman" pitchFamily="18" charset="0"/>
            </a:endParaRPr>
          </a:p>
        </p:txBody>
      </p:sp>
      <p:pic>
        <p:nvPicPr>
          <p:cNvPr id="26632"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638800"/>
            <a:ext cx="70485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143000"/>
          </a:xfrm>
        </p:spPr>
        <p:txBody>
          <a:bodyPr/>
          <a:lstStyle/>
          <a:p>
            <a:pPr eaLnBrk="1" hangingPunct="1"/>
            <a:r>
              <a:rPr lang="en-US" altLang="en-US" sz="4000" smtClean="0"/>
              <a:t>A Circuit for Adding</a:t>
            </a:r>
            <a:r>
              <a:rPr lang="en-US" altLang="en-US" smtClean="0"/>
              <a:t>!</a:t>
            </a:r>
          </a:p>
        </p:txBody>
      </p:sp>
      <p:grpSp>
        <p:nvGrpSpPr>
          <p:cNvPr id="27651" name="Group 3"/>
          <p:cNvGrpSpPr>
            <a:grpSpLocks/>
          </p:cNvGrpSpPr>
          <p:nvPr/>
        </p:nvGrpSpPr>
        <p:grpSpPr bwMode="auto">
          <a:xfrm>
            <a:off x="533400" y="1066800"/>
            <a:ext cx="8218488" cy="180975"/>
            <a:chOff x="295" y="1311"/>
            <a:chExt cx="5177" cy="114"/>
          </a:xfrm>
        </p:grpSpPr>
        <p:sp>
          <p:nvSpPr>
            <p:cNvPr id="276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36551" name="Text Box 7"/>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36552" name="Line 8"/>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553" name="Text Box 9"/>
          <p:cNvSpPr txBox="1">
            <a:spLocks noChangeArrowheads="1"/>
          </p:cNvSpPr>
          <p:nvPr/>
        </p:nvSpPr>
        <p:spPr bwMode="auto">
          <a:xfrm>
            <a:off x="2667000" y="4114800"/>
            <a:ext cx="471488"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sum</a:t>
            </a:r>
            <a:endParaRPr lang="en-US" altLang="en-US" sz="2400"/>
          </a:p>
        </p:txBody>
      </p:sp>
      <p:sp>
        <p:nvSpPr>
          <p:cNvPr id="236554" name="Text Box 10"/>
          <p:cNvSpPr txBox="1">
            <a:spLocks noChangeArrowheads="1"/>
          </p:cNvSpPr>
          <p:nvPr/>
        </p:nvSpPr>
        <p:spPr bwMode="auto">
          <a:xfrm>
            <a:off x="2041525" y="3505200"/>
            <a:ext cx="701675"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carry out</a:t>
            </a:r>
            <a:endParaRPr lang="en-US" altLang="en-US" sz="2400"/>
          </a:p>
        </p:txBody>
      </p:sp>
      <p:sp>
        <p:nvSpPr>
          <p:cNvPr id="27657" name="Line 11"/>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8" name="Text Box 12"/>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7659" name="Text Box 13"/>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grpSp>
        <p:nvGrpSpPr>
          <p:cNvPr id="236558" name="Group 14"/>
          <p:cNvGrpSpPr>
            <a:grpSpLocks/>
          </p:cNvGrpSpPr>
          <p:nvPr/>
        </p:nvGrpSpPr>
        <p:grpSpPr bwMode="auto">
          <a:xfrm>
            <a:off x="2667000" y="2286000"/>
            <a:ext cx="533400" cy="1836738"/>
            <a:chOff x="1680" y="1440"/>
            <a:chExt cx="336" cy="1157"/>
          </a:xfrm>
        </p:grpSpPr>
        <p:sp>
          <p:nvSpPr>
            <p:cNvPr id="27661" name="Rectangle 15"/>
            <p:cNvSpPr>
              <a:spLocks noChangeArrowheads="1"/>
            </p:cNvSpPr>
            <p:nvPr/>
          </p:nvSpPr>
          <p:spPr bwMode="auto">
            <a:xfrm>
              <a:off x="1728" y="2069"/>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7662" name="Line 16"/>
            <p:cNvSpPr>
              <a:spLocks noChangeShapeType="1"/>
            </p:cNvSpPr>
            <p:nvPr/>
          </p:nvSpPr>
          <p:spPr bwMode="auto">
            <a:xfrm>
              <a:off x="1847" y="1685"/>
              <a:ext cx="0"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7663" name="Group 17"/>
            <p:cNvGrpSpPr>
              <a:grpSpLocks/>
            </p:cNvGrpSpPr>
            <p:nvPr/>
          </p:nvGrpSpPr>
          <p:grpSpPr bwMode="auto">
            <a:xfrm>
              <a:off x="1748" y="1440"/>
              <a:ext cx="48" cy="576"/>
              <a:chOff x="1440" y="1435"/>
              <a:chExt cx="48" cy="576"/>
            </a:xfrm>
          </p:grpSpPr>
          <p:sp>
            <p:nvSpPr>
              <p:cNvPr id="27669" name="Line 18"/>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0" name="Line 19"/>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7664" name="Line 20"/>
            <p:cNvSpPr>
              <a:spLocks noChangeShapeType="1"/>
            </p:cNvSpPr>
            <p:nvPr/>
          </p:nvSpPr>
          <p:spPr bwMode="auto">
            <a:xfrm>
              <a:off x="1948" y="1877"/>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5" name="Line 21"/>
            <p:cNvSpPr>
              <a:spLocks noChangeShapeType="1"/>
            </p:cNvSpPr>
            <p:nvPr/>
          </p:nvSpPr>
          <p:spPr bwMode="auto">
            <a:xfrm>
              <a:off x="1824" y="2357"/>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6" name="Line 22"/>
            <p:cNvSpPr>
              <a:spLocks noChangeShapeType="1"/>
            </p:cNvSpPr>
            <p:nvPr/>
          </p:nvSpPr>
          <p:spPr bwMode="auto">
            <a:xfrm>
              <a:off x="1752" y="2357"/>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67" name="Line 23"/>
            <p:cNvSpPr>
              <a:spLocks noChangeShapeType="1"/>
            </p:cNvSpPr>
            <p:nvPr/>
          </p:nvSpPr>
          <p:spPr bwMode="auto">
            <a:xfrm flipV="1">
              <a:off x="1680" y="2308"/>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7668" name="AutoShape 24"/>
            <p:cNvCxnSpPr>
              <a:cxnSpLocks noChangeShapeType="1"/>
              <a:stCxn id="27667" idx="0"/>
              <a:endCxn id="27666" idx="1"/>
            </p:cNvCxnSpPr>
            <p:nvPr/>
          </p:nvCxnSpPr>
          <p:spPr bwMode="auto">
            <a:xfrm>
              <a:off x="1680" y="2548"/>
              <a:ext cx="72" cy="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655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65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655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65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1" grpId="0"/>
      <p:bldP spid="236552" grpId="0" animBg="1"/>
      <p:bldP spid="236553" grpId="0"/>
      <p:bldP spid="2365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143000"/>
          </a:xfrm>
        </p:spPr>
        <p:txBody>
          <a:bodyPr/>
          <a:lstStyle/>
          <a:p>
            <a:pPr eaLnBrk="1" hangingPunct="1"/>
            <a:r>
              <a:rPr lang="en-US" altLang="en-US" sz="4000" smtClean="0"/>
              <a:t>A Circuit for Adding</a:t>
            </a:r>
            <a:r>
              <a:rPr lang="en-US" altLang="en-US" smtClean="0"/>
              <a:t>!</a:t>
            </a:r>
          </a:p>
        </p:txBody>
      </p:sp>
      <p:grpSp>
        <p:nvGrpSpPr>
          <p:cNvPr id="28675" name="Group 3"/>
          <p:cNvGrpSpPr>
            <a:grpSpLocks/>
          </p:cNvGrpSpPr>
          <p:nvPr/>
        </p:nvGrpSpPr>
        <p:grpSpPr bwMode="auto">
          <a:xfrm>
            <a:off x="533400" y="1066800"/>
            <a:ext cx="8218488" cy="180975"/>
            <a:chOff x="295" y="1311"/>
            <a:chExt cx="5177" cy="114"/>
          </a:xfrm>
        </p:grpSpPr>
        <p:sp>
          <p:nvSpPr>
            <p:cNvPr id="287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7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8677"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8"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8679" name="Text Box 10"/>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8680" name="Rectangle 11"/>
          <p:cNvSpPr>
            <a:spLocks noChangeArrowheads="1"/>
          </p:cNvSpPr>
          <p:nvPr/>
        </p:nvSpPr>
        <p:spPr bwMode="auto">
          <a:xfrm>
            <a:off x="27432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1"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82" name="Group 13"/>
          <p:cNvGrpSpPr>
            <a:grpSpLocks/>
          </p:cNvGrpSpPr>
          <p:nvPr/>
        </p:nvGrpSpPr>
        <p:grpSpPr bwMode="auto">
          <a:xfrm>
            <a:off x="2774950" y="2286000"/>
            <a:ext cx="76200" cy="914400"/>
            <a:chOff x="1440" y="1435"/>
            <a:chExt cx="48" cy="576"/>
          </a:xfrm>
        </p:grpSpPr>
        <p:sp>
          <p:nvSpPr>
            <p:cNvPr id="28725"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6"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83"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4"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5"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6"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87" name="AutoShape 20"/>
          <p:cNvCxnSpPr>
            <a:cxnSpLocks noChangeShapeType="1"/>
            <a:stCxn id="28686" idx="0"/>
            <a:endCxn id="28685"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88"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9"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0" name="Group 23"/>
          <p:cNvGrpSpPr>
            <a:grpSpLocks/>
          </p:cNvGrpSpPr>
          <p:nvPr/>
        </p:nvGrpSpPr>
        <p:grpSpPr bwMode="auto">
          <a:xfrm>
            <a:off x="2165350" y="2286000"/>
            <a:ext cx="76200" cy="914400"/>
            <a:chOff x="1440" y="1435"/>
            <a:chExt cx="48" cy="576"/>
          </a:xfrm>
        </p:grpSpPr>
        <p:sp>
          <p:nvSpPr>
            <p:cNvPr id="28723"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4"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1"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2"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3"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94" name="AutoShape 29"/>
          <p:cNvCxnSpPr>
            <a:cxnSpLocks noChangeShapeType="1"/>
            <a:stCxn id="28712"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95"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96"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7" name="Group 32"/>
          <p:cNvGrpSpPr>
            <a:grpSpLocks/>
          </p:cNvGrpSpPr>
          <p:nvPr/>
        </p:nvGrpSpPr>
        <p:grpSpPr bwMode="auto">
          <a:xfrm>
            <a:off x="1555750" y="2278063"/>
            <a:ext cx="76200" cy="914400"/>
            <a:chOff x="1440" y="1435"/>
            <a:chExt cx="48" cy="576"/>
          </a:xfrm>
        </p:grpSpPr>
        <p:sp>
          <p:nvSpPr>
            <p:cNvPr id="28721"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2"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8"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9"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0"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1" name="AutoShape 38"/>
          <p:cNvCxnSpPr>
            <a:cxnSpLocks noChangeShapeType="1"/>
            <a:endCxn id="28700"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2"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703"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704" name="Group 41"/>
          <p:cNvGrpSpPr>
            <a:grpSpLocks/>
          </p:cNvGrpSpPr>
          <p:nvPr/>
        </p:nvGrpSpPr>
        <p:grpSpPr bwMode="auto">
          <a:xfrm>
            <a:off x="946150" y="2286000"/>
            <a:ext cx="76200" cy="914400"/>
            <a:chOff x="1440" y="1435"/>
            <a:chExt cx="48" cy="576"/>
          </a:xfrm>
        </p:grpSpPr>
        <p:sp>
          <p:nvSpPr>
            <p:cNvPr id="28719"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0"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705"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6"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7"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8" name="AutoShape 47"/>
          <p:cNvCxnSpPr>
            <a:cxnSpLocks noChangeShapeType="1"/>
            <a:endCxn id="28707"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9"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8710"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1"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2"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3"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4"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5"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6"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17" name="AutoShape 56"/>
          <p:cNvSpPr>
            <a:spLocks noChangeArrowheads="1"/>
          </p:cNvSpPr>
          <p:nvPr/>
        </p:nvSpPr>
        <p:spPr bwMode="auto">
          <a:xfrm>
            <a:off x="1371600" y="4800600"/>
            <a:ext cx="1752600" cy="914400"/>
          </a:xfrm>
          <a:prstGeom prst="wedgeRectCallout">
            <a:avLst>
              <a:gd name="adj1" fmla="val -57519"/>
              <a:gd name="adj2" fmla="val 77954"/>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Cool, but how do we build a FA?</a:t>
            </a:r>
          </a:p>
        </p:txBody>
      </p:sp>
      <p:pic>
        <p:nvPicPr>
          <p:cNvPr id="28718" name="Picture 5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486400"/>
            <a:ext cx="81597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143000"/>
          </a:xfrm>
        </p:spPr>
        <p:txBody>
          <a:bodyPr/>
          <a:lstStyle/>
          <a:p>
            <a:pPr eaLnBrk="1" hangingPunct="1"/>
            <a:r>
              <a:rPr lang="en-US" altLang="en-US" sz="4000" smtClean="0"/>
              <a:t>A Circuit for Adding</a:t>
            </a:r>
            <a:r>
              <a:rPr lang="en-US" altLang="en-US" smtClean="0"/>
              <a:t>!</a:t>
            </a:r>
          </a:p>
        </p:txBody>
      </p:sp>
      <p:grpSp>
        <p:nvGrpSpPr>
          <p:cNvPr id="29699" name="Group 3"/>
          <p:cNvGrpSpPr>
            <a:grpSpLocks/>
          </p:cNvGrpSpPr>
          <p:nvPr/>
        </p:nvGrpSpPr>
        <p:grpSpPr bwMode="auto">
          <a:xfrm>
            <a:off x="533400" y="1066800"/>
            <a:ext cx="8218488" cy="180975"/>
            <a:chOff x="295" y="1311"/>
            <a:chExt cx="5177" cy="114"/>
          </a:xfrm>
        </p:grpSpPr>
        <p:sp>
          <p:nvSpPr>
            <p:cNvPr id="297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0"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9701"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2"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9703" name="Text Box 10"/>
          <p:cNvSpPr txBox="1">
            <a:spLocks noChangeArrowheads="1"/>
          </p:cNvSpPr>
          <p:nvPr/>
        </p:nvSpPr>
        <p:spPr bwMode="auto">
          <a:xfrm>
            <a:off x="533400" y="2371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9704" name="Rectangle 11"/>
          <p:cNvSpPr>
            <a:spLocks noChangeArrowheads="1"/>
          </p:cNvSpPr>
          <p:nvPr/>
        </p:nvSpPr>
        <p:spPr bwMode="auto">
          <a:xfrm>
            <a:off x="27432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05"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06" name="Group 13"/>
          <p:cNvGrpSpPr>
            <a:grpSpLocks/>
          </p:cNvGrpSpPr>
          <p:nvPr/>
        </p:nvGrpSpPr>
        <p:grpSpPr bwMode="auto">
          <a:xfrm>
            <a:off x="2774950" y="2286000"/>
            <a:ext cx="76200" cy="914400"/>
            <a:chOff x="1440" y="1435"/>
            <a:chExt cx="48" cy="576"/>
          </a:xfrm>
        </p:grpSpPr>
        <p:sp>
          <p:nvSpPr>
            <p:cNvPr id="29761"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2"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07"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1" name="AutoShape 20"/>
          <p:cNvCxnSpPr>
            <a:cxnSpLocks noChangeShapeType="1"/>
            <a:stCxn id="29710" idx="0"/>
            <a:endCxn id="29709"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2"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13"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14" name="Group 23"/>
          <p:cNvGrpSpPr>
            <a:grpSpLocks/>
          </p:cNvGrpSpPr>
          <p:nvPr/>
        </p:nvGrpSpPr>
        <p:grpSpPr bwMode="auto">
          <a:xfrm>
            <a:off x="2165350" y="2286000"/>
            <a:ext cx="76200" cy="914400"/>
            <a:chOff x="1440" y="1435"/>
            <a:chExt cx="48" cy="576"/>
          </a:xfrm>
        </p:grpSpPr>
        <p:sp>
          <p:nvSpPr>
            <p:cNvPr id="29759"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0"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15"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6"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8" name="AutoShape 29"/>
          <p:cNvCxnSpPr>
            <a:cxnSpLocks noChangeShapeType="1"/>
            <a:stCxn id="29736"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9"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0"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1" name="Group 32"/>
          <p:cNvGrpSpPr>
            <a:grpSpLocks/>
          </p:cNvGrpSpPr>
          <p:nvPr/>
        </p:nvGrpSpPr>
        <p:grpSpPr bwMode="auto">
          <a:xfrm>
            <a:off x="1555750" y="2278063"/>
            <a:ext cx="76200" cy="914400"/>
            <a:chOff x="1440" y="1435"/>
            <a:chExt cx="48" cy="576"/>
          </a:xfrm>
        </p:grpSpPr>
        <p:sp>
          <p:nvSpPr>
            <p:cNvPr id="29757"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8"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2"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3"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4"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25" name="AutoShape 38"/>
          <p:cNvCxnSpPr>
            <a:cxnSpLocks noChangeShapeType="1"/>
            <a:endCxn id="29724"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26"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7"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8" name="Group 41"/>
          <p:cNvGrpSpPr>
            <a:grpSpLocks/>
          </p:cNvGrpSpPr>
          <p:nvPr/>
        </p:nvGrpSpPr>
        <p:grpSpPr bwMode="auto">
          <a:xfrm>
            <a:off x="946150" y="2286000"/>
            <a:ext cx="76200" cy="914400"/>
            <a:chOff x="1440" y="1435"/>
            <a:chExt cx="48" cy="576"/>
          </a:xfrm>
        </p:grpSpPr>
        <p:sp>
          <p:nvSpPr>
            <p:cNvPr id="29755"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6"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9"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0"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1"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32" name="AutoShape 47"/>
          <p:cNvCxnSpPr>
            <a:cxnSpLocks noChangeShapeType="1"/>
            <a:endCxn id="29731"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33"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9734"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5"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6"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7"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8"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9"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40"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1" name="Rectangle 56"/>
          <p:cNvSpPr>
            <a:spLocks noChangeArrowheads="1"/>
          </p:cNvSpPr>
          <p:nvPr/>
        </p:nvSpPr>
        <p:spPr bwMode="auto">
          <a:xfrm>
            <a:off x="1447800" y="4953000"/>
            <a:ext cx="1219200" cy="1143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a:t>FA</a:t>
            </a:r>
          </a:p>
        </p:txBody>
      </p:sp>
      <p:sp>
        <p:nvSpPr>
          <p:cNvPr id="29742" name="Line 57"/>
          <p:cNvSpPr>
            <a:spLocks noChangeShapeType="1"/>
          </p:cNvSpPr>
          <p:nvPr/>
        </p:nvSpPr>
        <p:spPr bwMode="auto">
          <a:xfrm>
            <a:off x="1676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3" name="Line 58"/>
          <p:cNvSpPr>
            <a:spLocks noChangeShapeType="1"/>
          </p:cNvSpPr>
          <p:nvPr/>
        </p:nvSpPr>
        <p:spPr bwMode="auto">
          <a:xfrm>
            <a:off x="2057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4" name="Line 59"/>
          <p:cNvSpPr>
            <a:spLocks noChangeShapeType="1"/>
          </p:cNvSpPr>
          <p:nvPr/>
        </p:nvSpPr>
        <p:spPr bwMode="auto">
          <a:xfrm>
            <a:off x="25146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5" name="Line 60"/>
          <p:cNvSpPr>
            <a:spLocks noChangeShapeType="1"/>
          </p:cNvSpPr>
          <p:nvPr/>
        </p:nvSpPr>
        <p:spPr bwMode="auto">
          <a:xfrm>
            <a:off x="2460625"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6" name="Line 61"/>
          <p:cNvSpPr>
            <a:spLocks noChangeShapeType="1"/>
          </p:cNvSpPr>
          <p:nvPr/>
        </p:nvSpPr>
        <p:spPr bwMode="auto">
          <a:xfrm>
            <a:off x="1600200"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7" name="Text Box 62"/>
          <p:cNvSpPr txBox="1">
            <a:spLocks noChangeArrowheads="1"/>
          </p:cNvSpPr>
          <p:nvPr/>
        </p:nvSpPr>
        <p:spPr bwMode="auto">
          <a:xfrm>
            <a:off x="149225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x</a:t>
            </a:r>
          </a:p>
        </p:txBody>
      </p:sp>
      <p:sp>
        <p:nvSpPr>
          <p:cNvPr id="29748" name="Text Box 63"/>
          <p:cNvSpPr txBox="1">
            <a:spLocks noChangeArrowheads="1"/>
          </p:cNvSpPr>
          <p:nvPr/>
        </p:nvSpPr>
        <p:spPr bwMode="auto">
          <a:xfrm>
            <a:off x="190500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y</a:t>
            </a:r>
          </a:p>
        </p:txBody>
      </p:sp>
      <p:sp>
        <p:nvSpPr>
          <p:cNvPr id="29749" name="Text Box 64"/>
          <p:cNvSpPr txBox="1">
            <a:spLocks noChangeArrowheads="1"/>
          </p:cNvSpPr>
          <p:nvPr/>
        </p:nvSpPr>
        <p:spPr bwMode="auto">
          <a:xfrm>
            <a:off x="2308225" y="42672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in</a:t>
            </a:r>
            <a:endParaRPr lang="en-US" altLang="en-US" sz="2400" i="1"/>
          </a:p>
        </p:txBody>
      </p:sp>
      <p:sp>
        <p:nvSpPr>
          <p:cNvPr id="29750" name="Text Box 65"/>
          <p:cNvSpPr txBox="1">
            <a:spLocks noChangeArrowheads="1"/>
          </p:cNvSpPr>
          <p:nvPr/>
        </p:nvSpPr>
        <p:spPr bwMode="auto">
          <a:xfrm>
            <a:off x="2155825" y="6324600"/>
            <a:ext cx="16541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sum</a:t>
            </a:r>
          </a:p>
        </p:txBody>
      </p:sp>
      <p:sp>
        <p:nvSpPr>
          <p:cNvPr id="29751" name="Text Box 66"/>
          <p:cNvSpPr txBox="1">
            <a:spLocks noChangeArrowheads="1"/>
          </p:cNvSpPr>
          <p:nvPr/>
        </p:nvSpPr>
        <p:spPr bwMode="auto">
          <a:xfrm>
            <a:off x="762000" y="63246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out</a:t>
            </a:r>
            <a:endParaRPr lang="en-US" altLang="en-US" sz="2400" i="1"/>
          </a:p>
        </p:txBody>
      </p:sp>
      <p:sp>
        <p:nvSpPr>
          <p:cNvPr id="29752" name="Text Box 67"/>
          <p:cNvSpPr txBox="1">
            <a:spLocks noChangeArrowheads="1"/>
          </p:cNvSpPr>
          <p:nvPr/>
        </p:nvSpPr>
        <p:spPr bwMode="auto">
          <a:xfrm>
            <a:off x="4441825" y="1516063"/>
            <a:ext cx="3787775" cy="1370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y  carry</a:t>
            </a:r>
            <a:r>
              <a:rPr lang="en-US" altLang="en-US" sz="2400" i="1" baseline="-25000"/>
              <a:t>in </a:t>
            </a:r>
            <a:r>
              <a:rPr lang="en-US" altLang="en-US" sz="2400"/>
              <a:t>  </a:t>
            </a:r>
            <a:r>
              <a:rPr lang="en-US" altLang="en-US" sz="2400" i="1"/>
              <a:t>sum  carry</a:t>
            </a:r>
            <a:r>
              <a:rPr lang="en-US" altLang="en-US" sz="2400" i="1" baseline="-25000"/>
              <a:t>out</a:t>
            </a:r>
            <a:endParaRPr lang="en-US" altLang="en-US" sz="2400"/>
          </a:p>
          <a:p>
            <a:pPr>
              <a:spcBef>
                <a:spcPct val="50000"/>
              </a:spcBef>
              <a:buFontTx/>
              <a:buNone/>
            </a:pPr>
            <a:r>
              <a:rPr lang="en-US" altLang="en-US" sz="2400">
                <a:latin typeface="Courier New" pitchFamily="49" charset="0"/>
              </a:rPr>
              <a:t>0 0  0    0    0         0 0  1    1    0</a:t>
            </a:r>
            <a:r>
              <a:rPr lang="en-US" altLang="en-US" sz="2400" i="1"/>
              <a:t>  </a:t>
            </a:r>
          </a:p>
        </p:txBody>
      </p:sp>
      <p:sp>
        <p:nvSpPr>
          <p:cNvPr id="29753" name="Line 68"/>
          <p:cNvSpPr>
            <a:spLocks noChangeShapeType="1"/>
          </p:cNvSpPr>
          <p:nvPr/>
        </p:nvSpPr>
        <p:spPr bwMode="auto">
          <a:xfrm>
            <a:off x="4419600" y="2057400"/>
            <a:ext cx="373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4" name="Line 69"/>
          <p:cNvSpPr>
            <a:spLocks noChangeShapeType="1"/>
          </p:cNvSpPr>
          <p:nvPr/>
        </p:nvSpPr>
        <p:spPr bwMode="auto">
          <a:xfrm>
            <a:off x="6096000" y="1371600"/>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0723" name="Text Box 4"/>
          <p:cNvSpPr txBox="1">
            <a:spLocks noChangeArrowheads="1"/>
          </p:cNvSpPr>
          <p:nvPr/>
        </p:nvSpPr>
        <p:spPr bwMode="auto">
          <a:xfrm>
            <a:off x="609600" y="2057400"/>
            <a:ext cx="243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x XOR y XOR y = x</a:t>
            </a:r>
          </a:p>
        </p:txBody>
      </p:sp>
      <p:pic>
        <p:nvPicPr>
          <p:cNvPr id="30724" name="Picture 5"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324600" y="16764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AutoShape 6"/>
          <p:cNvSpPr>
            <a:spLocks noChangeArrowheads="1"/>
          </p:cNvSpPr>
          <p:nvPr/>
        </p:nvSpPr>
        <p:spPr bwMode="auto">
          <a:xfrm>
            <a:off x="4495800" y="1981200"/>
            <a:ext cx="1447800" cy="381000"/>
          </a:xfrm>
          <a:prstGeom prst="wedgeRectCallout">
            <a:avLst>
              <a:gd name="adj1" fmla="val 60528"/>
              <a:gd name="adj2" fmla="val 10875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Why is that?</a:t>
            </a:r>
          </a:p>
        </p:txBody>
      </p:sp>
      <p:sp>
        <p:nvSpPr>
          <p:cNvPr id="30726" name="Text Box 7"/>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grpSp>
        <p:nvGrpSpPr>
          <p:cNvPr id="30727" name="Group 8"/>
          <p:cNvGrpSpPr>
            <a:grpSpLocks/>
          </p:cNvGrpSpPr>
          <p:nvPr/>
        </p:nvGrpSpPr>
        <p:grpSpPr bwMode="auto">
          <a:xfrm>
            <a:off x="533400" y="990600"/>
            <a:ext cx="8218488" cy="180975"/>
            <a:chOff x="295" y="1311"/>
            <a:chExt cx="5177" cy="114"/>
          </a:xfrm>
        </p:grpSpPr>
        <p:sp>
          <p:nvSpPr>
            <p:cNvPr id="30728"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1747" name="Text Box 6"/>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1748" name="Text Box 8"/>
          <p:cNvSpPr txBox="1">
            <a:spLocks noChangeArrowheads="1"/>
          </p:cNvSpPr>
          <p:nvPr/>
        </p:nvSpPr>
        <p:spPr bwMode="auto">
          <a:xfrm>
            <a:off x="3657600" y="2971800"/>
            <a:ext cx="5105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Suppose x, y = 	</a:t>
            </a:r>
            <a:r>
              <a:rPr lang="en-US" altLang="en-US" sz="2000">
                <a:latin typeface="Courier New" pitchFamily="49" charset="0"/>
              </a:rPr>
              <a:t>0,0  0,1  1,0  1,1</a:t>
            </a:r>
          </a:p>
          <a:p>
            <a:pPr>
              <a:spcBef>
                <a:spcPct val="50000"/>
              </a:spcBef>
              <a:buFontTx/>
              <a:buNone/>
            </a:pPr>
            <a:endParaRPr lang="en-US" altLang="en-US" sz="2000"/>
          </a:p>
          <a:p>
            <a:pPr>
              <a:spcBef>
                <a:spcPct val="50000"/>
              </a:spcBef>
              <a:buFontTx/>
              <a:buNone/>
            </a:pPr>
            <a:r>
              <a:rPr lang="en-US" altLang="en-US" sz="2000"/>
              <a:t>Now x,y = 	</a:t>
            </a:r>
            <a:r>
              <a:rPr lang="en-US" altLang="en-US" sz="2000">
                <a:latin typeface="Courier New" pitchFamily="49" charset="0"/>
              </a:rPr>
              <a:t>0,0  1,1  1,0  0,1</a:t>
            </a:r>
          </a:p>
          <a:p>
            <a:pPr>
              <a:spcBef>
                <a:spcPct val="50000"/>
              </a:spcBef>
              <a:buFontTx/>
              <a:buNone/>
            </a:pPr>
            <a:r>
              <a:rPr lang="en-US" altLang="en-US" sz="2000">
                <a:latin typeface="Courier New" pitchFamily="49" charset="0"/>
              </a:rPr>
              <a:t>		0,0  1,0  1,1  0,1</a:t>
            </a:r>
          </a:p>
          <a:p>
            <a:pPr>
              <a:spcBef>
                <a:spcPct val="50000"/>
              </a:spcBef>
              <a:buFontTx/>
              <a:buNone/>
            </a:pPr>
            <a:r>
              <a:rPr lang="en-US" altLang="en-US" sz="2000">
                <a:latin typeface="Courier New" pitchFamily="49" charset="0"/>
              </a:rPr>
              <a:t>		0,0  1,0  0,1  1,1</a:t>
            </a:r>
            <a:endParaRPr lang="en-US" altLang="en-US" sz="2000"/>
          </a:p>
        </p:txBody>
      </p:sp>
      <p:grpSp>
        <p:nvGrpSpPr>
          <p:cNvPr id="31749" name="Group 11"/>
          <p:cNvGrpSpPr>
            <a:grpSpLocks/>
          </p:cNvGrpSpPr>
          <p:nvPr/>
        </p:nvGrpSpPr>
        <p:grpSpPr bwMode="auto">
          <a:xfrm>
            <a:off x="533400" y="990600"/>
            <a:ext cx="8218488" cy="180975"/>
            <a:chOff x="295" y="1311"/>
            <a:chExt cx="5177" cy="114"/>
          </a:xfrm>
        </p:grpSpPr>
        <p:sp>
          <p:nvSpPr>
            <p:cNvPr id="31750"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8"/>
          <p:cNvSpPr>
            <a:spLocks noGrp="1" noChangeArrowheads="1"/>
          </p:cNvSpPr>
          <p:nvPr>
            <p:ph type="body" idx="1"/>
            <p:custDataLst>
              <p:tags r:id="rId1"/>
            </p:custDataLst>
          </p:nvPr>
        </p:nvSpPr>
        <p:spPr>
          <a:noFill/>
        </p:spPr>
        <p:txBody>
          <a:bodyPr/>
          <a:lstStyle/>
          <a:p>
            <a:pPr eaLnBrk="1" hangingPunct="1">
              <a:spcBef>
                <a:spcPct val="0"/>
              </a:spcBef>
              <a:buFontTx/>
              <a:buNone/>
            </a:pPr>
            <a:r>
              <a:rPr lang="en-US" altLang="en-US" b="1" smtClean="0">
                <a:latin typeface="Courier New" pitchFamily="49" charset="0"/>
              </a:rPr>
              <a:t>&gt;&gt;&gt; </a:t>
            </a:r>
            <a:r>
              <a:rPr lang="en-US" altLang="en-US" b="1" smtClean="0">
                <a:solidFill>
                  <a:srgbClr val="1E16E4"/>
                </a:solidFill>
                <a:latin typeface="Courier New" pitchFamily="49" charset="0"/>
              </a:rPr>
              <a:t>.01*10 == .01/.1</a:t>
            </a:r>
          </a:p>
          <a:p>
            <a:pPr eaLnBrk="1" hangingPunct="1">
              <a:spcBef>
                <a:spcPct val="0"/>
              </a:spcBef>
              <a:buFontTx/>
              <a:buNone/>
            </a:pPr>
            <a:r>
              <a:rPr lang="en-US" altLang="en-US" b="1" smtClean="0">
                <a:solidFill>
                  <a:srgbClr val="1E16E4"/>
                </a:solidFill>
                <a:latin typeface="Courier New" pitchFamily="49" charset="0"/>
              </a:rPr>
              <a:t>False</a:t>
            </a:r>
          </a:p>
        </p:txBody>
      </p:sp>
      <p:sp>
        <p:nvSpPr>
          <p:cNvPr id="4099" name="Rectangle 2"/>
          <p:cNvSpPr>
            <a:spLocks noGrp="1" noChangeArrowheads="1"/>
          </p:cNvSpPr>
          <p:nvPr>
            <p:ph type="title"/>
          </p:nvPr>
        </p:nvSpPr>
        <p:spPr>
          <a:xfrm>
            <a:off x="457200" y="152400"/>
            <a:ext cx="7772400" cy="1143000"/>
          </a:xfrm>
        </p:spPr>
        <p:txBody>
          <a:bodyPr/>
          <a:lstStyle/>
          <a:p>
            <a:pPr eaLnBrk="1" hangingPunct="1"/>
            <a:r>
              <a:rPr lang="en-US" altLang="en-US" smtClean="0"/>
              <a:t>What</a:t>
            </a:r>
            <a:r>
              <a:rPr lang="ja-JP" altLang="en-US" smtClean="0"/>
              <a:t>’</a:t>
            </a:r>
            <a:r>
              <a:rPr lang="en-US" altLang="ja-JP" smtClean="0"/>
              <a:t>s Up With This!?</a:t>
            </a:r>
            <a:endParaRPr lang="en-US" altLang="en-US" smtClean="0"/>
          </a:p>
        </p:txBody>
      </p:sp>
      <p:grpSp>
        <p:nvGrpSpPr>
          <p:cNvPr id="4100" name="Group 9"/>
          <p:cNvGrpSpPr>
            <a:grpSpLocks/>
          </p:cNvGrpSpPr>
          <p:nvPr/>
        </p:nvGrpSpPr>
        <p:grpSpPr bwMode="auto">
          <a:xfrm>
            <a:off x="304800" y="1114425"/>
            <a:ext cx="8218488" cy="180975"/>
            <a:chOff x="295" y="1311"/>
            <a:chExt cx="5177" cy="114"/>
          </a:xfrm>
        </p:grpSpPr>
        <p:sp>
          <p:nvSpPr>
            <p:cNvPr id="4101"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2"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277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2772" name="Text Box 5"/>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2773" name="Text Box 6"/>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2774" name="Group 7"/>
          <p:cNvGrpSpPr>
            <a:grpSpLocks/>
          </p:cNvGrpSpPr>
          <p:nvPr/>
        </p:nvGrpSpPr>
        <p:grpSpPr bwMode="auto">
          <a:xfrm>
            <a:off x="533400" y="990600"/>
            <a:ext cx="8218488" cy="180975"/>
            <a:chOff x="295" y="1311"/>
            <a:chExt cx="5177" cy="114"/>
          </a:xfrm>
        </p:grpSpPr>
        <p:sp>
          <p:nvSpPr>
            <p:cNvPr id="32775"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6"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3795"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3796"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3797"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3798" name="Group 6"/>
          <p:cNvGrpSpPr>
            <a:grpSpLocks/>
          </p:cNvGrpSpPr>
          <p:nvPr/>
        </p:nvGrpSpPr>
        <p:grpSpPr bwMode="auto">
          <a:xfrm>
            <a:off x="533400" y="990600"/>
            <a:ext cx="8218488" cy="180975"/>
            <a:chOff x="295" y="1311"/>
            <a:chExt cx="5177" cy="114"/>
          </a:xfrm>
        </p:grpSpPr>
        <p:sp>
          <p:nvSpPr>
            <p:cNvPr id="3379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4819"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4820"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4821"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a:t>
            </a:r>
          </a:p>
        </p:txBody>
      </p:sp>
      <p:grpSp>
        <p:nvGrpSpPr>
          <p:cNvPr id="34822" name="Group 6"/>
          <p:cNvGrpSpPr>
            <a:grpSpLocks/>
          </p:cNvGrpSpPr>
          <p:nvPr/>
        </p:nvGrpSpPr>
        <p:grpSpPr bwMode="auto">
          <a:xfrm>
            <a:off x="533400" y="990600"/>
            <a:ext cx="8218488" cy="180975"/>
            <a:chOff x="295" y="1311"/>
            <a:chExt cx="5177" cy="114"/>
          </a:xfrm>
        </p:grpSpPr>
        <p:sp>
          <p:nvSpPr>
            <p:cNvPr id="3482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482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5843"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5844"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5845"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x1 ^ x0</a:t>
            </a:r>
          </a:p>
        </p:txBody>
      </p:sp>
      <p:grpSp>
        <p:nvGrpSpPr>
          <p:cNvPr id="35846" name="Group 6"/>
          <p:cNvGrpSpPr>
            <a:grpSpLocks/>
          </p:cNvGrpSpPr>
          <p:nvPr/>
        </p:nvGrpSpPr>
        <p:grpSpPr bwMode="auto">
          <a:xfrm>
            <a:off x="533400" y="990600"/>
            <a:ext cx="8218488" cy="180975"/>
            <a:chOff x="295" y="1311"/>
            <a:chExt cx="5177" cy="114"/>
          </a:xfrm>
        </p:grpSpPr>
        <p:sp>
          <p:nvSpPr>
            <p:cNvPr id="35847"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48"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6867"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6868"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6869"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(x0 ^ y0) ^ x0</a:t>
            </a:r>
          </a:p>
        </p:txBody>
      </p:sp>
      <p:grpSp>
        <p:nvGrpSpPr>
          <p:cNvPr id="36870" name="Group 6"/>
          <p:cNvGrpSpPr>
            <a:grpSpLocks/>
          </p:cNvGrpSpPr>
          <p:nvPr/>
        </p:nvGrpSpPr>
        <p:grpSpPr bwMode="auto">
          <a:xfrm>
            <a:off x="533400" y="990600"/>
            <a:ext cx="8218488" cy="180975"/>
            <a:chOff x="295" y="1311"/>
            <a:chExt cx="5177" cy="114"/>
          </a:xfrm>
        </p:grpSpPr>
        <p:sp>
          <p:nvSpPr>
            <p:cNvPr id="36871"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789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7892"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7893"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y0</a:t>
            </a:r>
          </a:p>
        </p:txBody>
      </p:sp>
      <p:pic>
        <p:nvPicPr>
          <p:cNvPr id="37894" name="Picture 6"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162800" y="51816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5" name="AutoShape 8"/>
          <p:cNvSpPr>
            <a:spLocks noChangeArrowheads="1"/>
          </p:cNvSpPr>
          <p:nvPr/>
        </p:nvSpPr>
        <p:spPr bwMode="auto">
          <a:xfrm>
            <a:off x="4495800" y="4191000"/>
            <a:ext cx="2895600" cy="838200"/>
          </a:xfrm>
          <a:prstGeom prst="wedgeRectCallout">
            <a:avLst>
              <a:gd name="adj1" fmla="val 50167"/>
              <a:gd name="adj2" fmla="val 11022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That's so cool that last night I got a date with Xhicktlx by telling him about it!</a:t>
            </a:r>
          </a:p>
        </p:txBody>
      </p:sp>
      <p:grpSp>
        <p:nvGrpSpPr>
          <p:cNvPr id="37896" name="Group 9"/>
          <p:cNvGrpSpPr>
            <a:grpSpLocks/>
          </p:cNvGrpSpPr>
          <p:nvPr/>
        </p:nvGrpSpPr>
        <p:grpSpPr bwMode="auto">
          <a:xfrm>
            <a:off x="533400" y="990600"/>
            <a:ext cx="8218488" cy="180975"/>
            <a:chOff x="295" y="1311"/>
            <a:chExt cx="5177" cy="114"/>
          </a:xfrm>
        </p:grpSpPr>
        <p:sp>
          <p:nvSpPr>
            <p:cNvPr id="37897"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7898"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custDataLst>
              <p:tags r:id="rId1"/>
            </p:custDataLst>
          </p:nvPr>
        </p:nvGrpSpPr>
        <p:grpSpPr bwMode="auto">
          <a:xfrm>
            <a:off x="2174875" y="914400"/>
            <a:ext cx="6521450" cy="149225"/>
            <a:chOff x="295" y="1311"/>
            <a:chExt cx="5177" cy="114"/>
          </a:xfrm>
        </p:grpSpPr>
        <p:sp>
          <p:nvSpPr>
            <p:cNvPr id="5172" name="Rectangle 3"/>
            <p:cNvSpPr>
              <a:spLocks noChangeArrowheads="1"/>
            </p:cNvSpPr>
            <p:nvPr>
              <p:custDataLst>
                <p:tags r:id="rId44"/>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73" name="Rectangle 4"/>
            <p:cNvSpPr>
              <a:spLocks noChangeArrowheads="1"/>
            </p:cNvSpPr>
            <p:nvPr>
              <p:custDataLst>
                <p:tags r:id="rId45"/>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4994" name="Text Box 5"/>
          <p:cNvSpPr txBox="1">
            <a:spLocks noChangeArrowheads="1"/>
          </p:cNvSpPr>
          <p:nvPr>
            <p:custDataLst>
              <p:tags r:id="rId2"/>
            </p:custDataLst>
          </p:nvPr>
        </p:nvSpPr>
        <p:spPr bwMode="auto">
          <a:xfrm>
            <a:off x="2667000" y="152400"/>
            <a:ext cx="54864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Sinking With </a:t>
            </a:r>
            <a:r>
              <a:rPr lang="en-US" sz="4000" dirty="0" smtClean="0">
                <a:latin typeface="Courier New" pitchFamily="49" charset="0"/>
                <a:cs typeface="Courier New" pitchFamily="49" charset="0"/>
              </a:rPr>
              <a:t>float</a:t>
            </a:r>
            <a:r>
              <a:rPr lang="en-US" sz="4000" dirty="0" smtClean="0">
                <a:latin typeface="+mj-lt"/>
              </a:rPr>
              <a:t>s</a:t>
            </a:r>
          </a:p>
        </p:txBody>
      </p:sp>
      <p:sp>
        <p:nvSpPr>
          <p:cNvPr id="5124" name="Text Box 6"/>
          <p:cNvSpPr txBox="1">
            <a:spLocks noChangeArrowheads="1"/>
          </p:cNvSpPr>
          <p:nvPr>
            <p:custDataLst>
              <p:tags r:id="rId3"/>
            </p:custDataLst>
          </p:nvPr>
        </p:nvSpPr>
        <p:spPr bwMode="auto">
          <a:xfrm>
            <a:off x="457200" y="1219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0.0000</a:t>
            </a:r>
          </a:p>
        </p:txBody>
      </p:sp>
      <p:sp>
        <p:nvSpPr>
          <p:cNvPr id="5125" name="Text Box 7"/>
          <p:cNvSpPr txBox="1">
            <a:spLocks noChangeArrowheads="1"/>
          </p:cNvSpPr>
          <p:nvPr>
            <p:custDataLst>
              <p:tags r:id="rId4"/>
            </p:custDataLst>
          </p:nvPr>
        </p:nvSpPr>
        <p:spPr bwMode="auto">
          <a:xfrm>
            <a:off x="457200" y="1600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0.0001</a:t>
            </a:r>
          </a:p>
        </p:txBody>
      </p:sp>
      <p:sp>
        <p:nvSpPr>
          <p:cNvPr id="5126" name="Text Box 8"/>
          <p:cNvSpPr txBox="1">
            <a:spLocks noChangeArrowheads="1"/>
          </p:cNvSpPr>
          <p:nvPr>
            <p:custDataLst>
              <p:tags r:id="rId5"/>
            </p:custDataLst>
          </p:nvPr>
        </p:nvSpPr>
        <p:spPr bwMode="auto">
          <a:xfrm>
            <a:off x="457200" y="1981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0.0010</a:t>
            </a:r>
          </a:p>
        </p:txBody>
      </p:sp>
      <p:sp>
        <p:nvSpPr>
          <p:cNvPr id="5127" name="Text Box 9"/>
          <p:cNvSpPr txBox="1">
            <a:spLocks noChangeArrowheads="1"/>
          </p:cNvSpPr>
          <p:nvPr>
            <p:custDataLst>
              <p:tags r:id="rId6"/>
            </p:custDataLst>
          </p:nvPr>
        </p:nvSpPr>
        <p:spPr bwMode="auto">
          <a:xfrm>
            <a:off x="457200" y="2362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0.0011</a:t>
            </a:r>
          </a:p>
        </p:txBody>
      </p:sp>
      <p:sp>
        <p:nvSpPr>
          <p:cNvPr id="5128" name="Text Box 10"/>
          <p:cNvSpPr txBox="1">
            <a:spLocks noChangeArrowheads="1"/>
          </p:cNvSpPr>
          <p:nvPr>
            <p:custDataLst>
              <p:tags r:id="rId7"/>
            </p:custDataLst>
          </p:nvPr>
        </p:nvSpPr>
        <p:spPr bwMode="auto">
          <a:xfrm>
            <a:off x="457200"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0.1111</a:t>
            </a:r>
          </a:p>
        </p:txBody>
      </p:sp>
      <p:sp>
        <p:nvSpPr>
          <p:cNvPr id="5129" name="Text Box 11"/>
          <p:cNvSpPr txBox="1">
            <a:spLocks noChangeArrowheads="1"/>
          </p:cNvSpPr>
          <p:nvPr>
            <p:custDataLst>
              <p:tags r:id="rId8"/>
            </p:custDataLst>
          </p:nvPr>
        </p:nvSpPr>
        <p:spPr bwMode="auto">
          <a:xfrm>
            <a:off x="457200" y="2743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0.0100</a:t>
            </a:r>
          </a:p>
        </p:txBody>
      </p:sp>
      <p:sp>
        <p:nvSpPr>
          <p:cNvPr id="5130" name="Text Box 12"/>
          <p:cNvSpPr txBox="1">
            <a:spLocks noChangeArrowheads="1"/>
          </p:cNvSpPr>
          <p:nvPr>
            <p:custDataLst>
              <p:tags r:id="rId9"/>
            </p:custDataLst>
          </p:nvPr>
        </p:nvSpPr>
        <p:spPr bwMode="auto">
          <a:xfrm>
            <a:off x="457200" y="3124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0.0101</a:t>
            </a:r>
          </a:p>
        </p:txBody>
      </p:sp>
      <p:sp>
        <p:nvSpPr>
          <p:cNvPr id="5131" name="Line 13"/>
          <p:cNvSpPr>
            <a:spLocks noChangeShapeType="1"/>
          </p:cNvSpPr>
          <p:nvPr>
            <p:custDataLst>
              <p:tags r:id="rId10"/>
            </p:custDataLst>
          </p:nvPr>
        </p:nvSpPr>
        <p:spPr bwMode="auto">
          <a:xfrm>
            <a:off x="958850" y="5334000"/>
            <a:ext cx="649288" cy="0"/>
          </a:xfrm>
          <a:prstGeom prst="line">
            <a:avLst/>
          </a:prstGeom>
          <a:noFill/>
          <a:ln w="19050">
            <a:solidFill>
              <a:srgbClr val="1E16E4"/>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5132" name="Text Box 14"/>
          <p:cNvSpPr txBox="1">
            <a:spLocks noChangeArrowheads="1"/>
          </p:cNvSpPr>
          <p:nvPr>
            <p:custDataLst>
              <p:tags r:id="rId11"/>
            </p:custDataLst>
          </p:nvPr>
        </p:nvSpPr>
        <p:spPr bwMode="auto">
          <a:xfrm>
            <a:off x="874713" y="5373688"/>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4 bits</a:t>
            </a:r>
          </a:p>
        </p:txBody>
      </p:sp>
      <p:sp>
        <p:nvSpPr>
          <p:cNvPr id="5133" name="Text Box 15"/>
          <p:cNvSpPr txBox="1">
            <a:spLocks noChangeArrowheads="1"/>
          </p:cNvSpPr>
          <p:nvPr>
            <p:custDataLst>
              <p:tags r:id="rId12"/>
            </p:custDataLst>
          </p:nvPr>
        </p:nvSpPr>
        <p:spPr bwMode="auto">
          <a:xfrm>
            <a:off x="4876800" y="4038600"/>
            <a:ext cx="32766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In reality, </a:t>
            </a:r>
            <a:r>
              <a:rPr lang="en-US" altLang="en-US" sz="1400">
                <a:solidFill>
                  <a:srgbClr val="B410CE"/>
                </a:solidFill>
                <a:latin typeface="Comic Sans MS" pitchFamily="66" charset="0"/>
              </a:rPr>
              <a:t>23 bits</a:t>
            </a:r>
            <a:r>
              <a:rPr lang="en-US" altLang="en-US" sz="1400">
                <a:solidFill>
                  <a:srgbClr val="1E16E4"/>
                </a:solidFill>
                <a:latin typeface="Comic Sans MS" pitchFamily="66" charset="0"/>
              </a:rPr>
              <a:t> or </a:t>
            </a:r>
            <a:r>
              <a:rPr lang="en-US" altLang="en-US" sz="1400">
                <a:solidFill>
                  <a:srgbClr val="B410CE"/>
                </a:solidFill>
                <a:latin typeface="Comic Sans MS" pitchFamily="66" charset="0"/>
              </a:rPr>
              <a:t>52 bits</a:t>
            </a:r>
            <a:r>
              <a:rPr lang="en-US" altLang="en-US" sz="1400">
                <a:solidFill>
                  <a:srgbClr val="1E16E4"/>
                </a:solidFill>
                <a:latin typeface="Comic Sans MS" pitchFamily="66" charset="0"/>
              </a:rPr>
              <a:t> will be used to represent the fractional part of a floating-point number</a:t>
            </a:r>
          </a:p>
        </p:txBody>
      </p:sp>
      <p:sp>
        <p:nvSpPr>
          <p:cNvPr id="5134" name="Text Box 16"/>
          <p:cNvSpPr txBox="1">
            <a:spLocks noChangeArrowheads="1"/>
          </p:cNvSpPr>
          <p:nvPr>
            <p:custDataLst>
              <p:tags r:id="rId13"/>
            </p:custDataLst>
          </p:nvPr>
        </p:nvSpPr>
        <p:spPr bwMode="auto">
          <a:xfrm>
            <a:off x="457200" y="4495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0.1110</a:t>
            </a:r>
          </a:p>
        </p:txBody>
      </p:sp>
      <p:sp>
        <p:nvSpPr>
          <p:cNvPr id="5135" name="Text Box 17"/>
          <p:cNvSpPr txBox="1">
            <a:spLocks noChangeArrowheads="1"/>
          </p:cNvSpPr>
          <p:nvPr>
            <p:custDataLst>
              <p:tags r:id="rId14"/>
            </p:custDataLst>
          </p:nvPr>
        </p:nvSpPr>
        <p:spPr bwMode="auto">
          <a:xfrm>
            <a:off x="457200" y="4114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0.1101</a:t>
            </a:r>
          </a:p>
        </p:txBody>
      </p:sp>
      <p:sp>
        <p:nvSpPr>
          <p:cNvPr id="5136" name="Text Box 18"/>
          <p:cNvSpPr txBox="1">
            <a:spLocks noChangeArrowheads="1"/>
          </p:cNvSpPr>
          <p:nvPr>
            <p:custDataLst>
              <p:tags r:id="rId15"/>
            </p:custDataLst>
          </p:nvPr>
        </p:nvSpPr>
        <p:spPr bwMode="auto">
          <a:xfrm>
            <a:off x="457200" y="3733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0.1100</a:t>
            </a:r>
          </a:p>
        </p:txBody>
      </p:sp>
      <p:sp>
        <p:nvSpPr>
          <p:cNvPr id="5137" name="Text Box 19"/>
          <p:cNvSpPr txBox="1">
            <a:spLocks noChangeArrowheads="1"/>
          </p:cNvSpPr>
          <p:nvPr>
            <p:custDataLst>
              <p:tags r:id="rId16"/>
            </p:custDataLst>
          </p:nvPr>
        </p:nvSpPr>
        <p:spPr bwMode="auto">
          <a:xfrm>
            <a:off x="708025" y="3344863"/>
            <a:ext cx="808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latin typeface="Times" pitchFamily="18" charset="0"/>
              </a:rPr>
              <a:t>…</a:t>
            </a:r>
          </a:p>
        </p:txBody>
      </p:sp>
      <p:sp>
        <p:nvSpPr>
          <p:cNvPr id="5138" name="Text Box 20"/>
          <p:cNvSpPr txBox="1">
            <a:spLocks noChangeArrowheads="1"/>
          </p:cNvSpPr>
          <p:nvPr>
            <p:custDataLst>
              <p:tags r:id="rId17"/>
            </p:custDataLst>
          </p:nvPr>
        </p:nvSpPr>
        <p:spPr bwMode="auto">
          <a:xfrm>
            <a:off x="2790825" y="1216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0.0000    </a:t>
            </a:r>
          </a:p>
        </p:txBody>
      </p:sp>
      <p:sp>
        <p:nvSpPr>
          <p:cNvPr id="5139" name="Text Box 21"/>
          <p:cNvSpPr txBox="1">
            <a:spLocks noChangeArrowheads="1"/>
          </p:cNvSpPr>
          <p:nvPr>
            <p:custDataLst>
              <p:tags r:id="rId18"/>
            </p:custDataLst>
          </p:nvPr>
        </p:nvSpPr>
        <p:spPr bwMode="auto">
          <a:xfrm>
            <a:off x="3962400" y="1219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exact </a:t>
            </a:r>
            <a:r>
              <a:rPr lang="en-US" altLang="en-US" sz="2400">
                <a:solidFill>
                  <a:srgbClr val="067B0E"/>
                </a:solidFill>
                <a:latin typeface="Times New Roman" pitchFamily="18" charset="0"/>
              </a:rPr>
              <a:t>decimal equivalents</a:t>
            </a:r>
            <a:endParaRPr lang="en-US" altLang="en-US" sz="2400" b="1" i="1">
              <a:solidFill>
                <a:srgbClr val="067B0E"/>
              </a:solidFill>
              <a:latin typeface="Times New Roman" pitchFamily="18" charset="0"/>
            </a:endParaRPr>
          </a:p>
        </p:txBody>
      </p:sp>
      <p:sp>
        <p:nvSpPr>
          <p:cNvPr id="5140" name="Text Box 22"/>
          <p:cNvSpPr txBox="1">
            <a:spLocks noChangeArrowheads="1"/>
          </p:cNvSpPr>
          <p:nvPr>
            <p:custDataLst>
              <p:tags r:id="rId19"/>
            </p:custDataLst>
          </p:nvPr>
        </p:nvSpPr>
        <p:spPr bwMode="auto">
          <a:xfrm>
            <a:off x="2790825" y="1597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0.0625</a:t>
            </a:r>
          </a:p>
        </p:txBody>
      </p:sp>
      <p:sp>
        <p:nvSpPr>
          <p:cNvPr id="5141" name="Text Box 23"/>
          <p:cNvSpPr txBox="1">
            <a:spLocks noChangeArrowheads="1"/>
          </p:cNvSpPr>
          <p:nvPr>
            <p:custDataLst>
              <p:tags r:id="rId20"/>
            </p:custDataLst>
          </p:nvPr>
        </p:nvSpPr>
        <p:spPr bwMode="auto">
          <a:xfrm>
            <a:off x="2790825" y="1978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0.1250</a:t>
            </a:r>
          </a:p>
        </p:txBody>
      </p:sp>
      <p:sp>
        <p:nvSpPr>
          <p:cNvPr id="5142" name="Text Box 24"/>
          <p:cNvSpPr txBox="1">
            <a:spLocks noChangeArrowheads="1"/>
          </p:cNvSpPr>
          <p:nvPr>
            <p:custDataLst>
              <p:tags r:id="rId21"/>
            </p:custDataLst>
          </p:nvPr>
        </p:nvSpPr>
        <p:spPr bwMode="auto">
          <a:xfrm>
            <a:off x="2790825" y="2357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0.1875</a:t>
            </a:r>
          </a:p>
        </p:txBody>
      </p:sp>
      <p:sp>
        <p:nvSpPr>
          <p:cNvPr id="5143" name="Text Box 25"/>
          <p:cNvSpPr txBox="1">
            <a:spLocks noChangeArrowheads="1"/>
          </p:cNvSpPr>
          <p:nvPr>
            <p:custDataLst>
              <p:tags r:id="rId22"/>
            </p:custDataLst>
          </p:nvPr>
        </p:nvSpPr>
        <p:spPr bwMode="auto">
          <a:xfrm>
            <a:off x="2790825" y="2738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0.2500</a:t>
            </a:r>
          </a:p>
        </p:txBody>
      </p:sp>
      <p:sp>
        <p:nvSpPr>
          <p:cNvPr id="5144" name="Text Box 26"/>
          <p:cNvSpPr txBox="1">
            <a:spLocks noChangeArrowheads="1"/>
          </p:cNvSpPr>
          <p:nvPr>
            <p:custDataLst>
              <p:tags r:id="rId23"/>
            </p:custDataLst>
          </p:nvPr>
        </p:nvSpPr>
        <p:spPr bwMode="auto">
          <a:xfrm>
            <a:off x="2790825" y="311785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0.3125</a:t>
            </a:r>
          </a:p>
        </p:txBody>
      </p:sp>
      <p:sp>
        <p:nvSpPr>
          <p:cNvPr id="5145" name="Text Box 27"/>
          <p:cNvSpPr txBox="1">
            <a:spLocks noChangeArrowheads="1"/>
          </p:cNvSpPr>
          <p:nvPr>
            <p:custDataLst>
              <p:tags r:id="rId24"/>
            </p:custDataLst>
          </p:nvPr>
        </p:nvSpPr>
        <p:spPr bwMode="auto">
          <a:xfrm>
            <a:off x="2790825" y="3719513"/>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0.7500</a:t>
            </a:r>
          </a:p>
        </p:txBody>
      </p:sp>
      <p:sp>
        <p:nvSpPr>
          <p:cNvPr id="5146" name="Text Box 28"/>
          <p:cNvSpPr txBox="1">
            <a:spLocks noChangeArrowheads="1"/>
          </p:cNvSpPr>
          <p:nvPr>
            <p:custDataLst>
              <p:tags r:id="rId25"/>
            </p:custDataLst>
          </p:nvPr>
        </p:nvSpPr>
        <p:spPr bwMode="auto">
          <a:xfrm>
            <a:off x="2790825" y="410527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0.8125</a:t>
            </a:r>
          </a:p>
        </p:txBody>
      </p:sp>
      <p:sp>
        <p:nvSpPr>
          <p:cNvPr id="5147" name="Text Box 29"/>
          <p:cNvSpPr txBox="1">
            <a:spLocks noChangeArrowheads="1"/>
          </p:cNvSpPr>
          <p:nvPr>
            <p:custDataLst>
              <p:tags r:id="rId26"/>
            </p:custDataLst>
          </p:nvPr>
        </p:nvSpPr>
        <p:spPr bwMode="auto">
          <a:xfrm>
            <a:off x="2790825" y="44910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0.8750</a:t>
            </a:r>
          </a:p>
        </p:txBody>
      </p:sp>
      <p:sp>
        <p:nvSpPr>
          <p:cNvPr id="5148" name="Text Box 30"/>
          <p:cNvSpPr txBox="1">
            <a:spLocks noChangeArrowheads="1"/>
          </p:cNvSpPr>
          <p:nvPr>
            <p:custDataLst>
              <p:tags r:id="rId27"/>
            </p:custDataLst>
          </p:nvPr>
        </p:nvSpPr>
        <p:spPr bwMode="auto">
          <a:xfrm>
            <a:off x="2790825"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0.9375</a:t>
            </a:r>
          </a:p>
        </p:txBody>
      </p:sp>
      <p:sp>
        <p:nvSpPr>
          <p:cNvPr id="5149" name="Text Box 31"/>
          <p:cNvSpPr txBox="1">
            <a:spLocks noChangeArrowheads="1"/>
          </p:cNvSpPr>
          <p:nvPr>
            <p:custDataLst>
              <p:tags r:id="rId28"/>
            </p:custDataLst>
          </p:nvPr>
        </p:nvSpPr>
        <p:spPr bwMode="auto">
          <a:xfrm>
            <a:off x="2862263" y="3338513"/>
            <a:ext cx="808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solidFill>
                  <a:srgbClr val="067B0E"/>
                </a:solidFill>
                <a:latin typeface="Times" pitchFamily="18" charset="0"/>
              </a:rPr>
              <a:t>…</a:t>
            </a:r>
          </a:p>
        </p:txBody>
      </p:sp>
      <p:sp>
        <p:nvSpPr>
          <p:cNvPr id="5150" name="Line 32"/>
          <p:cNvSpPr>
            <a:spLocks noChangeShapeType="1"/>
          </p:cNvSpPr>
          <p:nvPr>
            <p:custDataLst>
              <p:tags r:id="rId29"/>
            </p:custDataLst>
          </p:nvPr>
        </p:nvSpPr>
        <p:spPr bwMode="auto">
          <a:xfrm>
            <a:off x="1752600" y="14366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1" name="Line 33"/>
          <p:cNvSpPr>
            <a:spLocks noChangeShapeType="1"/>
          </p:cNvSpPr>
          <p:nvPr>
            <p:custDataLst>
              <p:tags r:id="rId30"/>
            </p:custDataLst>
          </p:nvPr>
        </p:nvSpPr>
        <p:spPr bwMode="auto">
          <a:xfrm>
            <a:off x="1752600" y="1803400"/>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2" name="Line 34"/>
          <p:cNvSpPr>
            <a:spLocks noChangeShapeType="1"/>
          </p:cNvSpPr>
          <p:nvPr>
            <p:custDataLst>
              <p:tags r:id="rId31"/>
            </p:custDataLst>
          </p:nvPr>
        </p:nvSpPr>
        <p:spPr bwMode="auto">
          <a:xfrm>
            <a:off x="1752600" y="22018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3" name="Line 35"/>
          <p:cNvSpPr>
            <a:spLocks noChangeShapeType="1"/>
          </p:cNvSpPr>
          <p:nvPr>
            <p:custDataLst>
              <p:tags r:id="rId32"/>
            </p:custDataLst>
          </p:nvPr>
        </p:nvSpPr>
        <p:spPr bwMode="auto">
          <a:xfrm>
            <a:off x="1752600" y="257651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4" name="Line 36"/>
          <p:cNvSpPr>
            <a:spLocks noChangeShapeType="1"/>
          </p:cNvSpPr>
          <p:nvPr>
            <p:custDataLst>
              <p:tags r:id="rId33"/>
            </p:custDataLst>
          </p:nvPr>
        </p:nvSpPr>
        <p:spPr bwMode="auto">
          <a:xfrm>
            <a:off x="1752600" y="296703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5" name="Line 37"/>
          <p:cNvSpPr>
            <a:spLocks noChangeShapeType="1"/>
          </p:cNvSpPr>
          <p:nvPr>
            <p:custDataLst>
              <p:tags r:id="rId34"/>
            </p:custDataLst>
          </p:nvPr>
        </p:nvSpPr>
        <p:spPr bwMode="auto">
          <a:xfrm>
            <a:off x="1752600" y="3328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6" name="Line 38"/>
          <p:cNvSpPr>
            <a:spLocks noChangeShapeType="1"/>
          </p:cNvSpPr>
          <p:nvPr>
            <p:custDataLst>
              <p:tags r:id="rId35"/>
            </p:custDataLst>
          </p:nvPr>
        </p:nvSpPr>
        <p:spPr bwMode="auto">
          <a:xfrm>
            <a:off x="1752600" y="3963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7" name="Line 39"/>
          <p:cNvSpPr>
            <a:spLocks noChangeShapeType="1"/>
          </p:cNvSpPr>
          <p:nvPr>
            <p:custDataLst>
              <p:tags r:id="rId36"/>
            </p:custDataLst>
          </p:nvPr>
        </p:nvSpPr>
        <p:spPr bwMode="auto">
          <a:xfrm>
            <a:off x="1752600" y="43227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8" name="Line 40"/>
          <p:cNvSpPr>
            <a:spLocks noChangeShapeType="1"/>
          </p:cNvSpPr>
          <p:nvPr>
            <p:custDataLst>
              <p:tags r:id="rId37"/>
            </p:custDataLst>
          </p:nvPr>
        </p:nvSpPr>
        <p:spPr bwMode="auto">
          <a:xfrm>
            <a:off x="1752600" y="47132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9" name="Line 41"/>
          <p:cNvSpPr>
            <a:spLocks noChangeShapeType="1"/>
          </p:cNvSpPr>
          <p:nvPr>
            <p:custDataLst>
              <p:tags r:id="rId38"/>
            </p:custDataLst>
          </p:nvPr>
        </p:nvSpPr>
        <p:spPr bwMode="auto">
          <a:xfrm>
            <a:off x="1752600" y="5089525"/>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60" name="Line 47"/>
          <p:cNvSpPr>
            <a:spLocks noChangeShapeType="1"/>
          </p:cNvSpPr>
          <p:nvPr>
            <p:custDataLst>
              <p:tags r:id="rId39"/>
            </p:custDataLst>
          </p:nvPr>
        </p:nvSpPr>
        <p:spPr bwMode="auto">
          <a:xfrm>
            <a:off x="1562100" y="419100"/>
            <a:ext cx="0" cy="8382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1" name="Line 48"/>
          <p:cNvSpPr>
            <a:spLocks noChangeShapeType="1"/>
          </p:cNvSpPr>
          <p:nvPr>
            <p:custDataLst>
              <p:tags r:id="rId40"/>
            </p:custDataLst>
          </p:nvPr>
        </p:nvSpPr>
        <p:spPr bwMode="auto">
          <a:xfrm>
            <a:off x="1371600" y="685800"/>
            <a:ext cx="0" cy="5715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2" name="Line 49"/>
          <p:cNvSpPr>
            <a:spLocks noChangeShapeType="1"/>
          </p:cNvSpPr>
          <p:nvPr>
            <p:custDataLst>
              <p:tags r:id="rId41"/>
            </p:custDataLst>
          </p:nvPr>
        </p:nvSpPr>
        <p:spPr bwMode="auto">
          <a:xfrm>
            <a:off x="1192213" y="971550"/>
            <a:ext cx="1587" cy="26035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3" name="Line 50"/>
          <p:cNvSpPr>
            <a:spLocks noChangeShapeType="1"/>
          </p:cNvSpPr>
          <p:nvPr>
            <p:custDataLst>
              <p:tags r:id="rId42"/>
            </p:custDataLst>
          </p:nvPr>
        </p:nvSpPr>
        <p:spPr bwMode="auto">
          <a:xfrm>
            <a:off x="3962400" y="1371600"/>
            <a:ext cx="0" cy="3810000"/>
          </a:xfrm>
          <a:prstGeom prst="line">
            <a:avLst/>
          </a:prstGeom>
          <a:noFill/>
          <a:ln w="28575">
            <a:solidFill>
              <a:srgbClr val="067B0E"/>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5164" name="Text Box 51"/>
          <p:cNvSpPr txBox="1">
            <a:spLocks noChangeArrowheads="1"/>
          </p:cNvSpPr>
          <p:nvPr>
            <p:custDataLst>
              <p:tags r:id="rId43"/>
            </p:custDataLst>
          </p:nvPr>
        </p:nvSpPr>
        <p:spPr bwMode="auto">
          <a:xfrm>
            <a:off x="4035425" y="4829175"/>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lots </a:t>
            </a:r>
            <a:r>
              <a:rPr lang="en-US" altLang="en-US" sz="2400">
                <a:solidFill>
                  <a:srgbClr val="067B0E"/>
                </a:solidFill>
                <a:latin typeface="Times New Roman" pitchFamily="18" charset="0"/>
              </a:rPr>
              <a:t>of gaps in here…</a:t>
            </a:r>
            <a:endParaRPr lang="en-US" altLang="en-US" sz="2400" b="1" i="1">
              <a:solidFill>
                <a:srgbClr val="067B0E"/>
              </a:solidFill>
              <a:latin typeface="Times New Roman" pitchFamily="18" charset="0"/>
            </a:endParaRPr>
          </a:p>
        </p:txBody>
      </p:sp>
      <p:sp>
        <p:nvSpPr>
          <p:cNvPr id="5165" name="Text Box 52"/>
          <p:cNvSpPr txBox="1">
            <a:spLocks noChangeArrowheads="1"/>
          </p:cNvSpPr>
          <p:nvPr/>
        </p:nvSpPr>
        <p:spPr bwMode="auto">
          <a:xfrm>
            <a:off x="762000" y="9286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-1</a:t>
            </a:r>
            <a:endParaRPr lang="en-US" altLang="en-US" sz="2400"/>
          </a:p>
        </p:txBody>
      </p:sp>
      <p:sp>
        <p:nvSpPr>
          <p:cNvPr id="5166" name="Text Box 53"/>
          <p:cNvSpPr txBox="1">
            <a:spLocks noChangeArrowheads="1"/>
          </p:cNvSpPr>
          <p:nvPr/>
        </p:nvSpPr>
        <p:spPr bwMode="auto">
          <a:xfrm>
            <a:off x="936625" y="7000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-2</a:t>
            </a:r>
            <a:endParaRPr lang="en-US" altLang="en-US" sz="2400"/>
          </a:p>
        </p:txBody>
      </p:sp>
      <p:sp>
        <p:nvSpPr>
          <p:cNvPr id="5167" name="Text Box 54"/>
          <p:cNvSpPr txBox="1">
            <a:spLocks noChangeArrowheads="1"/>
          </p:cNvSpPr>
          <p:nvPr/>
        </p:nvSpPr>
        <p:spPr bwMode="auto">
          <a:xfrm>
            <a:off x="1143000" y="3952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-3</a:t>
            </a:r>
            <a:endParaRPr lang="en-US" altLang="en-US" sz="2400"/>
          </a:p>
        </p:txBody>
      </p:sp>
      <p:sp>
        <p:nvSpPr>
          <p:cNvPr id="5168" name="Text Box 55"/>
          <p:cNvSpPr txBox="1">
            <a:spLocks noChangeArrowheads="1"/>
          </p:cNvSpPr>
          <p:nvPr/>
        </p:nvSpPr>
        <p:spPr bwMode="auto">
          <a:xfrm>
            <a:off x="1371600" y="904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-4</a:t>
            </a:r>
            <a:endParaRPr lang="en-US" altLang="en-US" sz="2400"/>
          </a:p>
        </p:txBody>
      </p:sp>
      <p:pic>
        <p:nvPicPr>
          <p:cNvPr id="5169" name="Picture 56" descr="alien"/>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4267200" y="2438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70" name="AutoShape 57"/>
          <p:cNvSpPr>
            <a:spLocks noChangeArrowheads="1"/>
          </p:cNvSpPr>
          <p:nvPr/>
        </p:nvSpPr>
        <p:spPr bwMode="auto">
          <a:xfrm>
            <a:off x="5334000" y="2209800"/>
            <a:ext cx="3429000" cy="1295400"/>
          </a:xfrm>
          <a:prstGeom prst="wedgeRectCallout">
            <a:avLst>
              <a:gd name="adj1" fmla="val -55278"/>
              <a:gd name="adj2" fmla="val 3456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Imagine a computer that uses only 4 bits to represent decimals…</a:t>
            </a:r>
          </a:p>
        </p:txBody>
      </p:sp>
      <p:sp>
        <p:nvSpPr>
          <p:cNvPr id="5171" name="Text Box 58"/>
          <p:cNvSpPr txBox="1">
            <a:spLocks noChangeArrowheads="1"/>
          </p:cNvSpPr>
          <p:nvPr/>
        </p:nvSpPr>
        <p:spPr bwMode="auto">
          <a:xfrm>
            <a:off x="685800" y="5867400"/>
            <a:ext cx="310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latin typeface="Courier New Bold" pitchFamily="1" charset="0"/>
              </a:rPr>
              <a:t>&gt;&gt;&gt; X = 0.1</a:t>
            </a:r>
            <a:endParaRPr lang="en-US" altLang="en-US"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5800" y="76200"/>
            <a:ext cx="7772400" cy="1143000"/>
          </a:xfrm>
        </p:spPr>
        <p:txBody>
          <a:bodyPr/>
          <a:lstStyle/>
          <a:p>
            <a:pPr eaLnBrk="1" hangingPunct="1"/>
            <a:r>
              <a:rPr lang="en-US" altLang="en-US" sz="4000" smtClean="0"/>
              <a:t>Representing Symbols</a:t>
            </a:r>
            <a:endParaRPr lang="en-US" altLang="en-US" smtClean="0"/>
          </a:p>
        </p:txBody>
      </p:sp>
      <p:grpSp>
        <p:nvGrpSpPr>
          <p:cNvPr id="6148" name="Group 4"/>
          <p:cNvGrpSpPr>
            <a:grpSpLocks/>
          </p:cNvGrpSpPr>
          <p:nvPr/>
        </p:nvGrpSpPr>
        <p:grpSpPr bwMode="auto">
          <a:xfrm>
            <a:off x="533400" y="990600"/>
            <a:ext cx="8218488" cy="180975"/>
            <a:chOff x="295" y="1311"/>
            <a:chExt cx="5177" cy="114"/>
          </a:xfrm>
        </p:grpSpPr>
        <p:sp>
          <p:nvSpPr>
            <p:cNvPr id="6156"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7"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Text Box 7"/>
          <p:cNvSpPr txBox="1">
            <a:spLocks noChangeArrowheads="1"/>
          </p:cNvSpPr>
          <p:nvPr/>
        </p:nvSpPr>
        <p:spPr bwMode="auto">
          <a:xfrm>
            <a:off x="685800" y="1905000"/>
            <a:ext cx="81311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1200">
              <a:latin typeface="Courier" pitchFamily="49" charset="0"/>
            </a:endParaRPr>
          </a:p>
        </p:txBody>
      </p:sp>
      <p:sp>
        <p:nvSpPr>
          <p:cNvPr id="6150" name="Text Box 8"/>
          <p:cNvSpPr txBox="1">
            <a:spLocks noChangeArrowheads="1"/>
          </p:cNvSpPr>
          <p:nvPr/>
        </p:nvSpPr>
        <p:spPr bwMode="auto">
          <a:xfrm>
            <a:off x="609600" y="1689100"/>
            <a:ext cx="3762375" cy="5021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dirty="0">
                <a:latin typeface="Courier New" pitchFamily="49" charset="0"/>
              </a:rPr>
              <a:t>BINARY	  HEX	DESCRIPTION</a:t>
            </a:r>
          </a:p>
          <a:p>
            <a:pPr>
              <a:spcBef>
                <a:spcPct val="0"/>
              </a:spcBef>
              <a:buFontTx/>
              <a:buNone/>
            </a:pPr>
            <a:r>
              <a:rPr lang="en-US" altLang="en-US" sz="1200" dirty="0">
                <a:latin typeface="Courier New" pitchFamily="49" charset="0"/>
              </a:rPr>
              <a:t>0000 0000	  00	Null character</a:t>
            </a:r>
          </a:p>
          <a:p>
            <a:pPr>
              <a:spcBef>
                <a:spcPct val="0"/>
              </a:spcBef>
              <a:buFontTx/>
              <a:buNone/>
            </a:pPr>
            <a:r>
              <a:rPr lang="en-US" altLang="en-US" sz="1200" dirty="0">
                <a:latin typeface="Courier New" pitchFamily="49" charset="0"/>
              </a:rPr>
              <a:t>0000 0001	  01	Start of header</a:t>
            </a:r>
          </a:p>
          <a:p>
            <a:pPr>
              <a:spcBef>
                <a:spcPct val="0"/>
              </a:spcBef>
              <a:buFontTx/>
              <a:buNone/>
            </a:pPr>
            <a:r>
              <a:rPr lang="en-US" altLang="en-US" sz="1200" dirty="0">
                <a:latin typeface="Courier New" pitchFamily="49" charset="0"/>
              </a:rPr>
              <a:t>0000 0010	  02	Start of text</a:t>
            </a:r>
          </a:p>
          <a:p>
            <a:pPr>
              <a:spcBef>
                <a:spcPct val="0"/>
              </a:spcBef>
              <a:buFontTx/>
              <a:buNone/>
            </a:pPr>
            <a:r>
              <a:rPr lang="en-US" altLang="en-US" sz="1200" dirty="0">
                <a:latin typeface="Courier New" pitchFamily="49" charset="0"/>
              </a:rPr>
              <a:t>0000 0011	  03	End of text</a:t>
            </a:r>
          </a:p>
          <a:p>
            <a:pPr>
              <a:spcBef>
                <a:spcPct val="0"/>
              </a:spcBef>
              <a:buFontTx/>
              <a:buNone/>
            </a:pPr>
            <a:r>
              <a:rPr lang="en-US" altLang="en-US" sz="1200" dirty="0">
                <a:latin typeface="Courier New" pitchFamily="49" charset="0"/>
              </a:rPr>
              <a:t>0000 0100	  04	End of transmission</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0000 1101	  0D	Carriage return</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0010 0000	  20	Space</a:t>
            </a:r>
          </a:p>
          <a:p>
            <a:pPr>
              <a:spcBef>
                <a:spcPct val="0"/>
              </a:spcBef>
              <a:buFontTx/>
              <a:buNone/>
            </a:pPr>
            <a:r>
              <a:rPr lang="en-US" altLang="en-US" sz="1200" dirty="0">
                <a:latin typeface="Courier New" pitchFamily="49" charset="0"/>
              </a:rPr>
              <a:t>0010 0001	  21	!</a:t>
            </a:r>
          </a:p>
          <a:p>
            <a:pPr>
              <a:spcBef>
                <a:spcPct val="0"/>
              </a:spcBef>
              <a:buFontTx/>
              <a:buNone/>
            </a:pPr>
            <a:r>
              <a:rPr lang="en-US" altLang="en-US" sz="1200" dirty="0">
                <a:latin typeface="Courier New" pitchFamily="49" charset="0"/>
              </a:rPr>
              <a:t>0010 0010	  22	“</a:t>
            </a:r>
          </a:p>
          <a:p>
            <a:pPr>
              <a:spcBef>
                <a:spcPct val="0"/>
              </a:spcBef>
              <a:buFontTx/>
              <a:buNone/>
            </a:pPr>
            <a:r>
              <a:rPr lang="en-US" altLang="en-US" sz="1200" dirty="0">
                <a:latin typeface="Courier New" pitchFamily="49" charset="0"/>
              </a:rPr>
              <a:t>0010 0011	  23	#</a:t>
            </a:r>
          </a:p>
          <a:p>
            <a:pPr>
              <a:spcBef>
                <a:spcPct val="0"/>
              </a:spcBef>
              <a:buFontTx/>
              <a:buNone/>
            </a:pPr>
            <a:r>
              <a:rPr lang="en-US" altLang="en-US" sz="1200" dirty="0">
                <a:latin typeface="Courier New" pitchFamily="49" charset="0"/>
              </a:rPr>
              <a:t>0010 0100	  24	$</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0011 0000	  30	0</a:t>
            </a:r>
          </a:p>
          <a:p>
            <a:pPr>
              <a:spcBef>
                <a:spcPct val="0"/>
              </a:spcBef>
              <a:buFontTx/>
              <a:buNone/>
            </a:pPr>
            <a:r>
              <a:rPr lang="en-US" altLang="en-US" sz="1200" dirty="0">
                <a:latin typeface="Courier New" pitchFamily="49" charset="0"/>
              </a:rPr>
              <a:t>0011 0001	  31	1</a:t>
            </a:r>
          </a:p>
          <a:p>
            <a:pPr>
              <a:spcBef>
                <a:spcPct val="0"/>
              </a:spcBef>
              <a:buFontTx/>
              <a:buNone/>
            </a:pPr>
            <a:r>
              <a:rPr lang="en-US" altLang="en-US" sz="1200" dirty="0">
                <a:latin typeface="Courier New" pitchFamily="49" charset="0"/>
              </a:rPr>
              <a:t>0011 0010	  32	2</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0100 0001	  41	A</a:t>
            </a:r>
          </a:p>
          <a:p>
            <a:pPr>
              <a:spcBef>
                <a:spcPct val="0"/>
              </a:spcBef>
              <a:buFontTx/>
              <a:buNone/>
            </a:pPr>
            <a:r>
              <a:rPr lang="en-US" altLang="en-US" sz="1200" dirty="0">
                <a:latin typeface="Courier New" pitchFamily="49" charset="0"/>
              </a:rPr>
              <a:t>0100 0010	  42	B</a:t>
            </a:r>
          </a:p>
          <a:p>
            <a:pPr>
              <a:spcBef>
                <a:spcPct val="0"/>
              </a:spcBef>
              <a:buFontTx/>
              <a:buNone/>
            </a:pPr>
            <a:r>
              <a:rPr lang="en-US" altLang="en-US" sz="1200" dirty="0">
                <a:latin typeface="Courier New" pitchFamily="49" charset="0"/>
              </a:rPr>
              <a:t>0100 0011	  43	C</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0110 0001	  61	a</a:t>
            </a:r>
          </a:p>
          <a:p>
            <a:pPr>
              <a:spcBef>
                <a:spcPct val="0"/>
              </a:spcBef>
              <a:buFontTx/>
              <a:buNone/>
            </a:pPr>
            <a:r>
              <a:rPr lang="en-US" altLang="en-US" sz="1200" dirty="0">
                <a:latin typeface="Courier New" pitchFamily="49" charset="0"/>
              </a:rPr>
              <a:t>0110 0010	  62	b</a:t>
            </a:r>
          </a:p>
          <a:p>
            <a:pPr>
              <a:spcBef>
                <a:spcPct val="0"/>
              </a:spcBef>
              <a:buFontTx/>
              <a:buNone/>
            </a:pPr>
            <a:r>
              <a:rPr lang="en-US" altLang="en-US" sz="1200" dirty="0">
                <a:latin typeface="Courier New" pitchFamily="49" charset="0"/>
              </a:rPr>
              <a:t>0110 0011	  63	c</a:t>
            </a:r>
          </a:p>
          <a:p>
            <a:pPr>
              <a:spcBef>
                <a:spcPct val="0"/>
              </a:spcBef>
              <a:buFontTx/>
              <a:buNone/>
            </a:pPr>
            <a:r>
              <a:rPr lang="en-US" altLang="en-US" sz="1200" dirty="0">
                <a:latin typeface="Courier New" pitchFamily="49" charset="0"/>
              </a:rPr>
              <a:t>…</a:t>
            </a:r>
          </a:p>
        </p:txBody>
      </p:sp>
      <p:sp>
        <p:nvSpPr>
          <p:cNvPr id="6151" name="Text Box 9"/>
          <p:cNvSpPr txBox="1">
            <a:spLocks noChangeArrowheads="1"/>
          </p:cNvSpPr>
          <p:nvPr/>
        </p:nvSpPr>
        <p:spPr bwMode="auto">
          <a:xfrm>
            <a:off x="1524000" y="1219200"/>
            <a:ext cx="6429375"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ASCII (American Standard Code for Information Interchange)</a:t>
            </a:r>
          </a:p>
        </p:txBody>
      </p:sp>
      <p:sp>
        <p:nvSpPr>
          <p:cNvPr id="115722" name="Text Box 10"/>
          <p:cNvSpPr txBox="1">
            <a:spLocks noChangeArrowheads="1"/>
          </p:cNvSpPr>
          <p:nvPr/>
        </p:nvSpPr>
        <p:spPr bwMode="auto">
          <a:xfrm>
            <a:off x="4474030" y="4030920"/>
            <a:ext cx="3493264" cy="2369880"/>
          </a:xfrm>
          <a:prstGeom prst="rect">
            <a:avLst/>
          </a:prstGeom>
          <a:solidFill>
            <a:schemeClr val="accent1"/>
          </a:solidFill>
          <a:ln>
            <a:solidFill>
              <a:schemeClr val="tx1"/>
            </a:solidFill>
          </a:ln>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latin typeface="Courier New" pitchFamily="49" charset="0"/>
              </a:rPr>
              <a:t>&gt;&gt;&gt; print </a:t>
            </a:r>
            <a:r>
              <a:rPr lang="en-US" altLang="en-US" sz="2000" dirty="0">
                <a:latin typeface="Courier New" pitchFamily="49" charset="0"/>
              </a:rPr>
              <a:t>"</a:t>
            </a:r>
            <a:r>
              <a:rPr lang="en-US" altLang="en-US" sz="1800" dirty="0">
                <a:latin typeface="Courier New" pitchFamily="49" charset="0"/>
              </a:rPr>
              <a:t>\x21</a:t>
            </a:r>
            <a:r>
              <a:rPr lang="en-US" altLang="en-US" sz="2000" dirty="0">
                <a:latin typeface="Courier New" pitchFamily="49" charset="0"/>
              </a:rPr>
              <a:t>"</a:t>
            </a:r>
            <a:endParaRPr lang="en-US" altLang="en-US" sz="1800" dirty="0">
              <a:latin typeface="Courier New" pitchFamily="49" charset="0"/>
            </a:endParaRPr>
          </a:p>
          <a:p>
            <a:pPr>
              <a:spcBef>
                <a:spcPct val="0"/>
              </a:spcBef>
              <a:buFontTx/>
              <a:buNone/>
            </a:pPr>
            <a:r>
              <a:rPr lang="en-US" altLang="en-US" sz="1800" dirty="0">
                <a:latin typeface="Courier New" pitchFamily="49" charset="0"/>
              </a:rPr>
              <a:t>!</a:t>
            </a:r>
          </a:p>
          <a:p>
            <a:pPr>
              <a:spcBef>
                <a:spcPct val="0"/>
              </a:spcBef>
              <a:buFontTx/>
              <a:buNone/>
            </a:pPr>
            <a:r>
              <a:rPr lang="en-US" altLang="en-US" sz="1800" dirty="0">
                <a:latin typeface="Courier New" pitchFamily="49" charset="0"/>
              </a:rPr>
              <a:t>&gt;&gt;&gt; print </a:t>
            </a:r>
            <a:r>
              <a:rPr lang="en-US" altLang="en-US" sz="2000" dirty="0">
                <a:latin typeface="Courier New" pitchFamily="49" charset="0"/>
              </a:rPr>
              <a:t>"</a:t>
            </a:r>
            <a:r>
              <a:rPr lang="en-US" altLang="en-US" sz="1800" dirty="0">
                <a:latin typeface="Courier New" pitchFamily="49" charset="0"/>
              </a:rPr>
              <a:t>\x63</a:t>
            </a:r>
            <a:r>
              <a:rPr lang="en-US" altLang="en-US" sz="2000" dirty="0">
                <a:latin typeface="Courier New" pitchFamily="49" charset="0"/>
              </a:rPr>
              <a:t>"</a:t>
            </a:r>
            <a:endParaRPr lang="en-US" altLang="en-US" sz="1800" dirty="0">
              <a:latin typeface="Courier New" pitchFamily="49" charset="0"/>
            </a:endParaRPr>
          </a:p>
          <a:p>
            <a:pPr>
              <a:spcBef>
                <a:spcPct val="0"/>
              </a:spcBef>
              <a:buFontTx/>
              <a:buNone/>
            </a:pPr>
            <a:r>
              <a:rPr lang="en-US" altLang="en-US" sz="1800" dirty="0">
                <a:latin typeface="Courier New" pitchFamily="49" charset="0"/>
              </a:rPr>
              <a:t>c</a:t>
            </a:r>
          </a:p>
          <a:p>
            <a:pPr>
              <a:spcBef>
                <a:spcPct val="0"/>
              </a:spcBef>
              <a:buFontTx/>
              <a:buNone/>
            </a:pPr>
            <a:r>
              <a:rPr lang="en-US" altLang="en-US" sz="1800" dirty="0">
                <a:latin typeface="Courier New" pitchFamily="49" charset="0"/>
              </a:rPr>
              <a:t>&gt;&gt;&gt; print "\x63\x61\x62"</a:t>
            </a:r>
          </a:p>
          <a:p>
            <a:pPr>
              <a:spcBef>
                <a:spcPct val="0"/>
              </a:spcBef>
              <a:buFontTx/>
              <a:buNone/>
            </a:pPr>
            <a:r>
              <a:rPr lang="en-US" altLang="en-US" sz="1800" dirty="0" smtClean="0">
                <a:latin typeface="Courier New" pitchFamily="49" charset="0"/>
              </a:rPr>
              <a:t>cab</a:t>
            </a:r>
          </a:p>
          <a:p>
            <a:pPr>
              <a:spcBef>
                <a:spcPct val="0"/>
              </a:spcBef>
              <a:buFontTx/>
              <a:buNone/>
            </a:pPr>
            <a:r>
              <a:rPr lang="en-US" altLang="en-US" sz="1800" dirty="0" smtClean="0">
                <a:latin typeface="Courier New" pitchFamily="49" charset="0"/>
              </a:rPr>
              <a:t>&gt;&gt;&gt; print "\u03c6"</a:t>
            </a:r>
          </a:p>
          <a:p>
            <a:pPr>
              <a:spcBef>
                <a:spcPct val="0"/>
              </a:spcBef>
              <a:buNone/>
            </a:pPr>
            <a:r>
              <a:rPr lang="el-GR" sz="1800" dirty="0" smtClean="0"/>
              <a:t>φ</a:t>
            </a:r>
            <a:endParaRPr lang="el-GR" sz="1800" dirty="0"/>
          </a:p>
        </p:txBody>
      </p:sp>
      <p:sp>
        <p:nvSpPr>
          <p:cNvPr id="115723" name="Text Box 11"/>
          <p:cNvSpPr txBox="1">
            <a:spLocks noChangeArrowheads="1"/>
          </p:cNvSpPr>
          <p:nvPr/>
        </p:nvSpPr>
        <p:spPr bwMode="auto">
          <a:xfrm>
            <a:off x="4260850" y="3581400"/>
            <a:ext cx="15684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   In Python…</a:t>
            </a:r>
          </a:p>
        </p:txBody>
      </p:sp>
      <p:sp>
        <p:nvSpPr>
          <p:cNvPr id="6154" name="AutoShape 12"/>
          <p:cNvSpPr>
            <a:spLocks noChangeArrowheads="1"/>
          </p:cNvSpPr>
          <p:nvPr/>
        </p:nvSpPr>
        <p:spPr bwMode="auto">
          <a:xfrm>
            <a:off x="6324600" y="1828800"/>
            <a:ext cx="2286000" cy="1447800"/>
          </a:xfrm>
          <a:prstGeom prst="wedgeRectCallout">
            <a:avLst>
              <a:gd name="adj1" fmla="val -69028"/>
              <a:gd name="adj2" fmla="val 15023"/>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latin typeface="Times New Roman" pitchFamily="18" charset="0"/>
              </a:rPr>
              <a:t>8 bits are called a “byte”.  How many different symbols can be represented with this 1-byte-per-symbol system?</a:t>
            </a:r>
          </a:p>
        </p:txBody>
      </p:sp>
      <p:pic>
        <p:nvPicPr>
          <p:cNvPr id="615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286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57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22" grpId="0" animBg="1"/>
      <p:bldP spid="1157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custDataLst>
              <p:tags r:id="rId1"/>
            </p:custDataLst>
          </p:nvPr>
        </p:nvGrpSpPr>
        <p:grpSpPr bwMode="auto">
          <a:xfrm>
            <a:off x="647700" y="1066800"/>
            <a:ext cx="7772400" cy="180975"/>
            <a:chOff x="295" y="1311"/>
            <a:chExt cx="5177" cy="114"/>
          </a:xfrm>
        </p:grpSpPr>
        <p:sp>
          <p:nvSpPr>
            <p:cNvPr id="7177"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8066" name="Text Box 5"/>
          <p:cNvSpPr txBox="1">
            <a:spLocks noChangeArrowheads="1"/>
          </p:cNvSpPr>
          <p:nvPr>
            <p:custDataLst>
              <p:tags r:id="rId2"/>
            </p:custDataLst>
          </p:nvPr>
        </p:nvSpPr>
        <p:spPr bwMode="auto">
          <a:xfrm>
            <a:off x="381000" y="228600"/>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HW4:  Binary Image Compression</a:t>
            </a:r>
          </a:p>
        </p:txBody>
      </p:sp>
      <p:sp>
        <p:nvSpPr>
          <p:cNvPr id="88067"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Binary Image</a:t>
            </a:r>
          </a:p>
        </p:txBody>
      </p:sp>
      <p:sp>
        <p:nvSpPr>
          <p:cNvPr id="88068"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Encoding as raw bits</a:t>
            </a:r>
          </a:p>
        </p:txBody>
      </p:sp>
      <p:sp>
        <p:nvSpPr>
          <p:cNvPr id="88069" name="Text Box 8"/>
          <p:cNvSpPr txBox="1">
            <a:spLocks noChangeArrowheads="1"/>
          </p:cNvSpPr>
          <p:nvPr>
            <p:custDataLst>
              <p:tags r:id="rId5"/>
            </p:custDataLst>
          </p:nvPr>
        </p:nvSpPr>
        <p:spPr bwMode="auto">
          <a:xfrm>
            <a:off x="4876800" y="4660900"/>
            <a:ext cx="297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smtClean="0">
                <a:latin typeface="+mn-lt"/>
              </a:rPr>
              <a:t>Just one big string of 64 characters</a:t>
            </a:r>
          </a:p>
        </p:txBody>
      </p:sp>
      <p:pic>
        <p:nvPicPr>
          <p:cNvPr id="7175" name="Picture 9" descr="checkerboard"/>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447800"/>
            <a:ext cx="25844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10"/>
          <p:cNvSpPr txBox="1">
            <a:spLocks noChangeArrowheads="1"/>
          </p:cNvSpPr>
          <p:nvPr>
            <p:custDataLst>
              <p:tags r:id="rId7"/>
            </p:custDataLst>
          </p:nvPr>
        </p:nvSpPr>
        <p:spPr bwMode="auto">
          <a:xfrm>
            <a:off x="5334000" y="1524000"/>
            <a:ext cx="2286000" cy="256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custDataLst>
              <p:tags r:id="rId1"/>
            </p:custDataLst>
          </p:nvPr>
        </p:nvGrpSpPr>
        <p:grpSpPr bwMode="auto">
          <a:xfrm>
            <a:off x="647700" y="1066800"/>
            <a:ext cx="7772400" cy="180975"/>
            <a:chOff x="295" y="1311"/>
            <a:chExt cx="5177" cy="114"/>
          </a:xfrm>
        </p:grpSpPr>
        <p:sp>
          <p:nvSpPr>
            <p:cNvPr id="8203"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204"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9090"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HW4:  Binary Image Compression!</a:t>
            </a:r>
          </a:p>
        </p:txBody>
      </p:sp>
      <p:sp>
        <p:nvSpPr>
          <p:cNvPr id="89091"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Binary Image</a:t>
            </a:r>
          </a:p>
        </p:txBody>
      </p:sp>
      <p:sp>
        <p:nvSpPr>
          <p:cNvPr id="89092"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Encoding as raw bits</a:t>
            </a:r>
          </a:p>
        </p:txBody>
      </p:sp>
      <p:sp>
        <p:nvSpPr>
          <p:cNvPr id="89093"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smtClean="0">
                <a:latin typeface="+mn-lt"/>
              </a:rPr>
              <a:t>Just one big string</a:t>
            </a:r>
          </a:p>
        </p:txBody>
      </p:sp>
      <p:pic>
        <p:nvPicPr>
          <p:cNvPr id="8199" name="Picture 9" descr="stripes"/>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Text Box 10"/>
          <p:cNvSpPr txBox="1">
            <a:spLocks noChangeArrowheads="1"/>
          </p:cNvSpPr>
          <p:nvPr>
            <p:custDataLst>
              <p:tags r:id="rId7"/>
            </p:custDataLst>
          </p:nvPr>
        </p:nvSpPr>
        <p:spPr bwMode="auto">
          <a:xfrm>
            <a:off x="5327650" y="1652588"/>
            <a:ext cx="2292350"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pic>
        <p:nvPicPr>
          <p:cNvPr id="8201" name="Picture 12" descr="ali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0400" y="553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AutoShape 13"/>
          <p:cNvSpPr>
            <a:spLocks noChangeArrowheads="1"/>
          </p:cNvSpPr>
          <p:nvPr/>
        </p:nvSpPr>
        <p:spPr bwMode="auto">
          <a:xfrm>
            <a:off x="4267200" y="5029200"/>
            <a:ext cx="3886200" cy="1066800"/>
          </a:xfrm>
          <a:prstGeom prst="wedgeRectCallout">
            <a:avLst>
              <a:gd name="adj1" fmla="val -43139"/>
              <a:gd name="adj2" fmla="val 6994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Can we represent this more compactly?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1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1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4"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HW4:  Binary Image Compression!</a:t>
            </a:r>
          </a:p>
        </p:txBody>
      </p:sp>
      <p:sp>
        <p:nvSpPr>
          <p:cNvPr id="90115"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Binary Image</a:t>
            </a:r>
          </a:p>
        </p:txBody>
      </p:sp>
      <p:sp>
        <p:nvSpPr>
          <p:cNvPr id="90116"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mtClean="0">
                <a:latin typeface="+mn-lt"/>
              </a:rPr>
              <a:t>Encoding as raw bits</a:t>
            </a:r>
          </a:p>
        </p:txBody>
      </p:sp>
      <p:sp>
        <p:nvSpPr>
          <p:cNvPr id="90117"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smtClean="0">
                <a:latin typeface="+mn-lt"/>
              </a:rPr>
              <a:t>Just one big string</a:t>
            </a:r>
          </a:p>
        </p:txBody>
      </p:sp>
      <p:pic>
        <p:nvPicPr>
          <p:cNvPr id="9223" name="Picture 9" descr="stripes"/>
          <p:cNvPicPr>
            <a:picLocks noChangeAspect="1" noChangeArrowheads="1"/>
          </p:cNvPicPr>
          <p:nvPr>
            <p:custDataLst>
              <p:tags r:id="rId6"/>
            </p:custDataLst>
          </p:nvPr>
        </p:nvPicPr>
        <p:blipFill>
          <a:blip r:embed="rId2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 Box 10"/>
          <p:cNvSpPr txBox="1">
            <a:spLocks noChangeArrowheads="1"/>
          </p:cNvSpPr>
          <p:nvPr>
            <p:custDataLst>
              <p:tags r:id="rId7"/>
            </p:custDataLst>
          </p:nvPr>
        </p:nvSpPr>
        <p:spPr bwMode="auto">
          <a:xfrm>
            <a:off x="5327650" y="1652588"/>
            <a:ext cx="2292350"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sp>
        <p:nvSpPr>
          <p:cNvPr id="90120" name="Text Box 11"/>
          <p:cNvSpPr txBox="1">
            <a:spLocks noChangeArrowheads="1"/>
          </p:cNvSpPr>
          <p:nvPr/>
        </p:nvSpPr>
        <p:spPr bwMode="auto">
          <a:xfrm>
            <a:off x="304800" y="5638800"/>
            <a:ext cx="17414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r">
              <a:spcBef>
                <a:spcPct val="50000"/>
              </a:spcBef>
              <a:defRPr/>
            </a:pPr>
            <a:r>
              <a:rPr lang="en-US" sz="3200" dirty="0" smtClean="0">
                <a:solidFill>
                  <a:srgbClr val="160CE3"/>
                </a:solidFill>
                <a:latin typeface="+mn-lt"/>
              </a:rPr>
              <a:t>An idea:</a:t>
            </a:r>
          </a:p>
        </p:txBody>
      </p:sp>
      <p:sp>
        <p:nvSpPr>
          <p:cNvPr id="9226" name="Text Box 12"/>
          <p:cNvSpPr txBox="1">
            <a:spLocks noChangeArrowheads="1"/>
          </p:cNvSpPr>
          <p:nvPr>
            <p:custDataLst>
              <p:tags r:id="rId8"/>
            </p:custDataLst>
          </p:nvPr>
        </p:nvSpPr>
        <p:spPr bwMode="auto">
          <a:xfrm>
            <a:off x="2668588" y="6026150"/>
            <a:ext cx="5332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p>
        </p:txBody>
      </p:sp>
      <p:sp>
        <p:nvSpPr>
          <p:cNvPr id="90122" name="Text Box 13"/>
          <p:cNvSpPr txBox="1">
            <a:spLocks noChangeArrowheads="1"/>
          </p:cNvSpPr>
          <p:nvPr>
            <p:custDataLst>
              <p:tags r:id="rId9"/>
            </p:custDataLst>
          </p:nvPr>
        </p:nvSpPr>
        <p:spPr bwMode="auto">
          <a:xfrm>
            <a:off x="2438400" y="5105400"/>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smtClean="0">
                <a:solidFill>
                  <a:srgbClr val="1E16E4"/>
                </a:solidFill>
                <a:latin typeface="+mn-lt"/>
              </a:rPr>
              <a:t>1 is the next digit</a:t>
            </a:r>
          </a:p>
        </p:txBody>
      </p:sp>
      <p:sp>
        <p:nvSpPr>
          <p:cNvPr id="90123" name="Text Box 14"/>
          <p:cNvSpPr txBox="1">
            <a:spLocks noChangeArrowheads="1"/>
          </p:cNvSpPr>
          <p:nvPr>
            <p:custDataLst>
              <p:tags r:id="rId10"/>
            </p:custDataLst>
          </p:nvPr>
        </p:nvSpPr>
        <p:spPr bwMode="auto">
          <a:xfrm>
            <a:off x="2952750" y="5564188"/>
            <a:ext cx="9413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smtClean="0">
                <a:solidFill>
                  <a:srgbClr val="1E16E4"/>
                </a:solidFill>
                <a:latin typeface="+mn-lt"/>
              </a:rPr>
              <a:t>There are 16 of them.</a:t>
            </a:r>
          </a:p>
        </p:txBody>
      </p:sp>
      <p:sp>
        <p:nvSpPr>
          <p:cNvPr id="90124" name="Text Box 15"/>
          <p:cNvSpPr txBox="1">
            <a:spLocks noChangeArrowheads="1"/>
          </p:cNvSpPr>
          <p:nvPr>
            <p:custDataLst>
              <p:tags r:id="rId11"/>
            </p:custDataLst>
          </p:nvPr>
        </p:nvSpPr>
        <p:spPr bwMode="auto">
          <a:xfrm>
            <a:off x="3552825" y="5113338"/>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smtClean="0">
                <a:solidFill>
                  <a:srgbClr val="1E16E4"/>
                </a:solidFill>
                <a:latin typeface="+mn-lt"/>
              </a:rPr>
              <a:t>0 is the next digit</a:t>
            </a:r>
          </a:p>
        </p:txBody>
      </p:sp>
      <p:sp>
        <p:nvSpPr>
          <p:cNvPr id="90125" name="Text Box 16"/>
          <p:cNvSpPr txBox="1">
            <a:spLocks noChangeArrowheads="1"/>
          </p:cNvSpPr>
          <p:nvPr>
            <p:custDataLst>
              <p:tags r:id="rId12"/>
            </p:custDataLst>
          </p:nvPr>
        </p:nvSpPr>
        <p:spPr bwMode="auto">
          <a:xfrm>
            <a:off x="3962400" y="5564188"/>
            <a:ext cx="1196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smtClean="0">
                <a:solidFill>
                  <a:srgbClr val="1E16E4"/>
                </a:solidFill>
                <a:latin typeface="+mn-lt"/>
              </a:rPr>
              <a:t>Again, there are 16 of them.</a:t>
            </a:r>
          </a:p>
        </p:txBody>
      </p:sp>
      <p:sp>
        <p:nvSpPr>
          <p:cNvPr id="9231" name="AutoShape 17"/>
          <p:cNvSpPr>
            <a:spLocks/>
          </p:cNvSpPr>
          <p:nvPr>
            <p:custDataLst>
              <p:tags r:id="rId13"/>
            </p:custDataLst>
          </p:nvPr>
        </p:nvSpPr>
        <p:spPr bwMode="auto">
          <a:xfrm rot="5400000">
            <a:off x="3359150" y="5573713"/>
            <a:ext cx="134938" cy="862012"/>
          </a:xfrm>
          <a:prstGeom prst="leftBrace">
            <a:avLst>
              <a:gd name="adj1" fmla="val 53235"/>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2" name="AutoShape 18"/>
          <p:cNvSpPr>
            <a:spLocks/>
          </p:cNvSpPr>
          <p:nvPr>
            <p:custDataLst>
              <p:tags r:id="rId14"/>
            </p:custDataLst>
          </p:nvPr>
        </p:nvSpPr>
        <p:spPr bwMode="auto">
          <a:xfrm rot="5400000">
            <a:off x="4451350" y="5600700"/>
            <a:ext cx="158750" cy="831850"/>
          </a:xfrm>
          <a:prstGeom prst="leftBrace">
            <a:avLst>
              <a:gd name="adj1" fmla="val 43667"/>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3" name="Line 19"/>
          <p:cNvSpPr>
            <a:spLocks noChangeShapeType="1"/>
          </p:cNvSpPr>
          <p:nvPr>
            <p:custDataLst>
              <p:tags r:id="rId15"/>
            </p:custDataLst>
          </p:nvPr>
        </p:nvSpPr>
        <p:spPr bwMode="auto">
          <a:xfrm>
            <a:off x="2852738" y="5503863"/>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234" name="Line 20"/>
          <p:cNvSpPr>
            <a:spLocks noChangeShapeType="1"/>
          </p:cNvSpPr>
          <p:nvPr>
            <p:custDataLst>
              <p:tags r:id="rId16"/>
            </p:custDataLst>
          </p:nvPr>
        </p:nvSpPr>
        <p:spPr bwMode="auto">
          <a:xfrm>
            <a:off x="3951288" y="5519738"/>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0130" name="Text Box 21"/>
          <p:cNvSpPr txBox="1">
            <a:spLocks noChangeArrowheads="1"/>
          </p:cNvSpPr>
          <p:nvPr>
            <p:custDataLst>
              <p:tags r:id="rId17"/>
            </p:custDataLst>
          </p:nvPr>
        </p:nvSpPr>
        <p:spPr bwMode="auto">
          <a:xfrm>
            <a:off x="5292725" y="5629275"/>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smtClean="0">
                <a:solidFill>
                  <a:srgbClr val="1E16E4"/>
                </a:solidFill>
                <a:latin typeface="+mn-lt"/>
              </a:rPr>
              <a:t>And the same for the next two stripes</a:t>
            </a:r>
          </a:p>
        </p:txBody>
      </p:sp>
      <p:sp>
        <p:nvSpPr>
          <p:cNvPr id="9236" name="Line 22"/>
          <p:cNvSpPr>
            <a:spLocks noChangeShapeType="1"/>
          </p:cNvSpPr>
          <p:nvPr/>
        </p:nvSpPr>
        <p:spPr bwMode="auto">
          <a:xfrm>
            <a:off x="5029200" y="6051550"/>
            <a:ext cx="2057400" cy="0"/>
          </a:xfrm>
          <a:prstGeom prst="line">
            <a:avLst/>
          </a:prstGeom>
          <a:noFill/>
          <a:ln w="9525">
            <a:solidFill>
              <a:srgbClr val="160CE3"/>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1143000"/>
          </a:xfrm>
        </p:spPr>
        <p:txBody>
          <a:bodyPr/>
          <a:lstStyle/>
          <a:p>
            <a:pPr eaLnBrk="1" hangingPunct="1"/>
            <a:r>
              <a:rPr lang="en-US" altLang="en-US" sz="4000" smtClean="0"/>
              <a:t>Algebra with Only 0s and 1s!</a:t>
            </a:r>
          </a:p>
        </p:txBody>
      </p:sp>
      <p:grpSp>
        <p:nvGrpSpPr>
          <p:cNvPr id="10243" name="Group 4"/>
          <p:cNvGrpSpPr>
            <a:grpSpLocks/>
          </p:cNvGrpSpPr>
          <p:nvPr/>
        </p:nvGrpSpPr>
        <p:grpSpPr bwMode="auto">
          <a:xfrm>
            <a:off x="533400" y="1219200"/>
            <a:ext cx="8218488" cy="180975"/>
            <a:chOff x="295" y="1311"/>
            <a:chExt cx="5177" cy="114"/>
          </a:xfrm>
        </p:grpSpPr>
        <p:sp>
          <p:nvSpPr>
            <p:cNvPr id="1025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5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4" name="Text Box 7"/>
          <p:cNvSpPr txBox="1">
            <a:spLocks noChangeArrowheads="1"/>
          </p:cNvSpPr>
          <p:nvPr/>
        </p:nvSpPr>
        <p:spPr bwMode="auto">
          <a:xfrm>
            <a:off x="7315200" y="2940050"/>
            <a:ext cx="1595438"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George Boole</a:t>
            </a:r>
          </a:p>
          <a:p>
            <a:pPr>
              <a:spcBef>
                <a:spcPct val="0"/>
              </a:spcBef>
              <a:buFontTx/>
              <a:buNone/>
            </a:pPr>
            <a:r>
              <a:rPr lang="en-US" altLang="en-US" sz="1800"/>
              <a:t>1815-1864</a:t>
            </a:r>
          </a:p>
        </p:txBody>
      </p:sp>
      <p:sp>
        <p:nvSpPr>
          <p:cNvPr id="10245" name="Text Box 8"/>
          <p:cNvSpPr txBox="1">
            <a:spLocks noChangeArrowheads="1"/>
          </p:cNvSpPr>
          <p:nvPr/>
        </p:nvSpPr>
        <p:spPr bwMode="auto">
          <a:xfrm>
            <a:off x="304800" y="1465263"/>
            <a:ext cx="6584950" cy="2344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Real-valued variable</a:t>
            </a:r>
            <a:r>
              <a:rPr lang="en-US" altLang="en-US" sz="2400"/>
              <a:t>	</a:t>
            </a:r>
            <a:r>
              <a:rPr lang="en-US" altLang="en-US" sz="2400" u="sng"/>
              <a:t>Boolean variable</a:t>
            </a:r>
          </a:p>
          <a:p>
            <a:pPr>
              <a:spcBef>
                <a:spcPct val="0"/>
              </a:spcBef>
              <a:buFontTx/>
              <a:buNone/>
            </a:pPr>
            <a:endParaRPr lang="en-US" altLang="en-US" sz="2400" u="sng"/>
          </a:p>
          <a:p>
            <a:pPr>
              <a:spcBef>
                <a:spcPct val="0"/>
              </a:spcBef>
              <a:buFontTx/>
              <a:buNone/>
            </a:pPr>
            <a:r>
              <a:rPr lang="en-US" altLang="en-US" sz="2400"/>
              <a:t>A variable assigned any	A variable assigned</a:t>
            </a:r>
          </a:p>
          <a:p>
            <a:pPr>
              <a:spcBef>
                <a:spcPct val="0"/>
              </a:spcBef>
              <a:buFontTx/>
              <a:buNone/>
            </a:pPr>
            <a:r>
              <a:rPr lang="en-US" altLang="en-US" sz="2400"/>
              <a:t>real number 			either 0 or 1</a:t>
            </a:r>
          </a:p>
          <a:p>
            <a:pPr>
              <a:spcBef>
                <a:spcPct val="0"/>
              </a:spcBef>
              <a:buFontTx/>
              <a:buNone/>
            </a:pPr>
            <a:r>
              <a:rPr lang="en-US" altLang="en-US" sz="2400"/>
              <a:t>(e.g. </a:t>
            </a:r>
            <a:r>
              <a:rPr lang="en-US" altLang="en-US" sz="2400" i="1"/>
              <a:t>x = 3.1234567)</a:t>
            </a:r>
            <a:r>
              <a:rPr lang="en-US" altLang="en-US" sz="2400"/>
              <a:t>	          (e.g. </a:t>
            </a:r>
            <a:r>
              <a:rPr lang="en-US" altLang="en-US" sz="2400" i="1"/>
              <a:t>x = 0 </a:t>
            </a:r>
            <a:r>
              <a:rPr lang="en-US" altLang="en-US" sz="2400"/>
              <a:t>or</a:t>
            </a:r>
            <a:r>
              <a:rPr lang="en-US" altLang="en-US" sz="2400" i="1"/>
              <a:t> x = 1)</a:t>
            </a:r>
            <a:r>
              <a:rPr lang="en-US" altLang="en-US" sz="2400"/>
              <a:t>	</a:t>
            </a:r>
          </a:p>
          <a:p>
            <a:pPr>
              <a:spcBef>
                <a:spcPct val="0"/>
              </a:spcBef>
              <a:buFontTx/>
              <a:buNone/>
            </a:pPr>
            <a:endParaRPr lang="en-US" altLang="en-US" sz="2800"/>
          </a:p>
        </p:txBody>
      </p:sp>
      <p:sp>
        <p:nvSpPr>
          <p:cNvPr id="10246" name="Text Box 12"/>
          <p:cNvSpPr txBox="1">
            <a:spLocks noChangeArrowheads="1"/>
          </p:cNvSpPr>
          <p:nvPr/>
        </p:nvSpPr>
        <p:spPr bwMode="auto">
          <a:xfrm>
            <a:off x="304800" y="4210050"/>
            <a:ext cx="6400800"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 Operators</a:t>
            </a:r>
            <a:r>
              <a:rPr lang="en-US" altLang="en-US" sz="2400"/>
              <a:t>		</a:t>
            </a:r>
            <a:r>
              <a:rPr lang="en-US" altLang="en-US" sz="2400" u="sng"/>
              <a:t>Boolean Operators</a:t>
            </a:r>
          </a:p>
          <a:p>
            <a:pPr>
              <a:spcBef>
                <a:spcPct val="0"/>
              </a:spcBef>
              <a:buFontTx/>
              <a:buNone/>
            </a:pPr>
            <a:endParaRPr lang="en-US" altLang="en-US" sz="2400" u="sng"/>
          </a:p>
          <a:p>
            <a:pPr>
              <a:spcBef>
                <a:spcPct val="0"/>
              </a:spcBef>
              <a:buFontTx/>
              <a:buNone/>
            </a:pPr>
            <a:r>
              <a:rPr lang="en-US" altLang="en-US" sz="2400"/>
              <a:t>+				</a:t>
            </a:r>
            <a:r>
              <a:rPr lang="en-US" altLang="en-US" sz="2400">
                <a:latin typeface="Courier New" pitchFamily="49" charset="0"/>
              </a:rPr>
              <a:t>NOT</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AND</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OR</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a:t>
            </a:r>
          </a:p>
          <a:p>
            <a:pPr>
              <a:spcBef>
                <a:spcPct val="0"/>
              </a:spcBef>
              <a:buFontTx/>
              <a:buNone/>
            </a:pPr>
            <a:r>
              <a:rPr lang="en-US" altLang="en-US" sz="2400">
                <a:sym typeface="Symbol" pitchFamily="18" charset="2"/>
              </a:rPr>
              <a:t>…			</a:t>
            </a:r>
            <a:endParaRPr lang="en-US" altLang="en-US" sz="2400" u="sng"/>
          </a:p>
        </p:txBody>
      </p:sp>
      <p:sp>
        <p:nvSpPr>
          <p:cNvPr id="10247" name="AutoShape 19"/>
          <p:cNvSpPr>
            <a:spLocks noChangeArrowheads="1"/>
          </p:cNvSpPr>
          <p:nvPr/>
        </p:nvSpPr>
        <p:spPr bwMode="auto">
          <a:xfrm>
            <a:off x="4419600" y="3429000"/>
            <a:ext cx="2819400" cy="762000"/>
          </a:xfrm>
          <a:prstGeom prst="wedgeRectCallout">
            <a:avLst>
              <a:gd name="adj1" fmla="val 54731"/>
              <a:gd name="adj2" fmla="val 92083"/>
            </a:avLst>
          </a:prstGeom>
          <a:solidFill>
            <a:srgbClr val="FFFFFF"/>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0 and 1 are  also called “False” and “True” or “No” and “Yes”</a:t>
            </a:r>
          </a:p>
        </p:txBody>
      </p:sp>
      <p:pic>
        <p:nvPicPr>
          <p:cNvPr id="10248" name="Picture 22" descr="boo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600200"/>
            <a:ext cx="11049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3"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6814</TotalTime>
  <Words>4097</Words>
  <Application>Microsoft Office PowerPoint</Application>
  <PresentationFormat>On-screen Show (4:3)</PresentationFormat>
  <Paragraphs>555</Paragraphs>
  <Slides>35</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Blank Presentation</vt:lpstr>
      <vt:lpstr>Equation</vt:lpstr>
      <vt:lpstr>The CS 5 Times</vt:lpstr>
      <vt:lpstr> Representing Data</vt:lpstr>
      <vt:lpstr>What’s Up With This!?</vt:lpstr>
      <vt:lpstr>PowerPoint Presentation</vt:lpstr>
      <vt:lpstr>Representing Symbols</vt:lpstr>
      <vt:lpstr>PowerPoint Presentation</vt:lpstr>
      <vt:lpstr>PowerPoint Presentation</vt:lpstr>
      <vt:lpstr>PowerPoint Presentation</vt:lpstr>
      <vt:lpstr>Algebra with Only 0s and 1s!</vt:lpstr>
      <vt:lpstr>Functions</vt:lpstr>
      <vt:lpstr>Boolean Functions</vt:lpstr>
      <vt:lpstr>Boolean Functions</vt:lpstr>
      <vt:lpstr>NOT, AND, OR</vt:lpstr>
      <vt:lpstr>Playing with Functions…</vt:lpstr>
      <vt:lpstr>Playing with Functions…</vt:lpstr>
      <vt:lpstr>XOR</vt:lpstr>
      <vt:lpstr>Properties of Boolean Functions</vt:lpstr>
      <vt:lpstr>The Alien’s Life Advice</vt:lpstr>
      <vt:lpstr>Digital Logic Gates</vt:lpstr>
      <vt:lpstr>Finding the Formula! The Minterm Expansion Principle</vt:lpstr>
      <vt:lpstr>From Formula to Circuit!</vt:lpstr>
      <vt:lpstr>From Formula to Circuit!</vt:lpstr>
      <vt:lpstr>You Try It! The Minterm Expansion Principle</vt:lpstr>
      <vt:lpstr>Try This One…</vt:lpstr>
      <vt:lpstr>A Circuit for Adding!</vt:lpstr>
      <vt:lpstr>A Circuit for Adding!</vt:lpstr>
      <vt:lpstr>A Circuit for Adding!</vt:lpstr>
      <vt:lpstr>A Cool Thing About XOR</vt:lpstr>
      <vt:lpstr>A Cool Thing About XOR</vt:lpstr>
      <vt:lpstr>A Cool Thing About XOR</vt:lpstr>
      <vt:lpstr>A Cool Thing About XOR</vt:lpstr>
      <vt:lpstr>A Cool Thing About XOR</vt:lpstr>
      <vt:lpstr>A Cool Thing About XOR</vt:lpstr>
      <vt:lpstr>A Cool Thing About XOR</vt:lpstr>
      <vt:lpstr>A Cool Thing About XOR</vt:lpstr>
    </vt:vector>
  </TitlesOfParts>
  <Company>Harvey Mudd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From Data to Circuits</dc:title>
  <dc:creator>Office 2004 Test Drive User</dc:creator>
  <cp:lastModifiedBy>Geoff Kuenning</cp:lastModifiedBy>
  <cp:revision>105</cp:revision>
  <cp:lastPrinted>2016-09-24T20:32:28Z</cp:lastPrinted>
  <dcterms:created xsi:type="dcterms:W3CDTF">2006-05-23T22:53:43Z</dcterms:created>
  <dcterms:modified xsi:type="dcterms:W3CDTF">2016-09-24T20:33:26Z</dcterms:modified>
</cp:coreProperties>
</file>