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4.xml" ContentType="application/vnd.openxmlformats-officedocument.presentationml.notesSlide+xml"/>
  <Override PartName="/ppt/ink/ink1.xml" ContentType="application/inkml+xml"/>
  <Override PartName="/ppt/notesSlides/notesSlide5.xml" ContentType="application/vnd.openxmlformats-officedocument.presentationml.notesSlide+xml"/>
  <Override PartName="/ppt/ink/ink2.xml" ContentType="application/inkml+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notesSlides/notesSlide6.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notesSlides/notesSlide7.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notesSlides/notesSlide8.xml" ContentType="application/vnd.openxmlformats-officedocument.presentationml.notesSlide+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notesSlides/notesSlide9.xml" ContentType="application/vnd.openxmlformats-officedocument.presentationml.notesSlide+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ink/ink3.xml" ContentType="application/inkml+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ink/ink4.xml" ContentType="application/inkml+xml"/>
  <Override PartName="/ppt/notesSlides/notesSlide17.xml" ContentType="application/vnd.openxmlformats-officedocument.presentationml.notesSlide+xml"/>
  <Override PartName="/ppt/ink/ink5.xml" ContentType="application/inkml+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ink/ink6.xml" ContentType="application/inkml+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ink/ink7.xml" ContentType="application/inkml+xml"/>
  <Override PartName="/ppt/notesSlides/notesSlide22.xml" ContentType="application/vnd.openxmlformats-officedocument.presentationml.notesSlide+xml"/>
  <Override PartName="/ppt/ink/ink8.xml" ContentType="application/inkml+xml"/>
  <Override PartName="/ppt/notesSlides/notesSlide23.xml" ContentType="application/vnd.openxmlformats-officedocument.presentationml.notesSlide+xml"/>
  <Override PartName="/ppt/ink/ink9.xml" ContentType="application/inkml+xml"/>
  <Override PartName="/ppt/notesSlides/notesSlide24.xml" ContentType="application/vnd.openxmlformats-officedocument.presentationml.notesSlide+xml"/>
  <Override PartName="/ppt/ink/ink10.xml" ContentType="application/inkml+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330" r:id="rId2"/>
    <p:sldId id="257" r:id="rId3"/>
    <p:sldId id="371" r:id="rId4"/>
    <p:sldId id="372" r:id="rId5"/>
    <p:sldId id="373" r:id="rId6"/>
    <p:sldId id="380" r:id="rId7"/>
    <p:sldId id="381" r:id="rId8"/>
    <p:sldId id="382" r:id="rId9"/>
    <p:sldId id="383" r:id="rId10"/>
    <p:sldId id="384" r:id="rId11"/>
    <p:sldId id="278" r:id="rId12"/>
    <p:sldId id="275" r:id="rId13"/>
    <p:sldId id="318" r:id="rId14"/>
    <p:sldId id="276" r:id="rId15"/>
    <p:sldId id="369" r:id="rId16"/>
    <p:sldId id="279" r:id="rId17"/>
    <p:sldId id="287" r:id="rId18"/>
    <p:sldId id="288" r:id="rId19"/>
    <p:sldId id="319" r:id="rId20"/>
    <p:sldId id="320" r:id="rId21"/>
    <p:sldId id="359" r:id="rId22"/>
    <p:sldId id="368" r:id="rId23"/>
    <p:sldId id="360" r:id="rId24"/>
    <p:sldId id="361" r:id="rId25"/>
    <p:sldId id="362" r:id="rId26"/>
    <p:sldId id="363" r:id="rId27"/>
    <p:sldId id="365" r:id="rId28"/>
    <p:sldId id="366" r:id="rId29"/>
    <p:sldId id="367" r:id="rId30"/>
    <p:sldId id="321" r:id="rId31"/>
    <p:sldId id="322" r:id="rId32"/>
    <p:sldId id="323" r:id="rId33"/>
    <p:sldId id="324" r:id="rId34"/>
    <p:sldId id="325" r:id="rId35"/>
    <p:sldId id="326" r:id="rId36"/>
    <p:sldId id="327" r:id="rId37"/>
    <p:sldId id="328" r:id="rId38"/>
  </p:sldIdLst>
  <p:sldSz cx="9144000" cy="6858000" type="screen4x3"/>
  <p:notesSz cx="6985000" cy="9271000"/>
  <p:custShowLst>
    <p:custShow name="For screen" id="0">
      <p:sldLst>
        <p:sld r:id="rId2"/>
        <p:sld r:id="rId3"/>
        <p:sld r:id="rId4"/>
        <p:sld r:id="rId5"/>
        <p:sld r:id="rId6"/>
        <p:sld r:id="rId7"/>
        <p:sld r:id="rId8"/>
        <p:sld r:id="rId9"/>
        <p:sld r:id="rId10"/>
        <p:sld r:id="rId11"/>
        <p:sld r:id="rId12"/>
        <p:sld r:id="rId13"/>
        <p:sld r:id="rId14"/>
        <p:sld r:id="rId15"/>
        <p:sld r:id="rId16"/>
        <p:sld r:id="rId17"/>
        <p:sld r:id="rId18"/>
        <p:sld r:id="rId19"/>
        <p:sld r:id="rId20"/>
        <p:sld r:id="rId21"/>
        <p:sld r:id="rId22"/>
        <p:sld r:id="rId23"/>
        <p:sld r:id="rId24"/>
        <p:sld r:id="rId25"/>
        <p:sld r:id="rId26"/>
        <p:sld r:id="rId27"/>
        <p:sld r:id="rId28"/>
        <p:sld r:id="rId29"/>
        <p:sld r:id="rId30"/>
        <p:sld r:id="rId31"/>
        <p:sld r:id="rId32"/>
        <p:sld r:id="rId33"/>
        <p:sld r:id="rId34"/>
        <p:sld r:id="rId35"/>
        <p:sld r:id="rId36"/>
        <p:sld r:id="rId37"/>
        <p:sld r:id="rId38"/>
      </p:sldLst>
    </p:custShow>
    <p:custShow name="For printing" id="1">
      <p:sldLst>
        <p:sld r:id="rId2"/>
        <p:sld r:id="rId3"/>
        <p:sld r:id="rId4"/>
        <p:sld r:id="rId5"/>
        <p:sld r:id="rId6"/>
        <p:sld r:id="rId7"/>
        <p:sld r:id="rId8"/>
        <p:sld r:id="rId9"/>
        <p:sld r:id="rId11"/>
        <p:sld r:id="rId12"/>
        <p:sld r:id="rId13"/>
        <p:sld r:id="rId14"/>
        <p:sld r:id="rId15"/>
        <p:sld r:id="rId16"/>
        <p:sld r:id="rId17"/>
        <p:sld r:id="rId18"/>
        <p:sld r:id="rId19"/>
        <p:sld r:id="rId20"/>
        <p:sld r:id="rId21"/>
        <p:sld r:id="rId22"/>
        <p:sld r:id="rId23"/>
        <p:sld r:id="rId25"/>
        <p:sld r:id="rId26"/>
        <p:sld r:id="rId27"/>
        <p:sld r:id="rId30"/>
        <p:sld r:id="rId31"/>
        <p:sld r:id="rId32"/>
        <p:sld r:id="rId33"/>
        <p:sld r:id="rId37"/>
      </p:sldLst>
    </p:custShow>
  </p:custShowLst>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65"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65"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65"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65"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0">
          <p15:clr>
            <a:srgbClr val="A4A3A4"/>
          </p15:clr>
        </p15:guide>
        <p15:guide id="2" pos="22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custShow id="0"/>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1F248C"/>
    <a:srgbClr val="140F81"/>
    <a:srgbClr val="3D32E8"/>
    <a:srgbClr val="801822"/>
    <a:srgbClr val="2B7F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autoAdjust="0"/>
    <p:restoredTop sz="89961" autoAdjust="0"/>
  </p:normalViewPr>
  <p:slideViewPr>
    <p:cSldViewPr>
      <p:cViewPr varScale="1">
        <p:scale>
          <a:sx n="61" d="100"/>
          <a:sy n="61" d="100"/>
        </p:scale>
        <p:origin x="70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1" d="100"/>
          <a:sy n="101" d="100"/>
        </p:scale>
        <p:origin x="-2624" y="-96"/>
      </p:cViewPr>
      <p:guideLst>
        <p:guide orient="horz" pos="2920"/>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7466" cy="463867"/>
          </a:xfrm>
          <a:prstGeom prst="rect">
            <a:avLst/>
          </a:prstGeom>
        </p:spPr>
        <p:txBody>
          <a:bodyPr vert="horz" lIns="91429" tIns="45715" rIns="91429" bIns="45715" rtlCol="0"/>
          <a:lstStyle>
            <a:lvl1pPr algn="l">
              <a:defRPr sz="1200">
                <a:ea typeface="ＭＳ Ｐゴシック" pitchFamily="1" charset="-128"/>
              </a:defRPr>
            </a:lvl1pPr>
          </a:lstStyle>
          <a:p>
            <a:pPr>
              <a:defRPr/>
            </a:pPr>
            <a:endParaRPr lang="en-US"/>
          </a:p>
        </p:txBody>
      </p:sp>
      <p:sp>
        <p:nvSpPr>
          <p:cNvPr id="3" name="Date Placeholder 2"/>
          <p:cNvSpPr>
            <a:spLocks noGrp="1"/>
          </p:cNvSpPr>
          <p:nvPr>
            <p:ph type="dt" sz="quarter" idx="1"/>
          </p:nvPr>
        </p:nvSpPr>
        <p:spPr>
          <a:xfrm>
            <a:off x="3955953" y="0"/>
            <a:ext cx="3027466" cy="463867"/>
          </a:xfrm>
          <a:prstGeom prst="rect">
            <a:avLst/>
          </a:prstGeom>
        </p:spPr>
        <p:txBody>
          <a:bodyPr vert="horz" lIns="91429" tIns="45715" rIns="91429" bIns="45715" rtlCol="0"/>
          <a:lstStyle>
            <a:lvl1pPr algn="r">
              <a:defRPr sz="1200">
                <a:ea typeface="ＭＳ Ｐゴシック" pitchFamily="1" charset="-128"/>
              </a:defRPr>
            </a:lvl1pPr>
          </a:lstStyle>
          <a:p>
            <a:pPr>
              <a:defRPr/>
            </a:pPr>
            <a:fld id="{12992FD0-5B0A-4629-BA50-8B758786DD13}" type="datetimeFigureOut">
              <a:rPr lang="en-US"/>
              <a:pPr>
                <a:defRPr/>
              </a:pPr>
              <a:t>9/26/2021</a:t>
            </a:fld>
            <a:endParaRPr lang="en-US"/>
          </a:p>
        </p:txBody>
      </p:sp>
      <p:sp>
        <p:nvSpPr>
          <p:cNvPr id="4" name="Footer Placeholder 3"/>
          <p:cNvSpPr>
            <a:spLocks noGrp="1"/>
          </p:cNvSpPr>
          <p:nvPr>
            <p:ph type="ftr" sz="quarter" idx="2"/>
          </p:nvPr>
        </p:nvSpPr>
        <p:spPr>
          <a:xfrm>
            <a:off x="1" y="8805550"/>
            <a:ext cx="3027466" cy="463867"/>
          </a:xfrm>
          <a:prstGeom prst="rect">
            <a:avLst/>
          </a:prstGeom>
        </p:spPr>
        <p:txBody>
          <a:bodyPr vert="horz" lIns="91429" tIns="45715" rIns="91429" bIns="45715" rtlCol="0" anchor="b"/>
          <a:lstStyle>
            <a:lvl1pPr algn="l">
              <a:defRPr sz="1200">
                <a:ea typeface="ＭＳ Ｐゴシック" pitchFamily="1" charset="-128"/>
              </a:defRPr>
            </a:lvl1pPr>
          </a:lstStyle>
          <a:p>
            <a:pPr>
              <a:defRPr/>
            </a:pPr>
            <a:endParaRPr lang="en-US"/>
          </a:p>
        </p:txBody>
      </p:sp>
      <p:sp>
        <p:nvSpPr>
          <p:cNvPr id="5" name="Slide Number Placeholder 4"/>
          <p:cNvSpPr>
            <a:spLocks noGrp="1"/>
          </p:cNvSpPr>
          <p:nvPr>
            <p:ph type="sldNum" sz="quarter" idx="3"/>
          </p:nvPr>
        </p:nvSpPr>
        <p:spPr>
          <a:xfrm>
            <a:off x="3955953" y="8805550"/>
            <a:ext cx="3027466" cy="463867"/>
          </a:xfrm>
          <a:prstGeom prst="rect">
            <a:avLst/>
          </a:prstGeom>
        </p:spPr>
        <p:txBody>
          <a:bodyPr vert="horz" lIns="91429" tIns="45715" rIns="91429" bIns="45715" rtlCol="0" anchor="b"/>
          <a:lstStyle>
            <a:lvl1pPr algn="r">
              <a:defRPr sz="1200">
                <a:ea typeface="ＭＳ Ｐゴシック" pitchFamily="1" charset="-128"/>
              </a:defRPr>
            </a:lvl1pPr>
          </a:lstStyle>
          <a:p>
            <a:pPr>
              <a:defRPr/>
            </a:pPr>
            <a:fld id="{4FDBD32A-428E-4E15-8C1A-62C871BBA733}" type="slidenum">
              <a:rPr lang="en-US"/>
              <a:pPr>
                <a:defRPr/>
              </a:pPr>
              <a:t>‹#›</a:t>
            </a:fld>
            <a:endParaRPr lang="en-US"/>
          </a:p>
        </p:txBody>
      </p:sp>
    </p:spTree>
    <p:extLst>
      <p:ext uri="{BB962C8B-B14F-4D97-AF65-F5344CB8AC3E}">
        <p14:creationId xmlns:p14="http://schemas.microsoft.com/office/powerpoint/2010/main" val="55712851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09-29T19:15:53.248"/>
    </inkml:context>
    <inkml:brush xml:id="br0">
      <inkml:brushProperty name="width" value="0.05292" units="cm"/>
      <inkml:brushProperty name="height" value="0.05292" units="cm"/>
      <inkml:brushProperty name="color" value="#FF0000"/>
    </inkml:brush>
  </inkml:definitions>
  <inkml:trace contextRef="#ctx0" brushRef="#br0">10468 5556 0,'0'0'0,"24"0"188,1-25-173,25 25 1,49-49-16,0-50 15,25 49-15,0-24 16,0-1-16,0 26 16,-24-1-16,-1 25 15,0 25 1,0-25-16,0 25 16,1 25-16,-26-25 15</inkml:trace>
  <inkml:trace contextRef="#ctx0" brushRef="#br0" timeOffset="1">10418 5482 0,'0'0'0,"25"0"172,24 25-157,-24-1-15,50 26 16,-26 0-16,26 24 16,-1-24-1,25 24-15,-24 1 16,-1-51-16,0 26 16,26 0-16,-1 49 15,-25-25-15,1 25 16,-1-24-16,-24-26 15,-1 1 1,1-25-16</inkml:trace>
  <inkml:trace contextRef="#ctx0" brushRef="#br0" timeOffset="2">10765 5011 0,'0'0'0,"0"24"32,0 1-17,0 0-15,0 0 16,0 0 0,0-1-1,25 1 1,0 25-1,0-25 1,-1-25-16,26 24 16,0 26-1,24-50-15,0 25 16,26-25-16,-1 25 16,0-25-16,0 24 15,1 1-15,24-25 16,0 25-16,0-25 15,24 0 1,-23 0-16,23 0 16,-24 0-16,25 0 15,-25 0-15,25 0 16,-50 0-16,50 0 16,-50 25-1</inkml:trace>
  <inkml:trace contextRef="#ctx0" brushRef="#br0" timeOffset="3">14412 4837 0,'0'0'0,"-25"0"62,0 0-46,0 0-16,0 0 16,0 0-16,-24 25 15,-26 0-15,26 49 16,-1 0-16,1-24 15,-1 0 1,25-26-16,25 26 16,-25 0-16,1-1 15,24 1-15,0-1 16,24-24-16,1 0 16,0-25-1,0 0-15,24 0 16,-24 0-16,50 0 15,-26 0-15,1 0 16,24-25-16,-24-49 16,0-1-16,-1 51 15,-24-26 1,0 25-16,-25-24 16,25 24-16,-1 0 15,-24 0-15,0 0 16,0 1-16</inkml:trace>
  <inkml:trace contextRef="#ctx0" brushRef="#br0" timeOffset="4">15056 5432 0,'0'0'0</inkml:trace>
  <inkml:trace contextRef="#ctx0" brushRef="#br0" timeOffset="5">15900 4217 0,'0'0'0,"0"25"16,0 24 0,0 1-16,25 24 15,-25 25-15,24 100 16,-24-75-16,0-25 15,0 50-15,-24 25 16,24-1 0,-50-49-16</inkml:trace>
  <inkml:trace contextRef="#ctx0" brushRef="#br0" timeOffset="6">15304 5482 0,'0'0'0,"0"-25"78,0 0-78,0 0 16,0 1-16,-24-1 16,24 0-16,-25-25 15,0 50-15,25-24 16,-25 24-16,0 0 31,1 0-31,-1 0 16,0 0-1,25-25-15,-25 25 16,25-25 0,0 0-16,0 0 15,0 1 1,-25 24 46,25 24-46,-24-24-16,24 25 16,-25-25-1,25 25-15,0 0 16,0 0 0,25-25 30,-1 0-30,1 0 0,-25 24 31,25-24 46,-25-24-93,25 24 16,-25 24 31</inkml:trace>
</inkml:ink>
</file>

<file path=ppt/ink/ink10.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09-29T19:15:53.312"/>
    </inkml:context>
    <inkml:brush xml:id="br0">
      <inkml:brushProperty name="width" value="0.05292" units="cm"/>
      <inkml:brushProperty name="height" value="0.05292" units="cm"/>
      <inkml:brushProperty name="color" value="#FF0000"/>
    </inkml:brush>
  </inkml:definitions>
  <inkml:trace contextRef="#ctx0" brushRef="#br0">12998 10988 0,'0'0'0,"-25"0"156,0 0-140,0 0-1,0 0 1,50 0 125,0 75-126,0-1-15,24-24 16,-24 0-16,0-1 15,25 1-15,-1-25 16,1 24-16,-25-24 16,24 25-1,-24-26-15,-25 1 16,25 0-16</inkml:trace>
  <inkml:trace contextRef="#ctx0" brushRef="#br0" timeOffset="1">13519 10988 0,'0'0'0,"-25"0"125,0 0-109,-49 75 0,-1 24-16,1-24 15,-1-26-15,1 1 16,-1-25-1,1 24-15,0 1 16,24-1-16</inkml:trace>
  <inkml:trace contextRef="#ctx0" brushRef="#br0" timeOffset="2">12700 11857 0,'0'0'0,"0"24"125,50 26-109,-26 0-16,1-26 16,0 26-16,25-25 15,-26 24 1,26-24-16,0 0 15,-26 0-15,1 25 16,0-50-16,0 24 16</inkml:trace>
  <inkml:trace contextRef="#ctx0" brushRef="#br0" timeOffset="3">13494 11857 0,'0'0'0,"-25"24"62,0 26-46,0 0-16,1-26 16,-26 26-16,0-25 15,1 0-15,24-1 16,-25 1-16,1 0 15,-1 0 1,25 25-16,-24-26 16</inkml:trace>
  <inkml:trace contextRef="#ctx0" brushRef="#br0" timeOffset="4">12427 11633 0,'0'0'0,"25"0"63,0 0-47,0 0-1,-1 0 1,26 0-16,0 0 15,49 0-15,0 0 16,0 0-16,0 0 16,1 0-16,-26 0 15,-24 0 1</inkml:trace>
  <inkml:trace contextRef="#ctx0" brushRef="#br0" timeOffset="5">12898 12254 0,'0'0'0,"25"0"62,0 0-62,-50 0 125,0 0-125,1 0 16,-1 0-16,0 0 15,-25 24-15,26-24 16,-1 0-16</inkml:trace>
  <inkml:trace contextRef="#ctx0" brushRef="#br0" timeOffset="6">12973 12328 0,'0'0'0,"25"-25"47,-1 0-47,1 25 16,0-24-16,0 24 31,0 0-31,-1 0 16,1 0-1,0 24 1</inkml:trace>
  <inkml:trace contextRef="#ctx0" brushRef="#br0" timeOffset="7">13047 12278 0,'0'0'0,"25"0"78,0 0-62,0 0 0,-1 0-16,26 0 15,-25 25 1,0 25-16,24 24 15,1 1-15,-25-26 16,0 1-16</inkml:trace>
  <inkml:trace contextRef="#ctx0" brushRef="#br0" timeOffset="8">12923 12452 0,'0'0'0,"0"25"94,0 0-78,0-1-1,0 1 1,25 0-16,-25 25 16,25-26-1,-25 26-15,49-25 16,-24 0-16,0-1 16,0 1-16,0 0 15,-1-25-15,1 25 16,0-25-1</inkml:trace>
  <inkml:trace contextRef="#ctx0" brushRef="#br0" timeOffset="9">13593 12477 0,'0'0'0,"-25"0"63,25 49-48,-49 1-15,24 0 16,-25-1-16,1 1 16,-51 49-1,1 50-15,-25-25 0,25-25 16,24-24-1,-24-26-15,50 1 16,-26-1-16,26-24 16,-1 0-16,25 0 15</inkml:trace>
  <inkml:trace contextRef="#ctx0" brushRef="#br0" timeOffset="10">11460 13072 0,'0'0'0,"25"0"156,-1 0-140,1 25-1,0 0 1,0 24-16,0 1 16,-1 0-1,26-1-15,-25 1 16,24-25-16,-24-1 15,25 1-15,-1 0 16,-24 0-16</inkml:trace>
  <inkml:trace contextRef="#ctx0" brushRef="#br0" timeOffset="11">12204 13022 0,'0'0'0,"0"25"78,-50 25-78,25 24 16,-24-24 0,-1 0-16,1 49 15,-26 74-15,1-24 16,24-25-16,-24-49 16,49-26-16,-25 1 15,1-1-15</inkml:trace>
  <inkml:trace contextRef="#ctx0" brushRef="#br0" timeOffset="12">11212 12874 0,'0'0'0,"25"0"93,-1 0-93,26 0 16,24 0-16,26 0 16,-1 0-16,0 0 15,0 0 1,-24 0-16,-1 0 16</inkml:trace>
</inkml:ink>
</file>

<file path=ppt/ink/ink2.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09-29T19:15:53.255"/>
    </inkml:context>
    <inkml:brush xml:id="br0">
      <inkml:brushProperty name="width" value="0.05292" units="cm"/>
      <inkml:brushProperty name="height" value="0.05292" units="cm"/>
      <inkml:brushProperty name="color" value="#FF0000"/>
    </inkml:brush>
  </inkml:definitions>
  <inkml:trace contextRef="#ctx0" brushRef="#br0">9525 3473 0,'0'0'0,"-25"0"125,0 0-110,1-25 1,-26 0 0,0 0-16,-24-24 15,-25-1-15,0 0 16,-1 1-16,1-26 16,-50 1-1,50 24-15,-25 1 0,25 24 31,-50 0-31,0 0 16,0 1-16,0-1 16,-24 25-16,-1-25 15,50 25-15,-25 0 16,-24 50-16,-26 74 16,26-25-1,49-25-15,0-24 16,24 24-16,1-24 15,0 49-15,25 25 16,24-25-16,25-49 16,0 0-1,25 49-15,25 0 16,0 25-16,25 0 16,24-25-16,25 0 15,50 1-15,25-51 16,24 26-1,50-1-15,0-49 16,0 24-16,50-24 16,0-25-16,-1 0 15,-49-25-15,-25-49 16,1-25-16,-51 24 16,-49 1-1,-24 49-15,-26-74 16,0-50-16,-24 50 15,-25 25-15,-25-75 16,-50-75-16,25 76 16,-24-1-1,-50-99-15,-1 49 16,-48 51-16</inkml:trace>
</inkml:ink>
</file>

<file path=ppt/ink/ink3.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09-29T19:15:53.256"/>
    </inkml:context>
    <inkml:brush xml:id="br0">
      <inkml:brushProperty name="width" value="0.05292" units="cm"/>
      <inkml:brushProperty name="height" value="0.05292" units="cm"/>
      <inkml:brushProperty name="color" value="#FF0000"/>
    </inkml:brush>
  </inkml:definitions>
  <inkml:trace contextRef="#ctx0" brushRef="#br0">13072 12353 0,'0'0'0,"-25"0"156,0-25-140,1 25-16,-1-25 16,-25 0-16,1 25 15,24-24-15,-25 24 16,1 0 0,-1 0-16,0 0 15,1 0-15,24 24 16,-25-24-1,26 0-15,-1 0 16,0 0-16,0 0 16,0 0-16,-24 0 15,24 0-15,0 0 16,0 0 0,-24 50-16,24 0 15,-25 49-15,-24-25 16,49-24-16,-25-1 15,1 1-15,24 0 16,0-1-16,0 26 16,1-1-16,-1 25 15,0-24 1,25-26 0,0 1-16,0 0 15,0-26-15,0 1 16,0 25-16,0-25 15,25 24 1,0 1-16,-25-1 16,24-24-16,-24 25 15,25-1 1,0-24-16,-25 25 16,25-25-16,0-1 15,24 1-15,-24 0 16,25-25-16,-1 25 15,1-25-15,0-25 16,24 25 0,0-25-16,1 25 15,-26-25-15,26 1 16,-26 24-16,1-25 16,24 0-16,-24-25 15,0-24-15,24 24 16,-24-24-1,-1 24-15,-24 1 16,25-1-16,-26-24 16,51-75-16,-50 50 15,24-1-15,-49 51 16,25-1 0,-25-49-16,-25 0 15,1 24-15,-26 1 16</inkml:trace>
</inkml:ink>
</file>

<file path=ppt/ink/ink4.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09-29T19:15:53.257"/>
    </inkml:context>
    <inkml:brush xml:id="br0">
      <inkml:brushProperty name="width" value="0.05292" units="cm"/>
      <inkml:brushProperty name="height" value="0.05292" units="cm"/>
      <inkml:brushProperty name="color" value="#FF0000"/>
    </inkml:brush>
  </inkml:definitions>
  <inkml:trace contextRef="#ctx0" brushRef="#br0">13692 6871 0,'0'0'0,"-25"0"78,1 0-63,-1 0-15,25-25 110,0 0-95,25 0-15,-1-24 16,-24 24-16,25-25 16,-25 1-16,25 24 15,0 0 1,-25 0-16,25 1 16,-25-1-16,24 74 62,-24-24-62,25 0 16,0 0-16,0 0 15,0-25-15,-1 24 16,1-24 0,0 25-16,25 0 15,-26-25-15,1 25 16,0-25-16,25 25 15,-1-25-15,1 0 16,24-25-16,26-50 16,-26 1-16,0 24 15</inkml:trace>
  <inkml:trace contextRef="#ctx0" brushRef="#br0" timeOffset="1">15106 6152 0,'0'0'0,"25"24"203,-25 1-203,49 25 16,1 49-16,0-49 16,-26 24-16,1-49 15,25 49 1,0 50-16,24 25 15,-24-25-15,-26-49 16,1-1-16,25 0 16,-25-24-16,-1 24 15,1 1 1,0-50-16</inkml:trace>
  <inkml:trace contextRef="#ctx0" brushRef="#br0" timeOffset="2">15850 6201 0,'0'0'0,"-25"25"78,1 49-63,-26 1-15,-24-1 16,24-24-16,-49 99 16,-25 49-16,24-49 15,1-25 1</inkml:trace>
</inkml:ink>
</file>

<file path=ppt/ink/ink5.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09-29T19:15:53.260"/>
    </inkml:context>
    <inkml:brush xml:id="br0">
      <inkml:brushProperty name="width" value="0.05292" units="cm"/>
      <inkml:brushProperty name="height" value="0.05292" units="cm"/>
      <inkml:brushProperty name="color" value="#FF0000"/>
    </inkml:brush>
  </inkml:definitions>
  <inkml:trace contextRef="#ctx0" brushRef="#br0">2009 11162 0,'0'0'0</inkml:trace>
  <inkml:trace contextRef="#ctx0" brushRef="#br0" timeOffset="1">1761 11063 0,'0'0'0,"0"25"219,50-1-204,-25-24-15,-1 25 16,26-25-1,-25 25-15,24-25 16,1 25-16,24 0 16,-24 0-16,0-1 15,24 26-15,0-25 16,26 0-16,-26-1 16,25 1-1,1 0-15,-1 25 16,0-26-16,0-24 15,0 25-15,1-25 16,-1 25-16,0 0 16,25-25-1,0 0-15,0 0 16,0 0-16,25 0 16,-25 0-16,25-25 15,-25 0-15,0 25 16,0 0-1,0 0-15,25 25 16,-25 0-16,25-25 16,-50 25-16,25-25 15,0 0-15,-25 0 16,-25 0 0</inkml:trace>
  <inkml:trace contextRef="#ctx0" brushRef="#br0" timeOffset="2">1836 10269 0,'0'0'0,"0"25"140,0 25-140,0-1 16,0 26-16,24-26 15,1 1-15,0-25 16,25 24-16,-1 1 16,-24 24-16,49 1 15</inkml:trace>
  <inkml:trace contextRef="#ctx0" brushRef="#br0" timeOffset="3">2332 10269 0,'0'0'0,"-25"0"47,0 0-31,0 0-1,-24 0-15,-1 0 16,0 25-16,-49 25 16,25 24-1,-1 0-15,26-24 16,-1 0-16,25-26 15,-24 26-15,24-25 16</inkml:trace>
  <inkml:trace contextRef="#ctx0" brushRef="#br0" timeOffset="4">2853 10344 0,'0'0'0,"0"24"78,0 1-62,0 25-16,0-1 15,0 1-15,24 0 32,1-26-32,-25 26 15,25 0-15,0-1 16,24 26-16,1-1 16,0 0-1,-26 1-15,26-26 16</inkml:trace>
  <inkml:trace contextRef="#ctx0" brushRef="#br0" timeOffset="5">3473 10393 0,'0'0'0,"-25"0"79,0 25-64,-25 49-15,-24 1 16,0-26-16,-26 26 15,1 74-15,-25-1 16,50-24 0,-1-49-16</inkml:trace>
  <inkml:trace contextRef="#ctx0" brushRef="#br0" timeOffset="6">4068 10145 0,'0'0'0,"0"25"141,0 0-125,0 49-16,0 25 15,0-49-15,0 24 16,0 50-16,0 75 15,0-50-15,0-50 16,0 50 0,0 99-16,0-99 15,0-25-15,0 99 16,0 0-16,0-49 16,0-1-16,0 100 15,0-124-15,0 74 16,-25 75-1,0-124-15,25 49 16,-24 74-16,24-123 16,0 25-16,0 98 15,0-98 1,0-26-16,0 75 16,0-49-16,0 24 15,0 99-15,0-148 16,0 74-16,0 50 15,0-149-15,0-25 16,24 49 0</inkml:trace>
  <inkml:trace contextRef="#ctx0" brushRef="#br0" timeOffset="7">2208 11782 0,'0'0'0,"-25"0"93,0 0-77,0 0-16,0 0 16,1 0-16,-1 0 15,-25 25-15,1 0 16,24 24-16,0 1 16,-25 0-1,26-26-15,-1 1 16,0 0-16,0 0 15,25 0-15,-25 24 16,25 1-16,-24 0 16,24-1-1,0 1-15,24 24 16,-24-24-16,25 24 16,-25-49-16,50 25 15,-25-26-15,-1 1 16,1-25-1,25-25-15,-25 1 16,24-1-16,1 0 16,-25 0-16,24 0 15,-24-24-15,0-26 16,0 1 0,-1 0-16,-24-1 15,-24 1-15,24 49 16,-25-25-16,0 25 15,0 1-15,0-1 16,1-25 0,-26 50-16</inkml:trace>
  <inkml:trace contextRef="#ctx0" brushRef="#br0" timeOffset="8">3274 12278 0,'0'0'0,"-25"0"62,1 0-62,-1 0 16,0 0-16,-25 0 16,26 0-16,-1 0 15,-25 0-15,25 0 16,1 0-16,-1 0 16,0 0-1,0 0-15,0 0 16,1 50-16,-1 49 15,0-24 1,0-26-16,0 1 16,25-1-16,0-24 15,0 0-15,25 0 16,0 0-16,0-1 16,0-24-1,24-24 1,1-1-16,-1-25 15,26 1-15,-26 24 16,1 0-16,0 0 16,-1 0-16,-24-24 15,-25 24 1,25 0-16,-25 0 16,-25 1-1,0 24-15,-24 0 16,-1 0-16,0 0 15,1 0-15,24 0 16</inkml:trace>
  <inkml:trace contextRef="#ctx0" brushRef="#br0" timeOffset="9">4961 12254 0,'0'0'0,"0"-25"141,0 0-125,0 0-16,-25 0 15,25 0 1,-25-24-16,25 24 16,-24 0-16,24 0 15,-25 1-15,0-1 16,25 0-16,-25 0 15,0 0 1,0 25-16,1 0 16,-1 0-16,0 25 15,0 25 1,0-1 0,1-24-16,-26 0 15,25 0-15,0 24 16,1 26-1,-1-1-15,0 1 16,0-1-16,0 1 16,25-26-16,0 1 15,0-25-15,0-1 16,0 26-16,0-25 16,0 0-16,25-25 15,0 24-15,-25 1 16,25-25-16,0 25 15,24-25 1,-24-25 0,25-24-16,-1 24 15,1-25-15,-1 1 16,1 24-16,-25 0 16,25-25-1,-26-24-15,51-50 16,-50 25-16,-1 24 15,1 26-15,0-1 0,-25 25 16,0 0 0,0 1-16,0-1 15,0 0-15,-25 0 16,0 25-16,1-25 16</inkml:trace>
  <inkml:trace contextRef="#ctx0" brushRef="#br0" timeOffset="10">4539 10294 0,'0'0'0,"0"25"78,25 0-63,-25 24-15,25 26 16,0-26-16,-25 1 16,24 49-16,1 75 15,25-26-15,-25-48 16,-1-26 0,1-24-16</inkml:trace>
  <inkml:trace contextRef="#ctx0" brushRef="#br0" timeOffset="11">5184 10319 0,'0'0'0,"-25"0"47,-24 49-31,-26 26-16,26-1 16,-26-24-16,-24-1 15,0 26-15,0 24 16,-25 50-16,49-25 15,26-25-15,-1-49 16,25-1-16</inkml:trace>
  <inkml:trace contextRef="#ctx0" brushRef="#br0" timeOffset="12">5184 10344 0,'0'0'0,"0"24"63,0 26-48,0 24-15,0-24 16,0 0 0,0-26-16,0 1 15,0 25-15,0 24 16,0 25-16,25 1 15,-25-26-15</inkml:trace>
  <inkml:trace contextRef="#ctx0" brushRef="#br0" timeOffset="13">5879 10294 0,'0'0'0,"-50"50"63,-49 24-63,0 25 15,-25-24-15,-25 24 16,-25 25-16,1 49 16,-1-24-16,25-49 15,50-26 1</inkml:trace>
  <inkml:trace contextRef="#ctx0" brushRef="#br0" timeOffset="14">2059 13097 0,'0'0'0,"-25"0"63,0 0-48,0 0 1,1 0 0,-1 0-1,0 25-15,-25 24 16,26 1-16,-1 24 15,0-49-15,0 50 16,25 73 0,0 1-16,0-50 15,25-24-15,0 24 16</inkml:trace>
  <inkml:trace contextRef="#ctx0" brushRef="#br0" timeOffset="15">3299 13022 0,'0'0'0,"0"50"78,0 0-62,0-1-16,0 1 16,0 124-1,0 24-15,0-74 16</inkml:trace>
  <inkml:trace contextRef="#ctx0" brushRef="#br0" timeOffset="16">4713 13072 0,'0'0'0,"0"50"62,-25-1-46,0 1-16,0 24 16,-24 1-1,-1 74-15,1-1 16,49-48-16,-25-1 15</inkml:trace>
  <inkml:trace contextRef="#ctx0" brushRef="#br0" timeOffset="17">8037 10294 0,'0'0'0</inkml:trace>
  <inkml:trace contextRef="#ctx0" brushRef="#br0" timeOffset="18">7144 10096 0,'0'0'0,"0"24"125,25-24-109,-1 25-1,26 0-15,0 25 16,24 24-16,25 25 15,-24-24-15,-1-1 16,0-24 0,-24 24-16,24 0 15,26 50-15,-26 25 16,1-50-16,-51-24 16,26-25-16,0 24 15,-26-24-15,1-1 16,0 1-1</inkml:trace>
  <inkml:trace contextRef="#ctx0" brushRef="#br0" timeOffset="19">8012 10294 0,'0'0'0,"-25"25"62,0 24-62,-49 51 16,49-51-16,-49 26 15,-26 123 1,26-24-16,0-75 16,24 0-16,-24 25 15,24-49-15</inkml:trace>
  <inkml:trace contextRef="#ctx0" brushRef="#br0" timeOffset="20">8558 10170 0,'0'0'0,"24"25"62,1-25-62,-25 25 16,25 24-16,25 50 16,-26-49-1,1 24-15,25 1 16,-1-26-16,1 75 16,24 25-16,1-25 15,-25-25-15,24-24 16,-49-25-1,24-1-15,1 1 16,0-25-16,-26 24 16,1-49-16</inkml:trace>
  <inkml:trace contextRef="#ctx0" brushRef="#br0" timeOffset="21">9451 10319 0,'0'0'0,"-25"0"31,0 0-15,-25 49-16,-24 26 15,24-1 1,-24-24-16,24-1 16,1 1-16,-1-25 15,25 0-15,-24 49 16,-1 25-16,0 25 15,26-25 1,-1-49-16,-25 49 16,1 50-16,-1-50 15,25 1-15,-24-26 16,49-49-16</inkml:trace>
  <inkml:trace contextRef="#ctx0" brushRef="#br0" timeOffset="22">8607 10046 0,'0'0'0,"25"0"47,25 0-31,-26 0-1,1 0-15,25 0 16,-1 0 0,26 0-16,-1 0 0,26 0 15</inkml:trace>
  <inkml:trace contextRef="#ctx0" brushRef="#br0" timeOffset="23">7094 11633 0,'0'0'0,"25"0"187,0 0-171,0 0-16,-1 0 15,26 0-15,0 0 16,-1 0-16,26 0 16,-26 0-16,26 0 15,-1 0 1,25 0-16,0 0 15,1 0-15,-1 0 16,25 0-16,-25 0 16,25 0-16,0 0 15,0 0 1,-25 0-16,1 0 16,-1 0-16,0 0 15,0 25-15,25 0 16,0-25-16,-24 25 15,24 0 1,0-1-16,0 1 16,-25 0-16,0 25 15,25-26-15,-25 1 16,1-25-16,-1 50 16,0-50-1,25 25-15,0-1 16,-25 26-16,50-25 15,-25-25-15,-25 25 16,25-25-16,0 24 16,-24-24-1,48 0-15,-24 0 16</inkml:trace>
  <inkml:trace contextRef="#ctx0" brushRef="#br0" timeOffset="24">10443 9624 0,'0'0'0,"-25"25"47,-25 49-31,26 1-16,-26-26 15,0 26-15,-24 49 16,0 74-1,24-74-15,-25 0 16,1 124-16,24-74 16,1-25-16,24 124 15,0-75-15,25-24 16,0 74-16,0 0 16,0-99-1,0 49-15,25 75 16,-25-124-16,0 149 15,0-50-15,0 0 16,0 124-16,0-124 16,0 149-1,0-149-15,0 124 16,0-149-16,0 174 16,0-149-16,0 124 15,0-99-15,25 74 16,-25-49-1,25 24-15,-25 25 16,24-123-16,1 98 16,-25-74-16,25-248 15</inkml:trace>
  <inkml:trace contextRef="#ctx0" brushRef="#br0" timeOffset="25">10988 10716 0,'0'0'0,"0"24"79,0 1-64,25 0 1,25 49-1,-1 50-15,1-24 16,0-26-16,-25-24 16,24-1-16,1 51 15,-1-1 1,1-25-16,0 25 16,-26-24-16</inkml:trace>
  <inkml:trace contextRef="#ctx0" brushRef="#br0" timeOffset="26">11956 10368 0,'0'0'0,"0"25"16,-25 25 0,0-1-16,0 26 15,-49 49-15,-25 74 16,-25-49-1,25-25-15,-50 0 16,25 50-16,0-1 16,49-49-16,26-24 15</inkml:trace>
  <inkml:trace contextRef="#ctx0" brushRef="#br0" timeOffset="27">11633 12105 0,'0'0'0,"0"-25"78,25 25-78,0-25 16,-25-25-16,25 26 16,0-1-16,-1 0 15,1 0-15,0 0 16,25 25-1,-1-24-15,1 24 16,-1 0-16,26 0 16,-1 0-16,26 24 15,-1-24-15,25 25 16,-25 0 0</inkml:trace>
  <inkml:trace contextRef="#ctx0" brushRef="#br0" timeOffset="28">12204 10666 0,'0'0'0,"0"25"94,25-25-78,-25 25-16,25-1 15,24 1-15,-24 50 16,49 24-16,-24 25 15,0-50-15,-26 1 16,26-26 0,-25 26-16,24-1 15,1 1-15,0-26 16,-26-24-16</inkml:trace>
  <inkml:trace contextRef="#ctx0" brushRef="#br0" timeOffset="29">13022 10468 0,'0'0'0,"-24"0"16,-1 49 0,0 1-16,-25-25 15,1 49-15,-50 100 16,24-26 0,-24-24-16,25-49 15,-1-1-15,26-24 16,-1 0-16,25-26 15</inkml:trace>
  <inkml:trace contextRef="#ctx0" brushRef="#br0" timeOffset="30">12303 10294 0,'0'0'0,"25"0"78,49 0-63,50 0-15,50-25 16,24-24 0,-24-1-16</inkml:trace>
  <inkml:trace contextRef="#ctx0" brushRef="#br0" timeOffset="31">11956 9376 0,'0'0'0,"0"-25"47,0-24-47,0 24 16,0 0-1,0 0 1,0 1-16,0-1 16,0 0-16,0-49 15,0 24-15,0 0 16,0-24 0,0 49-16,0-25 15,0 75 63,0 50-78,0 24 16,0-25-16,0 1 16,0 49-16,25 25 15,-25-25-15,24 0 16,1-50-1,-25-24-15,0-1 16</inkml:trace>
  <inkml:trace contextRef="#ctx0" brushRef="#br0" timeOffset="32">11410 9599 0,'0'0'0,"25"0"32,25-24-17,-26 24-15,1-25 16,25 25-1,-1 0-15,1 0 16,0 0-16,24 0 16,0 0-16,26 0 15,24 0-15,-25 0 16,0 0 0</inkml:trace>
  <inkml:trace contextRef="#ctx0" brushRef="#br0" timeOffset="33">12030 8930 0,'0'0'0,"0"-25"172,0 0-172,25-49 16,-25 24-16,25 0 15,-25 26-15,25-1 16,-1 25-1,1 25 1,0-1 0,0-24-16,0 25 15,0 25-15</inkml:trace>
  <inkml:trace contextRef="#ctx0" brushRef="#br0" timeOffset="34">7813 12179 0,'0'0'0,"-24"0"125,-1 25-109,0-25-16,0 25 16,0 0-1,1-25-15,-1 0 16,0 0-16,-25 24 16,1-24-16,-1 0 15,25 0-15,1 0 16,-1 25-16,0 0 15,0 25 1,-24-1-16,24 26 16,0-26-16,25 1 15,-25-1-15,0-24 16,25 0-16,0 0 16,0 0-1,0-1 1,25 1-16,0-25 15,-25 25-15,25-25 16,0 25-16,-1-25 16,26 25-1,0-1-15,-26-24 16,26-24-16,0-1 16,24-25-16,-49-24 15,24 49-15,-24-25 16,0 26-16,0 24 15,0-25 1,-25-25-16,24-24 16,26-1-16,-50-24 15,25 0-15,-25 49 16,25 1-16,-50 73 47,25 1-47</inkml:trace>
  <inkml:trace contextRef="#ctx0" brushRef="#br0" timeOffset="35">9029 12328 0,'0'0'0,"-25"50"62,25 49-62,-25-25 16,25-24-1,-25-1-15,25 1 16,0-25-16</inkml:trace>
  <inkml:trace contextRef="#ctx0" brushRef="#br0" timeOffset="36">11757 12328 0,'0'0'0,"-24"0"250,-1 0-234,0 0-1,0 0 1,0 0 0,1 0-1,-1 0-15,-25 0 16,1 0-16,-1 0 16,0 0-16,1 0 15,24 0-15,-25 0 16,1 25-1,-1 0-15,25-1 16,-24 26 0,-1 0-16,0-1 15,26 26-15,-1-51 16,25 26-16,-25-25 16,0 0-16,25-1 15,-25 1 1,25 0-1,0 0 1,0 0 0,0-1-16,0 1 15,0 0 1,0 25-16,25-26 16,0 1-1,0 0-15,0 0 16,-1 0-1,26-25 1,-25 0 0,0 0-16,-1 0 15,1 0-15,25 0 16,0 0-16,-26 0 16,26 0-16,0-25 15,24 25 1,-24 0-16,-1 0 15,1-25-15,-1 25 16,1-25-16,-25 0 16,0 1-16,-1-51 15,1 26 1,0-1-16,0 0 16,0 1-16,-25 24 15,0 0-15,0-24 16,0-1-16,0 25 15,0 0 1,0-24-16,-25 49 16,0-25-16,0 25 15,-24-25-15,-1 25 16,-24-25-16,24 1 16</inkml:trace>
  <inkml:trace contextRef="#ctx0" brushRef="#br0" timeOffset="37">7640 13692 0,'0'0'0,"0"75"141,0-1-126,0 0-15,0 50 16,0 75-16,25-50 16,-1-50-16</inkml:trace>
  <inkml:trace contextRef="#ctx0" brushRef="#br0" timeOffset="38">8806 13742 0,'0'0'0,"-25"0"172,0 0-141,0 0-31,0 0 15,1 0 1,-26 25 0,25-1-16,0 1 15,1 25 1,-1-1-16,25-24 16,-25 25-16,25-25 15,0-1-15,0 1 16,0 25-16,0-25 15,0-1 1,25 26-16,-25 0 16,25-26-16,-1 1 15,1-25-15,0 25 16,25-25-16,-1 0 16,1 0-16,-25 0 15,24 0 1,1-25-16,-1 0 15,1-24-15,0-26 16,-25 26-16,-25-1 16,24 25-1,-24 1-15,0-1 16,-24 0-16,24 0 16,-25 0-16,-25-24 15,0 24-15,1 25 16,-26-25-1,-24 25-15,50-25 16</inkml:trace>
  <inkml:trace contextRef="#ctx0" brushRef="#br0" timeOffset="39">11733 14337 0,'0'0'0,"-25"0"31,0 0 0,0 0-15,0 0 0,1 0-16,-1-25 15,-25-24-15,1-1 16,24 0-16,0 1 15,0-1-15,-24 25 16,24 1-16,0-26 16,0 25-16,0 0 15,1 25 1,-1-24-16,-25-1 16,25 25-16,0 0 15,1 0-15,-26 49 16,0 1-1,26 0-15,-1-26 16,0 1-16,0 0 16,25 0-16,-25 24 15,25 26-15,0 24 16,0 0 0,0-24-16,25-1 15,0-24-15,0-1 16,24-24-16,1 25 15,0-1-15,49 1 16,-25-50-16,26 0 16,-1-74-1,-25 24-15,1 0 16,-1 26-16,-49-1 16,24 0-16,-49 0 15,0-24 1,0-1-16,0 0 15,-49 26-15,-26-51 16,26 50-16</inkml:trace>
</inkml:ink>
</file>

<file path=ppt/ink/ink6.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09-29T19:15:53.300"/>
    </inkml:context>
    <inkml:brush xml:id="br0">
      <inkml:brushProperty name="width" value="0.05292" units="cm"/>
      <inkml:brushProperty name="height" value="0.05292" units="cm"/>
      <inkml:brushProperty name="color" value="#FF0000"/>
    </inkml:brush>
  </inkml:definitions>
  <inkml:trace contextRef="#ctx0" brushRef="#br0">7119 9624 0,'0'0'0,"0"-25"94,0 1-94,0-1 15,0 0 1,0 0-16,0 0 16,-25 1-1,25-26-15,-25 25 16,-24-24-16,24 24 15,0 0-15,-24 0 16,24-24-16,-25 24 16,0 0-16,1 0 15,-1 0 1,-24 25-16,-1-24 16,1 24-16,-25 0 15,0 0-15,24 24 16,-24 26-1,0 0-15,24 24 16,-24-49-16,25 24 16,24-24-16,-24 0 15,-1 25-15,1-26 16,24 26-16,1 0 16,24-1-1,-25 1-15,25 24 16,1-24-16,-1-1 15,0 1-15,25-25 16,0 0-16,0 24 16,25-24-1,0 0-15,-1 49 16,26 1-16,0 24 16,24 0-16,25-24 15,0-26 1,-24 26-16,24-1 15,0-49-15,-24 24 16,24-24-16,-25 0 16,26-25-16,-26 25 15,0 0-15,1-25 16,24-50 0,0 0-16,-24 1 15,-1-1-15,-24 25 16,-1 1-16,1-1 15,-25-50-15,24-24 16,-24-25 0,-25 50-16,0-1 15,0 26-15,-25-1 16,-49-74-16,0-74 16,24 74-16,0 24 15,25 26 1,-49-25-16,49 0 15</inkml:trace>
  <inkml:trace contextRef="#ctx0" brushRef="#br0" timeOffset="1">10592 9575 0,'0'0'0,"-25"0"203,0-25-203,-25 25 15,1-25-15,-26-49 16,1 24 0,0 0-16,-1-24 15,1 49-15,-1-24 16,26 24-16,-26 0 16,26-25-16,-1 50 15,-24-24 1,24 24-16,-24-25 15,-1 0-15,26 25 16,-1 0-16,0 0 16,1 50-16,-1-26 15,25 51 1,-24-50-16,24 24 16,25-24-16,-25 25 15,0 24-15,25 75 16,0-50-16,25 0 15,0-24-15,-25 24 16,25 75 0,24-50-16,1 0 15,0-50-15,24 25 16,-24-24-16,49 24 16,0-25-16,-25 1 15,26-26 1,-1 1-16,-25-50 15,26 0-15,-1 0 16,-25 0 0,25-25-16,-24-49 0,-1-1 15,-49 26 1,25-51-16,-1-98 16,-24 74-16,-25 25 15,-25 0-15,0-50 16,-24 49-16,-26-24 15,1 25-15</inkml:trace>
</inkml:ink>
</file>

<file path=ppt/ink/ink7.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09-29T19:15:53.302"/>
    </inkml:context>
    <inkml:brush xml:id="br0">
      <inkml:brushProperty name="width" value="0.05292" units="cm"/>
      <inkml:brushProperty name="height" value="0.05292" units="cm"/>
      <inkml:brushProperty name="color" value="#FF0000"/>
    </inkml:brush>
  </inkml:definitions>
  <inkml:trace contextRef="#ctx0" brushRef="#br0">15577 6871 0,'0'0'0,"25"0"203,0 0-188,0 0 1,0 0 0,-1 0-16,1-25 15,25 0 1,-1-24-16,1-1 0,24-24 16,1 24-1,-1 0-15,1 1 16,-1 24-16,0 0 15,1-24-15,-1 24 16,1 0-16,-26 25 16,26-25-16,-1 0 15,1 25 1,-51-24-16</inkml:trace>
  <inkml:trace contextRef="#ctx0" brushRef="#br0" timeOffset="1">15850 6722 0,'0'0'0,"25"50"172,-25 24-172,25 25 16,0 1-1,-25-51-15,24 1 16,-24 24-16,25 1 15,0 49-15,0-25 16,0 0-16,-1-25 16,1-24-1,-25 0-15,25-26 16,0 26-16,-25 0 16,25-26-16</inkml:trace>
  <inkml:trace contextRef="#ctx0" brushRef="#br0" timeOffset="2">15850 6548 0,'0'0'0,"0"25"63,-25 0-48,25 0 1,0 0 0,0-1-1,0 1 1,0 0 15,25 0-15,0-25-1,0 25-15,24-25 16,1 24-16,24 1 16,26 0-1,24 0-15,0-25 16,25 50-16,-25-26 15,24 26-15,1 0 16,0-26-16,-25 51 16,25-26-16,0 1 15,0 24 1,-1-49-16,26 25 16,-25-25-16,-25-1 15,25 1-15</inkml:trace>
</inkml:ink>
</file>

<file path=ppt/ink/ink8.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09-29T19:15:53.305"/>
    </inkml:context>
    <inkml:brush xml:id="br0">
      <inkml:brushProperty name="width" value="0.05292" units="cm"/>
      <inkml:brushProperty name="height" value="0.05292" units="cm"/>
      <inkml:brushProperty name="color" value="#FF0000"/>
    </inkml:brush>
  </inkml:definitions>
  <inkml:trace contextRef="#ctx0" brushRef="#br0">10716 9624 0,'0'0'0,"0"-25"63,-25 1-63,25-1 15,-25 0 1,25 0-16,-25 0 16,0 1-16,25-26 15,-24 25-15,-1 0 16,0-24-1,0 24-15,0 0 16,-24 0 0,24 1-16,0-1 15,0 25-15,1-25 16,-1 25-16,-25-25 16,25 0-16,-24 25 15,-1-24-15,1 24 16,-1-25-16,0 0 15,1 25-15,-26-25 16,26 25-16,-1 0 16,-24 0-1,24 0-15,-49-25 16,24 25 0,-24 0-16,0 0 15,0 25-15,24-25 16,-24 25-1,0 25-15,24-26 16,26 26-16,-1-25 16,1 24-16,-1 1 15,25-25 1,-24 0-16,24-1 16,0 1-16,0-25 15,0 25-15,1 25 16,-1 24-16,-25 0 15,50 26 1,0-26-16,0-24 16,0-1-16,0 1 15,0-25-15,0-1 16,25 26-16,0 25 16,24-26-16,1 50 15,0-24 1,24-1-16,0-24 15,1-1 1,-26-24-16,51 0 16,-26 0-16,25-25 0,25 0 15,-24 0 1,24-25-16,24 0 16,-48 0-16,24 1 15,0-1 1,-25 0-16,0 25 15,0-25-15,-24 25 16,24-25-16,-25 25 16,-24-49-16,24 24 15,1-49-15,24-1 16,-49 1-16,-1 24 16,-24 0-1,0 1-15,-25-50 16,0-50-16,0 50 15,-50-1-15,25 26 16,-49 24-16,-50-24 16,-50 0-1</inkml:trace>
</inkml:ink>
</file>

<file path=ppt/ink/ink9.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09-29T19:15:53.306"/>
    </inkml:context>
    <inkml:brush xml:id="br0">
      <inkml:brushProperty name="width" value="0.05292" units="cm"/>
      <inkml:brushProperty name="height" value="0.05292" units="cm"/>
      <inkml:brushProperty name="color" value="#FF0000"/>
    </inkml:brush>
  </inkml:definitions>
  <inkml:trace contextRef="#ctx0" brushRef="#br0">18231 5482 0,'0'0'0,"-24"0"47,-1 0-47,-25 0 15,25 0-15,1-25 16,-51 25-16,26-25 16,-26 25-1,1 0-15,-1 0 16,-24 0-16,0 0 15,24 0-15,-24 25 16,25-25-16,24 0 16,-49 25-16,49 0 15,-24 24 1,0 26-16,-1-1 16,50-24-16,-24-1 15,-1 1-15,1 74 16,24 25-16,0-50 15,25 0 1,0-49-16,25 24 16,-25-49-16,25 25 15,24-26-15,-24 1 16,49 0-16,1 25 16,-1-26-1,25 1-15,1 0 16,24 0-16,24 0 15,-23-25-15,23 0 16,26-50-16,-75-24 16,0-1-1,-24 50-15,-26-49 16,26 0-16,-26-75 16,-24 25-16,-25 25 15,0 24-15,-25-74 16,-24-24-1,-1 49-15,1 24 16,-1 26-16,-24 0 16,-1-1-16,1 26 15</inkml:trace>
  <inkml:trace contextRef="#ctx0" brushRef="#br0" timeOffset="1">17115 6201 0,'0'0'0,"-25"0"62,1 0-46,-26 0-16,0 0 16,1 0-16,-26 0 15,26 0-15,-1 0 16,-24 0-16,24 50 15,1-1 1,-26 26-16,26-1 16,-1-24-16,25-1 15,-25 1-15,1 49 16,-26 25-16,26 0 16,-1-49-1,1-1-15,24 75 16,-25 25-16,1-26 15,24-48-15,0-1 16,0 25-16,0 74 16,1-49-16,-1-50 15,25-24 1,-25-26-16,25 75 16,-25 25-16,25 0 15,-25-25-15,1-49 16,24-26-16,-25 1 15,25 49 1,-25 0-16,0 50 16,25-25-16,-25-25 15,25-49-15,-24-1 16,24 26 0,-25-26-16,0 26 15,25 24-15,0 0 16,0 1-16,0-26 15,0-24-15,0-1 16,0 1 0,0-25-16,0-1 15,0 1-15,0 0 16,0 0-16,0 0 16,25-1-1,0 1-15,-25 0 16,24 25-1,-24-26-15,25 1 16,-25 25-16,25-1 16,0 1-16,-25-25 15,25 49-15,-25-24 16,24 0 0,1-26-16,-25 1 15,25 0-15,-25 0 16,0 0-16,25-1 31,-25 1-31,25 25 16,-1-1-16,-24 26 15,25-26-15,-25 1 16,25 0-16,0 24 16,0-24-16,-1-1 15,1 1-15,0-25 16,0-1-1,0 26-15,-1-25 16,1 0-16,0-25 16,-25 24-16,25 1 15,0-25 1,-1 25-16,1-25 16,25 25-16,-25-25 15,-1 25-15,1 0 16,0-25-16,0 24 15,0 1-15,24 0 16,1 0 0,0 0-16,-26 24 15,51-24-15,-1 0 16,-24 24-16,-1-24 16,26 0-16,-50 0 15,24 0 1,-24-1-16,0 1 15,24 0-15,-24 0 16,0 0 0,0-1-1,-25 1 1,0 0 0,0 0-1,-25-75 95,25 1-95,-25 24-15,25 0 16,-25-25-16,1 1 15,-26-26-15,25 1 16,-24 0-16,-1 24 16,0 0-1,26 1-15,-1 24 16</inkml:trace>
  <inkml:trace contextRef="#ctx0" brushRef="#br0" timeOffset="2">16594 11658 0,'0'0'0,"25"0"78,0 0-78,0 0 16,0 0-16,24 0 15,-24 0-15,25 0 16,-1 0-16,1 0 16,-1 25-16,1 0 15,-25 0 1,49 49-16,-24 0 16,-1-24-16,-24 0 15,0-26-15,0 1 16,-25 25-16,25-25 15,-25 49 1,0 25-16,0 1 16,0-1-16,0-50 15,0 1-15,0 0 16,0-26-16,0 26 16,0-25-1</inkml:trace>
  <inkml:trace contextRef="#ctx0" brushRef="#br0" timeOffset="3">16297 11658 0,'0'0'0,"24"0"125,1 0-109,0 25 0,0 0-1,25 24-15,-1 51 16,26-51-16,-51 26 15,26-51-15,0 51 16,24 49-16,-24 0 16,-1 0-16,1-50 15,-25-24 1,24 0-16,-24-1 16,-25 1-16,25-25 15,0 49-15,-1-24 16,-24 24-16,25-24 15,-25 24-15,25-24 16,-25-1 0,0-24-16,25 0 15,-25 0-15,0 0 16,0-50 46,0 0-62,-25 0 47,0 0-31,-24 25 0,-26-25-16,1 1 15,-25 24-15,-25-25 16,0 25-16,0-25 15,-1 25 1,1-50-16</inkml:trace>
  <inkml:trace contextRef="#ctx0" brushRef="#br0" timeOffset="4">19621 6201 0,'0'0'0,"24"0"156,1 0-140,0 0-1,25 0 1,-1 25-16,1 25 16,24-26-16,1 51 15,-1-26-15,-24 1 16,49 24-16,-25-49 15,25 25 1,-24-1-16,24-24 16,-25 0-16,26 0 15,-26 24-15,25 26 16,1-1-16,-26 1 16,0-1-1,-24-24-15,0 24 16,-1-49-16,1 25 15,-25 49-15,49 0 16,-49 0 0,24-24-16,-24-1 15,0-24-15,0 24 16,0 50-16,-1 25 16,1-25-16,0-25 15,-25-24-15,25-26 16,-25 75-1,0 0-15,0 25 16,0-25-16,0-49 16,0-26-16,0 50 15,-25 25-15,25 25 16,0-25-16,0-25 16,0-24-1,0-26-15,0 26 16,0 49-16,0 25 15,0-50-15,-25 0 16,0-24-16,25-26 16,-24 26-1,24 49-15,-25 0 16,0 0-16,0-25 16,0-25-16,-24 1 15,24-50-15,0 49 16,0 25-1,-24 25-15,-1 25 16,1-75-16,-1 1 16,25-26-16,-24 26 15,-1-50-15,0 24 16,1 1 0,-26 24-16,26-24 15,-1 24-15,1-24 16,24 0-16,-25-1 15,25 1-15,0-25 16,1-1-16,24 1 16,-25-25-1,0 25-15,0 0 16,25 0 0,0-50 62,0 0-78,0 0 31,0 0-15,0-24-1,0-26-15,0-49 16,0 50-16,0 24 15,0-49-15,0-50 16,25 25 0,0 0-16,24 25 15,-24 25-15</inkml:trace>
  <inkml:trace contextRef="#ctx0" brushRef="#br0" timeOffset="5">20315 12576 0,'0'0'0,"25"0"46,-25-25-30,25 25-16,-1-25 16,26 25-16,0 0 15,49 0 1,25 0-16,-25 25 16,25 50-16,25-1 15,-25-24-15,0-1 16,0-24-16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027466" cy="4638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lvl1pPr defTabSz="927954">
              <a:defRPr sz="1200">
                <a:latin typeface="Arial" charset="0"/>
                <a:ea typeface="ＭＳ Ｐゴシック" pitchFamily="1" charset="-128"/>
              </a:defRPr>
            </a:lvl1pPr>
          </a:lstStyle>
          <a:p>
            <a:pPr>
              <a:defRPr/>
            </a:pPr>
            <a:endParaRPr lang="en-US"/>
          </a:p>
        </p:txBody>
      </p:sp>
      <p:sp>
        <p:nvSpPr>
          <p:cNvPr id="4099" name="Rectangle 3"/>
          <p:cNvSpPr>
            <a:spLocks noGrp="1" noChangeArrowheads="1"/>
          </p:cNvSpPr>
          <p:nvPr>
            <p:ph type="dt" idx="1"/>
          </p:nvPr>
        </p:nvSpPr>
        <p:spPr bwMode="auto">
          <a:xfrm>
            <a:off x="3957534" y="0"/>
            <a:ext cx="3027466" cy="4638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lvl1pPr algn="r" defTabSz="927954">
              <a:defRPr sz="1200">
                <a:latin typeface="Arial" charset="0"/>
                <a:ea typeface="ＭＳ Ｐゴシック" pitchFamily="1" charset="-128"/>
              </a:defRPr>
            </a:lvl1pPr>
          </a:lstStyle>
          <a:p>
            <a:pPr>
              <a:defRPr/>
            </a:pPr>
            <a:endParaRPr lang="en-US"/>
          </a:p>
        </p:txBody>
      </p:sp>
      <p:sp>
        <p:nvSpPr>
          <p:cNvPr id="38916"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30068" y="4404359"/>
            <a:ext cx="5124864" cy="41716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1" y="8807134"/>
            <a:ext cx="3027466" cy="463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b" anchorCtr="0" compatLnSpc="1">
            <a:prstTxWarp prst="textNoShape">
              <a:avLst/>
            </a:prstTxWarp>
          </a:bodyPr>
          <a:lstStyle>
            <a:lvl1pPr defTabSz="927954">
              <a:defRPr sz="1200">
                <a:latin typeface="Arial" charset="0"/>
                <a:ea typeface="ＭＳ Ｐゴシック" pitchFamily="1" charset="-128"/>
              </a:defRPr>
            </a:lvl1pPr>
          </a:lstStyle>
          <a:p>
            <a:pPr>
              <a:defRPr/>
            </a:pPr>
            <a:endParaRPr lang="en-US"/>
          </a:p>
        </p:txBody>
      </p:sp>
      <p:sp>
        <p:nvSpPr>
          <p:cNvPr id="4103" name="Rectangle 7"/>
          <p:cNvSpPr>
            <a:spLocks noGrp="1" noChangeArrowheads="1"/>
          </p:cNvSpPr>
          <p:nvPr>
            <p:ph type="sldNum" sz="quarter" idx="5"/>
          </p:nvPr>
        </p:nvSpPr>
        <p:spPr bwMode="auto">
          <a:xfrm>
            <a:off x="3957534" y="8807134"/>
            <a:ext cx="3027466" cy="463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b" anchorCtr="0" compatLnSpc="1">
            <a:prstTxWarp prst="textNoShape">
              <a:avLst/>
            </a:prstTxWarp>
          </a:bodyPr>
          <a:lstStyle>
            <a:lvl1pPr algn="r" defTabSz="927954">
              <a:defRPr sz="1200">
                <a:latin typeface="Arial" charset="0"/>
                <a:ea typeface="ＭＳ Ｐゴシック" pitchFamily="1" charset="-128"/>
              </a:defRPr>
            </a:lvl1pPr>
          </a:lstStyle>
          <a:p>
            <a:pPr>
              <a:defRPr/>
            </a:pPr>
            <a:fld id="{ECD8E0B4-259B-49C3-9DD8-E3CF92B764BE}" type="slidenum">
              <a:rPr lang="en-US"/>
              <a:pPr>
                <a:defRPr/>
              </a:pPr>
              <a:t>‹#›</a:t>
            </a:fld>
            <a:endParaRPr lang="en-US"/>
          </a:p>
        </p:txBody>
      </p:sp>
    </p:spTree>
    <p:extLst>
      <p:ext uri="{BB962C8B-B14F-4D97-AF65-F5344CB8AC3E}">
        <p14:creationId xmlns:p14="http://schemas.microsoft.com/office/powerpoint/2010/main" val="3938395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p:spPr>
        <p:txBody>
          <a:bodyPr/>
          <a:lstStyle/>
          <a:p>
            <a:r>
              <a:rPr lang="en-US" altLang="en-US" dirty="0">
                <a:latin typeface="Arial" pitchFamily="34" charset="0"/>
                <a:ea typeface="ＭＳ Ｐゴシック" pitchFamily="-65" charset="-128"/>
              </a:rPr>
              <a:t>Prep: have a demo </a:t>
            </a:r>
            <a:r>
              <a:rPr lang="en-US" altLang="en-US" dirty="0" err="1">
                <a:latin typeface="Arial" pitchFamily="34" charset="0"/>
                <a:ea typeface="ＭＳ Ｐゴシック" pitchFamily="-65" charset="-128"/>
              </a:rPr>
              <a:t>xterm</a:t>
            </a:r>
            <a:r>
              <a:rPr lang="en-US" altLang="en-US" dirty="0">
                <a:latin typeface="Arial" pitchFamily="34" charset="0"/>
                <a:ea typeface="ＭＳ Ｐゴシック" pitchFamily="-65" charset="-128"/>
              </a:rPr>
              <a:t> ready</a:t>
            </a:r>
            <a:r>
              <a:rPr lang="en-US" altLang="en-US" baseline="0" dirty="0">
                <a:latin typeface="Arial" pitchFamily="34" charset="0"/>
                <a:ea typeface="ＭＳ Ｐゴシック" pitchFamily="-65" charset="-128"/>
              </a:rPr>
              <a:t> so you can show floating-point inaccuracy.  Have </a:t>
            </a:r>
            <a:r>
              <a:rPr lang="en-US" altLang="en-US" baseline="0" dirty="0" err="1">
                <a:latin typeface="Arial" pitchFamily="34" charset="0"/>
                <a:ea typeface="ＭＳ Ｐゴシック" pitchFamily="-65" charset="-128"/>
              </a:rPr>
              <a:t>Circuitverse</a:t>
            </a:r>
            <a:r>
              <a:rPr lang="en-US" altLang="en-US" baseline="0" dirty="0">
                <a:latin typeface="Arial" pitchFamily="34" charset="0"/>
                <a:ea typeface="ＭＳ Ｐゴシック" pitchFamily="-65" charset="-128"/>
              </a:rPr>
              <a:t> ready to run in a browser with Lec10circuits (</a:t>
            </a:r>
            <a:r>
              <a:rPr lang="en-US" altLang="en-US" baseline="0" dirty="0" err="1">
                <a:latin typeface="Arial" pitchFamily="34" charset="0"/>
                <a:ea typeface="ＭＳ Ｐゴシック" pitchFamily="-65" charset="-128"/>
              </a:rPr>
              <a:t>xor</a:t>
            </a:r>
            <a:r>
              <a:rPr lang="en-US" altLang="en-US" baseline="0" dirty="0">
                <a:latin typeface="Arial" pitchFamily="34" charset="0"/>
                <a:ea typeface="ＭＳ Ｐゴシック" pitchFamily="-65" charset="-128"/>
              </a:rPr>
              <a:t>), or Logisim from the terminal.</a:t>
            </a:r>
          </a:p>
          <a:p>
            <a:endParaRPr lang="en-US" altLang="en-US" baseline="0" dirty="0">
              <a:latin typeface="Arial" pitchFamily="34" charset="0"/>
              <a:ea typeface="ＭＳ Ｐゴシック" pitchFamily="-65" charset="-128"/>
            </a:endParaRPr>
          </a:p>
          <a:p>
            <a:r>
              <a:rPr lang="en-US" altLang="en-US" baseline="0" dirty="0">
                <a:latin typeface="Arial" pitchFamily="34" charset="0"/>
                <a:ea typeface="ＭＳ Ｐゴシック" pitchFamily="-65" charset="-128"/>
              </a:rPr>
              <a:t>Worksheet: give English descriptions of Boolean functions.  There’s also a chance to use a worksheet for using </a:t>
            </a:r>
            <a:r>
              <a:rPr lang="en-US" altLang="en-US" baseline="0" dirty="0" err="1">
                <a:latin typeface="Arial" pitchFamily="34" charset="0"/>
                <a:ea typeface="ＭＳ Ｐゴシック" pitchFamily="-65" charset="-128"/>
              </a:rPr>
              <a:t>minterm</a:t>
            </a:r>
            <a:r>
              <a:rPr lang="en-US" altLang="en-US" baseline="0" dirty="0">
                <a:latin typeface="Arial" pitchFamily="34" charset="0"/>
                <a:ea typeface="ＭＳ Ｐゴシック" pitchFamily="-65" charset="-128"/>
              </a:rPr>
              <a:t> expansion to draw a circuit for x &gt;= y, or (on the following slide) one for odd parity.</a:t>
            </a:r>
          </a:p>
          <a:p>
            <a:endParaRPr lang="en-US" altLang="en-US" dirty="0">
              <a:latin typeface="Arial" pitchFamily="34" charset="0"/>
              <a:ea typeface="ＭＳ Ｐゴシック" pitchFamily="-65" charset="-128"/>
            </a:endParaRPr>
          </a:p>
        </p:txBody>
      </p:sp>
      <p:sp>
        <p:nvSpPr>
          <p:cNvPr id="39940" name="Slide Number Placeholder 3"/>
          <p:cNvSpPr>
            <a:spLocks noGrp="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00D6B32-F431-4B06-8760-6922616B2655}" type="slidenum">
              <a:rPr lang="en-US" altLang="en-US" sz="1200"/>
              <a:pPr/>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p:spPr>
        <p:txBody>
          <a:bodyPr/>
          <a:lstStyle/>
          <a:p>
            <a:pPr eaLnBrk="1" hangingPunct="1"/>
            <a:r>
              <a:rPr lang="en-US" altLang="en-US" dirty="0">
                <a:latin typeface="Arial" pitchFamily="34" charset="0"/>
                <a:ea typeface="ＭＳ Ｐゴシック" pitchFamily="-65" charset="-128"/>
              </a:rPr>
              <a:t>Quadtrees are 2D and recursive</a:t>
            </a:r>
          </a:p>
        </p:txBody>
      </p:sp>
      <p:sp>
        <p:nvSpPr>
          <p:cNvPr id="47108" name="Slide Number Placeholder 3"/>
          <p:cNvSpPr>
            <a:spLocks noGrp="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762A9A48-E774-4195-B16C-0ED76AC3C5D4}" type="slidenum">
              <a:rPr lang="en-US" altLang="en-US" sz="1200"/>
              <a:pPr/>
              <a:t>10</a:t>
            </a:fld>
            <a:endParaRPr lang="en-US" altLang="en-US" sz="1200"/>
          </a:p>
        </p:txBody>
      </p:sp>
    </p:spTree>
    <p:extLst>
      <p:ext uri="{BB962C8B-B14F-4D97-AF65-F5344CB8AC3E}">
        <p14:creationId xmlns:p14="http://schemas.microsoft.com/office/powerpoint/2010/main" val="33741523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015DC52A-034B-4735-A4B6-5B3940432BF6}" type="slidenum">
              <a:rPr lang="en-US" altLang="en-US" sz="1200"/>
              <a:pPr/>
              <a:t>11</a:t>
            </a:fld>
            <a:endParaRPr lang="en-US" alt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0,1 are sometimes referred to as “False” and “True” or even “No” and “Yes” or (if you’re an engineer) “Low” and “High”—or sometimes "High" and "Low" just to confuse people.</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George Boole invented the algebra of 0 and 1; it’s called (surprise) Boolean algebra.  NOT turns true into false and false into true.  We’ll cover AND and OR shortly.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D3D1C3DF-A058-4B05-A636-0146EADF90D4}" type="slidenum">
              <a:rPr lang="en-US" altLang="en-US" sz="1200"/>
              <a:pPr/>
              <a:t>12</a:t>
            </a:fld>
            <a:endParaRPr lang="en-US" alt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Real-valued functions are normally described with formulas, but words can work just as well.  Sometimes you can describe a function by giving a table of all arguments and all results.</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Note:  A table isn’t really viable when the domain of the function is infinite!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AA8F8CC-D30C-47DB-A246-0DE2F7079C9E}" type="slidenum">
              <a:rPr lang="en-US" altLang="en-US" sz="1200"/>
              <a:pPr/>
              <a:t>13</a:t>
            </a:fld>
            <a:endParaRPr lang="en-US" altLang="en-US"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There's one animation on this slide, giving the alien's second comment.</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Why are there four 1-argument functions?  Because you have two choices for what to produce given true, and two for what to produce given false.  Only one of these functions is useful: NOT.  The others are the identity function, the always-false function, and the always-true function.</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The commonly used 2-argument functions are AND, OR, and </a:t>
            </a:r>
            <a:r>
              <a:rPr lang="en-US" altLang="en-US" dirty="0" err="1">
                <a:latin typeface="Arial" pitchFamily="34" charset="0"/>
                <a:ea typeface="ＭＳ Ｐゴシック" pitchFamily="-65" charset="-128"/>
              </a:rPr>
              <a:t>XOR</a:t>
            </a:r>
            <a:r>
              <a:rPr lang="en-US" altLang="en-US" dirty="0">
                <a:latin typeface="Arial" pitchFamily="34" charset="0"/>
                <a:ea typeface="ＭＳ Ｐゴシック" pitchFamily="-65" charset="-128"/>
              </a:rPr>
              <a:t>.  Hardware engineers also use </a:t>
            </a:r>
            <a:r>
              <a:rPr lang="en-US" altLang="en-US" dirty="0" err="1">
                <a:latin typeface="Arial" pitchFamily="34" charset="0"/>
                <a:ea typeface="ＭＳ Ｐゴシック" pitchFamily="-65" charset="-128"/>
              </a:rPr>
              <a:t>NAND</a:t>
            </a:r>
            <a:r>
              <a:rPr lang="en-US" altLang="en-US" dirty="0">
                <a:latin typeface="Arial" pitchFamily="34" charset="0"/>
                <a:ea typeface="ＭＳ Ｐゴシック" pitchFamily="-65" charset="-128"/>
              </a:rPr>
              <a:t> and NOR because they're actually easier to build in transistor circuits than the 2-argument software-friendly functions.  Several of the others are theoretically useful (e.g., </a:t>
            </a:r>
            <a:r>
              <a:rPr lang="en-US" altLang="en-US" dirty="0" err="1">
                <a:latin typeface="Arial" pitchFamily="34" charset="0"/>
                <a:ea typeface="ＭＳ Ｐゴシック" pitchFamily="-65" charset="-128"/>
              </a:rPr>
              <a:t>EQUIV</a:t>
            </a:r>
            <a:r>
              <a:rPr lang="en-US" altLang="en-US" dirty="0">
                <a:latin typeface="Arial" pitchFamily="34" charset="0"/>
                <a:ea typeface="ＭＳ Ｐゴシック" pitchFamily="-65" charset="-128"/>
              </a:rPr>
              <a:t>, which is NOT-</a:t>
            </a:r>
            <a:r>
              <a:rPr lang="en-US" altLang="en-US" dirty="0" err="1">
                <a:latin typeface="Arial" pitchFamily="34" charset="0"/>
                <a:ea typeface="ＭＳ Ｐゴシック" pitchFamily="-65" charset="-128"/>
              </a:rPr>
              <a:t>XOR</a:t>
            </a:r>
            <a:r>
              <a:rPr lang="en-US" altLang="en-US" dirty="0">
                <a:latin typeface="Arial" pitchFamily="34" charset="0"/>
                <a:ea typeface="ＭＳ Ｐゴシック" pitchFamily="-65" charset="-128"/>
              </a:rPr>
              <a:t>) but don’t' get used in practice.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8BACA518-057A-40DB-8E8C-63D975946B5C}" type="slidenum">
              <a:rPr lang="en-US" altLang="en-US" sz="1200"/>
              <a:pPr/>
              <a:t>14</a:t>
            </a:fld>
            <a:endParaRPr lang="en-US" altLang="en-US"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Note that this function is a function of TWO variables! </a:t>
            </a:r>
          </a:p>
          <a:p>
            <a:pPr eaLnBrk="1" hangingPunct="1"/>
            <a:r>
              <a:rPr lang="en-US" altLang="en-US" dirty="0">
                <a:latin typeface="Arial" pitchFamily="34" charset="0"/>
                <a:ea typeface="ＭＳ Ｐゴシック" pitchFamily="-65" charset="-128"/>
              </a:rPr>
              <a:t>A table works fine because there is only a finite number of possible input patterns.</a:t>
            </a:r>
          </a:p>
          <a:p>
            <a:pPr eaLnBrk="1" hangingPunct="1"/>
            <a:r>
              <a:rPr lang="en-US" altLang="en-US" dirty="0">
                <a:latin typeface="Arial" pitchFamily="34" charset="0"/>
                <a:ea typeface="ＭＳ Ｐゴシック" pitchFamily="-65" charset="-128"/>
              </a:rPr>
              <a:t>What is “the formula”?  f(x, y) = x XOR y.  We haven’t defined XOR yet–and in fact, this table </a:t>
            </a:r>
            <a:r>
              <a:rPr lang="en-US" altLang="en-US" i="1" dirty="0">
                <a:latin typeface="Arial" pitchFamily="34" charset="0"/>
                <a:ea typeface="ＭＳ Ｐゴシック" pitchFamily="-65" charset="-128"/>
              </a:rPr>
              <a:t>is </a:t>
            </a:r>
            <a:r>
              <a:rPr lang="en-US" altLang="en-US" dirty="0">
                <a:latin typeface="Arial" pitchFamily="34" charset="0"/>
                <a:ea typeface="ＭＳ Ｐゴシック" pitchFamily="-65" charset="-128"/>
              </a:rPr>
              <a:t>the definition!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2866B6AE-C2DD-4BAD-91FF-AF37F989C682}" type="slidenum">
              <a:rPr lang="en-US" altLang="en-US" sz="1200"/>
              <a:pPr/>
              <a:t>15</a:t>
            </a:fld>
            <a:endParaRPr lang="en-US" altLang="en-US" sz="12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9156870F-8635-44C6-8BC4-F401459C4E7C}" type="slidenum">
              <a:rPr lang="en-US" altLang="en-US" sz="1200"/>
              <a:pPr/>
              <a:t>16</a:t>
            </a:fld>
            <a:endParaRPr lang="en-US" alt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The cool thing about AND is that it allows you to force things to zero.  Suppose </a:t>
            </a:r>
            <a:r>
              <a:rPr lang="en-US" altLang="en-US" i="1" dirty="0">
                <a:latin typeface="Arial" pitchFamily="34" charset="0"/>
                <a:ea typeface="ＭＳ Ｐゴシック" pitchFamily="-65" charset="-128"/>
              </a:rPr>
              <a:t>x</a:t>
            </a:r>
            <a:r>
              <a:rPr lang="en-US" altLang="en-US" dirty="0">
                <a:latin typeface="Arial" pitchFamily="34" charset="0"/>
                <a:ea typeface="ＭＳ Ｐゴシック" pitchFamily="-65" charset="-128"/>
              </a:rPr>
              <a:t> is the "data" and </a:t>
            </a:r>
            <a:r>
              <a:rPr lang="en-US" altLang="en-US" i="1" dirty="0">
                <a:latin typeface="Arial" pitchFamily="34" charset="0"/>
                <a:ea typeface="ＭＳ Ｐゴシック" pitchFamily="-65" charset="-128"/>
              </a:rPr>
              <a:t>y</a:t>
            </a:r>
            <a:r>
              <a:rPr lang="en-US" altLang="en-US" dirty="0">
                <a:latin typeface="Arial" pitchFamily="34" charset="0"/>
                <a:ea typeface="ＭＳ Ｐゴシック" pitchFamily="-65" charset="-128"/>
              </a:rPr>
              <a:t> is the "mask“ (i.e., “stencil”).  Where </a:t>
            </a:r>
            <a:r>
              <a:rPr lang="en-US" altLang="en-US" i="1" dirty="0">
                <a:latin typeface="Arial" pitchFamily="34" charset="0"/>
                <a:ea typeface="ＭＳ Ｐゴシック" pitchFamily="-65" charset="-128"/>
              </a:rPr>
              <a:t>y</a:t>
            </a:r>
            <a:r>
              <a:rPr lang="en-US" altLang="en-US" dirty="0">
                <a:latin typeface="Arial" pitchFamily="34" charset="0"/>
                <a:ea typeface="ＭＳ Ｐゴシック" pitchFamily="-65" charset="-128"/>
              </a:rPr>
              <a:t> is 0, you get zero.  Where </a:t>
            </a:r>
            <a:r>
              <a:rPr lang="en-US" altLang="en-US" i="1" dirty="0">
                <a:latin typeface="Arial" pitchFamily="34" charset="0"/>
                <a:ea typeface="ＭＳ Ｐゴシック" pitchFamily="-65" charset="-128"/>
              </a:rPr>
              <a:t>y</a:t>
            </a:r>
            <a:r>
              <a:rPr lang="en-US" altLang="en-US" dirty="0">
                <a:latin typeface="Arial" pitchFamily="34" charset="0"/>
                <a:ea typeface="ＭＳ Ｐゴシック" pitchFamily="-65" charset="-128"/>
              </a:rPr>
              <a:t> is 1, you get the value of </a:t>
            </a:r>
            <a:r>
              <a:rPr lang="en-US" altLang="en-US" i="1" dirty="0">
                <a:latin typeface="Arial" pitchFamily="34" charset="0"/>
                <a:ea typeface="ＭＳ Ｐゴシック" pitchFamily="-65" charset="-128"/>
              </a:rPr>
              <a:t>x</a:t>
            </a:r>
            <a:r>
              <a:rPr lang="en-US" altLang="en-US" dirty="0">
                <a:latin typeface="Arial" pitchFamily="34" charset="0"/>
                <a:ea typeface="ＭＳ Ｐゴシック" pitchFamily="-65" charset="-128"/>
              </a:rPr>
              <a:t>.  This allows you to extract information from a string of bits.</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The cool thing about OR is that it allows you to force things to one.  This allows you to insert information into a string of bits.  If </a:t>
            </a:r>
            <a:r>
              <a:rPr lang="en-US" altLang="en-US" i="1" dirty="0">
                <a:latin typeface="Arial" pitchFamily="34" charset="0"/>
                <a:ea typeface="ＭＳ Ｐゴシック" pitchFamily="-65" charset="-128"/>
              </a:rPr>
              <a:t>x</a:t>
            </a:r>
            <a:r>
              <a:rPr lang="en-US" altLang="en-US" dirty="0">
                <a:latin typeface="Arial" pitchFamily="34" charset="0"/>
                <a:ea typeface="ＭＳ Ｐゴシック" pitchFamily="-65" charset="-128"/>
              </a:rPr>
              <a:t> has zeros in a field (which you can arrange with appropriate use of AND), OR-</a:t>
            </a:r>
            <a:r>
              <a:rPr lang="en-US" altLang="en-US" dirty="0" err="1">
                <a:latin typeface="Arial" pitchFamily="34" charset="0"/>
                <a:ea typeface="ＭＳ Ｐゴシック" pitchFamily="-65" charset="-128"/>
              </a:rPr>
              <a:t>ing</a:t>
            </a:r>
            <a:r>
              <a:rPr lang="en-US" altLang="en-US" dirty="0">
                <a:latin typeface="Arial" pitchFamily="34" charset="0"/>
                <a:ea typeface="ＭＳ Ｐゴシック" pitchFamily="-65" charset="-128"/>
              </a:rPr>
              <a:t> in </a:t>
            </a:r>
            <a:r>
              <a:rPr lang="en-US" altLang="en-US" i="1" dirty="0">
                <a:latin typeface="Arial" pitchFamily="34" charset="0"/>
                <a:ea typeface="ＭＳ Ｐゴシック" pitchFamily="-65" charset="-128"/>
              </a:rPr>
              <a:t>y</a:t>
            </a:r>
            <a:r>
              <a:rPr lang="en-US" altLang="en-US" dirty="0">
                <a:latin typeface="Arial" pitchFamily="34" charset="0"/>
                <a:ea typeface="ＭＳ Ｐゴシック" pitchFamily="-65" charset="-128"/>
              </a:rPr>
              <a:t> will cause bits in the matching positions to duplicate the values of </a:t>
            </a:r>
            <a:r>
              <a:rPr lang="en-US" altLang="en-US" i="1" dirty="0">
                <a:latin typeface="Arial" pitchFamily="34" charset="0"/>
                <a:ea typeface="ＭＳ Ｐゴシック" pitchFamily="-65" charset="-128"/>
              </a:rPr>
              <a:t>y</a:t>
            </a:r>
            <a:r>
              <a:rPr lang="en-US" altLang="en-US" dirty="0">
                <a:latin typeface="Arial" pitchFamily="34" charset="0"/>
                <a:ea typeface="ＭＳ Ｐゴシック" pitchFamily="-65" charset="-128"/>
              </a:rPr>
              <a: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A87F584-8FF6-4CAE-80B6-A65528CA30CF}" type="slidenum">
              <a:rPr lang="en-US" altLang="en-US" sz="1200"/>
              <a:pPr/>
              <a:t>17</a:t>
            </a:fld>
            <a:endParaRPr lang="en-US" altLang="en-US" sz="12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If you refer back to the table of AND, you’ll see that xx = x AND x = x.  We’ll leave the second and third ones for you to figure out.  The last turns out to calculate equality between x and y; take the time to figure out why.</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FF2A776-E0AD-4EF4-859E-0679EE28790C}" type="slidenum">
              <a:rPr lang="en-US" altLang="en-US" sz="1200"/>
              <a:pPr/>
              <a:t>18</a:t>
            </a:fld>
            <a:endParaRPr lang="en-US" altLang="en-US" sz="12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We won’t do this on the worksheet.  The point here is that finding “closed forms” (functions) is hard!  We need a general systematic way of doing this.  We’ll see such a method soon!</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A69065CF-4A6C-46C7-AE88-260F1EB3CD47}" type="slidenum">
              <a:rPr lang="en-US" altLang="en-US" sz="1200"/>
              <a:pPr/>
              <a:t>19</a:t>
            </a:fld>
            <a:endParaRPr lang="en-US" altLang="en-US"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This is called a “Truth Table” because when Boole did it, he used T and F, and the table shows when f(x, y) is true.</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XOR is useful for selective inversion.  Where </a:t>
            </a:r>
            <a:r>
              <a:rPr lang="en-US" altLang="en-US" i="1" dirty="0">
                <a:latin typeface="Arial" pitchFamily="34" charset="0"/>
                <a:ea typeface="ＭＳ Ｐゴシック" pitchFamily="-65" charset="-128"/>
              </a:rPr>
              <a:t>y</a:t>
            </a:r>
            <a:r>
              <a:rPr lang="en-US" altLang="en-US" dirty="0">
                <a:latin typeface="Arial" pitchFamily="34" charset="0"/>
                <a:ea typeface="ＭＳ Ｐゴシック" pitchFamily="-65" charset="-128"/>
              </a:rPr>
              <a:t> is zero, you get the original value of </a:t>
            </a:r>
            <a:r>
              <a:rPr lang="en-US" altLang="en-US" i="1" dirty="0">
                <a:latin typeface="Arial" pitchFamily="34" charset="0"/>
                <a:ea typeface="ＭＳ Ｐゴシック" pitchFamily="-65" charset="-128"/>
              </a:rPr>
              <a:t>x</a:t>
            </a:r>
            <a:r>
              <a:rPr lang="en-US" altLang="en-US" dirty="0">
                <a:latin typeface="Arial" pitchFamily="34" charset="0"/>
                <a:ea typeface="ＭＳ Ｐゴシック" pitchFamily="-65" charset="-128"/>
              </a:rPr>
              <a:t>.  Where </a:t>
            </a:r>
            <a:r>
              <a:rPr lang="en-US" altLang="en-US" i="1" dirty="0">
                <a:latin typeface="Arial" pitchFamily="34" charset="0"/>
                <a:ea typeface="ＭＳ Ｐゴシック" pitchFamily="-65" charset="-128"/>
              </a:rPr>
              <a:t>y</a:t>
            </a:r>
            <a:r>
              <a:rPr lang="en-US" altLang="en-US" dirty="0">
                <a:latin typeface="Arial" pitchFamily="34" charset="0"/>
                <a:ea typeface="ＭＳ Ｐゴシック" pitchFamily="-65" charset="-128"/>
              </a:rPr>
              <a:t> is one, you get x-bar.</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XOR has the property that </a:t>
            </a:r>
            <a:r>
              <a:rPr lang="en-US" altLang="en-US" i="1" dirty="0">
                <a:latin typeface="Arial" pitchFamily="34" charset="0"/>
                <a:ea typeface="ＭＳ Ｐゴシック" pitchFamily="-65" charset="-128"/>
              </a:rPr>
              <a:t>x </a:t>
            </a:r>
            <a:r>
              <a:rPr lang="en-US" altLang="en-US" dirty="0">
                <a:latin typeface="Arial" pitchFamily="34" charset="0"/>
                <a:ea typeface="ＭＳ Ｐゴシック" pitchFamily="-65" charset="-128"/>
              </a:rPr>
              <a:t>XOR </a:t>
            </a:r>
            <a:r>
              <a:rPr lang="en-US" altLang="en-US" i="1" dirty="0">
                <a:latin typeface="Arial" pitchFamily="34" charset="0"/>
                <a:ea typeface="ＭＳ Ｐゴシック" pitchFamily="-65" charset="-128"/>
              </a:rPr>
              <a:t>y</a:t>
            </a:r>
            <a:r>
              <a:rPr lang="en-US" altLang="en-US" dirty="0">
                <a:latin typeface="Arial" pitchFamily="34" charset="0"/>
                <a:ea typeface="ＭＳ Ｐゴシック" pitchFamily="-65" charset="-128"/>
              </a:rPr>
              <a:t> XOR </a:t>
            </a:r>
            <a:r>
              <a:rPr lang="en-US" altLang="en-US" i="1" dirty="0">
                <a:latin typeface="Arial" pitchFamily="34" charset="0"/>
                <a:ea typeface="ＭＳ Ｐゴシック" pitchFamily="-65" charset="-128"/>
              </a:rPr>
              <a:t>y </a:t>
            </a:r>
            <a:r>
              <a:rPr lang="en-US" altLang="en-US" dirty="0">
                <a:latin typeface="Arial" pitchFamily="34" charset="0"/>
                <a:ea typeface="ＭＳ Ｐゴシック" pitchFamily="-65" charset="-128"/>
              </a:rPr>
              <a:t>= </a:t>
            </a:r>
            <a:r>
              <a:rPr lang="en-US" altLang="en-US" i="1" dirty="0">
                <a:latin typeface="Arial" pitchFamily="34" charset="0"/>
                <a:ea typeface="ＭＳ Ｐゴシック" pitchFamily="-65" charset="-128"/>
              </a:rPr>
              <a:t>y.</a:t>
            </a:r>
            <a:endParaRPr lang="en-US" altLang="en-US" dirty="0">
              <a:latin typeface="Arial" pitchFamily="34"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1443D2F-AD99-4702-93B2-705D2D2B929A}" type="slidenum">
              <a:rPr lang="en-US" altLang="en-US" sz="1200"/>
              <a:pPr/>
              <a:t>2</a:t>
            </a:fld>
            <a:endParaRPr lang="en-US" altLang="en-US" sz="1200"/>
          </a:p>
        </p:txBody>
      </p:sp>
      <p:sp>
        <p:nvSpPr>
          <p:cNvPr id="40963" name="Rectangle 2"/>
          <p:cNvSpPr>
            <a:spLocks noGrp="1" noRot="1" noChangeAspect="1" noChangeArrowheads="1" noTextEdit="1"/>
          </p:cNvSpPr>
          <p:nvPr>
            <p:ph type="sldImg"/>
          </p:nvPr>
        </p:nvSpPr>
        <p:spPr>
          <a:solidFill>
            <a:srgbClr val="FFFFFF"/>
          </a:solidFill>
          <a:ln/>
        </p:spPr>
      </p:sp>
      <p:sp>
        <p:nvSpPr>
          <p:cNvPr id="40964"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E67904C7-D6E9-4AF5-9348-8DE29449C767}" type="slidenum">
              <a:rPr lang="en-US" altLang="en-US" sz="1200"/>
              <a:pPr/>
              <a:t>20</a:t>
            </a:fld>
            <a:endParaRPr lang="en-US" altLang="en-US"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Commutativity holds for AND, OR, XOR, NAND, and NOR.  Some of the other two-argument functions don't commute; for example, the "discard y" function f(x, y) = x doesn't commute.  (NAND is “not AND”: calculate x AND y, then invert the result.  NOR is “not OR”.)</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NAND and NOR don't associate.  (0 NOR 0) NOR 1 = 1 NOR 1 = 0, but 0 NOR (0 NOR 1) = 0 NOR 0 = 1</a:t>
            </a:r>
          </a:p>
          <a:p>
            <a:pPr eaLnBrk="1" hangingPunct="1"/>
            <a:endParaRPr lang="en-US" altLang="en-US" dirty="0">
              <a:latin typeface="Arial" pitchFamily="34" charset="0"/>
              <a:ea typeface="ＭＳ Ｐゴシック" pitchFamily="-65"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E739417B-F3C0-4831-97AE-8634918906A8}" type="slidenum">
              <a:rPr lang="en-US" altLang="en-US" sz="1200"/>
              <a:pPr/>
              <a:t>21</a:t>
            </a:fld>
            <a:endParaRPr lang="en-US" altLang="en-US" sz="12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The purpose of this slide is to show the complete definitions of these three functions, the mathematical notation we’ll use when talking about them, and the symbols we’ll use when we draw electrical circuits.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486DB56-3D4A-4896-B66D-842F99164A7E}" type="slidenum">
              <a:rPr lang="en-US" altLang="en-US" sz="1200"/>
              <a:pPr/>
              <a:t>22</a:t>
            </a:fld>
            <a:endParaRPr lang="en-US" alt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This slide has six animations.  The first four highlight the result-true lines and then the associated formulas.  The fifth highlights all the result-false lines.  The last highlights the resulting formula.</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The principle is that each line in the truth table can be written as an AND of the inputs (and their inverses), such that this term (a "minterm") is one (true) only for that precise set of inputs.  By selecting the inputs for which the function is true, and OR-ing them together, we can create an expression that exactly reproduces the truth table.</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In this case, the first blue line in the truth table is selected when x = 0 and y = 1.  We can write this as (x-bar)y.  That’s true when x is 0 (since x-bar is then 1) and y is 1.  Convince yourself that it’s true ONLY when x = 0 and y = 1.  So that minterm implements just one line of the truth table.  Likewise, x(y-bar) is true only for the second blue line.  If we OR them together, we get a function that’s true only for the two blue lines.  Convince yourself of that fact by plugging all four combinations of x and y into f(x,y) and showing that it produces 1 when x and y are different, and 0 when they are the same.</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In general, the minterm expansion of a function is NOT optimal.  For example, the expansion of f(x,y) = x is non-minimal because it considers the values of y when they could simply be ignored.  There are "minimization techniques" that can help to find a more optimal representation.</a:t>
            </a:r>
          </a:p>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51EEB8CB-55E1-4C46-8EBC-0BF602734C25}" type="slidenum">
              <a:rPr lang="en-US" altLang="en-US" sz="1200"/>
              <a:pPr/>
              <a:t>23</a:t>
            </a:fld>
            <a:endParaRPr lang="en-US" altLang="en-US" sz="12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Once we have the formula, we can draw the circuit directly.  x, y,  z, etc. are just inputs to the circuit.  x-bar, y-bar, etc. are the inputs fed through a NOT gate.  Any AND operations are just feeding x or x-bar, etc., into an AND gate.  Finally, we take the results of all the ANDs and feed them into an  OR gate to get f(x, y).</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2002365-D352-4928-81B2-631BE87128CF}" type="slidenum">
              <a:rPr lang="en-US" altLang="en-US" sz="1200"/>
              <a:pPr/>
              <a:t>24</a:t>
            </a:fld>
            <a:endParaRPr lang="en-US" altLang="en-US"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Another way to draw the circuit is to have a line (horizontal or vertical) for each variable and its negation.</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Next week we will use a Web site called </a:t>
            </a:r>
            <a:r>
              <a:rPr lang="en-US" altLang="en-US" dirty="0" err="1">
                <a:latin typeface="Arial" pitchFamily="34" charset="0"/>
                <a:ea typeface="ＭＳ Ｐゴシック" pitchFamily="-65" charset="-128"/>
              </a:rPr>
              <a:t>Circuitverse</a:t>
            </a:r>
            <a:r>
              <a:rPr lang="en-US" altLang="en-US" dirty="0">
                <a:latin typeface="Arial" pitchFamily="34" charset="0"/>
                <a:ea typeface="ＭＳ Ｐゴシック" pitchFamily="-65" charset="-128"/>
              </a:rPr>
              <a:t> in lab to design circuits and experiment with them!  </a:t>
            </a:r>
            <a:r>
              <a:rPr lang="en-US" altLang="en-US" dirty="0" err="1">
                <a:latin typeface="Arial" pitchFamily="34" charset="0"/>
                <a:ea typeface="ＭＳ Ｐゴシック" pitchFamily="-65" charset="-128"/>
              </a:rPr>
              <a:t>CIrcuitverse</a:t>
            </a:r>
            <a:r>
              <a:rPr lang="en-US" altLang="en-US" dirty="0">
                <a:latin typeface="Arial" pitchFamily="34" charset="0"/>
                <a:ea typeface="ＭＳ Ｐゴシック" pitchFamily="-65" charset="-128"/>
              </a:rPr>
              <a:t> lets you  draw a logic circuit and then try different inputs.  It will show you (with clever coloring) exactly how the  circuit works and what the results are.</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At this point, bring up </a:t>
            </a:r>
            <a:r>
              <a:rPr lang="en-US" altLang="en-US" dirty="0" err="1">
                <a:latin typeface="Arial" pitchFamily="34" charset="0"/>
                <a:ea typeface="ＭＳ Ｐゴシック" pitchFamily="-65" charset="-128"/>
              </a:rPr>
              <a:t>Circuitverse</a:t>
            </a:r>
            <a:r>
              <a:rPr lang="en-US" altLang="en-US" dirty="0">
                <a:latin typeface="Arial" pitchFamily="34" charset="0"/>
                <a:ea typeface="ＭＳ Ｐゴシック" pitchFamily="-65" charset="-128"/>
              </a:rPr>
              <a:t> and demonstrate the pre-prepared XOR circuit.</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B3FED57-1A85-4718-9A77-7D42E6025606}" type="slidenum">
              <a:rPr lang="en-US" altLang="en-US" sz="1200"/>
              <a:pPr/>
              <a:t>25</a:t>
            </a:fld>
            <a:endParaRPr lang="en-US" altLang="en-US" sz="12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This can be done on a worksheet or in notes,</a:t>
            </a:r>
            <a:r>
              <a:rPr lang="en-US" altLang="en-US" baseline="0" dirty="0">
                <a:latin typeface="Arial" pitchFamily="34" charset="0"/>
                <a:ea typeface="ＭＳ Ｐゴシック" pitchFamily="-65" charset="-128"/>
              </a:rPr>
              <a:t> depending on the space they need.</a:t>
            </a:r>
            <a:endParaRPr lang="en-US" altLang="en-US" dirty="0">
              <a:latin typeface="Arial" pitchFamily="34" charset="0"/>
              <a:ea typeface="ＭＳ Ｐゴシック" pitchFamily="-65"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92271CAF-78E3-48CE-B658-95FD27A1F4D0}" type="slidenum">
              <a:rPr lang="en-US" altLang="en-US" sz="1200"/>
              <a:pPr/>
              <a:t>26</a:t>
            </a:fld>
            <a:endParaRPr lang="en-US" altLang="en-US" sz="120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WORKSHEET.</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This is pretty much the same thing, only with three inputs.  The truth table will have eight lines.  A good way to enumerate the inputs is to think of them as a binary number.  Start with 000 and then increment  (count) until you have 111.</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Your truth table should have exactly four lines where the output is 1.  How many AND gates do you need?  How many OR gates?  (Hint: an OR gate can have more than two inputs; in that case its output is 1 if </a:t>
            </a:r>
            <a:r>
              <a:rPr lang="en-US" altLang="en-US" i="1" dirty="0">
                <a:latin typeface="Arial" pitchFamily="34" charset="0"/>
                <a:ea typeface="ＭＳ Ｐゴシック" pitchFamily="-65" charset="-128"/>
              </a:rPr>
              <a:t>any </a:t>
            </a:r>
            <a:r>
              <a:rPr lang="en-US" altLang="en-US" dirty="0">
                <a:latin typeface="Arial" pitchFamily="34" charset="0"/>
                <a:ea typeface="ＭＳ Ｐゴシック" pitchFamily="-65" charset="-128"/>
              </a:rPr>
              <a:t> input is a 1.)</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AB40B4E-02F7-49ED-BEAA-9501A0990852}" type="slidenum">
              <a:rPr lang="en-US" altLang="en-US" sz="1200"/>
              <a:pPr/>
              <a:t>27</a:t>
            </a:fld>
            <a:endParaRPr lang="en-US" altLang="en-US" sz="120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This slide has one animation, making the full adder appear.</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FA = "Full Adder", so called because it is possible to build it from two identical "Half Adders".  We won't do half adders; it's easier to create a full adder directly.</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If you have a FA for one bit position, you can wire up a multi-bit adder…see the next slide.</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p:spPr>
        <p:txBody>
          <a:bodyPr/>
          <a:lstStyle/>
          <a:p>
            <a:r>
              <a:rPr lang="en-US" altLang="en-US">
                <a:latin typeface="Arial" pitchFamily="34" charset="0"/>
                <a:ea typeface="ＭＳ Ｐゴシック" pitchFamily="-65" charset="-128"/>
              </a:rPr>
              <a:t>If you have a working full adder, you can treat it as a black box that takes three inputs and produces TWO outputs.  Then wire a “carry” of zero to the right-most FA, and wire each other FA’s carry to the next higher one.  What happens to the final carry?</a:t>
            </a:r>
          </a:p>
        </p:txBody>
      </p:sp>
      <p:sp>
        <p:nvSpPr>
          <p:cNvPr id="66564" name="Slide Number Placeholder 3"/>
          <p:cNvSpPr>
            <a:spLocks noGrp="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AB4E627C-A76F-4AB4-AC19-F841A754288D}" type="slidenum">
              <a:rPr lang="en-US" altLang="en-US" sz="1200"/>
              <a:pPr/>
              <a:t>28</a:t>
            </a:fld>
            <a:endParaRPr lang="en-US" altLang="en-US"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A24B11B-FD4A-4F2F-A3BD-0C6DF3B76B54}" type="slidenum">
              <a:rPr lang="en-US" altLang="en-US" sz="1200"/>
              <a:pPr/>
              <a:t>29</a:t>
            </a:fld>
            <a:endParaRPr lang="en-US" altLang="en-US" sz="120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Note that a FA has three inputs and TWO outputs.  The easy way to build it is to write a separate truth table for each output, and then build a circuit for each.  Then just wire the “global” input x to the x input for each sub-circuit, and do the same for y and z!</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Notice that one of the columns in the truth table is the odd-parity circuit we built earlier.  The other column we could build using the minterm expansion principle again.</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This is a problem on next week’s homework/lab.</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pPr eaLnBrk="1" hangingPunct="1"/>
            <a:r>
              <a:rPr lang="en-US" altLang="en-US" dirty="0">
                <a:latin typeface="Arial" pitchFamily="34" charset="0"/>
                <a:ea typeface="ＭＳ Ｐゴシック" pitchFamily="-65" charset="-128"/>
              </a:rPr>
              <a:t>Does this seem odd?  It  should.  Mathematically, the two sides are identical.  So why is it false?  (See next slide).</a:t>
            </a:r>
          </a:p>
          <a:p>
            <a:pPr eaLnBrk="1" hangingPunct="1"/>
            <a:r>
              <a:rPr lang="en-US" altLang="en-US" dirty="0">
                <a:latin typeface="Arial" pitchFamily="34" charset="0"/>
                <a:ea typeface="ＭＳ Ｐゴシック" pitchFamily="-65" charset="-128"/>
              </a:rPr>
              <a:t>For a demo: show this expression first; then show both of the expressions as Python</a:t>
            </a:r>
            <a:r>
              <a:rPr lang="en-US" altLang="en-US" baseline="0" dirty="0">
                <a:latin typeface="Arial" pitchFamily="34" charset="0"/>
                <a:ea typeface="ＭＳ Ｐゴシック" pitchFamily="-65" charset="-128"/>
              </a:rPr>
              <a:t> prints them by default.  For extra fun, show them '{:.20f}'.format(10 * .01), ‘%.20f’ % (10*.01)’, x = 10*.01, f’{x:.20f}’, and f’{10*.01:.20f}’ and the same for .01/.1.</a:t>
            </a:r>
            <a:endParaRPr lang="en-US" altLang="en-US" dirty="0">
              <a:latin typeface="Arial" pitchFamily="34" charset="0"/>
              <a:ea typeface="ＭＳ Ｐゴシック" pitchFamily="-65" charset="-128"/>
            </a:endParaRPr>
          </a:p>
        </p:txBody>
      </p:sp>
      <p:sp>
        <p:nvSpPr>
          <p:cNvPr id="41988" name="Slide Number Placeholder 3"/>
          <p:cNvSpPr>
            <a:spLocks noGrp="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43FD10F-FD42-434C-8A3B-C3AC4D5D6F91}" type="slidenum">
              <a:rPr lang="en-US" altLang="en-US" sz="1200"/>
              <a:pPr/>
              <a:t>3</a:t>
            </a:fld>
            <a:endParaRPr lang="en-US" altLang="en-US"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A1D3321D-A605-40F5-BA2F-58AFCBF08A81}" type="slidenum">
              <a:rPr lang="en-US" altLang="en-US" sz="1200"/>
              <a:pPr/>
              <a:t>30</a:t>
            </a:fld>
            <a:endParaRPr lang="en-US" altLang="en-US" sz="120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The rest of these slides are just for fun, if we have time in lecture.</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If y is zero, XOR leaves x unchanged.  If y is one, XOR flips x.  So applying XOR twice with the same y flips x twice, and you get the original.  Also, y XOR y is always zero, and zero XOR anything is always that thing.</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2CF1157-EF50-4DDD-A205-4C83E29D699D}" type="slidenum">
              <a:rPr lang="en-US" altLang="en-US" sz="1200"/>
              <a:pPr/>
              <a:t>31</a:t>
            </a:fld>
            <a:endParaRPr lang="en-US" altLang="en-US" sz="120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Note that the table on the right covers all possible combinations of x and y (if x and y are a single bit).</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The original x and y have been swapped!</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0AE473D9-3498-4EB3-AD2B-FBBAE3FE5F97}" type="slidenum">
              <a:rPr lang="en-US" altLang="en-US" sz="1200"/>
              <a:pPr/>
              <a:t>32</a:t>
            </a:fld>
            <a:endParaRPr lang="en-US" altLang="en-US" sz="120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XOR associates, so…</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05F7A060-49A3-49DE-AF14-70C43FE5A7DC}" type="slidenum">
              <a:rPr lang="en-US" altLang="en-US" sz="1200"/>
              <a:pPr/>
              <a:t>33</a:t>
            </a:fld>
            <a:endParaRPr lang="en-US" altLang="en-US" sz="120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Remember that  y0^y0 = 0, and anything XOR 0 is the original thing.</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79A80D41-86CE-4C29-9BDA-577B30581304}" type="slidenum">
              <a:rPr lang="en-US" altLang="en-US" sz="1200"/>
              <a:pPr/>
              <a:t>34</a:t>
            </a:fld>
            <a:endParaRPr lang="en-US" altLang="en-US" sz="120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FB9204B5-ABAC-4FE6-ACDA-C90419FDBEB3}" type="slidenum">
              <a:rPr lang="en-US" altLang="en-US" sz="1200"/>
              <a:pPr/>
              <a:t>35</a:t>
            </a:fld>
            <a:endParaRPr lang="en-US" altLang="en-US" sz="120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06B562AF-3347-43C0-927A-B35CED65133D}" type="slidenum">
              <a:rPr lang="en-US" altLang="en-US" sz="1200"/>
              <a:pPr/>
              <a:t>36</a:t>
            </a:fld>
            <a:endParaRPr lang="en-US" altLang="en-US" sz="120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XOR not only associates, it commutes, so…</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BA845A7-85C0-40B2-B126-2BDBF6C8C127}" type="slidenum">
              <a:rPr lang="en-US" altLang="en-US" sz="1200"/>
              <a:pPr/>
              <a:t>37</a:t>
            </a:fld>
            <a:endParaRPr lang="en-US" altLang="en-US" sz="120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If y is zero, XOR leaves x unchanged.  If y is one, XOR flips x.  So applying XOR twice flips x twice, and you get the original.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B36A012-7FBD-4813-BF1E-590581FA87C2}" type="slidenum">
              <a:rPr lang="en-US" altLang="en-US" sz="1200"/>
              <a:pPr/>
              <a:t>4</a:t>
            </a:fld>
            <a:endParaRPr lang="en-US" altLang="en-US" sz="1200"/>
          </a:p>
        </p:txBody>
      </p:sp>
      <p:sp>
        <p:nvSpPr>
          <p:cNvPr id="43011" name="Rectangle 2"/>
          <p:cNvSpPr>
            <a:spLocks noGrp="1" noRot="1" noChangeAspect="1" noChangeArrowheads="1" noTextEdit="1"/>
          </p:cNvSpPr>
          <p:nvPr>
            <p:ph type="sldImg"/>
          </p:nvPr>
        </p:nvSpPr>
        <p:spPr>
          <a:solidFill>
            <a:srgbClr val="FFFFFF"/>
          </a:solidFill>
          <a:ln/>
        </p:spPr>
      </p:sp>
      <p:sp>
        <p:nvSpPr>
          <p:cNvPr id="43012"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dirty="0">
                <a:latin typeface="Arial" pitchFamily="34" charset="0"/>
                <a:ea typeface="ＭＳ Ｐゴシック" pitchFamily="-65" charset="-128"/>
              </a:rPr>
              <a:t>This is an oversimplification of how floats really work, but it gives the basic idea.  The point is that just as 1/3 is a repeating fraction when expressed in decimal, 1/10 is infinite when expressed in binary.  The computer is finite, so it has to deal with an approximation.  In this slide, we are using a 4-bit approximation, which shows very clearly that you can’t represent 0.1 accurately.  So if we calculate 1.0/0.1, we’re really calculating either 1.0/0.0625 or 1.0/0.1250 (which is the better choice?) and naturally we’re not going to get 10 as the answer.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7A4FADDC-887A-4AA2-BDCB-7C5DAFC801BC}" type="slidenum">
              <a:rPr lang="en-US" altLang="en-US" sz="1200"/>
              <a:pPr/>
              <a:t>5</a:t>
            </a:fld>
            <a:endParaRPr lang="en-US" altLang="en-US"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To represent characters, we can just use numbers.  For example, A could be 1, B could be 2, etc.  For historical reasons, ASCII won out even though A isn’t 1.  This table shows some of the characters in ASCII. </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Python strings let you use the strange \</a:t>
            </a:r>
            <a:r>
              <a:rPr lang="en-US" altLang="en-US" dirty="0" err="1">
                <a:latin typeface="Arial" pitchFamily="34" charset="0"/>
                <a:ea typeface="ＭＳ Ｐゴシック" pitchFamily="-65" charset="-128"/>
              </a:rPr>
              <a:t>xYY</a:t>
            </a:r>
            <a:r>
              <a:rPr lang="en-US" altLang="en-US" dirty="0">
                <a:latin typeface="Arial" pitchFamily="34" charset="0"/>
                <a:ea typeface="ＭＳ Ｐゴシック" pitchFamily="-65" charset="-128"/>
              </a:rPr>
              <a:t> notation to insert characters according to their codes.  The “x” in python stands for “</a:t>
            </a:r>
            <a:r>
              <a:rPr lang="en-US" altLang="en-US" dirty="0" err="1">
                <a:latin typeface="Arial" pitchFamily="34" charset="0"/>
                <a:ea typeface="ＭＳ Ｐゴシック" pitchFamily="-65" charset="-128"/>
              </a:rPr>
              <a:t>heXadecimal</a:t>
            </a:r>
            <a:r>
              <a:rPr lang="en-US" altLang="en-US" dirty="0">
                <a:latin typeface="Arial" pitchFamily="34" charset="0"/>
                <a:ea typeface="ＭＳ Ｐゴシック" pitchFamily="-65" charset="-128"/>
              </a:rPr>
              <a:t>.”</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ASCII can’t handle things like European accented characters or Chinese characters.  Unicode is another standard that allows encoding symbols in many alphabets - it’s much larger than ASCII!  Python actually uses Unicode internally,</a:t>
            </a:r>
            <a:r>
              <a:rPr lang="en-US" altLang="en-US" baseline="0" dirty="0">
                <a:latin typeface="Arial" pitchFamily="34" charset="0"/>
                <a:ea typeface="ＭＳ Ｐゴシック" pitchFamily="-65" charset="-128"/>
              </a:rPr>
              <a:t> b</a:t>
            </a:r>
            <a:r>
              <a:rPr lang="en-US" altLang="en-US" dirty="0">
                <a:latin typeface="Arial" pitchFamily="34" charset="0"/>
                <a:ea typeface="ＭＳ Ｐゴシック" pitchFamily="-65" charset="-128"/>
              </a:rPr>
              <a:t>ut we’ll ignore it in CS 5 because it</a:t>
            </a:r>
            <a:r>
              <a:rPr lang="en-US" altLang="en-US" baseline="0" dirty="0">
                <a:latin typeface="Arial" pitchFamily="34" charset="0"/>
                <a:ea typeface="ＭＳ Ｐゴシック" pitchFamily="-65" charset="-128"/>
              </a:rPr>
              <a:t> can get</a:t>
            </a:r>
            <a:r>
              <a:rPr lang="en-US" altLang="en-US" dirty="0">
                <a:latin typeface="Arial" pitchFamily="34" charset="0"/>
                <a:ea typeface="ＭＳ Ｐゴシック" pitchFamily="-65" charset="-128"/>
              </a:rPr>
              <a:t> complicated.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p:spPr>
        <p:txBody>
          <a:bodyPr/>
          <a:lstStyle/>
          <a:p>
            <a:pPr eaLnBrk="1" hangingPunct="1"/>
            <a:r>
              <a:rPr lang="en-US" altLang="en-US">
                <a:latin typeface="Arial" pitchFamily="34" charset="0"/>
                <a:ea typeface="ＭＳ Ｐゴシック" pitchFamily="-65" charset="-128"/>
              </a:rPr>
              <a:t>An image can be encoded as a bunch of numbers.  Here, we use a simple encoding: 0 for a black square and 1 for a white one.  This is a checkerboard, but it would be easy to make (for example) the letter “H” by choosing the right pattern of 1’s and 0’s.</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When you take a picture, your camera collects “pixels” (short for “picture elements”), which are tiny colored dots.  Each dot has a certain amount of red, green, and blue, encoded as numbers.  Put them together and you have Taylor Swift!</a:t>
            </a:r>
          </a:p>
        </p:txBody>
      </p:sp>
      <p:sp>
        <p:nvSpPr>
          <p:cNvPr id="45060" name="Slide Number Placeholder 3"/>
          <p:cNvSpPr>
            <a:spLocks noGrp="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8F828A3-0C41-4072-8AE6-896954E39588}" type="slidenum">
              <a:rPr lang="en-US" altLang="en-US" sz="1200"/>
              <a:pPr/>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p:spPr>
        <p:txBody>
          <a:bodyPr/>
          <a:lstStyle/>
          <a:p>
            <a:pPr eaLnBrk="1" hangingPunct="1"/>
            <a:r>
              <a:rPr lang="en-US" altLang="en-US">
                <a:latin typeface="Arial" pitchFamily="34" charset="0"/>
                <a:ea typeface="ＭＳ Ｐゴシック" pitchFamily="-65" charset="-128"/>
              </a:rPr>
              <a:t>This image is pretty simple, but it takes the same number of 1’s and 0’s as the previous one.  It would be pretty cool to make it smaller without losing the information that makes it be four stripes.</a:t>
            </a:r>
          </a:p>
        </p:txBody>
      </p:sp>
      <p:sp>
        <p:nvSpPr>
          <p:cNvPr id="46084" name="Slide Number Placeholder 3"/>
          <p:cNvSpPr>
            <a:spLocks noGrp="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052764D-39D6-44A7-83B8-3F3FBCC67584}" type="slidenum">
              <a:rPr lang="en-US" altLang="en-US" sz="1200"/>
              <a:pPr/>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p:spPr>
        <p:txBody>
          <a:bodyPr/>
          <a:lstStyle/>
          <a:p>
            <a:pPr eaLnBrk="1" hangingPunct="1"/>
            <a:r>
              <a:rPr lang="en-US" altLang="en-US">
                <a:latin typeface="Arial" pitchFamily="34" charset="0"/>
                <a:ea typeface="ＭＳ Ｐゴシック" pitchFamily="-65" charset="-128"/>
              </a:rPr>
              <a:t>This is called “run-length encoding”.  It works well on images that have large areas of the same color.  The idea is that you count the size of  each “run” of all the same color (considering the rows to connect to each other) and encode that as a binary number.</a:t>
            </a:r>
          </a:p>
        </p:txBody>
      </p:sp>
      <p:sp>
        <p:nvSpPr>
          <p:cNvPr id="47108" name="Slide Number Placeholder 3"/>
          <p:cNvSpPr>
            <a:spLocks noGrp="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762A9A48-E774-4195-B16C-0ED76AC3C5D4}" type="slidenum">
              <a:rPr lang="en-US" altLang="en-US" sz="1200"/>
              <a:pPr/>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p:spPr>
        <p:txBody>
          <a:bodyPr/>
          <a:lstStyle/>
          <a:p>
            <a:pPr eaLnBrk="1" hangingPunct="1"/>
            <a:r>
              <a:rPr lang="en-US" altLang="en-US" dirty="0">
                <a:latin typeface="Arial" pitchFamily="34" charset="0"/>
                <a:ea typeface="ＭＳ Ｐゴシック" pitchFamily="-65" charset="-128"/>
              </a:rPr>
              <a:t>RLL is one-dimensional; images are 2D.</a:t>
            </a:r>
          </a:p>
        </p:txBody>
      </p:sp>
      <p:sp>
        <p:nvSpPr>
          <p:cNvPr id="47108" name="Slide Number Placeholder 3"/>
          <p:cNvSpPr>
            <a:spLocks noGrp="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762A9A48-E774-4195-B16C-0ED76AC3C5D4}" type="slidenum">
              <a:rPr lang="en-US" altLang="en-US" sz="1200"/>
              <a:pPr/>
              <a:t>9</a:t>
            </a:fld>
            <a:endParaRPr lang="en-US" altLang="en-US" sz="1200"/>
          </a:p>
        </p:txBody>
      </p:sp>
    </p:spTree>
    <p:extLst>
      <p:ext uri="{BB962C8B-B14F-4D97-AF65-F5344CB8AC3E}">
        <p14:creationId xmlns:p14="http://schemas.microsoft.com/office/powerpoint/2010/main" val="1791097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6" name="Rectangle 6"/>
          <p:cNvSpPr>
            <a:spLocks noGrp="1" noChangeArrowheads="1"/>
          </p:cNvSpPr>
          <p:nvPr>
            <p:ph type="sldNum" sz="quarter" idx="12"/>
          </p:nvPr>
        </p:nvSpPr>
        <p:spPr>
          <a:ln/>
        </p:spPr>
        <p:txBody>
          <a:bodyPr/>
          <a:lstStyle>
            <a:lvl1pPr>
              <a:defRPr/>
            </a:lvl1pPr>
          </a:lstStyle>
          <a:p>
            <a:pPr>
              <a:defRPr/>
            </a:pPr>
            <a:fld id="{5406BE8C-1D54-4716-9D45-7DFFDD1BEB7D}" type="slidenum">
              <a:rPr lang="en-US"/>
              <a:pPr>
                <a:defRPr/>
              </a:pPr>
              <a:t>‹#›</a:t>
            </a:fld>
            <a:endParaRPr lang="en-US"/>
          </a:p>
        </p:txBody>
      </p:sp>
    </p:spTree>
    <p:extLst>
      <p:ext uri="{BB962C8B-B14F-4D97-AF65-F5344CB8AC3E}">
        <p14:creationId xmlns:p14="http://schemas.microsoft.com/office/powerpoint/2010/main" val="1482203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6" name="Rectangle 6"/>
          <p:cNvSpPr>
            <a:spLocks noGrp="1" noChangeArrowheads="1"/>
          </p:cNvSpPr>
          <p:nvPr>
            <p:ph type="sldNum" sz="quarter" idx="12"/>
          </p:nvPr>
        </p:nvSpPr>
        <p:spPr>
          <a:ln/>
        </p:spPr>
        <p:txBody>
          <a:bodyPr/>
          <a:lstStyle>
            <a:lvl1pPr>
              <a:defRPr/>
            </a:lvl1pPr>
          </a:lstStyle>
          <a:p>
            <a:pPr>
              <a:defRPr/>
            </a:pPr>
            <a:fld id="{69B00595-7B5F-4986-827E-002D888E420E}" type="slidenum">
              <a:rPr lang="en-US"/>
              <a:pPr>
                <a:defRPr/>
              </a:pPr>
              <a:t>‹#›</a:t>
            </a:fld>
            <a:endParaRPr lang="en-US"/>
          </a:p>
        </p:txBody>
      </p:sp>
    </p:spTree>
    <p:extLst>
      <p:ext uri="{BB962C8B-B14F-4D97-AF65-F5344CB8AC3E}">
        <p14:creationId xmlns:p14="http://schemas.microsoft.com/office/powerpoint/2010/main" val="1353351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6" name="Rectangle 6"/>
          <p:cNvSpPr>
            <a:spLocks noGrp="1" noChangeArrowheads="1"/>
          </p:cNvSpPr>
          <p:nvPr>
            <p:ph type="sldNum" sz="quarter" idx="12"/>
          </p:nvPr>
        </p:nvSpPr>
        <p:spPr>
          <a:ln/>
        </p:spPr>
        <p:txBody>
          <a:bodyPr/>
          <a:lstStyle>
            <a:lvl1pPr>
              <a:defRPr/>
            </a:lvl1pPr>
          </a:lstStyle>
          <a:p>
            <a:pPr>
              <a:defRPr/>
            </a:pPr>
            <a:fld id="{7E5781DE-3D29-450E-B83F-6D34871F786A}" type="slidenum">
              <a:rPr lang="en-US"/>
              <a:pPr>
                <a:defRPr/>
              </a:pPr>
              <a:t>‹#›</a:t>
            </a:fld>
            <a:endParaRPr lang="en-US"/>
          </a:p>
        </p:txBody>
      </p:sp>
    </p:spTree>
    <p:extLst>
      <p:ext uri="{BB962C8B-B14F-4D97-AF65-F5344CB8AC3E}">
        <p14:creationId xmlns:p14="http://schemas.microsoft.com/office/powerpoint/2010/main" val="696895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6" name="Rectangle 6"/>
          <p:cNvSpPr>
            <a:spLocks noGrp="1" noChangeArrowheads="1"/>
          </p:cNvSpPr>
          <p:nvPr>
            <p:ph type="sldNum" sz="quarter" idx="12"/>
          </p:nvPr>
        </p:nvSpPr>
        <p:spPr>
          <a:ln/>
        </p:spPr>
        <p:txBody>
          <a:bodyPr/>
          <a:lstStyle>
            <a:lvl1pPr>
              <a:defRPr/>
            </a:lvl1pPr>
          </a:lstStyle>
          <a:p>
            <a:pPr>
              <a:defRPr/>
            </a:pPr>
            <a:fld id="{963DF6D3-6DC6-4ABE-B3CE-7A4B70B1CB5F}" type="slidenum">
              <a:rPr lang="en-US"/>
              <a:pPr>
                <a:defRPr/>
              </a:pPr>
              <a:t>‹#›</a:t>
            </a:fld>
            <a:endParaRPr lang="en-US"/>
          </a:p>
        </p:txBody>
      </p:sp>
    </p:spTree>
    <p:extLst>
      <p:ext uri="{BB962C8B-B14F-4D97-AF65-F5344CB8AC3E}">
        <p14:creationId xmlns:p14="http://schemas.microsoft.com/office/powerpoint/2010/main" val="4201190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6" name="Rectangle 6"/>
          <p:cNvSpPr>
            <a:spLocks noGrp="1" noChangeArrowheads="1"/>
          </p:cNvSpPr>
          <p:nvPr>
            <p:ph type="sldNum" sz="quarter" idx="12"/>
          </p:nvPr>
        </p:nvSpPr>
        <p:spPr>
          <a:ln/>
        </p:spPr>
        <p:txBody>
          <a:bodyPr/>
          <a:lstStyle>
            <a:lvl1pPr>
              <a:defRPr/>
            </a:lvl1pPr>
          </a:lstStyle>
          <a:p>
            <a:pPr>
              <a:defRPr/>
            </a:pPr>
            <a:fld id="{DC00C489-6AE0-4640-8F50-053451C4218A}" type="slidenum">
              <a:rPr lang="en-US"/>
              <a:pPr>
                <a:defRPr/>
              </a:pPr>
              <a:t>‹#›</a:t>
            </a:fld>
            <a:endParaRPr lang="en-US"/>
          </a:p>
        </p:txBody>
      </p:sp>
    </p:spTree>
    <p:extLst>
      <p:ext uri="{BB962C8B-B14F-4D97-AF65-F5344CB8AC3E}">
        <p14:creationId xmlns:p14="http://schemas.microsoft.com/office/powerpoint/2010/main" val="4189494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7" name="Rectangle 6"/>
          <p:cNvSpPr>
            <a:spLocks noGrp="1" noChangeArrowheads="1"/>
          </p:cNvSpPr>
          <p:nvPr>
            <p:ph type="sldNum" sz="quarter" idx="12"/>
          </p:nvPr>
        </p:nvSpPr>
        <p:spPr>
          <a:ln/>
        </p:spPr>
        <p:txBody>
          <a:bodyPr/>
          <a:lstStyle>
            <a:lvl1pPr>
              <a:defRPr/>
            </a:lvl1pPr>
          </a:lstStyle>
          <a:p>
            <a:pPr>
              <a:defRPr/>
            </a:pPr>
            <a:fld id="{C0ABC9D7-E013-437A-8641-33C70205B81E}" type="slidenum">
              <a:rPr lang="en-US"/>
              <a:pPr>
                <a:defRPr/>
              </a:pPr>
              <a:t>‹#›</a:t>
            </a:fld>
            <a:endParaRPr lang="en-US"/>
          </a:p>
        </p:txBody>
      </p:sp>
    </p:spTree>
    <p:extLst>
      <p:ext uri="{BB962C8B-B14F-4D97-AF65-F5344CB8AC3E}">
        <p14:creationId xmlns:p14="http://schemas.microsoft.com/office/powerpoint/2010/main" val="2726373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9" name="Rectangle 6"/>
          <p:cNvSpPr>
            <a:spLocks noGrp="1" noChangeArrowheads="1"/>
          </p:cNvSpPr>
          <p:nvPr>
            <p:ph type="sldNum" sz="quarter" idx="12"/>
          </p:nvPr>
        </p:nvSpPr>
        <p:spPr>
          <a:ln/>
        </p:spPr>
        <p:txBody>
          <a:bodyPr/>
          <a:lstStyle>
            <a:lvl1pPr>
              <a:defRPr/>
            </a:lvl1pPr>
          </a:lstStyle>
          <a:p>
            <a:pPr>
              <a:defRPr/>
            </a:pPr>
            <a:fld id="{90763D1E-913C-4103-8634-D4260277A66A}" type="slidenum">
              <a:rPr lang="en-US"/>
              <a:pPr>
                <a:defRPr/>
              </a:pPr>
              <a:t>‹#›</a:t>
            </a:fld>
            <a:endParaRPr lang="en-US"/>
          </a:p>
        </p:txBody>
      </p:sp>
    </p:spTree>
    <p:extLst>
      <p:ext uri="{BB962C8B-B14F-4D97-AF65-F5344CB8AC3E}">
        <p14:creationId xmlns:p14="http://schemas.microsoft.com/office/powerpoint/2010/main" val="1250810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5" name="Rectangle 6"/>
          <p:cNvSpPr>
            <a:spLocks noGrp="1" noChangeArrowheads="1"/>
          </p:cNvSpPr>
          <p:nvPr>
            <p:ph type="sldNum" sz="quarter" idx="12"/>
          </p:nvPr>
        </p:nvSpPr>
        <p:spPr>
          <a:ln/>
        </p:spPr>
        <p:txBody>
          <a:bodyPr/>
          <a:lstStyle>
            <a:lvl1pPr>
              <a:defRPr/>
            </a:lvl1pPr>
          </a:lstStyle>
          <a:p>
            <a:pPr>
              <a:defRPr/>
            </a:pPr>
            <a:fld id="{C9336001-BED9-4922-B377-2E6E247D3D72}" type="slidenum">
              <a:rPr lang="en-US"/>
              <a:pPr>
                <a:defRPr/>
              </a:pPr>
              <a:t>‹#›</a:t>
            </a:fld>
            <a:endParaRPr lang="en-US"/>
          </a:p>
        </p:txBody>
      </p:sp>
    </p:spTree>
    <p:extLst>
      <p:ext uri="{BB962C8B-B14F-4D97-AF65-F5344CB8AC3E}">
        <p14:creationId xmlns:p14="http://schemas.microsoft.com/office/powerpoint/2010/main" val="153513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4" name="Rectangle 6"/>
          <p:cNvSpPr>
            <a:spLocks noGrp="1" noChangeArrowheads="1"/>
          </p:cNvSpPr>
          <p:nvPr>
            <p:ph type="sldNum" sz="quarter" idx="12"/>
          </p:nvPr>
        </p:nvSpPr>
        <p:spPr>
          <a:ln/>
        </p:spPr>
        <p:txBody>
          <a:bodyPr/>
          <a:lstStyle>
            <a:lvl1pPr>
              <a:defRPr/>
            </a:lvl1pPr>
          </a:lstStyle>
          <a:p>
            <a:pPr>
              <a:defRPr/>
            </a:pPr>
            <a:fld id="{57E987DD-9570-4BFE-8D73-9E2BB12F4501}" type="slidenum">
              <a:rPr lang="en-US"/>
              <a:pPr>
                <a:defRPr/>
              </a:pPr>
              <a:t>‹#›</a:t>
            </a:fld>
            <a:endParaRPr lang="en-US"/>
          </a:p>
        </p:txBody>
      </p:sp>
    </p:spTree>
    <p:extLst>
      <p:ext uri="{BB962C8B-B14F-4D97-AF65-F5344CB8AC3E}">
        <p14:creationId xmlns:p14="http://schemas.microsoft.com/office/powerpoint/2010/main" val="2382179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7" name="Rectangle 6"/>
          <p:cNvSpPr>
            <a:spLocks noGrp="1" noChangeArrowheads="1"/>
          </p:cNvSpPr>
          <p:nvPr>
            <p:ph type="sldNum" sz="quarter" idx="12"/>
          </p:nvPr>
        </p:nvSpPr>
        <p:spPr>
          <a:ln/>
        </p:spPr>
        <p:txBody>
          <a:bodyPr/>
          <a:lstStyle>
            <a:lvl1pPr>
              <a:defRPr/>
            </a:lvl1pPr>
          </a:lstStyle>
          <a:p>
            <a:pPr>
              <a:defRPr/>
            </a:pPr>
            <a:fld id="{69B63DF7-8CA4-499C-BB17-A735EFD225A5}" type="slidenum">
              <a:rPr lang="en-US"/>
              <a:pPr>
                <a:defRPr/>
              </a:pPr>
              <a:t>‹#›</a:t>
            </a:fld>
            <a:endParaRPr lang="en-US"/>
          </a:p>
        </p:txBody>
      </p:sp>
    </p:spTree>
    <p:extLst>
      <p:ext uri="{BB962C8B-B14F-4D97-AF65-F5344CB8AC3E}">
        <p14:creationId xmlns:p14="http://schemas.microsoft.com/office/powerpoint/2010/main" val="154378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7" name="Rectangle 6"/>
          <p:cNvSpPr>
            <a:spLocks noGrp="1" noChangeArrowheads="1"/>
          </p:cNvSpPr>
          <p:nvPr>
            <p:ph type="sldNum" sz="quarter" idx="12"/>
          </p:nvPr>
        </p:nvSpPr>
        <p:spPr>
          <a:ln/>
        </p:spPr>
        <p:txBody>
          <a:bodyPr/>
          <a:lstStyle>
            <a:lvl1pPr>
              <a:defRPr/>
            </a:lvl1pPr>
          </a:lstStyle>
          <a:p>
            <a:pPr>
              <a:defRPr/>
            </a:pPr>
            <a:fld id="{90B7763A-DC4E-4F3F-A556-28EF6FB23AB9}" type="slidenum">
              <a:rPr lang="en-US"/>
              <a:pPr>
                <a:defRPr/>
              </a:pPr>
              <a:t>‹#›</a:t>
            </a:fld>
            <a:endParaRPr lang="en-US"/>
          </a:p>
        </p:txBody>
      </p:sp>
    </p:spTree>
    <p:extLst>
      <p:ext uri="{BB962C8B-B14F-4D97-AF65-F5344CB8AC3E}">
        <p14:creationId xmlns:p14="http://schemas.microsoft.com/office/powerpoint/2010/main" val="1391565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pitchFamily="1"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1" charset="-128"/>
              </a:defRPr>
            </a:lvl1pPr>
          </a:lstStyle>
          <a:p>
            <a:pPr>
              <a:defRPr/>
            </a:pPr>
            <a:r>
              <a:rPr lang="en-US"/>
              <a:t>HMC CS 5, 2006</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1" charset="-128"/>
              </a:defRPr>
            </a:lvl1pPr>
          </a:lstStyle>
          <a:p>
            <a:pPr>
              <a:defRPr/>
            </a:pPr>
            <a:fld id="{B5E4F19A-50E2-4E0A-9702-04C224ECECB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1" charset="-128"/>
        </a:defRPr>
      </a:lvl2pPr>
      <a:lvl3pPr algn="ctr" rtl="0" eaLnBrk="0" fontAlgn="base" hangingPunct="0">
        <a:spcBef>
          <a:spcPct val="0"/>
        </a:spcBef>
        <a:spcAft>
          <a:spcPct val="0"/>
        </a:spcAft>
        <a:defRPr sz="4400">
          <a:solidFill>
            <a:schemeClr val="tx2"/>
          </a:solidFill>
          <a:latin typeface="Arial" charset="0"/>
          <a:ea typeface="ＭＳ Ｐゴシック" pitchFamily="1" charset="-128"/>
        </a:defRPr>
      </a:lvl3pPr>
      <a:lvl4pPr algn="ctr" rtl="0" eaLnBrk="0" fontAlgn="base" hangingPunct="0">
        <a:spcBef>
          <a:spcPct val="0"/>
        </a:spcBef>
        <a:spcAft>
          <a:spcPct val="0"/>
        </a:spcAft>
        <a:defRPr sz="4400">
          <a:solidFill>
            <a:schemeClr val="tx2"/>
          </a:solidFill>
          <a:latin typeface="Arial" charset="0"/>
          <a:ea typeface="ＭＳ Ｐゴシック" pitchFamily="1" charset="-128"/>
        </a:defRPr>
      </a:lvl4pPr>
      <a:lvl5pPr algn="ctr" rtl="0" eaLnBrk="0" fontAlgn="base" hangingPunct="0">
        <a:spcBef>
          <a:spcPct val="0"/>
        </a:spcBef>
        <a:spcAft>
          <a:spcPct val="0"/>
        </a:spcAft>
        <a:defRPr sz="4400">
          <a:solidFill>
            <a:schemeClr val="tx2"/>
          </a:solidFill>
          <a:latin typeface="Arial" charset="0"/>
          <a:ea typeface="ＭＳ Ｐゴシック" pitchFamily="1" charset="-128"/>
        </a:defRPr>
      </a:lvl5pPr>
      <a:lvl6pPr marL="457200" algn="ctr" rtl="0" fontAlgn="base">
        <a:spcBef>
          <a:spcPct val="0"/>
        </a:spcBef>
        <a:spcAft>
          <a:spcPct val="0"/>
        </a:spcAft>
        <a:defRPr sz="4400">
          <a:solidFill>
            <a:schemeClr val="tx2"/>
          </a:solidFill>
          <a:latin typeface="Arial" charset="0"/>
          <a:ea typeface="ＭＳ Ｐゴシック" pitchFamily="1" charset="-128"/>
        </a:defRPr>
      </a:lvl6pPr>
      <a:lvl7pPr marL="914400" algn="ctr" rtl="0" fontAlgn="base">
        <a:spcBef>
          <a:spcPct val="0"/>
        </a:spcBef>
        <a:spcAft>
          <a:spcPct val="0"/>
        </a:spcAft>
        <a:defRPr sz="4400">
          <a:solidFill>
            <a:schemeClr val="tx2"/>
          </a:solidFill>
          <a:latin typeface="Arial" charset="0"/>
          <a:ea typeface="ＭＳ Ｐゴシック" pitchFamily="1" charset="-128"/>
        </a:defRPr>
      </a:lvl7pPr>
      <a:lvl8pPr marL="1371600" algn="ctr" rtl="0" fontAlgn="base">
        <a:spcBef>
          <a:spcPct val="0"/>
        </a:spcBef>
        <a:spcAft>
          <a:spcPct val="0"/>
        </a:spcAft>
        <a:defRPr sz="4400">
          <a:solidFill>
            <a:schemeClr val="tx2"/>
          </a:solidFill>
          <a:latin typeface="Arial" charset="0"/>
          <a:ea typeface="ＭＳ Ｐゴシック" pitchFamily="1" charset="-128"/>
        </a:defRPr>
      </a:lvl8pPr>
      <a:lvl9pPr marL="1828800" algn="ctr" rtl="0" fontAlgn="base">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notesSlide" Target="../notesSlides/notesSlide10.xml"/><Relationship Id="rId3" Type="http://schemas.openxmlformats.org/officeDocument/2006/relationships/tags" Target="../tags/tag92.xml"/><Relationship Id="rId7" Type="http://schemas.openxmlformats.org/officeDocument/2006/relationships/slideLayout" Target="../slideLayouts/slideLayout7.xml"/><Relationship Id="rId2" Type="http://schemas.openxmlformats.org/officeDocument/2006/relationships/tags" Target="../tags/tag91.xml"/><Relationship Id="rId1" Type="http://schemas.openxmlformats.org/officeDocument/2006/relationships/tags" Target="../tags/tag90.xml"/><Relationship Id="rId6" Type="http://schemas.openxmlformats.org/officeDocument/2006/relationships/tags" Target="../tags/tag95.xml"/><Relationship Id="rId5" Type="http://schemas.openxmlformats.org/officeDocument/2006/relationships/tags" Target="../tags/tag94.xml"/><Relationship Id="rId4" Type="http://schemas.openxmlformats.org/officeDocument/2006/relationships/tags" Target="../tags/tag9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customXml" Target="../ink/ink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customXml" Target="../ink/ink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3.png"/><Relationship Id="rId7" Type="http://schemas.openxmlformats.org/officeDocument/2006/relationships/customXml" Target="../ink/ink7.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5.png"/><Relationship Id="rId4" Type="http://schemas.openxmlformats.org/officeDocument/2006/relationships/image" Target="../media/image14.png"/></Relationships>
</file>

<file path=ppt/slides/_rels/slide22.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notesSlide" Target="../notesSlides/notesSlide22.xml"/><Relationship Id="rId1" Type="http://schemas.openxmlformats.org/officeDocument/2006/relationships/slideLayout" Target="../slideLayouts/slideLayout6.xml"/><Relationship Id="rId6" Type="http://schemas.openxmlformats.org/officeDocument/2006/relationships/image" Target="../media/image18.wmf"/><Relationship Id="rId5" Type="http://schemas.openxmlformats.org/officeDocument/2006/relationships/oleObject" Target="../embeddings/oleObject2.bin"/><Relationship Id="rId10" Type="http://schemas.openxmlformats.org/officeDocument/2006/relationships/image" Target="../media/image20.png"/><Relationship Id="rId4" Type="http://schemas.openxmlformats.org/officeDocument/2006/relationships/image" Target="../media/image17.wmf"/><Relationship Id="rId9" Type="http://schemas.openxmlformats.org/officeDocument/2006/relationships/customXml" Target="../ink/ink8.xml"/></Relationships>
</file>

<file path=ppt/slides/_rels/slide2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3.xml"/><Relationship Id="rId1" Type="http://schemas.openxmlformats.org/officeDocument/2006/relationships/slideLayout" Target="../slideLayouts/slideLayout6.xml"/><Relationship Id="rId5" Type="http://schemas.openxmlformats.org/officeDocument/2006/relationships/image" Target="../media/image22.png"/><Relationship Id="rId4" Type="http://schemas.openxmlformats.org/officeDocument/2006/relationships/customXml" Target="../ink/ink9.xml"/></Relationships>
</file>

<file path=ppt/slides/_rels/slide2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4.xml"/><Relationship Id="rId1" Type="http://schemas.openxmlformats.org/officeDocument/2006/relationships/slideLayout" Target="../slideLayouts/slideLayout6.xml"/><Relationship Id="rId5" Type="http://schemas.openxmlformats.org/officeDocument/2006/relationships/image" Target="../media/image24.png"/><Relationship Id="rId4" Type="http://schemas.openxmlformats.org/officeDocument/2006/relationships/customXml" Target="../ink/ink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3" Type="http://schemas.openxmlformats.org/officeDocument/2006/relationships/tags" Target="../tags/tag14.xml"/><Relationship Id="rId18" Type="http://schemas.openxmlformats.org/officeDocument/2006/relationships/tags" Target="../tags/tag19.xml"/><Relationship Id="rId26" Type="http://schemas.openxmlformats.org/officeDocument/2006/relationships/tags" Target="../tags/tag27.xml"/><Relationship Id="rId39" Type="http://schemas.openxmlformats.org/officeDocument/2006/relationships/tags" Target="../tags/tag40.xml"/><Relationship Id="rId3" Type="http://schemas.openxmlformats.org/officeDocument/2006/relationships/tags" Target="../tags/tag4.xml"/><Relationship Id="rId21" Type="http://schemas.openxmlformats.org/officeDocument/2006/relationships/tags" Target="../tags/tag22.xml"/><Relationship Id="rId34" Type="http://schemas.openxmlformats.org/officeDocument/2006/relationships/tags" Target="../tags/tag35.xml"/><Relationship Id="rId42" Type="http://schemas.openxmlformats.org/officeDocument/2006/relationships/tags" Target="../tags/tag43.xml"/><Relationship Id="rId47" Type="http://schemas.openxmlformats.org/officeDocument/2006/relationships/notesSlide" Target="../notesSlides/notesSlide4.xml"/><Relationship Id="rId50" Type="http://schemas.openxmlformats.org/officeDocument/2006/relationships/image" Target="../media/image4.png"/><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tags" Target="../tags/tag18.xml"/><Relationship Id="rId25" Type="http://schemas.openxmlformats.org/officeDocument/2006/relationships/tags" Target="../tags/tag26.xml"/><Relationship Id="rId33" Type="http://schemas.openxmlformats.org/officeDocument/2006/relationships/tags" Target="../tags/tag34.xml"/><Relationship Id="rId38" Type="http://schemas.openxmlformats.org/officeDocument/2006/relationships/tags" Target="../tags/tag39.xml"/><Relationship Id="rId46" Type="http://schemas.openxmlformats.org/officeDocument/2006/relationships/slideLayout" Target="../slideLayouts/slideLayout7.xml"/><Relationship Id="rId2" Type="http://schemas.openxmlformats.org/officeDocument/2006/relationships/tags" Target="../tags/tag3.xml"/><Relationship Id="rId16" Type="http://schemas.openxmlformats.org/officeDocument/2006/relationships/tags" Target="../tags/tag17.xml"/><Relationship Id="rId20" Type="http://schemas.openxmlformats.org/officeDocument/2006/relationships/tags" Target="../tags/tag21.xml"/><Relationship Id="rId29" Type="http://schemas.openxmlformats.org/officeDocument/2006/relationships/tags" Target="../tags/tag30.xml"/><Relationship Id="rId41" Type="http://schemas.openxmlformats.org/officeDocument/2006/relationships/tags" Target="../tags/tag42.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24" Type="http://schemas.openxmlformats.org/officeDocument/2006/relationships/tags" Target="../tags/tag25.xml"/><Relationship Id="rId32" Type="http://schemas.openxmlformats.org/officeDocument/2006/relationships/tags" Target="../tags/tag33.xml"/><Relationship Id="rId37" Type="http://schemas.openxmlformats.org/officeDocument/2006/relationships/tags" Target="../tags/tag38.xml"/><Relationship Id="rId40" Type="http://schemas.openxmlformats.org/officeDocument/2006/relationships/tags" Target="../tags/tag41.xml"/><Relationship Id="rId45" Type="http://schemas.openxmlformats.org/officeDocument/2006/relationships/tags" Target="../tags/tag46.xml"/><Relationship Id="rId5" Type="http://schemas.openxmlformats.org/officeDocument/2006/relationships/tags" Target="../tags/tag6.xml"/><Relationship Id="rId15" Type="http://schemas.openxmlformats.org/officeDocument/2006/relationships/tags" Target="../tags/tag16.xml"/><Relationship Id="rId23" Type="http://schemas.openxmlformats.org/officeDocument/2006/relationships/tags" Target="../tags/tag24.xml"/><Relationship Id="rId28" Type="http://schemas.openxmlformats.org/officeDocument/2006/relationships/tags" Target="../tags/tag29.xml"/><Relationship Id="rId36" Type="http://schemas.openxmlformats.org/officeDocument/2006/relationships/tags" Target="../tags/tag37.xml"/><Relationship Id="rId49" Type="http://schemas.openxmlformats.org/officeDocument/2006/relationships/customXml" Target="../ink/ink1.xml"/><Relationship Id="rId10" Type="http://schemas.openxmlformats.org/officeDocument/2006/relationships/tags" Target="../tags/tag11.xml"/><Relationship Id="rId19" Type="http://schemas.openxmlformats.org/officeDocument/2006/relationships/tags" Target="../tags/tag20.xml"/><Relationship Id="rId31" Type="http://schemas.openxmlformats.org/officeDocument/2006/relationships/tags" Target="../tags/tag32.xml"/><Relationship Id="rId44" Type="http://schemas.openxmlformats.org/officeDocument/2006/relationships/tags" Target="../tags/tag45.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 Id="rId22" Type="http://schemas.openxmlformats.org/officeDocument/2006/relationships/tags" Target="../tags/tag23.xml"/><Relationship Id="rId27" Type="http://schemas.openxmlformats.org/officeDocument/2006/relationships/tags" Target="../tags/tag28.xml"/><Relationship Id="rId30" Type="http://schemas.openxmlformats.org/officeDocument/2006/relationships/tags" Target="../tags/tag31.xml"/><Relationship Id="rId35" Type="http://schemas.openxmlformats.org/officeDocument/2006/relationships/tags" Target="../tags/tag36.xml"/><Relationship Id="rId43" Type="http://schemas.openxmlformats.org/officeDocument/2006/relationships/tags" Target="../tags/tag44.xml"/><Relationship Id="rId48" Type="http://schemas.openxmlformats.org/officeDocument/2006/relationships/image" Target="../media/image3.png"/><Relationship Id="rId8" Type="http://schemas.openxmlformats.org/officeDocument/2006/relationships/tags" Target="../tags/tag9.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customXml" Target="../ink/ink2.xml"/></Relationships>
</file>

<file path=ppt/slides/_rels/slide6.xml.rels><?xml version="1.0" encoding="UTF-8" standalone="yes"?>
<Relationships xmlns="http://schemas.openxmlformats.org/package/2006/relationships"><Relationship Id="rId8" Type="http://schemas.openxmlformats.org/officeDocument/2006/relationships/tags" Target="../tags/tag54.xml"/><Relationship Id="rId3" Type="http://schemas.openxmlformats.org/officeDocument/2006/relationships/tags" Target="../tags/tag49.xml"/><Relationship Id="rId7" Type="http://schemas.openxmlformats.org/officeDocument/2006/relationships/tags" Target="../tags/tag53.xml"/><Relationship Id="rId12" Type="http://schemas.openxmlformats.org/officeDocument/2006/relationships/image" Target="../media/image6.png"/><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tags" Target="../tags/tag52.xml"/><Relationship Id="rId11" Type="http://schemas.openxmlformats.org/officeDocument/2006/relationships/notesSlide" Target="../notesSlides/notesSlide6.xml"/><Relationship Id="rId5" Type="http://schemas.openxmlformats.org/officeDocument/2006/relationships/tags" Target="../tags/tag51.xml"/><Relationship Id="rId10" Type="http://schemas.openxmlformats.org/officeDocument/2006/relationships/slideLayout" Target="../slideLayouts/slideLayout7.xml"/><Relationship Id="rId4" Type="http://schemas.openxmlformats.org/officeDocument/2006/relationships/tags" Target="../tags/tag50.xml"/><Relationship Id="rId9" Type="http://schemas.openxmlformats.org/officeDocument/2006/relationships/tags" Target="../tags/tag55.xml"/></Relationships>
</file>

<file path=ppt/slides/_rels/slide7.xml.rels><?xml version="1.0" encoding="UTF-8" standalone="yes"?>
<Relationships xmlns="http://schemas.openxmlformats.org/package/2006/relationships"><Relationship Id="rId8" Type="http://schemas.openxmlformats.org/officeDocument/2006/relationships/tags" Target="../tags/tag63.xml"/><Relationship Id="rId13" Type="http://schemas.openxmlformats.org/officeDocument/2006/relationships/image" Target="../media/image3.png"/><Relationship Id="rId3" Type="http://schemas.openxmlformats.org/officeDocument/2006/relationships/tags" Target="../tags/tag58.xml"/><Relationship Id="rId7" Type="http://schemas.openxmlformats.org/officeDocument/2006/relationships/tags" Target="../tags/tag62.xml"/><Relationship Id="rId12" Type="http://schemas.openxmlformats.org/officeDocument/2006/relationships/image" Target="../media/image7.png"/><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tags" Target="../tags/tag61.xml"/><Relationship Id="rId11" Type="http://schemas.openxmlformats.org/officeDocument/2006/relationships/notesSlide" Target="../notesSlides/notesSlide7.xml"/><Relationship Id="rId5" Type="http://schemas.openxmlformats.org/officeDocument/2006/relationships/tags" Target="../tags/tag60.xml"/><Relationship Id="rId10" Type="http://schemas.openxmlformats.org/officeDocument/2006/relationships/slideLayout" Target="../slideLayouts/slideLayout7.xml"/><Relationship Id="rId4" Type="http://schemas.openxmlformats.org/officeDocument/2006/relationships/tags" Target="../tags/tag59.xml"/><Relationship Id="rId9" Type="http://schemas.openxmlformats.org/officeDocument/2006/relationships/tags" Target="../tags/tag64.xml"/></Relationships>
</file>

<file path=ppt/slides/_rels/slide8.xml.rels><?xml version="1.0" encoding="UTF-8" standalone="yes"?>
<Relationships xmlns="http://schemas.openxmlformats.org/package/2006/relationships"><Relationship Id="rId8" Type="http://schemas.openxmlformats.org/officeDocument/2006/relationships/tags" Target="../tags/tag72.xml"/><Relationship Id="rId13" Type="http://schemas.openxmlformats.org/officeDocument/2006/relationships/tags" Target="../tags/tag77.xml"/><Relationship Id="rId18" Type="http://schemas.openxmlformats.org/officeDocument/2006/relationships/tags" Target="../tags/tag82.xml"/><Relationship Id="rId3" Type="http://schemas.openxmlformats.org/officeDocument/2006/relationships/tags" Target="../tags/tag67.xml"/><Relationship Id="rId21" Type="http://schemas.openxmlformats.org/officeDocument/2006/relationships/notesSlide" Target="../notesSlides/notesSlide8.xml"/><Relationship Id="rId7" Type="http://schemas.openxmlformats.org/officeDocument/2006/relationships/tags" Target="../tags/tag71.xml"/><Relationship Id="rId12" Type="http://schemas.openxmlformats.org/officeDocument/2006/relationships/tags" Target="../tags/tag76.xml"/><Relationship Id="rId17" Type="http://schemas.openxmlformats.org/officeDocument/2006/relationships/tags" Target="../tags/tag81.xml"/><Relationship Id="rId2" Type="http://schemas.openxmlformats.org/officeDocument/2006/relationships/tags" Target="../tags/tag66.xml"/><Relationship Id="rId16" Type="http://schemas.openxmlformats.org/officeDocument/2006/relationships/tags" Target="../tags/tag80.xml"/><Relationship Id="rId20" Type="http://schemas.openxmlformats.org/officeDocument/2006/relationships/slideLayout" Target="../slideLayouts/slideLayout7.xml"/><Relationship Id="rId1" Type="http://schemas.openxmlformats.org/officeDocument/2006/relationships/tags" Target="../tags/tag65.xml"/><Relationship Id="rId6" Type="http://schemas.openxmlformats.org/officeDocument/2006/relationships/tags" Target="../tags/tag70.xml"/><Relationship Id="rId11" Type="http://schemas.openxmlformats.org/officeDocument/2006/relationships/tags" Target="../tags/tag75.xml"/><Relationship Id="rId5" Type="http://schemas.openxmlformats.org/officeDocument/2006/relationships/tags" Target="../tags/tag69.xml"/><Relationship Id="rId15" Type="http://schemas.openxmlformats.org/officeDocument/2006/relationships/tags" Target="../tags/tag79.xml"/><Relationship Id="rId10" Type="http://schemas.openxmlformats.org/officeDocument/2006/relationships/tags" Target="../tags/tag74.xml"/><Relationship Id="rId19" Type="http://schemas.openxmlformats.org/officeDocument/2006/relationships/tags" Target="../tags/tag83.xml"/><Relationship Id="rId4" Type="http://schemas.openxmlformats.org/officeDocument/2006/relationships/tags" Target="../tags/tag68.xml"/><Relationship Id="rId9" Type="http://schemas.openxmlformats.org/officeDocument/2006/relationships/tags" Target="../tags/tag73.xml"/><Relationship Id="rId14" Type="http://schemas.openxmlformats.org/officeDocument/2006/relationships/tags" Target="../tags/tag78.xml"/><Relationship Id="rId22" Type="http://schemas.openxmlformats.org/officeDocument/2006/relationships/image" Target="../media/image7.png"/></Relationships>
</file>

<file path=ppt/slides/_rels/slide9.xml.rels><?xml version="1.0" encoding="UTF-8" standalone="yes"?>
<Relationships xmlns="http://schemas.openxmlformats.org/package/2006/relationships"><Relationship Id="rId8" Type="http://schemas.openxmlformats.org/officeDocument/2006/relationships/notesSlide" Target="../notesSlides/notesSlide9.xml"/><Relationship Id="rId3" Type="http://schemas.openxmlformats.org/officeDocument/2006/relationships/tags" Target="../tags/tag86.xml"/><Relationship Id="rId7" Type="http://schemas.openxmlformats.org/officeDocument/2006/relationships/slideLayout" Target="../slideLayouts/slideLayout6.xml"/><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tags" Target="../tags/tag89.xml"/><Relationship Id="rId5" Type="http://schemas.openxmlformats.org/officeDocument/2006/relationships/tags" Target="../tags/tag88.xml"/><Relationship Id="rId4" Type="http://schemas.openxmlformats.org/officeDocument/2006/relationships/tags" Target="../tags/tag8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rIns="132080"/>
          <a:lstStyle/>
          <a:p>
            <a:pPr marL="39688" eaLnBrk="1" hangingPunct="1"/>
            <a:r>
              <a:rPr lang="en-US" altLang="en-US" b="1">
                <a:latin typeface="News Gothic MT"/>
                <a:sym typeface="News Gothic MT"/>
              </a:rPr>
              <a:t>The CS 5 Times</a:t>
            </a:r>
          </a:p>
        </p:txBody>
      </p:sp>
      <p:sp>
        <p:nvSpPr>
          <p:cNvPr id="2051" name="Rectangle 3"/>
          <p:cNvSpPr>
            <a:spLocks/>
          </p:cNvSpPr>
          <p:nvPr/>
        </p:nvSpPr>
        <p:spPr bwMode="auto">
          <a:xfrm>
            <a:off x="457200" y="1676400"/>
            <a:ext cx="61055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eaLnBrk="1" hangingPunct="1">
              <a:spcBef>
                <a:spcPct val="0"/>
              </a:spcBef>
              <a:buFontTx/>
              <a:buNone/>
            </a:pPr>
            <a:r>
              <a:rPr lang="en-US" altLang="en-US" dirty="0">
                <a:latin typeface="News Gothic MT"/>
                <a:sym typeface="News Gothic MT"/>
              </a:rPr>
              <a:t>Penguin Revenge “Rich,”</a:t>
            </a:r>
          </a:p>
          <a:p>
            <a:pPr eaLnBrk="1" hangingPunct="1">
              <a:spcBef>
                <a:spcPct val="0"/>
              </a:spcBef>
              <a:buFontTx/>
              <a:buNone/>
            </a:pPr>
            <a:r>
              <a:rPr lang="en-US" altLang="en-US" dirty="0">
                <a:latin typeface="News Gothic MT"/>
                <a:sym typeface="News Gothic MT"/>
              </a:rPr>
              <a:t>Gloats Computer Scientist</a:t>
            </a:r>
          </a:p>
          <a:p>
            <a:pPr eaLnBrk="1" hangingPunct="1">
              <a:spcBef>
                <a:spcPct val="0"/>
              </a:spcBef>
              <a:buFontTx/>
              <a:buNone/>
            </a:pPr>
            <a:endParaRPr lang="en-US" altLang="en-US" sz="2000" dirty="0">
              <a:latin typeface="News Gothic MT"/>
              <a:sym typeface="News Gothic MT"/>
            </a:endParaRPr>
          </a:p>
          <a:p>
            <a:pPr eaLnBrk="1" hangingPunct="1">
              <a:spcBef>
                <a:spcPct val="0"/>
              </a:spcBef>
              <a:buFontTx/>
              <a:buNone/>
            </a:pPr>
            <a:r>
              <a:rPr lang="en-US" altLang="en-US" sz="1800" dirty="0">
                <a:latin typeface="News Gothic MT"/>
                <a:sym typeface="News Gothic MT"/>
              </a:rPr>
              <a:t>Upland (AP):  A group of penguins celebrated in a</a:t>
            </a:r>
          </a:p>
          <a:p>
            <a:pPr eaLnBrk="1" hangingPunct="1">
              <a:spcBef>
                <a:spcPct val="0"/>
              </a:spcBef>
              <a:buFontTx/>
              <a:buNone/>
            </a:pPr>
            <a:r>
              <a:rPr lang="en-US" altLang="en-US" sz="1800" dirty="0">
                <a:latin typeface="News Gothic MT"/>
                <a:sym typeface="News Gothic MT"/>
              </a:rPr>
              <a:t>beer garden here after one of their number played an irreverent prank on a rival.  “You should have seen it,” chirped one.  “Those uppity physics rhinos think they’re better than us because they have spaceships and stuff, but who writes the guidance software?  Those guys are all wet—especially now!”</a:t>
            </a:r>
          </a:p>
          <a:p>
            <a:pPr eaLnBrk="1" hangingPunct="1">
              <a:spcBef>
                <a:spcPct val="0"/>
              </a:spcBef>
              <a:buFontTx/>
              <a:buNone/>
            </a:pPr>
            <a:r>
              <a:rPr lang="en-US" altLang="en-US" sz="1800" dirty="0">
                <a:latin typeface="News Gothic MT"/>
                <a:sym typeface="News Gothic MT"/>
              </a:rPr>
              <a:t>    Burping delicately, another bird commented, “Maybe we should insert an, um, insect into their rockets.  Who says every booster has to go up?”</a:t>
            </a:r>
          </a:p>
          <a:p>
            <a:pPr eaLnBrk="1" hangingPunct="1">
              <a:spcBef>
                <a:spcPct val="0"/>
              </a:spcBef>
              <a:buFontTx/>
              <a:buNone/>
            </a:pPr>
            <a:r>
              <a:rPr lang="en-US" altLang="en-US" sz="1800" dirty="0">
                <a:latin typeface="News Gothic MT"/>
                <a:sym typeface="News Gothic MT"/>
              </a:rPr>
              <a:t>    A computer science professor in their midst was more restrained.  “I did appreciate the retaliatory stunt,” he commented, “but mostly because of the robust flavor of the beer involved.”</a:t>
            </a:r>
            <a:endParaRPr lang="en-US" altLang="en-US" sz="2000" dirty="0">
              <a:latin typeface="News Gothic MT"/>
              <a:sym typeface="News Gothic MT"/>
            </a:endParaRPr>
          </a:p>
        </p:txBody>
      </p:sp>
      <p:sp>
        <p:nvSpPr>
          <p:cNvPr id="2052" name="Text Box 5"/>
          <p:cNvSpPr txBox="1">
            <a:spLocks noChangeArrowheads="1"/>
          </p:cNvSpPr>
          <p:nvPr/>
        </p:nvSpPr>
        <p:spPr bwMode="auto">
          <a:xfrm>
            <a:off x="6858000" y="2362200"/>
            <a:ext cx="19050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1400">
                <a:latin typeface="Times New Roman" pitchFamily="18" charset="0"/>
              </a:rPr>
              <a:t>CS5 penguins chuckle at their friend’s prank.</a:t>
            </a:r>
          </a:p>
        </p:txBody>
      </p:sp>
      <p:sp>
        <p:nvSpPr>
          <p:cNvPr id="2053" name="Rectangle 6"/>
          <p:cNvSpPr>
            <a:spLocks noChangeArrowheads="1"/>
          </p:cNvSpPr>
          <p:nvPr/>
        </p:nvSpPr>
        <p:spPr bwMode="auto">
          <a:xfrm>
            <a:off x="6934200" y="1524000"/>
            <a:ext cx="1752600" cy="838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pic>
        <p:nvPicPr>
          <p:cNvPr id="2054" name="Picture 8" descr="pengdance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124700" y="17145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13">
            <a:extLst>
              <a:ext uri="{FF2B5EF4-FFF2-40B4-BE49-F238E27FC236}">
                <a16:creationId xmlns:a16="http://schemas.microsoft.com/office/drawing/2014/main" id="{45ABA551-9093-4E34-9E0D-19CC2CF1FB8D}"/>
              </a:ext>
            </a:extLst>
          </p:cNvPr>
          <p:cNvSpPr>
            <a:spLocks noChangeArrowheads="1"/>
          </p:cNvSpPr>
          <p:nvPr/>
        </p:nvSpPr>
        <p:spPr bwMode="auto">
          <a:xfrm>
            <a:off x="6858000" y="4305198"/>
            <a:ext cx="2057400" cy="419100"/>
          </a:xfrm>
          <a:prstGeom prst="wedgeRectCallout">
            <a:avLst>
              <a:gd name="adj1" fmla="val -18367"/>
              <a:gd name="adj2" fmla="val 228629"/>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000" dirty="0">
                <a:latin typeface="Times New Roman" pitchFamily="18" charset="0"/>
              </a:rPr>
              <a:t>Read Section 4.3!</a:t>
            </a:r>
          </a:p>
        </p:txBody>
      </p:sp>
      <p:pic>
        <p:nvPicPr>
          <p:cNvPr id="8" name="Picture 14" descr="alien">
            <a:extLst>
              <a:ext uri="{FF2B5EF4-FFF2-40B4-BE49-F238E27FC236}">
                <a16:creationId xmlns:a16="http://schemas.microsoft.com/office/drawing/2014/main" id="{73C61DB0-AFB7-4D09-A3B5-6323AB06F02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4200" y="5432323"/>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4FFEEAA-A50E-4610-9EB8-DA34C70C8B39}"/>
              </a:ext>
            </a:extLst>
          </p:cNvPr>
          <p:cNvSpPr txBox="1"/>
          <p:nvPr/>
        </p:nvSpPr>
        <p:spPr>
          <a:xfrm>
            <a:off x="5310188" y="1447800"/>
            <a:ext cx="2386012" cy="3046988"/>
          </a:xfrm>
          <a:prstGeom prst="rect">
            <a:avLst/>
          </a:prstGeom>
          <a:noFill/>
        </p:spPr>
        <p:txBody>
          <a:bodyPr wrap="square" rtlCol="0">
            <a:spAutoFit/>
          </a:bodyPr>
          <a:lstStyle/>
          <a:p>
            <a:r>
              <a:rPr lang="en-US" b="1" dirty="0">
                <a:solidFill>
                  <a:srgbClr val="00B050"/>
                </a:solidFill>
                <a:latin typeface="Courier New" panose="02070309020205020404" pitchFamily="49" charset="0"/>
                <a:cs typeface="Courier New" panose="02070309020205020404" pitchFamily="49" charset="0"/>
              </a:rPr>
              <a:t>'11111100</a:t>
            </a:r>
          </a:p>
          <a:p>
            <a:r>
              <a:rPr lang="en-US" b="1" dirty="0">
                <a:solidFill>
                  <a:srgbClr val="00B050"/>
                </a:solidFill>
                <a:latin typeface="Courier New" panose="02070309020205020404" pitchFamily="49" charset="0"/>
                <a:cs typeface="Courier New" panose="02070309020205020404" pitchFamily="49" charset="0"/>
              </a:rPr>
              <a:t> 11111100</a:t>
            </a:r>
          </a:p>
          <a:p>
            <a:r>
              <a:rPr lang="en-US" b="1" dirty="0">
                <a:solidFill>
                  <a:srgbClr val="00B050"/>
                </a:solidFill>
                <a:latin typeface="Courier New" panose="02070309020205020404" pitchFamily="49" charset="0"/>
                <a:cs typeface="Courier New" panose="02070309020205020404" pitchFamily="49" charset="0"/>
              </a:rPr>
              <a:t> 11110011</a:t>
            </a:r>
          </a:p>
          <a:p>
            <a:r>
              <a:rPr lang="en-US" b="1" dirty="0">
                <a:solidFill>
                  <a:srgbClr val="00B050"/>
                </a:solidFill>
                <a:latin typeface="Courier New" panose="02070309020205020404" pitchFamily="49" charset="0"/>
                <a:cs typeface="Courier New" panose="02070309020205020404" pitchFamily="49" charset="0"/>
              </a:rPr>
              <a:t> 11110011</a:t>
            </a:r>
          </a:p>
          <a:p>
            <a:r>
              <a:rPr lang="en-US" b="1" dirty="0">
                <a:solidFill>
                  <a:srgbClr val="00B050"/>
                </a:solidFill>
                <a:latin typeface="Courier New" panose="02070309020205020404" pitchFamily="49" charset="0"/>
                <a:cs typeface="Courier New" panose="02070309020205020404" pitchFamily="49" charset="0"/>
              </a:rPr>
              <a:t> 00000000</a:t>
            </a:r>
          </a:p>
          <a:p>
            <a:r>
              <a:rPr lang="en-US" b="1" dirty="0">
                <a:solidFill>
                  <a:srgbClr val="00B050"/>
                </a:solidFill>
                <a:latin typeface="Courier New" panose="02070309020205020404" pitchFamily="49" charset="0"/>
                <a:cs typeface="Courier New" panose="02070309020205020404" pitchFamily="49" charset="0"/>
              </a:rPr>
              <a:t> 00000000</a:t>
            </a:r>
          </a:p>
          <a:p>
            <a:r>
              <a:rPr lang="en-US" b="1" dirty="0">
                <a:solidFill>
                  <a:srgbClr val="00B050"/>
                </a:solidFill>
                <a:latin typeface="Courier New" panose="02070309020205020404" pitchFamily="49" charset="0"/>
                <a:cs typeface="Courier New" panose="02070309020205020404" pitchFamily="49" charset="0"/>
              </a:rPr>
              <a:t> 00000000</a:t>
            </a:r>
          </a:p>
          <a:p>
            <a:r>
              <a:rPr lang="en-US" b="1" dirty="0">
                <a:solidFill>
                  <a:srgbClr val="00B050"/>
                </a:solidFill>
                <a:latin typeface="Courier New" panose="02070309020205020404" pitchFamily="49" charset="0"/>
                <a:cs typeface="Courier New" panose="02070309020205020404" pitchFamily="49" charset="0"/>
              </a:rPr>
              <a:t> 00000000'</a:t>
            </a:r>
          </a:p>
        </p:txBody>
      </p:sp>
      <p:sp>
        <p:nvSpPr>
          <p:cNvPr id="2" name="Rectangle 1">
            <a:extLst>
              <a:ext uri="{FF2B5EF4-FFF2-40B4-BE49-F238E27FC236}">
                <a16:creationId xmlns:a16="http://schemas.microsoft.com/office/drawing/2014/main" id="{EB3D4AD2-E831-423E-AE31-8F2EA78B3359}"/>
              </a:ext>
            </a:extLst>
          </p:cNvPr>
          <p:cNvSpPr/>
          <p:nvPr/>
        </p:nvSpPr>
        <p:spPr bwMode="auto">
          <a:xfrm>
            <a:off x="990600" y="1652588"/>
            <a:ext cx="2386012" cy="2386012"/>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grpSp>
        <p:nvGrpSpPr>
          <p:cNvPr id="9218" name="Group 2"/>
          <p:cNvGrpSpPr>
            <a:grpSpLocks/>
          </p:cNvGrpSpPr>
          <p:nvPr>
            <p:custDataLst>
              <p:tags r:id="rId1"/>
            </p:custDataLst>
          </p:nvPr>
        </p:nvGrpSpPr>
        <p:grpSpPr bwMode="auto">
          <a:xfrm>
            <a:off x="647700" y="1066800"/>
            <a:ext cx="7772400" cy="180975"/>
            <a:chOff x="295" y="1311"/>
            <a:chExt cx="5177" cy="114"/>
          </a:xfrm>
        </p:grpSpPr>
        <p:sp>
          <p:nvSpPr>
            <p:cNvPr id="9237" name="Rectangle 3"/>
            <p:cNvSpPr>
              <a:spLocks noChangeArrowheads="1"/>
            </p:cNvSpPr>
            <p:nvPr>
              <p:custDataLst>
                <p:tags r:id="rId5"/>
              </p:custDataLst>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9238" name="Rectangle 4"/>
            <p:cNvSpPr>
              <a:spLocks noChangeArrowheads="1"/>
            </p:cNvSpPr>
            <p:nvPr>
              <p:custDataLst>
                <p:tags r:id="rId6"/>
              </p:custDataLst>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90115" name="Text Box 6"/>
          <p:cNvSpPr txBox="1">
            <a:spLocks noChangeArrowheads="1"/>
          </p:cNvSpPr>
          <p:nvPr>
            <p:custDataLst>
              <p:tags r:id="rId2"/>
            </p:custDataLst>
          </p:nvPr>
        </p:nvSpPr>
        <p:spPr bwMode="auto">
          <a:xfrm>
            <a:off x="1143000" y="42672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a:latin typeface="+mn-lt"/>
              </a:rPr>
              <a:t>Binary Image</a:t>
            </a:r>
          </a:p>
        </p:txBody>
      </p:sp>
      <p:sp>
        <p:nvSpPr>
          <p:cNvPr id="90116" name="Text Box 7"/>
          <p:cNvSpPr txBox="1">
            <a:spLocks noChangeArrowheads="1"/>
          </p:cNvSpPr>
          <p:nvPr>
            <p:custDataLst>
              <p:tags r:id="rId3"/>
            </p:custDataLst>
          </p:nvPr>
        </p:nvSpPr>
        <p:spPr bwMode="auto">
          <a:xfrm>
            <a:off x="4648200" y="42672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a:latin typeface="+mn-lt"/>
              </a:rPr>
              <a:t>Encoding as raw bits</a:t>
            </a:r>
          </a:p>
        </p:txBody>
      </p:sp>
      <p:sp>
        <p:nvSpPr>
          <p:cNvPr id="90117" name="Text Box 8"/>
          <p:cNvSpPr txBox="1">
            <a:spLocks noChangeArrowheads="1"/>
          </p:cNvSpPr>
          <p:nvPr>
            <p:custDataLst>
              <p:tags r:id="rId4"/>
            </p:custDataLst>
          </p:nvPr>
        </p:nvSpPr>
        <p:spPr bwMode="auto">
          <a:xfrm>
            <a:off x="5257800" y="4724400"/>
            <a:ext cx="2209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200" b="1" dirty="0">
                <a:latin typeface="+mn-lt"/>
              </a:rPr>
              <a:t>Just one big string</a:t>
            </a:r>
          </a:p>
        </p:txBody>
      </p:sp>
      <p:sp>
        <p:nvSpPr>
          <p:cNvPr id="90120" name="Text Box 11"/>
          <p:cNvSpPr txBox="1">
            <a:spLocks noChangeArrowheads="1"/>
          </p:cNvSpPr>
          <p:nvPr/>
        </p:nvSpPr>
        <p:spPr bwMode="auto">
          <a:xfrm>
            <a:off x="304799" y="5638800"/>
            <a:ext cx="845820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spcBef>
                <a:spcPct val="50000"/>
              </a:spcBef>
              <a:defRPr/>
            </a:pPr>
            <a:r>
              <a:rPr lang="en-US" sz="3200" dirty="0">
                <a:solidFill>
                  <a:srgbClr val="160CE3"/>
                </a:solidFill>
                <a:latin typeface="+mn-lt"/>
              </a:rPr>
              <a:t>New idea: </a:t>
            </a:r>
            <a:r>
              <a:rPr lang="en-US" sz="3200" dirty="0">
                <a:latin typeface="+mn-lt"/>
              </a:rPr>
              <a:t>[White, [W, B, B, W], Black, Black]</a:t>
            </a:r>
            <a:r>
              <a:rPr lang="en-US" sz="3200" dirty="0">
                <a:solidFill>
                  <a:srgbClr val="160CE3"/>
                </a:solidFill>
                <a:latin typeface="+mn-lt"/>
              </a:rPr>
              <a:t> </a:t>
            </a:r>
          </a:p>
        </p:txBody>
      </p:sp>
      <p:sp>
        <p:nvSpPr>
          <p:cNvPr id="3" name="Rectangle 2">
            <a:extLst>
              <a:ext uri="{FF2B5EF4-FFF2-40B4-BE49-F238E27FC236}">
                <a16:creationId xmlns:a16="http://schemas.microsoft.com/office/drawing/2014/main" id="{A70FDF0C-3D65-425E-80EA-C614A9A0CB89}"/>
              </a:ext>
            </a:extLst>
          </p:cNvPr>
          <p:cNvSpPr/>
          <p:nvPr/>
        </p:nvSpPr>
        <p:spPr bwMode="auto">
          <a:xfrm>
            <a:off x="990600" y="2895600"/>
            <a:ext cx="2386012" cy="11430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sp>
        <p:nvSpPr>
          <p:cNvPr id="4" name="Rectangle 3">
            <a:extLst>
              <a:ext uri="{FF2B5EF4-FFF2-40B4-BE49-F238E27FC236}">
                <a16:creationId xmlns:a16="http://schemas.microsoft.com/office/drawing/2014/main" id="{EF560B6D-530B-4BCC-98BF-5FBF7A280AE4}"/>
              </a:ext>
            </a:extLst>
          </p:cNvPr>
          <p:cNvSpPr/>
          <p:nvPr/>
        </p:nvSpPr>
        <p:spPr bwMode="auto">
          <a:xfrm>
            <a:off x="2732088" y="1665287"/>
            <a:ext cx="644524" cy="644524"/>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sp>
        <p:nvSpPr>
          <p:cNvPr id="26" name="Rectangle 25">
            <a:extLst>
              <a:ext uri="{FF2B5EF4-FFF2-40B4-BE49-F238E27FC236}">
                <a16:creationId xmlns:a16="http://schemas.microsoft.com/office/drawing/2014/main" id="{D0AD5C03-4042-4612-9338-D93A2A865133}"/>
              </a:ext>
            </a:extLst>
          </p:cNvPr>
          <p:cNvSpPr/>
          <p:nvPr/>
        </p:nvSpPr>
        <p:spPr bwMode="auto">
          <a:xfrm>
            <a:off x="2087564" y="2274887"/>
            <a:ext cx="644524" cy="644524"/>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sp>
        <p:nvSpPr>
          <p:cNvPr id="15" name="Title 5">
            <a:extLst>
              <a:ext uri="{FF2B5EF4-FFF2-40B4-BE49-F238E27FC236}">
                <a16:creationId xmlns:a16="http://schemas.microsoft.com/office/drawing/2014/main" id="{FC7ADBA3-8E9A-4C40-AE6F-7637E3FDE498}"/>
              </a:ext>
            </a:extLst>
          </p:cNvPr>
          <p:cNvSpPr txBox="1">
            <a:spLocks/>
          </p:cNvSpPr>
          <p:nvPr/>
        </p:nvSpPr>
        <p:spPr>
          <a:xfrm>
            <a:off x="685800" y="137160"/>
            <a:ext cx="7772400" cy="914400"/>
          </a:xfrm>
          <a:prstGeom prst="rect">
            <a:avLst/>
          </a:prstGeom>
        </p:spPr>
        <p:txBody>
          <a:bodyPr anchor="ctr" anchorCtr="0"/>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1" charset="-128"/>
              </a:defRPr>
            </a:lvl2pPr>
            <a:lvl3pPr algn="ctr" rtl="0" eaLnBrk="0" fontAlgn="base" hangingPunct="0">
              <a:spcBef>
                <a:spcPct val="0"/>
              </a:spcBef>
              <a:spcAft>
                <a:spcPct val="0"/>
              </a:spcAft>
              <a:defRPr sz="4400">
                <a:solidFill>
                  <a:schemeClr val="tx2"/>
                </a:solidFill>
                <a:latin typeface="Arial" charset="0"/>
                <a:ea typeface="ＭＳ Ｐゴシック" pitchFamily="1" charset="-128"/>
              </a:defRPr>
            </a:lvl3pPr>
            <a:lvl4pPr algn="ctr" rtl="0" eaLnBrk="0" fontAlgn="base" hangingPunct="0">
              <a:spcBef>
                <a:spcPct val="0"/>
              </a:spcBef>
              <a:spcAft>
                <a:spcPct val="0"/>
              </a:spcAft>
              <a:defRPr sz="4400">
                <a:solidFill>
                  <a:schemeClr val="tx2"/>
                </a:solidFill>
                <a:latin typeface="Arial" charset="0"/>
                <a:ea typeface="ＭＳ Ｐゴシック" pitchFamily="1" charset="-128"/>
              </a:defRPr>
            </a:lvl4pPr>
            <a:lvl5pPr algn="ctr" rtl="0" eaLnBrk="0" fontAlgn="base" hangingPunct="0">
              <a:spcBef>
                <a:spcPct val="0"/>
              </a:spcBef>
              <a:spcAft>
                <a:spcPct val="0"/>
              </a:spcAft>
              <a:defRPr sz="4400">
                <a:solidFill>
                  <a:schemeClr val="tx2"/>
                </a:solidFill>
                <a:latin typeface="Arial" charset="0"/>
                <a:ea typeface="ＭＳ Ｐゴシック" pitchFamily="1" charset="-128"/>
              </a:defRPr>
            </a:lvl5pPr>
            <a:lvl6pPr marL="457200" algn="ctr" rtl="0" fontAlgn="base">
              <a:spcBef>
                <a:spcPct val="0"/>
              </a:spcBef>
              <a:spcAft>
                <a:spcPct val="0"/>
              </a:spcAft>
              <a:defRPr sz="4400">
                <a:solidFill>
                  <a:schemeClr val="tx2"/>
                </a:solidFill>
                <a:latin typeface="Arial" charset="0"/>
                <a:ea typeface="ＭＳ Ｐゴシック" pitchFamily="1" charset="-128"/>
              </a:defRPr>
            </a:lvl6pPr>
            <a:lvl7pPr marL="914400" algn="ctr" rtl="0" fontAlgn="base">
              <a:spcBef>
                <a:spcPct val="0"/>
              </a:spcBef>
              <a:spcAft>
                <a:spcPct val="0"/>
              </a:spcAft>
              <a:defRPr sz="4400">
                <a:solidFill>
                  <a:schemeClr val="tx2"/>
                </a:solidFill>
                <a:latin typeface="Arial" charset="0"/>
                <a:ea typeface="ＭＳ Ｐゴシック" pitchFamily="1" charset="-128"/>
              </a:defRPr>
            </a:lvl7pPr>
            <a:lvl8pPr marL="1371600" algn="ctr" rtl="0" fontAlgn="base">
              <a:spcBef>
                <a:spcPct val="0"/>
              </a:spcBef>
              <a:spcAft>
                <a:spcPct val="0"/>
              </a:spcAft>
              <a:defRPr sz="4400">
                <a:solidFill>
                  <a:schemeClr val="tx2"/>
                </a:solidFill>
                <a:latin typeface="Arial" charset="0"/>
                <a:ea typeface="ＭＳ Ｐゴシック" pitchFamily="1" charset="-128"/>
              </a:defRPr>
            </a:lvl8pPr>
            <a:lvl9pPr marL="1828800" algn="ctr" rtl="0" fontAlgn="base">
              <a:spcBef>
                <a:spcPct val="0"/>
              </a:spcBef>
              <a:spcAft>
                <a:spcPct val="0"/>
              </a:spcAft>
              <a:defRPr sz="4400">
                <a:solidFill>
                  <a:schemeClr val="tx2"/>
                </a:solidFill>
                <a:latin typeface="Arial" charset="0"/>
                <a:ea typeface="ＭＳ Ｐゴシック" pitchFamily="1" charset="-128"/>
              </a:defRPr>
            </a:lvl9pPr>
          </a:lstStyle>
          <a:p>
            <a:r>
              <a:rPr lang="en-US" kern="0" dirty="0"/>
              <a:t>HW4: Quadtrees!</a:t>
            </a:r>
          </a:p>
        </p:txBody>
      </p:sp>
    </p:spTree>
    <p:extLst>
      <p:ext uri="{BB962C8B-B14F-4D97-AF65-F5344CB8AC3E}">
        <p14:creationId xmlns:p14="http://schemas.microsoft.com/office/powerpoint/2010/main" val="1878162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152400"/>
            <a:ext cx="7772400" cy="1143000"/>
          </a:xfrm>
        </p:spPr>
        <p:txBody>
          <a:bodyPr/>
          <a:lstStyle/>
          <a:p>
            <a:pPr eaLnBrk="1" hangingPunct="1"/>
            <a:r>
              <a:rPr lang="en-US" altLang="en-US" sz="4000"/>
              <a:t>Algebra with Only 0s and 1s!</a:t>
            </a:r>
          </a:p>
        </p:txBody>
      </p:sp>
      <p:grpSp>
        <p:nvGrpSpPr>
          <p:cNvPr id="10243" name="Group 4"/>
          <p:cNvGrpSpPr>
            <a:grpSpLocks/>
          </p:cNvGrpSpPr>
          <p:nvPr/>
        </p:nvGrpSpPr>
        <p:grpSpPr bwMode="auto">
          <a:xfrm>
            <a:off x="533400" y="1219200"/>
            <a:ext cx="8218488" cy="180975"/>
            <a:chOff x="295" y="1311"/>
            <a:chExt cx="5177" cy="114"/>
          </a:xfrm>
        </p:grpSpPr>
        <p:sp>
          <p:nvSpPr>
            <p:cNvPr id="10250"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0251"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0244" name="Text Box 7"/>
          <p:cNvSpPr txBox="1">
            <a:spLocks noChangeArrowheads="1"/>
          </p:cNvSpPr>
          <p:nvPr/>
        </p:nvSpPr>
        <p:spPr bwMode="auto">
          <a:xfrm>
            <a:off x="7315200" y="2940050"/>
            <a:ext cx="1595438"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t>George Boole</a:t>
            </a:r>
          </a:p>
          <a:p>
            <a:pPr>
              <a:spcBef>
                <a:spcPct val="0"/>
              </a:spcBef>
              <a:buFontTx/>
              <a:buNone/>
            </a:pPr>
            <a:r>
              <a:rPr lang="en-US" altLang="en-US" sz="1800"/>
              <a:t>1815-1864</a:t>
            </a:r>
          </a:p>
        </p:txBody>
      </p:sp>
      <p:sp>
        <p:nvSpPr>
          <p:cNvPr id="10245" name="Text Box 8"/>
          <p:cNvSpPr txBox="1">
            <a:spLocks noChangeArrowheads="1"/>
          </p:cNvSpPr>
          <p:nvPr/>
        </p:nvSpPr>
        <p:spPr bwMode="auto">
          <a:xfrm>
            <a:off x="304800" y="1465263"/>
            <a:ext cx="6584950" cy="23447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u="sng"/>
              <a:t>Real-valued variable</a:t>
            </a:r>
            <a:r>
              <a:rPr lang="en-US" altLang="en-US" sz="2400"/>
              <a:t>	</a:t>
            </a:r>
            <a:r>
              <a:rPr lang="en-US" altLang="en-US" sz="2400" u="sng"/>
              <a:t>Boolean variable</a:t>
            </a:r>
          </a:p>
          <a:p>
            <a:pPr>
              <a:spcBef>
                <a:spcPct val="0"/>
              </a:spcBef>
              <a:buFontTx/>
              <a:buNone/>
            </a:pPr>
            <a:endParaRPr lang="en-US" altLang="en-US" sz="2400" u="sng"/>
          </a:p>
          <a:p>
            <a:pPr>
              <a:spcBef>
                <a:spcPct val="0"/>
              </a:spcBef>
              <a:buFontTx/>
              <a:buNone/>
            </a:pPr>
            <a:r>
              <a:rPr lang="en-US" altLang="en-US" sz="2400"/>
              <a:t>A variable assigned any	A variable assigned</a:t>
            </a:r>
          </a:p>
          <a:p>
            <a:pPr>
              <a:spcBef>
                <a:spcPct val="0"/>
              </a:spcBef>
              <a:buFontTx/>
              <a:buNone/>
            </a:pPr>
            <a:r>
              <a:rPr lang="en-US" altLang="en-US" sz="2400"/>
              <a:t>real number 			either 0 or 1</a:t>
            </a:r>
          </a:p>
          <a:p>
            <a:pPr>
              <a:spcBef>
                <a:spcPct val="0"/>
              </a:spcBef>
              <a:buFontTx/>
              <a:buNone/>
            </a:pPr>
            <a:r>
              <a:rPr lang="en-US" altLang="en-US" sz="2400"/>
              <a:t>(e.g. </a:t>
            </a:r>
            <a:r>
              <a:rPr lang="en-US" altLang="en-US" sz="2400" i="1"/>
              <a:t>x = 3.1234567)</a:t>
            </a:r>
            <a:r>
              <a:rPr lang="en-US" altLang="en-US" sz="2400"/>
              <a:t>	          (e.g. </a:t>
            </a:r>
            <a:r>
              <a:rPr lang="en-US" altLang="en-US" sz="2400" i="1"/>
              <a:t>x = 0 </a:t>
            </a:r>
            <a:r>
              <a:rPr lang="en-US" altLang="en-US" sz="2400"/>
              <a:t>or</a:t>
            </a:r>
            <a:r>
              <a:rPr lang="en-US" altLang="en-US" sz="2400" i="1"/>
              <a:t> x = 1)</a:t>
            </a:r>
            <a:r>
              <a:rPr lang="en-US" altLang="en-US" sz="2400"/>
              <a:t>	</a:t>
            </a:r>
          </a:p>
          <a:p>
            <a:pPr>
              <a:spcBef>
                <a:spcPct val="0"/>
              </a:spcBef>
              <a:buFontTx/>
              <a:buNone/>
            </a:pPr>
            <a:endParaRPr lang="en-US" altLang="en-US" sz="2800"/>
          </a:p>
        </p:txBody>
      </p:sp>
      <p:sp>
        <p:nvSpPr>
          <p:cNvPr id="10246" name="Text Box 12"/>
          <p:cNvSpPr txBox="1">
            <a:spLocks noChangeArrowheads="1"/>
          </p:cNvSpPr>
          <p:nvPr/>
        </p:nvSpPr>
        <p:spPr bwMode="auto">
          <a:xfrm>
            <a:off x="304800" y="4210050"/>
            <a:ext cx="6400800" cy="2647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u="sng"/>
              <a:t>Real Operators</a:t>
            </a:r>
            <a:r>
              <a:rPr lang="en-US" altLang="en-US" sz="2400"/>
              <a:t>		</a:t>
            </a:r>
            <a:r>
              <a:rPr lang="en-US" altLang="en-US" sz="2400" u="sng"/>
              <a:t>Boolean Operators</a:t>
            </a:r>
          </a:p>
          <a:p>
            <a:pPr>
              <a:spcBef>
                <a:spcPct val="0"/>
              </a:spcBef>
              <a:buFontTx/>
              <a:buNone/>
            </a:pPr>
            <a:endParaRPr lang="en-US" altLang="en-US" sz="2400" u="sng"/>
          </a:p>
          <a:p>
            <a:pPr>
              <a:spcBef>
                <a:spcPct val="0"/>
              </a:spcBef>
              <a:buFontTx/>
              <a:buNone/>
            </a:pPr>
            <a:r>
              <a:rPr lang="en-US" altLang="en-US" sz="2400"/>
              <a:t>+				</a:t>
            </a:r>
            <a:r>
              <a:rPr lang="en-US" altLang="en-US" sz="2400">
                <a:latin typeface="Courier New" pitchFamily="49" charset="0"/>
              </a:rPr>
              <a:t>NOT</a:t>
            </a:r>
            <a:endParaRPr lang="en-US" altLang="en-US" sz="2400">
              <a:latin typeface="Courier New" pitchFamily="49" charset="0"/>
              <a:sym typeface="Symbol" pitchFamily="18" charset="2"/>
            </a:endParaRPr>
          </a:p>
          <a:p>
            <a:pPr>
              <a:spcBef>
                <a:spcPct val="0"/>
              </a:spcBef>
              <a:buFontTx/>
              <a:buNone/>
            </a:pPr>
            <a:r>
              <a:rPr lang="en-US" altLang="en-US" sz="2400">
                <a:sym typeface="Symbol" pitchFamily="18" charset="2"/>
              </a:rPr>
              <a:t>				</a:t>
            </a:r>
            <a:r>
              <a:rPr lang="en-US" altLang="en-US" sz="2400">
                <a:latin typeface="Courier New" pitchFamily="49" charset="0"/>
              </a:rPr>
              <a:t>AND</a:t>
            </a:r>
            <a:endParaRPr lang="en-US" altLang="en-US" sz="2400">
              <a:latin typeface="Courier New" pitchFamily="49" charset="0"/>
              <a:sym typeface="Symbol" pitchFamily="18" charset="2"/>
            </a:endParaRPr>
          </a:p>
          <a:p>
            <a:pPr>
              <a:spcBef>
                <a:spcPct val="0"/>
              </a:spcBef>
              <a:buFontTx/>
              <a:buNone/>
            </a:pPr>
            <a:r>
              <a:rPr lang="en-US" altLang="en-US" sz="2400">
                <a:sym typeface="Symbol" pitchFamily="18" charset="2"/>
              </a:rPr>
              <a:t>				</a:t>
            </a:r>
            <a:r>
              <a:rPr lang="en-US" altLang="en-US" sz="2400">
                <a:latin typeface="Courier New" pitchFamily="49" charset="0"/>
              </a:rPr>
              <a:t>OR</a:t>
            </a:r>
            <a:endParaRPr lang="en-US" altLang="en-US" sz="2400">
              <a:latin typeface="Courier New" pitchFamily="49" charset="0"/>
              <a:sym typeface="Symbol" pitchFamily="18" charset="2"/>
            </a:endParaRPr>
          </a:p>
          <a:p>
            <a:pPr>
              <a:spcBef>
                <a:spcPct val="0"/>
              </a:spcBef>
              <a:buFontTx/>
              <a:buNone/>
            </a:pPr>
            <a:r>
              <a:rPr lang="en-US" altLang="en-US" sz="2400">
                <a:sym typeface="Symbol" pitchFamily="18" charset="2"/>
              </a:rPr>
              <a:t></a:t>
            </a:r>
          </a:p>
          <a:p>
            <a:pPr>
              <a:spcBef>
                <a:spcPct val="0"/>
              </a:spcBef>
              <a:buFontTx/>
              <a:buNone/>
            </a:pPr>
            <a:r>
              <a:rPr lang="en-US" altLang="en-US" sz="2400">
                <a:sym typeface="Symbol" pitchFamily="18" charset="2"/>
              </a:rPr>
              <a:t>…			</a:t>
            </a:r>
            <a:endParaRPr lang="en-US" altLang="en-US" sz="2400" u="sng"/>
          </a:p>
        </p:txBody>
      </p:sp>
      <p:sp>
        <p:nvSpPr>
          <p:cNvPr id="10247" name="AutoShape 19"/>
          <p:cNvSpPr>
            <a:spLocks noChangeArrowheads="1"/>
          </p:cNvSpPr>
          <p:nvPr/>
        </p:nvSpPr>
        <p:spPr bwMode="auto">
          <a:xfrm>
            <a:off x="4419600" y="3429000"/>
            <a:ext cx="2819400" cy="762000"/>
          </a:xfrm>
          <a:prstGeom prst="wedgeRectCallout">
            <a:avLst>
              <a:gd name="adj1" fmla="val 54731"/>
              <a:gd name="adj2" fmla="val 92083"/>
            </a:avLst>
          </a:prstGeom>
          <a:solidFill>
            <a:srgbClr val="FFFFFF"/>
          </a:solidFill>
          <a:ln w="9525">
            <a:solidFill>
              <a:srgbClr val="000000"/>
            </a:solidFill>
            <a:miter lim="800000"/>
            <a:headEnd/>
            <a:tailEnd/>
          </a:ln>
        </p:spPr>
        <p:txBody>
          <a:bodyPr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0 and 1 are  also called “False” and “True” or “No” and “Yes”</a:t>
            </a:r>
          </a:p>
        </p:txBody>
      </p:sp>
      <p:pic>
        <p:nvPicPr>
          <p:cNvPr id="10248" name="Picture 22" descr="boo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7600" y="1600200"/>
            <a:ext cx="11049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23" descr="ali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7600" y="4267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228600"/>
            <a:ext cx="7772400" cy="1143000"/>
          </a:xfrm>
        </p:spPr>
        <p:txBody>
          <a:bodyPr/>
          <a:lstStyle/>
          <a:p>
            <a:pPr eaLnBrk="1" hangingPunct="1"/>
            <a:r>
              <a:rPr lang="en-US" altLang="en-US" sz="4000"/>
              <a:t>Functions</a:t>
            </a:r>
          </a:p>
        </p:txBody>
      </p:sp>
      <p:grpSp>
        <p:nvGrpSpPr>
          <p:cNvPr id="11267" name="Group 3"/>
          <p:cNvGrpSpPr>
            <a:grpSpLocks/>
          </p:cNvGrpSpPr>
          <p:nvPr/>
        </p:nvGrpSpPr>
        <p:grpSpPr bwMode="auto">
          <a:xfrm>
            <a:off x="533400" y="1143000"/>
            <a:ext cx="8218488" cy="180975"/>
            <a:chOff x="295" y="1311"/>
            <a:chExt cx="5177" cy="114"/>
          </a:xfrm>
        </p:grpSpPr>
        <p:sp>
          <p:nvSpPr>
            <p:cNvPr id="1127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128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1268" name="Text Box 6"/>
          <p:cNvSpPr txBox="1">
            <a:spLocks noChangeArrowheads="1"/>
          </p:cNvSpPr>
          <p:nvPr/>
        </p:nvSpPr>
        <p:spPr bwMode="auto">
          <a:xfrm>
            <a:off x="533400" y="1828800"/>
            <a:ext cx="8077200"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Describing a real-valued function…</a:t>
            </a:r>
          </a:p>
          <a:p>
            <a:pPr>
              <a:spcBef>
                <a:spcPct val="50000"/>
              </a:spcBef>
              <a:buFontTx/>
              <a:buNone/>
            </a:pPr>
            <a:endParaRPr lang="en-US" altLang="en-US" sz="2400"/>
          </a:p>
          <a:p>
            <a:pPr>
              <a:spcBef>
                <a:spcPct val="50000"/>
              </a:spcBef>
              <a:buFontTx/>
              <a:buNone/>
            </a:pPr>
            <a:r>
              <a:rPr lang="en-US" altLang="en-US" sz="2400" u="sng"/>
              <a:t>Words</a:t>
            </a:r>
            <a:r>
              <a:rPr lang="en-US" altLang="en-US" sz="2400"/>
              <a:t>			</a:t>
            </a:r>
            <a:r>
              <a:rPr lang="en-US" altLang="en-US" sz="2400" u="sng"/>
              <a:t>Table</a:t>
            </a:r>
            <a:r>
              <a:rPr lang="en-US" altLang="en-US" sz="2400"/>
              <a:t>			</a:t>
            </a:r>
            <a:r>
              <a:rPr lang="en-US" altLang="en-US" sz="2400" u="sng"/>
              <a:t>Formula</a:t>
            </a:r>
            <a:r>
              <a:rPr lang="en-US" altLang="en-US" sz="2400"/>
              <a:t>	 </a:t>
            </a:r>
          </a:p>
        </p:txBody>
      </p:sp>
      <p:sp>
        <p:nvSpPr>
          <p:cNvPr id="11269" name="Text Box 7"/>
          <p:cNvSpPr txBox="1">
            <a:spLocks noChangeArrowheads="1"/>
          </p:cNvSpPr>
          <p:nvPr/>
        </p:nvSpPr>
        <p:spPr bwMode="auto">
          <a:xfrm>
            <a:off x="517525" y="3624263"/>
            <a:ext cx="13112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1270" name="Text Box 8"/>
          <p:cNvSpPr txBox="1">
            <a:spLocks noChangeArrowheads="1"/>
          </p:cNvSpPr>
          <p:nvPr/>
        </p:nvSpPr>
        <p:spPr bwMode="auto">
          <a:xfrm>
            <a:off x="365125" y="3548063"/>
            <a:ext cx="6254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1271" name="Text Box 9"/>
          <p:cNvSpPr txBox="1">
            <a:spLocks noChangeArrowheads="1"/>
          </p:cNvSpPr>
          <p:nvPr/>
        </p:nvSpPr>
        <p:spPr bwMode="auto">
          <a:xfrm>
            <a:off x="479425" y="3505200"/>
            <a:ext cx="1958975" cy="1465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f</a:t>
            </a:r>
            <a:r>
              <a:rPr lang="en-US" altLang="en-US" sz="1800"/>
              <a:t>  is a function of TWO real variables s.t. the output is the sum of their squares</a:t>
            </a:r>
            <a:endParaRPr lang="en-US" altLang="en-US" sz="1800" i="1"/>
          </a:p>
        </p:txBody>
      </p:sp>
      <p:sp>
        <p:nvSpPr>
          <p:cNvPr id="11272" name="Text Box 14"/>
          <p:cNvSpPr txBox="1">
            <a:spLocks noChangeArrowheads="1"/>
          </p:cNvSpPr>
          <p:nvPr/>
        </p:nvSpPr>
        <p:spPr bwMode="auto">
          <a:xfrm>
            <a:off x="6080125" y="3524250"/>
            <a:ext cx="1425575"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f(x) = x</a:t>
            </a:r>
            <a:r>
              <a:rPr lang="en-US" altLang="en-US" sz="2000" i="1" baseline="30000"/>
              <a:t>2</a:t>
            </a:r>
            <a:r>
              <a:rPr lang="en-US" altLang="en-US" sz="2000"/>
              <a:t>+</a:t>
            </a:r>
            <a:r>
              <a:rPr lang="en-US" altLang="en-US" sz="2000" i="1"/>
              <a:t>y</a:t>
            </a:r>
            <a:r>
              <a:rPr lang="en-US" altLang="en-US" sz="2000" i="1" baseline="30000"/>
              <a:t>2</a:t>
            </a:r>
            <a:endParaRPr lang="en-US" altLang="en-US" sz="2000" i="1"/>
          </a:p>
        </p:txBody>
      </p:sp>
      <p:sp>
        <p:nvSpPr>
          <p:cNvPr id="11273" name="AutoShape 16"/>
          <p:cNvSpPr>
            <a:spLocks noChangeArrowheads="1"/>
          </p:cNvSpPr>
          <p:nvPr/>
        </p:nvSpPr>
        <p:spPr bwMode="auto">
          <a:xfrm>
            <a:off x="6019800" y="4800600"/>
            <a:ext cx="2133600" cy="914400"/>
          </a:xfrm>
          <a:prstGeom prst="wedgeRectCallout">
            <a:avLst>
              <a:gd name="adj1" fmla="val -47319"/>
              <a:gd name="adj2" fmla="val 63370"/>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t>That table seems to be missing a “few” entries!</a:t>
            </a:r>
            <a:endParaRPr lang="en-US" altLang="en-US" sz="2400">
              <a:latin typeface="Times New Roman" pitchFamily="18" charset="0"/>
            </a:endParaRPr>
          </a:p>
        </p:txBody>
      </p:sp>
      <p:sp>
        <p:nvSpPr>
          <p:cNvPr id="11274" name="Text Box 21"/>
          <p:cNvSpPr txBox="1">
            <a:spLocks noChangeArrowheads="1"/>
          </p:cNvSpPr>
          <p:nvPr/>
        </p:nvSpPr>
        <p:spPr bwMode="auto">
          <a:xfrm>
            <a:off x="3276600" y="3521075"/>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1275" name="Text Box 22"/>
          <p:cNvSpPr txBox="1">
            <a:spLocks noChangeArrowheads="1"/>
          </p:cNvSpPr>
          <p:nvPr/>
        </p:nvSpPr>
        <p:spPr bwMode="auto">
          <a:xfrm>
            <a:off x="3236913" y="3505200"/>
            <a:ext cx="1773237" cy="186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   y       f(x,y)</a:t>
            </a:r>
          </a:p>
          <a:p>
            <a:pPr>
              <a:spcBef>
                <a:spcPct val="0"/>
              </a:spcBef>
              <a:buFontTx/>
              <a:buNone/>
            </a:pPr>
            <a:endParaRPr lang="en-US" altLang="en-US" sz="2000" i="1"/>
          </a:p>
          <a:p>
            <a:pPr>
              <a:spcBef>
                <a:spcPct val="0"/>
              </a:spcBef>
              <a:buFontTx/>
              <a:buNone/>
            </a:pPr>
            <a:r>
              <a:rPr lang="en-US" altLang="en-US" sz="2000" i="1"/>
              <a:t>0   0         0</a:t>
            </a:r>
          </a:p>
          <a:p>
            <a:pPr>
              <a:spcBef>
                <a:spcPct val="0"/>
              </a:spcBef>
              <a:buFontTx/>
              <a:buNone/>
            </a:pPr>
            <a:r>
              <a:rPr lang="en-US" altLang="en-US" sz="2000" i="1"/>
              <a:t>1   2         5</a:t>
            </a:r>
          </a:p>
          <a:p>
            <a:pPr>
              <a:spcBef>
                <a:spcPct val="0"/>
              </a:spcBef>
              <a:buFontTx/>
              <a:buNone/>
            </a:pPr>
            <a:r>
              <a:rPr lang="en-US" altLang="en-US" sz="1800" i="1"/>
              <a:t>1.2 1          2.44</a:t>
            </a:r>
          </a:p>
          <a:p>
            <a:pPr>
              <a:spcBef>
                <a:spcPct val="0"/>
              </a:spcBef>
              <a:buFontTx/>
              <a:buNone/>
            </a:pPr>
            <a:r>
              <a:rPr lang="en-US" altLang="en-US" sz="1800" i="1"/>
              <a:t>1    1          2</a:t>
            </a:r>
          </a:p>
        </p:txBody>
      </p:sp>
      <p:sp>
        <p:nvSpPr>
          <p:cNvPr id="11276" name="Line 23"/>
          <p:cNvSpPr>
            <a:spLocks noChangeShapeType="1"/>
          </p:cNvSpPr>
          <p:nvPr/>
        </p:nvSpPr>
        <p:spPr bwMode="auto">
          <a:xfrm>
            <a:off x="3200400" y="3902075"/>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7" name="Line 24"/>
          <p:cNvSpPr>
            <a:spLocks noChangeShapeType="1"/>
          </p:cNvSpPr>
          <p:nvPr/>
        </p:nvSpPr>
        <p:spPr bwMode="auto">
          <a:xfrm>
            <a:off x="4038600" y="3597275"/>
            <a:ext cx="0" cy="1752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1278" name="Picture 26"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52578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76200"/>
            <a:ext cx="7772400" cy="1143000"/>
          </a:xfrm>
        </p:spPr>
        <p:txBody>
          <a:bodyPr/>
          <a:lstStyle/>
          <a:p>
            <a:pPr eaLnBrk="1" hangingPunct="1"/>
            <a:r>
              <a:rPr lang="en-US" altLang="en-US" sz="4000"/>
              <a:t>Boolean Functions</a:t>
            </a:r>
          </a:p>
        </p:txBody>
      </p:sp>
      <p:sp>
        <p:nvSpPr>
          <p:cNvPr id="12291" name="Text Box 5"/>
          <p:cNvSpPr txBox="1">
            <a:spLocks noChangeArrowheads="1"/>
          </p:cNvSpPr>
          <p:nvPr/>
        </p:nvSpPr>
        <p:spPr bwMode="auto">
          <a:xfrm>
            <a:off x="762000" y="1752600"/>
            <a:ext cx="723900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dirty="0"/>
              <a:t>A Boolean function just takes Boolean arguments and gives a Boolean result.</a:t>
            </a:r>
          </a:p>
          <a:p>
            <a:pPr>
              <a:spcBef>
                <a:spcPct val="50000"/>
              </a:spcBef>
              <a:buFontTx/>
              <a:buNone/>
            </a:pPr>
            <a:endParaRPr lang="en-US" altLang="en-US" sz="2000" dirty="0"/>
          </a:p>
          <a:p>
            <a:pPr>
              <a:spcBef>
                <a:spcPct val="50000"/>
              </a:spcBef>
              <a:buFontTx/>
              <a:buNone/>
            </a:pPr>
            <a:r>
              <a:rPr lang="en-US" altLang="en-US" sz="2000" dirty="0"/>
              <a:t>Example: f(True, True) = True</a:t>
            </a:r>
          </a:p>
          <a:p>
            <a:pPr>
              <a:spcBef>
                <a:spcPct val="50000"/>
              </a:spcBef>
              <a:buFontTx/>
              <a:buNone/>
            </a:pPr>
            <a:endParaRPr lang="en-US" altLang="en-US" sz="2000" dirty="0"/>
          </a:p>
          <a:p>
            <a:pPr>
              <a:spcBef>
                <a:spcPct val="50000"/>
              </a:spcBef>
              <a:buFontTx/>
              <a:buNone/>
            </a:pPr>
            <a:r>
              <a:rPr lang="en-US" altLang="en-US" sz="2000" dirty="0"/>
              <a:t>The most common Boolean functions take 1 or 2 arguments.</a:t>
            </a:r>
          </a:p>
        </p:txBody>
      </p:sp>
      <p:pic>
        <p:nvPicPr>
          <p:cNvPr id="12292" name="Picture 6" descr="alien"/>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819400" y="52578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1319" name="AutoShape 7"/>
          <p:cNvSpPr>
            <a:spLocks noChangeArrowheads="1"/>
          </p:cNvSpPr>
          <p:nvPr/>
        </p:nvSpPr>
        <p:spPr bwMode="auto">
          <a:xfrm>
            <a:off x="685800" y="4419600"/>
            <a:ext cx="2362200" cy="838200"/>
          </a:xfrm>
          <a:prstGeom prst="wedgeRectCallout">
            <a:avLst>
              <a:gd name="adj1" fmla="val 49528"/>
              <a:gd name="adj2" fmla="val 1058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There are exactly four 1-argument Boolean functions!</a:t>
            </a:r>
          </a:p>
        </p:txBody>
      </p:sp>
      <p:sp>
        <p:nvSpPr>
          <p:cNvPr id="141320" name="AutoShape 8"/>
          <p:cNvSpPr>
            <a:spLocks noChangeArrowheads="1"/>
          </p:cNvSpPr>
          <p:nvPr/>
        </p:nvSpPr>
        <p:spPr bwMode="auto">
          <a:xfrm>
            <a:off x="4343400" y="4419600"/>
            <a:ext cx="3048000" cy="838200"/>
          </a:xfrm>
          <a:prstGeom prst="wedgeRectCallout">
            <a:avLst>
              <a:gd name="adj1" fmla="val -71250"/>
              <a:gd name="adj2" fmla="val 114394"/>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There are 16 two-argument functions, but only 5 are commonly used!</a:t>
            </a:r>
          </a:p>
        </p:txBody>
      </p:sp>
      <p:grpSp>
        <p:nvGrpSpPr>
          <p:cNvPr id="12295" name="Group 9"/>
          <p:cNvGrpSpPr>
            <a:grpSpLocks/>
          </p:cNvGrpSpPr>
          <p:nvPr/>
        </p:nvGrpSpPr>
        <p:grpSpPr bwMode="auto">
          <a:xfrm>
            <a:off x="533400" y="990600"/>
            <a:ext cx="8218488" cy="180975"/>
            <a:chOff x="295" y="1311"/>
            <a:chExt cx="5177" cy="114"/>
          </a:xfrm>
        </p:grpSpPr>
        <p:sp>
          <p:nvSpPr>
            <p:cNvPr id="12296" name="Rectangle 10"/>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2297" name="Rectangle 11"/>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41319"/>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1413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9" grpId="0" animBg="1"/>
      <p:bldP spid="14132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28600"/>
            <a:ext cx="7772400" cy="1143000"/>
          </a:xfrm>
        </p:spPr>
        <p:txBody>
          <a:bodyPr/>
          <a:lstStyle/>
          <a:p>
            <a:pPr eaLnBrk="1" hangingPunct="1"/>
            <a:r>
              <a:rPr lang="en-US" altLang="en-US" sz="4000"/>
              <a:t>Boolean Functions</a:t>
            </a:r>
          </a:p>
        </p:txBody>
      </p:sp>
      <p:grpSp>
        <p:nvGrpSpPr>
          <p:cNvPr id="13315" name="Group 3"/>
          <p:cNvGrpSpPr>
            <a:grpSpLocks/>
          </p:cNvGrpSpPr>
          <p:nvPr/>
        </p:nvGrpSpPr>
        <p:grpSpPr bwMode="auto">
          <a:xfrm>
            <a:off x="533400" y="1295400"/>
            <a:ext cx="8218488" cy="180975"/>
            <a:chOff x="295" y="1311"/>
            <a:chExt cx="5177" cy="114"/>
          </a:xfrm>
        </p:grpSpPr>
        <p:sp>
          <p:nvSpPr>
            <p:cNvPr id="1332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332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3316" name="Text Box 6"/>
          <p:cNvSpPr txBox="1">
            <a:spLocks noChangeArrowheads="1"/>
          </p:cNvSpPr>
          <p:nvPr/>
        </p:nvSpPr>
        <p:spPr bwMode="auto">
          <a:xfrm>
            <a:off x="533400" y="1828800"/>
            <a:ext cx="8610600"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Describing a Boolean function (inputs and outputs: 0 and 1)</a:t>
            </a:r>
          </a:p>
          <a:p>
            <a:pPr>
              <a:spcBef>
                <a:spcPct val="50000"/>
              </a:spcBef>
              <a:buFontTx/>
              <a:buNone/>
            </a:pPr>
            <a:endParaRPr lang="en-US" altLang="en-US" sz="2400"/>
          </a:p>
          <a:p>
            <a:pPr>
              <a:spcBef>
                <a:spcPct val="50000"/>
              </a:spcBef>
              <a:buFontTx/>
              <a:buNone/>
            </a:pPr>
            <a:r>
              <a:rPr lang="en-US" altLang="en-US" sz="2400" u="sng"/>
              <a:t>Words</a:t>
            </a:r>
            <a:r>
              <a:rPr lang="en-US" altLang="en-US" sz="2400"/>
              <a:t>			</a:t>
            </a:r>
            <a:r>
              <a:rPr lang="en-US" altLang="en-US" sz="2400" u="sng"/>
              <a:t>Table</a:t>
            </a:r>
            <a:r>
              <a:rPr lang="en-US" altLang="en-US" sz="2400"/>
              <a:t>			</a:t>
            </a:r>
            <a:r>
              <a:rPr lang="en-US" altLang="en-US" sz="2400" u="sng"/>
              <a:t>Formula</a:t>
            </a:r>
            <a:r>
              <a:rPr lang="en-US" altLang="en-US" sz="2400"/>
              <a:t>	 </a:t>
            </a:r>
          </a:p>
        </p:txBody>
      </p:sp>
      <p:sp>
        <p:nvSpPr>
          <p:cNvPr id="13317" name="Text Box 7"/>
          <p:cNvSpPr txBox="1">
            <a:spLocks noChangeArrowheads="1"/>
          </p:cNvSpPr>
          <p:nvPr/>
        </p:nvSpPr>
        <p:spPr bwMode="auto">
          <a:xfrm>
            <a:off x="517525" y="3624263"/>
            <a:ext cx="13112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3318" name="Text Box 8"/>
          <p:cNvSpPr txBox="1">
            <a:spLocks noChangeArrowheads="1"/>
          </p:cNvSpPr>
          <p:nvPr/>
        </p:nvSpPr>
        <p:spPr bwMode="auto">
          <a:xfrm>
            <a:off x="365125" y="3548063"/>
            <a:ext cx="6254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3319" name="Text Box 9"/>
          <p:cNvSpPr txBox="1">
            <a:spLocks noChangeArrowheads="1"/>
          </p:cNvSpPr>
          <p:nvPr/>
        </p:nvSpPr>
        <p:spPr bwMode="auto">
          <a:xfrm>
            <a:off x="479425" y="3505200"/>
            <a:ext cx="1958975" cy="2289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f</a:t>
            </a:r>
            <a:r>
              <a:rPr lang="en-US" altLang="en-US" sz="1800"/>
              <a:t>  is a function of TWO binary (Boolean) variables s.t. the output is </a:t>
            </a:r>
            <a:r>
              <a:rPr lang="en-US" altLang="en-US" sz="1800" i="1"/>
              <a:t>1 </a:t>
            </a:r>
            <a:r>
              <a:rPr lang="en-US" altLang="en-US" sz="1800"/>
              <a:t>if and only if exactly one of the two inputs is </a:t>
            </a:r>
            <a:r>
              <a:rPr lang="en-US" altLang="en-US" sz="1800" i="1"/>
              <a:t>1</a:t>
            </a:r>
          </a:p>
        </p:txBody>
      </p:sp>
      <p:sp>
        <p:nvSpPr>
          <p:cNvPr id="13320" name="Text Box 10"/>
          <p:cNvSpPr txBox="1">
            <a:spLocks noChangeArrowheads="1"/>
          </p:cNvSpPr>
          <p:nvPr/>
        </p:nvSpPr>
        <p:spPr bwMode="auto">
          <a:xfrm>
            <a:off x="3276600" y="3505200"/>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3321" name="Text Box 11"/>
          <p:cNvSpPr txBox="1">
            <a:spLocks noChangeArrowheads="1"/>
          </p:cNvSpPr>
          <p:nvPr/>
        </p:nvSpPr>
        <p:spPr bwMode="auto">
          <a:xfrm>
            <a:off x="3236913" y="3489325"/>
            <a:ext cx="1708150" cy="186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   y       f(x,y)</a:t>
            </a:r>
          </a:p>
          <a:p>
            <a:pPr>
              <a:spcBef>
                <a:spcPct val="0"/>
              </a:spcBef>
              <a:buFontTx/>
              <a:buNone/>
            </a:pPr>
            <a:endParaRPr lang="en-US" altLang="en-US" sz="2000" i="1"/>
          </a:p>
          <a:p>
            <a:pPr>
              <a:spcBef>
                <a:spcPct val="0"/>
              </a:spcBef>
              <a:buFontTx/>
              <a:buNone/>
            </a:pPr>
            <a:r>
              <a:rPr lang="en-US" altLang="en-US" sz="2000" i="1"/>
              <a:t>0   0         0</a:t>
            </a:r>
          </a:p>
          <a:p>
            <a:pPr>
              <a:spcBef>
                <a:spcPct val="0"/>
              </a:spcBef>
              <a:buFontTx/>
              <a:buNone/>
            </a:pPr>
            <a:r>
              <a:rPr lang="en-US" altLang="en-US" sz="2000" i="1"/>
              <a:t>0   1         1</a:t>
            </a:r>
          </a:p>
          <a:p>
            <a:pPr>
              <a:spcBef>
                <a:spcPct val="0"/>
              </a:spcBef>
              <a:buFontTx/>
              <a:buNone/>
            </a:pPr>
            <a:r>
              <a:rPr lang="en-US" altLang="en-US" sz="1800" i="1"/>
              <a:t>1    0          1</a:t>
            </a:r>
          </a:p>
          <a:p>
            <a:pPr>
              <a:spcBef>
                <a:spcPct val="0"/>
              </a:spcBef>
              <a:buFontTx/>
              <a:buNone/>
            </a:pPr>
            <a:r>
              <a:rPr lang="en-US" altLang="en-US" sz="1800" i="1"/>
              <a:t>1    1          0</a:t>
            </a:r>
          </a:p>
        </p:txBody>
      </p:sp>
      <p:sp>
        <p:nvSpPr>
          <p:cNvPr id="13322" name="Line 12"/>
          <p:cNvSpPr>
            <a:spLocks noChangeShapeType="1"/>
          </p:cNvSpPr>
          <p:nvPr/>
        </p:nvSpPr>
        <p:spPr bwMode="auto">
          <a:xfrm>
            <a:off x="3200400" y="38862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3" name="Line 13"/>
          <p:cNvSpPr>
            <a:spLocks noChangeShapeType="1"/>
          </p:cNvSpPr>
          <p:nvPr/>
        </p:nvSpPr>
        <p:spPr bwMode="auto">
          <a:xfrm>
            <a:off x="4038600" y="3581400"/>
            <a:ext cx="0" cy="1752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4" name="Text Box 14"/>
          <p:cNvSpPr txBox="1">
            <a:spLocks noChangeArrowheads="1"/>
          </p:cNvSpPr>
          <p:nvPr/>
        </p:nvSpPr>
        <p:spPr bwMode="auto">
          <a:xfrm>
            <a:off x="6080125" y="3524250"/>
            <a:ext cx="677863"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     ?</a:t>
            </a:r>
          </a:p>
        </p:txBody>
      </p:sp>
      <p:sp>
        <p:nvSpPr>
          <p:cNvPr id="13325" name="AutoShape 16"/>
          <p:cNvSpPr>
            <a:spLocks noChangeArrowheads="1"/>
          </p:cNvSpPr>
          <p:nvPr/>
        </p:nvSpPr>
        <p:spPr bwMode="auto">
          <a:xfrm>
            <a:off x="5791200" y="4343400"/>
            <a:ext cx="2209800" cy="990600"/>
          </a:xfrm>
          <a:prstGeom prst="wedgeRectCallout">
            <a:avLst>
              <a:gd name="adj1" fmla="val -64153"/>
              <a:gd name="adj2" fmla="val 75319"/>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t>A table works fine now!  It’s called a “truth table.”</a:t>
            </a:r>
          </a:p>
        </p:txBody>
      </p:sp>
      <p:pic>
        <p:nvPicPr>
          <p:cNvPr id="13326" name="Picture 2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5181600"/>
            <a:ext cx="77946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43CED02E-1BBB-4FAD-9679-55522E95357E}"/>
                  </a:ext>
                </a:extLst>
              </p14:cNvPr>
              <p14:cNvContentPartPr/>
              <p14:nvPr/>
            </p14:nvContentPartPr>
            <p14:xfrm>
              <a:off x="4250520" y="4411440"/>
              <a:ext cx="545040" cy="580680"/>
            </p14:xfrm>
          </p:contentPart>
        </mc:Choice>
        <mc:Fallback>
          <p:pic>
            <p:nvPicPr>
              <p:cNvPr id="2" name="Ink 1">
                <a:extLst>
                  <a:ext uri="{FF2B5EF4-FFF2-40B4-BE49-F238E27FC236}">
                    <a16:creationId xmlns:a16="http://schemas.microsoft.com/office/drawing/2014/main" id="{43CED02E-1BBB-4FAD-9679-55522E95357E}"/>
                  </a:ext>
                </a:extLst>
              </p:cNvPr>
              <p:cNvPicPr/>
              <p:nvPr/>
            </p:nvPicPr>
            <p:blipFill>
              <a:blip r:embed="rId5"/>
              <a:stretch>
                <a:fillRect/>
              </a:stretch>
            </p:blipFill>
            <p:spPr>
              <a:xfrm>
                <a:off x="4241160" y="4402080"/>
                <a:ext cx="563760" cy="599400"/>
              </a:xfrm>
              <a:prstGeom prst="rect">
                <a:avLst/>
              </a:prstGeom>
            </p:spPr>
          </p:pic>
        </mc:Fallback>
      </mc:AlternateContent>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228600"/>
            <a:ext cx="7772400" cy="1143000"/>
          </a:xfrm>
        </p:spPr>
        <p:txBody>
          <a:bodyPr/>
          <a:lstStyle/>
          <a:p>
            <a:pPr eaLnBrk="1" hangingPunct="1"/>
            <a:r>
              <a:rPr lang="en-US" altLang="en-US" sz="4000"/>
              <a:t>The Alien’s Life Advice</a:t>
            </a:r>
            <a:endParaRPr lang="en-US" altLang="en-US"/>
          </a:p>
        </p:txBody>
      </p:sp>
      <p:grpSp>
        <p:nvGrpSpPr>
          <p:cNvPr id="19459" name="Group 3"/>
          <p:cNvGrpSpPr>
            <a:grpSpLocks/>
          </p:cNvGrpSpPr>
          <p:nvPr/>
        </p:nvGrpSpPr>
        <p:grpSpPr bwMode="auto">
          <a:xfrm>
            <a:off x="381000" y="1219200"/>
            <a:ext cx="8218488" cy="180975"/>
            <a:chOff x="295" y="1311"/>
            <a:chExt cx="5177" cy="114"/>
          </a:xfrm>
        </p:grpSpPr>
        <p:sp>
          <p:nvSpPr>
            <p:cNvPr id="1946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946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9460" name="AutoShape 6"/>
          <p:cNvSpPr>
            <a:spLocks noChangeArrowheads="1"/>
          </p:cNvSpPr>
          <p:nvPr/>
        </p:nvSpPr>
        <p:spPr bwMode="auto">
          <a:xfrm>
            <a:off x="1397000" y="2133600"/>
            <a:ext cx="3124200" cy="812800"/>
          </a:xfrm>
          <a:prstGeom prst="wedgeRectCallout">
            <a:avLst>
              <a:gd name="adj1" fmla="val 52134"/>
              <a:gd name="adj2" fmla="val 104690"/>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Don’t get bogged down in a single project.</a:t>
            </a:r>
            <a:endParaRPr lang="en-US" altLang="en-US" sz="2400">
              <a:latin typeface="Times New Roman" pitchFamily="18" charset="0"/>
            </a:endParaRPr>
          </a:p>
        </p:txBody>
      </p:sp>
      <p:pic>
        <p:nvPicPr>
          <p:cNvPr id="19461" name="Picture 7"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7400" y="3251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7816" name="AutoShape 8"/>
          <p:cNvSpPr>
            <a:spLocks noChangeArrowheads="1"/>
          </p:cNvSpPr>
          <p:nvPr/>
        </p:nvSpPr>
        <p:spPr bwMode="auto">
          <a:xfrm>
            <a:off x="5638800" y="5105400"/>
            <a:ext cx="2514600" cy="685800"/>
          </a:xfrm>
          <a:prstGeom prst="wedgeRectCallout">
            <a:avLst>
              <a:gd name="adj1" fmla="val -56375"/>
              <a:gd name="adj2" fmla="val -156481"/>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Get bogged down in at least two!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2500"/>
                                  </p:stCondLst>
                                  <p:childTnLst>
                                    <p:set>
                                      <p:cBhvr>
                                        <p:cTn id="6" dur="1" fill="hold">
                                          <p:stCondLst>
                                            <p:cond delay="0"/>
                                          </p:stCondLst>
                                        </p:cTn>
                                        <p:tgtEl>
                                          <p:spTgt spid="2478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0"/>
            <a:ext cx="7772400" cy="1143000"/>
          </a:xfrm>
        </p:spPr>
        <p:txBody>
          <a:bodyPr/>
          <a:lstStyle/>
          <a:p>
            <a:pPr eaLnBrk="1" hangingPunct="1"/>
            <a:r>
              <a:rPr lang="en-US" altLang="en-US" sz="4000">
                <a:latin typeface="Courier New" pitchFamily="49" charset="0"/>
              </a:rPr>
              <a:t>NOT, AND, OR</a:t>
            </a:r>
          </a:p>
        </p:txBody>
      </p:sp>
      <p:grpSp>
        <p:nvGrpSpPr>
          <p:cNvPr id="14339" name="Group 3"/>
          <p:cNvGrpSpPr>
            <a:grpSpLocks/>
          </p:cNvGrpSpPr>
          <p:nvPr/>
        </p:nvGrpSpPr>
        <p:grpSpPr bwMode="auto">
          <a:xfrm>
            <a:off x="533400" y="1066800"/>
            <a:ext cx="8218488" cy="180975"/>
            <a:chOff x="295" y="1311"/>
            <a:chExt cx="5177" cy="114"/>
          </a:xfrm>
        </p:grpSpPr>
        <p:sp>
          <p:nvSpPr>
            <p:cNvPr id="14354"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4355"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4340" name="Text Box 7"/>
          <p:cNvSpPr txBox="1">
            <a:spLocks noChangeArrowheads="1"/>
          </p:cNvSpPr>
          <p:nvPr/>
        </p:nvSpPr>
        <p:spPr bwMode="auto">
          <a:xfrm>
            <a:off x="936625" y="1973263"/>
            <a:ext cx="1577975" cy="1054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a:latin typeface="Courier New" pitchFamily="49" charset="0"/>
              </a:rPr>
              <a:t>NOT</a:t>
            </a:r>
            <a:r>
              <a:rPr lang="en-US" altLang="en-US" sz="1800">
                <a:latin typeface="Courier" pitchFamily="49" charset="0"/>
              </a:rPr>
              <a:t> </a:t>
            </a:r>
            <a:r>
              <a:rPr lang="en-US" altLang="en-US" sz="1800" i="1"/>
              <a:t>x</a:t>
            </a:r>
          </a:p>
          <a:p>
            <a:pPr>
              <a:spcBef>
                <a:spcPct val="50000"/>
              </a:spcBef>
              <a:buFontTx/>
              <a:buNone/>
            </a:pPr>
            <a:r>
              <a:rPr lang="en-US" altLang="en-US" sz="1800"/>
              <a:t>0            1     1            0    </a:t>
            </a:r>
            <a:endParaRPr lang="en-US" altLang="en-US" sz="1800">
              <a:latin typeface="Courier" pitchFamily="49" charset="0"/>
            </a:endParaRPr>
          </a:p>
        </p:txBody>
      </p:sp>
      <p:sp>
        <p:nvSpPr>
          <p:cNvPr id="14341" name="Line 8"/>
          <p:cNvSpPr>
            <a:spLocks noChangeShapeType="1"/>
          </p:cNvSpPr>
          <p:nvPr/>
        </p:nvSpPr>
        <p:spPr bwMode="auto">
          <a:xfrm>
            <a:off x="838200" y="2362200"/>
            <a:ext cx="1600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2" name="Line 9"/>
          <p:cNvSpPr>
            <a:spLocks noChangeShapeType="1"/>
          </p:cNvSpPr>
          <p:nvPr/>
        </p:nvSpPr>
        <p:spPr bwMode="auto">
          <a:xfrm>
            <a:off x="1447800" y="1981200"/>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3" name="Text Box 13"/>
          <p:cNvSpPr txBox="1">
            <a:spLocks noChangeArrowheads="1"/>
          </p:cNvSpPr>
          <p:nvPr/>
        </p:nvSpPr>
        <p:spPr bwMode="auto">
          <a:xfrm>
            <a:off x="936625" y="3505200"/>
            <a:ext cx="2339975" cy="201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AND</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0   1             0</a:t>
            </a:r>
          </a:p>
          <a:p>
            <a:pPr>
              <a:spcBef>
                <a:spcPct val="50000"/>
              </a:spcBef>
              <a:buFontTx/>
              <a:buNone/>
            </a:pPr>
            <a:r>
              <a:rPr lang="en-US" altLang="en-US" sz="1800"/>
              <a:t>1   0             0</a:t>
            </a:r>
          </a:p>
          <a:p>
            <a:pPr>
              <a:spcBef>
                <a:spcPct val="50000"/>
              </a:spcBef>
              <a:buFontTx/>
              <a:buNone/>
            </a:pPr>
            <a:r>
              <a:rPr lang="en-US" altLang="en-US" sz="1800"/>
              <a:t>1   1             1</a:t>
            </a:r>
            <a:endParaRPr lang="en-US" altLang="en-US" sz="1800">
              <a:latin typeface="Courier" pitchFamily="49" charset="0"/>
            </a:endParaRPr>
          </a:p>
        </p:txBody>
      </p:sp>
      <p:sp>
        <p:nvSpPr>
          <p:cNvPr id="14344" name="Line 15"/>
          <p:cNvSpPr>
            <a:spLocks noChangeShapeType="1"/>
          </p:cNvSpPr>
          <p:nvPr/>
        </p:nvSpPr>
        <p:spPr bwMode="auto">
          <a:xfrm>
            <a:off x="1676400" y="35814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5" name="Line 16"/>
          <p:cNvSpPr>
            <a:spLocks noChangeShapeType="1"/>
          </p:cNvSpPr>
          <p:nvPr/>
        </p:nvSpPr>
        <p:spPr bwMode="auto">
          <a:xfrm>
            <a:off x="914400" y="38862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6" name="Text Box 20"/>
          <p:cNvSpPr txBox="1">
            <a:spLocks noChangeArrowheads="1"/>
          </p:cNvSpPr>
          <p:nvPr/>
        </p:nvSpPr>
        <p:spPr bwMode="auto">
          <a:xfrm>
            <a:off x="3832225" y="3505200"/>
            <a:ext cx="2339975" cy="201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OR</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0   1             1</a:t>
            </a:r>
          </a:p>
          <a:p>
            <a:pPr>
              <a:spcBef>
                <a:spcPct val="50000"/>
              </a:spcBef>
              <a:buFontTx/>
              <a:buNone/>
            </a:pPr>
            <a:r>
              <a:rPr lang="en-US" altLang="en-US" sz="1800"/>
              <a:t>1   0             1</a:t>
            </a:r>
          </a:p>
          <a:p>
            <a:pPr>
              <a:spcBef>
                <a:spcPct val="50000"/>
              </a:spcBef>
              <a:buFontTx/>
              <a:buNone/>
            </a:pPr>
            <a:r>
              <a:rPr lang="en-US" altLang="en-US" sz="1800"/>
              <a:t>1   1             1</a:t>
            </a:r>
            <a:endParaRPr lang="en-US" altLang="en-US" sz="1800">
              <a:latin typeface="Courier" pitchFamily="49" charset="0"/>
            </a:endParaRPr>
          </a:p>
        </p:txBody>
      </p:sp>
      <p:sp>
        <p:nvSpPr>
          <p:cNvPr id="14347" name="Line 21"/>
          <p:cNvSpPr>
            <a:spLocks noChangeShapeType="1"/>
          </p:cNvSpPr>
          <p:nvPr/>
        </p:nvSpPr>
        <p:spPr bwMode="auto">
          <a:xfrm>
            <a:off x="4572000" y="35814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8" name="Line 22"/>
          <p:cNvSpPr>
            <a:spLocks noChangeShapeType="1"/>
          </p:cNvSpPr>
          <p:nvPr/>
        </p:nvSpPr>
        <p:spPr bwMode="auto">
          <a:xfrm>
            <a:off x="3810000" y="38862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9" name="Rectangle 23"/>
          <p:cNvSpPr>
            <a:spLocks noChangeArrowheads="1"/>
          </p:cNvSpPr>
          <p:nvPr/>
        </p:nvSpPr>
        <p:spPr bwMode="auto">
          <a:xfrm>
            <a:off x="2971800" y="2057400"/>
            <a:ext cx="16002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a:t>
            </a:r>
            <a:endParaRPr lang="en-US" altLang="en-US" sz="1800"/>
          </a:p>
        </p:txBody>
      </p:sp>
      <p:sp>
        <p:nvSpPr>
          <p:cNvPr id="14350" name="Line 25"/>
          <p:cNvSpPr>
            <a:spLocks noChangeShapeType="1"/>
          </p:cNvSpPr>
          <p:nvPr/>
        </p:nvSpPr>
        <p:spPr bwMode="auto">
          <a:xfrm>
            <a:off x="3700463" y="2471738"/>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51" name="Line 32"/>
          <p:cNvSpPr>
            <a:spLocks noChangeShapeType="1"/>
          </p:cNvSpPr>
          <p:nvPr/>
        </p:nvSpPr>
        <p:spPr bwMode="auto">
          <a:xfrm>
            <a:off x="4038600" y="25146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52" name="Rectangle 38"/>
          <p:cNvSpPr>
            <a:spLocks noChangeArrowheads="1"/>
          </p:cNvSpPr>
          <p:nvPr/>
        </p:nvSpPr>
        <p:spPr bwMode="auto">
          <a:xfrm>
            <a:off x="1066800" y="5715000"/>
            <a:ext cx="16002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xy</a:t>
            </a:r>
            <a:endParaRPr lang="en-US" altLang="en-US" sz="1800"/>
          </a:p>
        </p:txBody>
      </p:sp>
      <p:sp>
        <p:nvSpPr>
          <p:cNvPr id="14353" name="Rectangle 39"/>
          <p:cNvSpPr>
            <a:spLocks noChangeArrowheads="1"/>
          </p:cNvSpPr>
          <p:nvPr/>
        </p:nvSpPr>
        <p:spPr bwMode="auto">
          <a:xfrm>
            <a:off x="3886200" y="5715000"/>
            <a:ext cx="16002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x+y</a:t>
            </a:r>
            <a:endParaRPr lang="en-US" altLang="en-US" sz="1800"/>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B12AED0B-560A-4E97-AD40-65D82446DA4E}"/>
                  </a:ext>
                </a:extLst>
              </p14:cNvPr>
              <p14:cNvContentPartPr/>
              <p14:nvPr/>
            </p14:nvContentPartPr>
            <p14:xfrm>
              <a:off x="4902480" y="2214720"/>
              <a:ext cx="803880" cy="455760"/>
            </p14:xfrm>
          </p:contentPart>
        </mc:Choice>
        <mc:Fallback>
          <p:pic>
            <p:nvPicPr>
              <p:cNvPr id="2" name="Ink 1">
                <a:extLst>
                  <a:ext uri="{FF2B5EF4-FFF2-40B4-BE49-F238E27FC236}">
                    <a16:creationId xmlns:a16="http://schemas.microsoft.com/office/drawing/2014/main" id="{B12AED0B-560A-4E97-AD40-65D82446DA4E}"/>
                  </a:ext>
                </a:extLst>
              </p:cNvPr>
              <p:cNvPicPr/>
              <p:nvPr/>
            </p:nvPicPr>
            <p:blipFill>
              <a:blip r:embed="rId4"/>
              <a:stretch>
                <a:fillRect/>
              </a:stretch>
            </p:blipFill>
            <p:spPr>
              <a:xfrm>
                <a:off x="4893120" y="2205360"/>
                <a:ext cx="822600" cy="474480"/>
              </a:xfrm>
              <a:prstGeom prst="rect">
                <a:avLst/>
              </a:prstGeom>
            </p:spPr>
          </p:pic>
        </mc:Fallback>
      </mc:AlternateContent>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228600"/>
            <a:ext cx="7772400" cy="1143000"/>
          </a:xfrm>
        </p:spPr>
        <p:txBody>
          <a:bodyPr/>
          <a:lstStyle/>
          <a:p>
            <a:pPr eaLnBrk="1" hangingPunct="1"/>
            <a:r>
              <a:rPr lang="en-US" altLang="en-US" sz="4000"/>
              <a:t>Playing with Functions…</a:t>
            </a:r>
          </a:p>
        </p:txBody>
      </p:sp>
      <p:grpSp>
        <p:nvGrpSpPr>
          <p:cNvPr id="15363" name="Group 3"/>
          <p:cNvGrpSpPr>
            <a:grpSpLocks/>
          </p:cNvGrpSpPr>
          <p:nvPr/>
        </p:nvGrpSpPr>
        <p:grpSpPr bwMode="auto">
          <a:xfrm>
            <a:off x="533400" y="1143000"/>
            <a:ext cx="8218488" cy="180975"/>
            <a:chOff x="295" y="1311"/>
            <a:chExt cx="5177" cy="114"/>
          </a:xfrm>
        </p:grpSpPr>
        <p:sp>
          <p:nvSpPr>
            <p:cNvPr id="15370"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5371"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5364" name="Text Box 6"/>
          <p:cNvSpPr txBox="1">
            <a:spLocks noChangeArrowheads="1"/>
          </p:cNvSpPr>
          <p:nvPr/>
        </p:nvSpPr>
        <p:spPr bwMode="auto">
          <a:xfrm>
            <a:off x="773113" y="1571625"/>
            <a:ext cx="6829425"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Describe these functions in English:</a:t>
            </a:r>
          </a:p>
          <a:p>
            <a:pPr>
              <a:spcBef>
                <a:spcPct val="0"/>
              </a:spcBef>
              <a:buFontTx/>
              <a:buNone/>
            </a:pPr>
            <a:endParaRPr lang="en-US" altLang="en-US" sz="2400"/>
          </a:p>
          <a:p>
            <a:pPr>
              <a:spcBef>
                <a:spcPct val="0"/>
              </a:spcBef>
              <a:buFontTx/>
              <a:buNone/>
            </a:pPr>
            <a:r>
              <a:rPr lang="en-US" altLang="en-US" sz="2400" i="1"/>
              <a:t>xx  		xx		x+x		(xy + xy)</a:t>
            </a:r>
          </a:p>
          <a:p>
            <a:pPr>
              <a:spcBef>
                <a:spcPct val="0"/>
              </a:spcBef>
              <a:buFontTx/>
              <a:buNone/>
            </a:pPr>
            <a:endParaRPr lang="en-US" altLang="en-US" sz="2400" i="1"/>
          </a:p>
          <a:p>
            <a:pPr>
              <a:spcBef>
                <a:spcPct val="0"/>
              </a:spcBef>
              <a:buFontTx/>
              <a:buNone/>
            </a:pPr>
            <a:r>
              <a:rPr lang="en-US" altLang="en-US" sz="2400" i="1"/>
              <a:t>		</a:t>
            </a:r>
            <a:endParaRPr lang="en-US" altLang="en-US" sz="2400"/>
          </a:p>
        </p:txBody>
      </p:sp>
      <p:sp>
        <p:nvSpPr>
          <p:cNvPr id="15365" name="Line 7"/>
          <p:cNvSpPr>
            <a:spLocks noChangeShapeType="1"/>
          </p:cNvSpPr>
          <p:nvPr/>
        </p:nvSpPr>
        <p:spPr bwMode="auto">
          <a:xfrm>
            <a:off x="4867275" y="24130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6" name="Line 8"/>
          <p:cNvSpPr>
            <a:spLocks noChangeShapeType="1"/>
          </p:cNvSpPr>
          <p:nvPr/>
        </p:nvSpPr>
        <p:spPr bwMode="auto">
          <a:xfrm>
            <a:off x="2855913" y="24130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7" name="Line 12"/>
          <p:cNvSpPr>
            <a:spLocks noChangeShapeType="1"/>
          </p:cNvSpPr>
          <p:nvPr/>
        </p:nvSpPr>
        <p:spPr bwMode="auto">
          <a:xfrm>
            <a:off x="7086600" y="24003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8" name="Line 13"/>
          <p:cNvSpPr>
            <a:spLocks noChangeShapeType="1"/>
          </p:cNvSpPr>
          <p:nvPr/>
        </p:nvSpPr>
        <p:spPr bwMode="auto">
          <a:xfrm>
            <a:off x="7304088" y="24003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9" name="Text Box 14"/>
          <p:cNvSpPr txBox="1">
            <a:spLocks noChangeArrowheads="1"/>
          </p:cNvSpPr>
          <p:nvPr/>
        </p:nvSpPr>
        <p:spPr bwMode="auto">
          <a:xfrm>
            <a:off x="669925" y="3127375"/>
            <a:ext cx="118268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	 </a:t>
            </a:r>
          </a:p>
        </p:txBody>
      </p:sp>
      <p:sp>
        <p:nvSpPr>
          <p:cNvPr id="2" name="TextBox 1"/>
          <p:cNvSpPr txBox="1"/>
          <p:nvPr/>
        </p:nvSpPr>
        <p:spPr>
          <a:xfrm>
            <a:off x="6858000" y="6172200"/>
            <a:ext cx="1735603" cy="461665"/>
          </a:xfrm>
          <a:prstGeom prst="rect">
            <a:avLst/>
          </a:prstGeom>
          <a:noFill/>
        </p:spPr>
        <p:txBody>
          <a:bodyPr wrap="none" rtlCol="0">
            <a:spAutoFit/>
          </a:bodyPr>
          <a:lstStyle/>
          <a:p>
            <a:r>
              <a:rPr lang="en-US" dirty="0">
                <a:solidFill>
                  <a:srgbClr val="00B050"/>
                </a:solidFill>
              </a:rPr>
              <a:t>Worksheet!</a:t>
            </a:r>
          </a:p>
        </p:txBody>
      </p:sp>
      <mc:AlternateContent xmlns:mc="http://schemas.openxmlformats.org/markup-compatibility/2006">
        <mc:Choice xmlns:p14="http://schemas.microsoft.com/office/powerpoint/2010/main" Requires="p14">
          <p:contentPart p14:bwMode="auto" r:id="rId3">
            <p14:nvContentPartPr>
              <p14:cNvPr id="3" name="Ink 2">
                <a:extLst>
                  <a:ext uri="{FF2B5EF4-FFF2-40B4-BE49-F238E27FC236}">
                    <a16:creationId xmlns:a16="http://schemas.microsoft.com/office/drawing/2014/main" id="{0128AC3F-DBC0-4233-9282-16C0B9E05416}"/>
                  </a:ext>
                </a:extLst>
              </p14:cNvPr>
              <p14:cNvContentPartPr/>
              <p14:nvPr/>
            </p14:nvContentPartPr>
            <p14:xfrm>
              <a:off x="598320" y="3116520"/>
              <a:ext cx="4107960" cy="3732840"/>
            </p14:xfrm>
          </p:contentPart>
        </mc:Choice>
        <mc:Fallback>
          <p:pic>
            <p:nvPicPr>
              <p:cNvPr id="3" name="Ink 2">
                <a:extLst>
                  <a:ext uri="{FF2B5EF4-FFF2-40B4-BE49-F238E27FC236}">
                    <a16:creationId xmlns:a16="http://schemas.microsoft.com/office/drawing/2014/main" id="{0128AC3F-DBC0-4233-9282-16C0B9E05416}"/>
                  </a:ext>
                </a:extLst>
              </p:cNvPr>
              <p:cNvPicPr/>
              <p:nvPr/>
            </p:nvPicPr>
            <p:blipFill>
              <a:blip r:embed="rId4"/>
              <a:stretch>
                <a:fillRect/>
              </a:stretch>
            </p:blipFill>
            <p:spPr>
              <a:xfrm>
                <a:off x="588960" y="3107160"/>
                <a:ext cx="4126680" cy="3751560"/>
              </a:xfrm>
              <a:prstGeom prst="rect">
                <a:avLst/>
              </a:prstGeom>
            </p:spPr>
          </p:pic>
        </mc:Fallback>
      </mc:AlternateContent>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228600"/>
            <a:ext cx="7772400" cy="1143000"/>
          </a:xfrm>
        </p:spPr>
        <p:txBody>
          <a:bodyPr/>
          <a:lstStyle/>
          <a:p>
            <a:pPr eaLnBrk="1" hangingPunct="1"/>
            <a:r>
              <a:rPr lang="en-US" altLang="en-US" sz="4000"/>
              <a:t>Playing with Functions…</a:t>
            </a:r>
          </a:p>
        </p:txBody>
      </p:sp>
      <p:grpSp>
        <p:nvGrpSpPr>
          <p:cNvPr id="16387" name="Group 3"/>
          <p:cNvGrpSpPr>
            <a:grpSpLocks/>
          </p:cNvGrpSpPr>
          <p:nvPr/>
        </p:nvGrpSpPr>
        <p:grpSpPr bwMode="auto">
          <a:xfrm>
            <a:off x="533400" y="1143000"/>
            <a:ext cx="8218488" cy="180975"/>
            <a:chOff x="295" y="1311"/>
            <a:chExt cx="5177" cy="114"/>
          </a:xfrm>
        </p:grpSpPr>
        <p:sp>
          <p:nvSpPr>
            <p:cNvPr id="16390"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6391"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6388" name="Text Box 11"/>
          <p:cNvSpPr txBox="1">
            <a:spLocks noChangeArrowheads="1"/>
          </p:cNvSpPr>
          <p:nvPr/>
        </p:nvSpPr>
        <p:spPr bwMode="auto">
          <a:xfrm>
            <a:off x="669925" y="3127375"/>
            <a:ext cx="118268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	 </a:t>
            </a:r>
          </a:p>
        </p:txBody>
      </p:sp>
      <p:sp>
        <p:nvSpPr>
          <p:cNvPr id="16389" name="Rectangle 12"/>
          <p:cNvSpPr>
            <a:spLocks noChangeArrowheads="1"/>
          </p:cNvSpPr>
          <p:nvPr/>
        </p:nvSpPr>
        <p:spPr bwMode="auto">
          <a:xfrm>
            <a:off x="611188" y="1755775"/>
            <a:ext cx="7843837" cy="2282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How about Boolean formulae (“formulas”) for:</a:t>
            </a:r>
          </a:p>
          <a:p>
            <a:pPr>
              <a:spcBef>
                <a:spcPct val="0"/>
              </a:spcBef>
              <a:buFontTx/>
              <a:buNone/>
            </a:pPr>
            <a:endParaRPr lang="en-US" altLang="en-US" sz="2400"/>
          </a:p>
          <a:p>
            <a:pPr lvl="1">
              <a:spcBef>
                <a:spcPct val="0"/>
              </a:spcBef>
              <a:buFontTx/>
              <a:buChar char="•"/>
            </a:pPr>
            <a:r>
              <a:rPr lang="en-US" altLang="en-US" sz="2400"/>
              <a:t>  A function of two variables </a:t>
            </a:r>
            <a:r>
              <a:rPr lang="en-US" altLang="en-US" sz="2400" i="1"/>
              <a:t>x,y</a:t>
            </a:r>
            <a:r>
              <a:rPr lang="en-US" altLang="en-US" sz="2400"/>
              <a:t> that evaluates to 1 iff</a:t>
            </a:r>
          </a:p>
          <a:p>
            <a:pPr lvl="1">
              <a:spcBef>
                <a:spcPct val="0"/>
              </a:spcBef>
              <a:buFontTx/>
              <a:buNone/>
            </a:pPr>
            <a:r>
              <a:rPr lang="en-US" altLang="en-US" sz="2400"/>
              <a:t>   </a:t>
            </a:r>
            <a:r>
              <a:rPr lang="en-US" altLang="en-US" sz="2400" i="1"/>
              <a:t>x </a:t>
            </a:r>
            <a:r>
              <a:rPr lang="en-US" altLang="en-US" sz="2400"/>
              <a:t>and </a:t>
            </a:r>
            <a:r>
              <a:rPr lang="en-US" altLang="en-US" sz="2400" i="1"/>
              <a:t>y </a:t>
            </a:r>
            <a:r>
              <a:rPr lang="en-US" altLang="en-US" sz="2400"/>
              <a:t>are not equal</a:t>
            </a:r>
          </a:p>
          <a:p>
            <a:pPr lvl="1">
              <a:spcBef>
                <a:spcPct val="0"/>
              </a:spcBef>
              <a:buFontTx/>
              <a:buChar char="•"/>
            </a:pPr>
            <a:r>
              <a:rPr lang="en-US" altLang="en-US" sz="2400"/>
              <a:t>  A function of two variables </a:t>
            </a:r>
            <a:r>
              <a:rPr lang="en-US" altLang="en-US" sz="2400" i="1"/>
              <a:t>x,y </a:t>
            </a:r>
            <a:r>
              <a:rPr lang="en-US" altLang="en-US" sz="2400"/>
              <a:t>that evaluates to 1 iff</a:t>
            </a:r>
          </a:p>
          <a:p>
            <a:pPr lvl="1">
              <a:spcBef>
                <a:spcPct val="0"/>
              </a:spcBef>
              <a:buFontTx/>
              <a:buNone/>
            </a:pPr>
            <a:r>
              <a:rPr lang="en-US" altLang="en-US" sz="2400" i="1"/>
              <a:t>   x</a:t>
            </a:r>
            <a:r>
              <a:rPr lang="en-US" altLang="en-US" sz="2400"/>
              <a:t> </a:t>
            </a:r>
            <a:r>
              <a:rPr lang="en-US" altLang="en-US" sz="2400">
                <a:sym typeface="Symbol" pitchFamily="18" charset="2"/>
              </a:rPr>
              <a:t> </a:t>
            </a:r>
            <a:r>
              <a:rPr lang="en-US" altLang="en-US" sz="2400" i="1">
                <a:sym typeface="Symbol" pitchFamily="18" charset="2"/>
              </a:rPr>
              <a:t>y</a:t>
            </a:r>
            <a:r>
              <a:rPr lang="en-US" altLang="en-US" sz="240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0"/>
            <a:ext cx="7772400" cy="1143000"/>
          </a:xfrm>
        </p:spPr>
        <p:txBody>
          <a:bodyPr/>
          <a:lstStyle/>
          <a:p>
            <a:pPr eaLnBrk="1" hangingPunct="1"/>
            <a:r>
              <a:rPr lang="en-US" altLang="en-US" sz="4000">
                <a:latin typeface="Courier New" pitchFamily="49" charset="0"/>
              </a:rPr>
              <a:t>XOR</a:t>
            </a:r>
          </a:p>
        </p:txBody>
      </p:sp>
      <p:grpSp>
        <p:nvGrpSpPr>
          <p:cNvPr id="17411" name="Group 3"/>
          <p:cNvGrpSpPr>
            <a:grpSpLocks/>
          </p:cNvGrpSpPr>
          <p:nvPr/>
        </p:nvGrpSpPr>
        <p:grpSpPr bwMode="auto">
          <a:xfrm>
            <a:off x="533400" y="1066800"/>
            <a:ext cx="8218488" cy="180975"/>
            <a:chOff x="295" y="1311"/>
            <a:chExt cx="5177" cy="114"/>
          </a:xfrm>
        </p:grpSpPr>
        <p:sp>
          <p:nvSpPr>
            <p:cNvPr id="17418"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7419"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7412" name="Text Box 12"/>
          <p:cNvSpPr txBox="1">
            <a:spLocks noChangeArrowheads="1"/>
          </p:cNvSpPr>
          <p:nvPr/>
        </p:nvSpPr>
        <p:spPr bwMode="auto">
          <a:xfrm>
            <a:off x="2057400" y="1752600"/>
            <a:ext cx="2339975" cy="201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XOR</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0   1             1</a:t>
            </a:r>
          </a:p>
          <a:p>
            <a:pPr>
              <a:spcBef>
                <a:spcPct val="50000"/>
              </a:spcBef>
              <a:buFontTx/>
              <a:buNone/>
            </a:pPr>
            <a:r>
              <a:rPr lang="en-US" altLang="en-US" sz="1800"/>
              <a:t>1   0             1</a:t>
            </a:r>
          </a:p>
          <a:p>
            <a:pPr>
              <a:spcBef>
                <a:spcPct val="50000"/>
              </a:spcBef>
              <a:buFontTx/>
              <a:buNone/>
            </a:pPr>
            <a:r>
              <a:rPr lang="en-US" altLang="en-US" sz="1800"/>
              <a:t>1   1             0</a:t>
            </a:r>
            <a:endParaRPr lang="en-US" altLang="en-US" sz="1800">
              <a:latin typeface="Courier" pitchFamily="49" charset="0"/>
            </a:endParaRPr>
          </a:p>
        </p:txBody>
      </p:sp>
      <p:sp>
        <p:nvSpPr>
          <p:cNvPr id="17413" name="Line 13"/>
          <p:cNvSpPr>
            <a:spLocks noChangeShapeType="1"/>
          </p:cNvSpPr>
          <p:nvPr/>
        </p:nvSpPr>
        <p:spPr bwMode="auto">
          <a:xfrm>
            <a:off x="2797175" y="18288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14" name="Line 14"/>
          <p:cNvSpPr>
            <a:spLocks noChangeShapeType="1"/>
          </p:cNvSpPr>
          <p:nvPr/>
        </p:nvSpPr>
        <p:spPr bwMode="auto">
          <a:xfrm>
            <a:off x="2035175" y="21336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15" name="Line 17"/>
          <p:cNvSpPr>
            <a:spLocks noChangeShapeType="1"/>
          </p:cNvSpPr>
          <p:nvPr/>
        </p:nvSpPr>
        <p:spPr bwMode="auto">
          <a:xfrm>
            <a:off x="2667000" y="24384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7416" name="Picture 21" descr="alien"/>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705600" y="34290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7" name="AutoShape 23"/>
          <p:cNvSpPr>
            <a:spLocks noChangeArrowheads="1"/>
          </p:cNvSpPr>
          <p:nvPr/>
        </p:nvSpPr>
        <p:spPr bwMode="auto">
          <a:xfrm>
            <a:off x="4419600" y="2133600"/>
            <a:ext cx="2743200" cy="990600"/>
          </a:xfrm>
          <a:prstGeom prst="wedgeRectCallout">
            <a:avLst>
              <a:gd name="adj1" fmla="val 38426"/>
              <a:gd name="adj2" fmla="val 121472"/>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Python uses </a:t>
            </a:r>
            <a:r>
              <a:rPr lang="en-US" altLang="en-US" sz="1600">
                <a:latin typeface="Courier New" pitchFamily="49" charset="0"/>
              </a:rPr>
              <a:t>~</a:t>
            </a:r>
            <a:r>
              <a:rPr lang="en-US" altLang="en-US" sz="1600"/>
              <a:t>, </a:t>
            </a:r>
            <a:r>
              <a:rPr lang="en-US" altLang="en-US" sz="1600">
                <a:latin typeface="Courier New" pitchFamily="49" charset="0"/>
              </a:rPr>
              <a:t>&amp;</a:t>
            </a:r>
            <a:r>
              <a:rPr lang="en-US" altLang="en-US" sz="1600"/>
              <a:t>,</a:t>
            </a:r>
            <a:r>
              <a:rPr lang="en-US" altLang="en-US" sz="1600">
                <a:latin typeface="Courier New" pitchFamily="49" charset="0"/>
              </a:rPr>
              <a:t> |</a:t>
            </a:r>
            <a:r>
              <a:rPr lang="en-US" altLang="en-US" sz="1600"/>
              <a:t>, and</a:t>
            </a:r>
            <a:r>
              <a:rPr lang="en-US" altLang="en-US" sz="1600">
                <a:latin typeface="Courier New" pitchFamily="49" charset="0"/>
              </a:rPr>
              <a:t> ^ </a:t>
            </a:r>
            <a:r>
              <a:rPr lang="en-US" altLang="en-US" sz="1600"/>
              <a:t>to represent NOT, AND, OR, and XOR, respectively.</a:t>
            </a: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67AEDD74-F894-4B26-B568-7EE032520092}"/>
                  </a:ext>
                </a:extLst>
              </p14:cNvPr>
              <p14:cNvContentPartPr/>
              <p14:nvPr/>
            </p14:nvContentPartPr>
            <p14:xfrm>
              <a:off x="1875240" y="3250440"/>
              <a:ext cx="1964880" cy="687960"/>
            </p14:xfrm>
          </p:contentPart>
        </mc:Choice>
        <mc:Fallback>
          <p:pic>
            <p:nvPicPr>
              <p:cNvPr id="2" name="Ink 1">
                <a:extLst>
                  <a:ext uri="{FF2B5EF4-FFF2-40B4-BE49-F238E27FC236}">
                    <a16:creationId xmlns:a16="http://schemas.microsoft.com/office/drawing/2014/main" id="{67AEDD74-F894-4B26-B568-7EE032520092}"/>
                  </a:ext>
                </a:extLst>
              </p:cNvPr>
              <p:cNvPicPr/>
              <p:nvPr/>
            </p:nvPicPr>
            <p:blipFill>
              <a:blip r:embed="rId5"/>
              <a:stretch>
                <a:fillRect/>
              </a:stretch>
            </p:blipFill>
            <p:spPr>
              <a:xfrm>
                <a:off x="1865880" y="3241080"/>
                <a:ext cx="1983600" cy="706680"/>
              </a:xfrm>
              <a:prstGeom prst="rect">
                <a:avLst/>
              </a:prstGeom>
            </p:spPr>
          </p:pic>
        </mc:Fallback>
      </mc:AlternateContent>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
            <a:ext cx="7772400" cy="1143000"/>
          </a:xfrm>
        </p:spPr>
        <p:txBody>
          <a:bodyPr/>
          <a:lstStyle/>
          <a:p>
            <a:pPr eaLnBrk="1" hangingPunct="1"/>
            <a:r>
              <a:rPr lang="en-US" altLang="en-US" sz="4000"/>
              <a:t> Representing Data</a:t>
            </a:r>
            <a:endParaRPr lang="en-US" altLang="en-US"/>
          </a:p>
        </p:txBody>
      </p:sp>
      <p:grpSp>
        <p:nvGrpSpPr>
          <p:cNvPr id="3075" name="Group 6"/>
          <p:cNvGrpSpPr>
            <a:grpSpLocks/>
          </p:cNvGrpSpPr>
          <p:nvPr/>
        </p:nvGrpSpPr>
        <p:grpSpPr bwMode="auto">
          <a:xfrm>
            <a:off x="609600" y="1066800"/>
            <a:ext cx="8218488" cy="180975"/>
            <a:chOff x="295" y="1311"/>
            <a:chExt cx="5177" cy="114"/>
          </a:xfrm>
        </p:grpSpPr>
        <p:sp>
          <p:nvSpPr>
            <p:cNvPr id="3079"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80"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076" name="Rectangle 9"/>
          <p:cNvSpPr>
            <a:spLocks noChangeArrowheads="1"/>
          </p:cNvSpPr>
          <p:nvPr/>
        </p:nvSpPr>
        <p:spPr bwMode="auto">
          <a:xfrm>
            <a:off x="685800" y="1600200"/>
            <a:ext cx="8153400" cy="39703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914400" indent="-45720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800" dirty="0">
                <a:solidFill>
                  <a:srgbClr val="3D32E8"/>
                </a:solidFill>
              </a:rPr>
              <a:t>Last time…</a:t>
            </a:r>
            <a:endParaRPr lang="en-US" altLang="en-US" sz="2400" dirty="0"/>
          </a:p>
          <a:p>
            <a:pPr lvl="1">
              <a:spcBef>
                <a:spcPct val="0"/>
              </a:spcBef>
              <a:buFontTx/>
              <a:buAutoNum type="arabicPeriod"/>
            </a:pPr>
            <a:r>
              <a:rPr lang="en-US" altLang="en-US" sz="2400" dirty="0"/>
              <a:t>Representing numbers in different bases</a:t>
            </a:r>
          </a:p>
          <a:p>
            <a:pPr lvl="1">
              <a:spcBef>
                <a:spcPct val="0"/>
              </a:spcBef>
              <a:buFontTx/>
              <a:buAutoNum type="arabicPeriod"/>
            </a:pPr>
            <a:r>
              <a:rPr lang="en-US" altLang="en-US" sz="2400" dirty="0"/>
              <a:t>Converting between bases</a:t>
            </a:r>
          </a:p>
          <a:p>
            <a:pPr lvl="1">
              <a:spcBef>
                <a:spcPct val="0"/>
              </a:spcBef>
              <a:buFontTx/>
              <a:buAutoNum type="arabicPeriod"/>
            </a:pPr>
            <a:r>
              <a:rPr lang="en-US" altLang="en-US" sz="2400" dirty="0"/>
              <a:t>Arithmetic in different bases</a:t>
            </a:r>
            <a:endParaRPr lang="en-US" altLang="en-US" dirty="0"/>
          </a:p>
          <a:p>
            <a:pPr>
              <a:spcBef>
                <a:spcPct val="0"/>
              </a:spcBef>
              <a:buFontTx/>
              <a:buNone/>
            </a:pPr>
            <a:endParaRPr lang="en-US" altLang="en-US" sz="2800" dirty="0"/>
          </a:p>
          <a:p>
            <a:pPr>
              <a:spcBef>
                <a:spcPct val="0"/>
              </a:spcBef>
              <a:buFontTx/>
              <a:buNone/>
            </a:pPr>
            <a:r>
              <a:rPr lang="en-US" altLang="en-US" sz="2800" dirty="0">
                <a:solidFill>
                  <a:srgbClr val="1F248C"/>
                </a:solidFill>
              </a:rPr>
              <a:t>Today…</a:t>
            </a:r>
            <a:endParaRPr lang="en-US" altLang="en-US" sz="2800" dirty="0"/>
          </a:p>
          <a:p>
            <a:pPr lvl="1">
              <a:spcBef>
                <a:spcPct val="0"/>
              </a:spcBef>
              <a:buFontTx/>
              <a:buAutoNum type="arabicPeriod"/>
            </a:pPr>
            <a:r>
              <a:rPr lang="en-US" altLang="en-US" sz="2400" dirty="0"/>
              <a:t>Representing non-integer data</a:t>
            </a:r>
          </a:p>
          <a:p>
            <a:pPr lvl="1">
              <a:spcBef>
                <a:spcPct val="0"/>
              </a:spcBef>
              <a:buFontTx/>
              <a:buAutoNum type="arabicPeriod"/>
            </a:pPr>
            <a:r>
              <a:rPr lang="en-US" altLang="en-US" sz="2400" dirty="0"/>
              <a:t>Boolean functions</a:t>
            </a:r>
          </a:p>
          <a:p>
            <a:pPr lvl="1">
              <a:spcBef>
                <a:spcPct val="0"/>
              </a:spcBef>
              <a:buFontTx/>
              <a:buAutoNum type="arabicPeriod"/>
            </a:pPr>
            <a:r>
              <a:rPr lang="en-US" altLang="en-US" sz="2400" dirty="0"/>
              <a:t>The </a:t>
            </a:r>
            <a:r>
              <a:rPr lang="en-US" altLang="en-US" sz="2400" dirty="0" err="1"/>
              <a:t>Minterm</a:t>
            </a:r>
            <a:r>
              <a:rPr lang="en-US" altLang="en-US" sz="2400" dirty="0"/>
              <a:t> Expansion Principle</a:t>
            </a:r>
          </a:p>
          <a:p>
            <a:pPr lvl="1">
              <a:spcBef>
                <a:spcPct val="0"/>
              </a:spcBef>
              <a:buFontTx/>
              <a:buAutoNum type="arabicPeriod"/>
            </a:pPr>
            <a:r>
              <a:rPr lang="en-US" altLang="en-US" sz="2400" dirty="0"/>
              <a:t>Building an adder!</a:t>
            </a:r>
          </a:p>
        </p:txBody>
      </p:sp>
      <p:sp>
        <p:nvSpPr>
          <p:cNvPr id="3077" name="AutoShape 13"/>
          <p:cNvSpPr>
            <a:spLocks noChangeArrowheads="1"/>
          </p:cNvSpPr>
          <p:nvPr/>
        </p:nvSpPr>
        <p:spPr bwMode="auto">
          <a:xfrm>
            <a:off x="6705600" y="5105400"/>
            <a:ext cx="2209800" cy="609600"/>
          </a:xfrm>
          <a:prstGeom prst="wedgeRectCallout">
            <a:avLst>
              <a:gd name="adj1" fmla="val -47412"/>
              <a:gd name="adj2" fmla="val 70051"/>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400">
                <a:latin typeface="Times New Roman" pitchFamily="18" charset="0"/>
              </a:rPr>
              <a:t>This stuff is so cool it brings tears to my eyes!</a:t>
            </a:r>
          </a:p>
        </p:txBody>
      </p:sp>
      <p:pic>
        <p:nvPicPr>
          <p:cNvPr id="3078" name="Picture 14"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55626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76200"/>
            <a:ext cx="7772400" cy="1143000"/>
          </a:xfrm>
        </p:spPr>
        <p:txBody>
          <a:bodyPr/>
          <a:lstStyle/>
          <a:p>
            <a:pPr eaLnBrk="1" hangingPunct="1"/>
            <a:r>
              <a:rPr lang="en-US" altLang="en-US" sz="4000"/>
              <a:t>Properties of Boolean Functions</a:t>
            </a:r>
          </a:p>
        </p:txBody>
      </p:sp>
      <p:sp>
        <p:nvSpPr>
          <p:cNvPr id="18435" name="Text Box 4"/>
          <p:cNvSpPr txBox="1">
            <a:spLocks noChangeArrowheads="1"/>
          </p:cNvSpPr>
          <p:nvPr/>
        </p:nvSpPr>
        <p:spPr bwMode="auto">
          <a:xfrm>
            <a:off x="914400" y="2438400"/>
            <a:ext cx="67056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All the "usual" Boolean functions commute:</a:t>
            </a:r>
          </a:p>
          <a:p>
            <a:pPr>
              <a:spcBef>
                <a:spcPct val="50000"/>
              </a:spcBef>
              <a:buFontTx/>
              <a:buNone/>
            </a:pPr>
            <a:r>
              <a:rPr lang="en-US" altLang="en-US" sz="2000"/>
              <a:t>	f(x, y) = f(y, x)</a:t>
            </a:r>
          </a:p>
          <a:p>
            <a:pPr>
              <a:spcBef>
                <a:spcPct val="50000"/>
              </a:spcBef>
              <a:buFontTx/>
              <a:buNone/>
            </a:pPr>
            <a:r>
              <a:rPr lang="en-US" altLang="en-US" sz="2000"/>
              <a:t>AND, OR, and XOR associate:</a:t>
            </a:r>
          </a:p>
          <a:p>
            <a:pPr>
              <a:spcBef>
                <a:spcPct val="50000"/>
              </a:spcBef>
              <a:buFontTx/>
              <a:buNone/>
            </a:pPr>
            <a:r>
              <a:rPr lang="en-US" altLang="en-US" sz="2000"/>
              <a:t>	f(f(x, y), z) = f(x, f(y, z))</a:t>
            </a:r>
          </a:p>
          <a:p>
            <a:pPr>
              <a:spcBef>
                <a:spcPct val="50000"/>
              </a:spcBef>
              <a:buFontTx/>
              <a:buNone/>
            </a:pPr>
            <a:r>
              <a:rPr lang="en-US" altLang="en-US" sz="2000"/>
              <a:t>	e.g., (x AND y) AND z = x AND (y AND z)</a:t>
            </a:r>
          </a:p>
        </p:txBody>
      </p:sp>
      <p:pic>
        <p:nvPicPr>
          <p:cNvPr id="18436" name="Picture 5" descr="alien"/>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7239000" y="52578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AutoShape 6"/>
          <p:cNvSpPr>
            <a:spLocks noChangeArrowheads="1"/>
          </p:cNvSpPr>
          <p:nvPr/>
        </p:nvSpPr>
        <p:spPr bwMode="auto">
          <a:xfrm>
            <a:off x="7239000" y="4191000"/>
            <a:ext cx="1295400" cy="838200"/>
          </a:xfrm>
          <a:prstGeom prst="wedgeRectCallout">
            <a:avLst>
              <a:gd name="adj1" fmla="val 2083"/>
              <a:gd name="adj2" fmla="val 12310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What about the </a:t>
            </a:r>
            <a:r>
              <a:rPr lang="en-US" altLang="en-US" sz="1600" i="1"/>
              <a:t>Un</a:t>
            </a:r>
            <a:r>
              <a:rPr lang="en-US" altLang="en-US" sz="1600"/>
              <a:t>usual ones?</a:t>
            </a:r>
          </a:p>
        </p:txBody>
      </p:sp>
      <p:grpSp>
        <p:nvGrpSpPr>
          <p:cNvPr id="18438" name="Group 7"/>
          <p:cNvGrpSpPr>
            <a:grpSpLocks/>
          </p:cNvGrpSpPr>
          <p:nvPr/>
        </p:nvGrpSpPr>
        <p:grpSpPr bwMode="auto">
          <a:xfrm>
            <a:off x="533400" y="990600"/>
            <a:ext cx="8218488" cy="180975"/>
            <a:chOff x="295" y="1311"/>
            <a:chExt cx="5177" cy="114"/>
          </a:xfrm>
        </p:grpSpPr>
        <p:sp>
          <p:nvSpPr>
            <p:cNvPr id="18439" name="Rectangle 8"/>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40" name="Rectangle 9"/>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0"/>
            <a:ext cx="7772400" cy="1143000"/>
          </a:xfrm>
        </p:spPr>
        <p:txBody>
          <a:bodyPr/>
          <a:lstStyle/>
          <a:p>
            <a:pPr eaLnBrk="1" hangingPunct="1"/>
            <a:r>
              <a:rPr lang="en-US" altLang="en-US" sz="4000"/>
              <a:t>Digital Logic Gates</a:t>
            </a:r>
          </a:p>
        </p:txBody>
      </p:sp>
      <p:grpSp>
        <p:nvGrpSpPr>
          <p:cNvPr id="21507" name="Group 3"/>
          <p:cNvGrpSpPr>
            <a:grpSpLocks/>
          </p:cNvGrpSpPr>
          <p:nvPr/>
        </p:nvGrpSpPr>
        <p:grpSpPr bwMode="auto">
          <a:xfrm>
            <a:off x="533400" y="1038225"/>
            <a:ext cx="8218488" cy="180975"/>
            <a:chOff x="295" y="1311"/>
            <a:chExt cx="5177" cy="114"/>
          </a:xfrm>
        </p:grpSpPr>
        <p:sp>
          <p:nvSpPr>
            <p:cNvPr id="21535"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1536"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1508" name="Text Box 6"/>
          <p:cNvSpPr txBox="1">
            <a:spLocks noChangeArrowheads="1"/>
          </p:cNvSpPr>
          <p:nvPr/>
        </p:nvSpPr>
        <p:spPr bwMode="auto">
          <a:xfrm>
            <a:off x="936625" y="1973263"/>
            <a:ext cx="1577975" cy="1054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a:latin typeface="Courier New" pitchFamily="49" charset="0"/>
              </a:rPr>
              <a:t>NOT</a:t>
            </a:r>
            <a:r>
              <a:rPr lang="en-US" altLang="en-US" sz="1800">
                <a:latin typeface="Courier" pitchFamily="49" charset="0"/>
              </a:rPr>
              <a:t> </a:t>
            </a:r>
            <a:r>
              <a:rPr lang="en-US" altLang="en-US" sz="1800" i="1"/>
              <a:t>x</a:t>
            </a:r>
          </a:p>
          <a:p>
            <a:pPr>
              <a:spcBef>
                <a:spcPct val="50000"/>
              </a:spcBef>
              <a:buFontTx/>
              <a:buNone/>
            </a:pPr>
            <a:r>
              <a:rPr lang="en-US" altLang="en-US" sz="1800"/>
              <a:t>0            1     1            0    </a:t>
            </a:r>
            <a:endParaRPr lang="en-US" altLang="en-US" sz="1800">
              <a:latin typeface="Courier" pitchFamily="49" charset="0"/>
            </a:endParaRPr>
          </a:p>
        </p:txBody>
      </p:sp>
      <p:sp>
        <p:nvSpPr>
          <p:cNvPr id="21509" name="Line 7"/>
          <p:cNvSpPr>
            <a:spLocks noChangeShapeType="1"/>
          </p:cNvSpPr>
          <p:nvPr/>
        </p:nvSpPr>
        <p:spPr bwMode="auto">
          <a:xfrm>
            <a:off x="838200" y="2362200"/>
            <a:ext cx="1600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0" name="Line 8"/>
          <p:cNvSpPr>
            <a:spLocks noChangeShapeType="1"/>
          </p:cNvSpPr>
          <p:nvPr/>
        </p:nvSpPr>
        <p:spPr bwMode="auto">
          <a:xfrm>
            <a:off x="1447800" y="1981200"/>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1" name="Text Box 9"/>
          <p:cNvSpPr txBox="1">
            <a:spLocks noChangeArrowheads="1"/>
          </p:cNvSpPr>
          <p:nvPr/>
        </p:nvSpPr>
        <p:spPr bwMode="auto">
          <a:xfrm>
            <a:off x="936625" y="3505200"/>
            <a:ext cx="2339975" cy="201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AND</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0   1             0</a:t>
            </a:r>
          </a:p>
          <a:p>
            <a:pPr>
              <a:spcBef>
                <a:spcPct val="50000"/>
              </a:spcBef>
              <a:buFontTx/>
              <a:buNone/>
            </a:pPr>
            <a:r>
              <a:rPr lang="en-US" altLang="en-US" sz="1800"/>
              <a:t>1   0             0</a:t>
            </a:r>
          </a:p>
          <a:p>
            <a:pPr>
              <a:spcBef>
                <a:spcPct val="50000"/>
              </a:spcBef>
              <a:buFontTx/>
              <a:buNone/>
            </a:pPr>
            <a:r>
              <a:rPr lang="en-US" altLang="en-US" sz="1800"/>
              <a:t>1   1             1</a:t>
            </a:r>
            <a:endParaRPr lang="en-US" altLang="en-US" sz="1800">
              <a:latin typeface="Courier" pitchFamily="49" charset="0"/>
            </a:endParaRPr>
          </a:p>
        </p:txBody>
      </p:sp>
      <p:sp>
        <p:nvSpPr>
          <p:cNvPr id="21512" name="Line 10"/>
          <p:cNvSpPr>
            <a:spLocks noChangeShapeType="1"/>
          </p:cNvSpPr>
          <p:nvPr/>
        </p:nvSpPr>
        <p:spPr bwMode="auto">
          <a:xfrm>
            <a:off x="1676400" y="35814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3" name="Line 11"/>
          <p:cNvSpPr>
            <a:spLocks noChangeShapeType="1"/>
          </p:cNvSpPr>
          <p:nvPr/>
        </p:nvSpPr>
        <p:spPr bwMode="auto">
          <a:xfrm>
            <a:off x="914400" y="38862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4" name="Text Box 12"/>
          <p:cNvSpPr txBox="1">
            <a:spLocks noChangeArrowheads="1"/>
          </p:cNvSpPr>
          <p:nvPr/>
        </p:nvSpPr>
        <p:spPr bwMode="auto">
          <a:xfrm>
            <a:off x="4975225" y="3505200"/>
            <a:ext cx="2339975" cy="201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OR</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0   1             1</a:t>
            </a:r>
          </a:p>
          <a:p>
            <a:pPr>
              <a:spcBef>
                <a:spcPct val="50000"/>
              </a:spcBef>
              <a:buFontTx/>
              <a:buNone/>
            </a:pPr>
            <a:r>
              <a:rPr lang="en-US" altLang="en-US" sz="1800"/>
              <a:t>1   0             1</a:t>
            </a:r>
          </a:p>
          <a:p>
            <a:pPr>
              <a:spcBef>
                <a:spcPct val="50000"/>
              </a:spcBef>
              <a:buFontTx/>
              <a:buNone/>
            </a:pPr>
            <a:r>
              <a:rPr lang="en-US" altLang="en-US" sz="1800"/>
              <a:t>1   1             1</a:t>
            </a:r>
            <a:endParaRPr lang="en-US" altLang="en-US" sz="1800">
              <a:latin typeface="Courier" pitchFamily="49" charset="0"/>
            </a:endParaRPr>
          </a:p>
        </p:txBody>
      </p:sp>
      <p:sp>
        <p:nvSpPr>
          <p:cNvPr id="21515" name="Line 13"/>
          <p:cNvSpPr>
            <a:spLocks noChangeShapeType="1"/>
          </p:cNvSpPr>
          <p:nvPr/>
        </p:nvSpPr>
        <p:spPr bwMode="auto">
          <a:xfrm>
            <a:off x="5715000" y="35814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6" name="Line 14"/>
          <p:cNvSpPr>
            <a:spLocks noChangeShapeType="1"/>
          </p:cNvSpPr>
          <p:nvPr/>
        </p:nvSpPr>
        <p:spPr bwMode="auto">
          <a:xfrm>
            <a:off x="4953000" y="38862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7" name="Rectangle 15"/>
          <p:cNvSpPr>
            <a:spLocks noChangeArrowheads="1"/>
          </p:cNvSpPr>
          <p:nvPr/>
        </p:nvSpPr>
        <p:spPr bwMode="auto">
          <a:xfrm>
            <a:off x="2971800" y="2057400"/>
            <a:ext cx="16002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a:t>
            </a:r>
            <a:endParaRPr lang="en-US" altLang="en-US" sz="1800"/>
          </a:p>
        </p:txBody>
      </p:sp>
      <p:sp>
        <p:nvSpPr>
          <p:cNvPr id="21518" name="Line 16"/>
          <p:cNvSpPr>
            <a:spLocks noChangeShapeType="1"/>
          </p:cNvSpPr>
          <p:nvPr/>
        </p:nvSpPr>
        <p:spPr bwMode="auto">
          <a:xfrm>
            <a:off x="3700463" y="2471738"/>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9" name="Rectangle 18"/>
          <p:cNvSpPr>
            <a:spLocks noChangeArrowheads="1"/>
          </p:cNvSpPr>
          <p:nvPr/>
        </p:nvSpPr>
        <p:spPr bwMode="auto">
          <a:xfrm>
            <a:off x="1066800" y="5562600"/>
            <a:ext cx="1524000" cy="6858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xy</a:t>
            </a:r>
            <a:endParaRPr lang="en-US" altLang="en-US" sz="1800"/>
          </a:p>
        </p:txBody>
      </p:sp>
      <p:sp>
        <p:nvSpPr>
          <p:cNvPr id="21520" name="Rectangle 19"/>
          <p:cNvSpPr>
            <a:spLocks noChangeArrowheads="1"/>
          </p:cNvSpPr>
          <p:nvPr/>
        </p:nvSpPr>
        <p:spPr bwMode="auto">
          <a:xfrm>
            <a:off x="5181600" y="5562600"/>
            <a:ext cx="1524000" cy="6858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x+y</a:t>
            </a:r>
          </a:p>
        </p:txBody>
      </p:sp>
      <p:sp>
        <p:nvSpPr>
          <p:cNvPr id="21521" name="Text Box 21"/>
          <p:cNvSpPr txBox="1">
            <a:spLocks noChangeArrowheads="1"/>
          </p:cNvSpPr>
          <p:nvPr/>
        </p:nvSpPr>
        <p:spPr bwMode="auto">
          <a:xfrm>
            <a:off x="3581400" y="38862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y</a:t>
            </a:r>
          </a:p>
        </p:txBody>
      </p:sp>
      <p:sp>
        <p:nvSpPr>
          <p:cNvPr id="21522" name="Text Box 24"/>
          <p:cNvSpPr txBox="1">
            <a:spLocks noChangeArrowheads="1"/>
          </p:cNvSpPr>
          <p:nvPr/>
        </p:nvSpPr>
        <p:spPr bwMode="auto">
          <a:xfrm>
            <a:off x="7608888" y="3897313"/>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y</a:t>
            </a:r>
          </a:p>
        </p:txBody>
      </p:sp>
      <p:sp>
        <p:nvSpPr>
          <p:cNvPr id="21523" name="Rectangle 26"/>
          <p:cNvSpPr>
            <a:spLocks noChangeArrowheads="1"/>
          </p:cNvSpPr>
          <p:nvPr/>
        </p:nvSpPr>
        <p:spPr bwMode="auto">
          <a:xfrm>
            <a:off x="3124200" y="5653088"/>
            <a:ext cx="1219200"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i="1"/>
              <a:t>x </a:t>
            </a:r>
            <a:r>
              <a:rPr lang="en-US" altLang="en-US" sz="1800">
                <a:latin typeface="Courier New" pitchFamily="49" charset="0"/>
              </a:rPr>
              <a:t>AND</a:t>
            </a:r>
            <a:r>
              <a:rPr lang="en-US" altLang="en-US" sz="1800" i="1">
                <a:latin typeface="Courier" pitchFamily="49" charset="0"/>
              </a:rPr>
              <a:t> </a:t>
            </a:r>
            <a:r>
              <a:rPr lang="en-US" altLang="en-US" sz="1800" i="1"/>
              <a:t>y</a:t>
            </a:r>
          </a:p>
        </p:txBody>
      </p:sp>
      <p:sp>
        <p:nvSpPr>
          <p:cNvPr id="21524" name="Rectangle 27"/>
          <p:cNvSpPr>
            <a:spLocks noChangeArrowheads="1"/>
          </p:cNvSpPr>
          <p:nvPr/>
        </p:nvSpPr>
        <p:spPr bwMode="auto">
          <a:xfrm>
            <a:off x="7239000" y="5745163"/>
            <a:ext cx="8858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i="1"/>
              <a:t>x </a:t>
            </a:r>
            <a:r>
              <a:rPr lang="en-US" altLang="en-US" sz="1800">
                <a:latin typeface="Courier New" pitchFamily="49" charset="0"/>
              </a:rPr>
              <a:t>OR</a:t>
            </a:r>
            <a:r>
              <a:rPr lang="en-US" altLang="en-US" sz="1800" i="1">
                <a:latin typeface="Courier" pitchFamily="49" charset="0"/>
              </a:rPr>
              <a:t> </a:t>
            </a:r>
            <a:r>
              <a:rPr lang="en-US" altLang="en-US" sz="1800" i="1"/>
              <a:t>y</a:t>
            </a:r>
          </a:p>
        </p:txBody>
      </p:sp>
      <p:pic>
        <p:nvPicPr>
          <p:cNvPr id="21525" name="Picture 28" descr="notga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8900" y="1879600"/>
            <a:ext cx="4699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6" name="Picture 29" descr="andga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4343400"/>
            <a:ext cx="45720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7" name="Picture 30" descr="orgat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4343400"/>
            <a:ext cx="45720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8" name="Picture 31" descr="alien"/>
          <p:cNvPicPr>
            <a:picLocks noGrp="1" noChangeAspect="1" noChangeArrowheads="1"/>
          </p:cNvPicPr>
          <p:nvPr>
            <p:ph idx="1"/>
          </p:nvPr>
        </p:nvPicPr>
        <p:blipFill>
          <a:blip r:embed="rId6">
            <a:extLst>
              <a:ext uri="{28A0092B-C50C-407E-A947-70E740481C1C}">
                <a14:useLocalDpi xmlns:a14="http://schemas.microsoft.com/office/drawing/2010/main" val="0"/>
              </a:ext>
            </a:extLst>
          </a:blip>
          <a:srcRect/>
          <a:stretch>
            <a:fillRect/>
          </a:stretch>
        </p:blipFill>
        <p:spPr>
          <a:xfrm>
            <a:off x="7467600" y="24384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29" name="AutoShape 32"/>
          <p:cNvSpPr>
            <a:spLocks noChangeArrowheads="1"/>
          </p:cNvSpPr>
          <p:nvPr/>
        </p:nvSpPr>
        <p:spPr bwMode="auto">
          <a:xfrm>
            <a:off x="6705600" y="1447800"/>
            <a:ext cx="2209800" cy="838200"/>
          </a:xfrm>
          <a:prstGeom prst="wedgeRectCallout">
            <a:avLst>
              <a:gd name="adj1" fmla="val -3880"/>
              <a:gd name="adj2" fmla="val 80491"/>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NOT is often shown as just the small circle on another gate.</a:t>
            </a:r>
          </a:p>
        </p:txBody>
      </p:sp>
      <p:sp>
        <p:nvSpPr>
          <p:cNvPr id="21530" name="Text Box 33"/>
          <p:cNvSpPr txBox="1">
            <a:spLocks noChangeArrowheads="1"/>
          </p:cNvSpPr>
          <p:nvPr/>
        </p:nvSpPr>
        <p:spPr bwMode="auto">
          <a:xfrm>
            <a:off x="3276600" y="38862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a:t>
            </a:r>
          </a:p>
        </p:txBody>
      </p:sp>
      <p:sp>
        <p:nvSpPr>
          <p:cNvPr id="21531" name="Text Box 34"/>
          <p:cNvSpPr txBox="1">
            <a:spLocks noChangeArrowheads="1"/>
          </p:cNvSpPr>
          <p:nvPr/>
        </p:nvSpPr>
        <p:spPr bwMode="auto">
          <a:xfrm>
            <a:off x="7326313" y="38862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a:t>
            </a:r>
          </a:p>
        </p:txBody>
      </p:sp>
      <p:sp>
        <p:nvSpPr>
          <p:cNvPr id="21532" name="Text Box 35"/>
          <p:cNvSpPr txBox="1">
            <a:spLocks noChangeArrowheads="1"/>
          </p:cNvSpPr>
          <p:nvPr/>
        </p:nvSpPr>
        <p:spPr bwMode="auto">
          <a:xfrm>
            <a:off x="5283200" y="1535113"/>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a:t>
            </a:r>
          </a:p>
        </p:txBody>
      </p:sp>
      <p:sp>
        <p:nvSpPr>
          <p:cNvPr id="21533" name="Text Box 36"/>
          <p:cNvSpPr txBox="1">
            <a:spLocks noChangeArrowheads="1"/>
          </p:cNvSpPr>
          <p:nvPr/>
        </p:nvSpPr>
        <p:spPr bwMode="auto">
          <a:xfrm>
            <a:off x="5280025" y="26670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a:t>
            </a:r>
          </a:p>
        </p:txBody>
      </p:sp>
      <p:sp>
        <p:nvSpPr>
          <p:cNvPr id="21534" name="Line 37"/>
          <p:cNvSpPr>
            <a:spLocks noChangeShapeType="1"/>
          </p:cNvSpPr>
          <p:nvPr/>
        </p:nvSpPr>
        <p:spPr bwMode="auto">
          <a:xfrm>
            <a:off x="5367338" y="2776538"/>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mc:AlternateContent xmlns:mc="http://schemas.openxmlformats.org/markup-compatibility/2006">
        <mc:Choice xmlns:p14="http://schemas.microsoft.com/office/powerpoint/2010/main" Requires="p14">
          <p:contentPart p14:bwMode="auto" r:id="rId7">
            <p14:nvContentPartPr>
              <p14:cNvPr id="2" name="Ink 1">
                <a:extLst>
                  <a:ext uri="{FF2B5EF4-FFF2-40B4-BE49-F238E27FC236}">
                    <a16:creationId xmlns:a16="http://schemas.microsoft.com/office/drawing/2014/main" id="{DFDE4F8F-17A3-4465-83CF-CE3F050A2A67}"/>
                  </a:ext>
                </a:extLst>
              </p14:cNvPr>
              <p14:cNvContentPartPr/>
              <p14:nvPr/>
            </p14:nvContentPartPr>
            <p14:xfrm>
              <a:off x="5607720" y="2259360"/>
              <a:ext cx="1036440" cy="598320"/>
            </p14:xfrm>
          </p:contentPart>
        </mc:Choice>
        <mc:Fallback>
          <p:pic>
            <p:nvPicPr>
              <p:cNvPr id="2" name="Ink 1">
                <a:extLst>
                  <a:ext uri="{FF2B5EF4-FFF2-40B4-BE49-F238E27FC236}">
                    <a16:creationId xmlns:a16="http://schemas.microsoft.com/office/drawing/2014/main" id="{DFDE4F8F-17A3-4465-83CF-CE3F050A2A67}"/>
                  </a:ext>
                </a:extLst>
              </p:cNvPr>
              <p:cNvPicPr/>
              <p:nvPr/>
            </p:nvPicPr>
            <p:blipFill>
              <a:blip r:embed="rId8"/>
              <a:stretch>
                <a:fillRect/>
              </a:stretch>
            </p:blipFill>
            <p:spPr>
              <a:xfrm>
                <a:off x="5598360" y="2250000"/>
                <a:ext cx="1055160" cy="617040"/>
              </a:xfrm>
              <a:prstGeom prst="rect">
                <a:avLst/>
              </a:prstGeom>
            </p:spPr>
          </p:pic>
        </mc:Fallback>
      </mc:AlternateContent>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82" name="Rectangle 18"/>
          <p:cNvSpPr>
            <a:spLocks noChangeArrowheads="1"/>
          </p:cNvSpPr>
          <p:nvPr/>
        </p:nvSpPr>
        <p:spPr bwMode="auto">
          <a:xfrm>
            <a:off x="3276600" y="4244975"/>
            <a:ext cx="1600200" cy="3048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1681" name="Rectangle 17"/>
          <p:cNvSpPr>
            <a:spLocks noChangeArrowheads="1"/>
          </p:cNvSpPr>
          <p:nvPr/>
        </p:nvSpPr>
        <p:spPr bwMode="auto">
          <a:xfrm>
            <a:off x="3276600" y="3003550"/>
            <a:ext cx="1600200" cy="3048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1680" name="Rectangle 16"/>
          <p:cNvSpPr>
            <a:spLocks noChangeArrowheads="1"/>
          </p:cNvSpPr>
          <p:nvPr/>
        </p:nvSpPr>
        <p:spPr bwMode="auto">
          <a:xfrm>
            <a:off x="3276600" y="3810000"/>
            <a:ext cx="16002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1679" name="Rectangle 15"/>
          <p:cNvSpPr>
            <a:spLocks noChangeArrowheads="1"/>
          </p:cNvSpPr>
          <p:nvPr/>
        </p:nvSpPr>
        <p:spPr bwMode="auto">
          <a:xfrm>
            <a:off x="3276600" y="3429000"/>
            <a:ext cx="16002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2534" name="Rectangle 2"/>
          <p:cNvSpPr>
            <a:spLocks noGrp="1" noChangeArrowheads="1"/>
          </p:cNvSpPr>
          <p:nvPr>
            <p:ph type="title"/>
          </p:nvPr>
        </p:nvSpPr>
        <p:spPr>
          <a:xfrm>
            <a:off x="685800" y="228600"/>
            <a:ext cx="7772400" cy="1143000"/>
          </a:xfrm>
        </p:spPr>
        <p:txBody>
          <a:bodyPr/>
          <a:lstStyle/>
          <a:p>
            <a:pPr eaLnBrk="1" hangingPunct="1"/>
            <a:r>
              <a:rPr lang="en-US" altLang="en-US" sz="4000"/>
              <a:t>Finding the Formula!</a:t>
            </a:r>
            <a:br>
              <a:rPr lang="en-US" altLang="en-US" sz="4000"/>
            </a:br>
            <a:r>
              <a:rPr lang="en-US" altLang="en-US" sz="1800"/>
              <a:t>The Minterm Expansion Principle</a:t>
            </a:r>
            <a:endParaRPr lang="en-US" altLang="en-US" sz="4000"/>
          </a:p>
        </p:txBody>
      </p:sp>
      <p:grpSp>
        <p:nvGrpSpPr>
          <p:cNvPr id="22535" name="Group 3"/>
          <p:cNvGrpSpPr>
            <a:grpSpLocks/>
          </p:cNvGrpSpPr>
          <p:nvPr/>
        </p:nvGrpSpPr>
        <p:grpSpPr bwMode="auto">
          <a:xfrm>
            <a:off x="533400" y="1295400"/>
            <a:ext cx="8218488" cy="180975"/>
            <a:chOff x="295" y="1311"/>
            <a:chExt cx="5177" cy="114"/>
          </a:xfrm>
        </p:grpSpPr>
        <p:sp>
          <p:nvSpPr>
            <p:cNvPr id="22542"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2543"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2536" name="Text Box 6"/>
          <p:cNvSpPr txBox="1">
            <a:spLocks noChangeArrowheads="1"/>
          </p:cNvSpPr>
          <p:nvPr/>
        </p:nvSpPr>
        <p:spPr bwMode="auto">
          <a:xfrm>
            <a:off x="479425" y="1752600"/>
            <a:ext cx="7902575" cy="121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Consider this function…</a:t>
            </a:r>
          </a:p>
          <a:p>
            <a:pPr>
              <a:spcBef>
                <a:spcPct val="50000"/>
              </a:spcBef>
              <a:buFontTx/>
              <a:buNone/>
            </a:pPr>
            <a:r>
              <a:rPr lang="en-US" altLang="en-US" sz="2000" u="sng"/>
              <a:t>Words 			Truth Table			Formula		</a:t>
            </a:r>
            <a:r>
              <a:rPr lang="en-US" altLang="en-US" sz="2000"/>
              <a:t>	</a:t>
            </a:r>
            <a:r>
              <a:rPr lang="en-US" altLang="en-US" sz="2000" u="sng"/>
              <a:t>		</a:t>
            </a:r>
            <a:endParaRPr lang="en-US" altLang="en-US" sz="2000"/>
          </a:p>
        </p:txBody>
      </p:sp>
      <p:sp>
        <p:nvSpPr>
          <p:cNvPr id="22537" name="Text Box 7"/>
          <p:cNvSpPr txBox="1">
            <a:spLocks noChangeArrowheads="1"/>
          </p:cNvSpPr>
          <p:nvPr/>
        </p:nvSpPr>
        <p:spPr bwMode="auto">
          <a:xfrm>
            <a:off x="441325" y="2879725"/>
            <a:ext cx="1620838" cy="2225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A function of</a:t>
            </a:r>
          </a:p>
          <a:p>
            <a:pPr>
              <a:spcBef>
                <a:spcPct val="0"/>
              </a:spcBef>
              <a:buFontTx/>
              <a:buNone/>
            </a:pPr>
            <a:r>
              <a:rPr lang="en-US" altLang="en-US" sz="2000"/>
              <a:t>TWO binary </a:t>
            </a:r>
          </a:p>
          <a:p>
            <a:pPr>
              <a:spcBef>
                <a:spcPct val="0"/>
              </a:spcBef>
              <a:buFontTx/>
              <a:buNone/>
            </a:pPr>
            <a:r>
              <a:rPr lang="en-US" altLang="en-US" sz="2000"/>
              <a:t>inputs </a:t>
            </a:r>
            <a:r>
              <a:rPr lang="en-US" altLang="en-US" sz="2000" i="1"/>
              <a:t>x,y</a:t>
            </a:r>
            <a:endParaRPr lang="en-US" altLang="en-US" sz="2000"/>
          </a:p>
          <a:p>
            <a:pPr>
              <a:spcBef>
                <a:spcPct val="0"/>
              </a:spcBef>
              <a:buFontTx/>
              <a:buNone/>
            </a:pPr>
            <a:r>
              <a:rPr lang="en-US" altLang="en-US" sz="2000"/>
              <a:t>where the </a:t>
            </a:r>
          </a:p>
          <a:p>
            <a:pPr>
              <a:spcBef>
                <a:spcPct val="0"/>
              </a:spcBef>
              <a:buFontTx/>
              <a:buNone/>
            </a:pPr>
            <a:r>
              <a:rPr lang="en-US" altLang="en-US" sz="2000"/>
              <a:t>output is 1 iff</a:t>
            </a:r>
          </a:p>
          <a:p>
            <a:pPr>
              <a:spcBef>
                <a:spcPct val="0"/>
              </a:spcBef>
              <a:buFontTx/>
              <a:buNone/>
            </a:pPr>
            <a:r>
              <a:rPr lang="en-US" altLang="en-US" sz="2000" i="1"/>
              <a:t>x </a:t>
            </a:r>
            <a:r>
              <a:rPr lang="en-US" altLang="en-US" sz="2000" i="1">
                <a:sym typeface="Symbol" pitchFamily="18" charset="2"/>
              </a:rPr>
              <a:t> y</a:t>
            </a:r>
            <a:endParaRPr lang="en-US" altLang="en-US" sz="2000"/>
          </a:p>
          <a:p>
            <a:pPr>
              <a:spcBef>
                <a:spcPct val="0"/>
              </a:spcBef>
              <a:buFontTx/>
              <a:buNone/>
            </a:pPr>
            <a:endParaRPr lang="en-US" altLang="en-US" sz="2000"/>
          </a:p>
        </p:txBody>
      </p:sp>
      <p:sp>
        <p:nvSpPr>
          <p:cNvPr id="22538" name="Text Box 8"/>
          <p:cNvSpPr txBox="1">
            <a:spLocks noChangeArrowheads="1"/>
          </p:cNvSpPr>
          <p:nvPr/>
        </p:nvSpPr>
        <p:spPr bwMode="auto">
          <a:xfrm>
            <a:off x="3276600" y="2554288"/>
            <a:ext cx="2339975" cy="2017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XOR</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0   1             1</a:t>
            </a:r>
          </a:p>
          <a:p>
            <a:pPr>
              <a:spcBef>
                <a:spcPct val="50000"/>
              </a:spcBef>
              <a:buFontTx/>
              <a:buNone/>
            </a:pPr>
            <a:r>
              <a:rPr lang="en-US" altLang="en-US" sz="1800"/>
              <a:t>1   0             1</a:t>
            </a:r>
          </a:p>
          <a:p>
            <a:pPr>
              <a:spcBef>
                <a:spcPct val="50000"/>
              </a:spcBef>
              <a:buFontTx/>
              <a:buNone/>
            </a:pPr>
            <a:r>
              <a:rPr lang="en-US" altLang="en-US" sz="1800"/>
              <a:t>1   1             0</a:t>
            </a:r>
            <a:endParaRPr lang="en-US" altLang="en-US" sz="1800">
              <a:latin typeface="Courier" pitchFamily="49" charset="0"/>
            </a:endParaRPr>
          </a:p>
        </p:txBody>
      </p:sp>
      <p:graphicFrame>
        <p:nvGraphicFramePr>
          <p:cNvPr id="241676" name="Object 12"/>
          <p:cNvGraphicFramePr>
            <a:graphicFrameLocks noChangeAspect="1"/>
          </p:cNvGraphicFramePr>
          <p:nvPr/>
        </p:nvGraphicFramePr>
        <p:xfrm>
          <a:off x="7229475" y="3417888"/>
          <a:ext cx="357188" cy="358775"/>
        </p:xfrm>
        <a:graphic>
          <a:graphicData uri="http://schemas.openxmlformats.org/presentationml/2006/ole">
            <mc:AlternateContent xmlns:mc="http://schemas.openxmlformats.org/markup-compatibility/2006">
              <mc:Choice xmlns:v="urn:schemas-microsoft-com:vml" Requires="v">
                <p:oleObj name="Equation" r:id="rId3" imgW="203024" imgH="203024" progId="Equation.3">
                  <p:embed/>
                </p:oleObj>
              </mc:Choice>
              <mc:Fallback>
                <p:oleObj name="Equation" r:id="rId3" imgW="203024" imgH="203024" progId="Equation.3">
                  <p:embed/>
                  <p:pic>
                    <p:nvPicPr>
                      <p:cNvPr id="0"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29475" y="3417888"/>
                        <a:ext cx="357188"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1677" name="Object 13"/>
          <p:cNvGraphicFramePr>
            <a:graphicFrameLocks noChangeAspect="1"/>
          </p:cNvGraphicFramePr>
          <p:nvPr/>
        </p:nvGraphicFramePr>
        <p:xfrm>
          <a:off x="7229475" y="3832225"/>
          <a:ext cx="357188" cy="358775"/>
        </p:xfrm>
        <a:graphic>
          <a:graphicData uri="http://schemas.openxmlformats.org/presentationml/2006/ole">
            <mc:AlternateContent xmlns:mc="http://schemas.openxmlformats.org/markup-compatibility/2006">
              <mc:Choice xmlns:v="urn:schemas-microsoft-com:vml" Requires="v">
                <p:oleObj name="Equation" r:id="rId5" imgW="203024" imgH="203024" progId="Equation.3">
                  <p:embed/>
                </p:oleObj>
              </mc:Choice>
              <mc:Fallback>
                <p:oleObj name="Equation" r:id="rId5" imgW="203024" imgH="203024" progId="Equation.3">
                  <p:embed/>
                  <p:pic>
                    <p:nvPicPr>
                      <p:cNvPr id="0" name="Object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29475" y="3832225"/>
                        <a:ext cx="357188" cy="358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1678" name="Object 14"/>
          <p:cNvGraphicFramePr>
            <a:graphicFrameLocks noChangeAspect="1"/>
          </p:cNvGraphicFramePr>
          <p:nvPr/>
        </p:nvGraphicFramePr>
        <p:xfrm>
          <a:off x="3327400" y="5257800"/>
          <a:ext cx="2058988" cy="422275"/>
        </p:xfrm>
        <a:graphic>
          <a:graphicData uri="http://schemas.openxmlformats.org/presentationml/2006/ole">
            <mc:AlternateContent xmlns:mc="http://schemas.openxmlformats.org/markup-compatibility/2006">
              <mc:Choice xmlns:v="urn:schemas-microsoft-com:vml" Requires="v">
                <p:oleObj name="Equation" r:id="rId7" imgW="990170" imgH="203112" progId="Equation.3">
                  <p:embed/>
                </p:oleObj>
              </mc:Choice>
              <mc:Fallback>
                <p:oleObj name="Equation" r:id="rId7" imgW="990170" imgH="203112" progId="Equation.3">
                  <p:embed/>
                  <p:pic>
                    <p:nvPicPr>
                      <p:cNvPr id="0" name="Object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27400" y="5257800"/>
                        <a:ext cx="2058988"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mc:AlternateContent xmlns:mc="http://schemas.openxmlformats.org/markup-compatibility/2006">
        <mc:Choice xmlns:p14="http://schemas.microsoft.com/office/powerpoint/2010/main" Requires="p14">
          <p:contentPart p14:bwMode="auto" r:id="rId9">
            <p14:nvContentPartPr>
              <p14:cNvPr id="2" name="Ink 1">
                <a:extLst>
                  <a:ext uri="{FF2B5EF4-FFF2-40B4-BE49-F238E27FC236}">
                    <a16:creationId xmlns:a16="http://schemas.microsoft.com/office/drawing/2014/main" id="{760EF58F-AA05-4527-9685-81E46F0AFAFA}"/>
                  </a:ext>
                </a:extLst>
              </p14:cNvPr>
              <p14:cNvContentPartPr/>
              <p14:nvPr/>
            </p14:nvContentPartPr>
            <p14:xfrm>
              <a:off x="3009240" y="3232440"/>
              <a:ext cx="929160" cy="572040"/>
            </p14:xfrm>
          </p:contentPart>
        </mc:Choice>
        <mc:Fallback>
          <p:pic>
            <p:nvPicPr>
              <p:cNvPr id="2" name="Ink 1">
                <a:extLst>
                  <a:ext uri="{FF2B5EF4-FFF2-40B4-BE49-F238E27FC236}">
                    <a16:creationId xmlns:a16="http://schemas.microsoft.com/office/drawing/2014/main" id="{760EF58F-AA05-4527-9685-81E46F0AFAFA}"/>
                  </a:ext>
                </a:extLst>
              </p:cNvPr>
              <p:cNvPicPr/>
              <p:nvPr/>
            </p:nvPicPr>
            <p:blipFill>
              <a:blip r:embed="rId10"/>
              <a:stretch>
                <a:fillRect/>
              </a:stretch>
            </p:blipFill>
            <p:spPr>
              <a:xfrm>
                <a:off x="2999880" y="3223080"/>
                <a:ext cx="947880" cy="59076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167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4167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168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4167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168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1682"/>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2416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82" grpId="0" animBg="1"/>
      <p:bldP spid="241681" grpId="0" animBg="1"/>
      <p:bldP spid="241680" grpId="0" animBg="1"/>
      <p:bldP spid="24167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76200"/>
            <a:ext cx="7772400" cy="1143000"/>
          </a:xfrm>
        </p:spPr>
        <p:txBody>
          <a:bodyPr/>
          <a:lstStyle/>
          <a:p>
            <a:pPr eaLnBrk="1" hangingPunct="1"/>
            <a:r>
              <a:rPr lang="en-US" altLang="en-US" sz="4000"/>
              <a:t>From Formula to Circuit!</a:t>
            </a:r>
            <a:endParaRPr lang="en-US" altLang="en-US"/>
          </a:p>
        </p:txBody>
      </p:sp>
      <p:grpSp>
        <p:nvGrpSpPr>
          <p:cNvPr id="23555" name="Group 3"/>
          <p:cNvGrpSpPr>
            <a:grpSpLocks/>
          </p:cNvGrpSpPr>
          <p:nvPr/>
        </p:nvGrpSpPr>
        <p:grpSpPr bwMode="auto">
          <a:xfrm>
            <a:off x="533400" y="1038225"/>
            <a:ext cx="8218488" cy="180975"/>
            <a:chOff x="295" y="1311"/>
            <a:chExt cx="5177" cy="114"/>
          </a:xfrm>
        </p:grpSpPr>
        <p:sp>
          <p:nvSpPr>
            <p:cNvPr id="2357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357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3556" name="Text Box 6"/>
          <p:cNvSpPr txBox="1">
            <a:spLocks noChangeArrowheads="1"/>
          </p:cNvSpPr>
          <p:nvPr/>
        </p:nvSpPr>
        <p:spPr bwMode="auto">
          <a:xfrm>
            <a:off x="528638" y="1352550"/>
            <a:ext cx="8610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u="sng"/>
              <a:t>Words</a:t>
            </a:r>
            <a:r>
              <a:rPr lang="en-US" altLang="en-US" sz="2400"/>
              <a:t>			</a:t>
            </a:r>
            <a:r>
              <a:rPr lang="en-US" altLang="en-US" sz="2400" u="sng"/>
              <a:t>Table</a:t>
            </a:r>
            <a:r>
              <a:rPr lang="en-US" altLang="en-US" sz="2400"/>
              <a:t>			</a:t>
            </a:r>
            <a:r>
              <a:rPr lang="en-US" altLang="en-US" sz="2400" u="sng"/>
              <a:t>Formula</a:t>
            </a:r>
            <a:r>
              <a:rPr lang="en-US" altLang="en-US" sz="2400"/>
              <a:t>	 </a:t>
            </a:r>
          </a:p>
        </p:txBody>
      </p:sp>
      <p:sp>
        <p:nvSpPr>
          <p:cNvPr id="23557" name="Text Box 7"/>
          <p:cNvSpPr txBox="1">
            <a:spLocks noChangeArrowheads="1"/>
          </p:cNvSpPr>
          <p:nvPr/>
        </p:nvSpPr>
        <p:spPr bwMode="auto">
          <a:xfrm>
            <a:off x="512763" y="3624263"/>
            <a:ext cx="13112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3558" name="Text Box 8"/>
          <p:cNvSpPr txBox="1">
            <a:spLocks noChangeArrowheads="1"/>
          </p:cNvSpPr>
          <p:nvPr/>
        </p:nvSpPr>
        <p:spPr bwMode="auto">
          <a:xfrm>
            <a:off x="360363" y="3548063"/>
            <a:ext cx="6254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3559" name="Text Box 9"/>
          <p:cNvSpPr txBox="1">
            <a:spLocks noChangeArrowheads="1"/>
          </p:cNvSpPr>
          <p:nvPr/>
        </p:nvSpPr>
        <p:spPr bwMode="auto">
          <a:xfrm>
            <a:off x="495300" y="2054225"/>
            <a:ext cx="1958975" cy="2289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f</a:t>
            </a:r>
            <a:r>
              <a:rPr lang="en-US" altLang="en-US" sz="1800"/>
              <a:t>  is a function of TWO binary (Boolean) variables s.t. the output is </a:t>
            </a:r>
            <a:r>
              <a:rPr lang="en-US" altLang="en-US" sz="1800" i="1"/>
              <a:t>1 </a:t>
            </a:r>
            <a:r>
              <a:rPr lang="en-US" altLang="en-US" sz="1800"/>
              <a:t>if and only if exactly one of the two inputs is </a:t>
            </a:r>
            <a:r>
              <a:rPr lang="en-US" altLang="en-US" sz="1800" i="1"/>
              <a:t>1</a:t>
            </a:r>
          </a:p>
        </p:txBody>
      </p:sp>
      <p:sp>
        <p:nvSpPr>
          <p:cNvPr id="23560" name="Text Box 10"/>
          <p:cNvSpPr txBox="1">
            <a:spLocks noChangeArrowheads="1"/>
          </p:cNvSpPr>
          <p:nvPr/>
        </p:nvSpPr>
        <p:spPr bwMode="auto">
          <a:xfrm>
            <a:off x="3271838" y="3505200"/>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3561" name="Text Box 11"/>
          <p:cNvSpPr txBox="1">
            <a:spLocks noChangeArrowheads="1"/>
          </p:cNvSpPr>
          <p:nvPr/>
        </p:nvSpPr>
        <p:spPr bwMode="auto">
          <a:xfrm>
            <a:off x="3252788" y="2038350"/>
            <a:ext cx="1708150" cy="186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   y       f(x,y)</a:t>
            </a:r>
          </a:p>
          <a:p>
            <a:pPr>
              <a:spcBef>
                <a:spcPct val="0"/>
              </a:spcBef>
              <a:buFontTx/>
              <a:buNone/>
            </a:pPr>
            <a:endParaRPr lang="en-US" altLang="en-US" sz="2000" i="1"/>
          </a:p>
          <a:p>
            <a:pPr>
              <a:spcBef>
                <a:spcPct val="0"/>
              </a:spcBef>
              <a:buFontTx/>
              <a:buNone/>
            </a:pPr>
            <a:r>
              <a:rPr lang="en-US" altLang="en-US" sz="2000" i="1"/>
              <a:t>0   0         0</a:t>
            </a:r>
          </a:p>
          <a:p>
            <a:pPr>
              <a:spcBef>
                <a:spcPct val="0"/>
              </a:spcBef>
              <a:buFontTx/>
              <a:buNone/>
            </a:pPr>
            <a:r>
              <a:rPr lang="en-US" altLang="en-US" sz="2000" i="1"/>
              <a:t>0   1         1</a:t>
            </a:r>
          </a:p>
          <a:p>
            <a:pPr>
              <a:spcBef>
                <a:spcPct val="0"/>
              </a:spcBef>
              <a:buFontTx/>
              <a:buNone/>
            </a:pPr>
            <a:r>
              <a:rPr lang="en-US" altLang="en-US" sz="1800" i="1"/>
              <a:t>1    0          1</a:t>
            </a:r>
          </a:p>
          <a:p>
            <a:pPr>
              <a:spcBef>
                <a:spcPct val="0"/>
              </a:spcBef>
              <a:buFontTx/>
              <a:buNone/>
            </a:pPr>
            <a:r>
              <a:rPr lang="en-US" altLang="en-US" sz="1800" i="1"/>
              <a:t>1    1          0</a:t>
            </a:r>
          </a:p>
        </p:txBody>
      </p:sp>
      <p:sp>
        <p:nvSpPr>
          <p:cNvPr id="23562" name="Line 12"/>
          <p:cNvSpPr>
            <a:spLocks noChangeShapeType="1"/>
          </p:cNvSpPr>
          <p:nvPr/>
        </p:nvSpPr>
        <p:spPr bwMode="auto">
          <a:xfrm>
            <a:off x="3195638" y="24384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3" name="Line 13"/>
          <p:cNvSpPr>
            <a:spLocks noChangeShapeType="1"/>
          </p:cNvSpPr>
          <p:nvPr/>
        </p:nvSpPr>
        <p:spPr bwMode="auto">
          <a:xfrm>
            <a:off x="4033838" y="2133600"/>
            <a:ext cx="0" cy="1752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4" name="Text Box 14"/>
          <p:cNvSpPr txBox="1">
            <a:spLocks noChangeArrowheads="1"/>
          </p:cNvSpPr>
          <p:nvPr/>
        </p:nvSpPr>
        <p:spPr bwMode="auto">
          <a:xfrm>
            <a:off x="5791200" y="2073275"/>
            <a:ext cx="133508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     xy + xy</a:t>
            </a:r>
          </a:p>
        </p:txBody>
      </p:sp>
      <p:sp>
        <p:nvSpPr>
          <p:cNvPr id="23565" name="Line 15"/>
          <p:cNvSpPr>
            <a:spLocks noChangeShapeType="1"/>
          </p:cNvSpPr>
          <p:nvPr/>
        </p:nvSpPr>
        <p:spPr bwMode="auto">
          <a:xfrm>
            <a:off x="6248400" y="2174875"/>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6" name="Line 16"/>
          <p:cNvSpPr>
            <a:spLocks noChangeShapeType="1"/>
          </p:cNvSpPr>
          <p:nvPr/>
        </p:nvSpPr>
        <p:spPr bwMode="auto">
          <a:xfrm>
            <a:off x="6907213" y="216535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7" name="Text Box 17"/>
          <p:cNvSpPr txBox="1">
            <a:spLocks noChangeArrowheads="1"/>
          </p:cNvSpPr>
          <p:nvPr/>
        </p:nvSpPr>
        <p:spPr bwMode="auto">
          <a:xfrm>
            <a:off x="6172200" y="2647950"/>
            <a:ext cx="10477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u="sng"/>
              <a:t>Circuit</a:t>
            </a:r>
            <a:endParaRPr lang="en-US" altLang="en-US" sz="2000">
              <a:latin typeface="Courier" pitchFamily="49" charset="0"/>
            </a:endParaRPr>
          </a:p>
        </p:txBody>
      </p:sp>
      <p:pic>
        <p:nvPicPr>
          <p:cNvPr id="3" name="Picture 2">
            <a:extLst>
              <a:ext uri="{FF2B5EF4-FFF2-40B4-BE49-F238E27FC236}">
                <a16:creationId xmlns:a16="http://schemas.microsoft.com/office/drawing/2014/main" id="{EE53FA4E-4769-4283-B46B-2EC4A6F557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58105" y="3200400"/>
            <a:ext cx="1335088" cy="2838464"/>
          </a:xfrm>
          <a:prstGeom prst="rect">
            <a:avLst/>
          </a:prstGeom>
        </p:spPr>
      </p:pic>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E49DD158-EFE4-4D24-84DF-54DF065044A9}"/>
                  </a:ext>
                </a:extLst>
              </p14:cNvPr>
              <p14:cNvContentPartPr/>
              <p14:nvPr/>
            </p14:nvContentPartPr>
            <p14:xfrm>
              <a:off x="5581080" y="1848600"/>
              <a:ext cx="2241720" cy="2929320"/>
            </p14:xfrm>
          </p:contentPart>
        </mc:Choice>
        <mc:Fallback>
          <p:pic>
            <p:nvPicPr>
              <p:cNvPr id="2" name="Ink 1">
                <a:extLst>
                  <a:ext uri="{FF2B5EF4-FFF2-40B4-BE49-F238E27FC236}">
                    <a16:creationId xmlns:a16="http://schemas.microsoft.com/office/drawing/2014/main" id="{E49DD158-EFE4-4D24-84DF-54DF065044A9}"/>
                  </a:ext>
                </a:extLst>
              </p:cNvPr>
              <p:cNvPicPr/>
              <p:nvPr/>
            </p:nvPicPr>
            <p:blipFill>
              <a:blip r:embed="rId5"/>
              <a:stretch>
                <a:fillRect/>
              </a:stretch>
            </p:blipFill>
            <p:spPr>
              <a:xfrm>
                <a:off x="5571720" y="1839240"/>
                <a:ext cx="2260440" cy="2948040"/>
              </a:xfrm>
              <a:prstGeom prst="rect">
                <a:avLst/>
              </a:prstGeom>
            </p:spPr>
          </p:pic>
        </mc:Fallback>
      </mc:AlternateContent>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76200"/>
            <a:ext cx="7772400" cy="1143000"/>
          </a:xfrm>
        </p:spPr>
        <p:txBody>
          <a:bodyPr/>
          <a:lstStyle/>
          <a:p>
            <a:pPr eaLnBrk="1" hangingPunct="1"/>
            <a:r>
              <a:rPr lang="en-US" altLang="en-US" sz="4000"/>
              <a:t>From Formula to Circuit!</a:t>
            </a:r>
            <a:endParaRPr lang="en-US" altLang="en-US"/>
          </a:p>
        </p:txBody>
      </p:sp>
      <p:grpSp>
        <p:nvGrpSpPr>
          <p:cNvPr id="24579" name="Group 3"/>
          <p:cNvGrpSpPr>
            <a:grpSpLocks/>
          </p:cNvGrpSpPr>
          <p:nvPr/>
        </p:nvGrpSpPr>
        <p:grpSpPr bwMode="auto">
          <a:xfrm>
            <a:off x="533400" y="1038225"/>
            <a:ext cx="8218488" cy="180975"/>
            <a:chOff x="295" y="1311"/>
            <a:chExt cx="5177" cy="114"/>
          </a:xfrm>
        </p:grpSpPr>
        <p:sp>
          <p:nvSpPr>
            <p:cNvPr id="2459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59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4580" name="Text Box 6"/>
          <p:cNvSpPr txBox="1">
            <a:spLocks noChangeArrowheads="1"/>
          </p:cNvSpPr>
          <p:nvPr/>
        </p:nvSpPr>
        <p:spPr bwMode="auto">
          <a:xfrm>
            <a:off x="512763" y="3624263"/>
            <a:ext cx="13112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4581" name="Text Box 7"/>
          <p:cNvSpPr txBox="1">
            <a:spLocks noChangeArrowheads="1"/>
          </p:cNvSpPr>
          <p:nvPr/>
        </p:nvSpPr>
        <p:spPr bwMode="auto">
          <a:xfrm>
            <a:off x="360363" y="3548063"/>
            <a:ext cx="6254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4582" name="Text Box 8"/>
          <p:cNvSpPr txBox="1">
            <a:spLocks noChangeArrowheads="1"/>
          </p:cNvSpPr>
          <p:nvPr/>
        </p:nvSpPr>
        <p:spPr bwMode="auto">
          <a:xfrm>
            <a:off x="3271838" y="3505200"/>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4583" name="Text Box 9"/>
          <p:cNvSpPr txBox="1">
            <a:spLocks noChangeArrowheads="1"/>
          </p:cNvSpPr>
          <p:nvPr/>
        </p:nvSpPr>
        <p:spPr bwMode="auto">
          <a:xfrm>
            <a:off x="528638" y="1352550"/>
            <a:ext cx="8610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u="sng"/>
              <a:t>Words</a:t>
            </a:r>
            <a:r>
              <a:rPr lang="en-US" altLang="en-US" sz="2400"/>
              <a:t>			</a:t>
            </a:r>
            <a:r>
              <a:rPr lang="en-US" altLang="en-US" sz="2400" u="sng"/>
              <a:t>Table</a:t>
            </a:r>
            <a:r>
              <a:rPr lang="en-US" altLang="en-US" sz="2400"/>
              <a:t>			</a:t>
            </a:r>
            <a:r>
              <a:rPr lang="en-US" altLang="en-US" sz="2400" u="sng"/>
              <a:t>Formula</a:t>
            </a:r>
            <a:r>
              <a:rPr lang="en-US" altLang="en-US" sz="2400"/>
              <a:t>	 </a:t>
            </a:r>
          </a:p>
        </p:txBody>
      </p:sp>
      <p:sp>
        <p:nvSpPr>
          <p:cNvPr id="24584" name="Text Box 10"/>
          <p:cNvSpPr txBox="1">
            <a:spLocks noChangeArrowheads="1"/>
          </p:cNvSpPr>
          <p:nvPr/>
        </p:nvSpPr>
        <p:spPr bwMode="auto">
          <a:xfrm>
            <a:off x="495300" y="2054225"/>
            <a:ext cx="1958975" cy="2289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f</a:t>
            </a:r>
            <a:r>
              <a:rPr lang="en-US" altLang="en-US" sz="1800"/>
              <a:t>  is a function of TWO binary (Boolean) variables s.t. the output is </a:t>
            </a:r>
            <a:r>
              <a:rPr lang="en-US" altLang="en-US" sz="1800" i="1"/>
              <a:t>1 </a:t>
            </a:r>
            <a:r>
              <a:rPr lang="en-US" altLang="en-US" sz="1800"/>
              <a:t>if and only if exactly one of the two inputs is </a:t>
            </a:r>
            <a:r>
              <a:rPr lang="en-US" altLang="en-US" sz="1800" i="1"/>
              <a:t>1</a:t>
            </a:r>
          </a:p>
        </p:txBody>
      </p:sp>
      <p:sp>
        <p:nvSpPr>
          <p:cNvPr id="24585" name="Text Box 11"/>
          <p:cNvSpPr txBox="1">
            <a:spLocks noChangeArrowheads="1"/>
          </p:cNvSpPr>
          <p:nvPr/>
        </p:nvSpPr>
        <p:spPr bwMode="auto">
          <a:xfrm>
            <a:off x="3252788" y="2038350"/>
            <a:ext cx="1708150" cy="186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   y       f(x,y)</a:t>
            </a:r>
          </a:p>
          <a:p>
            <a:pPr>
              <a:spcBef>
                <a:spcPct val="0"/>
              </a:spcBef>
              <a:buFontTx/>
              <a:buNone/>
            </a:pPr>
            <a:endParaRPr lang="en-US" altLang="en-US" sz="2000" i="1"/>
          </a:p>
          <a:p>
            <a:pPr>
              <a:spcBef>
                <a:spcPct val="0"/>
              </a:spcBef>
              <a:buFontTx/>
              <a:buNone/>
            </a:pPr>
            <a:r>
              <a:rPr lang="en-US" altLang="en-US" sz="2000" i="1"/>
              <a:t>0   0         0</a:t>
            </a:r>
          </a:p>
          <a:p>
            <a:pPr>
              <a:spcBef>
                <a:spcPct val="0"/>
              </a:spcBef>
              <a:buFontTx/>
              <a:buNone/>
            </a:pPr>
            <a:r>
              <a:rPr lang="en-US" altLang="en-US" sz="2000" i="1"/>
              <a:t>0   1         1</a:t>
            </a:r>
          </a:p>
          <a:p>
            <a:pPr>
              <a:spcBef>
                <a:spcPct val="0"/>
              </a:spcBef>
              <a:buFontTx/>
              <a:buNone/>
            </a:pPr>
            <a:r>
              <a:rPr lang="en-US" altLang="en-US" sz="1800" i="1"/>
              <a:t>1    0          1</a:t>
            </a:r>
          </a:p>
          <a:p>
            <a:pPr>
              <a:spcBef>
                <a:spcPct val="0"/>
              </a:spcBef>
              <a:buFontTx/>
              <a:buNone/>
            </a:pPr>
            <a:r>
              <a:rPr lang="en-US" altLang="en-US" sz="1800" i="1"/>
              <a:t>1    1          0</a:t>
            </a:r>
          </a:p>
        </p:txBody>
      </p:sp>
      <p:sp>
        <p:nvSpPr>
          <p:cNvPr id="24586" name="Text Box 12"/>
          <p:cNvSpPr txBox="1">
            <a:spLocks noChangeArrowheads="1"/>
          </p:cNvSpPr>
          <p:nvPr/>
        </p:nvSpPr>
        <p:spPr bwMode="auto">
          <a:xfrm>
            <a:off x="5791200" y="2073275"/>
            <a:ext cx="133508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     xy + xy</a:t>
            </a:r>
          </a:p>
        </p:txBody>
      </p:sp>
      <p:sp>
        <p:nvSpPr>
          <p:cNvPr id="24587" name="Text Box 13"/>
          <p:cNvSpPr txBox="1">
            <a:spLocks noChangeArrowheads="1"/>
          </p:cNvSpPr>
          <p:nvPr/>
        </p:nvSpPr>
        <p:spPr bwMode="auto">
          <a:xfrm>
            <a:off x="6172200" y="2647950"/>
            <a:ext cx="10477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u="sng"/>
              <a:t>Circuit</a:t>
            </a:r>
            <a:endParaRPr lang="en-US" altLang="en-US" sz="2000">
              <a:latin typeface="Courier" pitchFamily="49" charset="0"/>
            </a:endParaRPr>
          </a:p>
        </p:txBody>
      </p:sp>
      <p:sp>
        <p:nvSpPr>
          <p:cNvPr id="24588" name="Line 14"/>
          <p:cNvSpPr>
            <a:spLocks noChangeShapeType="1"/>
          </p:cNvSpPr>
          <p:nvPr/>
        </p:nvSpPr>
        <p:spPr bwMode="auto">
          <a:xfrm>
            <a:off x="6248400" y="2174875"/>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9" name="Line 15"/>
          <p:cNvSpPr>
            <a:spLocks noChangeShapeType="1"/>
          </p:cNvSpPr>
          <p:nvPr/>
        </p:nvSpPr>
        <p:spPr bwMode="auto">
          <a:xfrm>
            <a:off x="6907213" y="216535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24590" name="Picture 16" descr="circuit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2743200"/>
            <a:ext cx="3149600" cy="391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Oval 17">
            <a:extLst>
              <a:ext uri="{FF2B5EF4-FFF2-40B4-BE49-F238E27FC236}">
                <a16:creationId xmlns:a16="http://schemas.microsoft.com/office/drawing/2014/main" id="{FDBA6CA7-A493-49C6-90AD-FFE4EBB5E3DC}"/>
              </a:ext>
            </a:extLst>
          </p:cNvPr>
          <p:cNvSpPr/>
          <p:nvPr/>
        </p:nvSpPr>
        <p:spPr bwMode="auto">
          <a:xfrm>
            <a:off x="5761704" y="3396124"/>
            <a:ext cx="76200" cy="76200"/>
          </a:xfrm>
          <a:prstGeom prst="ellipse">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sp>
        <p:nvSpPr>
          <p:cNvPr id="19" name="Oval 18">
            <a:extLst>
              <a:ext uri="{FF2B5EF4-FFF2-40B4-BE49-F238E27FC236}">
                <a16:creationId xmlns:a16="http://schemas.microsoft.com/office/drawing/2014/main" id="{F20B592D-A421-4C0D-9785-42583E263F6B}"/>
              </a:ext>
            </a:extLst>
          </p:cNvPr>
          <p:cNvSpPr/>
          <p:nvPr/>
        </p:nvSpPr>
        <p:spPr bwMode="auto">
          <a:xfrm>
            <a:off x="5299869" y="3384756"/>
            <a:ext cx="76200" cy="76200"/>
          </a:xfrm>
          <a:prstGeom prst="ellipse">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F0DEBD10-8E6A-4423-8566-E225FAA358FF}"/>
                  </a:ext>
                </a:extLst>
              </p14:cNvPr>
              <p14:cNvContentPartPr/>
              <p14:nvPr/>
            </p14:nvContentPartPr>
            <p14:xfrm>
              <a:off x="4036320" y="3955680"/>
              <a:ext cx="857520" cy="1098720"/>
            </p14:xfrm>
          </p:contentPart>
        </mc:Choice>
        <mc:Fallback>
          <p:pic>
            <p:nvPicPr>
              <p:cNvPr id="2" name="Ink 1">
                <a:extLst>
                  <a:ext uri="{FF2B5EF4-FFF2-40B4-BE49-F238E27FC236}">
                    <a16:creationId xmlns:a16="http://schemas.microsoft.com/office/drawing/2014/main" id="{F0DEBD10-8E6A-4423-8566-E225FAA358FF}"/>
                  </a:ext>
                </a:extLst>
              </p:cNvPr>
              <p:cNvPicPr/>
              <p:nvPr/>
            </p:nvPicPr>
            <p:blipFill>
              <a:blip r:embed="rId5"/>
              <a:stretch>
                <a:fillRect/>
              </a:stretch>
            </p:blipFill>
            <p:spPr>
              <a:xfrm>
                <a:off x="4026960" y="3946320"/>
                <a:ext cx="876240" cy="1117440"/>
              </a:xfrm>
              <a:prstGeom prst="rect">
                <a:avLst/>
              </a:prstGeom>
            </p:spPr>
          </p:pic>
        </mc:Fallback>
      </mc:AlternateContent>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228600"/>
            <a:ext cx="7772400" cy="1143000"/>
          </a:xfrm>
        </p:spPr>
        <p:txBody>
          <a:bodyPr/>
          <a:lstStyle/>
          <a:p>
            <a:pPr eaLnBrk="1" hangingPunct="1"/>
            <a:r>
              <a:rPr lang="en-US" altLang="en-US" sz="4000"/>
              <a:t>You Try It!</a:t>
            </a:r>
            <a:br>
              <a:rPr lang="en-US" altLang="en-US" sz="4000"/>
            </a:br>
            <a:r>
              <a:rPr lang="en-US" altLang="en-US" sz="1800"/>
              <a:t>The Minterm Expansion Principle</a:t>
            </a:r>
            <a:endParaRPr lang="en-US" altLang="en-US" sz="4000"/>
          </a:p>
        </p:txBody>
      </p:sp>
      <p:grpSp>
        <p:nvGrpSpPr>
          <p:cNvPr id="25603" name="Group 3"/>
          <p:cNvGrpSpPr>
            <a:grpSpLocks/>
          </p:cNvGrpSpPr>
          <p:nvPr/>
        </p:nvGrpSpPr>
        <p:grpSpPr bwMode="auto">
          <a:xfrm>
            <a:off x="533400" y="1343025"/>
            <a:ext cx="8218488" cy="180975"/>
            <a:chOff x="295" y="1311"/>
            <a:chExt cx="5177" cy="114"/>
          </a:xfrm>
        </p:grpSpPr>
        <p:sp>
          <p:nvSpPr>
            <p:cNvPr id="2560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560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5604" name="Text Box 6"/>
          <p:cNvSpPr txBox="1">
            <a:spLocks noChangeArrowheads="1"/>
          </p:cNvSpPr>
          <p:nvPr/>
        </p:nvSpPr>
        <p:spPr bwMode="auto">
          <a:xfrm>
            <a:off x="479425" y="1752600"/>
            <a:ext cx="7902575"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Consider this function…</a:t>
            </a:r>
          </a:p>
          <a:p>
            <a:pPr>
              <a:spcBef>
                <a:spcPct val="50000"/>
              </a:spcBef>
              <a:buFontTx/>
              <a:buNone/>
            </a:pPr>
            <a:r>
              <a:rPr lang="en-US" altLang="en-US" sz="2000" u="sng"/>
              <a:t>Words 			Truth Table			Formula</a:t>
            </a:r>
            <a:endParaRPr lang="en-US" altLang="en-US" sz="2000"/>
          </a:p>
        </p:txBody>
      </p:sp>
      <p:sp>
        <p:nvSpPr>
          <p:cNvPr id="25605" name="Text Box 7"/>
          <p:cNvSpPr txBox="1">
            <a:spLocks noChangeArrowheads="1"/>
          </p:cNvSpPr>
          <p:nvPr/>
        </p:nvSpPr>
        <p:spPr bwMode="auto">
          <a:xfrm>
            <a:off x="441325" y="2895600"/>
            <a:ext cx="1620838" cy="2225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A function of</a:t>
            </a:r>
          </a:p>
          <a:p>
            <a:pPr>
              <a:spcBef>
                <a:spcPct val="0"/>
              </a:spcBef>
              <a:buFontTx/>
              <a:buNone/>
            </a:pPr>
            <a:r>
              <a:rPr lang="en-US" altLang="en-US" sz="2000"/>
              <a:t>TWO binary </a:t>
            </a:r>
          </a:p>
          <a:p>
            <a:pPr>
              <a:spcBef>
                <a:spcPct val="0"/>
              </a:spcBef>
              <a:buFontTx/>
              <a:buNone/>
            </a:pPr>
            <a:r>
              <a:rPr lang="en-US" altLang="en-US" sz="2000"/>
              <a:t>inputs </a:t>
            </a:r>
            <a:r>
              <a:rPr lang="en-US" altLang="en-US" sz="2000" i="1"/>
              <a:t>x,y</a:t>
            </a:r>
            <a:endParaRPr lang="en-US" altLang="en-US" sz="2000"/>
          </a:p>
          <a:p>
            <a:pPr>
              <a:spcBef>
                <a:spcPct val="0"/>
              </a:spcBef>
              <a:buFontTx/>
              <a:buNone/>
            </a:pPr>
            <a:r>
              <a:rPr lang="en-US" altLang="en-US" sz="2000"/>
              <a:t>where the </a:t>
            </a:r>
          </a:p>
          <a:p>
            <a:pPr>
              <a:spcBef>
                <a:spcPct val="0"/>
              </a:spcBef>
              <a:buFontTx/>
              <a:buNone/>
            </a:pPr>
            <a:r>
              <a:rPr lang="en-US" altLang="en-US" sz="2000"/>
              <a:t>output is 1 iff</a:t>
            </a:r>
          </a:p>
          <a:p>
            <a:pPr>
              <a:spcBef>
                <a:spcPct val="0"/>
              </a:spcBef>
              <a:buFontTx/>
              <a:buNone/>
            </a:pPr>
            <a:r>
              <a:rPr lang="en-US" altLang="en-US" sz="2000"/>
              <a:t>x </a:t>
            </a:r>
            <a:r>
              <a:rPr lang="en-US" altLang="en-US" sz="2000">
                <a:cs typeface="Arial" pitchFamily="34" charset="0"/>
              </a:rPr>
              <a:t>≥ y</a:t>
            </a:r>
          </a:p>
          <a:p>
            <a:pPr>
              <a:spcBef>
                <a:spcPct val="0"/>
              </a:spcBef>
              <a:buFontTx/>
              <a:buNone/>
            </a:pPr>
            <a:endParaRPr lang="en-US" altLang="en-US" sz="2000"/>
          </a:p>
        </p:txBody>
      </p:sp>
      <p:sp>
        <p:nvSpPr>
          <p:cNvPr id="25606" name="Text Box 8"/>
          <p:cNvSpPr txBox="1">
            <a:spLocks noChangeArrowheads="1"/>
          </p:cNvSpPr>
          <p:nvPr/>
        </p:nvSpPr>
        <p:spPr bwMode="auto">
          <a:xfrm>
            <a:off x="7021513" y="3405188"/>
            <a:ext cx="903287"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u="sng"/>
              <a:t>Circuit</a:t>
            </a:r>
            <a:endParaRPr lang="en-US" altLang="en-US" sz="1800">
              <a:latin typeface="Courier" pitchFamily="49"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0"/>
            <a:ext cx="7772400" cy="1143000"/>
          </a:xfrm>
        </p:spPr>
        <p:txBody>
          <a:bodyPr/>
          <a:lstStyle/>
          <a:p>
            <a:pPr eaLnBrk="1" hangingPunct="1"/>
            <a:r>
              <a:rPr lang="en-US" altLang="en-US" sz="4000"/>
              <a:t>Try This One…</a:t>
            </a:r>
          </a:p>
        </p:txBody>
      </p:sp>
      <p:grpSp>
        <p:nvGrpSpPr>
          <p:cNvPr id="26627" name="Group 3"/>
          <p:cNvGrpSpPr>
            <a:grpSpLocks/>
          </p:cNvGrpSpPr>
          <p:nvPr/>
        </p:nvGrpSpPr>
        <p:grpSpPr bwMode="auto">
          <a:xfrm>
            <a:off x="533400" y="1066800"/>
            <a:ext cx="8218488" cy="180975"/>
            <a:chOff x="295" y="1311"/>
            <a:chExt cx="5177" cy="114"/>
          </a:xfrm>
        </p:grpSpPr>
        <p:sp>
          <p:nvSpPr>
            <p:cNvPr id="2663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663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6628" name="Text Box 6"/>
          <p:cNvSpPr txBox="1">
            <a:spLocks noChangeArrowheads="1"/>
          </p:cNvSpPr>
          <p:nvPr/>
        </p:nvSpPr>
        <p:spPr bwMode="auto">
          <a:xfrm>
            <a:off x="479425" y="1371600"/>
            <a:ext cx="7902575"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Consider this function…</a:t>
            </a:r>
          </a:p>
          <a:p>
            <a:pPr>
              <a:spcBef>
                <a:spcPct val="50000"/>
              </a:spcBef>
              <a:buFontTx/>
              <a:buNone/>
            </a:pPr>
            <a:r>
              <a:rPr lang="en-US" altLang="en-US" sz="2000" u="sng"/>
              <a:t>Words 			Truth Table			Formula</a:t>
            </a:r>
            <a:endParaRPr lang="en-US" altLang="en-US" sz="2000"/>
          </a:p>
        </p:txBody>
      </p:sp>
      <p:sp>
        <p:nvSpPr>
          <p:cNvPr id="26629" name="Text Box 7"/>
          <p:cNvSpPr txBox="1">
            <a:spLocks noChangeArrowheads="1"/>
          </p:cNvSpPr>
          <p:nvPr/>
        </p:nvSpPr>
        <p:spPr bwMode="auto">
          <a:xfrm>
            <a:off x="441325" y="2498725"/>
            <a:ext cx="2143125" cy="2530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A function of</a:t>
            </a:r>
          </a:p>
          <a:p>
            <a:pPr>
              <a:spcBef>
                <a:spcPct val="0"/>
              </a:spcBef>
              <a:buFontTx/>
              <a:buNone/>
            </a:pPr>
            <a:r>
              <a:rPr lang="en-US" altLang="en-US" sz="2000"/>
              <a:t>THREE binary </a:t>
            </a:r>
          </a:p>
          <a:p>
            <a:pPr>
              <a:spcBef>
                <a:spcPct val="0"/>
              </a:spcBef>
              <a:buFontTx/>
              <a:buNone/>
            </a:pPr>
            <a:r>
              <a:rPr lang="en-US" altLang="en-US" sz="2000"/>
              <a:t>inputs </a:t>
            </a:r>
            <a:r>
              <a:rPr lang="en-US" altLang="en-US" sz="2000" i="1"/>
              <a:t>x,y,z </a:t>
            </a:r>
            <a:endParaRPr lang="en-US" altLang="en-US" sz="2000"/>
          </a:p>
          <a:p>
            <a:pPr>
              <a:spcBef>
                <a:spcPct val="0"/>
              </a:spcBef>
              <a:buFontTx/>
              <a:buNone/>
            </a:pPr>
            <a:r>
              <a:rPr lang="en-US" altLang="en-US" sz="2000"/>
              <a:t>where the </a:t>
            </a:r>
          </a:p>
          <a:p>
            <a:pPr>
              <a:spcBef>
                <a:spcPct val="0"/>
              </a:spcBef>
              <a:buFontTx/>
              <a:buNone/>
            </a:pPr>
            <a:r>
              <a:rPr lang="en-US" altLang="en-US" sz="2000"/>
              <a:t>output is 1 iff</a:t>
            </a:r>
          </a:p>
          <a:p>
            <a:pPr>
              <a:spcBef>
                <a:spcPct val="0"/>
              </a:spcBef>
              <a:buFontTx/>
              <a:buNone/>
            </a:pPr>
            <a:r>
              <a:rPr lang="en-US" altLang="en-US" sz="2000"/>
              <a:t>the number of 1’s</a:t>
            </a:r>
          </a:p>
          <a:p>
            <a:pPr>
              <a:spcBef>
                <a:spcPct val="0"/>
              </a:spcBef>
              <a:buFontTx/>
              <a:buNone/>
            </a:pPr>
            <a:r>
              <a:rPr lang="en-US" altLang="en-US" sz="2000"/>
              <a:t>is odd</a:t>
            </a:r>
          </a:p>
          <a:p>
            <a:pPr>
              <a:spcBef>
                <a:spcPct val="0"/>
              </a:spcBef>
              <a:buFontTx/>
              <a:buNone/>
            </a:pPr>
            <a:endParaRPr lang="en-US" altLang="en-US" sz="2000"/>
          </a:p>
        </p:txBody>
      </p:sp>
      <p:sp>
        <p:nvSpPr>
          <p:cNvPr id="26630" name="Text Box 8"/>
          <p:cNvSpPr txBox="1">
            <a:spLocks noChangeArrowheads="1"/>
          </p:cNvSpPr>
          <p:nvPr/>
        </p:nvSpPr>
        <p:spPr bwMode="auto">
          <a:xfrm>
            <a:off x="6880225" y="3505200"/>
            <a:ext cx="1577975"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u="sng"/>
              <a:t>Circuit</a:t>
            </a:r>
            <a:endParaRPr lang="en-US" altLang="en-US" sz="2400"/>
          </a:p>
        </p:txBody>
      </p:sp>
      <p:sp>
        <p:nvSpPr>
          <p:cNvPr id="26631" name="AutoShape 9"/>
          <p:cNvSpPr>
            <a:spLocks noChangeArrowheads="1"/>
          </p:cNvSpPr>
          <p:nvPr/>
        </p:nvSpPr>
        <p:spPr bwMode="auto">
          <a:xfrm>
            <a:off x="1143000" y="5029200"/>
            <a:ext cx="2057400" cy="685800"/>
          </a:xfrm>
          <a:prstGeom prst="wedgeRectCallout">
            <a:avLst>
              <a:gd name="adj1" fmla="val -54014"/>
              <a:gd name="adj2" fmla="val 84491"/>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Times New Roman" pitchFamily="18" charset="0"/>
              </a:rPr>
              <a:t>This is called an </a:t>
            </a:r>
            <a:r>
              <a:rPr lang="en-US" altLang="en-US" sz="1800"/>
              <a:t>“</a:t>
            </a:r>
            <a:r>
              <a:rPr lang="en-US" altLang="en-US" sz="1800">
                <a:latin typeface="Times New Roman" pitchFamily="18" charset="0"/>
              </a:rPr>
              <a:t>odd parity</a:t>
            </a:r>
            <a:r>
              <a:rPr lang="en-US" altLang="en-US" sz="1800"/>
              <a:t>”</a:t>
            </a:r>
            <a:r>
              <a:rPr lang="en-US" altLang="en-US" sz="1800">
                <a:latin typeface="Times New Roman" pitchFamily="18" charset="0"/>
              </a:rPr>
              <a:t> circuit</a:t>
            </a:r>
            <a:endParaRPr lang="en-US" altLang="en-US" sz="2400">
              <a:latin typeface="Times New Roman" pitchFamily="18" charset="0"/>
            </a:endParaRPr>
          </a:p>
        </p:txBody>
      </p:sp>
      <p:pic>
        <p:nvPicPr>
          <p:cNvPr id="26632" name="Picture 1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5638800"/>
            <a:ext cx="704850"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0"/>
            <a:ext cx="7772400" cy="1143000"/>
          </a:xfrm>
        </p:spPr>
        <p:txBody>
          <a:bodyPr/>
          <a:lstStyle/>
          <a:p>
            <a:pPr eaLnBrk="1" hangingPunct="1"/>
            <a:r>
              <a:rPr lang="en-US" altLang="en-US" sz="4000"/>
              <a:t>A Circuit for Adding</a:t>
            </a:r>
            <a:r>
              <a:rPr lang="en-US" altLang="en-US"/>
              <a:t>!</a:t>
            </a:r>
          </a:p>
        </p:txBody>
      </p:sp>
      <p:grpSp>
        <p:nvGrpSpPr>
          <p:cNvPr id="27651" name="Group 3"/>
          <p:cNvGrpSpPr>
            <a:grpSpLocks/>
          </p:cNvGrpSpPr>
          <p:nvPr/>
        </p:nvGrpSpPr>
        <p:grpSpPr bwMode="auto">
          <a:xfrm>
            <a:off x="533400" y="1066800"/>
            <a:ext cx="8218488" cy="180975"/>
            <a:chOff x="295" y="1311"/>
            <a:chExt cx="5177" cy="114"/>
          </a:xfrm>
        </p:grpSpPr>
        <p:sp>
          <p:nvSpPr>
            <p:cNvPr id="2767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767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7652" name="Text Box 6"/>
          <p:cNvSpPr txBox="1">
            <a:spLocks noChangeArrowheads="1"/>
          </p:cNvSpPr>
          <p:nvPr/>
        </p:nvSpPr>
        <p:spPr bwMode="auto">
          <a:xfrm>
            <a:off x="685800" y="1382713"/>
            <a:ext cx="231933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Addition</a:t>
            </a:r>
            <a:endParaRPr lang="en-US" altLang="en-US" sz="2400">
              <a:latin typeface="Courier" pitchFamily="49" charset="0"/>
            </a:endParaRPr>
          </a:p>
        </p:txBody>
      </p:sp>
      <p:sp>
        <p:nvSpPr>
          <p:cNvPr id="236551" name="Text Box 7"/>
          <p:cNvSpPr txBox="1">
            <a:spLocks noChangeArrowheads="1"/>
          </p:cNvSpPr>
          <p:nvPr/>
        </p:nvSpPr>
        <p:spPr bwMode="auto">
          <a:xfrm>
            <a:off x="3276600" y="2800350"/>
            <a:ext cx="3206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0</a:t>
            </a:r>
          </a:p>
        </p:txBody>
      </p:sp>
      <p:sp>
        <p:nvSpPr>
          <p:cNvPr id="236552" name="Line 8"/>
          <p:cNvSpPr>
            <a:spLocks noChangeShapeType="1"/>
          </p:cNvSpPr>
          <p:nvPr/>
        </p:nvSpPr>
        <p:spPr bwMode="auto">
          <a:xfrm>
            <a:off x="3092450" y="2979738"/>
            <a:ext cx="260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553" name="Text Box 9"/>
          <p:cNvSpPr txBox="1">
            <a:spLocks noChangeArrowheads="1"/>
          </p:cNvSpPr>
          <p:nvPr/>
        </p:nvSpPr>
        <p:spPr bwMode="auto">
          <a:xfrm>
            <a:off x="2667000" y="4114800"/>
            <a:ext cx="471488"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200"/>
              <a:t>sum</a:t>
            </a:r>
            <a:endParaRPr lang="en-US" altLang="en-US" sz="2400"/>
          </a:p>
        </p:txBody>
      </p:sp>
      <p:sp>
        <p:nvSpPr>
          <p:cNvPr id="236554" name="Text Box 10"/>
          <p:cNvSpPr txBox="1">
            <a:spLocks noChangeArrowheads="1"/>
          </p:cNvSpPr>
          <p:nvPr/>
        </p:nvSpPr>
        <p:spPr bwMode="auto">
          <a:xfrm>
            <a:off x="2041525" y="3505200"/>
            <a:ext cx="701675" cy="24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000"/>
              <a:t>carry out</a:t>
            </a:r>
            <a:endParaRPr lang="en-US" altLang="en-US" sz="2400"/>
          </a:p>
        </p:txBody>
      </p:sp>
      <p:sp>
        <p:nvSpPr>
          <p:cNvPr id="27657" name="Line 11"/>
          <p:cNvSpPr>
            <a:spLocks noChangeShapeType="1"/>
          </p:cNvSpPr>
          <p:nvPr/>
        </p:nvSpPr>
        <p:spPr bwMode="auto">
          <a:xfrm flipV="1">
            <a:off x="555625" y="2819400"/>
            <a:ext cx="2492375" cy="111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58" name="Text Box 12"/>
          <p:cNvSpPr txBox="1">
            <a:spLocks noChangeArrowheads="1"/>
          </p:cNvSpPr>
          <p:nvPr/>
        </p:nvSpPr>
        <p:spPr bwMode="auto">
          <a:xfrm>
            <a:off x="769938" y="2057400"/>
            <a:ext cx="2354262"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0   1   0   1</a:t>
            </a:r>
          </a:p>
          <a:p>
            <a:pPr>
              <a:spcBef>
                <a:spcPct val="0"/>
              </a:spcBef>
              <a:buFontTx/>
              <a:buNone/>
            </a:pPr>
            <a:r>
              <a:rPr lang="en-US" altLang="en-US" sz="2000">
                <a:latin typeface="Courier New" pitchFamily="49" charset="0"/>
              </a:rPr>
              <a:t> 1   0   0   1</a:t>
            </a:r>
          </a:p>
        </p:txBody>
      </p:sp>
      <p:sp>
        <p:nvSpPr>
          <p:cNvPr id="27659" name="Text Box 13"/>
          <p:cNvSpPr txBox="1">
            <a:spLocks noChangeArrowheads="1"/>
          </p:cNvSpPr>
          <p:nvPr/>
        </p:nvSpPr>
        <p:spPr bwMode="auto">
          <a:xfrm>
            <a:off x="533400" y="2371725"/>
            <a:ext cx="30480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pitchFamily="49" charset="0"/>
              </a:rPr>
              <a:t>+</a:t>
            </a:r>
          </a:p>
        </p:txBody>
      </p:sp>
      <p:grpSp>
        <p:nvGrpSpPr>
          <p:cNvPr id="236558" name="Group 14"/>
          <p:cNvGrpSpPr>
            <a:grpSpLocks/>
          </p:cNvGrpSpPr>
          <p:nvPr/>
        </p:nvGrpSpPr>
        <p:grpSpPr bwMode="auto">
          <a:xfrm>
            <a:off x="2667000" y="2286000"/>
            <a:ext cx="533400" cy="1836738"/>
            <a:chOff x="1680" y="1440"/>
            <a:chExt cx="336" cy="1157"/>
          </a:xfrm>
        </p:grpSpPr>
        <p:sp>
          <p:nvSpPr>
            <p:cNvPr id="27661" name="Rectangle 15"/>
            <p:cNvSpPr>
              <a:spLocks noChangeArrowheads="1"/>
            </p:cNvSpPr>
            <p:nvPr/>
          </p:nvSpPr>
          <p:spPr bwMode="auto">
            <a:xfrm>
              <a:off x="1728" y="2069"/>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7662" name="Line 16"/>
            <p:cNvSpPr>
              <a:spLocks noChangeShapeType="1"/>
            </p:cNvSpPr>
            <p:nvPr/>
          </p:nvSpPr>
          <p:spPr bwMode="auto">
            <a:xfrm>
              <a:off x="1847" y="1685"/>
              <a:ext cx="0"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7663" name="Group 17"/>
            <p:cNvGrpSpPr>
              <a:grpSpLocks/>
            </p:cNvGrpSpPr>
            <p:nvPr/>
          </p:nvGrpSpPr>
          <p:grpSpPr bwMode="auto">
            <a:xfrm>
              <a:off x="1748" y="1440"/>
              <a:ext cx="48" cy="576"/>
              <a:chOff x="1440" y="1435"/>
              <a:chExt cx="48" cy="576"/>
            </a:xfrm>
          </p:grpSpPr>
          <p:sp>
            <p:nvSpPr>
              <p:cNvPr id="27669" name="Line 18"/>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70" name="Line 19"/>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7664" name="Line 20"/>
            <p:cNvSpPr>
              <a:spLocks noChangeShapeType="1"/>
            </p:cNvSpPr>
            <p:nvPr/>
          </p:nvSpPr>
          <p:spPr bwMode="auto">
            <a:xfrm>
              <a:off x="1948" y="1877"/>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7665" name="Line 21"/>
            <p:cNvSpPr>
              <a:spLocks noChangeShapeType="1"/>
            </p:cNvSpPr>
            <p:nvPr/>
          </p:nvSpPr>
          <p:spPr bwMode="auto">
            <a:xfrm>
              <a:off x="1824" y="2357"/>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7666" name="Line 22"/>
            <p:cNvSpPr>
              <a:spLocks noChangeShapeType="1"/>
            </p:cNvSpPr>
            <p:nvPr/>
          </p:nvSpPr>
          <p:spPr bwMode="auto">
            <a:xfrm>
              <a:off x="1752" y="2357"/>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67" name="Line 23"/>
            <p:cNvSpPr>
              <a:spLocks noChangeShapeType="1"/>
            </p:cNvSpPr>
            <p:nvPr/>
          </p:nvSpPr>
          <p:spPr bwMode="auto">
            <a:xfrm flipV="1">
              <a:off x="1680" y="2308"/>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cxnSp>
          <p:nvCxnSpPr>
            <p:cNvPr id="27668" name="AutoShape 24"/>
            <p:cNvCxnSpPr>
              <a:cxnSpLocks noChangeShapeType="1"/>
              <a:stCxn id="27667" idx="0"/>
              <a:endCxn id="27666" idx="1"/>
            </p:cNvCxnSpPr>
            <p:nvPr/>
          </p:nvCxnSpPr>
          <p:spPr bwMode="auto">
            <a:xfrm>
              <a:off x="1680" y="2548"/>
              <a:ext cx="72" cy="1"/>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655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655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655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655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65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51" grpId="0"/>
      <p:bldP spid="236552" grpId="0" animBg="1"/>
      <p:bldP spid="236553" grpId="0"/>
      <p:bldP spid="23655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0"/>
            <a:ext cx="7772400" cy="1143000"/>
          </a:xfrm>
        </p:spPr>
        <p:txBody>
          <a:bodyPr/>
          <a:lstStyle/>
          <a:p>
            <a:pPr eaLnBrk="1" hangingPunct="1"/>
            <a:r>
              <a:rPr lang="en-US" altLang="en-US" sz="4000"/>
              <a:t>A Circuit for Adding</a:t>
            </a:r>
            <a:r>
              <a:rPr lang="en-US" altLang="en-US"/>
              <a:t>!</a:t>
            </a:r>
          </a:p>
        </p:txBody>
      </p:sp>
      <p:grpSp>
        <p:nvGrpSpPr>
          <p:cNvPr id="28675" name="Group 3"/>
          <p:cNvGrpSpPr>
            <a:grpSpLocks/>
          </p:cNvGrpSpPr>
          <p:nvPr/>
        </p:nvGrpSpPr>
        <p:grpSpPr bwMode="auto">
          <a:xfrm>
            <a:off x="533400" y="1066800"/>
            <a:ext cx="8218488" cy="180975"/>
            <a:chOff x="295" y="1311"/>
            <a:chExt cx="5177" cy="114"/>
          </a:xfrm>
        </p:grpSpPr>
        <p:sp>
          <p:nvSpPr>
            <p:cNvPr id="2872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872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8676" name="Text Box 6"/>
          <p:cNvSpPr txBox="1">
            <a:spLocks noChangeArrowheads="1"/>
          </p:cNvSpPr>
          <p:nvPr/>
        </p:nvSpPr>
        <p:spPr bwMode="auto">
          <a:xfrm>
            <a:off x="685800" y="1382713"/>
            <a:ext cx="231933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Addition</a:t>
            </a:r>
            <a:endParaRPr lang="en-US" altLang="en-US" sz="2400">
              <a:latin typeface="Courier" pitchFamily="49" charset="0"/>
            </a:endParaRPr>
          </a:p>
        </p:txBody>
      </p:sp>
      <p:sp>
        <p:nvSpPr>
          <p:cNvPr id="28677" name="Line 8"/>
          <p:cNvSpPr>
            <a:spLocks noChangeShapeType="1"/>
          </p:cNvSpPr>
          <p:nvPr/>
        </p:nvSpPr>
        <p:spPr bwMode="auto">
          <a:xfrm flipV="1">
            <a:off x="555625" y="2819400"/>
            <a:ext cx="2492375" cy="111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78" name="Text Box 9"/>
          <p:cNvSpPr txBox="1">
            <a:spLocks noChangeArrowheads="1"/>
          </p:cNvSpPr>
          <p:nvPr/>
        </p:nvSpPr>
        <p:spPr bwMode="auto">
          <a:xfrm>
            <a:off x="769938" y="2057400"/>
            <a:ext cx="2354262"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0   1   0   1</a:t>
            </a:r>
          </a:p>
          <a:p>
            <a:pPr>
              <a:spcBef>
                <a:spcPct val="0"/>
              </a:spcBef>
              <a:buFontTx/>
              <a:buNone/>
            </a:pPr>
            <a:r>
              <a:rPr lang="en-US" altLang="en-US" sz="2000">
                <a:latin typeface="Courier New" pitchFamily="49" charset="0"/>
              </a:rPr>
              <a:t> 1   0   0   1</a:t>
            </a:r>
          </a:p>
        </p:txBody>
      </p:sp>
      <p:sp>
        <p:nvSpPr>
          <p:cNvPr id="28679" name="Text Box 10"/>
          <p:cNvSpPr txBox="1">
            <a:spLocks noChangeArrowheads="1"/>
          </p:cNvSpPr>
          <p:nvPr/>
        </p:nvSpPr>
        <p:spPr bwMode="auto">
          <a:xfrm>
            <a:off x="533400" y="2371725"/>
            <a:ext cx="30480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pitchFamily="49" charset="0"/>
              </a:rPr>
              <a:t>+</a:t>
            </a:r>
          </a:p>
        </p:txBody>
      </p:sp>
      <p:sp>
        <p:nvSpPr>
          <p:cNvPr id="28680" name="Rectangle 11"/>
          <p:cNvSpPr>
            <a:spLocks noChangeArrowheads="1"/>
          </p:cNvSpPr>
          <p:nvPr/>
        </p:nvSpPr>
        <p:spPr bwMode="auto">
          <a:xfrm>
            <a:off x="27432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8681" name="Line 12"/>
          <p:cNvSpPr>
            <a:spLocks noChangeShapeType="1"/>
          </p:cNvSpPr>
          <p:nvPr/>
        </p:nvSpPr>
        <p:spPr bwMode="auto">
          <a:xfrm>
            <a:off x="29321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8682" name="Group 13"/>
          <p:cNvGrpSpPr>
            <a:grpSpLocks/>
          </p:cNvGrpSpPr>
          <p:nvPr/>
        </p:nvGrpSpPr>
        <p:grpSpPr bwMode="auto">
          <a:xfrm>
            <a:off x="2774950" y="2286000"/>
            <a:ext cx="76200" cy="914400"/>
            <a:chOff x="1440" y="1435"/>
            <a:chExt cx="48" cy="576"/>
          </a:xfrm>
        </p:grpSpPr>
        <p:sp>
          <p:nvSpPr>
            <p:cNvPr id="28725" name="Line 14"/>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26" name="Line 15"/>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8683" name="Line 16"/>
          <p:cNvSpPr>
            <a:spLocks noChangeShapeType="1"/>
          </p:cNvSpPr>
          <p:nvPr/>
        </p:nvSpPr>
        <p:spPr bwMode="auto">
          <a:xfrm>
            <a:off x="30924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84" name="Line 17"/>
          <p:cNvSpPr>
            <a:spLocks noChangeShapeType="1"/>
          </p:cNvSpPr>
          <p:nvPr/>
        </p:nvSpPr>
        <p:spPr bwMode="auto">
          <a:xfrm>
            <a:off x="28956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85" name="Line 18"/>
          <p:cNvSpPr>
            <a:spLocks noChangeShapeType="1"/>
          </p:cNvSpPr>
          <p:nvPr/>
        </p:nvSpPr>
        <p:spPr bwMode="auto">
          <a:xfrm>
            <a:off x="27813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86" name="Line 19"/>
          <p:cNvSpPr>
            <a:spLocks noChangeShapeType="1"/>
          </p:cNvSpPr>
          <p:nvPr/>
        </p:nvSpPr>
        <p:spPr bwMode="auto">
          <a:xfrm flipV="1">
            <a:off x="2662238" y="297180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8687" name="AutoShape 20"/>
          <p:cNvCxnSpPr>
            <a:cxnSpLocks noChangeShapeType="1"/>
            <a:stCxn id="28686" idx="0"/>
            <a:endCxn id="28685" idx="1"/>
          </p:cNvCxnSpPr>
          <p:nvPr/>
        </p:nvCxnSpPr>
        <p:spPr bwMode="auto">
          <a:xfrm>
            <a:off x="2662238" y="4044950"/>
            <a:ext cx="119062"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8688" name="Rectangle 21"/>
          <p:cNvSpPr>
            <a:spLocks noChangeArrowheads="1"/>
          </p:cNvSpPr>
          <p:nvPr/>
        </p:nvSpPr>
        <p:spPr bwMode="auto">
          <a:xfrm>
            <a:off x="21336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8689" name="Line 22"/>
          <p:cNvSpPr>
            <a:spLocks noChangeShapeType="1"/>
          </p:cNvSpPr>
          <p:nvPr/>
        </p:nvSpPr>
        <p:spPr bwMode="auto">
          <a:xfrm>
            <a:off x="23225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8690" name="Group 23"/>
          <p:cNvGrpSpPr>
            <a:grpSpLocks/>
          </p:cNvGrpSpPr>
          <p:nvPr/>
        </p:nvGrpSpPr>
        <p:grpSpPr bwMode="auto">
          <a:xfrm>
            <a:off x="2165350" y="2286000"/>
            <a:ext cx="76200" cy="914400"/>
            <a:chOff x="1440" y="1435"/>
            <a:chExt cx="48" cy="576"/>
          </a:xfrm>
        </p:grpSpPr>
        <p:sp>
          <p:nvSpPr>
            <p:cNvPr id="28723" name="Line 24"/>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24" name="Line 25"/>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8691" name="Line 26"/>
          <p:cNvSpPr>
            <a:spLocks noChangeShapeType="1"/>
          </p:cNvSpPr>
          <p:nvPr/>
        </p:nvSpPr>
        <p:spPr bwMode="auto">
          <a:xfrm>
            <a:off x="24828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92" name="Line 27"/>
          <p:cNvSpPr>
            <a:spLocks noChangeShapeType="1"/>
          </p:cNvSpPr>
          <p:nvPr/>
        </p:nvSpPr>
        <p:spPr bwMode="auto">
          <a:xfrm>
            <a:off x="22860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93" name="Line 28"/>
          <p:cNvSpPr>
            <a:spLocks noChangeShapeType="1"/>
          </p:cNvSpPr>
          <p:nvPr/>
        </p:nvSpPr>
        <p:spPr bwMode="auto">
          <a:xfrm>
            <a:off x="21717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8694" name="AutoShape 29"/>
          <p:cNvCxnSpPr>
            <a:cxnSpLocks noChangeShapeType="1"/>
            <a:stCxn id="28712" idx="0"/>
          </p:cNvCxnSpPr>
          <p:nvPr/>
        </p:nvCxnSpPr>
        <p:spPr bwMode="auto">
          <a:xfrm>
            <a:off x="2052638" y="4044950"/>
            <a:ext cx="119062"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8695" name="Rectangle 30"/>
          <p:cNvSpPr>
            <a:spLocks noChangeArrowheads="1"/>
          </p:cNvSpPr>
          <p:nvPr/>
        </p:nvSpPr>
        <p:spPr bwMode="auto">
          <a:xfrm>
            <a:off x="1524000" y="3276600"/>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8696" name="Line 31"/>
          <p:cNvSpPr>
            <a:spLocks noChangeShapeType="1"/>
          </p:cNvSpPr>
          <p:nvPr/>
        </p:nvSpPr>
        <p:spPr bwMode="auto">
          <a:xfrm>
            <a:off x="1712913" y="26670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8697" name="Group 32"/>
          <p:cNvGrpSpPr>
            <a:grpSpLocks/>
          </p:cNvGrpSpPr>
          <p:nvPr/>
        </p:nvGrpSpPr>
        <p:grpSpPr bwMode="auto">
          <a:xfrm>
            <a:off x="1555750" y="2278063"/>
            <a:ext cx="76200" cy="914400"/>
            <a:chOff x="1440" y="1435"/>
            <a:chExt cx="48" cy="576"/>
          </a:xfrm>
        </p:grpSpPr>
        <p:sp>
          <p:nvSpPr>
            <p:cNvPr id="28721" name="Line 33"/>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22" name="Line 34"/>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8698" name="Line 35"/>
          <p:cNvSpPr>
            <a:spLocks noChangeShapeType="1"/>
          </p:cNvSpPr>
          <p:nvPr/>
        </p:nvSpPr>
        <p:spPr bwMode="auto">
          <a:xfrm>
            <a:off x="1873250" y="29718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99" name="Line 36"/>
          <p:cNvSpPr>
            <a:spLocks noChangeShapeType="1"/>
          </p:cNvSpPr>
          <p:nvPr/>
        </p:nvSpPr>
        <p:spPr bwMode="auto">
          <a:xfrm>
            <a:off x="1676400" y="3733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700" name="Line 37"/>
          <p:cNvSpPr>
            <a:spLocks noChangeShapeType="1"/>
          </p:cNvSpPr>
          <p:nvPr/>
        </p:nvSpPr>
        <p:spPr bwMode="auto">
          <a:xfrm>
            <a:off x="1562100" y="3733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8701" name="AutoShape 38"/>
          <p:cNvCxnSpPr>
            <a:cxnSpLocks noChangeShapeType="1"/>
            <a:endCxn id="28700" idx="1"/>
          </p:cNvCxnSpPr>
          <p:nvPr/>
        </p:nvCxnSpPr>
        <p:spPr bwMode="auto">
          <a:xfrm>
            <a:off x="1447800" y="4037013"/>
            <a:ext cx="114300" cy="158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8702" name="Rectangle 39"/>
          <p:cNvSpPr>
            <a:spLocks noChangeArrowheads="1"/>
          </p:cNvSpPr>
          <p:nvPr/>
        </p:nvSpPr>
        <p:spPr bwMode="auto">
          <a:xfrm>
            <a:off x="9144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8703" name="Line 40"/>
          <p:cNvSpPr>
            <a:spLocks noChangeShapeType="1"/>
          </p:cNvSpPr>
          <p:nvPr/>
        </p:nvSpPr>
        <p:spPr bwMode="auto">
          <a:xfrm>
            <a:off x="11033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8704" name="Group 41"/>
          <p:cNvGrpSpPr>
            <a:grpSpLocks/>
          </p:cNvGrpSpPr>
          <p:nvPr/>
        </p:nvGrpSpPr>
        <p:grpSpPr bwMode="auto">
          <a:xfrm>
            <a:off x="946150" y="2286000"/>
            <a:ext cx="76200" cy="914400"/>
            <a:chOff x="1440" y="1435"/>
            <a:chExt cx="48" cy="576"/>
          </a:xfrm>
        </p:grpSpPr>
        <p:sp>
          <p:nvSpPr>
            <p:cNvPr id="28719" name="Line 42"/>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20" name="Line 43"/>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8705" name="Line 44"/>
          <p:cNvSpPr>
            <a:spLocks noChangeShapeType="1"/>
          </p:cNvSpPr>
          <p:nvPr/>
        </p:nvSpPr>
        <p:spPr bwMode="auto">
          <a:xfrm>
            <a:off x="12636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706" name="Line 45"/>
          <p:cNvSpPr>
            <a:spLocks noChangeShapeType="1"/>
          </p:cNvSpPr>
          <p:nvPr/>
        </p:nvSpPr>
        <p:spPr bwMode="auto">
          <a:xfrm>
            <a:off x="10668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707" name="Line 46"/>
          <p:cNvSpPr>
            <a:spLocks noChangeShapeType="1"/>
          </p:cNvSpPr>
          <p:nvPr/>
        </p:nvSpPr>
        <p:spPr bwMode="auto">
          <a:xfrm>
            <a:off x="9525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8708" name="AutoShape 47"/>
          <p:cNvCxnSpPr>
            <a:cxnSpLocks noChangeShapeType="1"/>
            <a:endCxn id="28707" idx="1"/>
          </p:cNvCxnSpPr>
          <p:nvPr/>
        </p:nvCxnSpPr>
        <p:spPr bwMode="auto">
          <a:xfrm>
            <a:off x="838200" y="4044950"/>
            <a:ext cx="114300"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8709" name="Text Box 48"/>
          <p:cNvSpPr txBox="1">
            <a:spLocks noChangeArrowheads="1"/>
          </p:cNvSpPr>
          <p:nvPr/>
        </p:nvSpPr>
        <p:spPr bwMode="auto">
          <a:xfrm>
            <a:off x="3276600" y="2800350"/>
            <a:ext cx="3206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0</a:t>
            </a:r>
          </a:p>
        </p:txBody>
      </p:sp>
      <p:sp>
        <p:nvSpPr>
          <p:cNvPr id="28710" name="Line 49"/>
          <p:cNvSpPr>
            <a:spLocks noChangeShapeType="1"/>
          </p:cNvSpPr>
          <p:nvPr/>
        </p:nvSpPr>
        <p:spPr bwMode="auto">
          <a:xfrm>
            <a:off x="3092450" y="2979738"/>
            <a:ext cx="260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1" name="Line 50"/>
          <p:cNvSpPr>
            <a:spLocks noChangeShapeType="1"/>
          </p:cNvSpPr>
          <p:nvPr/>
        </p:nvSpPr>
        <p:spPr bwMode="auto">
          <a:xfrm flipH="1">
            <a:off x="2481263" y="297180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2" name="Line 51"/>
          <p:cNvSpPr>
            <a:spLocks noChangeShapeType="1"/>
          </p:cNvSpPr>
          <p:nvPr/>
        </p:nvSpPr>
        <p:spPr bwMode="auto">
          <a:xfrm flipV="1">
            <a:off x="2052638" y="297180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3" name="Line 52"/>
          <p:cNvSpPr>
            <a:spLocks noChangeShapeType="1"/>
          </p:cNvSpPr>
          <p:nvPr/>
        </p:nvSpPr>
        <p:spPr bwMode="auto">
          <a:xfrm flipH="1">
            <a:off x="1871663" y="297180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4" name="Line 53"/>
          <p:cNvSpPr>
            <a:spLocks noChangeShapeType="1"/>
          </p:cNvSpPr>
          <p:nvPr/>
        </p:nvSpPr>
        <p:spPr bwMode="auto">
          <a:xfrm flipV="1">
            <a:off x="1443038" y="296545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5" name="Line 54"/>
          <p:cNvSpPr>
            <a:spLocks noChangeShapeType="1"/>
          </p:cNvSpPr>
          <p:nvPr/>
        </p:nvSpPr>
        <p:spPr bwMode="auto">
          <a:xfrm flipH="1">
            <a:off x="1262063" y="296545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6" name="Line 55"/>
          <p:cNvSpPr>
            <a:spLocks noChangeShapeType="1"/>
          </p:cNvSpPr>
          <p:nvPr/>
        </p:nvSpPr>
        <p:spPr bwMode="auto">
          <a:xfrm>
            <a:off x="838200" y="4038600"/>
            <a:ext cx="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717" name="AutoShape 56"/>
          <p:cNvSpPr>
            <a:spLocks noChangeArrowheads="1"/>
          </p:cNvSpPr>
          <p:nvPr/>
        </p:nvSpPr>
        <p:spPr bwMode="auto">
          <a:xfrm>
            <a:off x="1371600" y="4800600"/>
            <a:ext cx="1752600" cy="914400"/>
          </a:xfrm>
          <a:prstGeom prst="wedgeRectCallout">
            <a:avLst>
              <a:gd name="adj1" fmla="val -57519"/>
              <a:gd name="adj2" fmla="val 77954"/>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Times New Roman" pitchFamily="18" charset="0"/>
              </a:rPr>
              <a:t>Cool, but how do we build a FA?</a:t>
            </a:r>
          </a:p>
        </p:txBody>
      </p:sp>
      <p:pic>
        <p:nvPicPr>
          <p:cNvPr id="28718" name="Picture 57"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5486400"/>
            <a:ext cx="815975" cy="111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0"/>
            <a:ext cx="7772400" cy="1143000"/>
          </a:xfrm>
        </p:spPr>
        <p:txBody>
          <a:bodyPr/>
          <a:lstStyle/>
          <a:p>
            <a:pPr eaLnBrk="1" hangingPunct="1"/>
            <a:r>
              <a:rPr lang="en-US" altLang="en-US" sz="4000"/>
              <a:t>A Circuit for Adding</a:t>
            </a:r>
            <a:r>
              <a:rPr lang="en-US" altLang="en-US"/>
              <a:t>!</a:t>
            </a:r>
          </a:p>
        </p:txBody>
      </p:sp>
      <p:grpSp>
        <p:nvGrpSpPr>
          <p:cNvPr id="29699" name="Group 3"/>
          <p:cNvGrpSpPr>
            <a:grpSpLocks/>
          </p:cNvGrpSpPr>
          <p:nvPr/>
        </p:nvGrpSpPr>
        <p:grpSpPr bwMode="auto">
          <a:xfrm>
            <a:off x="533400" y="1066800"/>
            <a:ext cx="8218488" cy="180975"/>
            <a:chOff x="295" y="1311"/>
            <a:chExt cx="5177" cy="114"/>
          </a:xfrm>
        </p:grpSpPr>
        <p:sp>
          <p:nvSpPr>
            <p:cNvPr id="2976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76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9700" name="Text Box 6"/>
          <p:cNvSpPr txBox="1">
            <a:spLocks noChangeArrowheads="1"/>
          </p:cNvSpPr>
          <p:nvPr/>
        </p:nvSpPr>
        <p:spPr bwMode="auto">
          <a:xfrm>
            <a:off x="685800" y="1382713"/>
            <a:ext cx="231933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Addition</a:t>
            </a:r>
            <a:endParaRPr lang="en-US" altLang="en-US" sz="2400">
              <a:latin typeface="Courier" pitchFamily="49" charset="0"/>
            </a:endParaRPr>
          </a:p>
        </p:txBody>
      </p:sp>
      <p:sp>
        <p:nvSpPr>
          <p:cNvPr id="29701" name="Line 8"/>
          <p:cNvSpPr>
            <a:spLocks noChangeShapeType="1"/>
          </p:cNvSpPr>
          <p:nvPr/>
        </p:nvSpPr>
        <p:spPr bwMode="auto">
          <a:xfrm flipV="1">
            <a:off x="555625" y="2819400"/>
            <a:ext cx="2492375" cy="111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02" name="Text Box 9"/>
          <p:cNvSpPr txBox="1">
            <a:spLocks noChangeArrowheads="1"/>
          </p:cNvSpPr>
          <p:nvPr/>
        </p:nvSpPr>
        <p:spPr bwMode="auto">
          <a:xfrm>
            <a:off x="769938" y="2057400"/>
            <a:ext cx="2354262"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0   1   0   1</a:t>
            </a:r>
          </a:p>
          <a:p>
            <a:pPr>
              <a:spcBef>
                <a:spcPct val="0"/>
              </a:spcBef>
              <a:buFontTx/>
              <a:buNone/>
            </a:pPr>
            <a:r>
              <a:rPr lang="en-US" altLang="en-US" sz="2000">
                <a:latin typeface="Courier New" pitchFamily="49" charset="0"/>
              </a:rPr>
              <a:t> 1   0   0   1</a:t>
            </a:r>
          </a:p>
        </p:txBody>
      </p:sp>
      <p:sp>
        <p:nvSpPr>
          <p:cNvPr id="29703" name="Text Box 10"/>
          <p:cNvSpPr txBox="1">
            <a:spLocks noChangeArrowheads="1"/>
          </p:cNvSpPr>
          <p:nvPr/>
        </p:nvSpPr>
        <p:spPr bwMode="auto">
          <a:xfrm>
            <a:off x="533400" y="2371725"/>
            <a:ext cx="184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pitchFamily="49" charset="0"/>
              </a:rPr>
              <a:t>+</a:t>
            </a:r>
          </a:p>
        </p:txBody>
      </p:sp>
      <p:sp>
        <p:nvSpPr>
          <p:cNvPr id="29704" name="Rectangle 11"/>
          <p:cNvSpPr>
            <a:spLocks noChangeArrowheads="1"/>
          </p:cNvSpPr>
          <p:nvPr/>
        </p:nvSpPr>
        <p:spPr bwMode="auto">
          <a:xfrm>
            <a:off x="2743200" y="3276600"/>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9705" name="Line 12"/>
          <p:cNvSpPr>
            <a:spLocks noChangeShapeType="1"/>
          </p:cNvSpPr>
          <p:nvPr/>
        </p:nvSpPr>
        <p:spPr bwMode="auto">
          <a:xfrm>
            <a:off x="29321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9706" name="Group 13"/>
          <p:cNvGrpSpPr>
            <a:grpSpLocks/>
          </p:cNvGrpSpPr>
          <p:nvPr/>
        </p:nvGrpSpPr>
        <p:grpSpPr bwMode="auto">
          <a:xfrm>
            <a:off x="2774950" y="2286000"/>
            <a:ext cx="76200" cy="914400"/>
            <a:chOff x="1440" y="1435"/>
            <a:chExt cx="48" cy="576"/>
          </a:xfrm>
        </p:grpSpPr>
        <p:sp>
          <p:nvSpPr>
            <p:cNvPr id="29761" name="Line 14"/>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62" name="Line 15"/>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9707" name="Line 16"/>
          <p:cNvSpPr>
            <a:spLocks noChangeShapeType="1"/>
          </p:cNvSpPr>
          <p:nvPr/>
        </p:nvSpPr>
        <p:spPr bwMode="auto">
          <a:xfrm>
            <a:off x="30924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08" name="Line 17"/>
          <p:cNvSpPr>
            <a:spLocks noChangeShapeType="1"/>
          </p:cNvSpPr>
          <p:nvPr/>
        </p:nvSpPr>
        <p:spPr bwMode="auto">
          <a:xfrm>
            <a:off x="28956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09" name="Line 18"/>
          <p:cNvSpPr>
            <a:spLocks noChangeShapeType="1"/>
          </p:cNvSpPr>
          <p:nvPr/>
        </p:nvSpPr>
        <p:spPr bwMode="auto">
          <a:xfrm>
            <a:off x="27813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10" name="Line 19"/>
          <p:cNvSpPr>
            <a:spLocks noChangeShapeType="1"/>
          </p:cNvSpPr>
          <p:nvPr/>
        </p:nvSpPr>
        <p:spPr bwMode="auto">
          <a:xfrm flipV="1">
            <a:off x="2662238" y="297180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9711" name="AutoShape 20"/>
          <p:cNvCxnSpPr>
            <a:cxnSpLocks noChangeShapeType="1"/>
            <a:stCxn id="29710" idx="0"/>
            <a:endCxn id="29709" idx="1"/>
          </p:cNvCxnSpPr>
          <p:nvPr/>
        </p:nvCxnSpPr>
        <p:spPr bwMode="auto">
          <a:xfrm>
            <a:off x="2662238" y="4044950"/>
            <a:ext cx="119062"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9712" name="Rectangle 21"/>
          <p:cNvSpPr>
            <a:spLocks noChangeArrowheads="1"/>
          </p:cNvSpPr>
          <p:nvPr/>
        </p:nvSpPr>
        <p:spPr bwMode="auto">
          <a:xfrm>
            <a:off x="21336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9713" name="Line 22"/>
          <p:cNvSpPr>
            <a:spLocks noChangeShapeType="1"/>
          </p:cNvSpPr>
          <p:nvPr/>
        </p:nvSpPr>
        <p:spPr bwMode="auto">
          <a:xfrm>
            <a:off x="23225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9714" name="Group 23"/>
          <p:cNvGrpSpPr>
            <a:grpSpLocks/>
          </p:cNvGrpSpPr>
          <p:nvPr/>
        </p:nvGrpSpPr>
        <p:grpSpPr bwMode="auto">
          <a:xfrm>
            <a:off x="2165350" y="2286000"/>
            <a:ext cx="76200" cy="914400"/>
            <a:chOff x="1440" y="1435"/>
            <a:chExt cx="48" cy="576"/>
          </a:xfrm>
        </p:grpSpPr>
        <p:sp>
          <p:nvSpPr>
            <p:cNvPr id="29759" name="Line 24"/>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60" name="Line 25"/>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9715" name="Line 26"/>
          <p:cNvSpPr>
            <a:spLocks noChangeShapeType="1"/>
          </p:cNvSpPr>
          <p:nvPr/>
        </p:nvSpPr>
        <p:spPr bwMode="auto">
          <a:xfrm>
            <a:off x="24828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16" name="Line 27"/>
          <p:cNvSpPr>
            <a:spLocks noChangeShapeType="1"/>
          </p:cNvSpPr>
          <p:nvPr/>
        </p:nvSpPr>
        <p:spPr bwMode="auto">
          <a:xfrm>
            <a:off x="22860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17" name="Line 28"/>
          <p:cNvSpPr>
            <a:spLocks noChangeShapeType="1"/>
          </p:cNvSpPr>
          <p:nvPr/>
        </p:nvSpPr>
        <p:spPr bwMode="auto">
          <a:xfrm>
            <a:off x="21717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9718" name="AutoShape 29"/>
          <p:cNvCxnSpPr>
            <a:cxnSpLocks noChangeShapeType="1"/>
            <a:stCxn id="29736" idx="0"/>
          </p:cNvCxnSpPr>
          <p:nvPr/>
        </p:nvCxnSpPr>
        <p:spPr bwMode="auto">
          <a:xfrm>
            <a:off x="2052638" y="4044950"/>
            <a:ext cx="119062"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9719" name="Rectangle 30"/>
          <p:cNvSpPr>
            <a:spLocks noChangeArrowheads="1"/>
          </p:cNvSpPr>
          <p:nvPr/>
        </p:nvSpPr>
        <p:spPr bwMode="auto">
          <a:xfrm>
            <a:off x="1524000" y="3276600"/>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9720" name="Line 31"/>
          <p:cNvSpPr>
            <a:spLocks noChangeShapeType="1"/>
          </p:cNvSpPr>
          <p:nvPr/>
        </p:nvSpPr>
        <p:spPr bwMode="auto">
          <a:xfrm>
            <a:off x="1712913" y="26670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9721" name="Group 32"/>
          <p:cNvGrpSpPr>
            <a:grpSpLocks/>
          </p:cNvGrpSpPr>
          <p:nvPr/>
        </p:nvGrpSpPr>
        <p:grpSpPr bwMode="auto">
          <a:xfrm>
            <a:off x="1555750" y="2278063"/>
            <a:ext cx="76200" cy="914400"/>
            <a:chOff x="1440" y="1435"/>
            <a:chExt cx="48" cy="576"/>
          </a:xfrm>
        </p:grpSpPr>
        <p:sp>
          <p:nvSpPr>
            <p:cNvPr id="29757" name="Line 33"/>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58" name="Line 34"/>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9722" name="Line 35"/>
          <p:cNvSpPr>
            <a:spLocks noChangeShapeType="1"/>
          </p:cNvSpPr>
          <p:nvPr/>
        </p:nvSpPr>
        <p:spPr bwMode="auto">
          <a:xfrm>
            <a:off x="1873250" y="29718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23" name="Line 36"/>
          <p:cNvSpPr>
            <a:spLocks noChangeShapeType="1"/>
          </p:cNvSpPr>
          <p:nvPr/>
        </p:nvSpPr>
        <p:spPr bwMode="auto">
          <a:xfrm>
            <a:off x="1676400" y="3733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24" name="Line 37"/>
          <p:cNvSpPr>
            <a:spLocks noChangeShapeType="1"/>
          </p:cNvSpPr>
          <p:nvPr/>
        </p:nvSpPr>
        <p:spPr bwMode="auto">
          <a:xfrm>
            <a:off x="1562100" y="3733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9725" name="AutoShape 38"/>
          <p:cNvCxnSpPr>
            <a:cxnSpLocks noChangeShapeType="1"/>
            <a:endCxn id="29724" idx="1"/>
          </p:cNvCxnSpPr>
          <p:nvPr/>
        </p:nvCxnSpPr>
        <p:spPr bwMode="auto">
          <a:xfrm>
            <a:off x="1447800" y="4037013"/>
            <a:ext cx="114300" cy="158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9726" name="Rectangle 39"/>
          <p:cNvSpPr>
            <a:spLocks noChangeArrowheads="1"/>
          </p:cNvSpPr>
          <p:nvPr/>
        </p:nvSpPr>
        <p:spPr bwMode="auto">
          <a:xfrm>
            <a:off x="9144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9727" name="Line 40"/>
          <p:cNvSpPr>
            <a:spLocks noChangeShapeType="1"/>
          </p:cNvSpPr>
          <p:nvPr/>
        </p:nvSpPr>
        <p:spPr bwMode="auto">
          <a:xfrm>
            <a:off x="11033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9728" name="Group 41"/>
          <p:cNvGrpSpPr>
            <a:grpSpLocks/>
          </p:cNvGrpSpPr>
          <p:nvPr/>
        </p:nvGrpSpPr>
        <p:grpSpPr bwMode="auto">
          <a:xfrm>
            <a:off x="946150" y="2286000"/>
            <a:ext cx="76200" cy="914400"/>
            <a:chOff x="1440" y="1435"/>
            <a:chExt cx="48" cy="576"/>
          </a:xfrm>
        </p:grpSpPr>
        <p:sp>
          <p:nvSpPr>
            <p:cNvPr id="29755" name="Line 42"/>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56" name="Line 43"/>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9729" name="Line 44"/>
          <p:cNvSpPr>
            <a:spLocks noChangeShapeType="1"/>
          </p:cNvSpPr>
          <p:nvPr/>
        </p:nvSpPr>
        <p:spPr bwMode="auto">
          <a:xfrm>
            <a:off x="12636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30" name="Line 45"/>
          <p:cNvSpPr>
            <a:spLocks noChangeShapeType="1"/>
          </p:cNvSpPr>
          <p:nvPr/>
        </p:nvSpPr>
        <p:spPr bwMode="auto">
          <a:xfrm>
            <a:off x="10668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31" name="Line 46"/>
          <p:cNvSpPr>
            <a:spLocks noChangeShapeType="1"/>
          </p:cNvSpPr>
          <p:nvPr/>
        </p:nvSpPr>
        <p:spPr bwMode="auto">
          <a:xfrm>
            <a:off x="9525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9732" name="AutoShape 47"/>
          <p:cNvCxnSpPr>
            <a:cxnSpLocks noChangeShapeType="1"/>
            <a:endCxn id="29731" idx="1"/>
          </p:cNvCxnSpPr>
          <p:nvPr/>
        </p:nvCxnSpPr>
        <p:spPr bwMode="auto">
          <a:xfrm>
            <a:off x="838200" y="4044950"/>
            <a:ext cx="114300"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9733" name="Text Box 48"/>
          <p:cNvSpPr txBox="1">
            <a:spLocks noChangeArrowheads="1"/>
          </p:cNvSpPr>
          <p:nvPr/>
        </p:nvSpPr>
        <p:spPr bwMode="auto">
          <a:xfrm>
            <a:off x="3276600" y="2800350"/>
            <a:ext cx="3206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0</a:t>
            </a:r>
          </a:p>
        </p:txBody>
      </p:sp>
      <p:sp>
        <p:nvSpPr>
          <p:cNvPr id="29734" name="Line 49"/>
          <p:cNvSpPr>
            <a:spLocks noChangeShapeType="1"/>
          </p:cNvSpPr>
          <p:nvPr/>
        </p:nvSpPr>
        <p:spPr bwMode="auto">
          <a:xfrm>
            <a:off x="3092450" y="2979738"/>
            <a:ext cx="260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5" name="Line 50"/>
          <p:cNvSpPr>
            <a:spLocks noChangeShapeType="1"/>
          </p:cNvSpPr>
          <p:nvPr/>
        </p:nvSpPr>
        <p:spPr bwMode="auto">
          <a:xfrm flipH="1">
            <a:off x="2481263" y="297180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6" name="Line 51"/>
          <p:cNvSpPr>
            <a:spLocks noChangeShapeType="1"/>
          </p:cNvSpPr>
          <p:nvPr/>
        </p:nvSpPr>
        <p:spPr bwMode="auto">
          <a:xfrm flipV="1">
            <a:off x="2052638" y="297180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7" name="Line 52"/>
          <p:cNvSpPr>
            <a:spLocks noChangeShapeType="1"/>
          </p:cNvSpPr>
          <p:nvPr/>
        </p:nvSpPr>
        <p:spPr bwMode="auto">
          <a:xfrm flipH="1">
            <a:off x="1871663" y="297180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8" name="Line 53"/>
          <p:cNvSpPr>
            <a:spLocks noChangeShapeType="1"/>
          </p:cNvSpPr>
          <p:nvPr/>
        </p:nvSpPr>
        <p:spPr bwMode="auto">
          <a:xfrm flipV="1">
            <a:off x="1443038" y="296545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9" name="Line 54"/>
          <p:cNvSpPr>
            <a:spLocks noChangeShapeType="1"/>
          </p:cNvSpPr>
          <p:nvPr/>
        </p:nvSpPr>
        <p:spPr bwMode="auto">
          <a:xfrm flipH="1">
            <a:off x="1262063" y="296545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40" name="Line 55"/>
          <p:cNvSpPr>
            <a:spLocks noChangeShapeType="1"/>
          </p:cNvSpPr>
          <p:nvPr/>
        </p:nvSpPr>
        <p:spPr bwMode="auto">
          <a:xfrm>
            <a:off x="838200" y="4038600"/>
            <a:ext cx="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1" name="Rectangle 56"/>
          <p:cNvSpPr>
            <a:spLocks noChangeArrowheads="1"/>
          </p:cNvSpPr>
          <p:nvPr/>
        </p:nvSpPr>
        <p:spPr bwMode="auto">
          <a:xfrm>
            <a:off x="1447800" y="4953000"/>
            <a:ext cx="1219200" cy="1143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a:t>FA</a:t>
            </a:r>
          </a:p>
        </p:txBody>
      </p:sp>
      <p:sp>
        <p:nvSpPr>
          <p:cNvPr id="29742" name="Line 57"/>
          <p:cNvSpPr>
            <a:spLocks noChangeShapeType="1"/>
          </p:cNvSpPr>
          <p:nvPr/>
        </p:nvSpPr>
        <p:spPr bwMode="auto">
          <a:xfrm>
            <a:off x="1676400" y="4648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3" name="Line 58"/>
          <p:cNvSpPr>
            <a:spLocks noChangeShapeType="1"/>
          </p:cNvSpPr>
          <p:nvPr/>
        </p:nvSpPr>
        <p:spPr bwMode="auto">
          <a:xfrm>
            <a:off x="2057400" y="4648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4" name="Line 59"/>
          <p:cNvSpPr>
            <a:spLocks noChangeShapeType="1"/>
          </p:cNvSpPr>
          <p:nvPr/>
        </p:nvSpPr>
        <p:spPr bwMode="auto">
          <a:xfrm>
            <a:off x="2514600" y="4648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5" name="Line 60"/>
          <p:cNvSpPr>
            <a:spLocks noChangeShapeType="1"/>
          </p:cNvSpPr>
          <p:nvPr/>
        </p:nvSpPr>
        <p:spPr bwMode="auto">
          <a:xfrm>
            <a:off x="2460625" y="6172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6" name="Line 61"/>
          <p:cNvSpPr>
            <a:spLocks noChangeShapeType="1"/>
          </p:cNvSpPr>
          <p:nvPr/>
        </p:nvSpPr>
        <p:spPr bwMode="auto">
          <a:xfrm>
            <a:off x="1600200" y="6172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7" name="Text Box 62"/>
          <p:cNvSpPr txBox="1">
            <a:spLocks noChangeArrowheads="1"/>
          </p:cNvSpPr>
          <p:nvPr/>
        </p:nvSpPr>
        <p:spPr bwMode="auto">
          <a:xfrm>
            <a:off x="1492250" y="4267200"/>
            <a:ext cx="3365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i="1"/>
              <a:t>x</a:t>
            </a:r>
          </a:p>
        </p:txBody>
      </p:sp>
      <p:sp>
        <p:nvSpPr>
          <p:cNvPr id="29748" name="Text Box 63"/>
          <p:cNvSpPr txBox="1">
            <a:spLocks noChangeArrowheads="1"/>
          </p:cNvSpPr>
          <p:nvPr/>
        </p:nvSpPr>
        <p:spPr bwMode="auto">
          <a:xfrm>
            <a:off x="1905000" y="4267200"/>
            <a:ext cx="3365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i="1"/>
              <a:t>y</a:t>
            </a:r>
          </a:p>
        </p:txBody>
      </p:sp>
      <p:sp>
        <p:nvSpPr>
          <p:cNvPr id="29749" name="Text Box 64"/>
          <p:cNvSpPr txBox="1">
            <a:spLocks noChangeArrowheads="1"/>
          </p:cNvSpPr>
          <p:nvPr/>
        </p:nvSpPr>
        <p:spPr bwMode="auto">
          <a:xfrm>
            <a:off x="2308225" y="4267200"/>
            <a:ext cx="18065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carry</a:t>
            </a:r>
            <a:r>
              <a:rPr lang="en-US" altLang="en-US" sz="2400" i="1" baseline="-25000"/>
              <a:t>in</a:t>
            </a:r>
            <a:endParaRPr lang="en-US" altLang="en-US" sz="2400" i="1"/>
          </a:p>
        </p:txBody>
      </p:sp>
      <p:sp>
        <p:nvSpPr>
          <p:cNvPr id="29750" name="Text Box 65"/>
          <p:cNvSpPr txBox="1">
            <a:spLocks noChangeArrowheads="1"/>
          </p:cNvSpPr>
          <p:nvPr/>
        </p:nvSpPr>
        <p:spPr bwMode="auto">
          <a:xfrm>
            <a:off x="2155825" y="6324600"/>
            <a:ext cx="16541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sum</a:t>
            </a:r>
          </a:p>
        </p:txBody>
      </p:sp>
      <p:sp>
        <p:nvSpPr>
          <p:cNvPr id="29751" name="Text Box 66"/>
          <p:cNvSpPr txBox="1">
            <a:spLocks noChangeArrowheads="1"/>
          </p:cNvSpPr>
          <p:nvPr/>
        </p:nvSpPr>
        <p:spPr bwMode="auto">
          <a:xfrm>
            <a:off x="762000" y="6324600"/>
            <a:ext cx="18065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carry</a:t>
            </a:r>
            <a:r>
              <a:rPr lang="en-US" altLang="en-US" sz="2400" i="1" baseline="-25000"/>
              <a:t>out</a:t>
            </a:r>
            <a:endParaRPr lang="en-US" altLang="en-US" sz="2400" i="1"/>
          </a:p>
        </p:txBody>
      </p:sp>
      <p:sp>
        <p:nvSpPr>
          <p:cNvPr id="29752" name="Text Box 67"/>
          <p:cNvSpPr txBox="1">
            <a:spLocks noChangeArrowheads="1"/>
          </p:cNvSpPr>
          <p:nvPr/>
        </p:nvSpPr>
        <p:spPr bwMode="auto">
          <a:xfrm>
            <a:off x="4441825" y="1516063"/>
            <a:ext cx="3787775" cy="1370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x  y  carry</a:t>
            </a:r>
            <a:r>
              <a:rPr lang="en-US" altLang="en-US" sz="2400" i="1" baseline="-25000"/>
              <a:t>in </a:t>
            </a:r>
            <a:r>
              <a:rPr lang="en-US" altLang="en-US" sz="2400"/>
              <a:t>  </a:t>
            </a:r>
            <a:r>
              <a:rPr lang="en-US" altLang="en-US" sz="2400" i="1"/>
              <a:t>sum  carry</a:t>
            </a:r>
            <a:r>
              <a:rPr lang="en-US" altLang="en-US" sz="2400" i="1" baseline="-25000"/>
              <a:t>out</a:t>
            </a:r>
            <a:endParaRPr lang="en-US" altLang="en-US" sz="2400"/>
          </a:p>
          <a:p>
            <a:pPr>
              <a:spcBef>
                <a:spcPct val="50000"/>
              </a:spcBef>
              <a:buFontTx/>
              <a:buNone/>
            </a:pPr>
            <a:r>
              <a:rPr lang="en-US" altLang="en-US" sz="2400">
                <a:latin typeface="Courier New" pitchFamily="49" charset="0"/>
              </a:rPr>
              <a:t>0 0  0    0    0         0 0  1    1    0</a:t>
            </a:r>
            <a:r>
              <a:rPr lang="en-US" altLang="en-US" sz="2400" i="1"/>
              <a:t>  </a:t>
            </a:r>
          </a:p>
        </p:txBody>
      </p:sp>
      <p:sp>
        <p:nvSpPr>
          <p:cNvPr id="29753" name="Line 68"/>
          <p:cNvSpPr>
            <a:spLocks noChangeShapeType="1"/>
          </p:cNvSpPr>
          <p:nvPr/>
        </p:nvSpPr>
        <p:spPr bwMode="auto">
          <a:xfrm>
            <a:off x="4419600" y="2057400"/>
            <a:ext cx="3733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54" name="Line 69"/>
          <p:cNvSpPr>
            <a:spLocks noChangeShapeType="1"/>
          </p:cNvSpPr>
          <p:nvPr/>
        </p:nvSpPr>
        <p:spPr bwMode="auto">
          <a:xfrm>
            <a:off x="6096000" y="1371600"/>
            <a:ext cx="0" cy="3200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8"/>
          <p:cNvSpPr>
            <a:spLocks noGrp="1" noChangeArrowheads="1"/>
          </p:cNvSpPr>
          <p:nvPr>
            <p:ph type="body" idx="1"/>
            <p:custDataLst>
              <p:tags r:id="rId1"/>
            </p:custDataLst>
          </p:nvPr>
        </p:nvSpPr>
        <p:spPr>
          <a:noFill/>
        </p:spPr>
        <p:txBody>
          <a:bodyPr/>
          <a:lstStyle/>
          <a:p>
            <a:pPr eaLnBrk="1" hangingPunct="1">
              <a:spcBef>
                <a:spcPct val="0"/>
              </a:spcBef>
              <a:buFontTx/>
              <a:buNone/>
            </a:pPr>
            <a:r>
              <a:rPr lang="en-US" altLang="en-US" b="1">
                <a:latin typeface="Courier New" pitchFamily="49" charset="0"/>
              </a:rPr>
              <a:t>&gt;&gt;&gt; </a:t>
            </a:r>
            <a:r>
              <a:rPr lang="en-US" altLang="en-US" b="1">
                <a:solidFill>
                  <a:srgbClr val="1E16E4"/>
                </a:solidFill>
                <a:latin typeface="Courier New" pitchFamily="49" charset="0"/>
              </a:rPr>
              <a:t>.01*10 == .01/.1</a:t>
            </a:r>
          </a:p>
          <a:p>
            <a:pPr eaLnBrk="1" hangingPunct="1">
              <a:spcBef>
                <a:spcPct val="0"/>
              </a:spcBef>
              <a:buFontTx/>
              <a:buNone/>
            </a:pPr>
            <a:r>
              <a:rPr lang="en-US" altLang="en-US" b="1">
                <a:solidFill>
                  <a:srgbClr val="1E16E4"/>
                </a:solidFill>
                <a:latin typeface="Courier New" pitchFamily="49" charset="0"/>
              </a:rPr>
              <a:t>False</a:t>
            </a:r>
          </a:p>
        </p:txBody>
      </p:sp>
      <p:sp>
        <p:nvSpPr>
          <p:cNvPr id="4099" name="Rectangle 2"/>
          <p:cNvSpPr>
            <a:spLocks noGrp="1" noChangeArrowheads="1"/>
          </p:cNvSpPr>
          <p:nvPr>
            <p:ph type="title"/>
          </p:nvPr>
        </p:nvSpPr>
        <p:spPr>
          <a:xfrm>
            <a:off x="457200" y="152400"/>
            <a:ext cx="7772400" cy="1143000"/>
          </a:xfrm>
        </p:spPr>
        <p:txBody>
          <a:bodyPr/>
          <a:lstStyle/>
          <a:p>
            <a:pPr eaLnBrk="1" hangingPunct="1"/>
            <a:r>
              <a:rPr lang="en-US" altLang="en-US"/>
              <a:t>What</a:t>
            </a:r>
            <a:r>
              <a:rPr lang="ja-JP" altLang="en-US"/>
              <a:t>’</a:t>
            </a:r>
            <a:r>
              <a:rPr lang="en-US" altLang="ja-JP"/>
              <a:t>s Up With This!?</a:t>
            </a:r>
            <a:endParaRPr lang="en-US" altLang="en-US"/>
          </a:p>
        </p:txBody>
      </p:sp>
      <p:grpSp>
        <p:nvGrpSpPr>
          <p:cNvPr id="4100" name="Group 9"/>
          <p:cNvGrpSpPr>
            <a:grpSpLocks/>
          </p:cNvGrpSpPr>
          <p:nvPr/>
        </p:nvGrpSpPr>
        <p:grpSpPr bwMode="auto">
          <a:xfrm>
            <a:off x="304800" y="1114425"/>
            <a:ext cx="8218488" cy="180975"/>
            <a:chOff x="295" y="1311"/>
            <a:chExt cx="5177" cy="114"/>
          </a:xfrm>
        </p:grpSpPr>
        <p:sp>
          <p:nvSpPr>
            <p:cNvPr id="4101" name="Rectangle 10"/>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4102" name="Rectangle 11"/>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76200"/>
            <a:ext cx="7772400" cy="1143000"/>
          </a:xfrm>
        </p:spPr>
        <p:txBody>
          <a:bodyPr/>
          <a:lstStyle/>
          <a:p>
            <a:pPr eaLnBrk="1" hangingPunct="1"/>
            <a:r>
              <a:rPr lang="en-US" altLang="en-US" sz="4000"/>
              <a:t>A Cool Thing About XOR</a:t>
            </a:r>
          </a:p>
        </p:txBody>
      </p:sp>
      <p:sp>
        <p:nvSpPr>
          <p:cNvPr id="30723" name="Text Box 4"/>
          <p:cNvSpPr txBox="1">
            <a:spLocks noChangeArrowheads="1"/>
          </p:cNvSpPr>
          <p:nvPr/>
        </p:nvSpPr>
        <p:spPr bwMode="auto">
          <a:xfrm>
            <a:off x="609600" y="2057400"/>
            <a:ext cx="243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x XOR y XOR y = x</a:t>
            </a:r>
          </a:p>
        </p:txBody>
      </p:sp>
      <p:pic>
        <p:nvPicPr>
          <p:cNvPr id="30724" name="Picture 5" descr="alien"/>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429000" y="14351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5" name="AutoShape 6"/>
          <p:cNvSpPr>
            <a:spLocks noChangeArrowheads="1"/>
          </p:cNvSpPr>
          <p:nvPr/>
        </p:nvSpPr>
        <p:spPr bwMode="auto">
          <a:xfrm>
            <a:off x="5029200" y="1467465"/>
            <a:ext cx="1447800" cy="533400"/>
          </a:xfrm>
          <a:prstGeom prst="wedgeRectCallout">
            <a:avLst>
              <a:gd name="adj1" fmla="val -90236"/>
              <a:gd name="adj2" fmla="val 61745"/>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dirty="0"/>
              <a:t>We saw that last time!</a:t>
            </a:r>
          </a:p>
        </p:txBody>
      </p:sp>
      <p:sp>
        <p:nvSpPr>
          <p:cNvPr id="30726" name="Text Box 7"/>
          <p:cNvSpPr txBox="1">
            <a:spLocks noChangeArrowheads="1"/>
          </p:cNvSpPr>
          <p:nvPr/>
        </p:nvSpPr>
        <p:spPr bwMode="auto">
          <a:xfrm>
            <a:off x="685800" y="2971800"/>
            <a:ext cx="24384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Try this on for size:</a:t>
            </a:r>
          </a:p>
          <a:p>
            <a:pPr>
              <a:spcBef>
                <a:spcPct val="50000"/>
              </a:spcBef>
              <a:buFontTx/>
              <a:buNone/>
            </a:pPr>
            <a:endParaRPr lang="en-US" altLang="en-US" sz="2000"/>
          </a:p>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grpSp>
        <p:nvGrpSpPr>
          <p:cNvPr id="30727" name="Group 8"/>
          <p:cNvGrpSpPr>
            <a:grpSpLocks/>
          </p:cNvGrpSpPr>
          <p:nvPr/>
        </p:nvGrpSpPr>
        <p:grpSpPr bwMode="auto">
          <a:xfrm>
            <a:off x="533400" y="990600"/>
            <a:ext cx="8218488" cy="180975"/>
            <a:chOff x="295" y="1311"/>
            <a:chExt cx="5177" cy="114"/>
          </a:xfrm>
        </p:grpSpPr>
        <p:sp>
          <p:nvSpPr>
            <p:cNvPr id="30728" name="Rectangle 9"/>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9" name="Rectangle 10"/>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76200"/>
            <a:ext cx="7772400" cy="1143000"/>
          </a:xfrm>
        </p:spPr>
        <p:txBody>
          <a:bodyPr/>
          <a:lstStyle/>
          <a:p>
            <a:pPr eaLnBrk="1" hangingPunct="1"/>
            <a:r>
              <a:rPr lang="en-US" altLang="en-US" sz="4000"/>
              <a:t>A Cool Thing About XOR</a:t>
            </a:r>
          </a:p>
        </p:txBody>
      </p:sp>
      <p:sp>
        <p:nvSpPr>
          <p:cNvPr id="31747" name="Text Box 6"/>
          <p:cNvSpPr txBox="1">
            <a:spLocks noChangeArrowheads="1"/>
          </p:cNvSpPr>
          <p:nvPr/>
        </p:nvSpPr>
        <p:spPr bwMode="auto">
          <a:xfrm>
            <a:off x="685800" y="2971800"/>
            <a:ext cx="24384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Try this on for size:</a:t>
            </a:r>
          </a:p>
          <a:p>
            <a:pPr>
              <a:spcBef>
                <a:spcPct val="50000"/>
              </a:spcBef>
              <a:buFontTx/>
              <a:buNone/>
            </a:pPr>
            <a:endParaRPr lang="en-US" altLang="en-US" sz="2000"/>
          </a:p>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1748" name="Text Box 8"/>
          <p:cNvSpPr txBox="1">
            <a:spLocks noChangeArrowheads="1"/>
          </p:cNvSpPr>
          <p:nvPr/>
        </p:nvSpPr>
        <p:spPr bwMode="auto">
          <a:xfrm>
            <a:off x="3657600" y="2971800"/>
            <a:ext cx="51054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Suppose x, y = 	</a:t>
            </a:r>
            <a:r>
              <a:rPr lang="en-US" altLang="en-US" sz="2000">
                <a:latin typeface="Courier New" pitchFamily="49" charset="0"/>
              </a:rPr>
              <a:t>0,0  0,1  1,0  1,1</a:t>
            </a:r>
          </a:p>
          <a:p>
            <a:pPr>
              <a:spcBef>
                <a:spcPct val="50000"/>
              </a:spcBef>
              <a:buFontTx/>
              <a:buNone/>
            </a:pPr>
            <a:endParaRPr lang="en-US" altLang="en-US" sz="2000"/>
          </a:p>
          <a:p>
            <a:pPr>
              <a:spcBef>
                <a:spcPct val="50000"/>
              </a:spcBef>
              <a:buFontTx/>
              <a:buNone/>
            </a:pPr>
            <a:r>
              <a:rPr lang="en-US" altLang="en-US" sz="2000"/>
              <a:t>Now x,y = 	</a:t>
            </a:r>
            <a:r>
              <a:rPr lang="en-US" altLang="en-US" sz="2000">
                <a:latin typeface="Courier New" pitchFamily="49" charset="0"/>
              </a:rPr>
              <a:t>0,0  1,1  1,0  0,1</a:t>
            </a:r>
          </a:p>
          <a:p>
            <a:pPr>
              <a:spcBef>
                <a:spcPct val="50000"/>
              </a:spcBef>
              <a:buFontTx/>
              <a:buNone/>
            </a:pPr>
            <a:r>
              <a:rPr lang="en-US" altLang="en-US" sz="2000">
                <a:latin typeface="Courier New" pitchFamily="49" charset="0"/>
              </a:rPr>
              <a:t>		0,0  1,0  1,1  0,1</a:t>
            </a:r>
          </a:p>
          <a:p>
            <a:pPr>
              <a:spcBef>
                <a:spcPct val="50000"/>
              </a:spcBef>
              <a:buFontTx/>
              <a:buNone/>
            </a:pPr>
            <a:r>
              <a:rPr lang="en-US" altLang="en-US" sz="2000">
                <a:latin typeface="Courier New" pitchFamily="49" charset="0"/>
              </a:rPr>
              <a:t>		0,0  1,0  0,1  1,1</a:t>
            </a:r>
            <a:endParaRPr lang="en-US" altLang="en-US" sz="2000"/>
          </a:p>
        </p:txBody>
      </p:sp>
      <p:grpSp>
        <p:nvGrpSpPr>
          <p:cNvPr id="31749" name="Group 11"/>
          <p:cNvGrpSpPr>
            <a:grpSpLocks/>
          </p:cNvGrpSpPr>
          <p:nvPr/>
        </p:nvGrpSpPr>
        <p:grpSpPr bwMode="auto">
          <a:xfrm>
            <a:off x="533400" y="990600"/>
            <a:ext cx="8218488" cy="180975"/>
            <a:chOff x="295" y="1311"/>
            <a:chExt cx="5177" cy="114"/>
          </a:xfrm>
        </p:grpSpPr>
        <p:sp>
          <p:nvSpPr>
            <p:cNvPr id="31750" name="Rectangle 12"/>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51" name="Rectangle 13"/>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76200"/>
            <a:ext cx="7772400" cy="1143000"/>
          </a:xfrm>
        </p:spPr>
        <p:txBody>
          <a:bodyPr/>
          <a:lstStyle/>
          <a:p>
            <a:pPr eaLnBrk="1" hangingPunct="1"/>
            <a:r>
              <a:rPr lang="en-US" altLang="en-US" sz="4000"/>
              <a:t>A Cool Thing About XOR</a:t>
            </a:r>
          </a:p>
        </p:txBody>
      </p:sp>
      <p:sp>
        <p:nvSpPr>
          <p:cNvPr id="32771"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2772" name="Text Box 5"/>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2773" name="Text Box 6"/>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 ^ y0) ^ y0</a:t>
            </a:r>
          </a:p>
          <a:p>
            <a:pPr>
              <a:spcBef>
                <a:spcPct val="50000"/>
              </a:spcBef>
              <a:buFontTx/>
              <a:buNone/>
            </a:pPr>
            <a:r>
              <a:rPr lang="en-US" altLang="en-US" sz="2000">
                <a:latin typeface="Courier New" pitchFamily="49" charset="0"/>
              </a:rPr>
              <a:t>x2 = x1 ^ y1</a:t>
            </a:r>
          </a:p>
        </p:txBody>
      </p:sp>
      <p:grpSp>
        <p:nvGrpSpPr>
          <p:cNvPr id="32774" name="Group 7"/>
          <p:cNvGrpSpPr>
            <a:grpSpLocks/>
          </p:cNvGrpSpPr>
          <p:nvPr/>
        </p:nvGrpSpPr>
        <p:grpSpPr bwMode="auto">
          <a:xfrm>
            <a:off x="533400" y="990600"/>
            <a:ext cx="8218488" cy="180975"/>
            <a:chOff x="295" y="1311"/>
            <a:chExt cx="5177" cy="114"/>
          </a:xfrm>
        </p:grpSpPr>
        <p:sp>
          <p:nvSpPr>
            <p:cNvPr id="32775" name="Rectangle 8"/>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2776" name="Rectangle 9"/>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
            <a:ext cx="7772400" cy="1143000"/>
          </a:xfrm>
        </p:spPr>
        <p:txBody>
          <a:bodyPr/>
          <a:lstStyle/>
          <a:p>
            <a:pPr eaLnBrk="1" hangingPunct="1"/>
            <a:r>
              <a:rPr lang="en-US" altLang="en-US" sz="4000"/>
              <a:t>A Cool Thing About XOR</a:t>
            </a:r>
          </a:p>
        </p:txBody>
      </p:sp>
      <p:sp>
        <p:nvSpPr>
          <p:cNvPr id="33795"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3796" name="Text Box 4"/>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3797" name="Text Box 5"/>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 ^ (y0 ^ y0)</a:t>
            </a:r>
          </a:p>
          <a:p>
            <a:pPr>
              <a:spcBef>
                <a:spcPct val="50000"/>
              </a:spcBef>
              <a:buFontTx/>
              <a:buNone/>
            </a:pPr>
            <a:r>
              <a:rPr lang="en-US" altLang="en-US" sz="2000">
                <a:latin typeface="Courier New" pitchFamily="49" charset="0"/>
              </a:rPr>
              <a:t>x2 = x1 ^ y1</a:t>
            </a:r>
          </a:p>
        </p:txBody>
      </p:sp>
      <p:grpSp>
        <p:nvGrpSpPr>
          <p:cNvPr id="33798" name="Group 6"/>
          <p:cNvGrpSpPr>
            <a:grpSpLocks/>
          </p:cNvGrpSpPr>
          <p:nvPr/>
        </p:nvGrpSpPr>
        <p:grpSpPr bwMode="auto">
          <a:xfrm>
            <a:off x="533400" y="990600"/>
            <a:ext cx="8218488" cy="180975"/>
            <a:chOff x="295" y="1311"/>
            <a:chExt cx="5177" cy="114"/>
          </a:xfrm>
        </p:grpSpPr>
        <p:sp>
          <p:nvSpPr>
            <p:cNvPr id="33799"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3800"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76200"/>
            <a:ext cx="7772400" cy="1143000"/>
          </a:xfrm>
        </p:spPr>
        <p:txBody>
          <a:bodyPr/>
          <a:lstStyle/>
          <a:p>
            <a:pPr eaLnBrk="1" hangingPunct="1"/>
            <a:r>
              <a:rPr lang="en-US" altLang="en-US" sz="4000"/>
              <a:t>A Cool Thing About XOR</a:t>
            </a:r>
          </a:p>
        </p:txBody>
      </p:sp>
      <p:sp>
        <p:nvSpPr>
          <p:cNvPr id="34819"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4820" name="Text Box 4"/>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4821" name="Text Box 5"/>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a:t>
            </a:r>
          </a:p>
          <a:p>
            <a:pPr>
              <a:spcBef>
                <a:spcPct val="50000"/>
              </a:spcBef>
              <a:buFontTx/>
              <a:buNone/>
            </a:pPr>
            <a:r>
              <a:rPr lang="en-US" altLang="en-US" sz="2000">
                <a:latin typeface="Courier New" pitchFamily="49" charset="0"/>
              </a:rPr>
              <a:t>x2 = x1 ^ y1</a:t>
            </a:r>
          </a:p>
        </p:txBody>
      </p:sp>
      <p:grpSp>
        <p:nvGrpSpPr>
          <p:cNvPr id="34822" name="Group 6"/>
          <p:cNvGrpSpPr>
            <a:grpSpLocks/>
          </p:cNvGrpSpPr>
          <p:nvPr/>
        </p:nvGrpSpPr>
        <p:grpSpPr bwMode="auto">
          <a:xfrm>
            <a:off x="533400" y="990600"/>
            <a:ext cx="8218488" cy="180975"/>
            <a:chOff x="295" y="1311"/>
            <a:chExt cx="5177" cy="114"/>
          </a:xfrm>
        </p:grpSpPr>
        <p:sp>
          <p:nvSpPr>
            <p:cNvPr id="34823"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4824"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76200"/>
            <a:ext cx="7772400" cy="1143000"/>
          </a:xfrm>
        </p:spPr>
        <p:txBody>
          <a:bodyPr/>
          <a:lstStyle/>
          <a:p>
            <a:pPr eaLnBrk="1" hangingPunct="1"/>
            <a:r>
              <a:rPr lang="en-US" altLang="en-US" sz="4000"/>
              <a:t>A Cool Thing About XOR</a:t>
            </a:r>
          </a:p>
        </p:txBody>
      </p:sp>
      <p:sp>
        <p:nvSpPr>
          <p:cNvPr id="35843"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5844" name="Text Box 4"/>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5845" name="Text Box 5"/>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a:t>
            </a:r>
          </a:p>
          <a:p>
            <a:pPr>
              <a:spcBef>
                <a:spcPct val="50000"/>
              </a:spcBef>
              <a:buFontTx/>
              <a:buNone/>
            </a:pPr>
            <a:r>
              <a:rPr lang="en-US" altLang="en-US" sz="2000">
                <a:latin typeface="Courier New" pitchFamily="49" charset="0"/>
              </a:rPr>
              <a:t>x2 = x1 ^ y1 = x1 ^ x0</a:t>
            </a:r>
          </a:p>
        </p:txBody>
      </p:sp>
      <p:grpSp>
        <p:nvGrpSpPr>
          <p:cNvPr id="35846" name="Group 6"/>
          <p:cNvGrpSpPr>
            <a:grpSpLocks/>
          </p:cNvGrpSpPr>
          <p:nvPr/>
        </p:nvGrpSpPr>
        <p:grpSpPr bwMode="auto">
          <a:xfrm>
            <a:off x="533400" y="990600"/>
            <a:ext cx="8218488" cy="180975"/>
            <a:chOff x="295" y="1311"/>
            <a:chExt cx="5177" cy="114"/>
          </a:xfrm>
        </p:grpSpPr>
        <p:sp>
          <p:nvSpPr>
            <p:cNvPr id="35847"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5848"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76200"/>
            <a:ext cx="7772400" cy="1143000"/>
          </a:xfrm>
        </p:spPr>
        <p:txBody>
          <a:bodyPr/>
          <a:lstStyle/>
          <a:p>
            <a:pPr eaLnBrk="1" hangingPunct="1"/>
            <a:r>
              <a:rPr lang="en-US" altLang="en-US" sz="4000"/>
              <a:t>A Cool Thing About XOR</a:t>
            </a:r>
          </a:p>
        </p:txBody>
      </p:sp>
      <p:sp>
        <p:nvSpPr>
          <p:cNvPr id="36867"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6868" name="Text Box 4"/>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6869" name="Text Box 5"/>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a:t>
            </a:r>
          </a:p>
          <a:p>
            <a:pPr>
              <a:spcBef>
                <a:spcPct val="50000"/>
              </a:spcBef>
              <a:buFontTx/>
              <a:buNone/>
            </a:pPr>
            <a:r>
              <a:rPr lang="en-US" altLang="en-US" sz="2000">
                <a:latin typeface="Courier New" pitchFamily="49" charset="0"/>
              </a:rPr>
              <a:t>x2 = x1 ^ y1 = (x0 ^ y0) ^ x0</a:t>
            </a:r>
          </a:p>
        </p:txBody>
      </p:sp>
      <p:grpSp>
        <p:nvGrpSpPr>
          <p:cNvPr id="36870" name="Group 6"/>
          <p:cNvGrpSpPr>
            <a:grpSpLocks/>
          </p:cNvGrpSpPr>
          <p:nvPr/>
        </p:nvGrpSpPr>
        <p:grpSpPr bwMode="auto">
          <a:xfrm>
            <a:off x="533400" y="990600"/>
            <a:ext cx="8218488" cy="180975"/>
            <a:chOff x="295" y="1311"/>
            <a:chExt cx="5177" cy="114"/>
          </a:xfrm>
        </p:grpSpPr>
        <p:sp>
          <p:nvSpPr>
            <p:cNvPr id="36871"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6872"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76200"/>
            <a:ext cx="7772400" cy="1143000"/>
          </a:xfrm>
        </p:spPr>
        <p:txBody>
          <a:bodyPr/>
          <a:lstStyle/>
          <a:p>
            <a:pPr eaLnBrk="1" hangingPunct="1"/>
            <a:r>
              <a:rPr lang="en-US" altLang="en-US" sz="4000"/>
              <a:t>A Cool Thing About XOR</a:t>
            </a:r>
          </a:p>
        </p:txBody>
      </p:sp>
      <p:sp>
        <p:nvSpPr>
          <p:cNvPr id="37891"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7892" name="Text Box 4"/>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7893" name="Text Box 5"/>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a:t>
            </a:r>
          </a:p>
          <a:p>
            <a:pPr>
              <a:spcBef>
                <a:spcPct val="50000"/>
              </a:spcBef>
              <a:buFontTx/>
              <a:buNone/>
            </a:pPr>
            <a:r>
              <a:rPr lang="en-US" altLang="en-US" sz="2000">
                <a:latin typeface="Courier New" pitchFamily="49" charset="0"/>
              </a:rPr>
              <a:t>x2 = x1 ^ y1 = y0</a:t>
            </a:r>
          </a:p>
        </p:txBody>
      </p:sp>
      <p:pic>
        <p:nvPicPr>
          <p:cNvPr id="37894" name="Picture 6" descr="alien"/>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7162800" y="51816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5" name="AutoShape 8"/>
          <p:cNvSpPr>
            <a:spLocks noChangeArrowheads="1"/>
          </p:cNvSpPr>
          <p:nvPr/>
        </p:nvSpPr>
        <p:spPr bwMode="auto">
          <a:xfrm>
            <a:off x="4495800" y="4191000"/>
            <a:ext cx="2895600" cy="838200"/>
          </a:xfrm>
          <a:prstGeom prst="wedgeRectCallout">
            <a:avLst>
              <a:gd name="adj1" fmla="val 50167"/>
              <a:gd name="adj2" fmla="val 11022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That's so cool that last night I got a date with Xhicktlx by telling him about it!</a:t>
            </a:r>
          </a:p>
        </p:txBody>
      </p:sp>
      <p:grpSp>
        <p:nvGrpSpPr>
          <p:cNvPr id="37896" name="Group 9"/>
          <p:cNvGrpSpPr>
            <a:grpSpLocks/>
          </p:cNvGrpSpPr>
          <p:nvPr/>
        </p:nvGrpSpPr>
        <p:grpSpPr bwMode="auto">
          <a:xfrm>
            <a:off x="533400" y="990600"/>
            <a:ext cx="8218488" cy="180975"/>
            <a:chOff x="295" y="1311"/>
            <a:chExt cx="5177" cy="114"/>
          </a:xfrm>
        </p:grpSpPr>
        <p:sp>
          <p:nvSpPr>
            <p:cNvPr id="37897" name="Rectangle 10"/>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7898" name="Rectangle 11"/>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2"/>
          <p:cNvGrpSpPr>
            <a:grpSpLocks/>
          </p:cNvGrpSpPr>
          <p:nvPr>
            <p:custDataLst>
              <p:tags r:id="rId1"/>
            </p:custDataLst>
          </p:nvPr>
        </p:nvGrpSpPr>
        <p:grpSpPr bwMode="auto">
          <a:xfrm>
            <a:off x="2174875" y="914400"/>
            <a:ext cx="6521450" cy="149225"/>
            <a:chOff x="295" y="1311"/>
            <a:chExt cx="5177" cy="114"/>
          </a:xfrm>
        </p:grpSpPr>
        <p:sp>
          <p:nvSpPr>
            <p:cNvPr id="5172" name="Rectangle 3"/>
            <p:cNvSpPr>
              <a:spLocks noChangeArrowheads="1"/>
            </p:cNvSpPr>
            <p:nvPr>
              <p:custDataLst>
                <p:tags r:id="rId44"/>
              </p:custDataLst>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5173" name="Rectangle 4"/>
            <p:cNvSpPr>
              <a:spLocks noChangeArrowheads="1"/>
            </p:cNvSpPr>
            <p:nvPr>
              <p:custDataLst>
                <p:tags r:id="rId45"/>
              </p:custDataLst>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84994" name="Text Box 5"/>
          <p:cNvSpPr txBox="1">
            <a:spLocks noChangeArrowheads="1"/>
          </p:cNvSpPr>
          <p:nvPr>
            <p:custDataLst>
              <p:tags r:id="rId2"/>
            </p:custDataLst>
          </p:nvPr>
        </p:nvSpPr>
        <p:spPr bwMode="auto">
          <a:xfrm>
            <a:off x="2667000" y="152400"/>
            <a:ext cx="5486400"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4000" dirty="0">
                <a:latin typeface="+mj-lt"/>
              </a:rPr>
              <a:t>Sinking With </a:t>
            </a:r>
            <a:r>
              <a:rPr lang="en-US" sz="4000" dirty="0">
                <a:latin typeface="Courier New" pitchFamily="49" charset="0"/>
                <a:cs typeface="Courier New" pitchFamily="49" charset="0"/>
              </a:rPr>
              <a:t>float</a:t>
            </a:r>
            <a:r>
              <a:rPr lang="en-US" sz="4000" dirty="0">
                <a:latin typeface="+mj-lt"/>
              </a:rPr>
              <a:t>s</a:t>
            </a:r>
          </a:p>
        </p:txBody>
      </p:sp>
      <p:sp>
        <p:nvSpPr>
          <p:cNvPr id="5124" name="Text Box 6"/>
          <p:cNvSpPr txBox="1">
            <a:spLocks noChangeArrowheads="1"/>
          </p:cNvSpPr>
          <p:nvPr>
            <p:custDataLst>
              <p:tags r:id="rId3"/>
            </p:custDataLst>
          </p:nvPr>
        </p:nvSpPr>
        <p:spPr bwMode="auto">
          <a:xfrm>
            <a:off x="457200" y="1219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0.0000</a:t>
            </a:r>
          </a:p>
        </p:txBody>
      </p:sp>
      <p:sp>
        <p:nvSpPr>
          <p:cNvPr id="5125" name="Text Box 7"/>
          <p:cNvSpPr txBox="1">
            <a:spLocks noChangeArrowheads="1"/>
          </p:cNvSpPr>
          <p:nvPr>
            <p:custDataLst>
              <p:tags r:id="rId4"/>
            </p:custDataLst>
          </p:nvPr>
        </p:nvSpPr>
        <p:spPr bwMode="auto">
          <a:xfrm>
            <a:off x="457200" y="1600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0.0001</a:t>
            </a:r>
          </a:p>
        </p:txBody>
      </p:sp>
      <p:sp>
        <p:nvSpPr>
          <p:cNvPr id="5126" name="Text Box 8"/>
          <p:cNvSpPr txBox="1">
            <a:spLocks noChangeArrowheads="1"/>
          </p:cNvSpPr>
          <p:nvPr>
            <p:custDataLst>
              <p:tags r:id="rId5"/>
            </p:custDataLst>
          </p:nvPr>
        </p:nvSpPr>
        <p:spPr bwMode="auto">
          <a:xfrm>
            <a:off x="457200" y="1981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0.0010</a:t>
            </a:r>
          </a:p>
        </p:txBody>
      </p:sp>
      <p:sp>
        <p:nvSpPr>
          <p:cNvPr id="5127" name="Text Box 9"/>
          <p:cNvSpPr txBox="1">
            <a:spLocks noChangeArrowheads="1"/>
          </p:cNvSpPr>
          <p:nvPr>
            <p:custDataLst>
              <p:tags r:id="rId6"/>
            </p:custDataLst>
          </p:nvPr>
        </p:nvSpPr>
        <p:spPr bwMode="auto">
          <a:xfrm>
            <a:off x="457200" y="2362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0.0011</a:t>
            </a:r>
          </a:p>
        </p:txBody>
      </p:sp>
      <p:sp>
        <p:nvSpPr>
          <p:cNvPr id="5128" name="Text Box 10"/>
          <p:cNvSpPr txBox="1">
            <a:spLocks noChangeArrowheads="1"/>
          </p:cNvSpPr>
          <p:nvPr>
            <p:custDataLst>
              <p:tags r:id="rId7"/>
            </p:custDataLst>
          </p:nvPr>
        </p:nvSpPr>
        <p:spPr bwMode="auto">
          <a:xfrm>
            <a:off x="457200" y="48768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0.1111</a:t>
            </a:r>
          </a:p>
        </p:txBody>
      </p:sp>
      <p:sp>
        <p:nvSpPr>
          <p:cNvPr id="5129" name="Text Box 11"/>
          <p:cNvSpPr txBox="1">
            <a:spLocks noChangeArrowheads="1"/>
          </p:cNvSpPr>
          <p:nvPr>
            <p:custDataLst>
              <p:tags r:id="rId8"/>
            </p:custDataLst>
          </p:nvPr>
        </p:nvSpPr>
        <p:spPr bwMode="auto">
          <a:xfrm>
            <a:off x="457200" y="2743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0.0100</a:t>
            </a:r>
          </a:p>
        </p:txBody>
      </p:sp>
      <p:sp>
        <p:nvSpPr>
          <p:cNvPr id="5130" name="Text Box 12"/>
          <p:cNvSpPr txBox="1">
            <a:spLocks noChangeArrowheads="1"/>
          </p:cNvSpPr>
          <p:nvPr>
            <p:custDataLst>
              <p:tags r:id="rId9"/>
            </p:custDataLst>
          </p:nvPr>
        </p:nvSpPr>
        <p:spPr bwMode="auto">
          <a:xfrm>
            <a:off x="457200" y="3124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0.0101</a:t>
            </a:r>
          </a:p>
        </p:txBody>
      </p:sp>
      <p:sp>
        <p:nvSpPr>
          <p:cNvPr id="5131" name="Line 13"/>
          <p:cNvSpPr>
            <a:spLocks noChangeShapeType="1"/>
          </p:cNvSpPr>
          <p:nvPr>
            <p:custDataLst>
              <p:tags r:id="rId10"/>
            </p:custDataLst>
          </p:nvPr>
        </p:nvSpPr>
        <p:spPr bwMode="auto">
          <a:xfrm>
            <a:off x="958850" y="5334000"/>
            <a:ext cx="649288" cy="0"/>
          </a:xfrm>
          <a:prstGeom prst="line">
            <a:avLst/>
          </a:prstGeom>
          <a:noFill/>
          <a:ln w="19050">
            <a:solidFill>
              <a:srgbClr val="1E16E4"/>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5132" name="Text Box 14"/>
          <p:cNvSpPr txBox="1">
            <a:spLocks noChangeArrowheads="1"/>
          </p:cNvSpPr>
          <p:nvPr>
            <p:custDataLst>
              <p:tags r:id="rId11"/>
            </p:custDataLst>
          </p:nvPr>
        </p:nvSpPr>
        <p:spPr bwMode="auto">
          <a:xfrm>
            <a:off x="874713" y="5373688"/>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1400">
                <a:solidFill>
                  <a:srgbClr val="1E16E4"/>
                </a:solidFill>
                <a:latin typeface="Comic Sans MS" pitchFamily="66" charset="0"/>
              </a:rPr>
              <a:t>4 bits</a:t>
            </a:r>
          </a:p>
        </p:txBody>
      </p:sp>
      <p:sp>
        <p:nvSpPr>
          <p:cNvPr id="5133" name="Text Box 15"/>
          <p:cNvSpPr txBox="1">
            <a:spLocks noChangeArrowheads="1"/>
          </p:cNvSpPr>
          <p:nvPr>
            <p:custDataLst>
              <p:tags r:id="rId12"/>
            </p:custDataLst>
          </p:nvPr>
        </p:nvSpPr>
        <p:spPr bwMode="auto">
          <a:xfrm>
            <a:off x="4876800" y="4038600"/>
            <a:ext cx="32766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1400">
                <a:solidFill>
                  <a:srgbClr val="1E16E4"/>
                </a:solidFill>
                <a:latin typeface="Comic Sans MS" pitchFamily="66" charset="0"/>
              </a:rPr>
              <a:t>In reality, </a:t>
            </a:r>
            <a:r>
              <a:rPr lang="en-US" altLang="en-US" sz="1400">
                <a:solidFill>
                  <a:srgbClr val="B410CE"/>
                </a:solidFill>
                <a:latin typeface="Comic Sans MS" pitchFamily="66" charset="0"/>
              </a:rPr>
              <a:t>23 bits</a:t>
            </a:r>
            <a:r>
              <a:rPr lang="en-US" altLang="en-US" sz="1400">
                <a:solidFill>
                  <a:srgbClr val="1E16E4"/>
                </a:solidFill>
                <a:latin typeface="Comic Sans MS" pitchFamily="66" charset="0"/>
              </a:rPr>
              <a:t> or </a:t>
            </a:r>
            <a:r>
              <a:rPr lang="en-US" altLang="en-US" sz="1400">
                <a:solidFill>
                  <a:srgbClr val="B410CE"/>
                </a:solidFill>
                <a:latin typeface="Comic Sans MS" pitchFamily="66" charset="0"/>
              </a:rPr>
              <a:t>52 bits</a:t>
            </a:r>
            <a:r>
              <a:rPr lang="en-US" altLang="en-US" sz="1400">
                <a:solidFill>
                  <a:srgbClr val="1E16E4"/>
                </a:solidFill>
                <a:latin typeface="Comic Sans MS" pitchFamily="66" charset="0"/>
              </a:rPr>
              <a:t> will be used to represent the fractional part of a floating-point number</a:t>
            </a:r>
          </a:p>
        </p:txBody>
      </p:sp>
      <p:sp>
        <p:nvSpPr>
          <p:cNvPr id="5134" name="Text Box 16"/>
          <p:cNvSpPr txBox="1">
            <a:spLocks noChangeArrowheads="1"/>
          </p:cNvSpPr>
          <p:nvPr>
            <p:custDataLst>
              <p:tags r:id="rId13"/>
            </p:custDataLst>
          </p:nvPr>
        </p:nvSpPr>
        <p:spPr bwMode="auto">
          <a:xfrm>
            <a:off x="457200" y="44958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0.1110</a:t>
            </a:r>
          </a:p>
        </p:txBody>
      </p:sp>
      <p:sp>
        <p:nvSpPr>
          <p:cNvPr id="5135" name="Text Box 17"/>
          <p:cNvSpPr txBox="1">
            <a:spLocks noChangeArrowheads="1"/>
          </p:cNvSpPr>
          <p:nvPr>
            <p:custDataLst>
              <p:tags r:id="rId14"/>
            </p:custDataLst>
          </p:nvPr>
        </p:nvSpPr>
        <p:spPr bwMode="auto">
          <a:xfrm>
            <a:off x="457200" y="41148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0.1101</a:t>
            </a:r>
          </a:p>
        </p:txBody>
      </p:sp>
      <p:sp>
        <p:nvSpPr>
          <p:cNvPr id="5136" name="Text Box 18"/>
          <p:cNvSpPr txBox="1">
            <a:spLocks noChangeArrowheads="1"/>
          </p:cNvSpPr>
          <p:nvPr>
            <p:custDataLst>
              <p:tags r:id="rId15"/>
            </p:custDataLst>
          </p:nvPr>
        </p:nvSpPr>
        <p:spPr bwMode="auto">
          <a:xfrm>
            <a:off x="457200" y="37338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0.1100</a:t>
            </a:r>
          </a:p>
        </p:txBody>
      </p:sp>
      <p:sp>
        <p:nvSpPr>
          <p:cNvPr id="5137" name="Text Box 19"/>
          <p:cNvSpPr txBox="1">
            <a:spLocks noChangeArrowheads="1"/>
          </p:cNvSpPr>
          <p:nvPr>
            <p:custDataLst>
              <p:tags r:id="rId16"/>
            </p:custDataLst>
          </p:nvPr>
        </p:nvSpPr>
        <p:spPr bwMode="auto">
          <a:xfrm>
            <a:off x="708025" y="3344863"/>
            <a:ext cx="8080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2400" b="1">
                <a:latin typeface="Times" pitchFamily="18" charset="0"/>
              </a:rPr>
              <a:t>…</a:t>
            </a:r>
          </a:p>
        </p:txBody>
      </p:sp>
      <p:sp>
        <p:nvSpPr>
          <p:cNvPr id="5138" name="Text Box 20"/>
          <p:cNvSpPr txBox="1">
            <a:spLocks noChangeArrowheads="1"/>
          </p:cNvSpPr>
          <p:nvPr>
            <p:custDataLst>
              <p:tags r:id="rId17"/>
            </p:custDataLst>
          </p:nvPr>
        </p:nvSpPr>
        <p:spPr bwMode="auto">
          <a:xfrm>
            <a:off x="2790825" y="1216025"/>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0.0000    </a:t>
            </a:r>
          </a:p>
        </p:txBody>
      </p:sp>
      <p:sp>
        <p:nvSpPr>
          <p:cNvPr id="5139" name="Text Box 21"/>
          <p:cNvSpPr txBox="1">
            <a:spLocks noChangeArrowheads="1"/>
          </p:cNvSpPr>
          <p:nvPr>
            <p:custDataLst>
              <p:tags r:id="rId18"/>
            </p:custDataLst>
          </p:nvPr>
        </p:nvSpPr>
        <p:spPr bwMode="auto">
          <a:xfrm>
            <a:off x="3962400" y="12192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i="1">
                <a:solidFill>
                  <a:srgbClr val="067B0E"/>
                </a:solidFill>
                <a:latin typeface="Times New Roman" pitchFamily="18" charset="0"/>
              </a:rPr>
              <a:t>exact </a:t>
            </a:r>
            <a:r>
              <a:rPr lang="en-US" altLang="en-US" sz="2400">
                <a:solidFill>
                  <a:srgbClr val="067B0E"/>
                </a:solidFill>
                <a:latin typeface="Times New Roman" pitchFamily="18" charset="0"/>
              </a:rPr>
              <a:t>decimal equivalents</a:t>
            </a:r>
            <a:endParaRPr lang="en-US" altLang="en-US" sz="2400" b="1" i="1">
              <a:solidFill>
                <a:srgbClr val="067B0E"/>
              </a:solidFill>
              <a:latin typeface="Times New Roman" pitchFamily="18" charset="0"/>
            </a:endParaRPr>
          </a:p>
        </p:txBody>
      </p:sp>
      <p:sp>
        <p:nvSpPr>
          <p:cNvPr id="5140" name="Text Box 22"/>
          <p:cNvSpPr txBox="1">
            <a:spLocks noChangeArrowheads="1"/>
          </p:cNvSpPr>
          <p:nvPr>
            <p:custDataLst>
              <p:tags r:id="rId19"/>
            </p:custDataLst>
          </p:nvPr>
        </p:nvSpPr>
        <p:spPr bwMode="auto">
          <a:xfrm>
            <a:off x="2790825" y="1597025"/>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0.0625</a:t>
            </a:r>
          </a:p>
        </p:txBody>
      </p:sp>
      <p:sp>
        <p:nvSpPr>
          <p:cNvPr id="5141" name="Text Box 23"/>
          <p:cNvSpPr txBox="1">
            <a:spLocks noChangeArrowheads="1"/>
          </p:cNvSpPr>
          <p:nvPr>
            <p:custDataLst>
              <p:tags r:id="rId20"/>
            </p:custDataLst>
          </p:nvPr>
        </p:nvSpPr>
        <p:spPr bwMode="auto">
          <a:xfrm>
            <a:off x="2790825" y="1978025"/>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0.1250</a:t>
            </a:r>
          </a:p>
        </p:txBody>
      </p:sp>
      <p:sp>
        <p:nvSpPr>
          <p:cNvPr id="5142" name="Text Box 24"/>
          <p:cNvSpPr txBox="1">
            <a:spLocks noChangeArrowheads="1"/>
          </p:cNvSpPr>
          <p:nvPr>
            <p:custDataLst>
              <p:tags r:id="rId21"/>
            </p:custDataLst>
          </p:nvPr>
        </p:nvSpPr>
        <p:spPr bwMode="auto">
          <a:xfrm>
            <a:off x="2790825" y="2357438"/>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0.1875</a:t>
            </a:r>
          </a:p>
        </p:txBody>
      </p:sp>
      <p:sp>
        <p:nvSpPr>
          <p:cNvPr id="5143" name="Text Box 25"/>
          <p:cNvSpPr txBox="1">
            <a:spLocks noChangeArrowheads="1"/>
          </p:cNvSpPr>
          <p:nvPr>
            <p:custDataLst>
              <p:tags r:id="rId22"/>
            </p:custDataLst>
          </p:nvPr>
        </p:nvSpPr>
        <p:spPr bwMode="auto">
          <a:xfrm>
            <a:off x="2790825" y="2738438"/>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0.2500</a:t>
            </a:r>
          </a:p>
        </p:txBody>
      </p:sp>
      <p:sp>
        <p:nvSpPr>
          <p:cNvPr id="5144" name="Text Box 26"/>
          <p:cNvSpPr txBox="1">
            <a:spLocks noChangeArrowheads="1"/>
          </p:cNvSpPr>
          <p:nvPr>
            <p:custDataLst>
              <p:tags r:id="rId23"/>
            </p:custDataLst>
          </p:nvPr>
        </p:nvSpPr>
        <p:spPr bwMode="auto">
          <a:xfrm>
            <a:off x="2790825" y="311785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0.3125</a:t>
            </a:r>
          </a:p>
        </p:txBody>
      </p:sp>
      <p:sp>
        <p:nvSpPr>
          <p:cNvPr id="5145" name="Text Box 27"/>
          <p:cNvSpPr txBox="1">
            <a:spLocks noChangeArrowheads="1"/>
          </p:cNvSpPr>
          <p:nvPr>
            <p:custDataLst>
              <p:tags r:id="rId24"/>
            </p:custDataLst>
          </p:nvPr>
        </p:nvSpPr>
        <p:spPr bwMode="auto">
          <a:xfrm>
            <a:off x="2790825" y="3719513"/>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0.7500</a:t>
            </a:r>
          </a:p>
        </p:txBody>
      </p:sp>
      <p:sp>
        <p:nvSpPr>
          <p:cNvPr id="5146" name="Text Box 28"/>
          <p:cNvSpPr txBox="1">
            <a:spLocks noChangeArrowheads="1"/>
          </p:cNvSpPr>
          <p:nvPr>
            <p:custDataLst>
              <p:tags r:id="rId25"/>
            </p:custDataLst>
          </p:nvPr>
        </p:nvSpPr>
        <p:spPr bwMode="auto">
          <a:xfrm>
            <a:off x="2790825" y="4105275"/>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0.8125</a:t>
            </a:r>
          </a:p>
        </p:txBody>
      </p:sp>
      <p:sp>
        <p:nvSpPr>
          <p:cNvPr id="5147" name="Text Box 29"/>
          <p:cNvSpPr txBox="1">
            <a:spLocks noChangeArrowheads="1"/>
          </p:cNvSpPr>
          <p:nvPr>
            <p:custDataLst>
              <p:tags r:id="rId26"/>
            </p:custDataLst>
          </p:nvPr>
        </p:nvSpPr>
        <p:spPr bwMode="auto">
          <a:xfrm>
            <a:off x="2790825" y="4491038"/>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0.8750</a:t>
            </a:r>
          </a:p>
        </p:txBody>
      </p:sp>
      <p:sp>
        <p:nvSpPr>
          <p:cNvPr id="5148" name="Text Box 30"/>
          <p:cNvSpPr txBox="1">
            <a:spLocks noChangeArrowheads="1"/>
          </p:cNvSpPr>
          <p:nvPr>
            <p:custDataLst>
              <p:tags r:id="rId27"/>
            </p:custDataLst>
          </p:nvPr>
        </p:nvSpPr>
        <p:spPr bwMode="auto">
          <a:xfrm>
            <a:off x="2790825" y="48768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0.9375</a:t>
            </a:r>
          </a:p>
        </p:txBody>
      </p:sp>
      <p:sp>
        <p:nvSpPr>
          <p:cNvPr id="5149" name="Text Box 31"/>
          <p:cNvSpPr txBox="1">
            <a:spLocks noChangeArrowheads="1"/>
          </p:cNvSpPr>
          <p:nvPr>
            <p:custDataLst>
              <p:tags r:id="rId28"/>
            </p:custDataLst>
          </p:nvPr>
        </p:nvSpPr>
        <p:spPr bwMode="auto">
          <a:xfrm>
            <a:off x="2862263" y="3338513"/>
            <a:ext cx="8080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2400" b="1">
                <a:solidFill>
                  <a:srgbClr val="067B0E"/>
                </a:solidFill>
                <a:latin typeface="Times" pitchFamily="18" charset="0"/>
              </a:rPr>
              <a:t>…</a:t>
            </a:r>
          </a:p>
        </p:txBody>
      </p:sp>
      <p:sp>
        <p:nvSpPr>
          <p:cNvPr id="5150" name="Line 32"/>
          <p:cNvSpPr>
            <a:spLocks noChangeShapeType="1"/>
          </p:cNvSpPr>
          <p:nvPr>
            <p:custDataLst>
              <p:tags r:id="rId29"/>
            </p:custDataLst>
          </p:nvPr>
        </p:nvSpPr>
        <p:spPr bwMode="auto">
          <a:xfrm>
            <a:off x="1752600" y="1436688"/>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1" name="Line 33"/>
          <p:cNvSpPr>
            <a:spLocks noChangeShapeType="1"/>
          </p:cNvSpPr>
          <p:nvPr>
            <p:custDataLst>
              <p:tags r:id="rId30"/>
            </p:custDataLst>
          </p:nvPr>
        </p:nvSpPr>
        <p:spPr bwMode="auto">
          <a:xfrm>
            <a:off x="1752600" y="1803400"/>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2" name="Line 34"/>
          <p:cNvSpPr>
            <a:spLocks noChangeShapeType="1"/>
          </p:cNvSpPr>
          <p:nvPr>
            <p:custDataLst>
              <p:tags r:id="rId31"/>
            </p:custDataLst>
          </p:nvPr>
        </p:nvSpPr>
        <p:spPr bwMode="auto">
          <a:xfrm>
            <a:off x="1752600" y="2201863"/>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3" name="Line 35"/>
          <p:cNvSpPr>
            <a:spLocks noChangeShapeType="1"/>
          </p:cNvSpPr>
          <p:nvPr>
            <p:custDataLst>
              <p:tags r:id="rId32"/>
            </p:custDataLst>
          </p:nvPr>
        </p:nvSpPr>
        <p:spPr bwMode="auto">
          <a:xfrm>
            <a:off x="1752600" y="2576513"/>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4" name="Line 36"/>
          <p:cNvSpPr>
            <a:spLocks noChangeShapeType="1"/>
          </p:cNvSpPr>
          <p:nvPr>
            <p:custDataLst>
              <p:tags r:id="rId33"/>
            </p:custDataLst>
          </p:nvPr>
        </p:nvSpPr>
        <p:spPr bwMode="auto">
          <a:xfrm>
            <a:off x="1752600" y="2967038"/>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5" name="Line 37"/>
          <p:cNvSpPr>
            <a:spLocks noChangeShapeType="1"/>
          </p:cNvSpPr>
          <p:nvPr>
            <p:custDataLst>
              <p:tags r:id="rId34"/>
            </p:custDataLst>
          </p:nvPr>
        </p:nvSpPr>
        <p:spPr bwMode="auto">
          <a:xfrm>
            <a:off x="1752600" y="3328988"/>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6" name="Line 38"/>
          <p:cNvSpPr>
            <a:spLocks noChangeShapeType="1"/>
          </p:cNvSpPr>
          <p:nvPr>
            <p:custDataLst>
              <p:tags r:id="rId35"/>
            </p:custDataLst>
          </p:nvPr>
        </p:nvSpPr>
        <p:spPr bwMode="auto">
          <a:xfrm>
            <a:off x="1752600" y="3963988"/>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7" name="Line 39"/>
          <p:cNvSpPr>
            <a:spLocks noChangeShapeType="1"/>
          </p:cNvSpPr>
          <p:nvPr>
            <p:custDataLst>
              <p:tags r:id="rId36"/>
            </p:custDataLst>
          </p:nvPr>
        </p:nvSpPr>
        <p:spPr bwMode="auto">
          <a:xfrm>
            <a:off x="1752600" y="4322763"/>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8" name="Line 40"/>
          <p:cNvSpPr>
            <a:spLocks noChangeShapeType="1"/>
          </p:cNvSpPr>
          <p:nvPr>
            <p:custDataLst>
              <p:tags r:id="rId37"/>
            </p:custDataLst>
          </p:nvPr>
        </p:nvSpPr>
        <p:spPr bwMode="auto">
          <a:xfrm>
            <a:off x="1752600" y="4713288"/>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9" name="Line 41"/>
          <p:cNvSpPr>
            <a:spLocks noChangeShapeType="1"/>
          </p:cNvSpPr>
          <p:nvPr>
            <p:custDataLst>
              <p:tags r:id="rId38"/>
            </p:custDataLst>
          </p:nvPr>
        </p:nvSpPr>
        <p:spPr bwMode="auto">
          <a:xfrm>
            <a:off x="1752600" y="5089525"/>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60" name="Line 47"/>
          <p:cNvSpPr>
            <a:spLocks noChangeShapeType="1"/>
          </p:cNvSpPr>
          <p:nvPr>
            <p:custDataLst>
              <p:tags r:id="rId39"/>
            </p:custDataLst>
          </p:nvPr>
        </p:nvSpPr>
        <p:spPr bwMode="auto">
          <a:xfrm>
            <a:off x="1562100" y="419100"/>
            <a:ext cx="0" cy="838200"/>
          </a:xfrm>
          <a:prstGeom prst="line">
            <a:avLst/>
          </a:prstGeom>
          <a:noFill/>
          <a:ln w="19050">
            <a:solidFill>
              <a:srgbClr val="067B0E"/>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5161" name="Line 48"/>
          <p:cNvSpPr>
            <a:spLocks noChangeShapeType="1"/>
          </p:cNvSpPr>
          <p:nvPr>
            <p:custDataLst>
              <p:tags r:id="rId40"/>
            </p:custDataLst>
          </p:nvPr>
        </p:nvSpPr>
        <p:spPr bwMode="auto">
          <a:xfrm>
            <a:off x="1371600" y="685800"/>
            <a:ext cx="0" cy="571500"/>
          </a:xfrm>
          <a:prstGeom prst="line">
            <a:avLst/>
          </a:prstGeom>
          <a:noFill/>
          <a:ln w="19050">
            <a:solidFill>
              <a:srgbClr val="067B0E"/>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5162" name="Line 49"/>
          <p:cNvSpPr>
            <a:spLocks noChangeShapeType="1"/>
          </p:cNvSpPr>
          <p:nvPr>
            <p:custDataLst>
              <p:tags r:id="rId41"/>
            </p:custDataLst>
          </p:nvPr>
        </p:nvSpPr>
        <p:spPr bwMode="auto">
          <a:xfrm>
            <a:off x="1192213" y="971550"/>
            <a:ext cx="1587" cy="260350"/>
          </a:xfrm>
          <a:prstGeom prst="line">
            <a:avLst/>
          </a:prstGeom>
          <a:noFill/>
          <a:ln w="19050">
            <a:solidFill>
              <a:srgbClr val="067B0E"/>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5163" name="Line 50"/>
          <p:cNvSpPr>
            <a:spLocks noChangeShapeType="1"/>
          </p:cNvSpPr>
          <p:nvPr>
            <p:custDataLst>
              <p:tags r:id="rId42"/>
            </p:custDataLst>
          </p:nvPr>
        </p:nvSpPr>
        <p:spPr bwMode="auto">
          <a:xfrm>
            <a:off x="3962400" y="1371600"/>
            <a:ext cx="0" cy="3810000"/>
          </a:xfrm>
          <a:prstGeom prst="line">
            <a:avLst/>
          </a:prstGeom>
          <a:noFill/>
          <a:ln w="28575">
            <a:solidFill>
              <a:srgbClr val="067B0E"/>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5164" name="Text Box 51"/>
          <p:cNvSpPr txBox="1">
            <a:spLocks noChangeArrowheads="1"/>
          </p:cNvSpPr>
          <p:nvPr>
            <p:custDataLst>
              <p:tags r:id="rId43"/>
            </p:custDataLst>
          </p:nvPr>
        </p:nvSpPr>
        <p:spPr bwMode="auto">
          <a:xfrm>
            <a:off x="4035425" y="4829175"/>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i="1">
                <a:solidFill>
                  <a:srgbClr val="067B0E"/>
                </a:solidFill>
                <a:latin typeface="Times New Roman" pitchFamily="18" charset="0"/>
              </a:rPr>
              <a:t>lots </a:t>
            </a:r>
            <a:r>
              <a:rPr lang="en-US" altLang="en-US" sz="2400">
                <a:solidFill>
                  <a:srgbClr val="067B0E"/>
                </a:solidFill>
                <a:latin typeface="Times New Roman" pitchFamily="18" charset="0"/>
              </a:rPr>
              <a:t>of gaps in here…</a:t>
            </a:r>
            <a:endParaRPr lang="en-US" altLang="en-US" sz="2400" b="1" i="1">
              <a:solidFill>
                <a:srgbClr val="067B0E"/>
              </a:solidFill>
              <a:latin typeface="Times New Roman" pitchFamily="18" charset="0"/>
            </a:endParaRPr>
          </a:p>
        </p:txBody>
      </p:sp>
      <p:sp>
        <p:nvSpPr>
          <p:cNvPr id="5165" name="Text Box 52"/>
          <p:cNvSpPr txBox="1">
            <a:spLocks noChangeArrowheads="1"/>
          </p:cNvSpPr>
          <p:nvPr/>
        </p:nvSpPr>
        <p:spPr bwMode="auto">
          <a:xfrm>
            <a:off x="762000" y="928688"/>
            <a:ext cx="739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2</a:t>
            </a:r>
            <a:r>
              <a:rPr lang="en-US" altLang="en-US" sz="1800" baseline="30000"/>
              <a:t>-1</a:t>
            </a:r>
            <a:endParaRPr lang="en-US" altLang="en-US" sz="2400"/>
          </a:p>
        </p:txBody>
      </p:sp>
      <p:sp>
        <p:nvSpPr>
          <p:cNvPr id="5166" name="Text Box 53"/>
          <p:cNvSpPr txBox="1">
            <a:spLocks noChangeArrowheads="1"/>
          </p:cNvSpPr>
          <p:nvPr/>
        </p:nvSpPr>
        <p:spPr bwMode="auto">
          <a:xfrm>
            <a:off x="936625" y="700088"/>
            <a:ext cx="739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2</a:t>
            </a:r>
            <a:r>
              <a:rPr lang="en-US" altLang="en-US" sz="1800" baseline="30000"/>
              <a:t>-2</a:t>
            </a:r>
            <a:endParaRPr lang="en-US" altLang="en-US" sz="2400"/>
          </a:p>
        </p:txBody>
      </p:sp>
      <p:sp>
        <p:nvSpPr>
          <p:cNvPr id="5167" name="Text Box 54"/>
          <p:cNvSpPr txBox="1">
            <a:spLocks noChangeArrowheads="1"/>
          </p:cNvSpPr>
          <p:nvPr/>
        </p:nvSpPr>
        <p:spPr bwMode="auto">
          <a:xfrm>
            <a:off x="1143000" y="395288"/>
            <a:ext cx="739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2</a:t>
            </a:r>
            <a:r>
              <a:rPr lang="en-US" altLang="en-US" sz="1800" baseline="30000"/>
              <a:t>-3</a:t>
            </a:r>
            <a:endParaRPr lang="en-US" altLang="en-US" sz="2400"/>
          </a:p>
        </p:txBody>
      </p:sp>
      <p:sp>
        <p:nvSpPr>
          <p:cNvPr id="5168" name="Text Box 55"/>
          <p:cNvSpPr txBox="1">
            <a:spLocks noChangeArrowheads="1"/>
          </p:cNvSpPr>
          <p:nvPr/>
        </p:nvSpPr>
        <p:spPr bwMode="auto">
          <a:xfrm>
            <a:off x="1371600" y="90488"/>
            <a:ext cx="739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2</a:t>
            </a:r>
            <a:r>
              <a:rPr lang="en-US" altLang="en-US" sz="1800" baseline="30000"/>
              <a:t>-4</a:t>
            </a:r>
            <a:endParaRPr lang="en-US" altLang="en-US" sz="2400"/>
          </a:p>
        </p:txBody>
      </p:sp>
      <p:pic>
        <p:nvPicPr>
          <p:cNvPr id="5169" name="Picture 56" descr="alien"/>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4267200" y="24384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70" name="AutoShape 57"/>
          <p:cNvSpPr>
            <a:spLocks noChangeArrowheads="1"/>
          </p:cNvSpPr>
          <p:nvPr/>
        </p:nvSpPr>
        <p:spPr bwMode="auto">
          <a:xfrm>
            <a:off x="5334000" y="2209800"/>
            <a:ext cx="3429000" cy="1295400"/>
          </a:xfrm>
          <a:prstGeom prst="wedgeRectCallout">
            <a:avLst>
              <a:gd name="adj1" fmla="val -55278"/>
              <a:gd name="adj2" fmla="val 34560"/>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Times New Roman" pitchFamily="18" charset="0"/>
              </a:rPr>
              <a:t>Imagine a computer that uses only 4 bits to represent decimals…</a:t>
            </a:r>
          </a:p>
        </p:txBody>
      </p:sp>
      <p:sp>
        <p:nvSpPr>
          <p:cNvPr id="5171" name="Text Box 58"/>
          <p:cNvSpPr txBox="1">
            <a:spLocks noChangeArrowheads="1"/>
          </p:cNvSpPr>
          <p:nvPr/>
        </p:nvSpPr>
        <p:spPr bwMode="auto">
          <a:xfrm>
            <a:off x="685800" y="5867400"/>
            <a:ext cx="3101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latin typeface="Courier New Bold" pitchFamily="1" charset="0"/>
              </a:rPr>
              <a:t>&gt;&gt;&gt; X = 0.1</a:t>
            </a:r>
            <a:endParaRPr lang="en-US" altLang="en-US" sz="2400"/>
          </a:p>
        </p:txBody>
      </p:sp>
      <mc:AlternateContent xmlns:mc="http://schemas.openxmlformats.org/markup-compatibility/2006">
        <mc:Choice xmlns:p14="http://schemas.microsoft.com/office/powerpoint/2010/main" Requires="p14">
          <p:contentPart p14:bwMode="auto" r:id="rId49">
            <p14:nvContentPartPr>
              <p14:cNvPr id="2" name="Ink 1">
                <a:extLst>
                  <a:ext uri="{FF2B5EF4-FFF2-40B4-BE49-F238E27FC236}">
                    <a16:creationId xmlns:a16="http://schemas.microsoft.com/office/drawing/2014/main" id="{68CEE059-7448-408C-BC3C-D6CEA2AF506A}"/>
                  </a:ext>
                </a:extLst>
              </p14:cNvPr>
              <p14:cNvContentPartPr/>
              <p14:nvPr/>
            </p14:nvContentPartPr>
            <p14:xfrm>
              <a:off x="3750480" y="1518120"/>
              <a:ext cx="1991520" cy="821880"/>
            </p14:xfrm>
          </p:contentPart>
        </mc:Choice>
        <mc:Fallback>
          <p:pic>
            <p:nvPicPr>
              <p:cNvPr id="2" name="Ink 1">
                <a:extLst>
                  <a:ext uri="{FF2B5EF4-FFF2-40B4-BE49-F238E27FC236}">
                    <a16:creationId xmlns:a16="http://schemas.microsoft.com/office/drawing/2014/main" id="{68CEE059-7448-408C-BC3C-D6CEA2AF506A}"/>
                  </a:ext>
                </a:extLst>
              </p:cNvPr>
              <p:cNvPicPr/>
              <p:nvPr/>
            </p:nvPicPr>
            <p:blipFill>
              <a:blip r:embed="rId50"/>
              <a:stretch>
                <a:fillRect/>
              </a:stretch>
            </p:blipFill>
            <p:spPr>
              <a:xfrm>
                <a:off x="3741120" y="1508760"/>
                <a:ext cx="2010240" cy="840600"/>
              </a:xfrm>
              <a:prstGeom prst="rect">
                <a:avLst/>
              </a:prstGeom>
            </p:spPr>
          </p:pic>
        </mc:Fallback>
      </mc:AlternateContent>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685800" y="76200"/>
            <a:ext cx="7772400" cy="1143000"/>
          </a:xfrm>
        </p:spPr>
        <p:txBody>
          <a:bodyPr/>
          <a:lstStyle/>
          <a:p>
            <a:pPr eaLnBrk="1" hangingPunct="1"/>
            <a:r>
              <a:rPr lang="en-US" altLang="en-US" sz="4000"/>
              <a:t>Representing Symbols</a:t>
            </a:r>
            <a:endParaRPr lang="en-US" altLang="en-US"/>
          </a:p>
        </p:txBody>
      </p:sp>
      <p:grpSp>
        <p:nvGrpSpPr>
          <p:cNvPr id="6148" name="Group 4"/>
          <p:cNvGrpSpPr>
            <a:grpSpLocks/>
          </p:cNvGrpSpPr>
          <p:nvPr/>
        </p:nvGrpSpPr>
        <p:grpSpPr bwMode="auto">
          <a:xfrm>
            <a:off x="533400" y="990600"/>
            <a:ext cx="8218488" cy="180975"/>
            <a:chOff x="295" y="1311"/>
            <a:chExt cx="5177" cy="114"/>
          </a:xfrm>
        </p:grpSpPr>
        <p:sp>
          <p:nvSpPr>
            <p:cNvPr id="6156"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6157"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6149" name="Text Box 7"/>
          <p:cNvSpPr txBox="1">
            <a:spLocks noChangeArrowheads="1"/>
          </p:cNvSpPr>
          <p:nvPr/>
        </p:nvSpPr>
        <p:spPr bwMode="auto">
          <a:xfrm>
            <a:off x="685800" y="1905000"/>
            <a:ext cx="8131175"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endParaRPr lang="en-US" altLang="en-US" sz="1200">
              <a:latin typeface="Courier" pitchFamily="49" charset="0"/>
            </a:endParaRPr>
          </a:p>
        </p:txBody>
      </p:sp>
      <p:sp>
        <p:nvSpPr>
          <p:cNvPr id="6150" name="Text Box 8"/>
          <p:cNvSpPr txBox="1">
            <a:spLocks noChangeArrowheads="1"/>
          </p:cNvSpPr>
          <p:nvPr/>
        </p:nvSpPr>
        <p:spPr bwMode="auto">
          <a:xfrm>
            <a:off x="609600" y="1689100"/>
            <a:ext cx="3797835" cy="5078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200" dirty="0">
                <a:latin typeface="Courier New" pitchFamily="49" charset="0"/>
              </a:rPr>
              <a:t>BINARY	  HEX	DESCRIPTION</a:t>
            </a:r>
          </a:p>
          <a:p>
            <a:pPr>
              <a:spcBef>
                <a:spcPct val="0"/>
              </a:spcBef>
              <a:buFontTx/>
              <a:buNone/>
            </a:pPr>
            <a:r>
              <a:rPr lang="en-US" altLang="en-US" sz="1200" dirty="0">
                <a:latin typeface="Courier New" pitchFamily="49" charset="0"/>
              </a:rPr>
              <a:t>0000 0000	  00	Null character</a:t>
            </a:r>
          </a:p>
          <a:p>
            <a:pPr>
              <a:spcBef>
                <a:spcPct val="0"/>
              </a:spcBef>
              <a:buFontTx/>
              <a:buNone/>
            </a:pPr>
            <a:r>
              <a:rPr lang="en-US" altLang="en-US" sz="1200" dirty="0">
                <a:latin typeface="Courier New" pitchFamily="49" charset="0"/>
              </a:rPr>
              <a:t>0000 0001	  01	Start of header</a:t>
            </a:r>
          </a:p>
          <a:p>
            <a:pPr>
              <a:spcBef>
                <a:spcPct val="0"/>
              </a:spcBef>
              <a:buFontTx/>
              <a:buNone/>
            </a:pPr>
            <a:r>
              <a:rPr lang="en-US" altLang="en-US" sz="1200" dirty="0">
                <a:latin typeface="Courier New" pitchFamily="49" charset="0"/>
              </a:rPr>
              <a:t>0000 0010	  02	Start of text</a:t>
            </a:r>
          </a:p>
          <a:p>
            <a:pPr>
              <a:spcBef>
                <a:spcPct val="0"/>
              </a:spcBef>
              <a:buFontTx/>
              <a:buNone/>
            </a:pPr>
            <a:r>
              <a:rPr lang="en-US" altLang="en-US" sz="1200" dirty="0">
                <a:latin typeface="Courier New" pitchFamily="49" charset="0"/>
              </a:rPr>
              <a:t>0000 0011	  03	End of text</a:t>
            </a:r>
          </a:p>
          <a:p>
            <a:pPr>
              <a:spcBef>
                <a:spcPct val="0"/>
              </a:spcBef>
              <a:buFontTx/>
              <a:buNone/>
            </a:pPr>
            <a:r>
              <a:rPr lang="en-US" altLang="en-US" sz="1200" dirty="0">
                <a:latin typeface="Courier New" pitchFamily="49" charset="0"/>
              </a:rPr>
              <a:t>0000 0100	  04	End of transmission</a:t>
            </a:r>
          </a:p>
          <a:p>
            <a:pPr>
              <a:spcBef>
                <a:spcPct val="0"/>
              </a:spcBef>
              <a:buFontTx/>
              <a:buNone/>
            </a:pPr>
            <a:r>
              <a:rPr lang="en-US" altLang="en-US" sz="1200" dirty="0">
                <a:latin typeface="Courier New" pitchFamily="49" charset="0"/>
              </a:rPr>
              <a:t>…</a:t>
            </a:r>
          </a:p>
          <a:p>
            <a:pPr>
              <a:spcBef>
                <a:spcPct val="0"/>
              </a:spcBef>
              <a:buFontTx/>
              <a:buNone/>
            </a:pPr>
            <a:r>
              <a:rPr lang="en-US" altLang="en-US" sz="1200" dirty="0">
                <a:latin typeface="Courier New" pitchFamily="49" charset="0"/>
              </a:rPr>
              <a:t>0000 1101	  0D	Carriage return</a:t>
            </a:r>
          </a:p>
          <a:p>
            <a:pPr>
              <a:spcBef>
                <a:spcPct val="0"/>
              </a:spcBef>
              <a:buFontTx/>
              <a:buNone/>
            </a:pPr>
            <a:r>
              <a:rPr lang="en-US" altLang="en-US" sz="1200" dirty="0">
                <a:latin typeface="Courier New" pitchFamily="49" charset="0"/>
              </a:rPr>
              <a:t>…</a:t>
            </a:r>
          </a:p>
          <a:p>
            <a:pPr>
              <a:spcBef>
                <a:spcPct val="0"/>
              </a:spcBef>
              <a:buFontTx/>
              <a:buNone/>
            </a:pPr>
            <a:r>
              <a:rPr lang="en-US" altLang="en-US" sz="1200" dirty="0">
                <a:latin typeface="Courier New" pitchFamily="49" charset="0"/>
              </a:rPr>
              <a:t>0010 0000	  20	Space</a:t>
            </a:r>
          </a:p>
          <a:p>
            <a:pPr>
              <a:spcBef>
                <a:spcPct val="0"/>
              </a:spcBef>
              <a:buFontTx/>
              <a:buNone/>
            </a:pPr>
            <a:r>
              <a:rPr lang="en-US" altLang="en-US" sz="1200" dirty="0">
                <a:latin typeface="Courier New" pitchFamily="49" charset="0"/>
              </a:rPr>
              <a:t>0010 0001	  21	!</a:t>
            </a:r>
          </a:p>
          <a:p>
            <a:pPr>
              <a:spcBef>
                <a:spcPct val="0"/>
              </a:spcBef>
              <a:buFontTx/>
              <a:buNone/>
            </a:pPr>
            <a:r>
              <a:rPr lang="en-US" altLang="en-US" sz="1200" dirty="0">
                <a:latin typeface="Courier New" pitchFamily="49" charset="0"/>
              </a:rPr>
              <a:t>0010 0010	  22	"</a:t>
            </a:r>
          </a:p>
          <a:p>
            <a:pPr>
              <a:spcBef>
                <a:spcPct val="0"/>
              </a:spcBef>
              <a:buFontTx/>
              <a:buNone/>
            </a:pPr>
            <a:r>
              <a:rPr lang="en-US" altLang="en-US" sz="1200" dirty="0">
                <a:latin typeface="Courier New" pitchFamily="49" charset="0"/>
              </a:rPr>
              <a:t>0010 0011	  23	#</a:t>
            </a:r>
          </a:p>
          <a:p>
            <a:pPr>
              <a:spcBef>
                <a:spcPct val="0"/>
              </a:spcBef>
              <a:buFontTx/>
              <a:buNone/>
            </a:pPr>
            <a:r>
              <a:rPr lang="en-US" altLang="en-US" sz="1200" dirty="0">
                <a:latin typeface="Courier New" pitchFamily="49" charset="0"/>
              </a:rPr>
              <a:t>0010 0100	  24	$</a:t>
            </a:r>
          </a:p>
          <a:p>
            <a:pPr>
              <a:spcBef>
                <a:spcPct val="0"/>
              </a:spcBef>
              <a:buFontTx/>
              <a:buNone/>
            </a:pPr>
            <a:r>
              <a:rPr lang="en-US" altLang="en-US" sz="1200" dirty="0">
                <a:latin typeface="Courier New" pitchFamily="49" charset="0"/>
              </a:rPr>
              <a:t>…</a:t>
            </a:r>
          </a:p>
          <a:p>
            <a:pPr>
              <a:spcBef>
                <a:spcPct val="0"/>
              </a:spcBef>
              <a:buFontTx/>
              <a:buNone/>
            </a:pPr>
            <a:r>
              <a:rPr lang="en-US" altLang="en-US" sz="1200" dirty="0">
                <a:latin typeface="Courier New" pitchFamily="49" charset="0"/>
              </a:rPr>
              <a:t>0011 0000	  30	0</a:t>
            </a:r>
          </a:p>
          <a:p>
            <a:pPr>
              <a:spcBef>
                <a:spcPct val="0"/>
              </a:spcBef>
              <a:buFontTx/>
              <a:buNone/>
            </a:pPr>
            <a:r>
              <a:rPr lang="en-US" altLang="en-US" sz="1200" dirty="0">
                <a:latin typeface="Courier New" pitchFamily="49" charset="0"/>
              </a:rPr>
              <a:t>0011 0001	  31	1</a:t>
            </a:r>
          </a:p>
          <a:p>
            <a:pPr>
              <a:spcBef>
                <a:spcPct val="0"/>
              </a:spcBef>
              <a:buFontTx/>
              <a:buNone/>
            </a:pPr>
            <a:r>
              <a:rPr lang="en-US" altLang="en-US" sz="1200" dirty="0">
                <a:latin typeface="Courier New" pitchFamily="49" charset="0"/>
              </a:rPr>
              <a:t>0011 0010	  32	2</a:t>
            </a:r>
          </a:p>
          <a:p>
            <a:pPr>
              <a:spcBef>
                <a:spcPct val="0"/>
              </a:spcBef>
              <a:buFontTx/>
              <a:buNone/>
            </a:pPr>
            <a:r>
              <a:rPr lang="en-US" altLang="en-US" sz="1200" dirty="0">
                <a:latin typeface="Courier New" pitchFamily="49" charset="0"/>
              </a:rPr>
              <a:t>…</a:t>
            </a:r>
          </a:p>
          <a:p>
            <a:pPr>
              <a:spcBef>
                <a:spcPct val="0"/>
              </a:spcBef>
              <a:buFontTx/>
              <a:buNone/>
            </a:pPr>
            <a:r>
              <a:rPr lang="en-US" altLang="en-US" sz="1200" dirty="0">
                <a:latin typeface="Courier New" pitchFamily="49" charset="0"/>
              </a:rPr>
              <a:t>0100 0001	  41	A</a:t>
            </a:r>
          </a:p>
          <a:p>
            <a:pPr>
              <a:spcBef>
                <a:spcPct val="0"/>
              </a:spcBef>
              <a:buFontTx/>
              <a:buNone/>
            </a:pPr>
            <a:r>
              <a:rPr lang="en-US" altLang="en-US" sz="1200" dirty="0">
                <a:latin typeface="Courier New" pitchFamily="49" charset="0"/>
              </a:rPr>
              <a:t>0100 0010	  42	B</a:t>
            </a:r>
          </a:p>
          <a:p>
            <a:pPr>
              <a:spcBef>
                <a:spcPct val="0"/>
              </a:spcBef>
              <a:buFontTx/>
              <a:buNone/>
            </a:pPr>
            <a:r>
              <a:rPr lang="en-US" altLang="en-US" sz="1200" dirty="0">
                <a:latin typeface="Courier New" pitchFamily="49" charset="0"/>
              </a:rPr>
              <a:t>0100 0011	  43	C</a:t>
            </a:r>
          </a:p>
          <a:p>
            <a:pPr>
              <a:spcBef>
                <a:spcPct val="0"/>
              </a:spcBef>
              <a:buFontTx/>
              <a:buNone/>
            </a:pPr>
            <a:r>
              <a:rPr lang="en-US" altLang="en-US" sz="1200" dirty="0">
                <a:latin typeface="Courier New" pitchFamily="49" charset="0"/>
              </a:rPr>
              <a:t>…</a:t>
            </a:r>
          </a:p>
          <a:p>
            <a:pPr>
              <a:spcBef>
                <a:spcPct val="0"/>
              </a:spcBef>
              <a:buFontTx/>
              <a:buNone/>
            </a:pPr>
            <a:r>
              <a:rPr lang="en-US" altLang="en-US" sz="1200" dirty="0">
                <a:latin typeface="Courier New" pitchFamily="49" charset="0"/>
              </a:rPr>
              <a:t>0110 0001	  61	a</a:t>
            </a:r>
          </a:p>
          <a:p>
            <a:pPr>
              <a:spcBef>
                <a:spcPct val="0"/>
              </a:spcBef>
              <a:buFontTx/>
              <a:buNone/>
            </a:pPr>
            <a:r>
              <a:rPr lang="en-US" altLang="en-US" sz="1200" dirty="0">
                <a:latin typeface="Courier New" pitchFamily="49" charset="0"/>
              </a:rPr>
              <a:t>0110 0010	  62	b</a:t>
            </a:r>
          </a:p>
          <a:p>
            <a:pPr>
              <a:spcBef>
                <a:spcPct val="0"/>
              </a:spcBef>
              <a:buFontTx/>
              <a:buNone/>
            </a:pPr>
            <a:r>
              <a:rPr lang="en-US" altLang="en-US" sz="1200" dirty="0">
                <a:latin typeface="Courier New" pitchFamily="49" charset="0"/>
              </a:rPr>
              <a:t>0110 0011	  63	c</a:t>
            </a:r>
          </a:p>
          <a:p>
            <a:pPr>
              <a:spcBef>
                <a:spcPct val="0"/>
              </a:spcBef>
              <a:buFontTx/>
              <a:buNone/>
            </a:pPr>
            <a:r>
              <a:rPr lang="en-US" altLang="en-US" sz="1200" dirty="0">
                <a:latin typeface="Courier New" pitchFamily="49" charset="0"/>
              </a:rPr>
              <a:t>…</a:t>
            </a:r>
          </a:p>
        </p:txBody>
      </p:sp>
      <p:sp>
        <p:nvSpPr>
          <p:cNvPr id="6151" name="Text Box 9"/>
          <p:cNvSpPr txBox="1">
            <a:spLocks noChangeArrowheads="1"/>
          </p:cNvSpPr>
          <p:nvPr/>
        </p:nvSpPr>
        <p:spPr bwMode="auto">
          <a:xfrm>
            <a:off x="1524000" y="1219200"/>
            <a:ext cx="6429375"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t>ASCII (American Standard Code for Information Interchange)</a:t>
            </a:r>
          </a:p>
        </p:txBody>
      </p:sp>
      <p:sp>
        <p:nvSpPr>
          <p:cNvPr id="115722" name="Text Box 10"/>
          <p:cNvSpPr txBox="1">
            <a:spLocks noChangeArrowheads="1"/>
          </p:cNvSpPr>
          <p:nvPr/>
        </p:nvSpPr>
        <p:spPr bwMode="auto">
          <a:xfrm>
            <a:off x="4474030" y="4030920"/>
            <a:ext cx="3493264" cy="2369880"/>
          </a:xfrm>
          <a:prstGeom prst="rect">
            <a:avLst/>
          </a:prstGeom>
          <a:solidFill>
            <a:schemeClr val="accent1"/>
          </a:solidFill>
          <a:ln>
            <a:solidFill>
              <a:schemeClr val="tx1"/>
            </a:solidFill>
          </a:ln>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dirty="0">
                <a:latin typeface="Courier New" pitchFamily="49" charset="0"/>
              </a:rPr>
              <a:t>&gt;&gt;&gt; print </a:t>
            </a:r>
            <a:r>
              <a:rPr lang="en-US" altLang="en-US" sz="2000" dirty="0">
                <a:latin typeface="Courier New" pitchFamily="49" charset="0"/>
              </a:rPr>
              <a:t>"</a:t>
            </a:r>
            <a:r>
              <a:rPr lang="en-US" altLang="en-US" sz="1800" dirty="0">
                <a:latin typeface="Courier New" pitchFamily="49" charset="0"/>
              </a:rPr>
              <a:t>\x21</a:t>
            </a:r>
            <a:r>
              <a:rPr lang="en-US" altLang="en-US" sz="2000" dirty="0">
                <a:latin typeface="Courier New" pitchFamily="49" charset="0"/>
              </a:rPr>
              <a:t>"</a:t>
            </a:r>
            <a:endParaRPr lang="en-US" altLang="en-US" sz="1800" dirty="0">
              <a:latin typeface="Courier New" pitchFamily="49" charset="0"/>
            </a:endParaRPr>
          </a:p>
          <a:p>
            <a:pPr>
              <a:spcBef>
                <a:spcPct val="0"/>
              </a:spcBef>
              <a:buFontTx/>
              <a:buNone/>
            </a:pPr>
            <a:r>
              <a:rPr lang="en-US" altLang="en-US" sz="1800" dirty="0">
                <a:latin typeface="Courier New" pitchFamily="49" charset="0"/>
              </a:rPr>
              <a:t>!</a:t>
            </a:r>
          </a:p>
          <a:p>
            <a:pPr>
              <a:spcBef>
                <a:spcPct val="0"/>
              </a:spcBef>
              <a:buFontTx/>
              <a:buNone/>
            </a:pPr>
            <a:r>
              <a:rPr lang="en-US" altLang="en-US" sz="1800" dirty="0">
                <a:latin typeface="Courier New" pitchFamily="49" charset="0"/>
              </a:rPr>
              <a:t>&gt;&gt;&gt; print </a:t>
            </a:r>
            <a:r>
              <a:rPr lang="en-US" altLang="en-US" sz="2000" dirty="0">
                <a:latin typeface="Courier New" pitchFamily="49" charset="0"/>
              </a:rPr>
              <a:t>"</a:t>
            </a:r>
            <a:r>
              <a:rPr lang="en-US" altLang="en-US" sz="1800" dirty="0">
                <a:latin typeface="Courier New" pitchFamily="49" charset="0"/>
              </a:rPr>
              <a:t>\x63</a:t>
            </a:r>
            <a:r>
              <a:rPr lang="en-US" altLang="en-US" sz="2000" dirty="0">
                <a:latin typeface="Courier New" pitchFamily="49" charset="0"/>
              </a:rPr>
              <a:t>"</a:t>
            </a:r>
            <a:endParaRPr lang="en-US" altLang="en-US" sz="1800" dirty="0">
              <a:latin typeface="Courier New" pitchFamily="49" charset="0"/>
            </a:endParaRPr>
          </a:p>
          <a:p>
            <a:pPr>
              <a:spcBef>
                <a:spcPct val="0"/>
              </a:spcBef>
              <a:buFontTx/>
              <a:buNone/>
            </a:pPr>
            <a:r>
              <a:rPr lang="en-US" altLang="en-US" sz="1800" dirty="0">
                <a:latin typeface="Courier New" pitchFamily="49" charset="0"/>
              </a:rPr>
              <a:t>c</a:t>
            </a:r>
          </a:p>
          <a:p>
            <a:pPr>
              <a:spcBef>
                <a:spcPct val="0"/>
              </a:spcBef>
              <a:buFontTx/>
              <a:buNone/>
            </a:pPr>
            <a:r>
              <a:rPr lang="en-US" altLang="en-US" sz="1800" dirty="0">
                <a:latin typeface="Courier New" pitchFamily="49" charset="0"/>
              </a:rPr>
              <a:t>&gt;&gt;&gt; print "\x63\x61\x62"</a:t>
            </a:r>
          </a:p>
          <a:p>
            <a:pPr>
              <a:spcBef>
                <a:spcPct val="0"/>
              </a:spcBef>
              <a:buFontTx/>
              <a:buNone/>
            </a:pPr>
            <a:r>
              <a:rPr lang="en-US" altLang="en-US" sz="1800" dirty="0">
                <a:latin typeface="Courier New" pitchFamily="49" charset="0"/>
              </a:rPr>
              <a:t>cab</a:t>
            </a:r>
          </a:p>
          <a:p>
            <a:pPr>
              <a:spcBef>
                <a:spcPct val="0"/>
              </a:spcBef>
              <a:buFontTx/>
              <a:buNone/>
            </a:pPr>
            <a:r>
              <a:rPr lang="en-US" altLang="en-US" sz="1800" dirty="0">
                <a:latin typeface="Courier New" pitchFamily="49" charset="0"/>
              </a:rPr>
              <a:t>&gt;&gt;&gt; print "\u03c6"</a:t>
            </a:r>
          </a:p>
          <a:p>
            <a:pPr>
              <a:spcBef>
                <a:spcPct val="0"/>
              </a:spcBef>
              <a:buNone/>
            </a:pPr>
            <a:r>
              <a:rPr lang="el-GR" sz="1800" dirty="0"/>
              <a:t>φ</a:t>
            </a:r>
          </a:p>
        </p:txBody>
      </p:sp>
      <p:sp>
        <p:nvSpPr>
          <p:cNvPr id="115723" name="Text Box 11"/>
          <p:cNvSpPr txBox="1">
            <a:spLocks noChangeArrowheads="1"/>
          </p:cNvSpPr>
          <p:nvPr/>
        </p:nvSpPr>
        <p:spPr bwMode="auto">
          <a:xfrm>
            <a:off x="4260850" y="3581400"/>
            <a:ext cx="15684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dirty="0"/>
              <a:t>   In Python…</a:t>
            </a:r>
          </a:p>
        </p:txBody>
      </p:sp>
      <p:sp>
        <p:nvSpPr>
          <p:cNvPr id="6154" name="AutoShape 12"/>
          <p:cNvSpPr>
            <a:spLocks noChangeArrowheads="1"/>
          </p:cNvSpPr>
          <p:nvPr/>
        </p:nvSpPr>
        <p:spPr bwMode="auto">
          <a:xfrm>
            <a:off x="6324600" y="1828800"/>
            <a:ext cx="2286000" cy="1447800"/>
          </a:xfrm>
          <a:prstGeom prst="wedgeRectCallout">
            <a:avLst>
              <a:gd name="adj1" fmla="val -69028"/>
              <a:gd name="adj2" fmla="val 15023"/>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latin typeface="Times New Roman" pitchFamily="18" charset="0"/>
              </a:rPr>
              <a:t>8 bits are called a “byte”.  How many different symbols can be represented with this 1-byte-per-symbol system?</a:t>
            </a:r>
          </a:p>
        </p:txBody>
      </p:sp>
      <p:pic>
        <p:nvPicPr>
          <p:cNvPr id="6155"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22860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D5F6C44C-F457-4790-9650-DDFE21971319}"/>
                  </a:ext>
                </a:extLst>
              </p14:cNvPr>
              <p14:cNvContentPartPr/>
              <p14:nvPr/>
            </p14:nvContentPartPr>
            <p14:xfrm>
              <a:off x="2134080" y="982440"/>
              <a:ext cx="1348920" cy="741240"/>
            </p14:xfrm>
          </p:contentPart>
        </mc:Choice>
        <mc:Fallback>
          <p:pic>
            <p:nvPicPr>
              <p:cNvPr id="2" name="Ink 1">
                <a:extLst>
                  <a:ext uri="{FF2B5EF4-FFF2-40B4-BE49-F238E27FC236}">
                    <a16:creationId xmlns:a16="http://schemas.microsoft.com/office/drawing/2014/main" id="{D5F6C44C-F457-4790-9650-DDFE21971319}"/>
                  </a:ext>
                </a:extLst>
              </p:cNvPr>
              <p:cNvPicPr/>
              <p:nvPr/>
            </p:nvPicPr>
            <p:blipFill>
              <a:blip r:embed="rId5"/>
              <a:stretch>
                <a:fillRect/>
              </a:stretch>
            </p:blipFill>
            <p:spPr>
              <a:xfrm>
                <a:off x="2124720" y="973080"/>
                <a:ext cx="1367640" cy="75996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57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57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22" grpId="0" animBg="1"/>
      <p:bldP spid="1157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2"/>
          <p:cNvGrpSpPr>
            <a:grpSpLocks/>
          </p:cNvGrpSpPr>
          <p:nvPr>
            <p:custDataLst>
              <p:tags r:id="rId1"/>
            </p:custDataLst>
          </p:nvPr>
        </p:nvGrpSpPr>
        <p:grpSpPr bwMode="auto">
          <a:xfrm>
            <a:off x="647700" y="1066800"/>
            <a:ext cx="7772400" cy="180975"/>
            <a:chOff x="295" y="1311"/>
            <a:chExt cx="5177" cy="114"/>
          </a:xfrm>
        </p:grpSpPr>
        <p:sp>
          <p:nvSpPr>
            <p:cNvPr id="7177" name="Rectangle 3"/>
            <p:cNvSpPr>
              <a:spLocks noChangeArrowheads="1"/>
            </p:cNvSpPr>
            <p:nvPr>
              <p:custDataLst>
                <p:tags r:id="rId8"/>
              </p:custDataLst>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7178" name="Rectangle 4"/>
            <p:cNvSpPr>
              <a:spLocks noChangeArrowheads="1"/>
            </p:cNvSpPr>
            <p:nvPr>
              <p:custDataLst>
                <p:tags r:id="rId9"/>
              </p:custDataLst>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88066" name="Text Box 5"/>
          <p:cNvSpPr txBox="1">
            <a:spLocks noChangeArrowheads="1"/>
          </p:cNvSpPr>
          <p:nvPr>
            <p:custDataLst>
              <p:tags r:id="rId2"/>
            </p:custDataLst>
          </p:nvPr>
        </p:nvSpPr>
        <p:spPr bwMode="auto">
          <a:xfrm>
            <a:off x="381000" y="228600"/>
            <a:ext cx="8305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4000" dirty="0">
                <a:latin typeface="+mj-lt"/>
              </a:rPr>
              <a:t>Binary Images</a:t>
            </a:r>
          </a:p>
        </p:txBody>
      </p:sp>
      <p:sp>
        <p:nvSpPr>
          <p:cNvPr id="88067" name="Text Box 6"/>
          <p:cNvSpPr txBox="1">
            <a:spLocks noChangeArrowheads="1"/>
          </p:cNvSpPr>
          <p:nvPr>
            <p:custDataLst>
              <p:tags r:id="rId3"/>
            </p:custDataLst>
          </p:nvPr>
        </p:nvSpPr>
        <p:spPr bwMode="auto">
          <a:xfrm>
            <a:off x="1143000" y="42672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a:latin typeface="+mn-lt"/>
              </a:rPr>
              <a:t>Binary Image</a:t>
            </a:r>
          </a:p>
        </p:txBody>
      </p:sp>
      <p:sp>
        <p:nvSpPr>
          <p:cNvPr id="88068" name="Text Box 7"/>
          <p:cNvSpPr txBox="1">
            <a:spLocks noChangeArrowheads="1"/>
          </p:cNvSpPr>
          <p:nvPr>
            <p:custDataLst>
              <p:tags r:id="rId4"/>
            </p:custDataLst>
          </p:nvPr>
        </p:nvSpPr>
        <p:spPr bwMode="auto">
          <a:xfrm>
            <a:off x="4648200" y="42672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a:latin typeface="+mn-lt"/>
              </a:rPr>
              <a:t>Encoding as raw bits</a:t>
            </a:r>
          </a:p>
        </p:txBody>
      </p:sp>
      <p:sp>
        <p:nvSpPr>
          <p:cNvPr id="88069" name="Text Box 8"/>
          <p:cNvSpPr txBox="1">
            <a:spLocks noChangeArrowheads="1"/>
          </p:cNvSpPr>
          <p:nvPr>
            <p:custDataLst>
              <p:tags r:id="rId5"/>
            </p:custDataLst>
          </p:nvPr>
        </p:nvSpPr>
        <p:spPr bwMode="auto">
          <a:xfrm>
            <a:off x="4876800" y="4660900"/>
            <a:ext cx="2971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200" b="1" dirty="0">
                <a:latin typeface="+mn-lt"/>
              </a:rPr>
              <a:t>Just one big string of 64 characters</a:t>
            </a:r>
          </a:p>
        </p:txBody>
      </p:sp>
      <p:pic>
        <p:nvPicPr>
          <p:cNvPr id="7175" name="Picture 9" descr="checkerboard"/>
          <p:cNvPicPr>
            <a:picLocks noChangeAspect="1" noChangeArrowheads="1"/>
          </p:cNvPicPr>
          <p:nvPr>
            <p:custDataLst>
              <p:tags r:id="rId6"/>
            </p:custDataLst>
          </p:nvPr>
        </p:nvPicPr>
        <p:blipFill>
          <a:blip r:embed="rId12">
            <a:extLst>
              <a:ext uri="{28A0092B-C50C-407E-A947-70E740481C1C}">
                <a14:useLocalDpi xmlns:a14="http://schemas.microsoft.com/office/drawing/2010/main" val="0"/>
              </a:ext>
            </a:extLst>
          </a:blip>
          <a:srcRect/>
          <a:stretch>
            <a:fillRect/>
          </a:stretch>
        </p:blipFill>
        <p:spPr bwMode="auto">
          <a:xfrm>
            <a:off x="838200" y="1447800"/>
            <a:ext cx="258445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Text Box 10"/>
          <p:cNvSpPr txBox="1">
            <a:spLocks noChangeArrowheads="1"/>
          </p:cNvSpPr>
          <p:nvPr>
            <p:custDataLst>
              <p:tags r:id="rId7"/>
            </p:custDataLst>
          </p:nvPr>
        </p:nvSpPr>
        <p:spPr bwMode="auto">
          <a:xfrm>
            <a:off x="5334000" y="1524000"/>
            <a:ext cx="2286000" cy="256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nSpc>
                <a:spcPct val="40000"/>
              </a:lnSpc>
              <a:spcBef>
                <a:spcPct val="50000"/>
              </a:spcBef>
              <a:buFontTx/>
              <a:buNone/>
            </a:pPr>
            <a:r>
              <a:rPr lang="en-US" altLang="en-US" sz="2400" b="1">
                <a:solidFill>
                  <a:srgbClr val="19A525"/>
                </a:solidFill>
                <a:latin typeface="Courier New" pitchFamily="49" charset="0"/>
              </a:rPr>
              <a:t>'01010101</a:t>
            </a:r>
          </a:p>
          <a:p>
            <a:pPr>
              <a:lnSpc>
                <a:spcPct val="40000"/>
              </a:lnSpc>
              <a:spcBef>
                <a:spcPct val="50000"/>
              </a:spcBef>
              <a:buFontTx/>
              <a:buNone/>
            </a:pPr>
            <a:r>
              <a:rPr lang="en-US" altLang="en-US" sz="2400" b="1">
                <a:solidFill>
                  <a:srgbClr val="19A525"/>
                </a:solidFill>
                <a:latin typeface="Courier New" pitchFamily="49" charset="0"/>
              </a:rPr>
              <a:t> 10101010</a:t>
            </a:r>
          </a:p>
          <a:p>
            <a:pPr>
              <a:lnSpc>
                <a:spcPct val="40000"/>
              </a:lnSpc>
              <a:spcBef>
                <a:spcPct val="50000"/>
              </a:spcBef>
              <a:buFontTx/>
              <a:buNone/>
            </a:pPr>
            <a:r>
              <a:rPr lang="en-US" altLang="en-US" sz="2400" b="1">
                <a:solidFill>
                  <a:srgbClr val="19A525"/>
                </a:solidFill>
                <a:latin typeface="Courier New" pitchFamily="49" charset="0"/>
              </a:rPr>
              <a:t> 01010101</a:t>
            </a:r>
          </a:p>
          <a:p>
            <a:pPr>
              <a:lnSpc>
                <a:spcPct val="40000"/>
              </a:lnSpc>
              <a:spcBef>
                <a:spcPct val="50000"/>
              </a:spcBef>
              <a:buFontTx/>
              <a:buNone/>
            </a:pPr>
            <a:r>
              <a:rPr lang="en-US" altLang="en-US" sz="2400" b="1">
                <a:solidFill>
                  <a:srgbClr val="19A525"/>
                </a:solidFill>
                <a:latin typeface="Courier New" pitchFamily="49" charset="0"/>
              </a:rPr>
              <a:t> 10101010</a:t>
            </a:r>
          </a:p>
          <a:p>
            <a:pPr>
              <a:lnSpc>
                <a:spcPct val="40000"/>
              </a:lnSpc>
              <a:spcBef>
                <a:spcPct val="50000"/>
              </a:spcBef>
              <a:buFontTx/>
              <a:buNone/>
            </a:pPr>
            <a:r>
              <a:rPr lang="en-US" altLang="en-US" sz="2400" b="1">
                <a:solidFill>
                  <a:srgbClr val="19A525"/>
                </a:solidFill>
                <a:latin typeface="Courier New" pitchFamily="49" charset="0"/>
              </a:rPr>
              <a:t> 01010101</a:t>
            </a:r>
          </a:p>
          <a:p>
            <a:pPr>
              <a:lnSpc>
                <a:spcPct val="40000"/>
              </a:lnSpc>
              <a:spcBef>
                <a:spcPct val="50000"/>
              </a:spcBef>
              <a:buFontTx/>
              <a:buNone/>
            </a:pPr>
            <a:r>
              <a:rPr lang="en-US" altLang="en-US" sz="2400" b="1">
                <a:solidFill>
                  <a:srgbClr val="19A525"/>
                </a:solidFill>
                <a:latin typeface="Courier New" pitchFamily="49" charset="0"/>
              </a:rPr>
              <a:t> 10101010</a:t>
            </a:r>
          </a:p>
          <a:p>
            <a:pPr>
              <a:lnSpc>
                <a:spcPct val="40000"/>
              </a:lnSpc>
              <a:spcBef>
                <a:spcPct val="50000"/>
              </a:spcBef>
              <a:buFontTx/>
              <a:buNone/>
            </a:pPr>
            <a:r>
              <a:rPr lang="en-US" altLang="en-US" sz="2400" b="1">
                <a:solidFill>
                  <a:srgbClr val="19A525"/>
                </a:solidFill>
                <a:latin typeface="Courier New" pitchFamily="49" charset="0"/>
              </a:rPr>
              <a:t> 01010101</a:t>
            </a:r>
          </a:p>
          <a:p>
            <a:pPr>
              <a:lnSpc>
                <a:spcPct val="40000"/>
              </a:lnSpc>
              <a:spcBef>
                <a:spcPct val="50000"/>
              </a:spcBef>
              <a:buFontTx/>
              <a:buNone/>
            </a:pPr>
            <a:r>
              <a:rPr lang="en-US" altLang="en-US" sz="2400" b="1">
                <a:solidFill>
                  <a:srgbClr val="19A525"/>
                </a:solidFill>
                <a:latin typeface="Courier New" pitchFamily="49" charset="0"/>
              </a:rPr>
              <a:t> 10101010'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2"/>
          <p:cNvGrpSpPr>
            <a:grpSpLocks/>
          </p:cNvGrpSpPr>
          <p:nvPr>
            <p:custDataLst>
              <p:tags r:id="rId1"/>
            </p:custDataLst>
          </p:nvPr>
        </p:nvGrpSpPr>
        <p:grpSpPr bwMode="auto">
          <a:xfrm>
            <a:off x="647700" y="1066800"/>
            <a:ext cx="7772400" cy="180975"/>
            <a:chOff x="295" y="1311"/>
            <a:chExt cx="5177" cy="114"/>
          </a:xfrm>
        </p:grpSpPr>
        <p:sp>
          <p:nvSpPr>
            <p:cNvPr id="8203" name="Rectangle 3"/>
            <p:cNvSpPr>
              <a:spLocks noChangeArrowheads="1"/>
            </p:cNvSpPr>
            <p:nvPr>
              <p:custDataLst>
                <p:tags r:id="rId8"/>
              </p:custDataLst>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8204" name="Rectangle 4"/>
            <p:cNvSpPr>
              <a:spLocks noChangeArrowheads="1"/>
            </p:cNvSpPr>
            <p:nvPr>
              <p:custDataLst>
                <p:tags r:id="rId9"/>
              </p:custDataLst>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89090" name="Text Box 5"/>
          <p:cNvSpPr txBox="1">
            <a:spLocks noChangeArrowheads="1"/>
          </p:cNvSpPr>
          <p:nvPr>
            <p:custDataLst>
              <p:tags r:id="rId2"/>
            </p:custDataLst>
          </p:nvPr>
        </p:nvSpPr>
        <p:spPr bwMode="auto">
          <a:xfrm>
            <a:off x="457200" y="228600"/>
            <a:ext cx="8153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4000" dirty="0">
                <a:latin typeface="+mj-lt"/>
              </a:rPr>
              <a:t>Binary Image Compression</a:t>
            </a:r>
          </a:p>
        </p:txBody>
      </p:sp>
      <p:sp>
        <p:nvSpPr>
          <p:cNvPr id="89091" name="Text Box 6"/>
          <p:cNvSpPr txBox="1">
            <a:spLocks noChangeArrowheads="1"/>
          </p:cNvSpPr>
          <p:nvPr>
            <p:custDataLst>
              <p:tags r:id="rId3"/>
            </p:custDataLst>
          </p:nvPr>
        </p:nvSpPr>
        <p:spPr bwMode="auto">
          <a:xfrm>
            <a:off x="1143000" y="42672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a:latin typeface="+mn-lt"/>
              </a:rPr>
              <a:t>Binary Image</a:t>
            </a:r>
          </a:p>
        </p:txBody>
      </p:sp>
      <p:sp>
        <p:nvSpPr>
          <p:cNvPr id="89092" name="Text Box 7"/>
          <p:cNvSpPr txBox="1">
            <a:spLocks noChangeArrowheads="1"/>
          </p:cNvSpPr>
          <p:nvPr>
            <p:custDataLst>
              <p:tags r:id="rId4"/>
            </p:custDataLst>
          </p:nvPr>
        </p:nvSpPr>
        <p:spPr bwMode="auto">
          <a:xfrm>
            <a:off x="4648200" y="42672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a:latin typeface="+mn-lt"/>
              </a:rPr>
              <a:t>Encoding as raw bits</a:t>
            </a:r>
          </a:p>
        </p:txBody>
      </p:sp>
      <p:sp>
        <p:nvSpPr>
          <p:cNvPr id="89093" name="Text Box 8"/>
          <p:cNvSpPr txBox="1">
            <a:spLocks noChangeArrowheads="1"/>
          </p:cNvSpPr>
          <p:nvPr>
            <p:custDataLst>
              <p:tags r:id="rId5"/>
            </p:custDataLst>
          </p:nvPr>
        </p:nvSpPr>
        <p:spPr bwMode="auto">
          <a:xfrm>
            <a:off x="5257800" y="4724400"/>
            <a:ext cx="2209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200" b="1" dirty="0">
                <a:latin typeface="+mn-lt"/>
              </a:rPr>
              <a:t>Just one big string</a:t>
            </a:r>
          </a:p>
        </p:txBody>
      </p:sp>
      <p:pic>
        <p:nvPicPr>
          <p:cNvPr id="8199" name="Picture 9" descr="stripes"/>
          <p:cNvPicPr>
            <a:picLocks noChangeAspect="1" noChangeArrowheads="1"/>
          </p:cNvPicPr>
          <p:nvPr>
            <p:custDataLst>
              <p:tags r:id="rId6"/>
            </p:custDataLst>
          </p:nvPr>
        </p:nvPicPr>
        <p:blipFill>
          <a:blip r:embed="rId12">
            <a:extLst>
              <a:ext uri="{28A0092B-C50C-407E-A947-70E740481C1C}">
                <a14:useLocalDpi xmlns:a14="http://schemas.microsoft.com/office/drawing/2010/main" val="0"/>
              </a:ext>
            </a:extLst>
          </a:blip>
          <a:srcRect/>
          <a:stretch>
            <a:fillRect/>
          </a:stretch>
        </p:blipFill>
        <p:spPr bwMode="auto">
          <a:xfrm>
            <a:off x="838200" y="1524000"/>
            <a:ext cx="2624138"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Text Box 10"/>
          <p:cNvSpPr txBox="1">
            <a:spLocks noChangeArrowheads="1"/>
          </p:cNvSpPr>
          <p:nvPr>
            <p:custDataLst>
              <p:tags r:id="rId7"/>
            </p:custDataLst>
          </p:nvPr>
        </p:nvSpPr>
        <p:spPr bwMode="auto">
          <a:xfrm>
            <a:off x="5327650" y="1652588"/>
            <a:ext cx="2292350" cy="262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nSpc>
                <a:spcPct val="40000"/>
              </a:lnSpc>
              <a:spcBef>
                <a:spcPct val="50000"/>
              </a:spcBef>
              <a:buFontTx/>
              <a:buNone/>
            </a:pPr>
            <a:r>
              <a:rPr lang="en-US" altLang="en-US" sz="2400" b="1">
                <a:solidFill>
                  <a:srgbClr val="19A525"/>
                </a:solidFill>
                <a:latin typeface="Courier New" pitchFamily="49" charset="0"/>
              </a:rPr>
              <a:t>'11111111</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00000000'</a:t>
            </a:r>
          </a:p>
        </p:txBody>
      </p:sp>
      <p:pic>
        <p:nvPicPr>
          <p:cNvPr id="8201" name="Picture 12" descr="alien"/>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200400" y="5537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AutoShape 13"/>
          <p:cNvSpPr>
            <a:spLocks noChangeArrowheads="1"/>
          </p:cNvSpPr>
          <p:nvPr/>
        </p:nvSpPr>
        <p:spPr bwMode="auto">
          <a:xfrm>
            <a:off x="4267200" y="5029200"/>
            <a:ext cx="3886200" cy="1066800"/>
          </a:xfrm>
          <a:prstGeom prst="wedgeRectCallout">
            <a:avLst>
              <a:gd name="adj1" fmla="val -43139"/>
              <a:gd name="adj2" fmla="val 69940"/>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Times New Roman" pitchFamily="18" charset="0"/>
              </a:rPr>
              <a:t>Can we represent this more compactly?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custDataLst>
              <p:tags r:id="rId1"/>
            </p:custDataLst>
          </p:nvPr>
        </p:nvGrpSpPr>
        <p:grpSpPr bwMode="auto">
          <a:xfrm>
            <a:off x="647700" y="1066800"/>
            <a:ext cx="7772400" cy="180975"/>
            <a:chOff x="295" y="1311"/>
            <a:chExt cx="5177" cy="114"/>
          </a:xfrm>
        </p:grpSpPr>
        <p:sp>
          <p:nvSpPr>
            <p:cNvPr id="9237" name="Rectangle 3"/>
            <p:cNvSpPr>
              <a:spLocks noChangeArrowheads="1"/>
            </p:cNvSpPr>
            <p:nvPr>
              <p:custDataLst>
                <p:tags r:id="rId18"/>
              </p:custDataLst>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9238" name="Rectangle 4"/>
            <p:cNvSpPr>
              <a:spLocks noChangeArrowheads="1"/>
            </p:cNvSpPr>
            <p:nvPr>
              <p:custDataLst>
                <p:tags r:id="rId19"/>
              </p:custDataLst>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90114" name="Text Box 5"/>
          <p:cNvSpPr txBox="1">
            <a:spLocks noChangeArrowheads="1"/>
          </p:cNvSpPr>
          <p:nvPr>
            <p:custDataLst>
              <p:tags r:id="rId2"/>
            </p:custDataLst>
          </p:nvPr>
        </p:nvSpPr>
        <p:spPr bwMode="auto">
          <a:xfrm>
            <a:off x="457200" y="228600"/>
            <a:ext cx="8153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4000" dirty="0">
                <a:latin typeface="+mj-lt"/>
              </a:rPr>
              <a:t>Binary Image Compression</a:t>
            </a:r>
          </a:p>
        </p:txBody>
      </p:sp>
      <p:sp>
        <p:nvSpPr>
          <p:cNvPr id="90115" name="Text Box 6"/>
          <p:cNvSpPr txBox="1">
            <a:spLocks noChangeArrowheads="1"/>
          </p:cNvSpPr>
          <p:nvPr>
            <p:custDataLst>
              <p:tags r:id="rId3"/>
            </p:custDataLst>
          </p:nvPr>
        </p:nvSpPr>
        <p:spPr bwMode="auto">
          <a:xfrm>
            <a:off x="1143000" y="42672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a:latin typeface="+mn-lt"/>
              </a:rPr>
              <a:t>Binary Image</a:t>
            </a:r>
          </a:p>
        </p:txBody>
      </p:sp>
      <p:sp>
        <p:nvSpPr>
          <p:cNvPr id="90116" name="Text Box 7"/>
          <p:cNvSpPr txBox="1">
            <a:spLocks noChangeArrowheads="1"/>
          </p:cNvSpPr>
          <p:nvPr>
            <p:custDataLst>
              <p:tags r:id="rId4"/>
            </p:custDataLst>
          </p:nvPr>
        </p:nvSpPr>
        <p:spPr bwMode="auto">
          <a:xfrm>
            <a:off x="4648200" y="42672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a:latin typeface="+mn-lt"/>
              </a:rPr>
              <a:t>Encoding as raw bits</a:t>
            </a:r>
          </a:p>
        </p:txBody>
      </p:sp>
      <p:sp>
        <p:nvSpPr>
          <p:cNvPr id="90117" name="Text Box 8"/>
          <p:cNvSpPr txBox="1">
            <a:spLocks noChangeArrowheads="1"/>
          </p:cNvSpPr>
          <p:nvPr>
            <p:custDataLst>
              <p:tags r:id="rId5"/>
            </p:custDataLst>
          </p:nvPr>
        </p:nvSpPr>
        <p:spPr bwMode="auto">
          <a:xfrm>
            <a:off x="5257800" y="4724400"/>
            <a:ext cx="2209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200" b="1" dirty="0">
                <a:latin typeface="+mn-lt"/>
              </a:rPr>
              <a:t>Just one big string</a:t>
            </a:r>
          </a:p>
        </p:txBody>
      </p:sp>
      <p:pic>
        <p:nvPicPr>
          <p:cNvPr id="9223" name="Picture 9" descr="stripes"/>
          <p:cNvPicPr>
            <a:picLocks noChangeAspect="1" noChangeArrowheads="1"/>
          </p:cNvPicPr>
          <p:nvPr>
            <p:custDataLst>
              <p:tags r:id="rId6"/>
            </p:custDataLst>
          </p:nvPr>
        </p:nvPicPr>
        <p:blipFill>
          <a:blip r:embed="rId22">
            <a:extLst>
              <a:ext uri="{28A0092B-C50C-407E-A947-70E740481C1C}">
                <a14:useLocalDpi xmlns:a14="http://schemas.microsoft.com/office/drawing/2010/main" val="0"/>
              </a:ext>
            </a:extLst>
          </a:blip>
          <a:srcRect/>
          <a:stretch>
            <a:fillRect/>
          </a:stretch>
        </p:blipFill>
        <p:spPr bwMode="auto">
          <a:xfrm>
            <a:off x="838200" y="1524000"/>
            <a:ext cx="2624138"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4" name="Text Box 10"/>
          <p:cNvSpPr txBox="1">
            <a:spLocks noChangeArrowheads="1"/>
          </p:cNvSpPr>
          <p:nvPr>
            <p:custDataLst>
              <p:tags r:id="rId7"/>
            </p:custDataLst>
          </p:nvPr>
        </p:nvSpPr>
        <p:spPr bwMode="auto">
          <a:xfrm>
            <a:off x="5327650" y="1652588"/>
            <a:ext cx="2292350" cy="256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nSpc>
                <a:spcPct val="40000"/>
              </a:lnSpc>
              <a:spcBef>
                <a:spcPct val="50000"/>
              </a:spcBef>
              <a:buFontTx/>
              <a:buNone/>
            </a:pPr>
            <a:r>
              <a:rPr lang="en-US" altLang="en-US" sz="2400" b="1">
                <a:solidFill>
                  <a:srgbClr val="19A525"/>
                </a:solidFill>
                <a:latin typeface="Courier New" pitchFamily="49" charset="0"/>
              </a:rPr>
              <a:t>'11111111</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00000000'</a:t>
            </a:r>
          </a:p>
        </p:txBody>
      </p:sp>
      <p:sp>
        <p:nvSpPr>
          <p:cNvPr id="90120" name="Text Box 11"/>
          <p:cNvSpPr txBox="1">
            <a:spLocks noChangeArrowheads="1"/>
          </p:cNvSpPr>
          <p:nvPr/>
        </p:nvSpPr>
        <p:spPr bwMode="auto">
          <a:xfrm>
            <a:off x="304800" y="5638800"/>
            <a:ext cx="17414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r">
              <a:spcBef>
                <a:spcPct val="50000"/>
              </a:spcBef>
              <a:defRPr/>
            </a:pPr>
            <a:r>
              <a:rPr lang="en-US" sz="3200" dirty="0">
                <a:solidFill>
                  <a:srgbClr val="160CE3"/>
                </a:solidFill>
                <a:latin typeface="+mn-lt"/>
              </a:rPr>
              <a:t>An idea:</a:t>
            </a:r>
          </a:p>
        </p:txBody>
      </p:sp>
      <p:sp>
        <p:nvSpPr>
          <p:cNvPr id="9226" name="Text Box 12"/>
          <p:cNvSpPr txBox="1">
            <a:spLocks noChangeArrowheads="1"/>
          </p:cNvSpPr>
          <p:nvPr>
            <p:custDataLst>
              <p:tags r:id="rId8"/>
            </p:custDataLst>
          </p:nvPr>
        </p:nvSpPr>
        <p:spPr bwMode="auto">
          <a:xfrm>
            <a:off x="2668588" y="6026150"/>
            <a:ext cx="5332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b="1">
                <a:solidFill>
                  <a:srgbClr val="EB102C"/>
                </a:solidFill>
                <a:latin typeface="Courier New" pitchFamily="49" charset="0"/>
              </a:rPr>
              <a:t>1</a:t>
            </a:r>
            <a:r>
              <a:rPr lang="en-US" altLang="en-US" sz="2400" b="1">
                <a:solidFill>
                  <a:srgbClr val="067B0E"/>
                </a:solidFill>
                <a:latin typeface="Courier New" pitchFamily="49" charset="0"/>
              </a:rPr>
              <a:t>10000</a:t>
            </a:r>
            <a:r>
              <a:rPr lang="en-US" altLang="en-US" sz="2400" b="1">
                <a:solidFill>
                  <a:srgbClr val="EB102C"/>
                </a:solidFill>
                <a:latin typeface="Courier New" pitchFamily="49" charset="0"/>
              </a:rPr>
              <a:t>0</a:t>
            </a:r>
            <a:r>
              <a:rPr lang="en-US" altLang="en-US" sz="2400" b="1">
                <a:solidFill>
                  <a:srgbClr val="067B0E"/>
                </a:solidFill>
                <a:latin typeface="Courier New" pitchFamily="49" charset="0"/>
              </a:rPr>
              <a:t>10000</a:t>
            </a:r>
            <a:r>
              <a:rPr lang="en-US" altLang="en-US" sz="2400" b="1">
                <a:solidFill>
                  <a:srgbClr val="EB102C"/>
                </a:solidFill>
                <a:latin typeface="Courier New" pitchFamily="49" charset="0"/>
              </a:rPr>
              <a:t>1</a:t>
            </a:r>
            <a:r>
              <a:rPr lang="en-US" altLang="en-US" sz="2400" b="1">
                <a:solidFill>
                  <a:srgbClr val="067B0E"/>
                </a:solidFill>
                <a:latin typeface="Courier New" pitchFamily="49" charset="0"/>
              </a:rPr>
              <a:t>10000</a:t>
            </a:r>
            <a:r>
              <a:rPr lang="en-US" altLang="en-US" sz="2400" b="1">
                <a:solidFill>
                  <a:srgbClr val="EB102C"/>
                </a:solidFill>
                <a:latin typeface="Courier New" pitchFamily="49" charset="0"/>
              </a:rPr>
              <a:t>0</a:t>
            </a:r>
            <a:r>
              <a:rPr lang="en-US" altLang="en-US" sz="2400" b="1">
                <a:solidFill>
                  <a:srgbClr val="067B0E"/>
                </a:solidFill>
                <a:latin typeface="Courier New" pitchFamily="49" charset="0"/>
              </a:rPr>
              <a:t>10000</a:t>
            </a:r>
          </a:p>
        </p:txBody>
      </p:sp>
      <p:sp>
        <p:nvSpPr>
          <p:cNvPr id="90122" name="Text Box 13"/>
          <p:cNvSpPr txBox="1">
            <a:spLocks noChangeArrowheads="1"/>
          </p:cNvSpPr>
          <p:nvPr>
            <p:custDataLst>
              <p:tags r:id="rId9"/>
            </p:custDataLst>
          </p:nvPr>
        </p:nvSpPr>
        <p:spPr bwMode="auto">
          <a:xfrm>
            <a:off x="2438400" y="5105400"/>
            <a:ext cx="8286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000" dirty="0">
                <a:solidFill>
                  <a:srgbClr val="1E16E4"/>
                </a:solidFill>
                <a:latin typeface="+mn-lt"/>
              </a:rPr>
              <a:t>1 is the next digit</a:t>
            </a:r>
          </a:p>
        </p:txBody>
      </p:sp>
      <p:sp>
        <p:nvSpPr>
          <p:cNvPr id="90123" name="Text Box 14"/>
          <p:cNvSpPr txBox="1">
            <a:spLocks noChangeArrowheads="1"/>
          </p:cNvSpPr>
          <p:nvPr>
            <p:custDataLst>
              <p:tags r:id="rId10"/>
            </p:custDataLst>
          </p:nvPr>
        </p:nvSpPr>
        <p:spPr bwMode="auto">
          <a:xfrm>
            <a:off x="2952750" y="5564188"/>
            <a:ext cx="9413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000">
                <a:solidFill>
                  <a:srgbClr val="1E16E4"/>
                </a:solidFill>
                <a:latin typeface="+mn-lt"/>
              </a:rPr>
              <a:t>There are 16 of them.</a:t>
            </a:r>
          </a:p>
        </p:txBody>
      </p:sp>
      <p:sp>
        <p:nvSpPr>
          <p:cNvPr id="90124" name="Text Box 15"/>
          <p:cNvSpPr txBox="1">
            <a:spLocks noChangeArrowheads="1"/>
          </p:cNvSpPr>
          <p:nvPr>
            <p:custDataLst>
              <p:tags r:id="rId11"/>
            </p:custDataLst>
          </p:nvPr>
        </p:nvSpPr>
        <p:spPr bwMode="auto">
          <a:xfrm>
            <a:off x="3552825" y="5113338"/>
            <a:ext cx="8286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000" dirty="0">
                <a:solidFill>
                  <a:srgbClr val="1E16E4"/>
                </a:solidFill>
                <a:latin typeface="+mn-lt"/>
              </a:rPr>
              <a:t>0 is the next digit</a:t>
            </a:r>
          </a:p>
        </p:txBody>
      </p:sp>
      <p:sp>
        <p:nvSpPr>
          <p:cNvPr id="90125" name="Text Box 16"/>
          <p:cNvSpPr txBox="1">
            <a:spLocks noChangeArrowheads="1"/>
          </p:cNvSpPr>
          <p:nvPr>
            <p:custDataLst>
              <p:tags r:id="rId12"/>
            </p:custDataLst>
          </p:nvPr>
        </p:nvSpPr>
        <p:spPr bwMode="auto">
          <a:xfrm>
            <a:off x="3962400" y="5564188"/>
            <a:ext cx="11969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000">
                <a:solidFill>
                  <a:srgbClr val="1E16E4"/>
                </a:solidFill>
                <a:latin typeface="+mn-lt"/>
              </a:rPr>
              <a:t>Again, there are 16 of them.</a:t>
            </a:r>
          </a:p>
        </p:txBody>
      </p:sp>
      <p:sp>
        <p:nvSpPr>
          <p:cNvPr id="9231" name="AutoShape 17"/>
          <p:cNvSpPr>
            <a:spLocks/>
          </p:cNvSpPr>
          <p:nvPr>
            <p:custDataLst>
              <p:tags r:id="rId13"/>
            </p:custDataLst>
          </p:nvPr>
        </p:nvSpPr>
        <p:spPr bwMode="auto">
          <a:xfrm rot="5400000">
            <a:off x="3359150" y="5573713"/>
            <a:ext cx="134938" cy="862012"/>
          </a:xfrm>
          <a:prstGeom prst="leftBrace">
            <a:avLst>
              <a:gd name="adj1" fmla="val 53235"/>
              <a:gd name="adj2" fmla="val 50000"/>
            </a:avLst>
          </a:prstGeom>
          <a:noFill/>
          <a:ln w="9525">
            <a:solidFill>
              <a:srgbClr val="1E16E4"/>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9232" name="AutoShape 18"/>
          <p:cNvSpPr>
            <a:spLocks/>
          </p:cNvSpPr>
          <p:nvPr>
            <p:custDataLst>
              <p:tags r:id="rId14"/>
            </p:custDataLst>
          </p:nvPr>
        </p:nvSpPr>
        <p:spPr bwMode="auto">
          <a:xfrm rot="5400000">
            <a:off x="4451350" y="5600700"/>
            <a:ext cx="158750" cy="831850"/>
          </a:xfrm>
          <a:prstGeom prst="leftBrace">
            <a:avLst>
              <a:gd name="adj1" fmla="val 43667"/>
              <a:gd name="adj2" fmla="val 50000"/>
            </a:avLst>
          </a:prstGeom>
          <a:noFill/>
          <a:ln w="9525">
            <a:solidFill>
              <a:srgbClr val="1E16E4"/>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9233" name="Line 19"/>
          <p:cNvSpPr>
            <a:spLocks noChangeShapeType="1"/>
          </p:cNvSpPr>
          <p:nvPr>
            <p:custDataLst>
              <p:tags r:id="rId15"/>
            </p:custDataLst>
          </p:nvPr>
        </p:nvSpPr>
        <p:spPr bwMode="auto">
          <a:xfrm>
            <a:off x="2852738" y="5503863"/>
            <a:ext cx="0" cy="536575"/>
          </a:xfrm>
          <a:prstGeom prst="line">
            <a:avLst/>
          </a:prstGeom>
          <a:noFill/>
          <a:ln w="9525">
            <a:solidFill>
              <a:srgbClr val="1E16E4"/>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9234" name="Line 20"/>
          <p:cNvSpPr>
            <a:spLocks noChangeShapeType="1"/>
          </p:cNvSpPr>
          <p:nvPr>
            <p:custDataLst>
              <p:tags r:id="rId16"/>
            </p:custDataLst>
          </p:nvPr>
        </p:nvSpPr>
        <p:spPr bwMode="auto">
          <a:xfrm>
            <a:off x="3951288" y="5519738"/>
            <a:ext cx="0" cy="536575"/>
          </a:xfrm>
          <a:prstGeom prst="line">
            <a:avLst/>
          </a:prstGeom>
          <a:noFill/>
          <a:ln w="9525">
            <a:solidFill>
              <a:srgbClr val="1E16E4"/>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90130" name="Text Box 21"/>
          <p:cNvSpPr txBox="1">
            <a:spLocks noChangeArrowheads="1"/>
          </p:cNvSpPr>
          <p:nvPr>
            <p:custDataLst>
              <p:tags r:id="rId17"/>
            </p:custDataLst>
          </p:nvPr>
        </p:nvSpPr>
        <p:spPr bwMode="auto">
          <a:xfrm>
            <a:off x="5292725" y="5629275"/>
            <a:ext cx="1600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000">
                <a:solidFill>
                  <a:srgbClr val="1E16E4"/>
                </a:solidFill>
                <a:latin typeface="+mn-lt"/>
              </a:rPr>
              <a:t>And the same for the next two stripes</a:t>
            </a:r>
          </a:p>
        </p:txBody>
      </p:sp>
      <p:sp>
        <p:nvSpPr>
          <p:cNvPr id="9236" name="Line 22"/>
          <p:cNvSpPr>
            <a:spLocks noChangeShapeType="1"/>
          </p:cNvSpPr>
          <p:nvPr/>
        </p:nvSpPr>
        <p:spPr bwMode="auto">
          <a:xfrm>
            <a:off x="5029200" y="6051550"/>
            <a:ext cx="2057400" cy="0"/>
          </a:xfrm>
          <a:prstGeom prst="line">
            <a:avLst/>
          </a:prstGeom>
          <a:noFill/>
          <a:ln w="9525">
            <a:solidFill>
              <a:srgbClr val="160CE3"/>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4FFEEAA-A50E-4610-9EB8-DA34C70C8B39}"/>
              </a:ext>
            </a:extLst>
          </p:cNvPr>
          <p:cNvSpPr txBox="1"/>
          <p:nvPr/>
        </p:nvSpPr>
        <p:spPr>
          <a:xfrm>
            <a:off x="5310188" y="1447800"/>
            <a:ext cx="2386012" cy="3046988"/>
          </a:xfrm>
          <a:prstGeom prst="rect">
            <a:avLst/>
          </a:prstGeom>
          <a:noFill/>
        </p:spPr>
        <p:txBody>
          <a:bodyPr wrap="square" rtlCol="0">
            <a:spAutoFit/>
          </a:bodyPr>
          <a:lstStyle/>
          <a:p>
            <a:r>
              <a:rPr lang="en-US" b="1" dirty="0">
                <a:solidFill>
                  <a:srgbClr val="00B050"/>
                </a:solidFill>
                <a:latin typeface="Courier New" panose="02070309020205020404" pitchFamily="49" charset="0"/>
                <a:cs typeface="Courier New" panose="02070309020205020404" pitchFamily="49" charset="0"/>
              </a:rPr>
              <a:t>'11111100</a:t>
            </a:r>
          </a:p>
          <a:p>
            <a:r>
              <a:rPr lang="en-US" b="1" dirty="0">
                <a:solidFill>
                  <a:srgbClr val="00B050"/>
                </a:solidFill>
                <a:latin typeface="Courier New" panose="02070309020205020404" pitchFamily="49" charset="0"/>
                <a:cs typeface="Courier New" panose="02070309020205020404" pitchFamily="49" charset="0"/>
              </a:rPr>
              <a:t> 11111100</a:t>
            </a:r>
          </a:p>
          <a:p>
            <a:r>
              <a:rPr lang="en-US" b="1" dirty="0">
                <a:solidFill>
                  <a:srgbClr val="00B050"/>
                </a:solidFill>
                <a:latin typeface="Courier New" panose="02070309020205020404" pitchFamily="49" charset="0"/>
                <a:cs typeface="Courier New" panose="02070309020205020404" pitchFamily="49" charset="0"/>
              </a:rPr>
              <a:t> 11110011</a:t>
            </a:r>
          </a:p>
          <a:p>
            <a:r>
              <a:rPr lang="en-US" b="1" dirty="0">
                <a:solidFill>
                  <a:srgbClr val="00B050"/>
                </a:solidFill>
                <a:latin typeface="Courier New" panose="02070309020205020404" pitchFamily="49" charset="0"/>
                <a:cs typeface="Courier New" panose="02070309020205020404" pitchFamily="49" charset="0"/>
              </a:rPr>
              <a:t> 11110011</a:t>
            </a:r>
          </a:p>
          <a:p>
            <a:r>
              <a:rPr lang="en-US" b="1" dirty="0">
                <a:solidFill>
                  <a:srgbClr val="00B050"/>
                </a:solidFill>
                <a:latin typeface="Courier New" panose="02070309020205020404" pitchFamily="49" charset="0"/>
                <a:cs typeface="Courier New" panose="02070309020205020404" pitchFamily="49" charset="0"/>
              </a:rPr>
              <a:t> 00000000</a:t>
            </a:r>
          </a:p>
          <a:p>
            <a:r>
              <a:rPr lang="en-US" b="1" dirty="0">
                <a:solidFill>
                  <a:srgbClr val="00B050"/>
                </a:solidFill>
                <a:latin typeface="Courier New" panose="02070309020205020404" pitchFamily="49" charset="0"/>
                <a:cs typeface="Courier New" panose="02070309020205020404" pitchFamily="49" charset="0"/>
              </a:rPr>
              <a:t> 00000000</a:t>
            </a:r>
          </a:p>
          <a:p>
            <a:r>
              <a:rPr lang="en-US" b="1" dirty="0">
                <a:solidFill>
                  <a:srgbClr val="00B050"/>
                </a:solidFill>
                <a:latin typeface="Courier New" panose="02070309020205020404" pitchFamily="49" charset="0"/>
                <a:cs typeface="Courier New" panose="02070309020205020404" pitchFamily="49" charset="0"/>
              </a:rPr>
              <a:t> 00000000</a:t>
            </a:r>
          </a:p>
          <a:p>
            <a:r>
              <a:rPr lang="en-US" b="1" dirty="0">
                <a:solidFill>
                  <a:srgbClr val="00B050"/>
                </a:solidFill>
                <a:latin typeface="Courier New" panose="02070309020205020404" pitchFamily="49" charset="0"/>
                <a:cs typeface="Courier New" panose="02070309020205020404" pitchFamily="49" charset="0"/>
              </a:rPr>
              <a:t> 00000000'</a:t>
            </a:r>
          </a:p>
        </p:txBody>
      </p:sp>
      <p:sp>
        <p:nvSpPr>
          <p:cNvPr id="2" name="Rectangle 1">
            <a:extLst>
              <a:ext uri="{FF2B5EF4-FFF2-40B4-BE49-F238E27FC236}">
                <a16:creationId xmlns:a16="http://schemas.microsoft.com/office/drawing/2014/main" id="{EB3D4AD2-E831-423E-AE31-8F2EA78B3359}"/>
              </a:ext>
            </a:extLst>
          </p:cNvPr>
          <p:cNvSpPr/>
          <p:nvPr/>
        </p:nvSpPr>
        <p:spPr bwMode="auto">
          <a:xfrm>
            <a:off x="990600" y="1652588"/>
            <a:ext cx="2386012" cy="2386012"/>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grpSp>
        <p:nvGrpSpPr>
          <p:cNvPr id="9218" name="Group 2"/>
          <p:cNvGrpSpPr>
            <a:grpSpLocks/>
          </p:cNvGrpSpPr>
          <p:nvPr>
            <p:custDataLst>
              <p:tags r:id="rId1"/>
            </p:custDataLst>
          </p:nvPr>
        </p:nvGrpSpPr>
        <p:grpSpPr bwMode="auto">
          <a:xfrm>
            <a:off x="647700" y="1066800"/>
            <a:ext cx="7772400" cy="180975"/>
            <a:chOff x="295" y="1311"/>
            <a:chExt cx="5177" cy="114"/>
          </a:xfrm>
        </p:grpSpPr>
        <p:sp>
          <p:nvSpPr>
            <p:cNvPr id="9237" name="Rectangle 3"/>
            <p:cNvSpPr>
              <a:spLocks noChangeArrowheads="1"/>
            </p:cNvSpPr>
            <p:nvPr>
              <p:custDataLst>
                <p:tags r:id="rId5"/>
              </p:custDataLst>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9238" name="Rectangle 4"/>
            <p:cNvSpPr>
              <a:spLocks noChangeArrowheads="1"/>
            </p:cNvSpPr>
            <p:nvPr>
              <p:custDataLst>
                <p:tags r:id="rId6"/>
              </p:custDataLst>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90115" name="Text Box 6"/>
          <p:cNvSpPr txBox="1">
            <a:spLocks noChangeArrowheads="1"/>
          </p:cNvSpPr>
          <p:nvPr>
            <p:custDataLst>
              <p:tags r:id="rId2"/>
            </p:custDataLst>
          </p:nvPr>
        </p:nvSpPr>
        <p:spPr bwMode="auto">
          <a:xfrm>
            <a:off x="1143000" y="42672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a:latin typeface="+mn-lt"/>
              </a:rPr>
              <a:t>Binary Image</a:t>
            </a:r>
          </a:p>
        </p:txBody>
      </p:sp>
      <p:sp>
        <p:nvSpPr>
          <p:cNvPr id="90116" name="Text Box 7"/>
          <p:cNvSpPr txBox="1">
            <a:spLocks noChangeArrowheads="1"/>
          </p:cNvSpPr>
          <p:nvPr>
            <p:custDataLst>
              <p:tags r:id="rId3"/>
            </p:custDataLst>
          </p:nvPr>
        </p:nvSpPr>
        <p:spPr bwMode="auto">
          <a:xfrm>
            <a:off x="4648200" y="42672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a:latin typeface="+mn-lt"/>
              </a:rPr>
              <a:t>Encoding as raw bits</a:t>
            </a:r>
          </a:p>
        </p:txBody>
      </p:sp>
      <p:sp>
        <p:nvSpPr>
          <p:cNvPr id="90117" name="Text Box 8"/>
          <p:cNvSpPr txBox="1">
            <a:spLocks noChangeArrowheads="1"/>
          </p:cNvSpPr>
          <p:nvPr>
            <p:custDataLst>
              <p:tags r:id="rId4"/>
            </p:custDataLst>
          </p:nvPr>
        </p:nvSpPr>
        <p:spPr bwMode="auto">
          <a:xfrm>
            <a:off x="5257800" y="4724400"/>
            <a:ext cx="2209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200" b="1" dirty="0">
                <a:latin typeface="+mn-lt"/>
              </a:rPr>
              <a:t>Just one big string</a:t>
            </a:r>
          </a:p>
        </p:txBody>
      </p:sp>
      <p:sp>
        <p:nvSpPr>
          <p:cNvPr id="90120" name="Text Box 11"/>
          <p:cNvSpPr txBox="1">
            <a:spLocks noChangeArrowheads="1"/>
          </p:cNvSpPr>
          <p:nvPr/>
        </p:nvSpPr>
        <p:spPr bwMode="auto">
          <a:xfrm>
            <a:off x="304799" y="5638800"/>
            <a:ext cx="845820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spcBef>
                <a:spcPct val="50000"/>
              </a:spcBef>
              <a:defRPr/>
            </a:pPr>
            <a:r>
              <a:rPr lang="en-US" sz="3200" dirty="0">
                <a:solidFill>
                  <a:srgbClr val="160CE3"/>
                </a:solidFill>
                <a:latin typeface="+mn-lt"/>
              </a:rPr>
              <a:t>New idea: </a:t>
            </a:r>
            <a:r>
              <a:rPr lang="en-US" sz="3200" dirty="0">
                <a:latin typeface="+mn-lt"/>
              </a:rPr>
              <a:t>[White, Complex, Black, Black]</a:t>
            </a:r>
            <a:r>
              <a:rPr lang="en-US" sz="3200" dirty="0">
                <a:solidFill>
                  <a:srgbClr val="160CE3"/>
                </a:solidFill>
                <a:latin typeface="+mn-lt"/>
              </a:rPr>
              <a:t> </a:t>
            </a:r>
          </a:p>
        </p:txBody>
      </p:sp>
      <p:sp>
        <p:nvSpPr>
          <p:cNvPr id="3" name="Rectangle 2">
            <a:extLst>
              <a:ext uri="{FF2B5EF4-FFF2-40B4-BE49-F238E27FC236}">
                <a16:creationId xmlns:a16="http://schemas.microsoft.com/office/drawing/2014/main" id="{A70FDF0C-3D65-425E-80EA-C614A9A0CB89}"/>
              </a:ext>
            </a:extLst>
          </p:cNvPr>
          <p:cNvSpPr/>
          <p:nvPr/>
        </p:nvSpPr>
        <p:spPr bwMode="auto">
          <a:xfrm>
            <a:off x="990600" y="2895600"/>
            <a:ext cx="2386012" cy="11430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sp>
        <p:nvSpPr>
          <p:cNvPr id="4" name="Rectangle 3">
            <a:extLst>
              <a:ext uri="{FF2B5EF4-FFF2-40B4-BE49-F238E27FC236}">
                <a16:creationId xmlns:a16="http://schemas.microsoft.com/office/drawing/2014/main" id="{EF560B6D-530B-4BCC-98BF-5FBF7A280AE4}"/>
              </a:ext>
            </a:extLst>
          </p:cNvPr>
          <p:cNvSpPr/>
          <p:nvPr/>
        </p:nvSpPr>
        <p:spPr bwMode="auto">
          <a:xfrm>
            <a:off x="2732088" y="1665287"/>
            <a:ext cx="644524" cy="644524"/>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sp>
        <p:nvSpPr>
          <p:cNvPr id="26" name="Rectangle 25">
            <a:extLst>
              <a:ext uri="{FF2B5EF4-FFF2-40B4-BE49-F238E27FC236}">
                <a16:creationId xmlns:a16="http://schemas.microsoft.com/office/drawing/2014/main" id="{D0AD5C03-4042-4612-9338-D93A2A865133}"/>
              </a:ext>
            </a:extLst>
          </p:cNvPr>
          <p:cNvSpPr/>
          <p:nvPr/>
        </p:nvSpPr>
        <p:spPr bwMode="auto">
          <a:xfrm>
            <a:off x="2087564" y="2274887"/>
            <a:ext cx="644524" cy="644524"/>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sp>
        <p:nvSpPr>
          <p:cNvPr id="6" name="Title 5">
            <a:extLst>
              <a:ext uri="{FF2B5EF4-FFF2-40B4-BE49-F238E27FC236}">
                <a16:creationId xmlns:a16="http://schemas.microsoft.com/office/drawing/2014/main" id="{87CAB82A-0D95-4FE9-BBCA-04A811A14949}"/>
              </a:ext>
            </a:extLst>
          </p:cNvPr>
          <p:cNvSpPr>
            <a:spLocks noGrp="1"/>
          </p:cNvSpPr>
          <p:nvPr>
            <p:ph type="title"/>
          </p:nvPr>
        </p:nvSpPr>
        <p:spPr>
          <a:xfrm>
            <a:off x="685800" y="137160"/>
            <a:ext cx="7772400" cy="914400"/>
          </a:xfrm>
        </p:spPr>
        <p:txBody>
          <a:bodyPr/>
          <a:lstStyle/>
          <a:p>
            <a:r>
              <a:rPr lang="en-US" dirty="0"/>
              <a:t>HW4: Quadtrees!</a:t>
            </a:r>
          </a:p>
        </p:txBody>
      </p:sp>
    </p:spTree>
    <p:extLst>
      <p:ext uri="{BB962C8B-B14F-4D97-AF65-F5344CB8AC3E}">
        <p14:creationId xmlns:p14="http://schemas.microsoft.com/office/powerpoint/2010/main" val="44862378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17663</TotalTime>
  <Words>4761</Words>
  <Application>Microsoft Office PowerPoint</Application>
  <PresentationFormat>On-screen Show (4:3)</PresentationFormat>
  <Paragraphs>584</Paragraphs>
  <Slides>37</Slides>
  <Notes>37</Notes>
  <HiddenSlides>0</HiddenSlides>
  <MMClips>0</MMClips>
  <ScaleCrop>false</ScaleCrop>
  <HeadingPairs>
    <vt:vector size="10"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37</vt:i4>
      </vt:variant>
      <vt:variant>
        <vt:lpstr>Custom Shows</vt:lpstr>
      </vt:variant>
      <vt:variant>
        <vt:i4>2</vt:i4>
      </vt:variant>
    </vt:vector>
  </HeadingPairs>
  <TitlesOfParts>
    <vt:vector size="49" baseType="lpstr">
      <vt:lpstr>Arial</vt:lpstr>
      <vt:lpstr>Comic Sans MS</vt:lpstr>
      <vt:lpstr>Courier</vt:lpstr>
      <vt:lpstr>Courier New</vt:lpstr>
      <vt:lpstr>Courier New Bold</vt:lpstr>
      <vt:lpstr>News Gothic MT</vt:lpstr>
      <vt:lpstr>Times</vt:lpstr>
      <vt:lpstr>Times New Roman</vt:lpstr>
      <vt:lpstr>Blank Presentation</vt:lpstr>
      <vt:lpstr>Equation</vt:lpstr>
      <vt:lpstr>The CS 5 Times</vt:lpstr>
      <vt:lpstr> Representing Data</vt:lpstr>
      <vt:lpstr>What’s Up With This!?</vt:lpstr>
      <vt:lpstr>PowerPoint Presentation</vt:lpstr>
      <vt:lpstr>Representing Symbols</vt:lpstr>
      <vt:lpstr>PowerPoint Presentation</vt:lpstr>
      <vt:lpstr>PowerPoint Presentation</vt:lpstr>
      <vt:lpstr>PowerPoint Presentation</vt:lpstr>
      <vt:lpstr>HW4: Quadtrees!</vt:lpstr>
      <vt:lpstr>PowerPoint Presentation</vt:lpstr>
      <vt:lpstr>Algebra with Only 0s and 1s!</vt:lpstr>
      <vt:lpstr>Functions</vt:lpstr>
      <vt:lpstr>Boolean Functions</vt:lpstr>
      <vt:lpstr>Boolean Functions</vt:lpstr>
      <vt:lpstr>The Alien’s Life Advice</vt:lpstr>
      <vt:lpstr>NOT, AND, OR</vt:lpstr>
      <vt:lpstr>Playing with Functions…</vt:lpstr>
      <vt:lpstr>Playing with Functions…</vt:lpstr>
      <vt:lpstr>XOR</vt:lpstr>
      <vt:lpstr>Properties of Boolean Functions</vt:lpstr>
      <vt:lpstr>Digital Logic Gates</vt:lpstr>
      <vt:lpstr>Finding the Formula! The Minterm Expansion Principle</vt:lpstr>
      <vt:lpstr>From Formula to Circuit!</vt:lpstr>
      <vt:lpstr>From Formula to Circuit!</vt:lpstr>
      <vt:lpstr>You Try It! The Minterm Expansion Principle</vt:lpstr>
      <vt:lpstr>Try This One…</vt:lpstr>
      <vt:lpstr>A Circuit for Adding!</vt:lpstr>
      <vt:lpstr>A Circuit for Adding!</vt:lpstr>
      <vt:lpstr>A Circuit for Adding!</vt:lpstr>
      <vt:lpstr>A Cool Thing About XOR</vt:lpstr>
      <vt:lpstr>A Cool Thing About XOR</vt:lpstr>
      <vt:lpstr>A Cool Thing About XOR</vt:lpstr>
      <vt:lpstr>A Cool Thing About XOR</vt:lpstr>
      <vt:lpstr>A Cool Thing About XOR</vt:lpstr>
      <vt:lpstr>A Cool Thing About XOR</vt:lpstr>
      <vt:lpstr>A Cool Thing About XOR</vt:lpstr>
      <vt:lpstr>A Cool Thing About XOR</vt:lpstr>
      <vt:lpstr>For screen</vt:lpstr>
      <vt:lpstr>For printing</vt:lpstr>
    </vt:vector>
  </TitlesOfParts>
  <Company>Harvey Mudd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Data to Circuits</dc:title>
  <dc:creator>Office 2004 Test Drive User</dc:creator>
  <cp:lastModifiedBy>Geoffrey Kuenning</cp:lastModifiedBy>
  <cp:revision>119</cp:revision>
  <cp:lastPrinted>2021-09-26T23:12:24Z</cp:lastPrinted>
  <dcterms:created xsi:type="dcterms:W3CDTF">2006-05-23T22:53:43Z</dcterms:created>
  <dcterms:modified xsi:type="dcterms:W3CDTF">2021-09-29T14:27:16Z</dcterms:modified>
</cp:coreProperties>
</file>