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322" r:id="rId2"/>
    <p:sldId id="323" r:id="rId3"/>
    <p:sldId id="340" r:id="rId4"/>
    <p:sldId id="341" r:id="rId5"/>
    <p:sldId id="342" r:id="rId6"/>
    <p:sldId id="301" r:id="rId7"/>
    <p:sldId id="317" r:id="rId8"/>
    <p:sldId id="318" r:id="rId9"/>
    <p:sldId id="319" r:id="rId10"/>
    <p:sldId id="321" r:id="rId11"/>
    <p:sldId id="329" r:id="rId12"/>
    <p:sldId id="343" r:id="rId13"/>
    <p:sldId id="324" r:id="rId14"/>
    <p:sldId id="325" r:id="rId15"/>
    <p:sldId id="326" r:id="rId16"/>
    <p:sldId id="327" r:id="rId17"/>
    <p:sldId id="328" r:id="rId18"/>
    <p:sldId id="330" r:id="rId19"/>
    <p:sldId id="331" r:id="rId20"/>
    <p:sldId id="332" r:id="rId21"/>
    <p:sldId id="333" r:id="rId22"/>
    <p:sldId id="334" r:id="rId23"/>
    <p:sldId id="335" r:id="rId24"/>
    <p:sldId id="336" r:id="rId25"/>
    <p:sldId id="337" r:id="rId26"/>
    <p:sldId id="338" r:id="rId27"/>
    <p:sldId id="339" r:id="rId28"/>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Lst>
    </p:custShow>
    <p:custShow name="For printing" id="1">
      <p:sldLst>
        <p:sld r:id="rId2"/>
        <p:sld r:id="rId3"/>
        <p:sld r:id="rId4"/>
        <p:sld r:id="rId6"/>
        <p:sld r:id="rId7"/>
        <p:sld r:id="rId8"/>
        <p:sld r:id="rId9"/>
        <p:sld r:id="rId10"/>
        <p:sld r:id="rId11"/>
        <p:sld r:id="rId12"/>
        <p:sld r:id="rId13"/>
        <p:sld r:id="rId14"/>
        <p:sld r:id="rId15"/>
        <p:sld r:id="rId16"/>
        <p:sld r:id="rId17"/>
        <p:sld r:id="rId18"/>
        <p:sld r:id="rId19"/>
        <p:sld r:id="rId20"/>
        <p:sld r:id="rId24"/>
        <p:sld r:id="rId28"/>
      </p:sldLst>
    </p:custShow>
  </p:custShowLst>
  <p:defaultTextStyle>
    <a:defPPr>
      <a:defRPr lang="en-US"/>
    </a:defPPr>
    <a:lvl1pPr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Courier New" pitchFamily="49" charset="0"/>
        <a:ea typeface="ＭＳ Ｐゴシック" pitchFamily="-65" charset="-128"/>
        <a:cs typeface="+mn-cs"/>
      </a:defRPr>
    </a:lvl5pPr>
    <a:lvl6pPr marL="2286000" algn="l" defTabSz="914400" rtl="0" eaLnBrk="1" latinLnBrk="0" hangingPunct="1">
      <a:defRPr sz="2400" kern="1200">
        <a:solidFill>
          <a:schemeClr val="tx1"/>
        </a:solidFill>
        <a:latin typeface="Courier New" pitchFamily="49" charset="0"/>
        <a:ea typeface="ＭＳ Ｐゴシック" pitchFamily="-65" charset="-128"/>
        <a:cs typeface="+mn-cs"/>
      </a:defRPr>
    </a:lvl6pPr>
    <a:lvl7pPr marL="2743200" algn="l" defTabSz="914400" rtl="0" eaLnBrk="1" latinLnBrk="0" hangingPunct="1">
      <a:defRPr sz="2400" kern="1200">
        <a:solidFill>
          <a:schemeClr val="tx1"/>
        </a:solidFill>
        <a:latin typeface="Courier New" pitchFamily="49" charset="0"/>
        <a:ea typeface="ＭＳ Ｐゴシック" pitchFamily="-65" charset="-128"/>
        <a:cs typeface="+mn-cs"/>
      </a:defRPr>
    </a:lvl7pPr>
    <a:lvl8pPr marL="3200400" algn="l" defTabSz="914400" rtl="0" eaLnBrk="1" latinLnBrk="0" hangingPunct="1">
      <a:defRPr sz="2400" kern="1200">
        <a:solidFill>
          <a:schemeClr val="tx1"/>
        </a:solidFill>
        <a:latin typeface="Courier New" pitchFamily="49" charset="0"/>
        <a:ea typeface="ＭＳ Ｐゴシック" pitchFamily="-65" charset="-128"/>
        <a:cs typeface="+mn-cs"/>
      </a:defRPr>
    </a:lvl8pPr>
    <a:lvl9pPr marL="3657600" algn="l" defTabSz="914400" rtl="0" eaLnBrk="1" latinLnBrk="0" hangingPunct="1">
      <a:defRPr sz="2400" kern="1200">
        <a:solidFill>
          <a:schemeClr val="tx1"/>
        </a:solidFill>
        <a:latin typeface="Courier New" pitchFamily="49"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30"/>
    <a:srgbClr val="E5E5E5"/>
    <a:srgbClr val="3EB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5" autoAdjust="0"/>
  </p:normalViewPr>
  <p:slideViewPr>
    <p:cSldViewPr>
      <p:cViewPr>
        <p:scale>
          <a:sx n="100" d="100"/>
          <a:sy n="100" d="100"/>
        </p:scale>
        <p:origin x="-2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154"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lvl1pPr defTabSz="928056">
              <a:defRPr sz="1200">
                <a:latin typeface="Arial" charset="0"/>
                <a:ea typeface="ＭＳ Ｐゴシック" pitchFamily="80" charset="-128"/>
              </a:defRPr>
            </a:lvl1pPr>
          </a:lstStyle>
          <a:p>
            <a:pPr>
              <a:defRPr/>
            </a:pPr>
            <a:endParaRPr lang="en-US"/>
          </a:p>
        </p:txBody>
      </p:sp>
      <p:sp>
        <p:nvSpPr>
          <p:cNvPr id="4099" name="Rectangle 3"/>
          <p:cNvSpPr>
            <a:spLocks noGrp="1" noChangeArrowheads="1"/>
          </p:cNvSpPr>
          <p:nvPr>
            <p:ph type="dt" idx="1"/>
          </p:nvPr>
        </p:nvSpPr>
        <p:spPr bwMode="auto">
          <a:xfrm>
            <a:off x="3957848" y="0"/>
            <a:ext cx="3027153"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lvl1pPr algn="r" defTabSz="928056">
              <a:defRPr sz="1200">
                <a:latin typeface="Arial" charset="0"/>
                <a:ea typeface="ＭＳ Ｐゴシック" pitchFamily="80"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0694" y="4404045"/>
            <a:ext cx="5123613" cy="417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8089"/>
            <a:ext cx="3027154"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b" anchorCtr="0" compatLnSpc="1">
            <a:prstTxWarp prst="textNoShape">
              <a:avLst/>
            </a:prstTxWarp>
          </a:bodyPr>
          <a:lstStyle>
            <a:lvl1pPr defTabSz="928056">
              <a:defRPr sz="1200">
                <a:latin typeface="Arial" charset="0"/>
                <a:ea typeface="ＭＳ Ｐゴシック" pitchFamily="80" charset="-128"/>
              </a:defRPr>
            </a:lvl1pPr>
          </a:lstStyle>
          <a:p>
            <a:pPr>
              <a:defRPr/>
            </a:pPr>
            <a:endParaRPr lang="en-US"/>
          </a:p>
        </p:txBody>
      </p:sp>
      <p:sp>
        <p:nvSpPr>
          <p:cNvPr id="4103" name="Rectangle 7"/>
          <p:cNvSpPr>
            <a:spLocks noGrp="1" noChangeArrowheads="1"/>
          </p:cNvSpPr>
          <p:nvPr>
            <p:ph type="sldNum" sz="quarter" idx="5"/>
          </p:nvPr>
        </p:nvSpPr>
        <p:spPr bwMode="auto">
          <a:xfrm>
            <a:off x="3957848" y="8808089"/>
            <a:ext cx="3027153" cy="4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81" tIns="46440" rIns="92881" bIns="46440" numCol="1" anchor="b" anchorCtr="0" compatLnSpc="1">
            <a:prstTxWarp prst="textNoShape">
              <a:avLst/>
            </a:prstTxWarp>
          </a:bodyPr>
          <a:lstStyle>
            <a:lvl1pPr algn="r" defTabSz="928056">
              <a:defRPr sz="1200">
                <a:latin typeface="Arial" charset="0"/>
                <a:ea typeface="ＭＳ Ｐゴシック" pitchFamily="80" charset="-128"/>
              </a:defRPr>
            </a:lvl1pPr>
          </a:lstStyle>
          <a:p>
            <a:pPr>
              <a:defRPr/>
            </a:pPr>
            <a:fld id="{A316AC6D-D5C6-4C61-AF45-DDF3AEA399E5}" type="slidenum">
              <a:rPr lang="en-US"/>
              <a:pPr>
                <a:defRPr/>
              </a:pPr>
              <a:t>‹#›</a:t>
            </a:fld>
            <a:endParaRPr lang="en-US"/>
          </a:p>
        </p:txBody>
      </p:sp>
    </p:spTree>
    <p:extLst>
      <p:ext uri="{BB962C8B-B14F-4D97-AF65-F5344CB8AC3E}">
        <p14:creationId xmlns:p14="http://schemas.microsoft.com/office/powerpoint/2010/main" val="24413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65" charset="-128"/>
              </a:rPr>
              <a:t>Setup: have </a:t>
            </a:r>
            <a:r>
              <a:rPr lang="en-US" altLang="en-US" dirty="0" err="1" smtClean="0">
                <a:latin typeface="Arial" pitchFamily="34" charset="0"/>
                <a:ea typeface="ＭＳ Ｐゴシック" pitchFamily="-65" charset="-128"/>
              </a:rPr>
              <a:t>logisim</a:t>
            </a:r>
            <a:r>
              <a:rPr lang="en-US" altLang="en-US" baseline="0" dirty="0" smtClean="0">
                <a:latin typeface="Arial" pitchFamily="34" charset="0"/>
                <a:ea typeface="ＭＳ Ｐゴシック" pitchFamily="-65" charset="-128"/>
              </a:rPr>
              <a:t> ready to go.</a:t>
            </a:r>
          </a:p>
          <a:p>
            <a:endParaRPr lang="en-US" altLang="en-US" baseline="0" dirty="0" smtClean="0">
              <a:latin typeface="Arial" pitchFamily="34" charset="0"/>
              <a:ea typeface="ＭＳ Ｐゴシック" pitchFamily="-65" charset="-128"/>
            </a:endParaRPr>
          </a:p>
          <a:p>
            <a:r>
              <a:rPr lang="en-US" altLang="en-US" baseline="0" dirty="0" smtClean="0">
                <a:latin typeface="Arial" pitchFamily="34" charset="0"/>
                <a:ea typeface="ＭＳ Ｐゴシック" pitchFamily="-65" charset="-128"/>
              </a:rPr>
              <a:t>Worksheet options: the full adder, the first step of “Sending a message to Prof. Ben” (preferred), or analyzing a D latch.</a:t>
            </a:r>
          </a:p>
          <a:p>
            <a:endParaRPr lang="en-US" altLang="en-US" baseline="0" dirty="0" smtClean="0">
              <a:latin typeface="Arial" pitchFamily="34" charset="0"/>
              <a:ea typeface="ＭＳ Ｐゴシック" pitchFamily="-65" charset="-128"/>
            </a:endParaRPr>
          </a:p>
          <a:p>
            <a:endParaRPr lang="en-US" altLang="en-US" dirty="0" smtClean="0">
              <a:latin typeface="Arial" pitchFamily="34" charset="0"/>
              <a:ea typeface="ＭＳ Ｐゴシック" pitchFamily="-65" charset="-128"/>
            </a:endParaRPr>
          </a:p>
        </p:txBody>
      </p:sp>
      <p:sp>
        <p:nvSpPr>
          <p:cNvPr id="29700"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14695108-B313-4D22-AC73-7865EAEDAF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38CDA109-1840-47EC-831C-2462B24B9EED}" type="slidenum">
              <a:rPr lang="en-US" altLang="en-US" sz="1200">
                <a:latin typeface="Arial" pitchFamily="34" charset="0"/>
              </a:rPr>
              <a:pPr/>
              <a:t>10</a:t>
            </a:fld>
            <a:endParaRPr lang="en-US" altLang="en-US" sz="1200">
              <a:latin typeface="Arial" pitchFamily="34"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ea typeface="ＭＳ Ｐゴシック" pitchFamily="-65" charset="-128"/>
              </a:rPr>
              <a:t>Augustus De Morgan: British mathematician, born in India, died in London.</a:t>
            </a:r>
          </a:p>
          <a:p>
            <a:pPr eaLnBrk="1" hangingPunct="1"/>
            <a:r>
              <a:rPr lang="en-US" altLang="en-US" dirty="0" smtClean="0">
                <a:latin typeface="Arial" pitchFamily="34" charset="0"/>
                <a:ea typeface="ＭＳ Ｐゴシック" pitchFamily="-65" charset="-128"/>
              </a:rPr>
              <a:t>Explain </a:t>
            </a:r>
            <a:r>
              <a:rPr lang="en-US" altLang="en-US" dirty="0" smtClean="0">
                <a:latin typeface="Arial" pitchFamily="34" charset="0"/>
                <a:ea typeface="ＭＳ Ｐゴシック" pitchFamily="-65" charset="-128"/>
              </a:rPr>
              <a:t>and justify universality.  </a:t>
            </a:r>
          </a:p>
          <a:p>
            <a:pPr eaLnBrk="1" hangingPunct="1"/>
            <a:r>
              <a:rPr lang="en-US" altLang="en-US" dirty="0" smtClean="0">
                <a:latin typeface="Arial" pitchFamily="34" charset="0"/>
                <a:ea typeface="ＭＳ Ｐゴシック" pitchFamily="-65" charset="-128"/>
              </a:rPr>
              <a:t>How do you prove De Morgan’s Laws?  Truth tables!</a:t>
            </a:r>
          </a:p>
          <a:p>
            <a:pPr eaLnBrk="1" hangingPunct="1"/>
            <a:r>
              <a:rPr lang="en-US" altLang="en-US" dirty="0" smtClean="0">
                <a:latin typeface="Arial" pitchFamily="34" charset="0"/>
                <a:ea typeface="ＭＳ Ｐゴシック" pitchFamily="-65" charset="-128"/>
              </a:rPr>
              <a:t>Now show that AND </a:t>
            </a:r>
            <a:r>
              <a:rPr lang="en-US" altLang="en-US" dirty="0" err="1" smtClean="0">
                <a:latin typeface="Arial" pitchFamily="34" charset="0"/>
                <a:ea typeface="ＭＳ Ｐゴシック" pitchFamily="-65" charset="-128"/>
              </a:rPr>
              <a:t>and</a:t>
            </a:r>
            <a:r>
              <a:rPr lang="en-US" altLang="en-US" dirty="0" smtClean="0">
                <a:latin typeface="Arial" pitchFamily="34" charset="0"/>
                <a:ea typeface="ＭＳ Ｐゴシック" pitchFamily="-65" charset="-128"/>
              </a:rPr>
              <a:t> NOT suffice.  OR and NOT too.  Define </a:t>
            </a:r>
            <a:r>
              <a:rPr lang="en-US" altLang="en-US" dirty="0" err="1" smtClean="0">
                <a:latin typeface="Arial" pitchFamily="34" charset="0"/>
                <a:ea typeface="ＭＳ Ｐゴシック" pitchFamily="-65" charset="-128"/>
              </a:rPr>
              <a:t>NAND</a:t>
            </a:r>
            <a:r>
              <a:rPr lang="en-US" altLang="en-US" dirty="0" smtClean="0">
                <a:latin typeface="Arial" pitchFamily="34" charset="0"/>
                <a:ea typeface="ＭＳ Ｐゴシック" pitchFamily="-65" charset="-128"/>
              </a:rPr>
              <a:t> and show that it’s universal.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3895F13-8180-4A12-B1CF-F1BBAF7C25FB}" type="slidenum">
              <a:rPr lang="en-US" altLang="en-US" sz="1200">
                <a:latin typeface="Arial" pitchFamily="34" charset="0"/>
              </a:rPr>
              <a:pPr/>
              <a:t>11</a:t>
            </a:fld>
            <a:endParaRPr lang="en-US" altLang="en-US" sz="120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This will probably take 15 minutes.</a:t>
            </a:r>
          </a:p>
          <a:p>
            <a:pPr eaLnBrk="1" hangingPunct="1"/>
            <a:endParaRPr lang="en-US" altLang="en-US" dirty="0" smtClean="0">
              <a:latin typeface="Arial" pitchFamily="34" charset="0"/>
              <a:ea typeface="ＭＳ Ｐゴシック" pitchFamily="-65" charset="-128"/>
            </a:endParaRPr>
          </a:p>
          <a:p>
            <a:pPr eaLnBrk="1" hangingPunct="1"/>
            <a:r>
              <a:rPr lang="en-US" altLang="en-US" dirty="0" smtClean="0">
                <a:latin typeface="Arial" pitchFamily="34" charset="0"/>
                <a:ea typeface="ＭＳ Ｐゴシック" pitchFamily="-65" charset="-128"/>
              </a:rPr>
              <a:t>Bring up a</a:t>
            </a:r>
            <a:r>
              <a:rPr lang="en-US" altLang="en-US" baseline="0" dirty="0" smtClean="0">
                <a:latin typeface="Arial" pitchFamily="34" charset="0"/>
                <a:ea typeface="ＭＳ Ｐゴシック" pitchFamily="-65" charset="-128"/>
              </a:rPr>
              <a:t> blank </a:t>
            </a:r>
            <a:r>
              <a:rPr lang="en-US" altLang="en-US" baseline="0" dirty="0" err="1" smtClean="0">
                <a:latin typeface="Arial" pitchFamily="34" charset="0"/>
                <a:ea typeface="ＭＳ Ｐゴシック" pitchFamily="-65" charset="-128"/>
              </a:rPr>
              <a:t>Logisim</a:t>
            </a:r>
            <a:r>
              <a:rPr lang="en-US" altLang="en-US" baseline="0" dirty="0" smtClean="0">
                <a:latin typeface="Arial" pitchFamily="34" charset="0"/>
                <a:ea typeface="ＭＳ Ｐゴシック" pitchFamily="-65" charset="-128"/>
              </a:rPr>
              <a:t>, explaining that you’d like to send Ben a message (1 or 0).  This works, but you have to lean on the button.  So how can we modify this circuit so that if I push the button, it remembers the 1 so  I can let go and Ben will still see the 1?</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Having solve that problem by inserting an OR gate, now we can’t reset the message to 0 later.  Lead them (not with worksheet) to inserting an AND gate (facing west) that can force the feedback loop back to 0.  For now, the input to the AND is normally 1, and needs to be set to 0 if you want to reset the feedback loop.  Show how when the AND input is 0, the output follows the button; when it’s 1 it’s “sticky”.</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It’s unpleasant to require a constant 1 to let the OR gate be “normal”.  Insert a NOT gate on the reset line to cure that. First insert a physical NOT gate.  Then remove it and show how </a:t>
            </a:r>
            <a:r>
              <a:rPr lang="en-US" altLang="en-US" baseline="0" dirty="0" err="1" smtClean="0">
                <a:latin typeface="Arial" pitchFamily="34" charset="0"/>
                <a:ea typeface="ＭＳ Ｐゴシック" pitchFamily="-65" charset="-128"/>
              </a:rPr>
              <a:t>Logisim</a:t>
            </a:r>
            <a:r>
              <a:rPr lang="en-US" altLang="en-US" baseline="0" dirty="0" smtClean="0">
                <a:latin typeface="Arial" pitchFamily="34" charset="0"/>
                <a:ea typeface="ＭＳ Ｐゴシック" pitchFamily="-65" charset="-128"/>
              </a:rPr>
              <a:t> can just put a NOT circle on one of the inputs.</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Now comes a tricky part: it’s going to turn out to be ugly to have a NOT on only one of the AND gate’s inputs.  So invert the other input, and change the OR gate to a NOR gate to compensate.  Note that  this makes the output inverted; we’ll fix that in a minute.  Demonstrate the circuit.</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The next step is </a:t>
            </a:r>
            <a:r>
              <a:rPr lang="en-US" altLang="en-US" baseline="0" dirty="0" err="1" smtClean="0">
                <a:latin typeface="Arial" pitchFamily="34" charset="0"/>
                <a:ea typeface="ＭＳ Ｐゴシック" pitchFamily="-65" charset="-128"/>
              </a:rPr>
              <a:t>DeMorgan’s</a:t>
            </a:r>
            <a:r>
              <a:rPr lang="en-US" altLang="en-US" baseline="0" dirty="0" smtClean="0">
                <a:latin typeface="Arial" pitchFamily="34" charset="0"/>
                <a:ea typeface="ＭＳ Ｐゴシック" pitchFamily="-65" charset="-128"/>
              </a:rPr>
              <a:t> laws: the AND with inverted inputs is also a NOR gate.  Remove the AND, insert a NOR in its place, and demonstrate that the circuit works in the same way.  Note that now we have two NOR gates.</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Finally, neatness counts.  Turn the reset NOR gate back to facing east, and cross-connect it.  Label S, R, and ~Q.  Then connect the output of the reset NOR to an output pin, label it Q, and show how it is in fact Q.</a:t>
            </a:r>
          </a:p>
          <a:p>
            <a:pPr eaLnBrk="1" hangingPunct="1"/>
            <a:endParaRPr lang="en-US" altLang="en-US" baseline="0" dirty="0" smtClean="0">
              <a:latin typeface="Arial" pitchFamily="34" charset="0"/>
              <a:ea typeface="ＭＳ Ｐゴシック" pitchFamily="-65" charset="-128"/>
            </a:endParaRPr>
          </a:p>
          <a:p>
            <a:pPr eaLnBrk="1" hangingPunct="1"/>
            <a:r>
              <a:rPr lang="en-US" altLang="en-US" baseline="0" dirty="0" smtClean="0">
                <a:latin typeface="Arial" pitchFamily="34" charset="0"/>
                <a:ea typeface="ＭＳ Ｐゴシック" pitchFamily="-65" charset="-128"/>
              </a:rPr>
              <a:t>Given time, also talk about what happens when both S and R are 1.</a:t>
            </a:r>
          </a:p>
          <a:p>
            <a:pPr eaLnBrk="1" hangingPunct="1"/>
            <a:endParaRPr lang="en-US" altLang="en-US" dirty="0" smtClean="0">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AFE6A55-E37C-4EDC-8D56-E9F6467A521E}" type="slidenum">
              <a:rPr lang="en-US" altLang="en-US" sz="1200">
                <a:latin typeface="Arial" pitchFamily="34" charset="0"/>
              </a:rPr>
              <a:pPr/>
              <a:t>12</a:t>
            </a:fld>
            <a:endParaRPr lang="en-US" altLang="en-US" sz="12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Next slides have animations to explain how this works.</a:t>
            </a:r>
          </a:p>
        </p:txBody>
      </p:sp>
      <p:sp>
        <p:nvSpPr>
          <p:cNvPr id="4096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AFE6A55-E37C-4EDC-8D56-E9F6467A521E}" type="slidenum">
              <a:rPr lang="en-US" altLang="en-US" sz="1200">
                <a:latin typeface="Arial" pitchFamily="34" charset="0"/>
              </a:rPr>
              <a:pPr/>
              <a:t>13</a:t>
            </a:fld>
            <a:endParaRPr lang="en-US" alt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72910B7-EA89-4AEB-99B4-AF5BCECB4C3F}" type="slidenum">
              <a:rPr lang="en-US" altLang="en-US" sz="1200">
                <a:latin typeface="Arial" pitchFamily="34" charset="0"/>
              </a:rPr>
              <a:pPr/>
              <a:t>14</a:t>
            </a:fld>
            <a:endParaRPr lang="en-US" altLang="en-US" sz="12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A40DF197-4A20-4780-9920-AA5B026018E3}" type="slidenum">
              <a:rPr lang="en-US" altLang="en-US" sz="1200">
                <a:latin typeface="Arial" pitchFamily="34" charset="0"/>
              </a:rPr>
              <a:pPr/>
              <a:t>15</a:t>
            </a:fld>
            <a:endParaRPr lang="en-US" alt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FA4655FC-A015-4B5C-81D7-DC80CB1DBEF3}" type="slidenum">
              <a:rPr lang="en-US" altLang="en-US" sz="1200">
                <a:latin typeface="Arial" pitchFamily="34" charset="0"/>
              </a:rPr>
              <a:pPr/>
              <a:t>16</a:t>
            </a:fld>
            <a:endParaRPr lang="en-US" altLang="en-US" sz="120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circuit is the simplest type of "latch" or a "flip-flop".  It is called an "S-R latch" or sometimes an "R-S" 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BECE5ED0-C4AA-40F5-918E-F8B7B88494F2}" type="slidenum">
              <a:rPr lang="en-US" altLang="en-US" sz="1200">
                <a:latin typeface="Arial" pitchFamily="34" charset="0"/>
              </a:rPr>
              <a:pPr/>
              <a:t>17</a:t>
            </a:fld>
            <a:endParaRPr lang="en-US" altLang="en-US" sz="120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WORKSHEET PROBLEM: What does this circuit do when "Strobe" is high?  What about when it is low?</a:t>
            </a:r>
          </a:p>
          <a:p>
            <a:pPr eaLnBrk="1" hangingPunct="1"/>
            <a:endParaRPr lang="en-US" altLang="en-US" smtClean="0">
              <a:latin typeface="Arial" pitchFamily="34" charset="0"/>
              <a:ea typeface="ＭＳ Ｐゴシック" pitchFamily="-65" charset="-128"/>
            </a:endParaRPr>
          </a:p>
          <a:p>
            <a:pPr eaLnBrk="1" hangingPunct="1"/>
            <a:r>
              <a:rPr lang="en-US" altLang="en-US" smtClean="0">
                <a:latin typeface="Arial" pitchFamily="34" charset="0"/>
                <a:ea typeface="ＭＳ Ｐゴシック" pitchFamily="-65" charset="-128"/>
              </a:rPr>
              <a:t>Strobes are often called clocks, and  may be represented by greater-than signs or triangles.  In Logisim, S-R flip-flops have clocks.  Clocks can be active-low, active-high, or edge-triggered on either the rising or the falling edge.  In Logisim, flip-flops clock on the rising edge.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57B4FEB3-9F82-4F83-987C-63A4368F35EC}" type="slidenum">
              <a:rPr lang="en-US" altLang="en-US" sz="1200">
                <a:latin typeface="Arial" pitchFamily="34" charset="0"/>
              </a:rPr>
              <a:pPr/>
              <a:t>18</a:t>
            </a:fld>
            <a:endParaRPr lang="en-US" altLang="en-US" sz="120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If you Google for HM628512 you can learn all about this chip.  Some RAM is x1, some x4, and some x8.  SIMMs and DIMMs aggregate RAM chips to make x32 and x64.</a:t>
            </a:r>
          </a:p>
          <a:p>
            <a:pPr eaLnBrk="1" hangingPunct="1"/>
            <a:endParaRPr lang="en-US" altLang="en-US" smtClean="0">
              <a:latin typeface="Arial" pitchFamily="34" charset="0"/>
              <a:ea typeface="ＭＳ Ｐゴシック" pitchFamily="-65" charset="-128"/>
            </a:endParaRPr>
          </a:p>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60F3C5E3-50AA-4DC9-8D72-B48BC240293D}" type="slidenum">
              <a:rPr lang="en-US" altLang="en-US" sz="1200">
                <a:latin typeface="Arial" pitchFamily="34" charset="0"/>
              </a:rPr>
              <a:pPr/>
              <a:t>19</a:t>
            </a:fld>
            <a:endParaRPr lang="en-US" alt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6831685-72BA-4193-96CB-596047F1CD5D}" type="slidenum">
              <a:rPr lang="en-US" altLang="en-US" sz="1200">
                <a:latin typeface="Arial" pitchFamily="34" charset="0"/>
              </a:rPr>
              <a:pPr/>
              <a:t>2</a:t>
            </a:fld>
            <a:endParaRPr lang="en-US" altLang="en-US" sz="1200">
              <a:latin typeface="Arial" pitchFamily="34"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0EE594D-16C7-4094-BE05-DAD9AE10A188}" type="slidenum">
              <a:rPr lang="en-US" altLang="en-US" sz="1200">
                <a:latin typeface="Arial" pitchFamily="34" charset="0"/>
              </a:rPr>
              <a:pPr/>
              <a:t>20</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023DDF5F-B061-4DC6-9127-E843B6A9B2F3}" type="slidenum">
              <a:rPr lang="en-US" altLang="en-US" sz="1200">
                <a:latin typeface="Arial" pitchFamily="34" charset="0"/>
              </a:rPr>
              <a:pPr/>
              <a:t>21</a:t>
            </a:fld>
            <a:endParaRPr lang="en-US" altLang="en-US" sz="120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Explain what a decoder does.  Building one is a homework problem this week!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EAC0D071-40FF-4DA5-8214-0CC8C89156A5}" type="slidenum">
              <a:rPr lang="en-US" altLang="en-US" sz="1200">
                <a:latin typeface="Arial" pitchFamily="34" charset="0"/>
              </a:rPr>
              <a:pPr/>
              <a:t>22</a:t>
            </a:fld>
            <a:endParaRPr lang="en-US" altLang="en-US" sz="12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A9DB099F-8134-4EDD-B4DC-BF4FC14D2FFA}" type="slidenum">
              <a:rPr lang="en-US" altLang="en-US" sz="1200">
                <a:latin typeface="Arial" pitchFamily="34" charset="0"/>
              </a:rPr>
              <a:pPr/>
              <a:t>23</a:t>
            </a:fld>
            <a:endParaRPr lang="en-US"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45CA4317-A255-4B21-A71A-109836BF259B}" type="slidenum">
              <a:rPr lang="en-US" altLang="en-US" sz="1200">
                <a:latin typeface="Arial" pitchFamily="34" charset="0"/>
              </a:rPr>
              <a:pPr/>
              <a:t>24</a:t>
            </a:fld>
            <a:endParaRPr lang="en-US" altLang="en-US" sz="12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F1ECA13-D8AE-4672-94A1-F9D70E1B6FD2}" type="slidenum">
              <a:rPr lang="en-US" altLang="en-US" sz="1200">
                <a:latin typeface="Arial" pitchFamily="34" charset="0"/>
              </a:rPr>
              <a:pPr/>
              <a:t>25</a:t>
            </a:fld>
            <a:endParaRPr lang="en-US" altLang="en-US" sz="12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9F870FAD-5ED3-4934-8980-94DA2407F48D}" type="slidenum">
              <a:rPr lang="en-US" altLang="en-US" sz="1200">
                <a:latin typeface="Arial" pitchFamily="34" charset="0"/>
              </a:rPr>
              <a:pPr/>
              <a:t>26</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E46334C0-192F-47BA-9BCC-0E25CABAE349}" type="slidenum">
              <a:rPr lang="en-US" altLang="en-US" sz="1200">
                <a:latin typeface="Arial" pitchFamily="34" charset="0"/>
              </a:rPr>
              <a:pPr/>
              <a:t>27</a:t>
            </a:fld>
            <a:endParaRPr lang="en-US" altLang="en-US" sz="120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 Note that a real modern RAM would have literally hundreds of millions of “rows” of memory, each of which might be 8 bits (columns) wide or wider!  Actually, since the chip surface is 2-dimensional, the bits are arranged in rows and columns, with a more complicated selection scheme.</a:t>
            </a:r>
          </a:p>
          <a:p>
            <a:pPr eaLnBrk="1" hangingPunct="1"/>
            <a:endParaRPr lang="en-US" altLang="en-US" smtClean="0">
              <a:latin typeface="Arial" pitchFamily="34" charset="0"/>
              <a:ea typeface="ＭＳ Ｐゴシック" pitchFamily="-65" charset="-128"/>
            </a:endParaRPr>
          </a:p>
          <a:p>
            <a:pPr eaLnBrk="1" hangingPunct="1"/>
            <a:r>
              <a:rPr lang="en-US" altLang="en-US" smtClean="0">
                <a:latin typeface="Arial" pitchFamily="34" charset="0"/>
                <a:ea typeface="ＭＳ Ｐゴシック" pitchFamily="-65" charset="-128"/>
              </a:rPr>
              <a:t>Connecting the latches to the output is left as an exercise.</a:t>
            </a:r>
          </a:p>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7B6BCFE4-B587-42C5-9EC4-37F670C143AF}" type="slidenum">
              <a:rPr lang="en-US" altLang="en-US" sz="1200">
                <a:latin typeface="Arial" pitchFamily="34" charset="0"/>
              </a:rPr>
              <a:pPr/>
              <a:t>3</a:t>
            </a:fld>
            <a:endParaRPr lang="en-US" altLang="en-US" sz="120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This slide has an animation that</a:t>
            </a:r>
            <a:r>
              <a:rPr lang="en-US" altLang="en-US" baseline="0" dirty="0" smtClean="0">
                <a:latin typeface="Arial" pitchFamily="34" charset="0"/>
                <a:ea typeface="ＭＳ Ｐゴシック" pitchFamily="-65" charset="-128"/>
              </a:rPr>
              <a:t> causes the FA to pop up.</a:t>
            </a:r>
          </a:p>
          <a:p>
            <a:pPr eaLnBrk="1" hangingPunct="1"/>
            <a:endParaRPr lang="en-US" altLang="en-US" baseline="0" dirty="0" smtClean="0">
              <a:latin typeface="Arial" pitchFamily="34" charset="0"/>
              <a:ea typeface="ＭＳ Ｐゴシック" pitchFamily="-65" charset="-128"/>
            </a:endParaRPr>
          </a:p>
          <a:p>
            <a:pPr eaLnBrk="1" hangingPunct="1"/>
            <a:r>
              <a:rPr lang="en-US" altLang="en-US" dirty="0" smtClean="0">
                <a:latin typeface="Arial" pitchFamily="34" charset="0"/>
                <a:ea typeface="ＭＳ Ｐゴシック" pitchFamily="-65" charset="-128"/>
              </a:rPr>
              <a:t>FA </a:t>
            </a:r>
            <a:r>
              <a:rPr lang="en-US" altLang="en-US" dirty="0" smtClean="0">
                <a:latin typeface="Arial" pitchFamily="34" charset="0"/>
                <a:ea typeface="ＭＳ Ｐゴシック" pitchFamily="-65" charset="-128"/>
              </a:rPr>
              <a:t>= "Full Adder", so called because it is possible to build it from two identical "Half Adders".  We won't do half adders; it's easier to create a full adder directly.</a:t>
            </a:r>
          </a:p>
          <a:p>
            <a:pPr eaLnBrk="1" hangingPunct="1"/>
            <a:endParaRPr lang="en-US" altLang="en-US" dirty="0" smtClean="0">
              <a:latin typeface="Arial" pitchFamily="34" charset="0"/>
              <a:ea typeface="ＭＳ Ｐゴシック" pitchFamily="-65" charset="-128"/>
            </a:endParaRPr>
          </a:p>
          <a:p>
            <a:pPr eaLnBrk="1" hangingPunct="1"/>
            <a:r>
              <a:rPr lang="en-US" altLang="en-US" dirty="0" smtClean="0">
                <a:latin typeface="Arial" pitchFamily="34" charset="0"/>
                <a:ea typeface="ＭＳ Ｐゴシック" pitchFamily="-65" charset="-128"/>
              </a:rPr>
              <a:t>If you have a FA for one bit position, you can wire up a multi-bit adder…see the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65" charset="-128"/>
              </a:rPr>
              <a:t>If you have a working full adder, you can treat it as a black box that takes three inputs and produces TWO outputs.  Then wire a “carry” of zero to the right-most FA, and wire each other FA’s carry to the next higher one.  What happens to the final carry?</a:t>
            </a:r>
          </a:p>
        </p:txBody>
      </p:sp>
      <p:sp>
        <p:nvSpPr>
          <p:cNvPr id="32772" name="Slide Number Placeholder 3"/>
          <p:cNvSpPr>
            <a:spLocks noGrp="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4D524E5-8DDC-4020-A55A-FC4E28731E6F}" type="slidenum">
              <a:rPr lang="en-US" altLang="en-US" sz="1200">
                <a:latin typeface="Arial" pitchFamily="34" charset="0"/>
              </a:rPr>
              <a:pPr/>
              <a:t>4</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2848">
              <a:defRPr sz="2400">
                <a:solidFill>
                  <a:schemeClr val="tx1"/>
                </a:solidFill>
                <a:latin typeface="Courier New" pitchFamily="49" charset="0"/>
                <a:ea typeface="ＭＳ Ｐゴシック" pitchFamily="-65" charset="-128"/>
              </a:defRPr>
            </a:lvl1pPr>
            <a:lvl2pPr marL="747556" indent="-287522" defTabSz="932848">
              <a:defRPr sz="2400">
                <a:solidFill>
                  <a:schemeClr val="tx1"/>
                </a:solidFill>
                <a:latin typeface="Courier New" pitchFamily="49" charset="0"/>
                <a:ea typeface="ＭＳ Ｐゴシック" pitchFamily="-65" charset="-128"/>
              </a:defRPr>
            </a:lvl2pPr>
            <a:lvl3pPr marL="1150087" indent="-230017" defTabSz="932848">
              <a:defRPr sz="2400">
                <a:solidFill>
                  <a:schemeClr val="tx1"/>
                </a:solidFill>
                <a:latin typeface="Courier New" pitchFamily="49" charset="0"/>
                <a:ea typeface="ＭＳ Ｐゴシック" pitchFamily="-65" charset="-128"/>
              </a:defRPr>
            </a:lvl3pPr>
            <a:lvl4pPr marL="1610121" indent="-230017" defTabSz="932848">
              <a:defRPr sz="2400">
                <a:solidFill>
                  <a:schemeClr val="tx1"/>
                </a:solidFill>
                <a:latin typeface="Courier New" pitchFamily="49" charset="0"/>
                <a:ea typeface="ＭＳ Ｐゴシック" pitchFamily="-65" charset="-128"/>
              </a:defRPr>
            </a:lvl4pPr>
            <a:lvl5pPr marL="2070156" indent="-230017" defTabSz="932848">
              <a:defRPr sz="2400">
                <a:solidFill>
                  <a:schemeClr val="tx1"/>
                </a:solidFill>
                <a:latin typeface="Courier New" pitchFamily="49" charset="0"/>
                <a:ea typeface="ＭＳ Ｐゴシック" pitchFamily="-65" charset="-128"/>
              </a:defRPr>
            </a:lvl5pPr>
            <a:lvl6pPr marL="2530191"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32848"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770C504B-6552-460E-BDA4-AD2918D37713}" type="slidenum">
              <a:rPr lang="en-US" altLang="en-US" sz="1200">
                <a:latin typeface="Arial" pitchFamily="34" charset="0"/>
              </a:rPr>
              <a:pPr/>
              <a:t>5</a:t>
            </a:fld>
            <a:endParaRPr lang="en-US" altLang="en-US" sz="120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Note that a FA has three inputs and TWO outputs.  The easy way to build it is to write a separate truth table for each output, and then build a circuit for each.  Then just wire the “global” input x to the x input for each sub-circuit, and do the same for y and </a:t>
            </a:r>
            <a:r>
              <a:rPr lang="en-US" altLang="en-US" dirty="0" smtClean="0">
                <a:latin typeface="Arial" pitchFamily="34" charset="0"/>
                <a:ea typeface="ＭＳ Ｐゴシック" pitchFamily="-65" charset="-128"/>
              </a:rPr>
              <a:t>carry!</a:t>
            </a:r>
            <a:endParaRPr lang="en-US" altLang="en-US" dirty="0" smtClean="0">
              <a:latin typeface="Arial" pitchFamily="34" charset="0"/>
              <a:ea typeface="ＭＳ Ｐゴシック" pitchFamily="-65" charset="-128"/>
            </a:endParaRPr>
          </a:p>
          <a:p>
            <a:pPr eaLnBrk="1" hangingPunct="1"/>
            <a:endParaRPr lang="en-US" altLang="en-US" dirty="0" smtClean="0">
              <a:latin typeface="Arial" pitchFamily="34" charset="0"/>
              <a:ea typeface="ＭＳ Ｐゴシック" pitchFamily="-65" charset="-128"/>
            </a:endParaRPr>
          </a:p>
          <a:p>
            <a:pPr eaLnBrk="1" hangingPunct="1"/>
            <a:r>
              <a:rPr lang="en-US" altLang="en-US" dirty="0" smtClean="0">
                <a:latin typeface="Arial" pitchFamily="34" charset="0"/>
                <a:ea typeface="ＭＳ Ｐゴシック" pitchFamily="-65" charset="-128"/>
              </a:rPr>
              <a:t>Notice that one of the columns in the truth table is the odd-parity circuit we built earlier.  The other column we could build using the </a:t>
            </a:r>
            <a:r>
              <a:rPr lang="en-US" altLang="en-US" dirty="0" err="1" smtClean="0">
                <a:latin typeface="Arial" pitchFamily="34" charset="0"/>
                <a:ea typeface="ＭＳ Ｐゴシック" pitchFamily="-65" charset="-128"/>
              </a:rPr>
              <a:t>minterm</a:t>
            </a:r>
            <a:r>
              <a:rPr lang="en-US" altLang="en-US" dirty="0" smtClean="0">
                <a:latin typeface="Arial" pitchFamily="34" charset="0"/>
                <a:ea typeface="ＭＳ Ｐゴシック" pitchFamily="-65" charset="-128"/>
              </a:rPr>
              <a:t> expansion principle again.</a:t>
            </a:r>
          </a:p>
          <a:p>
            <a:pPr eaLnBrk="1" hangingPunct="1"/>
            <a:endParaRPr lang="en-US" altLang="en-US" dirty="0" smtClean="0">
              <a:latin typeface="Arial" pitchFamily="34" charset="0"/>
              <a:ea typeface="ＭＳ Ｐゴシック" pitchFamily="-65" charset="-128"/>
            </a:endParaRPr>
          </a:p>
          <a:p>
            <a:pPr eaLnBrk="1" hangingPunct="1"/>
            <a:r>
              <a:rPr lang="en-US" altLang="en-US" dirty="0" smtClean="0">
                <a:latin typeface="Arial" pitchFamily="34" charset="0"/>
                <a:ea typeface="ＭＳ Ｐゴシック" pitchFamily="-65" charset="-128"/>
              </a:rPr>
              <a:t>This is a problem on next week’s homework/lab.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372D7C4B-7B37-4D9D-AB67-75EBEE69366E}" type="slidenum">
              <a:rPr lang="en-US" altLang="en-US" sz="1200">
                <a:latin typeface="Arial" pitchFamily="34" charset="0"/>
              </a:rPr>
              <a:pPr/>
              <a:t>6</a:t>
            </a:fld>
            <a:endParaRPr lang="en-US" altLang="en-US" sz="120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65" charset="-128"/>
              </a:rPr>
              <a:t>Demo Logisim.  Explain drawing, deleting, labeling, projects, objects, reusing objects to build larger objects, and simulation.  This will likely take 15 minutes.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CA4B9AFB-2354-41AA-8C74-BE93A8D197D4}" type="slidenum">
              <a:rPr lang="en-US" altLang="en-US" sz="1200">
                <a:latin typeface="Arial" pitchFamily="34" charset="0"/>
              </a:rPr>
              <a:pPr/>
              <a:t>7</a:t>
            </a:fld>
            <a:endParaRPr lang="en-US" altLang="en-US" sz="120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BDD91575-10FA-4525-8B10-A3423BE24F98}" type="slidenum">
              <a:rPr lang="en-US" altLang="en-US" sz="1200">
                <a:latin typeface="Arial" pitchFamily="34" charset="0"/>
              </a:rPr>
              <a:pPr/>
              <a:t>8</a:t>
            </a:fld>
            <a:endParaRPr lang="en-US" altLang="en-US" sz="1200">
              <a:latin typeface="Arial" pitchFamily="34"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itchFamily="34" charset="0"/>
                <a:ea typeface="ＭＳ Ｐゴシック" pitchFamily="-65" charset="-128"/>
              </a:rPr>
              <a:t>How about an OR gate?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8056">
              <a:defRPr sz="2400">
                <a:solidFill>
                  <a:schemeClr val="tx1"/>
                </a:solidFill>
                <a:latin typeface="Courier New" pitchFamily="49" charset="0"/>
                <a:ea typeface="ＭＳ Ｐゴシック" pitchFamily="-65" charset="-128"/>
              </a:defRPr>
            </a:lvl1pPr>
            <a:lvl2pPr marL="747556" indent="-287522" defTabSz="928056">
              <a:defRPr sz="2400">
                <a:solidFill>
                  <a:schemeClr val="tx1"/>
                </a:solidFill>
                <a:latin typeface="Courier New" pitchFamily="49" charset="0"/>
                <a:ea typeface="ＭＳ Ｐゴシック" pitchFamily="-65" charset="-128"/>
              </a:defRPr>
            </a:lvl2pPr>
            <a:lvl3pPr marL="1150087" indent="-230017" defTabSz="928056">
              <a:defRPr sz="2400">
                <a:solidFill>
                  <a:schemeClr val="tx1"/>
                </a:solidFill>
                <a:latin typeface="Courier New" pitchFamily="49" charset="0"/>
                <a:ea typeface="ＭＳ Ｐゴシック" pitchFamily="-65" charset="-128"/>
              </a:defRPr>
            </a:lvl3pPr>
            <a:lvl4pPr marL="1610121" indent="-230017" defTabSz="928056">
              <a:defRPr sz="2400">
                <a:solidFill>
                  <a:schemeClr val="tx1"/>
                </a:solidFill>
                <a:latin typeface="Courier New" pitchFamily="49" charset="0"/>
                <a:ea typeface="ＭＳ Ｐゴシック" pitchFamily="-65" charset="-128"/>
              </a:defRPr>
            </a:lvl4pPr>
            <a:lvl5pPr marL="2070156" indent="-230017" defTabSz="928056">
              <a:defRPr sz="2400">
                <a:solidFill>
                  <a:schemeClr val="tx1"/>
                </a:solidFill>
                <a:latin typeface="Courier New" pitchFamily="49" charset="0"/>
                <a:ea typeface="ＭＳ Ｐゴシック" pitchFamily="-65" charset="-128"/>
              </a:defRPr>
            </a:lvl5pPr>
            <a:lvl6pPr marL="2530191"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6pPr>
            <a:lvl7pPr marL="2990225"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7pPr>
            <a:lvl8pPr marL="3450260"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8pPr>
            <a:lvl9pPr marL="3910294" indent="-230017" defTabSz="928056" eaLnBrk="0" fontAlgn="base" hangingPunct="0">
              <a:spcBef>
                <a:spcPct val="0"/>
              </a:spcBef>
              <a:spcAft>
                <a:spcPct val="0"/>
              </a:spcAft>
              <a:defRPr sz="2400">
                <a:solidFill>
                  <a:schemeClr val="tx1"/>
                </a:solidFill>
                <a:latin typeface="Courier New" pitchFamily="49" charset="0"/>
                <a:ea typeface="ＭＳ Ｐゴシック" pitchFamily="-65" charset="-128"/>
              </a:defRPr>
            </a:lvl9pPr>
          </a:lstStyle>
          <a:p>
            <a:fld id="{0F9DAD18-56F3-459A-A638-83A4AD2D9C15}" type="slidenum">
              <a:rPr lang="en-US" altLang="en-US" sz="1200">
                <a:latin typeface="Arial" pitchFamily="34" charset="0"/>
              </a:rPr>
              <a:pPr/>
              <a:t>9</a:t>
            </a:fld>
            <a:endParaRPr lang="en-US" altLang="en-US" sz="120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9FC644E4-A89D-48C3-BC21-A9CD97B1449B}" type="slidenum">
              <a:rPr lang="en-US"/>
              <a:pPr>
                <a:defRPr/>
              </a:pPr>
              <a:t>‹#›</a:t>
            </a:fld>
            <a:endParaRPr lang="en-US"/>
          </a:p>
        </p:txBody>
      </p:sp>
    </p:spTree>
    <p:extLst>
      <p:ext uri="{BB962C8B-B14F-4D97-AF65-F5344CB8AC3E}">
        <p14:creationId xmlns:p14="http://schemas.microsoft.com/office/powerpoint/2010/main" val="10439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922A13F4-94AB-4D3C-BC5E-8934DBB45C55}" type="slidenum">
              <a:rPr lang="en-US"/>
              <a:pPr>
                <a:defRPr/>
              </a:pPr>
              <a:t>‹#›</a:t>
            </a:fld>
            <a:endParaRPr lang="en-US"/>
          </a:p>
        </p:txBody>
      </p:sp>
    </p:spTree>
    <p:extLst>
      <p:ext uri="{BB962C8B-B14F-4D97-AF65-F5344CB8AC3E}">
        <p14:creationId xmlns:p14="http://schemas.microsoft.com/office/powerpoint/2010/main" val="75790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8F46CCDB-FEE5-4498-A15A-AC454728825D}" type="slidenum">
              <a:rPr lang="en-US"/>
              <a:pPr>
                <a:defRPr/>
              </a:pPr>
              <a:t>‹#›</a:t>
            </a:fld>
            <a:endParaRPr lang="en-US"/>
          </a:p>
        </p:txBody>
      </p:sp>
    </p:spTree>
    <p:extLst>
      <p:ext uri="{BB962C8B-B14F-4D97-AF65-F5344CB8AC3E}">
        <p14:creationId xmlns:p14="http://schemas.microsoft.com/office/powerpoint/2010/main" val="15212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5815D82F-7D35-4581-B4B6-3DA1F21B8A7E}" type="slidenum">
              <a:rPr lang="en-US"/>
              <a:pPr>
                <a:defRPr/>
              </a:pPr>
              <a:t>‹#›</a:t>
            </a:fld>
            <a:endParaRPr lang="en-US"/>
          </a:p>
        </p:txBody>
      </p:sp>
    </p:spTree>
    <p:extLst>
      <p:ext uri="{BB962C8B-B14F-4D97-AF65-F5344CB8AC3E}">
        <p14:creationId xmlns:p14="http://schemas.microsoft.com/office/powerpoint/2010/main" val="349748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6" name="Rectangle 6"/>
          <p:cNvSpPr>
            <a:spLocks noGrp="1" noChangeArrowheads="1"/>
          </p:cNvSpPr>
          <p:nvPr>
            <p:ph type="sldNum" sz="quarter" idx="12"/>
          </p:nvPr>
        </p:nvSpPr>
        <p:spPr>
          <a:ln/>
        </p:spPr>
        <p:txBody>
          <a:bodyPr/>
          <a:lstStyle>
            <a:lvl1pPr>
              <a:defRPr/>
            </a:lvl1pPr>
          </a:lstStyle>
          <a:p>
            <a:pPr>
              <a:defRPr/>
            </a:pPr>
            <a:fld id="{8E62C2C5-66C1-419E-A263-4571E5E43B3C}" type="slidenum">
              <a:rPr lang="en-US"/>
              <a:pPr>
                <a:defRPr/>
              </a:pPr>
              <a:t>‹#›</a:t>
            </a:fld>
            <a:endParaRPr lang="en-US"/>
          </a:p>
        </p:txBody>
      </p:sp>
    </p:spTree>
    <p:extLst>
      <p:ext uri="{BB962C8B-B14F-4D97-AF65-F5344CB8AC3E}">
        <p14:creationId xmlns:p14="http://schemas.microsoft.com/office/powerpoint/2010/main" val="344135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3F15110E-849A-4E0B-9480-4B8AF1B439F4}" type="slidenum">
              <a:rPr lang="en-US"/>
              <a:pPr>
                <a:defRPr/>
              </a:pPr>
              <a:t>‹#›</a:t>
            </a:fld>
            <a:endParaRPr lang="en-US"/>
          </a:p>
        </p:txBody>
      </p:sp>
    </p:spTree>
    <p:extLst>
      <p:ext uri="{BB962C8B-B14F-4D97-AF65-F5344CB8AC3E}">
        <p14:creationId xmlns:p14="http://schemas.microsoft.com/office/powerpoint/2010/main" val="23148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9" name="Rectangle 6"/>
          <p:cNvSpPr>
            <a:spLocks noGrp="1" noChangeArrowheads="1"/>
          </p:cNvSpPr>
          <p:nvPr>
            <p:ph type="sldNum" sz="quarter" idx="12"/>
          </p:nvPr>
        </p:nvSpPr>
        <p:spPr>
          <a:ln/>
        </p:spPr>
        <p:txBody>
          <a:bodyPr/>
          <a:lstStyle>
            <a:lvl1pPr>
              <a:defRPr/>
            </a:lvl1pPr>
          </a:lstStyle>
          <a:p>
            <a:pPr>
              <a:defRPr/>
            </a:pPr>
            <a:fld id="{2D46B323-BECD-4055-AD22-49F83F14304F}" type="slidenum">
              <a:rPr lang="en-US"/>
              <a:pPr>
                <a:defRPr/>
              </a:pPr>
              <a:t>‹#›</a:t>
            </a:fld>
            <a:endParaRPr lang="en-US"/>
          </a:p>
        </p:txBody>
      </p:sp>
    </p:spTree>
    <p:extLst>
      <p:ext uri="{BB962C8B-B14F-4D97-AF65-F5344CB8AC3E}">
        <p14:creationId xmlns:p14="http://schemas.microsoft.com/office/powerpoint/2010/main" val="318066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5" name="Rectangle 6"/>
          <p:cNvSpPr>
            <a:spLocks noGrp="1" noChangeArrowheads="1"/>
          </p:cNvSpPr>
          <p:nvPr>
            <p:ph type="sldNum" sz="quarter" idx="12"/>
          </p:nvPr>
        </p:nvSpPr>
        <p:spPr>
          <a:ln/>
        </p:spPr>
        <p:txBody>
          <a:bodyPr/>
          <a:lstStyle>
            <a:lvl1pPr>
              <a:defRPr/>
            </a:lvl1pPr>
          </a:lstStyle>
          <a:p>
            <a:pPr>
              <a:defRPr/>
            </a:pPr>
            <a:fld id="{02D4D785-EC90-4147-A63E-92630D5B8098}" type="slidenum">
              <a:rPr lang="en-US"/>
              <a:pPr>
                <a:defRPr/>
              </a:pPr>
              <a:t>‹#›</a:t>
            </a:fld>
            <a:endParaRPr lang="en-US"/>
          </a:p>
        </p:txBody>
      </p:sp>
    </p:spTree>
    <p:extLst>
      <p:ext uri="{BB962C8B-B14F-4D97-AF65-F5344CB8AC3E}">
        <p14:creationId xmlns:p14="http://schemas.microsoft.com/office/powerpoint/2010/main" val="63609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4" name="Rectangle 6"/>
          <p:cNvSpPr>
            <a:spLocks noGrp="1" noChangeArrowheads="1"/>
          </p:cNvSpPr>
          <p:nvPr>
            <p:ph type="sldNum" sz="quarter" idx="12"/>
          </p:nvPr>
        </p:nvSpPr>
        <p:spPr>
          <a:ln/>
        </p:spPr>
        <p:txBody>
          <a:bodyPr/>
          <a:lstStyle>
            <a:lvl1pPr>
              <a:defRPr/>
            </a:lvl1pPr>
          </a:lstStyle>
          <a:p>
            <a:pPr>
              <a:defRPr/>
            </a:pPr>
            <a:fld id="{6995C0CE-A2BF-4A9D-961D-4CC1E80FFC14}" type="slidenum">
              <a:rPr lang="en-US"/>
              <a:pPr>
                <a:defRPr/>
              </a:pPr>
              <a:t>‹#›</a:t>
            </a:fld>
            <a:endParaRPr lang="en-US"/>
          </a:p>
        </p:txBody>
      </p:sp>
    </p:spTree>
    <p:extLst>
      <p:ext uri="{BB962C8B-B14F-4D97-AF65-F5344CB8AC3E}">
        <p14:creationId xmlns:p14="http://schemas.microsoft.com/office/powerpoint/2010/main" val="212931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E2EEBD1F-7E0C-4068-94A7-0EA0CC937CFF}" type="slidenum">
              <a:rPr lang="en-US"/>
              <a:pPr>
                <a:defRPr/>
              </a:pPr>
              <a:t>‹#›</a:t>
            </a:fld>
            <a:endParaRPr lang="en-US"/>
          </a:p>
        </p:txBody>
      </p:sp>
    </p:spTree>
    <p:extLst>
      <p:ext uri="{BB962C8B-B14F-4D97-AF65-F5344CB8AC3E}">
        <p14:creationId xmlns:p14="http://schemas.microsoft.com/office/powerpoint/2010/main" val="282043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HMC CS 5, 2007</a:t>
            </a:r>
          </a:p>
        </p:txBody>
      </p:sp>
      <p:sp>
        <p:nvSpPr>
          <p:cNvPr id="7" name="Rectangle 6"/>
          <p:cNvSpPr>
            <a:spLocks noGrp="1" noChangeArrowheads="1"/>
          </p:cNvSpPr>
          <p:nvPr>
            <p:ph type="sldNum" sz="quarter" idx="12"/>
          </p:nvPr>
        </p:nvSpPr>
        <p:spPr>
          <a:ln/>
        </p:spPr>
        <p:txBody>
          <a:bodyPr/>
          <a:lstStyle>
            <a:lvl1pPr>
              <a:defRPr/>
            </a:lvl1pPr>
          </a:lstStyle>
          <a:p>
            <a:pPr>
              <a:defRPr/>
            </a:pPr>
            <a:fld id="{01621118-EBDA-4E4F-9B74-B90F3670D69A}" type="slidenum">
              <a:rPr lang="en-US"/>
              <a:pPr>
                <a:defRPr/>
              </a:pPr>
              <a:t>‹#›</a:t>
            </a:fld>
            <a:endParaRPr lang="en-US"/>
          </a:p>
        </p:txBody>
      </p:sp>
    </p:spTree>
    <p:extLst>
      <p:ext uri="{BB962C8B-B14F-4D97-AF65-F5344CB8AC3E}">
        <p14:creationId xmlns:p14="http://schemas.microsoft.com/office/powerpoint/2010/main" val="269167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0" charset="-128"/>
              </a:defRPr>
            </a:lvl1pPr>
          </a:lstStyle>
          <a:p>
            <a:pPr>
              <a:defRPr/>
            </a:pPr>
            <a:r>
              <a:rPr lang="en-US"/>
              <a:t>HMC CS 5, 2007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80" charset="-128"/>
              </a:defRPr>
            </a:lvl1pPr>
          </a:lstStyle>
          <a:p>
            <a:pPr>
              <a:defRPr/>
            </a:pPr>
            <a:fld id="{69B86900-789D-4F79-B9A5-1E19B84994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rIns="132080"/>
          <a:lstStyle/>
          <a:p>
            <a:pPr marL="39688" eaLnBrk="1" hangingPunct="1"/>
            <a:r>
              <a:rPr lang="en-US" altLang="en-US" b="1" smtClean="0">
                <a:latin typeface="News Gothic MT"/>
                <a:sym typeface="News Gothic MT"/>
              </a:rPr>
              <a:t>The CS 5 Times</a:t>
            </a:r>
          </a:p>
        </p:txBody>
      </p:sp>
      <p:sp>
        <p:nvSpPr>
          <p:cNvPr id="2051" name="Rectangle 3"/>
          <p:cNvSpPr>
            <a:spLocks/>
          </p:cNvSpPr>
          <p:nvPr/>
        </p:nvSpPr>
        <p:spPr bwMode="auto">
          <a:xfrm>
            <a:off x="1547813"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eaLnBrk="1" hangingPunct="1">
              <a:spcBef>
                <a:spcPct val="0"/>
              </a:spcBef>
              <a:buFontTx/>
              <a:buNone/>
            </a:pPr>
            <a:r>
              <a:rPr lang="en-US" altLang="en-US" dirty="0">
                <a:latin typeface="News Gothic MT"/>
                <a:sym typeface="News Gothic MT"/>
              </a:rPr>
              <a:t>Professor Loses Drinking</a:t>
            </a:r>
          </a:p>
          <a:p>
            <a:pPr eaLnBrk="1" hangingPunct="1">
              <a:spcBef>
                <a:spcPct val="0"/>
              </a:spcBef>
              <a:buFontTx/>
              <a:buNone/>
            </a:pPr>
            <a:r>
              <a:rPr lang="en-US" altLang="en-US" dirty="0">
                <a:latin typeface="News Gothic MT"/>
                <a:sym typeface="News Gothic MT"/>
              </a:rPr>
              <a:t>Contest in Local Bar</a:t>
            </a:r>
          </a:p>
          <a:p>
            <a:pPr eaLnBrk="1" hangingPunct="1">
              <a:spcBef>
                <a:spcPct val="0"/>
              </a:spcBef>
              <a:buFontTx/>
              <a:buNone/>
            </a:pPr>
            <a:endParaRPr lang="en-US" altLang="en-US" sz="2000" dirty="0">
              <a:latin typeface="News Gothic MT"/>
              <a:sym typeface="News Gothic MT"/>
            </a:endParaRPr>
          </a:p>
          <a:p>
            <a:pPr eaLnBrk="1" hangingPunct="1">
              <a:spcBef>
                <a:spcPct val="0"/>
              </a:spcBef>
              <a:buFontTx/>
              <a:buNone/>
            </a:pPr>
            <a:r>
              <a:rPr lang="en-US" altLang="en-US" sz="1800" dirty="0">
                <a:latin typeface="News Gothic MT"/>
                <a:sym typeface="News Gothic MT"/>
              </a:rPr>
              <a:t>Pomona (Penguin Press):  A </a:t>
            </a:r>
            <a:r>
              <a:rPr lang="en-US" altLang="en-US" sz="1800" dirty="0" smtClean="0">
                <a:latin typeface="News Gothic MT"/>
                <a:sym typeface="News Gothic MT"/>
              </a:rPr>
              <a:t>little</a:t>
            </a:r>
            <a:r>
              <a:rPr lang="en-US" altLang="en-US" sz="1800" dirty="0" smtClean="0">
                <a:latin typeface="News Gothic MT"/>
                <a:sym typeface="News Gothic MT"/>
              </a:rPr>
              <a:t>-known </a:t>
            </a:r>
            <a:r>
              <a:rPr lang="en-US" altLang="en-US" sz="1800" dirty="0">
                <a:latin typeface="News Gothic MT"/>
                <a:sym typeface="News Gothic MT"/>
              </a:rPr>
              <a:t>professor</a:t>
            </a:r>
          </a:p>
          <a:p>
            <a:pPr eaLnBrk="1" hangingPunct="1">
              <a:spcBef>
                <a:spcPct val="0"/>
              </a:spcBef>
              <a:buFontTx/>
              <a:buNone/>
            </a:pPr>
            <a:r>
              <a:rPr lang="en-US" altLang="en-US" sz="1800" dirty="0">
                <a:latin typeface="News Gothic MT"/>
                <a:sym typeface="News Gothic MT"/>
              </a:rPr>
              <a:t>from a local college was found under the table here</a:t>
            </a:r>
          </a:p>
          <a:p>
            <a:pPr eaLnBrk="1" hangingPunct="1">
              <a:spcBef>
                <a:spcPct val="0"/>
              </a:spcBef>
              <a:buFontTx/>
              <a:buNone/>
            </a:pPr>
            <a:r>
              <a:rPr lang="en-US" altLang="en-US" sz="1800" dirty="0">
                <a:latin typeface="News Gothic MT"/>
                <a:sym typeface="News Gothic MT"/>
              </a:rPr>
              <a:t>after coming in second in a game that required him</a:t>
            </a:r>
          </a:p>
          <a:p>
            <a:pPr eaLnBrk="1" hangingPunct="1">
              <a:spcBef>
                <a:spcPct val="0"/>
              </a:spcBef>
              <a:buFontTx/>
              <a:buNone/>
            </a:pPr>
            <a:r>
              <a:rPr lang="en-US" altLang="en-US" sz="1800" dirty="0">
                <a:latin typeface="News Gothic MT"/>
                <a:sym typeface="News Gothic MT"/>
              </a:rPr>
              <a:t>to consume twice as many mugs of liquid as his opponent.</a:t>
            </a:r>
          </a:p>
          <a:p>
            <a:pPr eaLnBrk="1" hangingPunct="1">
              <a:spcBef>
                <a:spcPct val="0"/>
              </a:spcBef>
              <a:buFontTx/>
              <a:buNone/>
            </a:pPr>
            <a:r>
              <a:rPr lang="en-US" altLang="en-US" sz="1800" dirty="0">
                <a:latin typeface="News Gothic MT"/>
                <a:sym typeface="News Gothic MT"/>
              </a:rPr>
              <a:t>    “His mistake was to agree to compete on the basis of mug count,” explained the winner.  “He left the choice of mugs up to me.”</a:t>
            </a:r>
          </a:p>
          <a:p>
            <a:pPr eaLnBrk="1" hangingPunct="1">
              <a:spcBef>
                <a:spcPct val="0"/>
              </a:spcBef>
              <a:buFontTx/>
              <a:buNone/>
            </a:pPr>
            <a:r>
              <a:rPr lang="en-US" altLang="en-US" sz="1800" dirty="0">
                <a:latin typeface="News Gothic MT"/>
                <a:sym typeface="News Gothic MT"/>
              </a:rPr>
              <a:t>    In other news, a second professor’s dog was found soaking wet and yelping in a neighbor’s back yard.   “The odor was overpowering,” said the neighbor.  “We had to hose the animal down before we could approach it.”  Police are investigating a rumor that the canine had been attacked by a tuxedo-wearing street gang.</a:t>
            </a:r>
            <a:endParaRPr lang="en-US" altLang="en-US" sz="2000" dirty="0">
              <a:latin typeface="News Gothic MT"/>
              <a:sym typeface="News Gothic MT"/>
            </a:endParaRPr>
          </a:p>
        </p:txBody>
      </p:sp>
      <p:sp>
        <p:nvSpPr>
          <p:cNvPr id="2052" name="Text Box 4"/>
          <p:cNvSpPr txBox="1">
            <a:spLocks noChangeArrowheads="1"/>
          </p:cNvSpPr>
          <p:nvPr/>
        </p:nvSpPr>
        <p:spPr bwMode="auto">
          <a:xfrm>
            <a:off x="7010400" y="3276600"/>
            <a:ext cx="1905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1400">
                <a:latin typeface="Times New Roman" pitchFamily="18" charset="0"/>
              </a:rPr>
              <a:t>Penguin celebrates win over professor.</a:t>
            </a:r>
          </a:p>
        </p:txBody>
      </p:sp>
      <p:pic>
        <p:nvPicPr>
          <p:cNvPr id="2053" name="Picture 7" descr="P2007"/>
          <p:cNvPicPr>
            <a:picLocks noChangeAspect="1" noChangeArrowheads="1"/>
          </p:cNvPicPr>
          <p:nvPr/>
        </p:nvPicPr>
        <p:blipFill>
          <a:blip r:embed="rId3">
            <a:extLst>
              <a:ext uri="{28A0092B-C50C-407E-A947-70E740481C1C}">
                <a14:useLocalDpi xmlns:a14="http://schemas.microsoft.com/office/drawing/2010/main" val="0"/>
              </a:ext>
            </a:extLst>
          </a:blip>
          <a:srcRect l="19806" r="11884" b="12675"/>
          <a:stretch>
            <a:fillRect/>
          </a:stretch>
        </p:blipFill>
        <p:spPr bwMode="auto">
          <a:xfrm>
            <a:off x="7010400" y="1447800"/>
            <a:ext cx="1893888"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501015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228600" y="152400"/>
            <a:ext cx="8686800" cy="1143000"/>
          </a:xfrm>
        </p:spPr>
        <p:txBody>
          <a:bodyPr/>
          <a:lstStyle/>
          <a:p>
            <a:pPr eaLnBrk="1" hangingPunct="1"/>
            <a:r>
              <a:rPr lang="en-US" altLang="en-US" sz="4000" smtClean="0">
                <a:latin typeface="Courier New" pitchFamily="49" charset="0"/>
              </a:rPr>
              <a:t>AND, OR, NOT</a:t>
            </a:r>
            <a:r>
              <a:rPr lang="en-US" altLang="en-US" sz="4000" smtClean="0">
                <a:latin typeface="Courier" pitchFamily="49" charset="0"/>
              </a:rPr>
              <a:t> </a:t>
            </a:r>
            <a:r>
              <a:rPr lang="en-US" altLang="en-US" sz="4000" smtClean="0"/>
              <a:t>Is a “Universal Set”</a:t>
            </a:r>
            <a:endParaRPr lang="en-US" altLang="en-US" sz="4000" smtClean="0">
              <a:latin typeface="Courier" pitchFamily="49" charset="0"/>
            </a:endParaRPr>
          </a:p>
        </p:txBody>
      </p:sp>
      <p:grpSp>
        <p:nvGrpSpPr>
          <p:cNvPr id="11268" name="Group 3"/>
          <p:cNvGrpSpPr>
            <a:grpSpLocks/>
          </p:cNvGrpSpPr>
          <p:nvPr/>
        </p:nvGrpSpPr>
        <p:grpSpPr bwMode="auto">
          <a:xfrm>
            <a:off x="381000" y="1066800"/>
            <a:ext cx="8218488" cy="180975"/>
            <a:chOff x="295" y="1311"/>
            <a:chExt cx="5177" cy="114"/>
          </a:xfrm>
        </p:grpSpPr>
        <p:sp>
          <p:nvSpPr>
            <p:cNvPr id="1127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127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1269" name="AutoShape 7"/>
          <p:cNvSpPr>
            <a:spLocks noChangeArrowheads="1"/>
          </p:cNvSpPr>
          <p:nvPr/>
        </p:nvSpPr>
        <p:spPr bwMode="auto">
          <a:xfrm>
            <a:off x="1803400" y="4171950"/>
            <a:ext cx="1905000" cy="914400"/>
          </a:xfrm>
          <a:prstGeom prst="wedgeRectCallout">
            <a:avLst>
              <a:gd name="adj1" fmla="val -49000"/>
              <a:gd name="adj2" fmla="val 5781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latin typeface="Times New Roman" pitchFamily="18" charset="0"/>
              </a:rPr>
              <a:t>Are there other universal sets of gates?</a:t>
            </a:r>
            <a:endParaRPr lang="en-US" altLang="en-US" sz="2400">
              <a:latin typeface="Times New Roman" pitchFamily="18" charset="0"/>
            </a:endParaRPr>
          </a:p>
        </p:txBody>
      </p:sp>
      <p:sp>
        <p:nvSpPr>
          <p:cNvPr id="11270" name="Text Box 8"/>
          <p:cNvSpPr txBox="1">
            <a:spLocks noChangeArrowheads="1"/>
          </p:cNvSpPr>
          <p:nvPr/>
        </p:nvSpPr>
        <p:spPr bwMode="auto">
          <a:xfrm>
            <a:off x="365125" y="1905000"/>
            <a:ext cx="2792413"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De Morgan’s Laws:</a:t>
            </a:r>
          </a:p>
          <a:p>
            <a:pPr>
              <a:spcBef>
                <a:spcPct val="0"/>
              </a:spcBef>
              <a:buFontTx/>
              <a:buNone/>
            </a:pPr>
            <a:endParaRPr lang="en-US" altLang="en-US" sz="2400"/>
          </a:p>
          <a:p>
            <a:pPr>
              <a:spcBef>
                <a:spcPct val="0"/>
              </a:spcBef>
              <a:buFontTx/>
              <a:buNone/>
            </a:pPr>
            <a:r>
              <a:rPr lang="en-US" altLang="en-US" sz="2400"/>
              <a:t>	</a:t>
            </a:r>
            <a:r>
              <a:rPr lang="en-US" altLang="en-US" sz="2400" i="1"/>
              <a:t>x y = x + y </a:t>
            </a:r>
          </a:p>
          <a:p>
            <a:pPr>
              <a:spcBef>
                <a:spcPct val="0"/>
              </a:spcBef>
              <a:buFontTx/>
              <a:buNone/>
            </a:pPr>
            <a:endParaRPr lang="en-US" altLang="en-US" sz="2400" i="1"/>
          </a:p>
          <a:p>
            <a:pPr>
              <a:spcBef>
                <a:spcPct val="0"/>
              </a:spcBef>
              <a:buFontTx/>
              <a:buNone/>
            </a:pPr>
            <a:r>
              <a:rPr lang="en-US" altLang="en-US" sz="2400" i="1"/>
              <a:t>	x+y = x y</a:t>
            </a:r>
            <a:endParaRPr lang="en-US" altLang="en-US" sz="2400"/>
          </a:p>
        </p:txBody>
      </p:sp>
      <p:sp>
        <p:nvSpPr>
          <p:cNvPr id="11271" name="Line 9"/>
          <p:cNvSpPr>
            <a:spLocks noChangeShapeType="1"/>
          </p:cNvSpPr>
          <p:nvPr/>
        </p:nvSpPr>
        <p:spPr bwMode="auto">
          <a:xfrm>
            <a:off x="2108200" y="2743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0"/>
          <p:cNvSpPr>
            <a:spLocks noChangeShapeType="1"/>
          </p:cNvSpPr>
          <p:nvPr/>
        </p:nvSpPr>
        <p:spPr bwMode="auto">
          <a:xfrm>
            <a:off x="2616200" y="2743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1"/>
          <p:cNvSpPr>
            <a:spLocks noChangeShapeType="1"/>
          </p:cNvSpPr>
          <p:nvPr/>
        </p:nvSpPr>
        <p:spPr bwMode="auto">
          <a:xfrm>
            <a:off x="2209800" y="345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2"/>
          <p:cNvSpPr>
            <a:spLocks noChangeShapeType="1"/>
          </p:cNvSpPr>
          <p:nvPr/>
        </p:nvSpPr>
        <p:spPr bwMode="auto">
          <a:xfrm>
            <a:off x="2438400" y="345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Line 13"/>
          <p:cNvSpPr>
            <a:spLocks noChangeShapeType="1"/>
          </p:cNvSpPr>
          <p:nvPr/>
        </p:nvSpPr>
        <p:spPr bwMode="auto">
          <a:xfrm>
            <a:off x="1371600" y="2743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14"/>
          <p:cNvSpPr>
            <a:spLocks noChangeShapeType="1"/>
          </p:cNvSpPr>
          <p:nvPr/>
        </p:nvSpPr>
        <p:spPr bwMode="auto">
          <a:xfrm>
            <a:off x="1371600" y="3454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4037886" y="6350000"/>
            <a:ext cx="4801314" cy="400110"/>
          </a:xfrm>
          <a:prstGeom prst="rect">
            <a:avLst/>
          </a:prstGeom>
          <a:noFill/>
        </p:spPr>
        <p:txBody>
          <a:bodyPr wrap="none" rtlCol="0">
            <a:spAutoFit/>
          </a:bodyPr>
          <a:lstStyle/>
          <a:p>
            <a:r>
              <a:rPr lang="en-US" sz="1000" dirty="0">
                <a:latin typeface="+mn-lt"/>
              </a:rPr>
              <a:t>By Sophia Elizabeth De Morgan - Memoir of Augustus De Morgan, Public </a:t>
            </a:r>
            <a:r>
              <a:rPr lang="en-US" sz="1000" dirty="0" smtClean="0">
                <a:latin typeface="+mn-lt"/>
              </a:rPr>
              <a:t>Domain</a:t>
            </a:r>
          </a:p>
          <a:p>
            <a:r>
              <a:rPr lang="en-US" sz="1000" dirty="0" smtClean="0">
                <a:latin typeface="+mn-lt"/>
              </a:rPr>
              <a:t>https</a:t>
            </a:r>
            <a:r>
              <a:rPr lang="en-US" sz="1000" dirty="0">
                <a:latin typeface="+mn-lt"/>
              </a:rPr>
              <a:t>://commons.wikimedia.org/w/index.php?curid=4722207</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485" y="1676400"/>
            <a:ext cx="1729263" cy="2133600"/>
          </a:xfrm>
          <a:prstGeom prst="rect">
            <a:avLst/>
          </a:prstGeom>
        </p:spPr>
      </p:pic>
      <p:sp>
        <p:nvSpPr>
          <p:cNvPr id="4" name="TextBox 3"/>
          <p:cNvSpPr txBox="1"/>
          <p:nvPr/>
        </p:nvSpPr>
        <p:spPr>
          <a:xfrm>
            <a:off x="6610008" y="3962400"/>
            <a:ext cx="1866217" cy="523220"/>
          </a:xfrm>
          <a:prstGeom prst="rect">
            <a:avLst/>
          </a:prstGeom>
          <a:noFill/>
        </p:spPr>
        <p:txBody>
          <a:bodyPr wrap="none" rtlCol="0">
            <a:spAutoFit/>
          </a:bodyPr>
          <a:lstStyle/>
          <a:p>
            <a:r>
              <a:rPr lang="en-US" sz="1400" dirty="0" smtClean="0">
                <a:latin typeface="+mn-lt"/>
              </a:rPr>
              <a:t>Augustus De Morgan</a:t>
            </a:r>
          </a:p>
          <a:p>
            <a:pPr algn="ctr"/>
            <a:r>
              <a:rPr lang="en-US" sz="1400" dirty="0" smtClean="0">
                <a:latin typeface="+mn-lt"/>
              </a:rPr>
              <a:t>1806-1871</a:t>
            </a:r>
            <a:endParaRPr lang="en-US" sz="1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altLang="en-US" sz="4000" smtClean="0"/>
              <a:t>The Alien’s Life Advice</a:t>
            </a:r>
            <a:endParaRPr lang="en-US" altLang="en-US" smtClean="0"/>
          </a:p>
        </p:txBody>
      </p:sp>
      <p:grpSp>
        <p:nvGrpSpPr>
          <p:cNvPr id="12291" name="Group 3"/>
          <p:cNvGrpSpPr>
            <a:grpSpLocks/>
          </p:cNvGrpSpPr>
          <p:nvPr/>
        </p:nvGrpSpPr>
        <p:grpSpPr bwMode="auto">
          <a:xfrm>
            <a:off x="381000" y="1219200"/>
            <a:ext cx="8218488" cy="180975"/>
            <a:chOff x="295" y="1311"/>
            <a:chExt cx="5177" cy="114"/>
          </a:xfrm>
        </p:grpSpPr>
        <p:sp>
          <p:nvSpPr>
            <p:cNvPr id="122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22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2292" name="AutoShape 6"/>
          <p:cNvSpPr>
            <a:spLocks noChangeArrowheads="1"/>
          </p:cNvSpPr>
          <p:nvPr/>
        </p:nvSpPr>
        <p:spPr bwMode="auto">
          <a:xfrm>
            <a:off x="4491038" y="1895475"/>
            <a:ext cx="2438400" cy="708025"/>
          </a:xfrm>
          <a:prstGeom prst="wedgeRectCallout">
            <a:avLst>
              <a:gd name="adj1" fmla="val -85852"/>
              <a:gd name="adj2" fmla="val 21722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Get your eyes off the ground!</a:t>
            </a:r>
            <a:endParaRPr lang="en-US" altLang="en-US" sz="2400">
              <a:latin typeface="Times New Roman" pitchFamily="18" charset="0"/>
            </a:endParaRPr>
          </a:p>
        </p:txBody>
      </p:sp>
      <p:sp>
        <p:nvSpPr>
          <p:cNvPr id="123912" name="AutoShape 8"/>
          <p:cNvSpPr>
            <a:spLocks noChangeArrowheads="1"/>
          </p:cNvSpPr>
          <p:nvPr/>
        </p:nvSpPr>
        <p:spPr bwMode="auto">
          <a:xfrm>
            <a:off x="3962400" y="4953000"/>
            <a:ext cx="3200400" cy="1016000"/>
          </a:xfrm>
          <a:prstGeom prst="wedgeRectCallout">
            <a:avLst>
              <a:gd name="adj1" fmla="val -59991"/>
              <a:gd name="adj2" fmla="val -1208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t>Your poor sore nose will appreciate it...and so will the people you look at.</a:t>
            </a:r>
          </a:p>
        </p:txBody>
      </p:sp>
      <p:pic>
        <p:nvPicPr>
          <p:cNvPr id="12294" name="Picture 11"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76200"/>
            <a:ext cx="8382000" cy="1143000"/>
          </a:xfrm>
        </p:spPr>
        <p:txBody>
          <a:bodyPr/>
          <a:lstStyle/>
          <a:p>
            <a:pPr eaLnBrk="1" hangingPunct="1"/>
            <a:r>
              <a:rPr lang="en-US" altLang="en-US" dirty="0" smtClean="0"/>
              <a:t>Sending a Message to Prof. Ben</a:t>
            </a:r>
            <a:endParaRPr lang="en-US" altLang="en-US" dirty="0" smtClean="0"/>
          </a:p>
        </p:txBody>
      </p:sp>
      <p:grpSp>
        <p:nvGrpSpPr>
          <p:cNvPr id="13315" name="Group 3"/>
          <p:cNvGrpSpPr>
            <a:grpSpLocks/>
          </p:cNvGrpSpPr>
          <p:nvPr/>
        </p:nvGrpSpPr>
        <p:grpSpPr bwMode="auto">
          <a:xfrm>
            <a:off x="457200" y="1066800"/>
            <a:ext cx="8218488" cy="180975"/>
            <a:chOff x="295" y="1311"/>
            <a:chExt cx="5177" cy="114"/>
          </a:xfrm>
        </p:grpSpPr>
        <p:sp>
          <p:nvSpPr>
            <p:cNvPr id="133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33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3" name="TextBox 2"/>
          <p:cNvSpPr txBox="1"/>
          <p:nvPr/>
        </p:nvSpPr>
        <p:spPr>
          <a:xfrm>
            <a:off x="6874997" y="5634335"/>
            <a:ext cx="1735603" cy="461665"/>
          </a:xfrm>
          <a:prstGeom prst="rect">
            <a:avLst/>
          </a:prstGeom>
          <a:noFill/>
        </p:spPr>
        <p:txBody>
          <a:bodyPr wrap="none" rtlCol="0">
            <a:spAutoFit/>
          </a:bodyPr>
          <a:lstStyle/>
          <a:p>
            <a:r>
              <a:rPr lang="en-US" dirty="0" smtClean="0">
                <a:solidFill>
                  <a:schemeClr val="accent2">
                    <a:lumMod val="60000"/>
                    <a:lumOff val="40000"/>
                  </a:schemeClr>
                </a:solidFill>
                <a:latin typeface="+mn-lt"/>
              </a:rPr>
              <a:t>Worksheet!</a:t>
            </a:r>
            <a:endParaRPr lang="en-US" dirty="0">
              <a:solidFill>
                <a:schemeClr val="accent2">
                  <a:lumMod val="60000"/>
                  <a:lumOff val="40000"/>
                </a:schemeClr>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676400"/>
            <a:ext cx="8134350" cy="590550"/>
          </a:xfrm>
          <a:prstGeom prst="rect">
            <a:avLst/>
          </a:prstGeom>
        </p:spPr>
      </p:pic>
    </p:spTree>
    <p:extLst>
      <p:ext uri="{BB962C8B-B14F-4D97-AF65-F5344CB8AC3E}">
        <p14:creationId xmlns:p14="http://schemas.microsoft.com/office/powerpoint/2010/main" val="240763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altLang="en-US" smtClean="0"/>
              <a:t>A 1-Bit Memory</a:t>
            </a:r>
          </a:p>
        </p:txBody>
      </p:sp>
      <p:grpSp>
        <p:nvGrpSpPr>
          <p:cNvPr id="13315" name="Group 3"/>
          <p:cNvGrpSpPr>
            <a:grpSpLocks/>
          </p:cNvGrpSpPr>
          <p:nvPr/>
        </p:nvGrpSpPr>
        <p:grpSpPr bwMode="auto">
          <a:xfrm>
            <a:off x="457200" y="1066800"/>
            <a:ext cx="8218488" cy="180975"/>
            <a:chOff x="295" y="1311"/>
            <a:chExt cx="5177" cy="114"/>
          </a:xfrm>
        </p:grpSpPr>
        <p:sp>
          <p:nvSpPr>
            <p:cNvPr id="133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33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3316" name="AutoShape 6"/>
          <p:cNvSpPr>
            <a:spLocks noChangeArrowheads="1"/>
          </p:cNvSpPr>
          <p:nvPr/>
        </p:nvSpPr>
        <p:spPr bwMode="auto">
          <a:xfrm>
            <a:off x="1447800" y="1447800"/>
            <a:ext cx="1828800" cy="685800"/>
          </a:xfrm>
          <a:prstGeom prst="wedgeRectCallout">
            <a:avLst>
              <a:gd name="adj1" fmla="val -56597"/>
              <a:gd name="adj2" fmla="val 8819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This stuff is truly unforgettable!</a:t>
            </a:r>
            <a:endParaRPr lang="en-US" altLang="en-US" sz="2400">
              <a:latin typeface="Times New Roman" pitchFamily="18" charset="0"/>
            </a:endParaRPr>
          </a:p>
        </p:txBody>
      </p:sp>
      <p:sp>
        <p:nvSpPr>
          <p:cNvPr id="13317" name="Text Box 7"/>
          <p:cNvSpPr txBox="1">
            <a:spLocks noChangeArrowheads="1"/>
          </p:cNvSpPr>
          <p:nvPr/>
        </p:nvSpPr>
        <p:spPr bwMode="auto">
          <a:xfrm>
            <a:off x="4365625" y="2209800"/>
            <a:ext cx="3559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ourier New" pitchFamily="49" charset="0"/>
              </a:rPr>
              <a:t>OR + NOT  =  NOR </a:t>
            </a:r>
          </a:p>
        </p:txBody>
      </p:sp>
      <p:pic>
        <p:nvPicPr>
          <p:cNvPr id="13318" name="Picture 8" descr="not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600200"/>
            <a:ext cx="863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org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1600200"/>
            <a:ext cx="123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N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47800"/>
            <a:ext cx="127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al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81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flipfl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352800"/>
            <a:ext cx="2489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990600"/>
          </a:xfrm>
        </p:spPr>
        <p:txBody>
          <a:bodyPr/>
          <a:lstStyle/>
          <a:p>
            <a:pPr eaLnBrk="1" hangingPunct="1"/>
            <a:r>
              <a:rPr lang="en-US" altLang="en-US" smtClean="0"/>
              <a:t>A 1-Bit Memory</a:t>
            </a:r>
          </a:p>
        </p:txBody>
      </p:sp>
      <p:grpSp>
        <p:nvGrpSpPr>
          <p:cNvPr id="14339" name="Group 3"/>
          <p:cNvGrpSpPr>
            <a:grpSpLocks/>
          </p:cNvGrpSpPr>
          <p:nvPr/>
        </p:nvGrpSpPr>
        <p:grpSpPr bwMode="auto">
          <a:xfrm>
            <a:off x="457200" y="1066800"/>
            <a:ext cx="8218488" cy="180975"/>
            <a:chOff x="295" y="1311"/>
            <a:chExt cx="5177" cy="114"/>
          </a:xfrm>
        </p:grpSpPr>
        <p:sp>
          <p:nvSpPr>
            <p:cNvPr id="1434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434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4340" name="Picture 6" descr="rsff-stab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1143000"/>
          </a:xfrm>
        </p:spPr>
        <p:txBody>
          <a:bodyPr/>
          <a:lstStyle/>
          <a:p>
            <a:pPr eaLnBrk="1" hangingPunct="1"/>
            <a:r>
              <a:rPr lang="en-US" altLang="en-US" smtClean="0"/>
              <a:t>Setting a 1-Bit Memory</a:t>
            </a:r>
          </a:p>
        </p:txBody>
      </p:sp>
      <p:grpSp>
        <p:nvGrpSpPr>
          <p:cNvPr id="15363" name="Group 3"/>
          <p:cNvGrpSpPr>
            <a:grpSpLocks/>
          </p:cNvGrpSpPr>
          <p:nvPr/>
        </p:nvGrpSpPr>
        <p:grpSpPr bwMode="auto">
          <a:xfrm>
            <a:off x="457200" y="10668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5364" name="Picture 6" descr="rsff-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1143000"/>
          </a:xfrm>
        </p:spPr>
        <p:txBody>
          <a:bodyPr/>
          <a:lstStyle/>
          <a:p>
            <a:pPr eaLnBrk="1" hangingPunct="1"/>
            <a:r>
              <a:rPr lang="en-US" altLang="en-US" smtClean="0"/>
              <a:t>Initializing a 1-Bit Memory</a:t>
            </a:r>
          </a:p>
        </p:txBody>
      </p:sp>
      <p:grpSp>
        <p:nvGrpSpPr>
          <p:cNvPr id="16387" name="Group 3"/>
          <p:cNvGrpSpPr>
            <a:grpSpLocks/>
          </p:cNvGrpSpPr>
          <p:nvPr/>
        </p:nvGrpSpPr>
        <p:grpSpPr bwMode="auto">
          <a:xfrm>
            <a:off x="457200" y="10668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16388" name="Picture 6" descr="rfss-unpow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2619375"/>
            <a:ext cx="40433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eaLnBrk="1" hangingPunct="1"/>
            <a:r>
              <a:rPr lang="en-US" altLang="en-US" sz="4000" smtClean="0"/>
              <a:t>From S-R Latches to D-Latches</a:t>
            </a:r>
            <a:endParaRPr lang="en-US" altLang="en-US" smtClean="0"/>
          </a:p>
        </p:txBody>
      </p:sp>
      <p:grpSp>
        <p:nvGrpSpPr>
          <p:cNvPr id="17411" name="Group 3"/>
          <p:cNvGrpSpPr>
            <a:grpSpLocks/>
          </p:cNvGrpSpPr>
          <p:nvPr/>
        </p:nvGrpSpPr>
        <p:grpSpPr bwMode="auto">
          <a:xfrm>
            <a:off x="457200" y="1066800"/>
            <a:ext cx="8218488" cy="180975"/>
            <a:chOff x="295" y="1311"/>
            <a:chExt cx="5177" cy="114"/>
          </a:xfrm>
        </p:grpSpPr>
        <p:sp>
          <p:nvSpPr>
            <p:cNvPr id="1741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741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7412" name="Line 6"/>
          <p:cNvSpPr>
            <a:spLocks noChangeShapeType="1"/>
          </p:cNvSpPr>
          <p:nvPr/>
        </p:nvSpPr>
        <p:spPr bwMode="auto">
          <a:xfrm>
            <a:off x="9296400" y="4495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7"/>
          <p:cNvSpPr>
            <a:spLocks noChangeShapeType="1"/>
          </p:cNvSpPr>
          <p:nvPr/>
        </p:nvSpPr>
        <p:spPr bwMode="auto">
          <a:xfrm>
            <a:off x="381000" y="44958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14" name="Picture 8" descr="dl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676400"/>
            <a:ext cx="59563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dlat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953000"/>
            <a:ext cx="3632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
          <p:cNvSpPr txBox="1">
            <a:spLocks noChangeArrowheads="1"/>
          </p:cNvSpPr>
          <p:nvPr/>
        </p:nvSpPr>
        <p:spPr bwMode="auto">
          <a:xfrm>
            <a:off x="4179888" y="54102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&gt;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33400" y="76200"/>
            <a:ext cx="8077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000">
                <a:solidFill>
                  <a:schemeClr val="tx2"/>
                </a:solidFill>
              </a:rPr>
              <a:t>A Random-Access Memory (RAM)</a:t>
            </a:r>
          </a:p>
        </p:txBody>
      </p:sp>
      <p:grpSp>
        <p:nvGrpSpPr>
          <p:cNvPr id="18435" name="Group 3"/>
          <p:cNvGrpSpPr>
            <a:grpSpLocks/>
          </p:cNvGrpSpPr>
          <p:nvPr/>
        </p:nvGrpSpPr>
        <p:grpSpPr bwMode="auto">
          <a:xfrm>
            <a:off x="457200" y="1038225"/>
            <a:ext cx="8218488" cy="180975"/>
            <a:chOff x="295" y="1311"/>
            <a:chExt cx="5177" cy="114"/>
          </a:xfrm>
        </p:grpSpPr>
        <p:sp>
          <p:nvSpPr>
            <p:cNvPr id="184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84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8436" name="Text Box 6"/>
          <p:cNvSpPr txBox="1">
            <a:spLocks noChangeArrowheads="1"/>
          </p:cNvSpPr>
          <p:nvPr/>
        </p:nvSpPr>
        <p:spPr bwMode="auto">
          <a:xfrm>
            <a:off x="2743200" y="5486400"/>
            <a:ext cx="3201988"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 512K x 8 RAM </a:t>
            </a:r>
          </a:p>
          <a:p>
            <a:pPr>
              <a:spcBef>
                <a:spcPct val="0"/>
              </a:spcBef>
              <a:buFontTx/>
              <a:buNone/>
            </a:pPr>
            <a:r>
              <a:rPr lang="en-US" altLang="en-US" sz="2400"/>
              <a:t>(About 4.2 million bits)</a:t>
            </a:r>
          </a:p>
        </p:txBody>
      </p:sp>
      <p:pic>
        <p:nvPicPr>
          <p:cNvPr id="18437" name="Picture 7" descr="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492250"/>
            <a:ext cx="44450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ra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3400" y="76200"/>
            <a:ext cx="8077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000">
                <a:solidFill>
                  <a:schemeClr val="tx2"/>
                </a:solidFill>
              </a:rPr>
              <a:t>A Random-Access Memory (RAM)</a:t>
            </a:r>
          </a:p>
        </p:txBody>
      </p:sp>
      <p:grpSp>
        <p:nvGrpSpPr>
          <p:cNvPr id="19459" name="Group 3"/>
          <p:cNvGrpSpPr>
            <a:grpSpLocks/>
          </p:cNvGrpSpPr>
          <p:nvPr/>
        </p:nvGrpSpPr>
        <p:grpSpPr bwMode="auto">
          <a:xfrm>
            <a:off x="457200" y="1038225"/>
            <a:ext cx="8218488" cy="180975"/>
            <a:chOff x="295" y="1311"/>
            <a:chExt cx="5177" cy="114"/>
          </a:xfrm>
        </p:grpSpPr>
        <p:sp>
          <p:nvSpPr>
            <p:cNvPr id="1948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8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9460" name="Rectangle 6"/>
          <p:cNvSpPr>
            <a:spLocks noChangeArrowheads="1"/>
          </p:cNvSpPr>
          <p:nvPr/>
        </p:nvSpPr>
        <p:spPr bwMode="auto">
          <a:xfrm>
            <a:off x="3124200" y="2057400"/>
            <a:ext cx="2971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1" name="Rectangle 7"/>
          <p:cNvSpPr>
            <a:spLocks noChangeArrowheads="1"/>
          </p:cNvSpPr>
          <p:nvPr/>
        </p:nvSpPr>
        <p:spPr bwMode="auto">
          <a:xfrm>
            <a:off x="3657600" y="2590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0 1 0</a:t>
            </a:r>
          </a:p>
        </p:txBody>
      </p:sp>
      <p:sp>
        <p:nvSpPr>
          <p:cNvPr id="19462" name="Rectangle 8"/>
          <p:cNvSpPr>
            <a:spLocks noChangeArrowheads="1"/>
          </p:cNvSpPr>
          <p:nvPr/>
        </p:nvSpPr>
        <p:spPr bwMode="auto">
          <a:xfrm>
            <a:off x="3657600" y="3352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1 1 1</a:t>
            </a:r>
          </a:p>
        </p:txBody>
      </p:sp>
      <p:sp>
        <p:nvSpPr>
          <p:cNvPr id="19463" name="Rectangle 9"/>
          <p:cNvSpPr>
            <a:spLocks noChangeArrowheads="1"/>
          </p:cNvSpPr>
          <p:nvPr/>
        </p:nvSpPr>
        <p:spPr bwMode="auto">
          <a:xfrm>
            <a:off x="3657600" y="4114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0 0 0</a:t>
            </a:r>
          </a:p>
        </p:txBody>
      </p:sp>
      <p:sp>
        <p:nvSpPr>
          <p:cNvPr id="19464" name="Rectangle 10"/>
          <p:cNvSpPr>
            <a:spLocks noChangeArrowheads="1"/>
          </p:cNvSpPr>
          <p:nvPr/>
        </p:nvSpPr>
        <p:spPr bwMode="auto">
          <a:xfrm>
            <a:off x="3657600" y="4876800"/>
            <a:ext cx="19812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0 0 1</a:t>
            </a:r>
          </a:p>
        </p:txBody>
      </p:sp>
      <p:sp>
        <p:nvSpPr>
          <p:cNvPr id="19465" name="Rectangle 11"/>
          <p:cNvSpPr>
            <a:spLocks noChangeArrowheads="1"/>
          </p:cNvSpPr>
          <p:nvPr/>
        </p:nvSpPr>
        <p:spPr bwMode="auto">
          <a:xfrm>
            <a:off x="2895600" y="2590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6" name="Rectangle 12"/>
          <p:cNvSpPr>
            <a:spLocks noChangeArrowheads="1"/>
          </p:cNvSpPr>
          <p:nvPr/>
        </p:nvSpPr>
        <p:spPr bwMode="auto">
          <a:xfrm>
            <a:off x="2895600" y="2895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7" name="Rectangle 13"/>
          <p:cNvSpPr>
            <a:spLocks noChangeArrowheads="1"/>
          </p:cNvSpPr>
          <p:nvPr/>
        </p:nvSpPr>
        <p:spPr bwMode="auto">
          <a:xfrm>
            <a:off x="2895600" y="34290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8" name="Rectangle 14"/>
          <p:cNvSpPr>
            <a:spLocks noChangeArrowheads="1"/>
          </p:cNvSpPr>
          <p:nvPr/>
        </p:nvSpPr>
        <p:spPr bwMode="auto">
          <a:xfrm>
            <a:off x="2895600" y="3733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69" name="Rectangle 15"/>
          <p:cNvSpPr>
            <a:spLocks noChangeArrowheads="1"/>
          </p:cNvSpPr>
          <p:nvPr/>
        </p:nvSpPr>
        <p:spPr bwMode="auto">
          <a:xfrm>
            <a:off x="2895600" y="4038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0" name="Rectangle 16"/>
          <p:cNvSpPr>
            <a:spLocks noChangeArrowheads="1"/>
          </p:cNvSpPr>
          <p:nvPr/>
        </p:nvSpPr>
        <p:spPr bwMode="auto">
          <a:xfrm>
            <a:off x="2895600" y="48768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1" name="Rectangle 17"/>
          <p:cNvSpPr>
            <a:spLocks noChangeArrowheads="1"/>
          </p:cNvSpPr>
          <p:nvPr/>
        </p:nvSpPr>
        <p:spPr bwMode="auto">
          <a:xfrm>
            <a:off x="2895600" y="5181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2" name="Rectangle 18"/>
          <p:cNvSpPr>
            <a:spLocks noChangeArrowheads="1"/>
          </p:cNvSpPr>
          <p:nvPr/>
        </p:nvSpPr>
        <p:spPr bwMode="auto">
          <a:xfrm>
            <a:off x="6096000" y="34131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3" name="Rectangle 19"/>
          <p:cNvSpPr>
            <a:spLocks noChangeArrowheads="1"/>
          </p:cNvSpPr>
          <p:nvPr/>
        </p:nvSpPr>
        <p:spPr bwMode="auto">
          <a:xfrm>
            <a:off x="6096000" y="37179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9474" name="Rectangle 20"/>
          <p:cNvSpPr>
            <a:spLocks noChangeArrowheads="1"/>
          </p:cNvSpPr>
          <p:nvPr/>
        </p:nvSpPr>
        <p:spPr bwMode="auto">
          <a:xfrm>
            <a:off x="6096000" y="4022725"/>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28021" name="AutoShape 21"/>
          <p:cNvSpPr>
            <a:spLocks noChangeArrowheads="1"/>
          </p:cNvSpPr>
          <p:nvPr/>
        </p:nvSpPr>
        <p:spPr bwMode="auto">
          <a:xfrm>
            <a:off x="990600" y="76200"/>
            <a:ext cx="1447800" cy="609600"/>
          </a:xfrm>
          <a:prstGeom prst="cloudCallout">
            <a:avLst>
              <a:gd name="adj1" fmla="val -46051"/>
              <a:gd name="adj2" fmla="val 70051"/>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rPr>
              <a:t>small!</a:t>
            </a:r>
          </a:p>
        </p:txBody>
      </p:sp>
      <p:sp>
        <p:nvSpPr>
          <p:cNvPr id="19476" name="Text Box 22"/>
          <p:cNvSpPr txBox="1">
            <a:spLocks noChangeArrowheads="1"/>
          </p:cNvSpPr>
          <p:nvPr/>
        </p:nvSpPr>
        <p:spPr bwMode="auto">
          <a:xfrm>
            <a:off x="1363663" y="2362200"/>
            <a:ext cx="1608137"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2 address </a:t>
            </a:r>
          </a:p>
          <a:p>
            <a:pPr>
              <a:spcBef>
                <a:spcPct val="0"/>
              </a:spcBef>
              <a:buFontTx/>
              <a:buNone/>
            </a:pPr>
            <a:r>
              <a:rPr lang="en-US" altLang="en-US" sz="2400"/>
              <a:t>bits</a:t>
            </a:r>
          </a:p>
        </p:txBody>
      </p:sp>
      <p:sp>
        <p:nvSpPr>
          <p:cNvPr id="19477" name="Text Box 23"/>
          <p:cNvSpPr txBox="1">
            <a:spLocks noChangeArrowheads="1"/>
          </p:cNvSpPr>
          <p:nvPr/>
        </p:nvSpPr>
        <p:spPr bwMode="auto">
          <a:xfrm>
            <a:off x="1371600" y="3400425"/>
            <a:ext cx="1182688"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 data</a:t>
            </a:r>
          </a:p>
          <a:p>
            <a:pPr>
              <a:spcBef>
                <a:spcPct val="0"/>
              </a:spcBef>
              <a:buFontTx/>
              <a:buNone/>
            </a:pPr>
            <a:r>
              <a:rPr lang="en-US" altLang="en-US" sz="2400"/>
              <a:t>bits (in)</a:t>
            </a:r>
          </a:p>
        </p:txBody>
      </p:sp>
      <p:sp>
        <p:nvSpPr>
          <p:cNvPr id="19478" name="Text Box 24"/>
          <p:cNvSpPr txBox="1">
            <a:spLocks noChangeArrowheads="1"/>
          </p:cNvSpPr>
          <p:nvPr/>
        </p:nvSpPr>
        <p:spPr bwMode="auto">
          <a:xfrm>
            <a:off x="1906588" y="4695825"/>
            <a:ext cx="9128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Read</a:t>
            </a:r>
          </a:p>
          <a:p>
            <a:pPr>
              <a:spcBef>
                <a:spcPct val="0"/>
              </a:spcBef>
              <a:buFontTx/>
              <a:buNone/>
            </a:pPr>
            <a:r>
              <a:rPr lang="en-US" altLang="en-US" sz="2400"/>
              <a:t>Write</a:t>
            </a:r>
          </a:p>
        </p:txBody>
      </p:sp>
      <p:sp>
        <p:nvSpPr>
          <p:cNvPr id="19479" name="Text Box 25"/>
          <p:cNvSpPr txBox="1">
            <a:spLocks noChangeArrowheads="1"/>
          </p:cNvSpPr>
          <p:nvPr/>
        </p:nvSpPr>
        <p:spPr bwMode="auto">
          <a:xfrm>
            <a:off x="6513513" y="3352800"/>
            <a:ext cx="13700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 data</a:t>
            </a:r>
          </a:p>
          <a:p>
            <a:pPr>
              <a:spcBef>
                <a:spcPct val="0"/>
              </a:spcBef>
              <a:buFontTx/>
              <a:buNone/>
            </a:pPr>
            <a:r>
              <a:rPr lang="en-US" altLang="en-US" sz="2400"/>
              <a:t>bits (out)</a:t>
            </a:r>
          </a:p>
        </p:txBody>
      </p:sp>
      <p:pic>
        <p:nvPicPr>
          <p:cNvPr id="19480" name="Picture 26" descr="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021"/>
                                        </p:tgtEl>
                                        <p:attrNameLst>
                                          <p:attrName>style.visibility</p:attrName>
                                        </p:attrNameLst>
                                      </p:cBhvr>
                                      <p:to>
                                        <p:strVal val="visible"/>
                                      </p:to>
                                    </p:set>
                                    <p:animEffect transition="in" filter="fade">
                                      <p:cBhvr>
                                        <p:cTn id="7" dur="5000"/>
                                        <p:tgtEl>
                                          <p:spTgt spid="128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1143000"/>
          </a:xfrm>
        </p:spPr>
        <p:txBody>
          <a:bodyPr/>
          <a:lstStyle/>
          <a:p>
            <a:pPr eaLnBrk="1" hangingPunct="1"/>
            <a:r>
              <a:rPr lang="en-US" altLang="en-US" sz="4000" smtClean="0"/>
              <a:t>  More on Circuits!</a:t>
            </a:r>
            <a:endParaRPr lang="en-US" altLang="en-US" smtClean="0"/>
          </a:p>
        </p:txBody>
      </p:sp>
      <p:grpSp>
        <p:nvGrpSpPr>
          <p:cNvPr id="3075" name="Group 3"/>
          <p:cNvGrpSpPr>
            <a:grpSpLocks/>
          </p:cNvGrpSpPr>
          <p:nvPr/>
        </p:nvGrpSpPr>
        <p:grpSpPr bwMode="auto">
          <a:xfrm>
            <a:off x="609600" y="1066800"/>
            <a:ext cx="8218488" cy="180975"/>
            <a:chOff x="295" y="1311"/>
            <a:chExt cx="5177" cy="114"/>
          </a:xfrm>
        </p:grpSpPr>
        <p:sp>
          <p:nvSpPr>
            <p:cNvPr id="307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307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3076" name="Rectangle 6"/>
          <p:cNvSpPr>
            <a:spLocks noChangeArrowheads="1"/>
          </p:cNvSpPr>
          <p:nvPr/>
        </p:nvSpPr>
        <p:spPr bwMode="auto">
          <a:xfrm>
            <a:off x="457200" y="1600200"/>
            <a:ext cx="8382000"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solidFill>
                  <a:srgbClr val="3D32E8"/>
                </a:solidFill>
              </a:rPr>
              <a:t>Last time…</a:t>
            </a:r>
            <a:endParaRPr lang="en-US" altLang="en-US" sz="2400"/>
          </a:p>
          <a:p>
            <a:pPr>
              <a:spcBef>
                <a:spcPct val="0"/>
              </a:spcBef>
              <a:buFontTx/>
              <a:buNone/>
            </a:pPr>
            <a:r>
              <a:rPr lang="en-US" altLang="en-US" sz="2800"/>
              <a:t>	1.  String representation</a:t>
            </a:r>
          </a:p>
          <a:p>
            <a:pPr>
              <a:spcBef>
                <a:spcPct val="0"/>
              </a:spcBef>
              <a:buFontTx/>
              <a:buNone/>
            </a:pPr>
            <a:r>
              <a:rPr lang="en-US" altLang="en-US" sz="2800"/>
              <a:t>	2.  From Boolean functions to digital circuits</a:t>
            </a:r>
          </a:p>
          <a:p>
            <a:pPr>
              <a:spcBef>
                <a:spcPct val="0"/>
              </a:spcBef>
              <a:buFontTx/>
              <a:buNone/>
            </a:pPr>
            <a:r>
              <a:rPr lang="en-US" altLang="en-US" sz="2800">
                <a:solidFill>
                  <a:srgbClr val="1F248C"/>
                </a:solidFill>
              </a:rPr>
              <a:t>Today…</a:t>
            </a:r>
            <a:endParaRPr lang="en-US" altLang="en-US" sz="2800"/>
          </a:p>
          <a:p>
            <a:pPr>
              <a:spcBef>
                <a:spcPct val="0"/>
              </a:spcBef>
              <a:buFontTx/>
              <a:buNone/>
            </a:pPr>
            <a:r>
              <a:rPr lang="en-US" altLang="en-US" sz="2800"/>
              <a:t>	1.  A circuit for adding</a:t>
            </a:r>
          </a:p>
          <a:p>
            <a:pPr>
              <a:spcBef>
                <a:spcPct val="0"/>
              </a:spcBef>
              <a:buFontTx/>
              <a:buNone/>
            </a:pPr>
            <a:r>
              <a:rPr lang="en-US" altLang="en-US" sz="2800"/>
              <a:t>	2.  A circuit simulator</a:t>
            </a:r>
          </a:p>
          <a:p>
            <a:pPr>
              <a:spcBef>
                <a:spcPct val="0"/>
              </a:spcBef>
              <a:buFontTx/>
              <a:buNone/>
            </a:pPr>
            <a:r>
              <a:rPr lang="en-US" altLang="en-US" sz="2800"/>
              <a:t>	3.  How logic gates really work</a:t>
            </a:r>
          </a:p>
          <a:p>
            <a:pPr>
              <a:spcBef>
                <a:spcPct val="0"/>
              </a:spcBef>
              <a:buFontTx/>
              <a:buNone/>
            </a:pPr>
            <a:r>
              <a:rPr lang="en-US" altLang="en-US" sz="2800"/>
              <a:t>	4.  Universality of logic gates</a:t>
            </a:r>
          </a:p>
          <a:p>
            <a:pPr>
              <a:spcBef>
                <a:spcPct val="0"/>
              </a:spcBef>
              <a:buFontTx/>
              <a:buNone/>
            </a:pPr>
            <a:r>
              <a:rPr lang="en-US" altLang="en-US" sz="2800"/>
              <a:t>	5.  Memory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0483" name="Group 3"/>
          <p:cNvGrpSpPr>
            <a:grpSpLocks/>
          </p:cNvGrpSpPr>
          <p:nvPr/>
        </p:nvGrpSpPr>
        <p:grpSpPr bwMode="auto">
          <a:xfrm>
            <a:off x="457200" y="1066800"/>
            <a:ext cx="8218488" cy="180975"/>
            <a:chOff x="295" y="1311"/>
            <a:chExt cx="5177" cy="114"/>
          </a:xfrm>
        </p:grpSpPr>
        <p:sp>
          <p:nvSpPr>
            <p:cNvPr id="205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0484" name="Rectangle 6"/>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5" name="Rectangle 7"/>
          <p:cNvSpPr>
            <a:spLocks noChangeArrowheads="1"/>
          </p:cNvSpPr>
          <p:nvPr/>
        </p:nvSpPr>
        <p:spPr bwMode="auto">
          <a:xfrm>
            <a:off x="1066800" y="1981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6" name="Rectangle 8"/>
          <p:cNvSpPr>
            <a:spLocks noChangeArrowheads="1"/>
          </p:cNvSpPr>
          <p:nvPr/>
        </p:nvSpPr>
        <p:spPr bwMode="auto">
          <a:xfrm>
            <a:off x="1066800" y="22860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7" name="Text Box 9"/>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0488" name="Rectangle 10"/>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89" name="Rectangle 11"/>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0" name="Rectangle 12"/>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1" name="Rectangle 13"/>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2" name="Rectangle 14"/>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3" name="Text Box 15"/>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0494" name="Text Box 16"/>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0495" name="Rectangle 17"/>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6" name="Rectangle 18"/>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7" name="Rectangle 19"/>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498" name="Text Box 20"/>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0499" name="Group 21"/>
          <p:cNvGrpSpPr>
            <a:grpSpLocks/>
          </p:cNvGrpSpPr>
          <p:nvPr/>
        </p:nvGrpSpPr>
        <p:grpSpPr bwMode="auto">
          <a:xfrm>
            <a:off x="2743200" y="1828800"/>
            <a:ext cx="1524000" cy="990600"/>
            <a:chOff x="1728" y="1536"/>
            <a:chExt cx="960" cy="624"/>
          </a:xfrm>
        </p:grpSpPr>
        <p:sp>
          <p:nvSpPr>
            <p:cNvPr id="20588" name="Rectangle 2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89" name="Rectangle 2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0" name="Rectangle 2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1" name="Rectangle 2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92" name="Text Box 2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93" name="Text Box 2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94" name="Text Box 2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0" name="Group 29"/>
          <p:cNvGrpSpPr>
            <a:grpSpLocks/>
          </p:cNvGrpSpPr>
          <p:nvPr/>
        </p:nvGrpSpPr>
        <p:grpSpPr bwMode="auto">
          <a:xfrm>
            <a:off x="4114800" y="1828800"/>
            <a:ext cx="1524000" cy="990600"/>
            <a:chOff x="1728" y="1536"/>
            <a:chExt cx="960" cy="624"/>
          </a:xfrm>
        </p:grpSpPr>
        <p:sp>
          <p:nvSpPr>
            <p:cNvPr id="20581" name="Rectangle 3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82" name="Rectangle 3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3" name="Rectangle 3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4" name="Rectangle 3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85" name="Text Box 3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86" name="Text Box 3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87" name="Text Box 3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1" name="Group 37"/>
          <p:cNvGrpSpPr>
            <a:grpSpLocks/>
          </p:cNvGrpSpPr>
          <p:nvPr/>
        </p:nvGrpSpPr>
        <p:grpSpPr bwMode="auto">
          <a:xfrm>
            <a:off x="5486400" y="1828800"/>
            <a:ext cx="1524000" cy="990600"/>
            <a:chOff x="1728" y="1536"/>
            <a:chExt cx="960" cy="624"/>
          </a:xfrm>
        </p:grpSpPr>
        <p:sp>
          <p:nvSpPr>
            <p:cNvPr id="20574" name="Rectangle 3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75" name="Rectangle 3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6" name="Rectangle 4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7" name="Rectangle 4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8" name="Text Box 4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79" name="Text Box 4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80" name="Text Box 4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2" name="Group 45"/>
          <p:cNvGrpSpPr>
            <a:grpSpLocks/>
          </p:cNvGrpSpPr>
          <p:nvPr/>
        </p:nvGrpSpPr>
        <p:grpSpPr bwMode="auto">
          <a:xfrm>
            <a:off x="2743200" y="2895600"/>
            <a:ext cx="1524000" cy="990600"/>
            <a:chOff x="1728" y="1536"/>
            <a:chExt cx="960" cy="624"/>
          </a:xfrm>
        </p:grpSpPr>
        <p:sp>
          <p:nvSpPr>
            <p:cNvPr id="20567" name="Rectangle 4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68" name="Rectangle 4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9" name="Rectangle 4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0" name="Rectangle 4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71" name="Text Box 5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72" name="Text Box 5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73" name="Text Box 5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3" name="Group 53"/>
          <p:cNvGrpSpPr>
            <a:grpSpLocks/>
          </p:cNvGrpSpPr>
          <p:nvPr/>
        </p:nvGrpSpPr>
        <p:grpSpPr bwMode="auto">
          <a:xfrm>
            <a:off x="4114800" y="2895600"/>
            <a:ext cx="1524000" cy="990600"/>
            <a:chOff x="1728" y="1536"/>
            <a:chExt cx="960" cy="624"/>
          </a:xfrm>
        </p:grpSpPr>
        <p:sp>
          <p:nvSpPr>
            <p:cNvPr id="20560" name="Rectangle 5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61" name="Rectangle 5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2" name="Rectangle 5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3" name="Rectangle 5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64" name="Text Box 5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65" name="Text Box 5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66" name="Text Box 6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4" name="Group 61"/>
          <p:cNvGrpSpPr>
            <a:grpSpLocks/>
          </p:cNvGrpSpPr>
          <p:nvPr/>
        </p:nvGrpSpPr>
        <p:grpSpPr bwMode="auto">
          <a:xfrm>
            <a:off x="5486400" y="2895600"/>
            <a:ext cx="1524000" cy="990600"/>
            <a:chOff x="1728" y="1536"/>
            <a:chExt cx="960" cy="624"/>
          </a:xfrm>
        </p:grpSpPr>
        <p:sp>
          <p:nvSpPr>
            <p:cNvPr id="20553" name="Rectangle 6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54" name="Rectangle 6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5" name="Rectangle 6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6" name="Rectangle 6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7" name="Text Box 6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58" name="Text Box 6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59" name="Text Box 6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5" name="Group 69"/>
          <p:cNvGrpSpPr>
            <a:grpSpLocks/>
          </p:cNvGrpSpPr>
          <p:nvPr/>
        </p:nvGrpSpPr>
        <p:grpSpPr bwMode="auto">
          <a:xfrm>
            <a:off x="2743200" y="3962400"/>
            <a:ext cx="1524000" cy="990600"/>
            <a:chOff x="1728" y="1536"/>
            <a:chExt cx="960" cy="624"/>
          </a:xfrm>
        </p:grpSpPr>
        <p:sp>
          <p:nvSpPr>
            <p:cNvPr id="20546" name="Rectangle 7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47" name="Rectangle 7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8" name="Rectangle 7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9" name="Rectangle 7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50" name="Text Box 7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51" name="Text Box 7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52" name="Text Box 7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6" name="Group 77"/>
          <p:cNvGrpSpPr>
            <a:grpSpLocks/>
          </p:cNvGrpSpPr>
          <p:nvPr/>
        </p:nvGrpSpPr>
        <p:grpSpPr bwMode="auto">
          <a:xfrm>
            <a:off x="4114800" y="3962400"/>
            <a:ext cx="1524000" cy="990600"/>
            <a:chOff x="1728" y="1536"/>
            <a:chExt cx="960" cy="624"/>
          </a:xfrm>
        </p:grpSpPr>
        <p:sp>
          <p:nvSpPr>
            <p:cNvPr id="20539" name="Rectangle 7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40" name="Rectangle 7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1" name="Rectangle 8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2" name="Rectangle 8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43" name="Text Box 8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44" name="Text Box 8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45" name="Text Box 8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7" name="Group 85"/>
          <p:cNvGrpSpPr>
            <a:grpSpLocks/>
          </p:cNvGrpSpPr>
          <p:nvPr/>
        </p:nvGrpSpPr>
        <p:grpSpPr bwMode="auto">
          <a:xfrm>
            <a:off x="5486400" y="3962400"/>
            <a:ext cx="1524000" cy="990600"/>
            <a:chOff x="1728" y="1536"/>
            <a:chExt cx="960" cy="624"/>
          </a:xfrm>
        </p:grpSpPr>
        <p:sp>
          <p:nvSpPr>
            <p:cNvPr id="20532" name="Rectangle 8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33" name="Rectangle 8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4" name="Rectangle 8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5" name="Rectangle 8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36" name="Text Box 9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37" name="Text Box 9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38" name="Text Box 9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8" name="Group 93"/>
          <p:cNvGrpSpPr>
            <a:grpSpLocks/>
          </p:cNvGrpSpPr>
          <p:nvPr/>
        </p:nvGrpSpPr>
        <p:grpSpPr bwMode="auto">
          <a:xfrm>
            <a:off x="2743200" y="5029200"/>
            <a:ext cx="1524000" cy="990600"/>
            <a:chOff x="1728" y="1536"/>
            <a:chExt cx="960" cy="624"/>
          </a:xfrm>
        </p:grpSpPr>
        <p:sp>
          <p:nvSpPr>
            <p:cNvPr id="20525" name="Rectangle 9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26" name="Rectangle 9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7" name="Rectangle 9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8" name="Rectangle 9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9" name="Text Box 9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30" name="Text Box 9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31" name="Text Box 10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09" name="Group 101"/>
          <p:cNvGrpSpPr>
            <a:grpSpLocks/>
          </p:cNvGrpSpPr>
          <p:nvPr/>
        </p:nvGrpSpPr>
        <p:grpSpPr bwMode="auto">
          <a:xfrm>
            <a:off x="4114800" y="5029200"/>
            <a:ext cx="1524000" cy="990600"/>
            <a:chOff x="1728" y="1536"/>
            <a:chExt cx="960" cy="624"/>
          </a:xfrm>
        </p:grpSpPr>
        <p:sp>
          <p:nvSpPr>
            <p:cNvPr id="20518" name="Rectangle 10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19" name="Rectangle 10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0" name="Rectangle 10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1" name="Rectangle 10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22" name="Text Box 10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23" name="Text Box 10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24" name="Text Box 10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0510" name="Group 109"/>
          <p:cNvGrpSpPr>
            <a:grpSpLocks/>
          </p:cNvGrpSpPr>
          <p:nvPr/>
        </p:nvGrpSpPr>
        <p:grpSpPr bwMode="auto">
          <a:xfrm>
            <a:off x="5486400" y="5029200"/>
            <a:ext cx="1524000" cy="990600"/>
            <a:chOff x="1728" y="1536"/>
            <a:chExt cx="960" cy="624"/>
          </a:xfrm>
        </p:grpSpPr>
        <p:sp>
          <p:nvSpPr>
            <p:cNvPr id="20511" name="Rectangle 11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0512" name="Rectangle 11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3" name="Rectangle 11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4" name="Rectangle 11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0515" name="Text Box 11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0516" name="Text Box 11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0517" name="Text Box 11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1507" name="Group 3"/>
          <p:cNvGrpSpPr>
            <a:grpSpLocks/>
          </p:cNvGrpSpPr>
          <p:nvPr/>
        </p:nvGrpSpPr>
        <p:grpSpPr bwMode="auto">
          <a:xfrm>
            <a:off x="457200" y="1066800"/>
            <a:ext cx="8218488" cy="180975"/>
            <a:chOff x="295" y="1311"/>
            <a:chExt cx="5177" cy="114"/>
          </a:xfrm>
        </p:grpSpPr>
        <p:sp>
          <p:nvSpPr>
            <p:cNvPr id="2162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1508" name="Rectangle 6"/>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09" name="Rectangle 7"/>
          <p:cNvSpPr>
            <a:spLocks noChangeArrowheads="1"/>
          </p:cNvSpPr>
          <p:nvPr/>
        </p:nvSpPr>
        <p:spPr bwMode="auto">
          <a:xfrm>
            <a:off x="1066800" y="1981200"/>
            <a:ext cx="3048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0" name="Rectangle 8"/>
          <p:cNvSpPr>
            <a:spLocks noChangeArrowheads="1"/>
          </p:cNvSpPr>
          <p:nvPr/>
        </p:nvSpPr>
        <p:spPr bwMode="auto">
          <a:xfrm>
            <a:off x="1066800" y="2286000"/>
            <a:ext cx="3048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1" name="Text Box 9"/>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1512" name="Rectangle 10"/>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3" name="Rectangle 11"/>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4" name="Rectangle 12"/>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5" name="Rectangle 13"/>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6" name="Rectangle 14"/>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17" name="Text Box 15"/>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1518" name="Text Box 16"/>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1519" name="Rectangle 17"/>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0" name="Rectangle 18"/>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1" name="Rectangle 19"/>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22" name="Text Box 20"/>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1523" name="Group 21"/>
          <p:cNvGrpSpPr>
            <a:grpSpLocks/>
          </p:cNvGrpSpPr>
          <p:nvPr/>
        </p:nvGrpSpPr>
        <p:grpSpPr bwMode="auto">
          <a:xfrm>
            <a:off x="2743200" y="1828800"/>
            <a:ext cx="1524000" cy="990600"/>
            <a:chOff x="1728" y="1536"/>
            <a:chExt cx="960" cy="624"/>
          </a:xfrm>
        </p:grpSpPr>
        <p:sp>
          <p:nvSpPr>
            <p:cNvPr id="21619" name="Rectangle 2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20" name="Rectangle 2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1" name="Rectangle 2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2" name="Rectangle 2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23" name="Text Box 2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24" name="Text Box 2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25" name="Text Box 2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4" name="Group 29"/>
          <p:cNvGrpSpPr>
            <a:grpSpLocks/>
          </p:cNvGrpSpPr>
          <p:nvPr/>
        </p:nvGrpSpPr>
        <p:grpSpPr bwMode="auto">
          <a:xfrm>
            <a:off x="4114800" y="1828800"/>
            <a:ext cx="1524000" cy="990600"/>
            <a:chOff x="1728" y="1536"/>
            <a:chExt cx="960" cy="624"/>
          </a:xfrm>
        </p:grpSpPr>
        <p:sp>
          <p:nvSpPr>
            <p:cNvPr id="21612" name="Rectangle 3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13" name="Rectangle 3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4" name="Rectangle 3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5" name="Rectangle 3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16" name="Text Box 3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17" name="Text Box 3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18" name="Text Box 3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5" name="Group 37"/>
          <p:cNvGrpSpPr>
            <a:grpSpLocks/>
          </p:cNvGrpSpPr>
          <p:nvPr/>
        </p:nvGrpSpPr>
        <p:grpSpPr bwMode="auto">
          <a:xfrm>
            <a:off x="5486400" y="1828800"/>
            <a:ext cx="1524000" cy="990600"/>
            <a:chOff x="1728" y="1536"/>
            <a:chExt cx="960" cy="624"/>
          </a:xfrm>
        </p:grpSpPr>
        <p:sp>
          <p:nvSpPr>
            <p:cNvPr id="21605" name="Rectangle 3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606" name="Rectangle 3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7" name="Rectangle 4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8" name="Rectangle 4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9" name="Text Box 4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10" name="Text Box 4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11" name="Text Box 4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6" name="Group 45"/>
          <p:cNvGrpSpPr>
            <a:grpSpLocks/>
          </p:cNvGrpSpPr>
          <p:nvPr/>
        </p:nvGrpSpPr>
        <p:grpSpPr bwMode="auto">
          <a:xfrm>
            <a:off x="2743200" y="2895600"/>
            <a:ext cx="1524000" cy="990600"/>
            <a:chOff x="1728" y="1536"/>
            <a:chExt cx="960" cy="624"/>
          </a:xfrm>
        </p:grpSpPr>
        <p:sp>
          <p:nvSpPr>
            <p:cNvPr id="21598" name="Rectangle 4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99" name="Rectangle 4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0" name="Rectangle 4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1" name="Rectangle 4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602" name="Text Box 5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603" name="Text Box 5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604" name="Text Box 5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7" name="Group 53"/>
          <p:cNvGrpSpPr>
            <a:grpSpLocks/>
          </p:cNvGrpSpPr>
          <p:nvPr/>
        </p:nvGrpSpPr>
        <p:grpSpPr bwMode="auto">
          <a:xfrm>
            <a:off x="4114800" y="2895600"/>
            <a:ext cx="1524000" cy="990600"/>
            <a:chOff x="1728" y="1536"/>
            <a:chExt cx="960" cy="624"/>
          </a:xfrm>
        </p:grpSpPr>
        <p:sp>
          <p:nvSpPr>
            <p:cNvPr id="21591" name="Rectangle 5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92" name="Rectangle 5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3" name="Rectangle 5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4" name="Rectangle 5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95" name="Text Box 5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96" name="Text Box 5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97" name="Text Box 6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8" name="Group 61"/>
          <p:cNvGrpSpPr>
            <a:grpSpLocks/>
          </p:cNvGrpSpPr>
          <p:nvPr/>
        </p:nvGrpSpPr>
        <p:grpSpPr bwMode="auto">
          <a:xfrm>
            <a:off x="5486400" y="2895600"/>
            <a:ext cx="1524000" cy="990600"/>
            <a:chOff x="1728" y="1536"/>
            <a:chExt cx="960" cy="624"/>
          </a:xfrm>
        </p:grpSpPr>
        <p:sp>
          <p:nvSpPr>
            <p:cNvPr id="21584" name="Rectangle 6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85" name="Rectangle 6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6" name="Rectangle 6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7" name="Rectangle 6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8" name="Text Box 6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89" name="Text Box 6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90" name="Text Box 6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29" name="Group 69"/>
          <p:cNvGrpSpPr>
            <a:grpSpLocks/>
          </p:cNvGrpSpPr>
          <p:nvPr/>
        </p:nvGrpSpPr>
        <p:grpSpPr bwMode="auto">
          <a:xfrm>
            <a:off x="2743200" y="3962400"/>
            <a:ext cx="1524000" cy="990600"/>
            <a:chOff x="1728" y="1536"/>
            <a:chExt cx="960" cy="624"/>
          </a:xfrm>
        </p:grpSpPr>
        <p:sp>
          <p:nvSpPr>
            <p:cNvPr id="21577" name="Rectangle 7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78" name="Rectangle 7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9" name="Rectangle 7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0" name="Rectangle 7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81" name="Text Box 7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82" name="Text Box 7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83" name="Text Box 7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0" name="Group 77"/>
          <p:cNvGrpSpPr>
            <a:grpSpLocks/>
          </p:cNvGrpSpPr>
          <p:nvPr/>
        </p:nvGrpSpPr>
        <p:grpSpPr bwMode="auto">
          <a:xfrm>
            <a:off x="4114800" y="3962400"/>
            <a:ext cx="1524000" cy="990600"/>
            <a:chOff x="1728" y="1536"/>
            <a:chExt cx="960" cy="624"/>
          </a:xfrm>
        </p:grpSpPr>
        <p:sp>
          <p:nvSpPr>
            <p:cNvPr id="21570" name="Rectangle 78"/>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71" name="Rectangle 79"/>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2" name="Rectangle 80"/>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3" name="Rectangle 81"/>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74" name="Text Box 82"/>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75" name="Text Box 83"/>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76" name="Text Box 84"/>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1" name="Group 85"/>
          <p:cNvGrpSpPr>
            <a:grpSpLocks/>
          </p:cNvGrpSpPr>
          <p:nvPr/>
        </p:nvGrpSpPr>
        <p:grpSpPr bwMode="auto">
          <a:xfrm>
            <a:off x="5486400" y="3962400"/>
            <a:ext cx="1524000" cy="990600"/>
            <a:chOff x="1728" y="1536"/>
            <a:chExt cx="960" cy="624"/>
          </a:xfrm>
        </p:grpSpPr>
        <p:sp>
          <p:nvSpPr>
            <p:cNvPr id="21563" name="Rectangle 86"/>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64" name="Rectangle 87"/>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5" name="Rectangle 88"/>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6" name="Rectangle 89"/>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7" name="Text Box 90"/>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68" name="Text Box 91"/>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69" name="Text Box 92"/>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2" name="Group 93"/>
          <p:cNvGrpSpPr>
            <a:grpSpLocks/>
          </p:cNvGrpSpPr>
          <p:nvPr/>
        </p:nvGrpSpPr>
        <p:grpSpPr bwMode="auto">
          <a:xfrm>
            <a:off x="2743200" y="5029200"/>
            <a:ext cx="1524000" cy="990600"/>
            <a:chOff x="1728" y="1536"/>
            <a:chExt cx="960" cy="624"/>
          </a:xfrm>
        </p:grpSpPr>
        <p:sp>
          <p:nvSpPr>
            <p:cNvPr id="21556" name="Rectangle 94"/>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57" name="Rectangle 95"/>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8" name="Rectangle 96"/>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9" name="Rectangle 97"/>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60" name="Text Box 98"/>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61" name="Text Box 99"/>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62" name="Text Box 100"/>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3" name="Group 101"/>
          <p:cNvGrpSpPr>
            <a:grpSpLocks/>
          </p:cNvGrpSpPr>
          <p:nvPr/>
        </p:nvGrpSpPr>
        <p:grpSpPr bwMode="auto">
          <a:xfrm>
            <a:off x="4114800" y="5029200"/>
            <a:ext cx="1524000" cy="990600"/>
            <a:chOff x="1728" y="1536"/>
            <a:chExt cx="960" cy="624"/>
          </a:xfrm>
        </p:grpSpPr>
        <p:sp>
          <p:nvSpPr>
            <p:cNvPr id="21549" name="Rectangle 102"/>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50" name="Rectangle 103"/>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1" name="Rectangle 104"/>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2" name="Rectangle 105"/>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53" name="Text Box 106"/>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54" name="Text Box 107"/>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55" name="Text Box 108"/>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4" name="Group 109"/>
          <p:cNvGrpSpPr>
            <a:grpSpLocks/>
          </p:cNvGrpSpPr>
          <p:nvPr/>
        </p:nvGrpSpPr>
        <p:grpSpPr bwMode="auto">
          <a:xfrm>
            <a:off x="5486400" y="5029200"/>
            <a:ext cx="1524000" cy="990600"/>
            <a:chOff x="1728" y="1536"/>
            <a:chExt cx="960" cy="624"/>
          </a:xfrm>
        </p:grpSpPr>
        <p:sp>
          <p:nvSpPr>
            <p:cNvPr id="21542" name="Rectangle 110"/>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1543" name="Rectangle 111"/>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4" name="Rectangle 112"/>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5" name="Rectangle 113"/>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6" name="Text Box 114"/>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1547" name="Text Box 115"/>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1548" name="Text Box 116"/>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1535" name="Group 117"/>
          <p:cNvGrpSpPr>
            <a:grpSpLocks/>
          </p:cNvGrpSpPr>
          <p:nvPr/>
        </p:nvGrpSpPr>
        <p:grpSpPr bwMode="auto">
          <a:xfrm>
            <a:off x="1371600" y="1676400"/>
            <a:ext cx="609600" cy="1371600"/>
            <a:chOff x="2544" y="4032"/>
            <a:chExt cx="384" cy="864"/>
          </a:xfrm>
        </p:grpSpPr>
        <p:sp>
          <p:nvSpPr>
            <p:cNvPr id="21540" name="Rectangle 118"/>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1541" name="Text Box 119"/>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1536" name="Line 120"/>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121"/>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Line 122"/>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9" name="Line 123"/>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654300" y="2286000"/>
            <a:ext cx="762000" cy="3619500"/>
            <a:chOff x="1672" y="1440"/>
            <a:chExt cx="480" cy="2280"/>
          </a:xfrm>
        </p:grpSpPr>
        <p:pic>
          <p:nvPicPr>
            <p:cNvPr id="22664"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5"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6"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7"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2532" name="Group 8"/>
          <p:cNvGrpSpPr>
            <a:grpSpLocks/>
          </p:cNvGrpSpPr>
          <p:nvPr/>
        </p:nvGrpSpPr>
        <p:grpSpPr bwMode="auto">
          <a:xfrm>
            <a:off x="457200" y="1066800"/>
            <a:ext cx="8218488" cy="180975"/>
            <a:chOff x="295" y="1311"/>
            <a:chExt cx="5177" cy="114"/>
          </a:xfrm>
        </p:grpSpPr>
        <p:sp>
          <p:nvSpPr>
            <p:cNvPr id="22662"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63"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2533"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4"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5"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6"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2537"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8"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39"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0"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1"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2"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2543"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2544"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5"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6"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47"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2548" name="Group 26"/>
          <p:cNvGrpSpPr>
            <a:grpSpLocks/>
          </p:cNvGrpSpPr>
          <p:nvPr/>
        </p:nvGrpSpPr>
        <p:grpSpPr bwMode="auto">
          <a:xfrm>
            <a:off x="2743200" y="1828800"/>
            <a:ext cx="1524000" cy="990600"/>
            <a:chOff x="1728" y="1536"/>
            <a:chExt cx="960" cy="624"/>
          </a:xfrm>
        </p:grpSpPr>
        <p:sp>
          <p:nvSpPr>
            <p:cNvPr id="22655"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56"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7"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8"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9"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60"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61"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49" name="Group 34"/>
          <p:cNvGrpSpPr>
            <a:grpSpLocks/>
          </p:cNvGrpSpPr>
          <p:nvPr/>
        </p:nvGrpSpPr>
        <p:grpSpPr bwMode="auto">
          <a:xfrm>
            <a:off x="4114800" y="1828800"/>
            <a:ext cx="1524000" cy="990600"/>
            <a:chOff x="1728" y="1536"/>
            <a:chExt cx="960" cy="624"/>
          </a:xfrm>
        </p:grpSpPr>
        <p:sp>
          <p:nvSpPr>
            <p:cNvPr id="22648"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49"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0"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1"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52"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53"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54"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0" name="Group 42"/>
          <p:cNvGrpSpPr>
            <a:grpSpLocks/>
          </p:cNvGrpSpPr>
          <p:nvPr/>
        </p:nvGrpSpPr>
        <p:grpSpPr bwMode="auto">
          <a:xfrm>
            <a:off x="5486400" y="1828800"/>
            <a:ext cx="1524000" cy="990600"/>
            <a:chOff x="1728" y="1536"/>
            <a:chExt cx="960" cy="624"/>
          </a:xfrm>
        </p:grpSpPr>
        <p:sp>
          <p:nvSpPr>
            <p:cNvPr id="22641"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42"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3"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4"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45"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46"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47"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1" name="Group 50"/>
          <p:cNvGrpSpPr>
            <a:grpSpLocks/>
          </p:cNvGrpSpPr>
          <p:nvPr/>
        </p:nvGrpSpPr>
        <p:grpSpPr bwMode="auto">
          <a:xfrm>
            <a:off x="2743200" y="2895600"/>
            <a:ext cx="1524000" cy="990600"/>
            <a:chOff x="1728" y="1536"/>
            <a:chExt cx="960" cy="624"/>
          </a:xfrm>
        </p:grpSpPr>
        <p:sp>
          <p:nvSpPr>
            <p:cNvPr id="22634"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35"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6"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7"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8"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39"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40"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2" name="Group 58"/>
          <p:cNvGrpSpPr>
            <a:grpSpLocks/>
          </p:cNvGrpSpPr>
          <p:nvPr/>
        </p:nvGrpSpPr>
        <p:grpSpPr bwMode="auto">
          <a:xfrm>
            <a:off x="4114800" y="2895600"/>
            <a:ext cx="1524000" cy="990600"/>
            <a:chOff x="1728" y="1536"/>
            <a:chExt cx="960" cy="624"/>
          </a:xfrm>
        </p:grpSpPr>
        <p:sp>
          <p:nvSpPr>
            <p:cNvPr id="22627"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28"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9"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0"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31"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32"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33"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3" name="Group 66"/>
          <p:cNvGrpSpPr>
            <a:grpSpLocks/>
          </p:cNvGrpSpPr>
          <p:nvPr/>
        </p:nvGrpSpPr>
        <p:grpSpPr bwMode="auto">
          <a:xfrm>
            <a:off x="5486400" y="2895600"/>
            <a:ext cx="1524000" cy="990600"/>
            <a:chOff x="1728" y="1536"/>
            <a:chExt cx="960" cy="624"/>
          </a:xfrm>
        </p:grpSpPr>
        <p:sp>
          <p:nvSpPr>
            <p:cNvPr id="22620"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21"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2"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3"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24"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25"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26"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4" name="Group 74"/>
          <p:cNvGrpSpPr>
            <a:grpSpLocks/>
          </p:cNvGrpSpPr>
          <p:nvPr/>
        </p:nvGrpSpPr>
        <p:grpSpPr bwMode="auto">
          <a:xfrm>
            <a:off x="2743200" y="3962400"/>
            <a:ext cx="1524000" cy="990600"/>
            <a:chOff x="1728" y="1536"/>
            <a:chExt cx="960" cy="624"/>
          </a:xfrm>
        </p:grpSpPr>
        <p:sp>
          <p:nvSpPr>
            <p:cNvPr id="22613"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14"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5"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6"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7"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18"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19"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5" name="Group 82"/>
          <p:cNvGrpSpPr>
            <a:grpSpLocks/>
          </p:cNvGrpSpPr>
          <p:nvPr/>
        </p:nvGrpSpPr>
        <p:grpSpPr bwMode="auto">
          <a:xfrm>
            <a:off x="4114800" y="3962400"/>
            <a:ext cx="1524000" cy="990600"/>
            <a:chOff x="1728" y="1536"/>
            <a:chExt cx="960" cy="624"/>
          </a:xfrm>
        </p:grpSpPr>
        <p:sp>
          <p:nvSpPr>
            <p:cNvPr id="22606"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07"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8"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9"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10"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11"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12"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6" name="Group 90"/>
          <p:cNvGrpSpPr>
            <a:grpSpLocks/>
          </p:cNvGrpSpPr>
          <p:nvPr/>
        </p:nvGrpSpPr>
        <p:grpSpPr bwMode="auto">
          <a:xfrm>
            <a:off x="5486400" y="3962400"/>
            <a:ext cx="1524000" cy="990600"/>
            <a:chOff x="1728" y="1536"/>
            <a:chExt cx="960" cy="624"/>
          </a:xfrm>
        </p:grpSpPr>
        <p:sp>
          <p:nvSpPr>
            <p:cNvPr id="22599"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600"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1"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2"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603"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604"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605"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7" name="Group 98"/>
          <p:cNvGrpSpPr>
            <a:grpSpLocks/>
          </p:cNvGrpSpPr>
          <p:nvPr/>
        </p:nvGrpSpPr>
        <p:grpSpPr bwMode="auto">
          <a:xfrm>
            <a:off x="2743200" y="5029200"/>
            <a:ext cx="1524000" cy="990600"/>
            <a:chOff x="1728" y="1536"/>
            <a:chExt cx="960" cy="624"/>
          </a:xfrm>
        </p:grpSpPr>
        <p:sp>
          <p:nvSpPr>
            <p:cNvPr id="22592"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93"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4"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5"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96"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97"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98"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8" name="Group 106"/>
          <p:cNvGrpSpPr>
            <a:grpSpLocks/>
          </p:cNvGrpSpPr>
          <p:nvPr/>
        </p:nvGrpSpPr>
        <p:grpSpPr bwMode="auto">
          <a:xfrm>
            <a:off x="4114800" y="5029200"/>
            <a:ext cx="1524000" cy="990600"/>
            <a:chOff x="1728" y="1536"/>
            <a:chExt cx="960" cy="624"/>
          </a:xfrm>
        </p:grpSpPr>
        <p:sp>
          <p:nvSpPr>
            <p:cNvPr id="22585"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86"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7"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8"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9"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90"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91"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2559" name="Group 114"/>
          <p:cNvGrpSpPr>
            <a:grpSpLocks/>
          </p:cNvGrpSpPr>
          <p:nvPr/>
        </p:nvGrpSpPr>
        <p:grpSpPr bwMode="auto">
          <a:xfrm>
            <a:off x="5486400" y="5029200"/>
            <a:ext cx="1524000" cy="990600"/>
            <a:chOff x="1728" y="1536"/>
            <a:chExt cx="960" cy="624"/>
          </a:xfrm>
        </p:grpSpPr>
        <p:sp>
          <p:nvSpPr>
            <p:cNvPr id="22578"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2579"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0"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1"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82"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2583"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2584"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2560" name="Line 122"/>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123"/>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124"/>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125"/>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2564" name="Group 126"/>
          <p:cNvGrpSpPr>
            <a:grpSpLocks/>
          </p:cNvGrpSpPr>
          <p:nvPr/>
        </p:nvGrpSpPr>
        <p:grpSpPr bwMode="auto">
          <a:xfrm>
            <a:off x="1371600" y="1676400"/>
            <a:ext cx="609600" cy="1371600"/>
            <a:chOff x="2544" y="4032"/>
            <a:chExt cx="384" cy="864"/>
          </a:xfrm>
        </p:grpSpPr>
        <p:sp>
          <p:nvSpPr>
            <p:cNvPr id="22576"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7"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2565" name="Line 129"/>
          <p:cNvSpPr>
            <a:spLocks noChangeShapeType="1"/>
          </p:cNvSpPr>
          <p:nvPr/>
        </p:nvSpPr>
        <p:spPr bwMode="auto">
          <a:xfrm rot="5400000">
            <a:off x="2393950" y="2044700"/>
            <a:ext cx="685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6" name="Line 130"/>
          <p:cNvSpPr>
            <a:spLocks noChangeShapeType="1"/>
          </p:cNvSpPr>
          <p:nvPr/>
        </p:nvSpPr>
        <p:spPr bwMode="auto">
          <a:xfrm rot="5400000">
            <a:off x="1943100" y="2781300"/>
            <a:ext cx="12954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7" name="Line 131"/>
          <p:cNvSpPr>
            <a:spLocks noChangeShapeType="1"/>
          </p:cNvSpPr>
          <p:nvPr/>
        </p:nvSpPr>
        <p:spPr bwMode="auto">
          <a:xfrm>
            <a:off x="2565400" y="34544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8" name="Line 132"/>
          <p:cNvSpPr>
            <a:spLocks noChangeShapeType="1"/>
          </p:cNvSpPr>
          <p:nvPr/>
        </p:nvSpPr>
        <p:spPr bwMode="auto">
          <a:xfrm rot="5400000">
            <a:off x="1371600" y="3556000"/>
            <a:ext cx="1981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133"/>
          <p:cNvSpPr>
            <a:spLocks noChangeShapeType="1"/>
          </p:cNvSpPr>
          <p:nvPr/>
        </p:nvSpPr>
        <p:spPr bwMode="auto">
          <a:xfrm>
            <a:off x="2362200" y="4521200"/>
            <a:ext cx="431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34"/>
          <p:cNvSpPr>
            <a:spLocks noChangeShapeType="1"/>
          </p:cNvSpPr>
          <p:nvPr/>
        </p:nvSpPr>
        <p:spPr bwMode="auto">
          <a:xfrm rot="5400000">
            <a:off x="889000" y="4318000"/>
            <a:ext cx="264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35"/>
          <p:cNvSpPr>
            <a:spLocks noChangeShapeType="1"/>
          </p:cNvSpPr>
          <p:nvPr/>
        </p:nvSpPr>
        <p:spPr bwMode="auto">
          <a:xfrm>
            <a:off x="2209800" y="5613400"/>
            <a:ext cx="58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2" name="Oval 136"/>
          <p:cNvSpPr>
            <a:spLocks noChangeArrowheads="1"/>
          </p:cNvSpPr>
          <p:nvPr/>
        </p:nvSpPr>
        <p:spPr bwMode="auto">
          <a:xfrm>
            <a:off x="2686050" y="23304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3" name="Oval 137"/>
          <p:cNvSpPr>
            <a:spLocks noChangeArrowheads="1"/>
          </p:cNvSpPr>
          <p:nvPr/>
        </p:nvSpPr>
        <p:spPr bwMode="auto">
          <a:xfrm>
            <a:off x="2730500" y="3403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4" name="Oval 138"/>
          <p:cNvSpPr>
            <a:spLocks noChangeArrowheads="1"/>
          </p:cNvSpPr>
          <p:nvPr/>
        </p:nvSpPr>
        <p:spPr bwMode="auto">
          <a:xfrm>
            <a:off x="2730500" y="44767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2575" name="Oval 139"/>
          <p:cNvSpPr>
            <a:spLocks noChangeArrowheads="1"/>
          </p:cNvSpPr>
          <p:nvPr/>
        </p:nvSpPr>
        <p:spPr bwMode="auto">
          <a:xfrm>
            <a:off x="2711450" y="5562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654300" y="2286000"/>
            <a:ext cx="762000" cy="3619500"/>
            <a:chOff x="1672" y="1440"/>
            <a:chExt cx="480" cy="2280"/>
          </a:xfrm>
        </p:grpSpPr>
        <p:pic>
          <p:nvPicPr>
            <p:cNvPr id="23714"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5"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6"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7"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3556" name="Group 8"/>
          <p:cNvGrpSpPr>
            <a:grpSpLocks/>
          </p:cNvGrpSpPr>
          <p:nvPr/>
        </p:nvGrpSpPr>
        <p:grpSpPr bwMode="auto">
          <a:xfrm>
            <a:off x="457200" y="1066800"/>
            <a:ext cx="8218488" cy="180975"/>
            <a:chOff x="295" y="1311"/>
            <a:chExt cx="5177" cy="114"/>
          </a:xfrm>
        </p:grpSpPr>
        <p:sp>
          <p:nvSpPr>
            <p:cNvPr id="23712"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13"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3557"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58"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59"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0"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3561"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2"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3"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4"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5"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6"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3567"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3568"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69"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70"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71"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3572" name="Group 26"/>
          <p:cNvGrpSpPr>
            <a:grpSpLocks/>
          </p:cNvGrpSpPr>
          <p:nvPr/>
        </p:nvGrpSpPr>
        <p:grpSpPr bwMode="auto">
          <a:xfrm>
            <a:off x="2743200" y="1828800"/>
            <a:ext cx="1524000" cy="990600"/>
            <a:chOff x="1728" y="1536"/>
            <a:chExt cx="960" cy="624"/>
          </a:xfrm>
        </p:grpSpPr>
        <p:sp>
          <p:nvSpPr>
            <p:cNvPr id="23705"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706"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7"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8"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9"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710"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711"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3" name="Group 34"/>
          <p:cNvGrpSpPr>
            <a:grpSpLocks/>
          </p:cNvGrpSpPr>
          <p:nvPr/>
        </p:nvGrpSpPr>
        <p:grpSpPr bwMode="auto">
          <a:xfrm>
            <a:off x="4114800" y="1828800"/>
            <a:ext cx="1524000" cy="990600"/>
            <a:chOff x="1728" y="1536"/>
            <a:chExt cx="960" cy="624"/>
          </a:xfrm>
        </p:grpSpPr>
        <p:sp>
          <p:nvSpPr>
            <p:cNvPr id="23698"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99"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0"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1"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702"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703"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704"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4" name="Group 42"/>
          <p:cNvGrpSpPr>
            <a:grpSpLocks/>
          </p:cNvGrpSpPr>
          <p:nvPr/>
        </p:nvGrpSpPr>
        <p:grpSpPr bwMode="auto">
          <a:xfrm>
            <a:off x="5486400" y="1828800"/>
            <a:ext cx="1524000" cy="990600"/>
            <a:chOff x="1728" y="1536"/>
            <a:chExt cx="960" cy="624"/>
          </a:xfrm>
        </p:grpSpPr>
        <p:sp>
          <p:nvSpPr>
            <p:cNvPr id="23691"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92"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3"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4"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95"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96"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97"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5" name="Group 50"/>
          <p:cNvGrpSpPr>
            <a:grpSpLocks/>
          </p:cNvGrpSpPr>
          <p:nvPr/>
        </p:nvGrpSpPr>
        <p:grpSpPr bwMode="auto">
          <a:xfrm>
            <a:off x="2743200" y="2895600"/>
            <a:ext cx="1524000" cy="990600"/>
            <a:chOff x="1728" y="1536"/>
            <a:chExt cx="960" cy="624"/>
          </a:xfrm>
        </p:grpSpPr>
        <p:sp>
          <p:nvSpPr>
            <p:cNvPr id="23684"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85"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6"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7"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8"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89"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90"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6" name="Group 58"/>
          <p:cNvGrpSpPr>
            <a:grpSpLocks/>
          </p:cNvGrpSpPr>
          <p:nvPr/>
        </p:nvGrpSpPr>
        <p:grpSpPr bwMode="auto">
          <a:xfrm>
            <a:off x="4114800" y="2895600"/>
            <a:ext cx="1524000" cy="990600"/>
            <a:chOff x="1728" y="1536"/>
            <a:chExt cx="960" cy="624"/>
          </a:xfrm>
        </p:grpSpPr>
        <p:sp>
          <p:nvSpPr>
            <p:cNvPr id="23677"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78"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9"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0"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81"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82"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83"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7" name="Group 66"/>
          <p:cNvGrpSpPr>
            <a:grpSpLocks/>
          </p:cNvGrpSpPr>
          <p:nvPr/>
        </p:nvGrpSpPr>
        <p:grpSpPr bwMode="auto">
          <a:xfrm>
            <a:off x="5486400" y="2895600"/>
            <a:ext cx="1524000" cy="990600"/>
            <a:chOff x="1728" y="1536"/>
            <a:chExt cx="960" cy="624"/>
          </a:xfrm>
        </p:grpSpPr>
        <p:sp>
          <p:nvSpPr>
            <p:cNvPr id="23670"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71"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2"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3"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74"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75"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76"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8" name="Group 74"/>
          <p:cNvGrpSpPr>
            <a:grpSpLocks/>
          </p:cNvGrpSpPr>
          <p:nvPr/>
        </p:nvGrpSpPr>
        <p:grpSpPr bwMode="auto">
          <a:xfrm>
            <a:off x="2743200" y="3962400"/>
            <a:ext cx="1524000" cy="990600"/>
            <a:chOff x="1728" y="1536"/>
            <a:chExt cx="960" cy="624"/>
          </a:xfrm>
        </p:grpSpPr>
        <p:sp>
          <p:nvSpPr>
            <p:cNvPr id="23663"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64"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5"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6"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7"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68"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69"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79" name="Group 82"/>
          <p:cNvGrpSpPr>
            <a:grpSpLocks/>
          </p:cNvGrpSpPr>
          <p:nvPr/>
        </p:nvGrpSpPr>
        <p:grpSpPr bwMode="auto">
          <a:xfrm>
            <a:off x="4114800" y="3962400"/>
            <a:ext cx="1524000" cy="990600"/>
            <a:chOff x="1728" y="1536"/>
            <a:chExt cx="960" cy="624"/>
          </a:xfrm>
        </p:grpSpPr>
        <p:sp>
          <p:nvSpPr>
            <p:cNvPr id="23656"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57"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8"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9"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60"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61"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62"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0" name="Group 90"/>
          <p:cNvGrpSpPr>
            <a:grpSpLocks/>
          </p:cNvGrpSpPr>
          <p:nvPr/>
        </p:nvGrpSpPr>
        <p:grpSpPr bwMode="auto">
          <a:xfrm>
            <a:off x="5486400" y="3962400"/>
            <a:ext cx="1524000" cy="990600"/>
            <a:chOff x="1728" y="1536"/>
            <a:chExt cx="960" cy="624"/>
          </a:xfrm>
        </p:grpSpPr>
        <p:sp>
          <p:nvSpPr>
            <p:cNvPr id="23649"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50"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1"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2"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53"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54"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55"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1" name="Group 98"/>
          <p:cNvGrpSpPr>
            <a:grpSpLocks/>
          </p:cNvGrpSpPr>
          <p:nvPr/>
        </p:nvGrpSpPr>
        <p:grpSpPr bwMode="auto">
          <a:xfrm>
            <a:off x="2743200" y="5029200"/>
            <a:ext cx="1524000" cy="990600"/>
            <a:chOff x="1728" y="1536"/>
            <a:chExt cx="960" cy="624"/>
          </a:xfrm>
        </p:grpSpPr>
        <p:sp>
          <p:nvSpPr>
            <p:cNvPr id="23642"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43"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4"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5"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46"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47"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48"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2" name="Group 106"/>
          <p:cNvGrpSpPr>
            <a:grpSpLocks/>
          </p:cNvGrpSpPr>
          <p:nvPr/>
        </p:nvGrpSpPr>
        <p:grpSpPr bwMode="auto">
          <a:xfrm>
            <a:off x="4114800" y="5029200"/>
            <a:ext cx="1524000" cy="990600"/>
            <a:chOff x="1728" y="1536"/>
            <a:chExt cx="960" cy="624"/>
          </a:xfrm>
        </p:grpSpPr>
        <p:sp>
          <p:nvSpPr>
            <p:cNvPr id="23635"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36"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7"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8"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9"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40"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41"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3583" name="Group 114"/>
          <p:cNvGrpSpPr>
            <a:grpSpLocks/>
          </p:cNvGrpSpPr>
          <p:nvPr/>
        </p:nvGrpSpPr>
        <p:grpSpPr bwMode="auto">
          <a:xfrm>
            <a:off x="5486400" y="5029200"/>
            <a:ext cx="1524000" cy="990600"/>
            <a:chOff x="1728" y="1536"/>
            <a:chExt cx="960" cy="624"/>
          </a:xfrm>
        </p:grpSpPr>
        <p:sp>
          <p:nvSpPr>
            <p:cNvPr id="23628"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3629"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0"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1"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32"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3633"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3634"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3584" name="Line 122"/>
          <p:cNvSpPr>
            <a:spLocks noChangeShapeType="1"/>
          </p:cNvSpPr>
          <p:nvPr/>
        </p:nvSpPr>
        <p:spPr bwMode="auto">
          <a:xfrm>
            <a:off x="1981200" y="1701800"/>
            <a:ext cx="762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5" name="Line 123"/>
          <p:cNvSpPr>
            <a:spLocks noChangeShapeType="1"/>
          </p:cNvSpPr>
          <p:nvPr/>
        </p:nvSpPr>
        <p:spPr bwMode="auto">
          <a:xfrm>
            <a:off x="1981200" y="2133600"/>
            <a:ext cx="60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6" name="Line 124"/>
          <p:cNvSpPr>
            <a:spLocks noChangeShapeType="1"/>
          </p:cNvSpPr>
          <p:nvPr/>
        </p:nvSpPr>
        <p:spPr bwMode="auto">
          <a:xfrm>
            <a:off x="1981200" y="25908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125"/>
          <p:cNvSpPr>
            <a:spLocks noChangeShapeType="1"/>
          </p:cNvSpPr>
          <p:nvPr/>
        </p:nvSpPr>
        <p:spPr bwMode="auto">
          <a:xfrm>
            <a:off x="1981200" y="30226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88" name="Group 126"/>
          <p:cNvGrpSpPr>
            <a:grpSpLocks/>
          </p:cNvGrpSpPr>
          <p:nvPr/>
        </p:nvGrpSpPr>
        <p:grpSpPr bwMode="auto">
          <a:xfrm>
            <a:off x="1371600" y="1676400"/>
            <a:ext cx="609600" cy="1371600"/>
            <a:chOff x="2544" y="4032"/>
            <a:chExt cx="384" cy="864"/>
          </a:xfrm>
        </p:grpSpPr>
        <p:sp>
          <p:nvSpPr>
            <p:cNvPr id="23626"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27"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3589" name="Line 129"/>
          <p:cNvSpPr>
            <a:spLocks noChangeShapeType="1"/>
          </p:cNvSpPr>
          <p:nvPr/>
        </p:nvSpPr>
        <p:spPr bwMode="auto">
          <a:xfrm rot="5400000">
            <a:off x="2393950" y="2044700"/>
            <a:ext cx="685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130"/>
          <p:cNvSpPr>
            <a:spLocks noChangeShapeType="1"/>
          </p:cNvSpPr>
          <p:nvPr/>
        </p:nvSpPr>
        <p:spPr bwMode="auto">
          <a:xfrm rot="5400000">
            <a:off x="1943100" y="2781300"/>
            <a:ext cx="12954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1" name="Line 131"/>
          <p:cNvSpPr>
            <a:spLocks noChangeShapeType="1"/>
          </p:cNvSpPr>
          <p:nvPr/>
        </p:nvSpPr>
        <p:spPr bwMode="auto">
          <a:xfrm>
            <a:off x="2565400" y="3454400"/>
            <a:ext cx="22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2" name="Line 132"/>
          <p:cNvSpPr>
            <a:spLocks noChangeShapeType="1"/>
          </p:cNvSpPr>
          <p:nvPr/>
        </p:nvSpPr>
        <p:spPr bwMode="auto">
          <a:xfrm rot="5400000">
            <a:off x="1371600" y="3556000"/>
            <a:ext cx="1981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3" name="Line 133"/>
          <p:cNvSpPr>
            <a:spLocks noChangeShapeType="1"/>
          </p:cNvSpPr>
          <p:nvPr/>
        </p:nvSpPr>
        <p:spPr bwMode="auto">
          <a:xfrm>
            <a:off x="2362200" y="4521200"/>
            <a:ext cx="431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134"/>
          <p:cNvSpPr>
            <a:spLocks noChangeShapeType="1"/>
          </p:cNvSpPr>
          <p:nvPr/>
        </p:nvSpPr>
        <p:spPr bwMode="auto">
          <a:xfrm rot="5400000">
            <a:off x="889000" y="4318000"/>
            <a:ext cx="264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5" name="Line 135"/>
          <p:cNvSpPr>
            <a:spLocks noChangeShapeType="1"/>
          </p:cNvSpPr>
          <p:nvPr/>
        </p:nvSpPr>
        <p:spPr bwMode="auto">
          <a:xfrm>
            <a:off x="2209800" y="5613400"/>
            <a:ext cx="58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6" name="Oval 136"/>
          <p:cNvSpPr>
            <a:spLocks noChangeArrowheads="1"/>
          </p:cNvSpPr>
          <p:nvPr/>
        </p:nvSpPr>
        <p:spPr bwMode="auto">
          <a:xfrm>
            <a:off x="2686050" y="23304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7" name="Oval 137"/>
          <p:cNvSpPr>
            <a:spLocks noChangeArrowheads="1"/>
          </p:cNvSpPr>
          <p:nvPr/>
        </p:nvSpPr>
        <p:spPr bwMode="auto">
          <a:xfrm>
            <a:off x="2730500" y="3403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8" name="Oval 138"/>
          <p:cNvSpPr>
            <a:spLocks noChangeArrowheads="1"/>
          </p:cNvSpPr>
          <p:nvPr/>
        </p:nvSpPr>
        <p:spPr bwMode="auto">
          <a:xfrm>
            <a:off x="2730500" y="447675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599" name="Oval 139"/>
          <p:cNvSpPr>
            <a:spLocks noChangeArrowheads="1"/>
          </p:cNvSpPr>
          <p:nvPr/>
        </p:nvSpPr>
        <p:spPr bwMode="auto">
          <a:xfrm>
            <a:off x="2711450" y="5562600"/>
            <a:ext cx="114300" cy="11430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0" name="Line 140"/>
          <p:cNvSpPr>
            <a:spLocks noChangeShapeType="1"/>
          </p:cNvSpPr>
          <p:nvPr/>
        </p:nvSpPr>
        <p:spPr bwMode="auto">
          <a:xfrm>
            <a:off x="1295400" y="5029200"/>
            <a:ext cx="1371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Line 141"/>
          <p:cNvSpPr>
            <a:spLocks noChangeShapeType="1"/>
          </p:cNvSpPr>
          <p:nvPr/>
        </p:nvSpPr>
        <p:spPr bwMode="auto">
          <a:xfrm rot="5400000">
            <a:off x="1035050" y="41529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2" name="Line 142"/>
          <p:cNvSpPr>
            <a:spLocks noChangeShapeType="1"/>
          </p:cNvSpPr>
          <p:nvPr/>
        </p:nvSpPr>
        <p:spPr bwMode="auto">
          <a:xfrm>
            <a:off x="2667000" y="57658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3" name="Line 143"/>
          <p:cNvSpPr>
            <a:spLocks noChangeShapeType="1"/>
          </p:cNvSpPr>
          <p:nvPr/>
        </p:nvSpPr>
        <p:spPr bwMode="auto">
          <a:xfrm>
            <a:off x="2667000" y="469265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4" name="Line 144"/>
          <p:cNvSpPr>
            <a:spLocks noChangeShapeType="1"/>
          </p:cNvSpPr>
          <p:nvPr/>
        </p:nvSpPr>
        <p:spPr bwMode="auto">
          <a:xfrm>
            <a:off x="2667000" y="36068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145"/>
          <p:cNvSpPr>
            <a:spLocks noChangeShapeType="1"/>
          </p:cNvSpPr>
          <p:nvPr/>
        </p:nvSpPr>
        <p:spPr bwMode="auto">
          <a:xfrm>
            <a:off x="2667000" y="2540000"/>
            <a:ext cx="152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6" name="Oval 146"/>
          <p:cNvSpPr>
            <a:spLocks noChangeArrowheads="1"/>
          </p:cNvSpPr>
          <p:nvPr/>
        </p:nvSpPr>
        <p:spPr bwMode="auto">
          <a:xfrm>
            <a:off x="2743200" y="462915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7" name="Oval 147"/>
          <p:cNvSpPr>
            <a:spLocks noChangeArrowheads="1"/>
          </p:cNvSpPr>
          <p:nvPr/>
        </p:nvSpPr>
        <p:spPr bwMode="auto">
          <a:xfrm>
            <a:off x="2743200" y="571500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8" name="Oval 148"/>
          <p:cNvSpPr>
            <a:spLocks noChangeArrowheads="1"/>
          </p:cNvSpPr>
          <p:nvPr/>
        </p:nvSpPr>
        <p:spPr bwMode="auto">
          <a:xfrm>
            <a:off x="2743200" y="355600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09" name="Oval 149"/>
          <p:cNvSpPr>
            <a:spLocks noChangeArrowheads="1"/>
          </p:cNvSpPr>
          <p:nvPr/>
        </p:nvSpPr>
        <p:spPr bwMode="auto">
          <a:xfrm>
            <a:off x="2730500" y="2482850"/>
            <a:ext cx="114300" cy="114300"/>
          </a:xfrm>
          <a:prstGeom prst="ellipse">
            <a:avLst/>
          </a:prstGeom>
          <a:solidFill>
            <a:srgbClr val="3EBD19"/>
          </a:solidFill>
          <a:ln>
            <a:noFill/>
          </a:ln>
          <a:extLst>
            <a:ext uri="{91240B29-F687-4F45-9708-019B960494DF}">
              <a14:hiddenLine xmlns:a14="http://schemas.microsoft.com/office/drawing/2010/main" w="9525">
                <a:solidFill>
                  <a:schemeClr val="accent2"/>
                </a:solidFill>
                <a:round/>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3610" name="Line 150"/>
          <p:cNvSpPr>
            <a:spLocks noChangeShapeType="1"/>
          </p:cNvSpPr>
          <p:nvPr/>
        </p:nvSpPr>
        <p:spPr bwMode="auto">
          <a:xfrm>
            <a:off x="3352800" y="281940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51"/>
          <p:cNvSpPr>
            <a:spLocks noChangeShapeType="1"/>
          </p:cNvSpPr>
          <p:nvPr/>
        </p:nvSpPr>
        <p:spPr bwMode="auto">
          <a:xfrm>
            <a:off x="337820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52"/>
          <p:cNvSpPr>
            <a:spLocks noChangeShapeType="1"/>
          </p:cNvSpPr>
          <p:nvPr/>
        </p:nvSpPr>
        <p:spPr bwMode="auto">
          <a:xfrm>
            <a:off x="475615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3" name="Line 153"/>
          <p:cNvSpPr>
            <a:spLocks noChangeShapeType="1"/>
          </p:cNvSpPr>
          <p:nvPr/>
        </p:nvSpPr>
        <p:spPr bwMode="auto">
          <a:xfrm>
            <a:off x="6134100" y="2514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4" name="Line 154"/>
          <p:cNvSpPr>
            <a:spLocks noChangeShapeType="1"/>
          </p:cNvSpPr>
          <p:nvPr/>
        </p:nvSpPr>
        <p:spPr bwMode="auto">
          <a:xfrm>
            <a:off x="3352800" y="388620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5" name="Line 155"/>
          <p:cNvSpPr>
            <a:spLocks noChangeShapeType="1"/>
          </p:cNvSpPr>
          <p:nvPr/>
        </p:nvSpPr>
        <p:spPr bwMode="auto">
          <a:xfrm>
            <a:off x="3378200" y="35750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6" name="Line 156"/>
          <p:cNvSpPr>
            <a:spLocks noChangeShapeType="1"/>
          </p:cNvSpPr>
          <p:nvPr/>
        </p:nvSpPr>
        <p:spPr bwMode="auto">
          <a:xfrm>
            <a:off x="475615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7" name="Line 157"/>
          <p:cNvSpPr>
            <a:spLocks noChangeShapeType="1"/>
          </p:cNvSpPr>
          <p:nvPr/>
        </p:nvSpPr>
        <p:spPr bwMode="auto">
          <a:xfrm>
            <a:off x="6134100" y="35814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8" name="Line 158"/>
          <p:cNvSpPr>
            <a:spLocks noChangeShapeType="1"/>
          </p:cNvSpPr>
          <p:nvPr/>
        </p:nvSpPr>
        <p:spPr bwMode="auto">
          <a:xfrm>
            <a:off x="3352800" y="494665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9" name="Line 159"/>
          <p:cNvSpPr>
            <a:spLocks noChangeShapeType="1"/>
          </p:cNvSpPr>
          <p:nvPr/>
        </p:nvSpPr>
        <p:spPr bwMode="auto">
          <a:xfrm>
            <a:off x="337820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0" name="Line 160"/>
          <p:cNvSpPr>
            <a:spLocks noChangeShapeType="1"/>
          </p:cNvSpPr>
          <p:nvPr/>
        </p:nvSpPr>
        <p:spPr bwMode="auto">
          <a:xfrm>
            <a:off x="475615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1" name="Line 161"/>
          <p:cNvSpPr>
            <a:spLocks noChangeShapeType="1"/>
          </p:cNvSpPr>
          <p:nvPr/>
        </p:nvSpPr>
        <p:spPr bwMode="auto">
          <a:xfrm>
            <a:off x="6134100" y="46418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2" name="Line 162"/>
          <p:cNvSpPr>
            <a:spLocks noChangeShapeType="1"/>
          </p:cNvSpPr>
          <p:nvPr/>
        </p:nvSpPr>
        <p:spPr bwMode="auto">
          <a:xfrm>
            <a:off x="3352800" y="6013450"/>
            <a:ext cx="2819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3" name="Line 163"/>
          <p:cNvSpPr>
            <a:spLocks noChangeShapeType="1"/>
          </p:cNvSpPr>
          <p:nvPr/>
        </p:nvSpPr>
        <p:spPr bwMode="auto">
          <a:xfrm>
            <a:off x="337820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4" name="Line 164"/>
          <p:cNvSpPr>
            <a:spLocks noChangeShapeType="1"/>
          </p:cNvSpPr>
          <p:nvPr/>
        </p:nvSpPr>
        <p:spPr bwMode="auto">
          <a:xfrm>
            <a:off x="475615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5" name="Line 165"/>
          <p:cNvSpPr>
            <a:spLocks noChangeShapeType="1"/>
          </p:cNvSpPr>
          <p:nvPr/>
        </p:nvSpPr>
        <p:spPr bwMode="auto">
          <a:xfrm>
            <a:off x="6134100" y="57086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2654300" y="2286000"/>
            <a:ext cx="762000" cy="3619500"/>
            <a:chOff x="1672" y="1440"/>
            <a:chExt cx="480" cy="2280"/>
          </a:xfrm>
        </p:grpSpPr>
        <p:pic>
          <p:nvPicPr>
            <p:cNvPr id="24738"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39"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40"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41"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4580" name="Group 8"/>
          <p:cNvGrpSpPr>
            <a:grpSpLocks/>
          </p:cNvGrpSpPr>
          <p:nvPr/>
        </p:nvGrpSpPr>
        <p:grpSpPr bwMode="auto">
          <a:xfrm>
            <a:off x="457200" y="1066800"/>
            <a:ext cx="8218488" cy="180975"/>
            <a:chOff x="295" y="1311"/>
            <a:chExt cx="5177" cy="114"/>
          </a:xfrm>
        </p:grpSpPr>
        <p:sp>
          <p:nvSpPr>
            <p:cNvPr id="24736"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7"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4581"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2"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3"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4"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4585"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6"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7"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8"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89"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0"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4591"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4592"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3"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4"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595"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4596" name="Group 26"/>
          <p:cNvGrpSpPr>
            <a:grpSpLocks/>
          </p:cNvGrpSpPr>
          <p:nvPr/>
        </p:nvGrpSpPr>
        <p:grpSpPr bwMode="auto">
          <a:xfrm>
            <a:off x="2743200" y="1828800"/>
            <a:ext cx="1524000" cy="990600"/>
            <a:chOff x="1728" y="1536"/>
            <a:chExt cx="960" cy="624"/>
          </a:xfrm>
        </p:grpSpPr>
        <p:sp>
          <p:nvSpPr>
            <p:cNvPr id="24729"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30"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1"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2"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33"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34"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35"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7" name="Group 34"/>
          <p:cNvGrpSpPr>
            <a:grpSpLocks/>
          </p:cNvGrpSpPr>
          <p:nvPr/>
        </p:nvGrpSpPr>
        <p:grpSpPr bwMode="auto">
          <a:xfrm>
            <a:off x="4114800" y="1828800"/>
            <a:ext cx="1524000" cy="990600"/>
            <a:chOff x="1728" y="1536"/>
            <a:chExt cx="960" cy="624"/>
          </a:xfrm>
        </p:grpSpPr>
        <p:sp>
          <p:nvSpPr>
            <p:cNvPr id="24722"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23"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4"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5"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26"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27"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28"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8" name="Group 42"/>
          <p:cNvGrpSpPr>
            <a:grpSpLocks/>
          </p:cNvGrpSpPr>
          <p:nvPr/>
        </p:nvGrpSpPr>
        <p:grpSpPr bwMode="auto">
          <a:xfrm>
            <a:off x="5486400" y="1828800"/>
            <a:ext cx="1524000" cy="990600"/>
            <a:chOff x="1728" y="1536"/>
            <a:chExt cx="960" cy="624"/>
          </a:xfrm>
        </p:grpSpPr>
        <p:sp>
          <p:nvSpPr>
            <p:cNvPr id="24715"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16"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7"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8"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9"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20"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21"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599" name="Group 50"/>
          <p:cNvGrpSpPr>
            <a:grpSpLocks/>
          </p:cNvGrpSpPr>
          <p:nvPr/>
        </p:nvGrpSpPr>
        <p:grpSpPr bwMode="auto">
          <a:xfrm>
            <a:off x="2743200" y="2895600"/>
            <a:ext cx="1524000" cy="990600"/>
            <a:chOff x="1728" y="1536"/>
            <a:chExt cx="960" cy="624"/>
          </a:xfrm>
        </p:grpSpPr>
        <p:sp>
          <p:nvSpPr>
            <p:cNvPr id="24708"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09"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0"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1"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12"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13"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14"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0" name="Group 58"/>
          <p:cNvGrpSpPr>
            <a:grpSpLocks/>
          </p:cNvGrpSpPr>
          <p:nvPr/>
        </p:nvGrpSpPr>
        <p:grpSpPr bwMode="auto">
          <a:xfrm>
            <a:off x="4114800" y="2895600"/>
            <a:ext cx="1524000" cy="990600"/>
            <a:chOff x="1728" y="1536"/>
            <a:chExt cx="960" cy="624"/>
          </a:xfrm>
        </p:grpSpPr>
        <p:sp>
          <p:nvSpPr>
            <p:cNvPr id="24701"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702"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3"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4"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705"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706"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07"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1" name="Group 66"/>
          <p:cNvGrpSpPr>
            <a:grpSpLocks/>
          </p:cNvGrpSpPr>
          <p:nvPr/>
        </p:nvGrpSpPr>
        <p:grpSpPr bwMode="auto">
          <a:xfrm>
            <a:off x="5486400" y="2895600"/>
            <a:ext cx="1524000" cy="990600"/>
            <a:chOff x="1728" y="1536"/>
            <a:chExt cx="960" cy="624"/>
          </a:xfrm>
        </p:grpSpPr>
        <p:sp>
          <p:nvSpPr>
            <p:cNvPr id="24694"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95"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6"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7"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8"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99"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700"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2" name="Group 74"/>
          <p:cNvGrpSpPr>
            <a:grpSpLocks/>
          </p:cNvGrpSpPr>
          <p:nvPr/>
        </p:nvGrpSpPr>
        <p:grpSpPr bwMode="auto">
          <a:xfrm>
            <a:off x="2743200" y="3962400"/>
            <a:ext cx="1524000" cy="990600"/>
            <a:chOff x="1728" y="1536"/>
            <a:chExt cx="960" cy="624"/>
          </a:xfrm>
        </p:grpSpPr>
        <p:sp>
          <p:nvSpPr>
            <p:cNvPr id="24687"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88"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9"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0"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91"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92"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93"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3" name="Group 82"/>
          <p:cNvGrpSpPr>
            <a:grpSpLocks/>
          </p:cNvGrpSpPr>
          <p:nvPr/>
        </p:nvGrpSpPr>
        <p:grpSpPr bwMode="auto">
          <a:xfrm>
            <a:off x="4114800" y="3962400"/>
            <a:ext cx="1524000" cy="990600"/>
            <a:chOff x="1728" y="1536"/>
            <a:chExt cx="960" cy="624"/>
          </a:xfrm>
        </p:grpSpPr>
        <p:sp>
          <p:nvSpPr>
            <p:cNvPr id="24680"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81"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2"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3"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84"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85"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86"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4" name="Group 90"/>
          <p:cNvGrpSpPr>
            <a:grpSpLocks/>
          </p:cNvGrpSpPr>
          <p:nvPr/>
        </p:nvGrpSpPr>
        <p:grpSpPr bwMode="auto">
          <a:xfrm>
            <a:off x="5486400" y="3962400"/>
            <a:ext cx="1524000" cy="990600"/>
            <a:chOff x="1728" y="1536"/>
            <a:chExt cx="960" cy="624"/>
          </a:xfrm>
        </p:grpSpPr>
        <p:sp>
          <p:nvSpPr>
            <p:cNvPr id="24673"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74"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5"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6"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7"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78"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79"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5" name="Group 98"/>
          <p:cNvGrpSpPr>
            <a:grpSpLocks/>
          </p:cNvGrpSpPr>
          <p:nvPr/>
        </p:nvGrpSpPr>
        <p:grpSpPr bwMode="auto">
          <a:xfrm>
            <a:off x="2743200" y="5029200"/>
            <a:ext cx="1524000" cy="990600"/>
            <a:chOff x="1728" y="1536"/>
            <a:chExt cx="960" cy="624"/>
          </a:xfrm>
        </p:grpSpPr>
        <p:sp>
          <p:nvSpPr>
            <p:cNvPr id="24666"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67"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8"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9"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70"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71"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72"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6" name="Group 106"/>
          <p:cNvGrpSpPr>
            <a:grpSpLocks/>
          </p:cNvGrpSpPr>
          <p:nvPr/>
        </p:nvGrpSpPr>
        <p:grpSpPr bwMode="auto">
          <a:xfrm>
            <a:off x="4114800" y="5029200"/>
            <a:ext cx="1524000" cy="990600"/>
            <a:chOff x="1728" y="1536"/>
            <a:chExt cx="960" cy="624"/>
          </a:xfrm>
        </p:grpSpPr>
        <p:sp>
          <p:nvSpPr>
            <p:cNvPr id="24659"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60"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1"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2"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63"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64"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65"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4607" name="Group 114"/>
          <p:cNvGrpSpPr>
            <a:grpSpLocks/>
          </p:cNvGrpSpPr>
          <p:nvPr/>
        </p:nvGrpSpPr>
        <p:grpSpPr bwMode="auto">
          <a:xfrm>
            <a:off x="5486400" y="5029200"/>
            <a:ext cx="1524000" cy="990600"/>
            <a:chOff x="1728" y="1536"/>
            <a:chExt cx="960" cy="624"/>
          </a:xfrm>
        </p:grpSpPr>
        <p:sp>
          <p:nvSpPr>
            <p:cNvPr id="24652"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4653"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4"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5"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6"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4657"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4658"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4608"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4612" name="Group 126"/>
          <p:cNvGrpSpPr>
            <a:grpSpLocks/>
          </p:cNvGrpSpPr>
          <p:nvPr/>
        </p:nvGrpSpPr>
        <p:grpSpPr bwMode="auto">
          <a:xfrm>
            <a:off x="1371600" y="1676400"/>
            <a:ext cx="609600" cy="1371600"/>
            <a:chOff x="2544" y="4032"/>
            <a:chExt cx="384" cy="864"/>
          </a:xfrm>
        </p:grpSpPr>
        <p:sp>
          <p:nvSpPr>
            <p:cNvPr id="24650"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51"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4613"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5"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7"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9"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0"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1"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2"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3"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24"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6"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8"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9"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0"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1"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2"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3"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4634"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5"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6"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7"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8"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9"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0"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1"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2"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3"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4"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5"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6"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7"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8"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49"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2654300" y="2286000"/>
            <a:ext cx="762000" cy="3619500"/>
            <a:chOff x="1672" y="1440"/>
            <a:chExt cx="480" cy="2280"/>
          </a:xfrm>
        </p:grpSpPr>
        <p:pic>
          <p:nvPicPr>
            <p:cNvPr id="25768"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9"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0"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1"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5604" name="Group 8"/>
          <p:cNvGrpSpPr>
            <a:grpSpLocks/>
          </p:cNvGrpSpPr>
          <p:nvPr/>
        </p:nvGrpSpPr>
        <p:grpSpPr bwMode="auto">
          <a:xfrm>
            <a:off x="457200" y="1066800"/>
            <a:ext cx="8218488" cy="180975"/>
            <a:chOff x="295" y="1311"/>
            <a:chExt cx="5177" cy="114"/>
          </a:xfrm>
        </p:grpSpPr>
        <p:sp>
          <p:nvSpPr>
            <p:cNvPr id="25766"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7"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5605"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6"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7"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08"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5609"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0"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1"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2"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3"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4"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5615"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5616"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7"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8"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19"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5620" name="Group 26"/>
          <p:cNvGrpSpPr>
            <a:grpSpLocks/>
          </p:cNvGrpSpPr>
          <p:nvPr/>
        </p:nvGrpSpPr>
        <p:grpSpPr bwMode="auto">
          <a:xfrm>
            <a:off x="2743200" y="1828800"/>
            <a:ext cx="1524000" cy="990600"/>
            <a:chOff x="1728" y="1536"/>
            <a:chExt cx="960" cy="624"/>
          </a:xfrm>
        </p:grpSpPr>
        <p:sp>
          <p:nvSpPr>
            <p:cNvPr id="25759"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60"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1"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2"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63"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64"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65"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1" name="Group 34"/>
          <p:cNvGrpSpPr>
            <a:grpSpLocks/>
          </p:cNvGrpSpPr>
          <p:nvPr/>
        </p:nvGrpSpPr>
        <p:grpSpPr bwMode="auto">
          <a:xfrm>
            <a:off x="4114800" y="1828800"/>
            <a:ext cx="1524000" cy="990600"/>
            <a:chOff x="1728" y="1536"/>
            <a:chExt cx="960" cy="624"/>
          </a:xfrm>
        </p:grpSpPr>
        <p:sp>
          <p:nvSpPr>
            <p:cNvPr id="25752"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53"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4"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5"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56"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57"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58"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2" name="Group 42"/>
          <p:cNvGrpSpPr>
            <a:grpSpLocks/>
          </p:cNvGrpSpPr>
          <p:nvPr/>
        </p:nvGrpSpPr>
        <p:grpSpPr bwMode="auto">
          <a:xfrm>
            <a:off x="5486400" y="1828800"/>
            <a:ext cx="1524000" cy="990600"/>
            <a:chOff x="1728" y="1536"/>
            <a:chExt cx="960" cy="624"/>
          </a:xfrm>
        </p:grpSpPr>
        <p:sp>
          <p:nvSpPr>
            <p:cNvPr id="25745"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46"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7"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8"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9"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50"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51"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3" name="Group 50"/>
          <p:cNvGrpSpPr>
            <a:grpSpLocks/>
          </p:cNvGrpSpPr>
          <p:nvPr/>
        </p:nvGrpSpPr>
        <p:grpSpPr bwMode="auto">
          <a:xfrm>
            <a:off x="2743200" y="2895600"/>
            <a:ext cx="1524000" cy="990600"/>
            <a:chOff x="1728" y="1536"/>
            <a:chExt cx="960" cy="624"/>
          </a:xfrm>
        </p:grpSpPr>
        <p:sp>
          <p:nvSpPr>
            <p:cNvPr id="25738"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39"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0"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1"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42"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43"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44"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4" name="Group 58"/>
          <p:cNvGrpSpPr>
            <a:grpSpLocks/>
          </p:cNvGrpSpPr>
          <p:nvPr/>
        </p:nvGrpSpPr>
        <p:grpSpPr bwMode="auto">
          <a:xfrm>
            <a:off x="4114800" y="2895600"/>
            <a:ext cx="1524000" cy="990600"/>
            <a:chOff x="1728" y="1536"/>
            <a:chExt cx="960" cy="624"/>
          </a:xfrm>
        </p:grpSpPr>
        <p:sp>
          <p:nvSpPr>
            <p:cNvPr id="25731"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32"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3"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4"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35"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36"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37"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5" name="Group 66"/>
          <p:cNvGrpSpPr>
            <a:grpSpLocks/>
          </p:cNvGrpSpPr>
          <p:nvPr/>
        </p:nvGrpSpPr>
        <p:grpSpPr bwMode="auto">
          <a:xfrm>
            <a:off x="5486400" y="2895600"/>
            <a:ext cx="1524000" cy="990600"/>
            <a:chOff x="1728" y="1536"/>
            <a:chExt cx="960" cy="624"/>
          </a:xfrm>
        </p:grpSpPr>
        <p:sp>
          <p:nvSpPr>
            <p:cNvPr id="25724"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25"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6"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7"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8"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29"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30"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6" name="Group 74"/>
          <p:cNvGrpSpPr>
            <a:grpSpLocks/>
          </p:cNvGrpSpPr>
          <p:nvPr/>
        </p:nvGrpSpPr>
        <p:grpSpPr bwMode="auto">
          <a:xfrm>
            <a:off x="2743200" y="3962400"/>
            <a:ext cx="1524000" cy="990600"/>
            <a:chOff x="1728" y="1536"/>
            <a:chExt cx="960" cy="624"/>
          </a:xfrm>
        </p:grpSpPr>
        <p:sp>
          <p:nvSpPr>
            <p:cNvPr id="25717"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18"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9"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0"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21"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22"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23"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7" name="Group 82"/>
          <p:cNvGrpSpPr>
            <a:grpSpLocks/>
          </p:cNvGrpSpPr>
          <p:nvPr/>
        </p:nvGrpSpPr>
        <p:grpSpPr bwMode="auto">
          <a:xfrm>
            <a:off x="4114800" y="3962400"/>
            <a:ext cx="1524000" cy="990600"/>
            <a:chOff x="1728" y="1536"/>
            <a:chExt cx="960" cy="624"/>
          </a:xfrm>
        </p:grpSpPr>
        <p:sp>
          <p:nvSpPr>
            <p:cNvPr id="25710"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11"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2"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3"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14"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15"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16"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8" name="Group 90"/>
          <p:cNvGrpSpPr>
            <a:grpSpLocks/>
          </p:cNvGrpSpPr>
          <p:nvPr/>
        </p:nvGrpSpPr>
        <p:grpSpPr bwMode="auto">
          <a:xfrm>
            <a:off x="5486400" y="3962400"/>
            <a:ext cx="1524000" cy="990600"/>
            <a:chOff x="1728" y="1536"/>
            <a:chExt cx="960" cy="624"/>
          </a:xfrm>
        </p:grpSpPr>
        <p:sp>
          <p:nvSpPr>
            <p:cNvPr id="25703"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704"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5"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6"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7"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08"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09"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29" name="Group 98"/>
          <p:cNvGrpSpPr>
            <a:grpSpLocks/>
          </p:cNvGrpSpPr>
          <p:nvPr/>
        </p:nvGrpSpPr>
        <p:grpSpPr bwMode="auto">
          <a:xfrm>
            <a:off x="2743200" y="5029200"/>
            <a:ext cx="1524000" cy="990600"/>
            <a:chOff x="1728" y="1536"/>
            <a:chExt cx="960" cy="624"/>
          </a:xfrm>
        </p:grpSpPr>
        <p:sp>
          <p:nvSpPr>
            <p:cNvPr id="25696"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97"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8"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9"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700"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701"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702"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30" name="Group 106"/>
          <p:cNvGrpSpPr>
            <a:grpSpLocks/>
          </p:cNvGrpSpPr>
          <p:nvPr/>
        </p:nvGrpSpPr>
        <p:grpSpPr bwMode="auto">
          <a:xfrm>
            <a:off x="4114800" y="5029200"/>
            <a:ext cx="1524000" cy="990600"/>
            <a:chOff x="1728" y="1536"/>
            <a:chExt cx="960" cy="624"/>
          </a:xfrm>
        </p:grpSpPr>
        <p:sp>
          <p:nvSpPr>
            <p:cNvPr id="25689"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90"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1"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2"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93"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694"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695"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5631" name="Group 114"/>
          <p:cNvGrpSpPr>
            <a:grpSpLocks/>
          </p:cNvGrpSpPr>
          <p:nvPr/>
        </p:nvGrpSpPr>
        <p:grpSpPr bwMode="auto">
          <a:xfrm>
            <a:off x="5486400" y="5029200"/>
            <a:ext cx="1524000" cy="990600"/>
            <a:chOff x="1728" y="1536"/>
            <a:chExt cx="960" cy="624"/>
          </a:xfrm>
        </p:grpSpPr>
        <p:sp>
          <p:nvSpPr>
            <p:cNvPr id="25682"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5683"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4"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5"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6"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5687"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5688"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5632"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3"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36" name="Group 126"/>
          <p:cNvGrpSpPr>
            <a:grpSpLocks/>
          </p:cNvGrpSpPr>
          <p:nvPr/>
        </p:nvGrpSpPr>
        <p:grpSpPr bwMode="auto">
          <a:xfrm>
            <a:off x="1371600" y="1676400"/>
            <a:ext cx="609600" cy="1371600"/>
            <a:chOff x="2544" y="4032"/>
            <a:chExt cx="384" cy="864"/>
          </a:xfrm>
        </p:grpSpPr>
        <p:sp>
          <p:nvSpPr>
            <p:cNvPr id="25680"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81"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5637"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8"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9"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1"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2"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5"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6"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7"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48"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9"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0"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1"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2"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3"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4"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5"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6"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7"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5658"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0"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1"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2"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3"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4"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6"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7"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8"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9"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1"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2"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3"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4" name="Line 166"/>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5"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6"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7"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8"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9"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2654300" y="2286000"/>
            <a:ext cx="762000" cy="3619500"/>
            <a:chOff x="1672" y="1440"/>
            <a:chExt cx="480" cy="2280"/>
          </a:xfrm>
        </p:grpSpPr>
        <p:pic>
          <p:nvPicPr>
            <p:cNvPr id="26802"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3"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4"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5"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6628" name="Group 8"/>
          <p:cNvGrpSpPr>
            <a:grpSpLocks/>
          </p:cNvGrpSpPr>
          <p:nvPr/>
        </p:nvGrpSpPr>
        <p:grpSpPr bwMode="auto">
          <a:xfrm>
            <a:off x="457200" y="1066800"/>
            <a:ext cx="8218488" cy="180975"/>
            <a:chOff x="295" y="1311"/>
            <a:chExt cx="5177" cy="114"/>
          </a:xfrm>
        </p:grpSpPr>
        <p:sp>
          <p:nvSpPr>
            <p:cNvPr id="26800"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801"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6629"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0"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1"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2"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6633"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4"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5"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6"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7"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38"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6639"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6640"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1"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2"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43"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6644" name="Group 26"/>
          <p:cNvGrpSpPr>
            <a:grpSpLocks/>
          </p:cNvGrpSpPr>
          <p:nvPr/>
        </p:nvGrpSpPr>
        <p:grpSpPr bwMode="auto">
          <a:xfrm>
            <a:off x="2743200" y="1828800"/>
            <a:ext cx="1524000" cy="990600"/>
            <a:chOff x="1728" y="1536"/>
            <a:chExt cx="960" cy="624"/>
          </a:xfrm>
        </p:grpSpPr>
        <p:sp>
          <p:nvSpPr>
            <p:cNvPr id="26793"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94"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5"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6"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7"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98"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99"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5" name="Group 34"/>
          <p:cNvGrpSpPr>
            <a:grpSpLocks/>
          </p:cNvGrpSpPr>
          <p:nvPr/>
        </p:nvGrpSpPr>
        <p:grpSpPr bwMode="auto">
          <a:xfrm>
            <a:off x="4114800" y="1828800"/>
            <a:ext cx="1524000" cy="990600"/>
            <a:chOff x="1728" y="1536"/>
            <a:chExt cx="960" cy="624"/>
          </a:xfrm>
        </p:grpSpPr>
        <p:sp>
          <p:nvSpPr>
            <p:cNvPr id="26786"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87"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8"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9"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90"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91"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92"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6" name="Group 42"/>
          <p:cNvGrpSpPr>
            <a:grpSpLocks/>
          </p:cNvGrpSpPr>
          <p:nvPr/>
        </p:nvGrpSpPr>
        <p:grpSpPr bwMode="auto">
          <a:xfrm>
            <a:off x="5486400" y="1828800"/>
            <a:ext cx="1524000" cy="990600"/>
            <a:chOff x="1728" y="1536"/>
            <a:chExt cx="960" cy="624"/>
          </a:xfrm>
        </p:grpSpPr>
        <p:sp>
          <p:nvSpPr>
            <p:cNvPr id="26779"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80"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1"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2"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83"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84"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85"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7" name="Group 50"/>
          <p:cNvGrpSpPr>
            <a:grpSpLocks/>
          </p:cNvGrpSpPr>
          <p:nvPr/>
        </p:nvGrpSpPr>
        <p:grpSpPr bwMode="auto">
          <a:xfrm>
            <a:off x="2743200" y="2895600"/>
            <a:ext cx="1524000" cy="990600"/>
            <a:chOff x="1728" y="1536"/>
            <a:chExt cx="960" cy="624"/>
          </a:xfrm>
        </p:grpSpPr>
        <p:sp>
          <p:nvSpPr>
            <p:cNvPr id="26772"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73"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4"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5"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76"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77"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78"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8" name="Group 58"/>
          <p:cNvGrpSpPr>
            <a:grpSpLocks/>
          </p:cNvGrpSpPr>
          <p:nvPr/>
        </p:nvGrpSpPr>
        <p:grpSpPr bwMode="auto">
          <a:xfrm>
            <a:off x="4114800" y="2895600"/>
            <a:ext cx="1524000" cy="990600"/>
            <a:chOff x="1728" y="1536"/>
            <a:chExt cx="960" cy="624"/>
          </a:xfrm>
        </p:grpSpPr>
        <p:sp>
          <p:nvSpPr>
            <p:cNvPr id="26765"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66"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7"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8"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9"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70"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71"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49" name="Group 66"/>
          <p:cNvGrpSpPr>
            <a:grpSpLocks/>
          </p:cNvGrpSpPr>
          <p:nvPr/>
        </p:nvGrpSpPr>
        <p:grpSpPr bwMode="auto">
          <a:xfrm>
            <a:off x="5486400" y="2895600"/>
            <a:ext cx="1524000" cy="990600"/>
            <a:chOff x="1728" y="1536"/>
            <a:chExt cx="960" cy="624"/>
          </a:xfrm>
        </p:grpSpPr>
        <p:sp>
          <p:nvSpPr>
            <p:cNvPr id="26758"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59"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0"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1"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62"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63"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64"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0" name="Group 74"/>
          <p:cNvGrpSpPr>
            <a:grpSpLocks/>
          </p:cNvGrpSpPr>
          <p:nvPr/>
        </p:nvGrpSpPr>
        <p:grpSpPr bwMode="auto">
          <a:xfrm>
            <a:off x="2743200" y="3962400"/>
            <a:ext cx="1524000" cy="990600"/>
            <a:chOff x="1728" y="1536"/>
            <a:chExt cx="960" cy="624"/>
          </a:xfrm>
        </p:grpSpPr>
        <p:sp>
          <p:nvSpPr>
            <p:cNvPr id="26751"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52"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3"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4"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55"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56"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57"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1" name="Group 82"/>
          <p:cNvGrpSpPr>
            <a:grpSpLocks/>
          </p:cNvGrpSpPr>
          <p:nvPr/>
        </p:nvGrpSpPr>
        <p:grpSpPr bwMode="auto">
          <a:xfrm>
            <a:off x="4114800" y="3962400"/>
            <a:ext cx="1524000" cy="990600"/>
            <a:chOff x="1728" y="1536"/>
            <a:chExt cx="960" cy="624"/>
          </a:xfrm>
        </p:grpSpPr>
        <p:sp>
          <p:nvSpPr>
            <p:cNvPr id="26744"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45"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6"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7"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8"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49"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50"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2" name="Group 90"/>
          <p:cNvGrpSpPr>
            <a:grpSpLocks/>
          </p:cNvGrpSpPr>
          <p:nvPr/>
        </p:nvGrpSpPr>
        <p:grpSpPr bwMode="auto">
          <a:xfrm>
            <a:off x="5486400" y="3962400"/>
            <a:ext cx="1524000" cy="990600"/>
            <a:chOff x="1728" y="1536"/>
            <a:chExt cx="960" cy="624"/>
          </a:xfrm>
        </p:grpSpPr>
        <p:sp>
          <p:nvSpPr>
            <p:cNvPr id="26737"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38"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9"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0"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41"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42"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43"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3" name="Group 98"/>
          <p:cNvGrpSpPr>
            <a:grpSpLocks/>
          </p:cNvGrpSpPr>
          <p:nvPr/>
        </p:nvGrpSpPr>
        <p:grpSpPr bwMode="auto">
          <a:xfrm>
            <a:off x="2743200" y="5029200"/>
            <a:ext cx="1524000" cy="990600"/>
            <a:chOff x="1728" y="1536"/>
            <a:chExt cx="960" cy="624"/>
          </a:xfrm>
        </p:grpSpPr>
        <p:sp>
          <p:nvSpPr>
            <p:cNvPr id="26730"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31"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2"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3"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34"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35"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36"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4" name="Group 106"/>
          <p:cNvGrpSpPr>
            <a:grpSpLocks/>
          </p:cNvGrpSpPr>
          <p:nvPr/>
        </p:nvGrpSpPr>
        <p:grpSpPr bwMode="auto">
          <a:xfrm>
            <a:off x="4114800" y="5029200"/>
            <a:ext cx="1524000" cy="990600"/>
            <a:chOff x="1728" y="1536"/>
            <a:chExt cx="960" cy="624"/>
          </a:xfrm>
        </p:grpSpPr>
        <p:sp>
          <p:nvSpPr>
            <p:cNvPr id="26723"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24"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5"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6"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7"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28"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29"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6655" name="Group 114"/>
          <p:cNvGrpSpPr>
            <a:grpSpLocks/>
          </p:cNvGrpSpPr>
          <p:nvPr/>
        </p:nvGrpSpPr>
        <p:grpSpPr bwMode="auto">
          <a:xfrm>
            <a:off x="5486400" y="5029200"/>
            <a:ext cx="1524000" cy="990600"/>
            <a:chOff x="1728" y="1536"/>
            <a:chExt cx="960" cy="624"/>
          </a:xfrm>
        </p:grpSpPr>
        <p:sp>
          <p:nvSpPr>
            <p:cNvPr id="26716"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6717"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8"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9"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20"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6721"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6722"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6656"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7"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8"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9"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6660" name="Group 126"/>
          <p:cNvGrpSpPr>
            <a:grpSpLocks/>
          </p:cNvGrpSpPr>
          <p:nvPr/>
        </p:nvGrpSpPr>
        <p:grpSpPr bwMode="auto">
          <a:xfrm>
            <a:off x="1371600" y="1676400"/>
            <a:ext cx="609600" cy="1371600"/>
            <a:chOff x="2544" y="4032"/>
            <a:chExt cx="384" cy="864"/>
          </a:xfrm>
        </p:grpSpPr>
        <p:sp>
          <p:nvSpPr>
            <p:cNvPr id="26714"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715"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6661"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2"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3"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4"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5"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6"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7"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8"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69"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0"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1"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2"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3"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4"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5"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6"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7"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8"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79"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0"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1"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6682"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3"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4"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5"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6"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7"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8"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9"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0"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1"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2"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3"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4"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5"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6"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7"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8" name="Line 166"/>
          <p:cNvSpPr>
            <a:spLocks noChangeShapeType="1"/>
          </p:cNvSpPr>
          <p:nvPr/>
        </p:nvSpPr>
        <p:spPr bwMode="auto">
          <a:xfrm>
            <a:off x="1295400" y="3556000"/>
            <a:ext cx="12192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9"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0"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1"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2"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3"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4" name="Line 172"/>
          <p:cNvSpPr>
            <a:spLocks noChangeShapeType="1"/>
          </p:cNvSpPr>
          <p:nvPr/>
        </p:nvSpPr>
        <p:spPr bwMode="auto">
          <a:xfrm rot="5400000">
            <a:off x="876300" y="34671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5" name="Line 173"/>
          <p:cNvSpPr>
            <a:spLocks noChangeShapeType="1"/>
          </p:cNvSpPr>
          <p:nvPr/>
        </p:nvSpPr>
        <p:spPr bwMode="auto">
          <a:xfrm>
            <a:off x="2514600" y="18288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6" name="Line 174"/>
          <p:cNvSpPr>
            <a:spLocks noChangeShapeType="1"/>
          </p:cNvSpPr>
          <p:nvPr/>
        </p:nvSpPr>
        <p:spPr bwMode="auto">
          <a:xfrm>
            <a:off x="2514600" y="28956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7" name="Line 175"/>
          <p:cNvSpPr>
            <a:spLocks noChangeShapeType="1"/>
          </p:cNvSpPr>
          <p:nvPr/>
        </p:nvSpPr>
        <p:spPr bwMode="auto">
          <a:xfrm>
            <a:off x="2514600" y="39624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8" name="Line 176"/>
          <p:cNvSpPr>
            <a:spLocks noChangeShapeType="1"/>
          </p:cNvSpPr>
          <p:nvPr/>
        </p:nvSpPr>
        <p:spPr bwMode="auto">
          <a:xfrm>
            <a:off x="2514600" y="50292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09" name="Line 177"/>
          <p:cNvSpPr>
            <a:spLocks noChangeShapeType="1"/>
          </p:cNvSpPr>
          <p:nvPr/>
        </p:nvSpPr>
        <p:spPr bwMode="auto">
          <a:xfrm rot="5400000">
            <a:off x="4441825" y="51593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0" name="Line 178"/>
          <p:cNvSpPr>
            <a:spLocks noChangeShapeType="1"/>
          </p:cNvSpPr>
          <p:nvPr/>
        </p:nvSpPr>
        <p:spPr bwMode="auto">
          <a:xfrm rot="5400000">
            <a:off x="4441825" y="40862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1" name="Line 179"/>
          <p:cNvSpPr>
            <a:spLocks noChangeShapeType="1"/>
          </p:cNvSpPr>
          <p:nvPr/>
        </p:nvSpPr>
        <p:spPr bwMode="auto">
          <a:xfrm rot="5400000">
            <a:off x="4441825" y="30130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2" name="Line 180"/>
          <p:cNvSpPr>
            <a:spLocks noChangeShapeType="1"/>
          </p:cNvSpPr>
          <p:nvPr/>
        </p:nvSpPr>
        <p:spPr bwMode="auto">
          <a:xfrm rot="5400000">
            <a:off x="4441825" y="19399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13" name="Line 181"/>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654300" y="2286000"/>
            <a:ext cx="762000" cy="3619500"/>
            <a:chOff x="1672" y="1440"/>
            <a:chExt cx="480" cy="2280"/>
          </a:xfrm>
        </p:grpSpPr>
        <p:pic>
          <p:nvPicPr>
            <p:cNvPr id="27836" name="Picture 3"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 y="3456"/>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7" name="Picture 4"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784"/>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8" name="Picture 5"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112"/>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9" name="Picture 6" descr="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1440"/>
              <a:ext cx="4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Rectangle 7"/>
          <p:cNvSpPr>
            <a:spLocks noGrp="1" noChangeArrowheads="1"/>
          </p:cNvSpPr>
          <p:nvPr>
            <p:ph type="title"/>
          </p:nvPr>
        </p:nvSpPr>
        <p:spPr>
          <a:xfrm>
            <a:off x="533400" y="76200"/>
            <a:ext cx="8077200" cy="1143000"/>
          </a:xfrm>
        </p:spPr>
        <p:txBody>
          <a:bodyPr/>
          <a:lstStyle/>
          <a:p>
            <a:pPr eaLnBrk="1" hangingPunct="1"/>
            <a:r>
              <a:rPr lang="en-US" altLang="en-US" sz="4000" smtClean="0"/>
              <a:t>A Random-Access Memory (RAM)</a:t>
            </a:r>
          </a:p>
        </p:txBody>
      </p:sp>
      <p:grpSp>
        <p:nvGrpSpPr>
          <p:cNvPr id="27652" name="Group 8"/>
          <p:cNvGrpSpPr>
            <a:grpSpLocks/>
          </p:cNvGrpSpPr>
          <p:nvPr/>
        </p:nvGrpSpPr>
        <p:grpSpPr bwMode="auto">
          <a:xfrm>
            <a:off x="457200" y="1066800"/>
            <a:ext cx="8218488" cy="180975"/>
            <a:chOff x="295" y="1311"/>
            <a:chExt cx="5177" cy="114"/>
          </a:xfrm>
        </p:grpSpPr>
        <p:sp>
          <p:nvSpPr>
            <p:cNvPr id="27834"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5"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27653" name="Rectangle 11"/>
          <p:cNvSpPr>
            <a:spLocks noChangeArrowheads="1"/>
          </p:cNvSpPr>
          <p:nvPr/>
        </p:nvSpPr>
        <p:spPr bwMode="auto">
          <a:xfrm>
            <a:off x="1295400" y="1524000"/>
            <a:ext cx="6400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4" name="Rectangle 12"/>
          <p:cNvSpPr>
            <a:spLocks noChangeArrowheads="1"/>
          </p:cNvSpPr>
          <p:nvPr/>
        </p:nvSpPr>
        <p:spPr bwMode="auto">
          <a:xfrm>
            <a:off x="1066800" y="19812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5" name="Rectangle 13"/>
          <p:cNvSpPr>
            <a:spLocks noChangeArrowheads="1"/>
          </p:cNvSpPr>
          <p:nvPr/>
        </p:nvSpPr>
        <p:spPr bwMode="auto">
          <a:xfrm>
            <a:off x="1066800" y="2286000"/>
            <a:ext cx="4572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6" name="Text Box 14"/>
          <p:cNvSpPr txBox="1">
            <a:spLocks noChangeArrowheads="1"/>
          </p:cNvSpPr>
          <p:nvPr/>
        </p:nvSpPr>
        <p:spPr bwMode="auto">
          <a:xfrm>
            <a:off x="0" y="1905000"/>
            <a:ext cx="1133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2 address </a:t>
            </a:r>
          </a:p>
          <a:p>
            <a:pPr>
              <a:spcBef>
                <a:spcPct val="0"/>
              </a:spcBef>
              <a:buFontTx/>
              <a:buNone/>
            </a:pPr>
            <a:r>
              <a:rPr lang="en-US" altLang="en-US" sz="1600"/>
              <a:t>bits</a:t>
            </a:r>
            <a:endParaRPr lang="en-US" altLang="en-US" sz="2400"/>
          </a:p>
        </p:txBody>
      </p:sp>
      <p:sp>
        <p:nvSpPr>
          <p:cNvPr id="27657" name="Rectangle 15"/>
          <p:cNvSpPr>
            <a:spLocks noChangeArrowheads="1"/>
          </p:cNvSpPr>
          <p:nvPr/>
        </p:nvSpPr>
        <p:spPr bwMode="auto">
          <a:xfrm>
            <a:off x="1066800" y="31686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8" name="Rectangle 16"/>
          <p:cNvSpPr>
            <a:spLocks noChangeArrowheads="1"/>
          </p:cNvSpPr>
          <p:nvPr/>
        </p:nvSpPr>
        <p:spPr bwMode="auto">
          <a:xfrm>
            <a:off x="1066800" y="3473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59" name="Rectangle 17"/>
          <p:cNvSpPr>
            <a:spLocks noChangeArrowheads="1"/>
          </p:cNvSpPr>
          <p:nvPr/>
        </p:nvSpPr>
        <p:spPr bwMode="auto">
          <a:xfrm>
            <a:off x="1066800" y="3778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0" name="Rectangle 18"/>
          <p:cNvSpPr>
            <a:spLocks noChangeArrowheads="1"/>
          </p:cNvSpPr>
          <p:nvPr/>
        </p:nvSpPr>
        <p:spPr bwMode="auto">
          <a:xfrm>
            <a:off x="1066800" y="46164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1" name="Rectangle 19"/>
          <p:cNvSpPr>
            <a:spLocks noChangeArrowheads="1"/>
          </p:cNvSpPr>
          <p:nvPr/>
        </p:nvSpPr>
        <p:spPr bwMode="auto">
          <a:xfrm>
            <a:off x="1066800" y="492125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2" name="Text Box 20"/>
          <p:cNvSpPr txBox="1">
            <a:spLocks noChangeArrowheads="1"/>
          </p:cNvSpPr>
          <p:nvPr/>
        </p:nvSpPr>
        <p:spPr bwMode="auto">
          <a:xfrm>
            <a:off x="0" y="3276600"/>
            <a:ext cx="850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(in)</a:t>
            </a:r>
          </a:p>
        </p:txBody>
      </p:sp>
      <p:sp>
        <p:nvSpPr>
          <p:cNvPr id="27663" name="Text Box 21"/>
          <p:cNvSpPr txBox="1">
            <a:spLocks noChangeArrowheads="1"/>
          </p:cNvSpPr>
          <p:nvPr/>
        </p:nvSpPr>
        <p:spPr bwMode="auto">
          <a:xfrm>
            <a:off x="228600" y="4529138"/>
            <a:ext cx="669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Read</a:t>
            </a:r>
          </a:p>
          <a:p>
            <a:pPr>
              <a:spcBef>
                <a:spcPct val="0"/>
              </a:spcBef>
              <a:buFontTx/>
              <a:buNone/>
            </a:pPr>
            <a:r>
              <a:rPr lang="en-US" altLang="en-US" sz="1600"/>
              <a:t>Write</a:t>
            </a:r>
            <a:endParaRPr lang="en-US" altLang="en-US" sz="2400"/>
          </a:p>
        </p:txBody>
      </p:sp>
      <p:sp>
        <p:nvSpPr>
          <p:cNvPr id="27664" name="Rectangle 22"/>
          <p:cNvSpPr>
            <a:spLocks noChangeArrowheads="1"/>
          </p:cNvSpPr>
          <p:nvPr/>
        </p:nvSpPr>
        <p:spPr bwMode="auto">
          <a:xfrm>
            <a:off x="7696200" y="32766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5" name="Rectangle 23"/>
          <p:cNvSpPr>
            <a:spLocks noChangeArrowheads="1"/>
          </p:cNvSpPr>
          <p:nvPr/>
        </p:nvSpPr>
        <p:spPr bwMode="auto">
          <a:xfrm>
            <a:off x="7696200" y="35814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6" name="Rectangle 24"/>
          <p:cNvSpPr>
            <a:spLocks noChangeArrowheads="1"/>
          </p:cNvSpPr>
          <p:nvPr/>
        </p:nvSpPr>
        <p:spPr bwMode="auto">
          <a:xfrm>
            <a:off x="7696200" y="3886200"/>
            <a:ext cx="2286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67" name="Text Box 25"/>
          <p:cNvSpPr txBox="1">
            <a:spLocks noChangeArrowheads="1"/>
          </p:cNvSpPr>
          <p:nvPr/>
        </p:nvSpPr>
        <p:spPr bwMode="auto">
          <a:xfrm>
            <a:off x="8093075" y="3309938"/>
            <a:ext cx="974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a:t>3 data</a:t>
            </a:r>
          </a:p>
          <a:p>
            <a:pPr>
              <a:spcBef>
                <a:spcPct val="0"/>
              </a:spcBef>
              <a:buFontTx/>
              <a:buNone/>
            </a:pPr>
            <a:r>
              <a:rPr lang="en-US" altLang="en-US" sz="1600"/>
              <a:t>bits (out)</a:t>
            </a:r>
            <a:endParaRPr lang="en-US" altLang="en-US" sz="2400"/>
          </a:p>
        </p:txBody>
      </p:sp>
      <p:grpSp>
        <p:nvGrpSpPr>
          <p:cNvPr id="27668" name="Group 26"/>
          <p:cNvGrpSpPr>
            <a:grpSpLocks/>
          </p:cNvGrpSpPr>
          <p:nvPr/>
        </p:nvGrpSpPr>
        <p:grpSpPr bwMode="auto">
          <a:xfrm>
            <a:off x="2743200" y="1828800"/>
            <a:ext cx="1524000" cy="990600"/>
            <a:chOff x="1728" y="1536"/>
            <a:chExt cx="960" cy="624"/>
          </a:xfrm>
        </p:grpSpPr>
        <p:sp>
          <p:nvSpPr>
            <p:cNvPr id="27827" name="Rectangle 2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28" name="Rectangle 2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9" name="Rectangle 2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0" name="Rectangle 3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31" name="Text Box 3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32" name="Text Box 3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33" name="Text Box 3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69" name="Group 34"/>
          <p:cNvGrpSpPr>
            <a:grpSpLocks/>
          </p:cNvGrpSpPr>
          <p:nvPr/>
        </p:nvGrpSpPr>
        <p:grpSpPr bwMode="auto">
          <a:xfrm>
            <a:off x="4114800" y="1828800"/>
            <a:ext cx="1524000" cy="990600"/>
            <a:chOff x="1728" y="1536"/>
            <a:chExt cx="960" cy="624"/>
          </a:xfrm>
        </p:grpSpPr>
        <p:sp>
          <p:nvSpPr>
            <p:cNvPr id="27820" name="Rectangle 3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21" name="Rectangle 3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2" name="Rectangle 3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3" name="Rectangle 3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24" name="Text Box 3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25" name="Text Box 4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26" name="Text Box 4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0" name="Group 42"/>
          <p:cNvGrpSpPr>
            <a:grpSpLocks/>
          </p:cNvGrpSpPr>
          <p:nvPr/>
        </p:nvGrpSpPr>
        <p:grpSpPr bwMode="auto">
          <a:xfrm>
            <a:off x="5486400" y="1828800"/>
            <a:ext cx="1524000" cy="990600"/>
            <a:chOff x="1728" y="1536"/>
            <a:chExt cx="960" cy="624"/>
          </a:xfrm>
        </p:grpSpPr>
        <p:sp>
          <p:nvSpPr>
            <p:cNvPr id="27813" name="Rectangle 4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14" name="Rectangle 4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5" name="Rectangle 4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6" name="Rectangle 4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7" name="Text Box 4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18" name="Text Box 4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19" name="Text Box 4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1" name="Group 50"/>
          <p:cNvGrpSpPr>
            <a:grpSpLocks/>
          </p:cNvGrpSpPr>
          <p:nvPr/>
        </p:nvGrpSpPr>
        <p:grpSpPr bwMode="auto">
          <a:xfrm>
            <a:off x="2743200" y="2895600"/>
            <a:ext cx="1524000" cy="990600"/>
            <a:chOff x="1728" y="1536"/>
            <a:chExt cx="960" cy="624"/>
          </a:xfrm>
        </p:grpSpPr>
        <p:sp>
          <p:nvSpPr>
            <p:cNvPr id="27806" name="Rectangle 5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07" name="Rectangle 5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8" name="Rectangle 5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9" name="Rectangle 5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10" name="Text Box 5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11" name="Text Box 5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12" name="Text Box 5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2" name="Group 58"/>
          <p:cNvGrpSpPr>
            <a:grpSpLocks/>
          </p:cNvGrpSpPr>
          <p:nvPr/>
        </p:nvGrpSpPr>
        <p:grpSpPr bwMode="auto">
          <a:xfrm>
            <a:off x="4114800" y="2895600"/>
            <a:ext cx="1524000" cy="990600"/>
            <a:chOff x="1728" y="1536"/>
            <a:chExt cx="960" cy="624"/>
          </a:xfrm>
        </p:grpSpPr>
        <p:sp>
          <p:nvSpPr>
            <p:cNvPr id="27799" name="Rectangle 5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800" name="Rectangle 6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1" name="Rectangle 6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2" name="Rectangle 6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803" name="Text Box 6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804" name="Text Box 6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805" name="Text Box 6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3" name="Group 66"/>
          <p:cNvGrpSpPr>
            <a:grpSpLocks/>
          </p:cNvGrpSpPr>
          <p:nvPr/>
        </p:nvGrpSpPr>
        <p:grpSpPr bwMode="auto">
          <a:xfrm>
            <a:off x="5486400" y="2895600"/>
            <a:ext cx="1524000" cy="990600"/>
            <a:chOff x="1728" y="1536"/>
            <a:chExt cx="960" cy="624"/>
          </a:xfrm>
        </p:grpSpPr>
        <p:sp>
          <p:nvSpPr>
            <p:cNvPr id="27792" name="Rectangle 6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93" name="Rectangle 6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4" name="Rectangle 6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5" name="Rectangle 7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96" name="Text Box 7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97" name="Text Box 7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98" name="Text Box 7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4" name="Group 74"/>
          <p:cNvGrpSpPr>
            <a:grpSpLocks/>
          </p:cNvGrpSpPr>
          <p:nvPr/>
        </p:nvGrpSpPr>
        <p:grpSpPr bwMode="auto">
          <a:xfrm>
            <a:off x="2743200" y="3962400"/>
            <a:ext cx="1524000" cy="990600"/>
            <a:chOff x="1728" y="1536"/>
            <a:chExt cx="960" cy="624"/>
          </a:xfrm>
        </p:grpSpPr>
        <p:sp>
          <p:nvSpPr>
            <p:cNvPr id="27785" name="Rectangle 7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86" name="Rectangle 7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7" name="Rectangle 7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8" name="Rectangle 7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9" name="Text Box 7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90" name="Text Box 8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91" name="Text Box 8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5" name="Group 82"/>
          <p:cNvGrpSpPr>
            <a:grpSpLocks/>
          </p:cNvGrpSpPr>
          <p:nvPr/>
        </p:nvGrpSpPr>
        <p:grpSpPr bwMode="auto">
          <a:xfrm>
            <a:off x="4114800" y="3962400"/>
            <a:ext cx="1524000" cy="990600"/>
            <a:chOff x="1728" y="1536"/>
            <a:chExt cx="960" cy="624"/>
          </a:xfrm>
        </p:grpSpPr>
        <p:sp>
          <p:nvSpPr>
            <p:cNvPr id="27778" name="Rectangle 83"/>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79" name="Rectangle 84"/>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0" name="Rectangle 85"/>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1" name="Rectangle 86"/>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82" name="Text Box 87"/>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83" name="Text Box 88"/>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84" name="Text Box 89"/>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6" name="Group 90"/>
          <p:cNvGrpSpPr>
            <a:grpSpLocks/>
          </p:cNvGrpSpPr>
          <p:nvPr/>
        </p:nvGrpSpPr>
        <p:grpSpPr bwMode="auto">
          <a:xfrm>
            <a:off x="5486400" y="3962400"/>
            <a:ext cx="1524000" cy="990600"/>
            <a:chOff x="1728" y="1536"/>
            <a:chExt cx="960" cy="624"/>
          </a:xfrm>
        </p:grpSpPr>
        <p:sp>
          <p:nvSpPr>
            <p:cNvPr id="27771" name="Rectangle 91"/>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72" name="Rectangle 92"/>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3" name="Rectangle 93"/>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4" name="Rectangle 94"/>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75" name="Text Box 95"/>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76" name="Text Box 96"/>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77" name="Text Box 97"/>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7" name="Group 98"/>
          <p:cNvGrpSpPr>
            <a:grpSpLocks/>
          </p:cNvGrpSpPr>
          <p:nvPr/>
        </p:nvGrpSpPr>
        <p:grpSpPr bwMode="auto">
          <a:xfrm>
            <a:off x="2743200" y="5029200"/>
            <a:ext cx="1524000" cy="990600"/>
            <a:chOff x="1728" y="1536"/>
            <a:chExt cx="960" cy="624"/>
          </a:xfrm>
        </p:grpSpPr>
        <p:sp>
          <p:nvSpPr>
            <p:cNvPr id="27764" name="Rectangle 99"/>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65" name="Rectangle 100"/>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6" name="Rectangle 101"/>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7" name="Rectangle 102"/>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8" name="Text Box 103"/>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69" name="Text Box 104"/>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70" name="Text Box 105"/>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8" name="Group 106"/>
          <p:cNvGrpSpPr>
            <a:grpSpLocks/>
          </p:cNvGrpSpPr>
          <p:nvPr/>
        </p:nvGrpSpPr>
        <p:grpSpPr bwMode="auto">
          <a:xfrm>
            <a:off x="4114800" y="5029200"/>
            <a:ext cx="1524000" cy="990600"/>
            <a:chOff x="1728" y="1536"/>
            <a:chExt cx="960" cy="624"/>
          </a:xfrm>
        </p:grpSpPr>
        <p:sp>
          <p:nvSpPr>
            <p:cNvPr id="27757" name="Rectangle 107"/>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58" name="Rectangle 108"/>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9" name="Rectangle 109"/>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0" name="Rectangle 110"/>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61" name="Text Box 111"/>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62" name="Text Box 112"/>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63" name="Text Box 113"/>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grpSp>
        <p:nvGrpSpPr>
          <p:cNvPr id="27679" name="Group 114"/>
          <p:cNvGrpSpPr>
            <a:grpSpLocks/>
          </p:cNvGrpSpPr>
          <p:nvPr/>
        </p:nvGrpSpPr>
        <p:grpSpPr bwMode="auto">
          <a:xfrm>
            <a:off x="5486400" y="5029200"/>
            <a:ext cx="1524000" cy="990600"/>
            <a:chOff x="1728" y="1536"/>
            <a:chExt cx="960" cy="624"/>
          </a:xfrm>
        </p:grpSpPr>
        <p:sp>
          <p:nvSpPr>
            <p:cNvPr id="27750" name="Rectangle 115"/>
            <p:cNvSpPr>
              <a:spLocks noChangeArrowheads="1"/>
            </p:cNvSpPr>
            <p:nvPr/>
          </p:nvSpPr>
          <p:spPr bwMode="auto">
            <a:xfrm>
              <a:off x="2160" y="1632"/>
              <a:ext cx="384" cy="38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1400"/>
                <a:t>D</a:t>
              </a:r>
            </a:p>
            <a:p>
              <a:pPr algn="ctr">
                <a:spcBef>
                  <a:spcPct val="0"/>
                </a:spcBef>
                <a:buFontTx/>
                <a:buNone/>
              </a:pPr>
              <a:r>
                <a:rPr lang="en-US" altLang="en-US" sz="1400"/>
                <a:t>Latch</a:t>
              </a:r>
              <a:endParaRPr lang="en-US" altLang="en-US" sz="2400"/>
            </a:p>
          </p:txBody>
        </p:sp>
        <p:sp>
          <p:nvSpPr>
            <p:cNvPr id="27751" name="Rectangle 116"/>
            <p:cNvSpPr>
              <a:spLocks noChangeArrowheads="1"/>
            </p:cNvSpPr>
            <p:nvPr/>
          </p:nvSpPr>
          <p:spPr bwMode="auto">
            <a:xfrm>
              <a:off x="2016" y="168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2" name="Rectangle 117"/>
            <p:cNvSpPr>
              <a:spLocks noChangeArrowheads="1"/>
            </p:cNvSpPr>
            <p:nvPr/>
          </p:nvSpPr>
          <p:spPr bwMode="auto">
            <a:xfrm>
              <a:off x="2544" y="1824"/>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3" name="Rectangle 118"/>
            <p:cNvSpPr>
              <a:spLocks noChangeArrowheads="1"/>
            </p:cNvSpPr>
            <p:nvPr/>
          </p:nvSpPr>
          <p:spPr bwMode="auto">
            <a:xfrm>
              <a:off x="2016" y="1920"/>
              <a:ext cx="144"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54" name="Text Box 119"/>
            <p:cNvSpPr txBox="1">
              <a:spLocks noChangeArrowheads="1"/>
            </p:cNvSpPr>
            <p:nvPr/>
          </p:nvSpPr>
          <p:spPr bwMode="auto">
            <a:xfrm>
              <a:off x="1852" y="1536"/>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D</a:t>
              </a:r>
            </a:p>
          </p:txBody>
        </p:sp>
        <p:sp>
          <p:nvSpPr>
            <p:cNvPr id="27755" name="Text Box 120"/>
            <p:cNvSpPr txBox="1">
              <a:spLocks noChangeArrowheads="1"/>
            </p:cNvSpPr>
            <p:nvPr/>
          </p:nvSpPr>
          <p:spPr bwMode="auto">
            <a:xfrm>
              <a:off x="1728" y="1968"/>
              <a:ext cx="528"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Strobe</a:t>
              </a:r>
            </a:p>
          </p:txBody>
        </p:sp>
        <p:sp>
          <p:nvSpPr>
            <p:cNvPr id="27756" name="Text Box 121"/>
            <p:cNvSpPr txBox="1">
              <a:spLocks noChangeArrowheads="1"/>
            </p:cNvSpPr>
            <p:nvPr/>
          </p:nvSpPr>
          <p:spPr bwMode="auto">
            <a:xfrm>
              <a:off x="2544" y="1632"/>
              <a:ext cx="11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400"/>
                <a:t>Q</a:t>
              </a:r>
            </a:p>
          </p:txBody>
        </p:sp>
      </p:grpSp>
      <p:sp>
        <p:nvSpPr>
          <p:cNvPr id="27680" name="Line 122"/>
          <p:cNvSpPr>
            <a:spLocks noChangeShapeType="1"/>
          </p:cNvSpPr>
          <p:nvPr/>
        </p:nvSpPr>
        <p:spPr bwMode="auto">
          <a:xfrm>
            <a:off x="1981200" y="1727200"/>
            <a:ext cx="762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123"/>
          <p:cNvSpPr>
            <a:spLocks noChangeShapeType="1"/>
          </p:cNvSpPr>
          <p:nvPr/>
        </p:nvSpPr>
        <p:spPr bwMode="auto">
          <a:xfrm>
            <a:off x="1981200" y="2159000"/>
            <a:ext cx="609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124"/>
          <p:cNvSpPr>
            <a:spLocks noChangeShapeType="1"/>
          </p:cNvSpPr>
          <p:nvPr/>
        </p:nvSpPr>
        <p:spPr bwMode="auto">
          <a:xfrm>
            <a:off x="1981200" y="2616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125"/>
          <p:cNvSpPr>
            <a:spLocks noChangeShapeType="1"/>
          </p:cNvSpPr>
          <p:nvPr/>
        </p:nvSpPr>
        <p:spPr bwMode="auto">
          <a:xfrm>
            <a:off x="1981200" y="30480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84" name="Group 126"/>
          <p:cNvGrpSpPr>
            <a:grpSpLocks/>
          </p:cNvGrpSpPr>
          <p:nvPr/>
        </p:nvGrpSpPr>
        <p:grpSpPr bwMode="auto">
          <a:xfrm>
            <a:off x="1371600" y="1676400"/>
            <a:ext cx="609600" cy="1371600"/>
            <a:chOff x="2544" y="4032"/>
            <a:chExt cx="384" cy="864"/>
          </a:xfrm>
        </p:grpSpPr>
        <p:sp>
          <p:nvSpPr>
            <p:cNvPr id="27748" name="Rectangle 127"/>
            <p:cNvSpPr>
              <a:spLocks noChangeArrowheads="1"/>
            </p:cNvSpPr>
            <p:nvPr/>
          </p:nvSpPr>
          <p:spPr bwMode="auto">
            <a:xfrm>
              <a:off x="2544" y="4032"/>
              <a:ext cx="384" cy="86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49" name="Text Box 128"/>
            <p:cNvSpPr txBox="1">
              <a:spLocks noChangeArrowheads="1"/>
            </p:cNvSpPr>
            <p:nvPr/>
          </p:nvSpPr>
          <p:spPr bwMode="auto">
            <a:xfrm rot="5400000">
              <a:off x="2407" y="4383"/>
              <a:ext cx="698"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1800"/>
                <a:t>Decoder</a:t>
              </a:r>
              <a:endParaRPr lang="en-US" altLang="en-US" sz="2400"/>
            </a:p>
          </p:txBody>
        </p:sp>
      </p:grpSp>
      <p:sp>
        <p:nvSpPr>
          <p:cNvPr id="27685" name="Line 129"/>
          <p:cNvSpPr>
            <a:spLocks noChangeShapeType="1"/>
          </p:cNvSpPr>
          <p:nvPr/>
        </p:nvSpPr>
        <p:spPr bwMode="auto">
          <a:xfrm rot="5400000">
            <a:off x="2368550" y="2095500"/>
            <a:ext cx="73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6" name="Line 130"/>
          <p:cNvSpPr>
            <a:spLocks noChangeShapeType="1"/>
          </p:cNvSpPr>
          <p:nvPr/>
        </p:nvSpPr>
        <p:spPr bwMode="auto">
          <a:xfrm rot="5400000">
            <a:off x="1943100" y="2806700"/>
            <a:ext cx="1295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131"/>
          <p:cNvSpPr>
            <a:spLocks noChangeShapeType="1"/>
          </p:cNvSpPr>
          <p:nvPr/>
        </p:nvSpPr>
        <p:spPr bwMode="auto">
          <a:xfrm>
            <a:off x="2565400" y="3454400"/>
            <a:ext cx="228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132"/>
          <p:cNvSpPr>
            <a:spLocks noChangeShapeType="1"/>
          </p:cNvSpPr>
          <p:nvPr/>
        </p:nvSpPr>
        <p:spPr bwMode="auto">
          <a:xfrm rot="5400000">
            <a:off x="1371600" y="3556000"/>
            <a:ext cx="1981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133"/>
          <p:cNvSpPr>
            <a:spLocks noChangeShapeType="1"/>
          </p:cNvSpPr>
          <p:nvPr/>
        </p:nvSpPr>
        <p:spPr bwMode="auto">
          <a:xfrm>
            <a:off x="2362200" y="4521200"/>
            <a:ext cx="3810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0" name="Line 134"/>
          <p:cNvSpPr>
            <a:spLocks noChangeShapeType="1"/>
          </p:cNvSpPr>
          <p:nvPr/>
        </p:nvSpPr>
        <p:spPr bwMode="auto">
          <a:xfrm rot="5400000">
            <a:off x="889000" y="4343400"/>
            <a:ext cx="264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135"/>
          <p:cNvSpPr>
            <a:spLocks noChangeShapeType="1"/>
          </p:cNvSpPr>
          <p:nvPr/>
        </p:nvSpPr>
        <p:spPr bwMode="auto">
          <a:xfrm>
            <a:off x="2209800" y="5613400"/>
            <a:ext cx="5842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Oval 136"/>
          <p:cNvSpPr>
            <a:spLocks noChangeArrowheads="1"/>
          </p:cNvSpPr>
          <p:nvPr/>
        </p:nvSpPr>
        <p:spPr bwMode="auto">
          <a:xfrm>
            <a:off x="2686050" y="23304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3" name="Oval 137"/>
          <p:cNvSpPr>
            <a:spLocks noChangeArrowheads="1"/>
          </p:cNvSpPr>
          <p:nvPr/>
        </p:nvSpPr>
        <p:spPr bwMode="auto">
          <a:xfrm>
            <a:off x="2730500" y="3429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4" name="Oval 138"/>
          <p:cNvSpPr>
            <a:spLocks noChangeArrowheads="1"/>
          </p:cNvSpPr>
          <p:nvPr/>
        </p:nvSpPr>
        <p:spPr bwMode="auto">
          <a:xfrm>
            <a:off x="2730500" y="44767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5" name="Oval 139"/>
          <p:cNvSpPr>
            <a:spLocks noChangeArrowheads="1"/>
          </p:cNvSpPr>
          <p:nvPr/>
        </p:nvSpPr>
        <p:spPr bwMode="auto">
          <a:xfrm>
            <a:off x="2711450" y="55626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696" name="Line 140"/>
          <p:cNvSpPr>
            <a:spLocks noChangeShapeType="1"/>
          </p:cNvSpPr>
          <p:nvPr/>
        </p:nvSpPr>
        <p:spPr bwMode="auto">
          <a:xfrm>
            <a:off x="1295400" y="5029200"/>
            <a:ext cx="1371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7" name="Line 141"/>
          <p:cNvSpPr>
            <a:spLocks noChangeShapeType="1"/>
          </p:cNvSpPr>
          <p:nvPr/>
        </p:nvSpPr>
        <p:spPr bwMode="auto">
          <a:xfrm rot="5400000">
            <a:off x="1035050" y="4152900"/>
            <a:ext cx="32766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8" name="Line 142"/>
          <p:cNvSpPr>
            <a:spLocks noChangeShapeType="1"/>
          </p:cNvSpPr>
          <p:nvPr/>
        </p:nvSpPr>
        <p:spPr bwMode="auto">
          <a:xfrm>
            <a:off x="2667000" y="5765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9" name="Line 143"/>
          <p:cNvSpPr>
            <a:spLocks noChangeShapeType="1"/>
          </p:cNvSpPr>
          <p:nvPr/>
        </p:nvSpPr>
        <p:spPr bwMode="auto">
          <a:xfrm>
            <a:off x="2667000" y="469265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0" name="Line 144"/>
          <p:cNvSpPr>
            <a:spLocks noChangeShapeType="1"/>
          </p:cNvSpPr>
          <p:nvPr/>
        </p:nvSpPr>
        <p:spPr bwMode="auto">
          <a:xfrm>
            <a:off x="2667000" y="36068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Line 145"/>
          <p:cNvSpPr>
            <a:spLocks noChangeShapeType="1"/>
          </p:cNvSpPr>
          <p:nvPr/>
        </p:nvSpPr>
        <p:spPr bwMode="auto">
          <a:xfrm>
            <a:off x="2667000" y="2540000"/>
            <a:ext cx="152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Oval 146"/>
          <p:cNvSpPr>
            <a:spLocks noChangeArrowheads="1"/>
          </p:cNvSpPr>
          <p:nvPr/>
        </p:nvSpPr>
        <p:spPr bwMode="auto">
          <a:xfrm>
            <a:off x="2743200" y="46291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3" name="Oval 147"/>
          <p:cNvSpPr>
            <a:spLocks noChangeArrowheads="1"/>
          </p:cNvSpPr>
          <p:nvPr/>
        </p:nvSpPr>
        <p:spPr bwMode="auto">
          <a:xfrm>
            <a:off x="2743200" y="57150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4" name="Oval 148"/>
          <p:cNvSpPr>
            <a:spLocks noChangeArrowheads="1"/>
          </p:cNvSpPr>
          <p:nvPr/>
        </p:nvSpPr>
        <p:spPr bwMode="auto">
          <a:xfrm>
            <a:off x="2743200" y="358140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5" name="Oval 149"/>
          <p:cNvSpPr>
            <a:spLocks noChangeArrowheads="1"/>
          </p:cNvSpPr>
          <p:nvPr/>
        </p:nvSpPr>
        <p:spPr bwMode="auto">
          <a:xfrm>
            <a:off x="2730500" y="2482850"/>
            <a:ext cx="114300" cy="114300"/>
          </a:xfrm>
          <a:prstGeom prst="ellipse">
            <a:avLst/>
          </a:prstGeom>
          <a:solidFill>
            <a:srgbClr val="E5E5E5"/>
          </a:solidFill>
          <a:ln w="9525">
            <a:solidFill>
              <a:srgbClr val="E5E5E5"/>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27706" name="Line 150"/>
          <p:cNvSpPr>
            <a:spLocks noChangeShapeType="1"/>
          </p:cNvSpPr>
          <p:nvPr/>
        </p:nvSpPr>
        <p:spPr bwMode="auto">
          <a:xfrm>
            <a:off x="3352800" y="28194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151"/>
          <p:cNvSpPr>
            <a:spLocks noChangeShapeType="1"/>
          </p:cNvSpPr>
          <p:nvPr/>
        </p:nvSpPr>
        <p:spPr bwMode="auto">
          <a:xfrm>
            <a:off x="33782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8" name="Line 152"/>
          <p:cNvSpPr>
            <a:spLocks noChangeShapeType="1"/>
          </p:cNvSpPr>
          <p:nvPr/>
        </p:nvSpPr>
        <p:spPr bwMode="auto">
          <a:xfrm>
            <a:off x="475615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9" name="Line 153"/>
          <p:cNvSpPr>
            <a:spLocks noChangeShapeType="1"/>
          </p:cNvSpPr>
          <p:nvPr/>
        </p:nvSpPr>
        <p:spPr bwMode="auto">
          <a:xfrm>
            <a:off x="6134100" y="25146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0" name="Line 154"/>
          <p:cNvSpPr>
            <a:spLocks noChangeShapeType="1"/>
          </p:cNvSpPr>
          <p:nvPr/>
        </p:nvSpPr>
        <p:spPr bwMode="auto">
          <a:xfrm>
            <a:off x="3352800" y="388620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1" name="Line 155"/>
          <p:cNvSpPr>
            <a:spLocks noChangeShapeType="1"/>
          </p:cNvSpPr>
          <p:nvPr/>
        </p:nvSpPr>
        <p:spPr bwMode="auto">
          <a:xfrm>
            <a:off x="3378200" y="35750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2" name="Line 156"/>
          <p:cNvSpPr>
            <a:spLocks noChangeShapeType="1"/>
          </p:cNvSpPr>
          <p:nvPr/>
        </p:nvSpPr>
        <p:spPr bwMode="auto">
          <a:xfrm>
            <a:off x="475615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3" name="Line 157"/>
          <p:cNvSpPr>
            <a:spLocks noChangeShapeType="1"/>
          </p:cNvSpPr>
          <p:nvPr/>
        </p:nvSpPr>
        <p:spPr bwMode="auto">
          <a:xfrm>
            <a:off x="6134100" y="358140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4" name="Line 158"/>
          <p:cNvSpPr>
            <a:spLocks noChangeShapeType="1"/>
          </p:cNvSpPr>
          <p:nvPr/>
        </p:nvSpPr>
        <p:spPr bwMode="auto">
          <a:xfrm>
            <a:off x="3352800" y="49466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5" name="Line 159"/>
          <p:cNvSpPr>
            <a:spLocks noChangeShapeType="1"/>
          </p:cNvSpPr>
          <p:nvPr/>
        </p:nvSpPr>
        <p:spPr bwMode="auto">
          <a:xfrm>
            <a:off x="33782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6" name="Line 160"/>
          <p:cNvSpPr>
            <a:spLocks noChangeShapeType="1"/>
          </p:cNvSpPr>
          <p:nvPr/>
        </p:nvSpPr>
        <p:spPr bwMode="auto">
          <a:xfrm>
            <a:off x="475615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7" name="Line 161"/>
          <p:cNvSpPr>
            <a:spLocks noChangeShapeType="1"/>
          </p:cNvSpPr>
          <p:nvPr/>
        </p:nvSpPr>
        <p:spPr bwMode="auto">
          <a:xfrm>
            <a:off x="6134100" y="46418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8" name="Line 162"/>
          <p:cNvSpPr>
            <a:spLocks noChangeShapeType="1"/>
          </p:cNvSpPr>
          <p:nvPr/>
        </p:nvSpPr>
        <p:spPr bwMode="auto">
          <a:xfrm>
            <a:off x="3352800" y="6013450"/>
            <a:ext cx="2819400" cy="0"/>
          </a:xfrm>
          <a:prstGeom prst="line">
            <a:avLst/>
          </a:prstGeom>
          <a:noFill/>
          <a:ln w="57150">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9" name="Line 163"/>
          <p:cNvSpPr>
            <a:spLocks noChangeShapeType="1"/>
          </p:cNvSpPr>
          <p:nvPr/>
        </p:nvSpPr>
        <p:spPr bwMode="auto">
          <a:xfrm>
            <a:off x="33782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0" name="Line 164"/>
          <p:cNvSpPr>
            <a:spLocks noChangeShapeType="1"/>
          </p:cNvSpPr>
          <p:nvPr/>
        </p:nvSpPr>
        <p:spPr bwMode="auto">
          <a:xfrm>
            <a:off x="475615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1" name="Line 165"/>
          <p:cNvSpPr>
            <a:spLocks noChangeShapeType="1"/>
          </p:cNvSpPr>
          <p:nvPr/>
        </p:nvSpPr>
        <p:spPr bwMode="auto">
          <a:xfrm>
            <a:off x="6134100" y="5708650"/>
            <a:ext cx="0" cy="304800"/>
          </a:xfrm>
          <a:prstGeom prst="line">
            <a:avLst/>
          </a:prstGeom>
          <a:noFill/>
          <a:ln w="28575">
            <a:solidFill>
              <a:srgbClr val="E5E5E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2" name="Line 166"/>
          <p:cNvSpPr>
            <a:spLocks noChangeShapeType="1"/>
          </p:cNvSpPr>
          <p:nvPr/>
        </p:nvSpPr>
        <p:spPr bwMode="auto">
          <a:xfrm>
            <a:off x="1295400" y="3556000"/>
            <a:ext cx="12192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3" name="Line 167"/>
          <p:cNvSpPr>
            <a:spLocks noChangeShapeType="1"/>
          </p:cNvSpPr>
          <p:nvPr/>
        </p:nvSpPr>
        <p:spPr bwMode="auto">
          <a:xfrm rot="5400000">
            <a:off x="457200" y="3657600"/>
            <a:ext cx="32004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4" name="Line 168"/>
          <p:cNvSpPr>
            <a:spLocks noChangeShapeType="1"/>
          </p:cNvSpPr>
          <p:nvPr/>
        </p:nvSpPr>
        <p:spPr bwMode="auto">
          <a:xfrm>
            <a:off x="2051050" y="20828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5" name="Line 169"/>
          <p:cNvSpPr>
            <a:spLocks noChangeShapeType="1"/>
          </p:cNvSpPr>
          <p:nvPr/>
        </p:nvSpPr>
        <p:spPr bwMode="auto">
          <a:xfrm>
            <a:off x="2057400" y="31559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6" name="Line 170"/>
          <p:cNvSpPr>
            <a:spLocks noChangeShapeType="1"/>
          </p:cNvSpPr>
          <p:nvPr/>
        </p:nvSpPr>
        <p:spPr bwMode="auto">
          <a:xfrm>
            <a:off x="2057400" y="422910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7" name="Line 171"/>
          <p:cNvSpPr>
            <a:spLocks noChangeShapeType="1"/>
          </p:cNvSpPr>
          <p:nvPr/>
        </p:nvSpPr>
        <p:spPr bwMode="auto">
          <a:xfrm>
            <a:off x="2057400" y="5276850"/>
            <a:ext cx="114935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8" name="Line 172"/>
          <p:cNvSpPr>
            <a:spLocks noChangeShapeType="1"/>
          </p:cNvSpPr>
          <p:nvPr/>
        </p:nvSpPr>
        <p:spPr bwMode="auto">
          <a:xfrm rot="5400000">
            <a:off x="876300" y="3467100"/>
            <a:ext cx="32766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9" name="Line 173"/>
          <p:cNvSpPr>
            <a:spLocks noChangeShapeType="1"/>
          </p:cNvSpPr>
          <p:nvPr/>
        </p:nvSpPr>
        <p:spPr bwMode="auto">
          <a:xfrm>
            <a:off x="2514600" y="18288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0" name="Line 174"/>
          <p:cNvSpPr>
            <a:spLocks noChangeShapeType="1"/>
          </p:cNvSpPr>
          <p:nvPr/>
        </p:nvSpPr>
        <p:spPr bwMode="auto">
          <a:xfrm>
            <a:off x="2514600" y="28956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1" name="Line 175"/>
          <p:cNvSpPr>
            <a:spLocks noChangeShapeType="1"/>
          </p:cNvSpPr>
          <p:nvPr/>
        </p:nvSpPr>
        <p:spPr bwMode="auto">
          <a:xfrm>
            <a:off x="2514600" y="39624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2" name="Line 176"/>
          <p:cNvSpPr>
            <a:spLocks noChangeShapeType="1"/>
          </p:cNvSpPr>
          <p:nvPr/>
        </p:nvSpPr>
        <p:spPr bwMode="auto">
          <a:xfrm>
            <a:off x="2514600" y="5029200"/>
            <a:ext cx="205740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3" name="Line 177"/>
          <p:cNvSpPr>
            <a:spLocks noChangeShapeType="1"/>
          </p:cNvSpPr>
          <p:nvPr/>
        </p:nvSpPr>
        <p:spPr bwMode="auto">
          <a:xfrm rot="5400000">
            <a:off x="4441825" y="51593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4" name="Line 178"/>
          <p:cNvSpPr>
            <a:spLocks noChangeShapeType="1"/>
          </p:cNvSpPr>
          <p:nvPr/>
        </p:nvSpPr>
        <p:spPr bwMode="auto">
          <a:xfrm rot="5400000">
            <a:off x="4441825" y="40862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5" name="Line 179"/>
          <p:cNvSpPr>
            <a:spLocks noChangeShapeType="1"/>
          </p:cNvSpPr>
          <p:nvPr/>
        </p:nvSpPr>
        <p:spPr bwMode="auto">
          <a:xfrm rot="5400000">
            <a:off x="4441825" y="301307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6" name="Line 180"/>
          <p:cNvSpPr>
            <a:spLocks noChangeShapeType="1"/>
          </p:cNvSpPr>
          <p:nvPr/>
        </p:nvSpPr>
        <p:spPr bwMode="auto">
          <a:xfrm rot="5400000">
            <a:off x="4441825" y="1939925"/>
            <a:ext cx="285750" cy="0"/>
          </a:xfrm>
          <a:prstGeom prst="line">
            <a:avLst/>
          </a:prstGeom>
          <a:noFill/>
          <a:ln w="57150">
            <a:solidFill>
              <a:srgbClr val="3EBD1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181"/>
          <p:cNvSpPr>
            <a:spLocks noChangeShapeType="1"/>
          </p:cNvSpPr>
          <p:nvPr/>
        </p:nvSpPr>
        <p:spPr bwMode="auto">
          <a:xfrm>
            <a:off x="1295400" y="3200400"/>
            <a:ext cx="762000" cy="0"/>
          </a:xfrm>
          <a:prstGeom prst="line">
            <a:avLst/>
          </a:prstGeom>
          <a:noFill/>
          <a:ln w="57150">
            <a:solidFill>
              <a:srgbClr val="E51B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182"/>
          <p:cNvSpPr>
            <a:spLocks noChangeShapeType="1"/>
          </p:cNvSpPr>
          <p:nvPr/>
        </p:nvSpPr>
        <p:spPr bwMode="auto">
          <a:xfrm>
            <a:off x="1295400" y="3810000"/>
            <a:ext cx="1371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9" name="Line 183"/>
          <p:cNvSpPr>
            <a:spLocks noChangeShapeType="1"/>
          </p:cNvSpPr>
          <p:nvPr/>
        </p:nvSpPr>
        <p:spPr bwMode="auto">
          <a:xfrm rot="5400000">
            <a:off x="1028700" y="33147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84"/>
          <p:cNvSpPr>
            <a:spLocks noChangeShapeType="1"/>
          </p:cNvSpPr>
          <p:nvPr/>
        </p:nvSpPr>
        <p:spPr bwMode="auto">
          <a:xfrm>
            <a:off x="2667000" y="16764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Line 185"/>
          <p:cNvSpPr>
            <a:spLocks noChangeShapeType="1"/>
          </p:cNvSpPr>
          <p:nvPr/>
        </p:nvSpPr>
        <p:spPr bwMode="auto">
          <a:xfrm>
            <a:off x="2667000" y="278765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2" name="Line 186"/>
          <p:cNvSpPr>
            <a:spLocks noChangeShapeType="1"/>
          </p:cNvSpPr>
          <p:nvPr/>
        </p:nvSpPr>
        <p:spPr bwMode="auto">
          <a:xfrm>
            <a:off x="2667000" y="386715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3" name="Line 187"/>
          <p:cNvSpPr>
            <a:spLocks noChangeShapeType="1"/>
          </p:cNvSpPr>
          <p:nvPr/>
        </p:nvSpPr>
        <p:spPr bwMode="auto">
          <a:xfrm>
            <a:off x="2667000" y="4914900"/>
            <a:ext cx="3276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188"/>
          <p:cNvSpPr>
            <a:spLocks noChangeShapeType="1"/>
          </p:cNvSpPr>
          <p:nvPr/>
        </p:nvSpPr>
        <p:spPr bwMode="auto">
          <a:xfrm rot="5400000">
            <a:off x="5759450" y="50863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5" name="Line 189"/>
          <p:cNvSpPr>
            <a:spLocks noChangeShapeType="1"/>
          </p:cNvSpPr>
          <p:nvPr/>
        </p:nvSpPr>
        <p:spPr bwMode="auto">
          <a:xfrm rot="5400000">
            <a:off x="5753100" y="405130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90"/>
          <p:cNvSpPr>
            <a:spLocks noChangeShapeType="1"/>
          </p:cNvSpPr>
          <p:nvPr/>
        </p:nvSpPr>
        <p:spPr bwMode="auto">
          <a:xfrm rot="5400000">
            <a:off x="5746750" y="29781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191"/>
          <p:cNvSpPr>
            <a:spLocks noChangeShapeType="1"/>
          </p:cNvSpPr>
          <p:nvPr/>
        </p:nvSpPr>
        <p:spPr bwMode="auto">
          <a:xfrm rot="5400000">
            <a:off x="5759450" y="1873250"/>
            <a:ext cx="381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ltLang="en-US" sz="4000" smtClean="0"/>
              <a:t>A Circuit for Adding</a:t>
            </a:r>
            <a:r>
              <a:rPr lang="en-US" altLang="en-US" smtClean="0"/>
              <a:t>!</a:t>
            </a:r>
          </a:p>
        </p:txBody>
      </p:sp>
      <p:grpSp>
        <p:nvGrpSpPr>
          <p:cNvPr id="4099" name="Group 3"/>
          <p:cNvGrpSpPr>
            <a:grpSpLocks/>
          </p:cNvGrpSpPr>
          <p:nvPr/>
        </p:nvGrpSpPr>
        <p:grpSpPr bwMode="auto">
          <a:xfrm>
            <a:off x="533400" y="1066800"/>
            <a:ext cx="8218488" cy="180975"/>
            <a:chOff x="295" y="1311"/>
            <a:chExt cx="5177" cy="114"/>
          </a:xfrm>
        </p:grpSpPr>
        <p:sp>
          <p:nvSpPr>
            <p:cNvPr id="41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41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4100"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236551" name="Text Box 7"/>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236552" name="Line 8"/>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53" name="Text Box 9"/>
          <p:cNvSpPr txBox="1">
            <a:spLocks noChangeArrowheads="1"/>
          </p:cNvSpPr>
          <p:nvPr/>
        </p:nvSpPr>
        <p:spPr bwMode="auto">
          <a:xfrm>
            <a:off x="2667000" y="4114800"/>
            <a:ext cx="4714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sum</a:t>
            </a:r>
            <a:endParaRPr lang="en-US" altLang="en-US" sz="2400"/>
          </a:p>
        </p:txBody>
      </p:sp>
      <p:sp>
        <p:nvSpPr>
          <p:cNvPr id="236554" name="Text Box 10"/>
          <p:cNvSpPr txBox="1">
            <a:spLocks noChangeArrowheads="1"/>
          </p:cNvSpPr>
          <p:nvPr/>
        </p:nvSpPr>
        <p:spPr bwMode="auto">
          <a:xfrm>
            <a:off x="2041525" y="3505200"/>
            <a:ext cx="70167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000"/>
              <a:t>carry out</a:t>
            </a:r>
            <a:endParaRPr lang="en-US" altLang="en-US" sz="2400"/>
          </a:p>
        </p:txBody>
      </p:sp>
      <p:sp>
        <p:nvSpPr>
          <p:cNvPr id="4105" name="Line 11"/>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6" name="Text Box 12"/>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4107" name="Text Box 13"/>
          <p:cNvSpPr txBox="1">
            <a:spLocks noChangeArrowheads="1"/>
          </p:cNvSpPr>
          <p:nvPr/>
        </p:nvSpPr>
        <p:spPr bwMode="auto">
          <a:xfrm>
            <a:off x="533400" y="2371725"/>
            <a:ext cx="30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grpSp>
        <p:nvGrpSpPr>
          <p:cNvPr id="236558" name="Group 14"/>
          <p:cNvGrpSpPr>
            <a:grpSpLocks/>
          </p:cNvGrpSpPr>
          <p:nvPr/>
        </p:nvGrpSpPr>
        <p:grpSpPr bwMode="auto">
          <a:xfrm>
            <a:off x="2667000" y="2286000"/>
            <a:ext cx="533400" cy="1836738"/>
            <a:chOff x="1680" y="1440"/>
            <a:chExt cx="336" cy="1157"/>
          </a:xfrm>
        </p:grpSpPr>
        <p:sp>
          <p:nvSpPr>
            <p:cNvPr id="4109" name="Rectangle 15"/>
            <p:cNvSpPr>
              <a:spLocks noChangeArrowheads="1"/>
            </p:cNvSpPr>
            <p:nvPr/>
          </p:nvSpPr>
          <p:spPr bwMode="auto">
            <a:xfrm>
              <a:off x="1728" y="2069"/>
              <a:ext cx="288" cy="2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4110" name="Line 16"/>
            <p:cNvSpPr>
              <a:spLocks noChangeShapeType="1"/>
            </p:cNvSpPr>
            <p:nvPr/>
          </p:nvSpPr>
          <p:spPr bwMode="auto">
            <a:xfrm>
              <a:off x="1847" y="1685"/>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11" name="Group 17"/>
            <p:cNvGrpSpPr>
              <a:grpSpLocks/>
            </p:cNvGrpSpPr>
            <p:nvPr/>
          </p:nvGrpSpPr>
          <p:grpSpPr bwMode="auto">
            <a:xfrm>
              <a:off x="1748" y="1440"/>
              <a:ext cx="48" cy="576"/>
              <a:chOff x="1440" y="1435"/>
              <a:chExt cx="48" cy="576"/>
            </a:xfrm>
          </p:grpSpPr>
          <p:sp>
            <p:nvSpPr>
              <p:cNvPr id="4117" name="Line 18"/>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19"/>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112" name="Line 20"/>
            <p:cNvSpPr>
              <a:spLocks noChangeShapeType="1"/>
            </p:cNvSpPr>
            <p:nvPr/>
          </p:nvSpPr>
          <p:spPr bwMode="auto">
            <a:xfrm>
              <a:off x="1948" y="1877"/>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3" name="Line 21"/>
            <p:cNvSpPr>
              <a:spLocks noChangeShapeType="1"/>
            </p:cNvSpPr>
            <p:nvPr/>
          </p:nvSpPr>
          <p:spPr bwMode="auto">
            <a:xfrm>
              <a:off x="1824" y="2357"/>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22"/>
            <p:cNvSpPr>
              <a:spLocks noChangeShapeType="1"/>
            </p:cNvSpPr>
            <p:nvPr/>
          </p:nvSpPr>
          <p:spPr bwMode="auto">
            <a:xfrm>
              <a:off x="1752" y="2357"/>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3"/>
            <p:cNvSpPr>
              <a:spLocks noChangeShapeType="1"/>
            </p:cNvSpPr>
            <p:nvPr/>
          </p:nvSpPr>
          <p:spPr bwMode="auto">
            <a:xfrm flipV="1">
              <a:off x="1680" y="230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4116" name="AutoShape 24"/>
            <p:cNvCxnSpPr>
              <a:cxnSpLocks noChangeShapeType="1"/>
              <a:stCxn id="4115" idx="0"/>
              <a:endCxn id="4114" idx="1"/>
            </p:cNvCxnSpPr>
            <p:nvPr/>
          </p:nvCxnSpPr>
          <p:spPr bwMode="auto">
            <a:xfrm>
              <a:off x="1680" y="2548"/>
              <a:ext cx="72"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5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65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p:bldP spid="236552" grpId="0" animBg="1"/>
      <p:bldP spid="236553" grpId="0"/>
      <p:bldP spid="236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sz="4000" smtClean="0"/>
              <a:t>A Circuit for Adding</a:t>
            </a:r>
            <a:r>
              <a:rPr lang="en-US" altLang="en-US" smtClean="0"/>
              <a:t>!</a:t>
            </a:r>
          </a:p>
        </p:txBody>
      </p:sp>
      <p:grpSp>
        <p:nvGrpSpPr>
          <p:cNvPr id="5123" name="Group 3"/>
          <p:cNvGrpSpPr>
            <a:grpSpLocks/>
          </p:cNvGrpSpPr>
          <p:nvPr/>
        </p:nvGrpSpPr>
        <p:grpSpPr bwMode="auto">
          <a:xfrm>
            <a:off x="533400" y="1066800"/>
            <a:ext cx="8218488" cy="180975"/>
            <a:chOff x="295" y="1311"/>
            <a:chExt cx="5177" cy="114"/>
          </a:xfrm>
        </p:grpSpPr>
        <p:sp>
          <p:nvSpPr>
            <p:cNvPr id="517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517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5124"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5125" name="Line 8"/>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9"/>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5127" name="Text Box 10"/>
          <p:cNvSpPr txBox="1">
            <a:spLocks noChangeArrowheads="1"/>
          </p:cNvSpPr>
          <p:nvPr/>
        </p:nvSpPr>
        <p:spPr bwMode="auto">
          <a:xfrm>
            <a:off x="533400" y="2371725"/>
            <a:ext cx="30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sp>
        <p:nvSpPr>
          <p:cNvPr id="5128" name="Rectangle 11"/>
          <p:cNvSpPr>
            <a:spLocks noChangeArrowheads="1"/>
          </p:cNvSpPr>
          <p:nvPr/>
        </p:nvSpPr>
        <p:spPr bwMode="auto">
          <a:xfrm>
            <a:off x="27432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29" name="Line 12"/>
          <p:cNvSpPr>
            <a:spLocks noChangeShapeType="1"/>
          </p:cNvSpPr>
          <p:nvPr/>
        </p:nvSpPr>
        <p:spPr bwMode="auto">
          <a:xfrm>
            <a:off x="29321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30" name="Group 13"/>
          <p:cNvGrpSpPr>
            <a:grpSpLocks/>
          </p:cNvGrpSpPr>
          <p:nvPr/>
        </p:nvGrpSpPr>
        <p:grpSpPr bwMode="auto">
          <a:xfrm>
            <a:off x="2774950" y="2286000"/>
            <a:ext cx="76200" cy="914400"/>
            <a:chOff x="1440" y="1435"/>
            <a:chExt cx="48" cy="576"/>
          </a:xfrm>
        </p:grpSpPr>
        <p:sp>
          <p:nvSpPr>
            <p:cNvPr id="5173" name="Line 1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4" name="Line 1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1" name="Line 16"/>
          <p:cNvSpPr>
            <a:spLocks noChangeShapeType="1"/>
          </p:cNvSpPr>
          <p:nvPr/>
        </p:nvSpPr>
        <p:spPr bwMode="auto">
          <a:xfrm>
            <a:off x="30924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17"/>
          <p:cNvSpPr>
            <a:spLocks noChangeShapeType="1"/>
          </p:cNvSpPr>
          <p:nvPr/>
        </p:nvSpPr>
        <p:spPr bwMode="auto">
          <a:xfrm>
            <a:off x="28956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3" name="Line 18"/>
          <p:cNvSpPr>
            <a:spLocks noChangeShapeType="1"/>
          </p:cNvSpPr>
          <p:nvPr/>
        </p:nvSpPr>
        <p:spPr bwMode="auto">
          <a:xfrm>
            <a:off x="27813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Line 19"/>
          <p:cNvSpPr>
            <a:spLocks noChangeShapeType="1"/>
          </p:cNvSpPr>
          <p:nvPr/>
        </p:nvSpPr>
        <p:spPr bwMode="auto">
          <a:xfrm flipV="1">
            <a:off x="26622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35" name="AutoShape 20"/>
          <p:cNvCxnSpPr>
            <a:cxnSpLocks noChangeShapeType="1"/>
            <a:stCxn id="5134" idx="0"/>
            <a:endCxn id="5133" idx="1"/>
          </p:cNvCxnSpPr>
          <p:nvPr/>
        </p:nvCxnSpPr>
        <p:spPr bwMode="auto">
          <a:xfrm>
            <a:off x="26622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36" name="Rectangle 21"/>
          <p:cNvSpPr>
            <a:spLocks noChangeArrowheads="1"/>
          </p:cNvSpPr>
          <p:nvPr/>
        </p:nvSpPr>
        <p:spPr bwMode="auto">
          <a:xfrm>
            <a:off x="21336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37" name="Line 22"/>
          <p:cNvSpPr>
            <a:spLocks noChangeShapeType="1"/>
          </p:cNvSpPr>
          <p:nvPr/>
        </p:nvSpPr>
        <p:spPr bwMode="auto">
          <a:xfrm>
            <a:off x="23225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38" name="Group 23"/>
          <p:cNvGrpSpPr>
            <a:grpSpLocks/>
          </p:cNvGrpSpPr>
          <p:nvPr/>
        </p:nvGrpSpPr>
        <p:grpSpPr bwMode="auto">
          <a:xfrm>
            <a:off x="2165350" y="2286000"/>
            <a:ext cx="76200" cy="914400"/>
            <a:chOff x="1440" y="1435"/>
            <a:chExt cx="48" cy="576"/>
          </a:xfrm>
        </p:grpSpPr>
        <p:sp>
          <p:nvSpPr>
            <p:cNvPr id="5171" name="Line 2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2" name="Line 2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9" name="Line 26"/>
          <p:cNvSpPr>
            <a:spLocks noChangeShapeType="1"/>
          </p:cNvSpPr>
          <p:nvPr/>
        </p:nvSpPr>
        <p:spPr bwMode="auto">
          <a:xfrm>
            <a:off x="24828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0" name="Line 27"/>
          <p:cNvSpPr>
            <a:spLocks noChangeShapeType="1"/>
          </p:cNvSpPr>
          <p:nvPr/>
        </p:nvSpPr>
        <p:spPr bwMode="auto">
          <a:xfrm>
            <a:off x="22860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1" name="Line 28"/>
          <p:cNvSpPr>
            <a:spLocks noChangeShapeType="1"/>
          </p:cNvSpPr>
          <p:nvPr/>
        </p:nvSpPr>
        <p:spPr bwMode="auto">
          <a:xfrm>
            <a:off x="21717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42" name="AutoShape 29"/>
          <p:cNvCxnSpPr>
            <a:cxnSpLocks noChangeShapeType="1"/>
            <a:stCxn id="5160" idx="0"/>
          </p:cNvCxnSpPr>
          <p:nvPr/>
        </p:nvCxnSpPr>
        <p:spPr bwMode="auto">
          <a:xfrm>
            <a:off x="20526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43" name="Rectangle 30"/>
          <p:cNvSpPr>
            <a:spLocks noChangeArrowheads="1"/>
          </p:cNvSpPr>
          <p:nvPr/>
        </p:nvSpPr>
        <p:spPr bwMode="auto">
          <a:xfrm>
            <a:off x="15240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44" name="Line 31"/>
          <p:cNvSpPr>
            <a:spLocks noChangeShapeType="1"/>
          </p:cNvSpPr>
          <p:nvPr/>
        </p:nvSpPr>
        <p:spPr bwMode="auto">
          <a:xfrm>
            <a:off x="1712913"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45" name="Group 32"/>
          <p:cNvGrpSpPr>
            <a:grpSpLocks/>
          </p:cNvGrpSpPr>
          <p:nvPr/>
        </p:nvGrpSpPr>
        <p:grpSpPr bwMode="auto">
          <a:xfrm>
            <a:off x="1555750" y="2278063"/>
            <a:ext cx="76200" cy="914400"/>
            <a:chOff x="1440" y="1435"/>
            <a:chExt cx="48" cy="576"/>
          </a:xfrm>
        </p:grpSpPr>
        <p:sp>
          <p:nvSpPr>
            <p:cNvPr id="5169" name="Line 33"/>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70" name="Line 34"/>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46" name="Line 35"/>
          <p:cNvSpPr>
            <a:spLocks noChangeShapeType="1"/>
          </p:cNvSpPr>
          <p:nvPr/>
        </p:nvSpPr>
        <p:spPr bwMode="auto">
          <a:xfrm>
            <a:off x="187325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7" name="Line 36"/>
          <p:cNvSpPr>
            <a:spLocks noChangeShapeType="1"/>
          </p:cNvSpPr>
          <p:nvPr/>
        </p:nvSpPr>
        <p:spPr bwMode="auto">
          <a:xfrm>
            <a:off x="1676400" y="3733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8" name="Line 37"/>
          <p:cNvSpPr>
            <a:spLocks noChangeShapeType="1"/>
          </p:cNvSpPr>
          <p:nvPr/>
        </p:nvSpPr>
        <p:spPr bwMode="auto">
          <a:xfrm>
            <a:off x="1562100" y="3733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49" name="AutoShape 38"/>
          <p:cNvCxnSpPr>
            <a:cxnSpLocks noChangeShapeType="1"/>
            <a:endCxn id="5148" idx="1"/>
          </p:cNvCxnSpPr>
          <p:nvPr/>
        </p:nvCxnSpPr>
        <p:spPr bwMode="auto">
          <a:xfrm>
            <a:off x="1447800" y="4037013"/>
            <a:ext cx="1143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50" name="Rectangle 39"/>
          <p:cNvSpPr>
            <a:spLocks noChangeArrowheads="1"/>
          </p:cNvSpPr>
          <p:nvPr/>
        </p:nvSpPr>
        <p:spPr bwMode="auto">
          <a:xfrm>
            <a:off x="9144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5151" name="Line 40"/>
          <p:cNvSpPr>
            <a:spLocks noChangeShapeType="1"/>
          </p:cNvSpPr>
          <p:nvPr/>
        </p:nvSpPr>
        <p:spPr bwMode="auto">
          <a:xfrm>
            <a:off x="11033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152" name="Group 41"/>
          <p:cNvGrpSpPr>
            <a:grpSpLocks/>
          </p:cNvGrpSpPr>
          <p:nvPr/>
        </p:nvGrpSpPr>
        <p:grpSpPr bwMode="auto">
          <a:xfrm>
            <a:off x="946150" y="2286000"/>
            <a:ext cx="76200" cy="914400"/>
            <a:chOff x="1440" y="1435"/>
            <a:chExt cx="48" cy="576"/>
          </a:xfrm>
        </p:grpSpPr>
        <p:sp>
          <p:nvSpPr>
            <p:cNvPr id="5167" name="Line 42"/>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8" name="Line 43"/>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53" name="Line 44"/>
          <p:cNvSpPr>
            <a:spLocks noChangeShapeType="1"/>
          </p:cNvSpPr>
          <p:nvPr/>
        </p:nvSpPr>
        <p:spPr bwMode="auto">
          <a:xfrm>
            <a:off x="12636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4" name="Line 45"/>
          <p:cNvSpPr>
            <a:spLocks noChangeShapeType="1"/>
          </p:cNvSpPr>
          <p:nvPr/>
        </p:nvSpPr>
        <p:spPr bwMode="auto">
          <a:xfrm>
            <a:off x="10668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5" name="Line 46"/>
          <p:cNvSpPr>
            <a:spLocks noChangeShapeType="1"/>
          </p:cNvSpPr>
          <p:nvPr/>
        </p:nvSpPr>
        <p:spPr bwMode="auto">
          <a:xfrm>
            <a:off x="9525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156" name="AutoShape 47"/>
          <p:cNvCxnSpPr>
            <a:cxnSpLocks noChangeShapeType="1"/>
            <a:endCxn id="5155" idx="1"/>
          </p:cNvCxnSpPr>
          <p:nvPr/>
        </p:nvCxnSpPr>
        <p:spPr bwMode="auto">
          <a:xfrm>
            <a:off x="838200" y="4044950"/>
            <a:ext cx="1143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57" name="Text Box 48"/>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5158" name="Line 49"/>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9" name="Line 50"/>
          <p:cNvSpPr>
            <a:spLocks noChangeShapeType="1"/>
          </p:cNvSpPr>
          <p:nvPr/>
        </p:nvSpPr>
        <p:spPr bwMode="auto">
          <a:xfrm flipH="1">
            <a:off x="24812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0" name="Line 51"/>
          <p:cNvSpPr>
            <a:spLocks noChangeShapeType="1"/>
          </p:cNvSpPr>
          <p:nvPr/>
        </p:nvSpPr>
        <p:spPr bwMode="auto">
          <a:xfrm flipV="1">
            <a:off x="20526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1" name="Line 52"/>
          <p:cNvSpPr>
            <a:spLocks noChangeShapeType="1"/>
          </p:cNvSpPr>
          <p:nvPr/>
        </p:nvSpPr>
        <p:spPr bwMode="auto">
          <a:xfrm flipH="1">
            <a:off x="18716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2" name="Line 53"/>
          <p:cNvSpPr>
            <a:spLocks noChangeShapeType="1"/>
          </p:cNvSpPr>
          <p:nvPr/>
        </p:nvSpPr>
        <p:spPr bwMode="auto">
          <a:xfrm flipV="1">
            <a:off x="1443038" y="296545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3" name="Line 54"/>
          <p:cNvSpPr>
            <a:spLocks noChangeShapeType="1"/>
          </p:cNvSpPr>
          <p:nvPr/>
        </p:nvSpPr>
        <p:spPr bwMode="auto">
          <a:xfrm flipH="1">
            <a:off x="1262063" y="296545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4" name="Line 55"/>
          <p:cNvSpPr>
            <a:spLocks noChangeShapeType="1"/>
          </p:cNvSpPr>
          <p:nvPr/>
        </p:nvSpPr>
        <p:spPr bwMode="auto">
          <a:xfrm>
            <a:off x="838200" y="4038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65" name="AutoShape 56"/>
          <p:cNvSpPr>
            <a:spLocks noChangeArrowheads="1"/>
          </p:cNvSpPr>
          <p:nvPr/>
        </p:nvSpPr>
        <p:spPr bwMode="auto">
          <a:xfrm>
            <a:off x="1371600" y="4800600"/>
            <a:ext cx="1752600" cy="914400"/>
          </a:xfrm>
          <a:prstGeom prst="wedgeRectCallout">
            <a:avLst>
              <a:gd name="adj1" fmla="val -57519"/>
              <a:gd name="adj2" fmla="val 7795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Cool, but how do we build a FA?</a:t>
            </a:r>
          </a:p>
        </p:txBody>
      </p:sp>
      <p:pic>
        <p:nvPicPr>
          <p:cNvPr id="5166" name="Picture 5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8159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n-US" altLang="en-US" sz="4000" smtClean="0"/>
              <a:t>A Circuit for Adding</a:t>
            </a:r>
            <a:r>
              <a:rPr lang="en-US" altLang="en-US" smtClean="0"/>
              <a:t>!</a:t>
            </a:r>
          </a:p>
        </p:txBody>
      </p:sp>
      <p:grpSp>
        <p:nvGrpSpPr>
          <p:cNvPr id="6147" name="Group 3"/>
          <p:cNvGrpSpPr>
            <a:grpSpLocks/>
          </p:cNvGrpSpPr>
          <p:nvPr/>
        </p:nvGrpSpPr>
        <p:grpSpPr bwMode="auto">
          <a:xfrm>
            <a:off x="533400" y="1066800"/>
            <a:ext cx="8218488" cy="180975"/>
            <a:chOff x="295" y="1311"/>
            <a:chExt cx="5177" cy="114"/>
          </a:xfrm>
        </p:grpSpPr>
        <p:sp>
          <p:nvSpPr>
            <p:cNvPr id="621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621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6148" name="Text Box 6"/>
          <p:cNvSpPr txBox="1">
            <a:spLocks noChangeArrowheads="1"/>
          </p:cNvSpPr>
          <p:nvPr/>
        </p:nvSpPr>
        <p:spPr bwMode="auto">
          <a:xfrm>
            <a:off x="685800" y="1382713"/>
            <a:ext cx="23193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Base 2 Addition</a:t>
            </a:r>
            <a:endParaRPr lang="en-US" altLang="en-US" sz="2400">
              <a:latin typeface="Courier" pitchFamily="49" charset="0"/>
            </a:endParaRPr>
          </a:p>
        </p:txBody>
      </p:sp>
      <p:sp>
        <p:nvSpPr>
          <p:cNvPr id="6149" name="Line 8"/>
          <p:cNvSpPr>
            <a:spLocks noChangeShapeType="1"/>
          </p:cNvSpPr>
          <p:nvPr/>
        </p:nvSpPr>
        <p:spPr bwMode="auto">
          <a:xfrm flipV="1">
            <a:off x="555625" y="2819400"/>
            <a:ext cx="2492375" cy="11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Text Box 9"/>
          <p:cNvSpPr txBox="1">
            <a:spLocks noChangeArrowheads="1"/>
          </p:cNvSpPr>
          <p:nvPr/>
        </p:nvSpPr>
        <p:spPr bwMode="auto">
          <a:xfrm>
            <a:off x="769938" y="2057400"/>
            <a:ext cx="23542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New" pitchFamily="49" charset="0"/>
              </a:rPr>
              <a:t> 0   1   0   1</a:t>
            </a:r>
          </a:p>
          <a:p>
            <a:pPr>
              <a:spcBef>
                <a:spcPct val="0"/>
              </a:spcBef>
              <a:buFontTx/>
              <a:buNone/>
            </a:pPr>
            <a:r>
              <a:rPr lang="en-US" altLang="en-US" sz="2000">
                <a:latin typeface="Courier New" pitchFamily="49" charset="0"/>
              </a:rPr>
              <a:t> 1   0   0   1</a:t>
            </a:r>
          </a:p>
        </p:txBody>
      </p:sp>
      <p:sp>
        <p:nvSpPr>
          <p:cNvPr id="6151" name="Text Box 10"/>
          <p:cNvSpPr txBox="1">
            <a:spLocks noChangeArrowheads="1"/>
          </p:cNvSpPr>
          <p:nvPr/>
        </p:nvSpPr>
        <p:spPr bwMode="auto">
          <a:xfrm>
            <a:off x="533400" y="2371725"/>
            <a:ext cx="1841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000">
                <a:latin typeface="Courier" pitchFamily="49" charset="0"/>
              </a:rPr>
              <a:t>+</a:t>
            </a:r>
          </a:p>
        </p:txBody>
      </p:sp>
      <p:sp>
        <p:nvSpPr>
          <p:cNvPr id="6152" name="Rectangle 11"/>
          <p:cNvSpPr>
            <a:spLocks noChangeArrowheads="1"/>
          </p:cNvSpPr>
          <p:nvPr/>
        </p:nvSpPr>
        <p:spPr bwMode="auto">
          <a:xfrm>
            <a:off x="27432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53" name="Line 12"/>
          <p:cNvSpPr>
            <a:spLocks noChangeShapeType="1"/>
          </p:cNvSpPr>
          <p:nvPr/>
        </p:nvSpPr>
        <p:spPr bwMode="auto">
          <a:xfrm>
            <a:off x="29321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54" name="Group 13"/>
          <p:cNvGrpSpPr>
            <a:grpSpLocks/>
          </p:cNvGrpSpPr>
          <p:nvPr/>
        </p:nvGrpSpPr>
        <p:grpSpPr bwMode="auto">
          <a:xfrm>
            <a:off x="2774950" y="2286000"/>
            <a:ext cx="76200" cy="914400"/>
            <a:chOff x="1440" y="1435"/>
            <a:chExt cx="48" cy="576"/>
          </a:xfrm>
        </p:grpSpPr>
        <p:sp>
          <p:nvSpPr>
            <p:cNvPr id="6209" name="Line 1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0" name="Line 1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55" name="Line 16"/>
          <p:cNvSpPr>
            <a:spLocks noChangeShapeType="1"/>
          </p:cNvSpPr>
          <p:nvPr/>
        </p:nvSpPr>
        <p:spPr bwMode="auto">
          <a:xfrm>
            <a:off x="30924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7"/>
          <p:cNvSpPr>
            <a:spLocks noChangeShapeType="1"/>
          </p:cNvSpPr>
          <p:nvPr/>
        </p:nvSpPr>
        <p:spPr bwMode="auto">
          <a:xfrm>
            <a:off x="28956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18"/>
          <p:cNvSpPr>
            <a:spLocks noChangeShapeType="1"/>
          </p:cNvSpPr>
          <p:nvPr/>
        </p:nvSpPr>
        <p:spPr bwMode="auto">
          <a:xfrm>
            <a:off x="27813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9"/>
          <p:cNvSpPr>
            <a:spLocks noChangeShapeType="1"/>
          </p:cNvSpPr>
          <p:nvPr/>
        </p:nvSpPr>
        <p:spPr bwMode="auto">
          <a:xfrm flipV="1">
            <a:off x="26622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59" name="AutoShape 20"/>
          <p:cNvCxnSpPr>
            <a:cxnSpLocks noChangeShapeType="1"/>
            <a:stCxn id="6158" idx="0"/>
            <a:endCxn id="6157" idx="1"/>
          </p:cNvCxnSpPr>
          <p:nvPr/>
        </p:nvCxnSpPr>
        <p:spPr bwMode="auto">
          <a:xfrm>
            <a:off x="26622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60" name="Rectangle 21"/>
          <p:cNvSpPr>
            <a:spLocks noChangeArrowheads="1"/>
          </p:cNvSpPr>
          <p:nvPr/>
        </p:nvSpPr>
        <p:spPr bwMode="auto">
          <a:xfrm>
            <a:off x="21336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61" name="Line 22"/>
          <p:cNvSpPr>
            <a:spLocks noChangeShapeType="1"/>
          </p:cNvSpPr>
          <p:nvPr/>
        </p:nvSpPr>
        <p:spPr bwMode="auto">
          <a:xfrm>
            <a:off x="23225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62" name="Group 23"/>
          <p:cNvGrpSpPr>
            <a:grpSpLocks/>
          </p:cNvGrpSpPr>
          <p:nvPr/>
        </p:nvGrpSpPr>
        <p:grpSpPr bwMode="auto">
          <a:xfrm>
            <a:off x="2165350" y="2286000"/>
            <a:ext cx="76200" cy="914400"/>
            <a:chOff x="1440" y="1435"/>
            <a:chExt cx="48" cy="576"/>
          </a:xfrm>
        </p:grpSpPr>
        <p:sp>
          <p:nvSpPr>
            <p:cNvPr id="6207" name="Line 24"/>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8" name="Line 25"/>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63" name="Line 26"/>
          <p:cNvSpPr>
            <a:spLocks noChangeShapeType="1"/>
          </p:cNvSpPr>
          <p:nvPr/>
        </p:nvSpPr>
        <p:spPr bwMode="auto">
          <a:xfrm>
            <a:off x="24828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4" name="Line 27"/>
          <p:cNvSpPr>
            <a:spLocks noChangeShapeType="1"/>
          </p:cNvSpPr>
          <p:nvPr/>
        </p:nvSpPr>
        <p:spPr bwMode="auto">
          <a:xfrm>
            <a:off x="22860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5" name="Line 28"/>
          <p:cNvSpPr>
            <a:spLocks noChangeShapeType="1"/>
          </p:cNvSpPr>
          <p:nvPr/>
        </p:nvSpPr>
        <p:spPr bwMode="auto">
          <a:xfrm>
            <a:off x="21717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66" name="AutoShape 29"/>
          <p:cNvCxnSpPr>
            <a:cxnSpLocks noChangeShapeType="1"/>
            <a:stCxn id="6184" idx="0"/>
          </p:cNvCxnSpPr>
          <p:nvPr/>
        </p:nvCxnSpPr>
        <p:spPr bwMode="auto">
          <a:xfrm>
            <a:off x="2052638" y="4044950"/>
            <a:ext cx="119062"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67" name="Rectangle 30"/>
          <p:cNvSpPr>
            <a:spLocks noChangeArrowheads="1"/>
          </p:cNvSpPr>
          <p:nvPr/>
        </p:nvSpPr>
        <p:spPr bwMode="auto">
          <a:xfrm>
            <a:off x="1524000" y="3276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68" name="Line 31"/>
          <p:cNvSpPr>
            <a:spLocks noChangeShapeType="1"/>
          </p:cNvSpPr>
          <p:nvPr/>
        </p:nvSpPr>
        <p:spPr bwMode="auto">
          <a:xfrm>
            <a:off x="1712913"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69" name="Group 32"/>
          <p:cNvGrpSpPr>
            <a:grpSpLocks/>
          </p:cNvGrpSpPr>
          <p:nvPr/>
        </p:nvGrpSpPr>
        <p:grpSpPr bwMode="auto">
          <a:xfrm>
            <a:off x="1555750" y="2278063"/>
            <a:ext cx="76200" cy="914400"/>
            <a:chOff x="1440" y="1435"/>
            <a:chExt cx="48" cy="576"/>
          </a:xfrm>
        </p:grpSpPr>
        <p:sp>
          <p:nvSpPr>
            <p:cNvPr id="6205" name="Line 33"/>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34"/>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70" name="Line 35"/>
          <p:cNvSpPr>
            <a:spLocks noChangeShapeType="1"/>
          </p:cNvSpPr>
          <p:nvPr/>
        </p:nvSpPr>
        <p:spPr bwMode="auto">
          <a:xfrm>
            <a:off x="187325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1" name="Line 36"/>
          <p:cNvSpPr>
            <a:spLocks noChangeShapeType="1"/>
          </p:cNvSpPr>
          <p:nvPr/>
        </p:nvSpPr>
        <p:spPr bwMode="auto">
          <a:xfrm>
            <a:off x="1676400" y="3733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2" name="Line 37"/>
          <p:cNvSpPr>
            <a:spLocks noChangeShapeType="1"/>
          </p:cNvSpPr>
          <p:nvPr/>
        </p:nvSpPr>
        <p:spPr bwMode="auto">
          <a:xfrm>
            <a:off x="1562100" y="3733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73" name="AutoShape 38"/>
          <p:cNvCxnSpPr>
            <a:cxnSpLocks noChangeShapeType="1"/>
            <a:endCxn id="6172" idx="1"/>
          </p:cNvCxnSpPr>
          <p:nvPr/>
        </p:nvCxnSpPr>
        <p:spPr bwMode="auto">
          <a:xfrm>
            <a:off x="1447800" y="4037013"/>
            <a:ext cx="1143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74" name="Rectangle 39"/>
          <p:cNvSpPr>
            <a:spLocks noChangeArrowheads="1"/>
          </p:cNvSpPr>
          <p:nvPr/>
        </p:nvSpPr>
        <p:spPr bwMode="auto">
          <a:xfrm>
            <a:off x="914400" y="3284538"/>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latin typeface="Courier New" pitchFamily="49" charset="0"/>
              </a:rPr>
              <a:t>FA</a:t>
            </a:r>
          </a:p>
        </p:txBody>
      </p:sp>
      <p:sp>
        <p:nvSpPr>
          <p:cNvPr id="6175" name="Line 40"/>
          <p:cNvSpPr>
            <a:spLocks noChangeShapeType="1"/>
          </p:cNvSpPr>
          <p:nvPr/>
        </p:nvSpPr>
        <p:spPr bwMode="auto">
          <a:xfrm>
            <a:off x="1103313" y="267493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76" name="Group 41"/>
          <p:cNvGrpSpPr>
            <a:grpSpLocks/>
          </p:cNvGrpSpPr>
          <p:nvPr/>
        </p:nvGrpSpPr>
        <p:grpSpPr bwMode="auto">
          <a:xfrm>
            <a:off x="946150" y="2286000"/>
            <a:ext cx="76200" cy="914400"/>
            <a:chOff x="1440" y="1435"/>
            <a:chExt cx="48" cy="576"/>
          </a:xfrm>
        </p:grpSpPr>
        <p:sp>
          <p:nvSpPr>
            <p:cNvPr id="6203" name="Line 42"/>
            <p:cNvSpPr>
              <a:spLocks noChangeShapeType="1"/>
            </p:cNvSpPr>
            <p:nvPr/>
          </p:nvSpPr>
          <p:spPr bwMode="auto">
            <a:xfrm flipH="1">
              <a:off x="1440" y="14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4" name="Line 43"/>
            <p:cNvSpPr>
              <a:spLocks noChangeShapeType="1"/>
            </p:cNvSpPr>
            <p:nvPr/>
          </p:nvSpPr>
          <p:spPr bwMode="auto">
            <a:xfrm>
              <a:off x="1440" y="1435"/>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77" name="Line 44"/>
          <p:cNvSpPr>
            <a:spLocks noChangeShapeType="1"/>
          </p:cNvSpPr>
          <p:nvPr/>
        </p:nvSpPr>
        <p:spPr bwMode="auto">
          <a:xfrm>
            <a:off x="1263650" y="29797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8" name="Line 45"/>
          <p:cNvSpPr>
            <a:spLocks noChangeShapeType="1"/>
          </p:cNvSpPr>
          <p:nvPr/>
        </p:nvSpPr>
        <p:spPr bwMode="auto">
          <a:xfrm>
            <a:off x="1066800" y="374173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9" name="Line 46"/>
          <p:cNvSpPr>
            <a:spLocks noChangeShapeType="1"/>
          </p:cNvSpPr>
          <p:nvPr/>
        </p:nvSpPr>
        <p:spPr bwMode="auto">
          <a:xfrm>
            <a:off x="952500" y="374173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180" name="AutoShape 47"/>
          <p:cNvCxnSpPr>
            <a:cxnSpLocks noChangeShapeType="1"/>
            <a:endCxn id="6179" idx="1"/>
          </p:cNvCxnSpPr>
          <p:nvPr/>
        </p:nvCxnSpPr>
        <p:spPr bwMode="auto">
          <a:xfrm>
            <a:off x="838200" y="4044950"/>
            <a:ext cx="1143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81" name="Text Box 48"/>
          <p:cNvSpPr txBox="1">
            <a:spLocks noChangeArrowheads="1"/>
          </p:cNvSpPr>
          <p:nvPr/>
        </p:nvSpPr>
        <p:spPr bwMode="auto">
          <a:xfrm>
            <a:off x="3276600" y="2800350"/>
            <a:ext cx="3206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Courier New" pitchFamily="49" charset="0"/>
              </a:rPr>
              <a:t>0</a:t>
            </a:r>
          </a:p>
        </p:txBody>
      </p:sp>
      <p:sp>
        <p:nvSpPr>
          <p:cNvPr id="6182" name="Line 49"/>
          <p:cNvSpPr>
            <a:spLocks noChangeShapeType="1"/>
          </p:cNvSpPr>
          <p:nvPr/>
        </p:nvSpPr>
        <p:spPr bwMode="auto">
          <a:xfrm>
            <a:off x="3092450" y="2979738"/>
            <a:ext cx="260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3" name="Line 50"/>
          <p:cNvSpPr>
            <a:spLocks noChangeShapeType="1"/>
          </p:cNvSpPr>
          <p:nvPr/>
        </p:nvSpPr>
        <p:spPr bwMode="auto">
          <a:xfrm flipH="1">
            <a:off x="24812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4" name="Line 51"/>
          <p:cNvSpPr>
            <a:spLocks noChangeShapeType="1"/>
          </p:cNvSpPr>
          <p:nvPr/>
        </p:nvSpPr>
        <p:spPr bwMode="auto">
          <a:xfrm flipV="1">
            <a:off x="2052638" y="297180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5" name="Line 52"/>
          <p:cNvSpPr>
            <a:spLocks noChangeShapeType="1"/>
          </p:cNvSpPr>
          <p:nvPr/>
        </p:nvSpPr>
        <p:spPr bwMode="auto">
          <a:xfrm flipH="1">
            <a:off x="1871663" y="297180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6" name="Line 53"/>
          <p:cNvSpPr>
            <a:spLocks noChangeShapeType="1"/>
          </p:cNvSpPr>
          <p:nvPr/>
        </p:nvSpPr>
        <p:spPr bwMode="auto">
          <a:xfrm flipV="1">
            <a:off x="1443038" y="2965450"/>
            <a:ext cx="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7" name="Line 54"/>
          <p:cNvSpPr>
            <a:spLocks noChangeShapeType="1"/>
          </p:cNvSpPr>
          <p:nvPr/>
        </p:nvSpPr>
        <p:spPr bwMode="auto">
          <a:xfrm flipH="1">
            <a:off x="1262063" y="2965450"/>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8" name="Line 55"/>
          <p:cNvSpPr>
            <a:spLocks noChangeShapeType="1"/>
          </p:cNvSpPr>
          <p:nvPr/>
        </p:nvSpPr>
        <p:spPr bwMode="auto">
          <a:xfrm>
            <a:off x="838200" y="4038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89" name="Rectangle 56"/>
          <p:cNvSpPr>
            <a:spLocks noChangeArrowheads="1"/>
          </p:cNvSpPr>
          <p:nvPr/>
        </p:nvSpPr>
        <p:spPr bwMode="auto">
          <a:xfrm>
            <a:off x="1447800" y="4953000"/>
            <a:ext cx="1219200" cy="1143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a:latin typeface="Courier New" pitchFamily="49" charset="0"/>
              </a:rPr>
              <a:t>FA</a:t>
            </a:r>
          </a:p>
        </p:txBody>
      </p:sp>
      <p:sp>
        <p:nvSpPr>
          <p:cNvPr id="6190" name="Line 57"/>
          <p:cNvSpPr>
            <a:spLocks noChangeShapeType="1"/>
          </p:cNvSpPr>
          <p:nvPr/>
        </p:nvSpPr>
        <p:spPr bwMode="auto">
          <a:xfrm>
            <a:off x="1676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1" name="Line 58"/>
          <p:cNvSpPr>
            <a:spLocks noChangeShapeType="1"/>
          </p:cNvSpPr>
          <p:nvPr/>
        </p:nvSpPr>
        <p:spPr bwMode="auto">
          <a:xfrm>
            <a:off x="2057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2" name="Line 59"/>
          <p:cNvSpPr>
            <a:spLocks noChangeShapeType="1"/>
          </p:cNvSpPr>
          <p:nvPr/>
        </p:nvSpPr>
        <p:spPr bwMode="auto">
          <a:xfrm>
            <a:off x="2514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3" name="Line 60"/>
          <p:cNvSpPr>
            <a:spLocks noChangeShapeType="1"/>
          </p:cNvSpPr>
          <p:nvPr/>
        </p:nvSpPr>
        <p:spPr bwMode="auto">
          <a:xfrm>
            <a:off x="2460625" y="617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4" name="Line 61"/>
          <p:cNvSpPr>
            <a:spLocks noChangeShapeType="1"/>
          </p:cNvSpPr>
          <p:nvPr/>
        </p:nvSpPr>
        <p:spPr bwMode="auto">
          <a:xfrm>
            <a:off x="1600200" y="617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5" name="Text Box 62"/>
          <p:cNvSpPr txBox="1">
            <a:spLocks noChangeArrowheads="1"/>
          </p:cNvSpPr>
          <p:nvPr/>
        </p:nvSpPr>
        <p:spPr bwMode="auto">
          <a:xfrm>
            <a:off x="1492250" y="4267200"/>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t>x</a:t>
            </a:r>
          </a:p>
        </p:txBody>
      </p:sp>
      <p:sp>
        <p:nvSpPr>
          <p:cNvPr id="6196" name="Text Box 63"/>
          <p:cNvSpPr txBox="1">
            <a:spLocks noChangeArrowheads="1"/>
          </p:cNvSpPr>
          <p:nvPr/>
        </p:nvSpPr>
        <p:spPr bwMode="auto">
          <a:xfrm>
            <a:off x="1905000" y="4267200"/>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t>y</a:t>
            </a:r>
          </a:p>
        </p:txBody>
      </p:sp>
      <p:sp>
        <p:nvSpPr>
          <p:cNvPr id="6197" name="Text Box 64"/>
          <p:cNvSpPr txBox="1">
            <a:spLocks noChangeArrowheads="1"/>
          </p:cNvSpPr>
          <p:nvPr/>
        </p:nvSpPr>
        <p:spPr bwMode="auto">
          <a:xfrm>
            <a:off x="2308225" y="4267200"/>
            <a:ext cx="1806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carry</a:t>
            </a:r>
            <a:r>
              <a:rPr lang="en-US" altLang="en-US" sz="2400" i="1" baseline="-25000"/>
              <a:t>in</a:t>
            </a:r>
            <a:endParaRPr lang="en-US" altLang="en-US" sz="2400" i="1"/>
          </a:p>
        </p:txBody>
      </p:sp>
      <p:sp>
        <p:nvSpPr>
          <p:cNvPr id="6198" name="Text Box 65"/>
          <p:cNvSpPr txBox="1">
            <a:spLocks noChangeArrowheads="1"/>
          </p:cNvSpPr>
          <p:nvPr/>
        </p:nvSpPr>
        <p:spPr bwMode="auto">
          <a:xfrm>
            <a:off x="2155825" y="6324600"/>
            <a:ext cx="1654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sum</a:t>
            </a:r>
          </a:p>
        </p:txBody>
      </p:sp>
      <p:sp>
        <p:nvSpPr>
          <p:cNvPr id="6199" name="Text Box 66"/>
          <p:cNvSpPr txBox="1">
            <a:spLocks noChangeArrowheads="1"/>
          </p:cNvSpPr>
          <p:nvPr/>
        </p:nvSpPr>
        <p:spPr bwMode="auto">
          <a:xfrm>
            <a:off x="762000" y="6324600"/>
            <a:ext cx="1806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carry</a:t>
            </a:r>
            <a:r>
              <a:rPr lang="en-US" altLang="en-US" sz="2400" i="1" baseline="-25000"/>
              <a:t>out</a:t>
            </a:r>
            <a:endParaRPr lang="en-US" altLang="en-US" sz="2400" i="1"/>
          </a:p>
        </p:txBody>
      </p:sp>
      <p:sp>
        <p:nvSpPr>
          <p:cNvPr id="6200" name="Text Box 67"/>
          <p:cNvSpPr txBox="1">
            <a:spLocks noChangeArrowheads="1"/>
          </p:cNvSpPr>
          <p:nvPr/>
        </p:nvSpPr>
        <p:spPr bwMode="auto">
          <a:xfrm>
            <a:off x="4441825" y="1516063"/>
            <a:ext cx="3787775" cy="13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i="1"/>
              <a:t>x  y  carry</a:t>
            </a:r>
            <a:r>
              <a:rPr lang="en-US" altLang="en-US" sz="2400" i="1" baseline="-25000"/>
              <a:t>in </a:t>
            </a:r>
            <a:r>
              <a:rPr lang="en-US" altLang="en-US" sz="2400"/>
              <a:t>  </a:t>
            </a:r>
            <a:r>
              <a:rPr lang="en-US" altLang="en-US" sz="2400" i="1"/>
              <a:t>sum  carry</a:t>
            </a:r>
            <a:r>
              <a:rPr lang="en-US" altLang="en-US" sz="2400" i="1" baseline="-25000"/>
              <a:t>out</a:t>
            </a:r>
            <a:endParaRPr lang="en-US" altLang="en-US" sz="2400"/>
          </a:p>
          <a:p>
            <a:pPr>
              <a:spcBef>
                <a:spcPct val="50000"/>
              </a:spcBef>
              <a:buFontTx/>
              <a:buNone/>
            </a:pPr>
            <a:r>
              <a:rPr lang="en-US" altLang="en-US" sz="2400">
                <a:latin typeface="Courier New" pitchFamily="49" charset="0"/>
              </a:rPr>
              <a:t>0 0  0    0    0         0 0  1    1    0</a:t>
            </a:r>
            <a:r>
              <a:rPr lang="en-US" altLang="en-US" sz="2400" i="1"/>
              <a:t>  </a:t>
            </a:r>
          </a:p>
        </p:txBody>
      </p:sp>
      <p:sp>
        <p:nvSpPr>
          <p:cNvPr id="6201" name="Line 68"/>
          <p:cNvSpPr>
            <a:spLocks noChangeShapeType="1"/>
          </p:cNvSpPr>
          <p:nvPr/>
        </p:nvSpPr>
        <p:spPr bwMode="auto">
          <a:xfrm>
            <a:off x="4419600" y="2057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2" name="Line 69"/>
          <p:cNvSpPr>
            <a:spLocks noChangeShapeType="1"/>
          </p:cNvSpPr>
          <p:nvPr/>
        </p:nvSpPr>
        <p:spPr bwMode="auto">
          <a:xfrm>
            <a:off x="6096000" y="13716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229600" cy="1143000"/>
          </a:xfrm>
        </p:spPr>
        <p:txBody>
          <a:bodyPr/>
          <a:lstStyle/>
          <a:p>
            <a:pPr eaLnBrk="1" hangingPunct="1"/>
            <a:r>
              <a:rPr lang="en-US" altLang="en-US" sz="4000" smtClean="0"/>
              <a:t>Logisim:  A Digital Logic Simulator</a:t>
            </a:r>
          </a:p>
        </p:txBody>
      </p:sp>
      <p:grpSp>
        <p:nvGrpSpPr>
          <p:cNvPr id="7171" name="Group 3"/>
          <p:cNvGrpSpPr>
            <a:grpSpLocks/>
          </p:cNvGrpSpPr>
          <p:nvPr/>
        </p:nvGrpSpPr>
        <p:grpSpPr bwMode="auto">
          <a:xfrm>
            <a:off x="457200" y="1143000"/>
            <a:ext cx="8218488" cy="180975"/>
            <a:chOff x="295" y="1311"/>
            <a:chExt cx="5177" cy="114"/>
          </a:xfrm>
        </p:grpSpPr>
        <p:sp>
          <p:nvSpPr>
            <p:cNvPr id="717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717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pic>
        <p:nvPicPr>
          <p:cNvPr id="7172" name="Picture 7" descr="logis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80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notg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029200"/>
            <a:ext cx="210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685800" y="152400"/>
            <a:ext cx="7772400" cy="1143000"/>
          </a:xfrm>
        </p:spPr>
        <p:txBody>
          <a:bodyPr/>
          <a:lstStyle/>
          <a:p>
            <a:pPr eaLnBrk="1" hangingPunct="1"/>
            <a:r>
              <a:rPr lang="en-US" altLang="en-US" sz="4000" smtClean="0"/>
              <a:t>Implementing Gates with Relays</a:t>
            </a:r>
            <a:endParaRPr lang="en-US" altLang="en-US" smtClean="0"/>
          </a:p>
        </p:txBody>
      </p:sp>
      <p:grpSp>
        <p:nvGrpSpPr>
          <p:cNvPr id="8196" name="Group 3"/>
          <p:cNvGrpSpPr>
            <a:grpSpLocks/>
          </p:cNvGrpSpPr>
          <p:nvPr/>
        </p:nvGrpSpPr>
        <p:grpSpPr bwMode="auto">
          <a:xfrm>
            <a:off x="609600" y="1143000"/>
            <a:ext cx="8218488" cy="180975"/>
            <a:chOff x="295" y="1311"/>
            <a:chExt cx="5177" cy="114"/>
          </a:xfrm>
        </p:grpSpPr>
        <p:sp>
          <p:nvSpPr>
            <p:cNvPr id="820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820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8197" name="Text Box 8"/>
          <p:cNvSpPr txBox="1">
            <a:spLocks noChangeArrowheads="1"/>
          </p:cNvSpPr>
          <p:nvPr/>
        </p:nvSpPr>
        <p:spPr bwMode="auto">
          <a:xfrm>
            <a:off x="4953000" y="4592638"/>
            <a:ext cx="1476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rPr>
              <a:t>NOT</a:t>
            </a:r>
            <a:r>
              <a:rPr lang="en-US" altLang="en-US" sz="2400"/>
              <a:t> Gate</a:t>
            </a:r>
          </a:p>
        </p:txBody>
      </p:sp>
      <p:sp>
        <p:nvSpPr>
          <p:cNvPr id="8198" name="Text Box 9"/>
          <p:cNvSpPr txBox="1">
            <a:spLocks noChangeArrowheads="1"/>
          </p:cNvSpPr>
          <p:nvPr/>
        </p:nvSpPr>
        <p:spPr bwMode="auto">
          <a:xfrm>
            <a:off x="304800" y="6324600"/>
            <a:ext cx="29019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Figures courtesy of HowStuffWorks.com</a:t>
            </a:r>
            <a:endParaRPr lang="en-US" altLang="en-US" sz="2400"/>
          </a:p>
        </p:txBody>
      </p:sp>
      <p:sp>
        <p:nvSpPr>
          <p:cNvPr id="8199" name="Text Box 10"/>
          <p:cNvSpPr txBox="1">
            <a:spLocks noChangeArrowheads="1"/>
          </p:cNvSpPr>
          <p:nvPr/>
        </p:nvSpPr>
        <p:spPr bwMode="auto">
          <a:xfrm>
            <a:off x="3946525" y="5334000"/>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a:t>
            </a:r>
          </a:p>
        </p:txBody>
      </p:sp>
      <p:sp>
        <p:nvSpPr>
          <p:cNvPr id="8200" name="Text Box 11"/>
          <p:cNvSpPr txBox="1">
            <a:spLocks noChangeArrowheads="1"/>
          </p:cNvSpPr>
          <p:nvPr/>
        </p:nvSpPr>
        <p:spPr bwMode="auto">
          <a:xfrm>
            <a:off x="6673850" y="5334000"/>
            <a:ext cx="1174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Q = A </a:t>
            </a:r>
          </a:p>
        </p:txBody>
      </p:sp>
      <p:sp>
        <p:nvSpPr>
          <p:cNvPr id="8201" name="Line 12"/>
          <p:cNvSpPr>
            <a:spLocks noChangeShapeType="1"/>
          </p:cNvSpPr>
          <p:nvPr/>
        </p:nvSpPr>
        <p:spPr bwMode="auto">
          <a:xfrm>
            <a:off x="7308850" y="5410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2" name="Text Box 14"/>
          <p:cNvSpPr txBox="1">
            <a:spLocks noChangeArrowheads="1"/>
          </p:cNvSpPr>
          <p:nvPr/>
        </p:nvSpPr>
        <p:spPr bwMode="auto">
          <a:xfrm>
            <a:off x="5715000" y="6248400"/>
            <a:ext cx="1420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6v power</a:t>
            </a:r>
          </a:p>
        </p:txBody>
      </p:sp>
      <p:sp>
        <p:nvSpPr>
          <p:cNvPr id="8203" name="Line 16"/>
          <p:cNvSpPr>
            <a:spLocks noChangeShapeType="1"/>
          </p:cNvSpPr>
          <p:nvPr/>
        </p:nvSpPr>
        <p:spPr bwMode="auto">
          <a:xfrm flipV="1">
            <a:off x="5638800" y="6019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8204" name="Picture 18" descr="soleno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2286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9" descr="notgatesoleno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524000"/>
            <a:ext cx="4191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152400"/>
            <a:ext cx="7772400" cy="1143000"/>
          </a:xfrm>
        </p:spPr>
        <p:txBody>
          <a:bodyPr/>
          <a:lstStyle/>
          <a:p>
            <a:pPr eaLnBrk="1" hangingPunct="1"/>
            <a:r>
              <a:rPr lang="en-US" altLang="en-US" smtClean="0"/>
              <a:t>And </a:t>
            </a:r>
            <a:r>
              <a:rPr lang="en-US" altLang="en-US" smtClean="0">
                <a:latin typeface="Courier New" pitchFamily="49" charset="0"/>
              </a:rPr>
              <a:t>AND…</a:t>
            </a:r>
          </a:p>
        </p:txBody>
      </p:sp>
      <p:grpSp>
        <p:nvGrpSpPr>
          <p:cNvPr id="9219" name="Group 3"/>
          <p:cNvGrpSpPr>
            <a:grpSpLocks/>
          </p:cNvGrpSpPr>
          <p:nvPr/>
        </p:nvGrpSpPr>
        <p:grpSpPr bwMode="auto">
          <a:xfrm>
            <a:off x="609600" y="1143000"/>
            <a:ext cx="8218488" cy="180975"/>
            <a:chOff x="295" y="1311"/>
            <a:chExt cx="5177" cy="114"/>
          </a:xfrm>
        </p:grpSpPr>
        <p:sp>
          <p:nvSpPr>
            <p:cNvPr id="922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922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9220" name="Text Box 7"/>
          <p:cNvSpPr txBox="1">
            <a:spLocks noChangeArrowheads="1"/>
          </p:cNvSpPr>
          <p:nvPr/>
        </p:nvSpPr>
        <p:spPr bwMode="auto">
          <a:xfrm>
            <a:off x="304800" y="6324600"/>
            <a:ext cx="28257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Figure courtesy of HowStuffWorks.com</a:t>
            </a:r>
            <a:endParaRPr lang="en-US" altLang="en-US" sz="2400"/>
          </a:p>
        </p:txBody>
      </p:sp>
      <p:sp>
        <p:nvSpPr>
          <p:cNvPr id="9221" name="Text Box 9"/>
          <p:cNvSpPr txBox="1">
            <a:spLocks noChangeArrowheads="1"/>
          </p:cNvSpPr>
          <p:nvPr/>
        </p:nvSpPr>
        <p:spPr bwMode="auto">
          <a:xfrm>
            <a:off x="2974975" y="4086225"/>
            <a:ext cx="38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A</a:t>
            </a:r>
          </a:p>
        </p:txBody>
      </p:sp>
      <p:sp>
        <p:nvSpPr>
          <p:cNvPr id="9222" name="Text Box 10"/>
          <p:cNvSpPr txBox="1">
            <a:spLocks noChangeArrowheads="1"/>
          </p:cNvSpPr>
          <p:nvPr/>
        </p:nvSpPr>
        <p:spPr bwMode="auto">
          <a:xfrm>
            <a:off x="2971800" y="47244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B</a:t>
            </a:r>
          </a:p>
        </p:txBody>
      </p:sp>
      <p:sp>
        <p:nvSpPr>
          <p:cNvPr id="9223" name="Text Box 11"/>
          <p:cNvSpPr txBox="1">
            <a:spLocks noChangeArrowheads="1"/>
          </p:cNvSpPr>
          <p:nvPr/>
        </p:nvSpPr>
        <p:spPr bwMode="auto">
          <a:xfrm>
            <a:off x="6270625" y="4419600"/>
            <a:ext cx="663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t>AB</a:t>
            </a:r>
          </a:p>
        </p:txBody>
      </p:sp>
      <p:sp>
        <p:nvSpPr>
          <p:cNvPr id="9224" name="Line 12"/>
          <p:cNvSpPr>
            <a:spLocks noChangeShapeType="1"/>
          </p:cNvSpPr>
          <p:nvPr/>
        </p:nvSpPr>
        <p:spPr bwMode="auto">
          <a:xfrm flipV="1">
            <a:off x="46482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13"/>
          <p:cNvSpPr txBox="1">
            <a:spLocks noChangeArrowheads="1"/>
          </p:cNvSpPr>
          <p:nvPr/>
        </p:nvSpPr>
        <p:spPr bwMode="auto">
          <a:xfrm>
            <a:off x="4343400" y="5410200"/>
            <a:ext cx="1420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6v power</a:t>
            </a:r>
          </a:p>
        </p:txBody>
      </p:sp>
      <p:pic>
        <p:nvPicPr>
          <p:cNvPr id="9226" name="Picture 14" descr="andgatesolen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64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5" descr="andgat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2755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685800"/>
          </a:xfrm>
        </p:spPr>
        <p:txBody>
          <a:bodyPr/>
          <a:lstStyle/>
          <a:p>
            <a:pPr eaLnBrk="1" hangingPunct="1"/>
            <a:r>
              <a:rPr lang="en-US" altLang="en-US" sz="4000" smtClean="0"/>
              <a:t>Integrated Circuits</a:t>
            </a:r>
          </a:p>
        </p:txBody>
      </p:sp>
      <p:grpSp>
        <p:nvGrpSpPr>
          <p:cNvPr id="10243" name="Group 3"/>
          <p:cNvGrpSpPr>
            <a:grpSpLocks/>
          </p:cNvGrpSpPr>
          <p:nvPr/>
        </p:nvGrpSpPr>
        <p:grpSpPr bwMode="auto">
          <a:xfrm>
            <a:off x="609600" y="1143000"/>
            <a:ext cx="8218488" cy="180975"/>
            <a:chOff x="295" y="1311"/>
            <a:chExt cx="5177" cy="114"/>
          </a:xfrm>
        </p:grpSpPr>
        <p:sp>
          <p:nvSpPr>
            <p:cNvPr id="1025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sp>
          <p:nvSpPr>
            <p:cNvPr id="1025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ourier New" pitchFamily="49" charset="0"/>
              </a:endParaRPr>
            </a:p>
          </p:txBody>
        </p:sp>
      </p:grpSp>
      <p:sp>
        <p:nvSpPr>
          <p:cNvPr id="10244" name="Rectangle 7"/>
          <p:cNvSpPr>
            <a:spLocks noChangeArrowheads="1"/>
          </p:cNvSpPr>
          <p:nvPr/>
        </p:nvSpPr>
        <p:spPr bwMode="auto">
          <a:xfrm>
            <a:off x="6096000" y="5668963"/>
            <a:ext cx="18272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http://www.helicon.co.uk</a:t>
            </a:r>
            <a:endParaRPr lang="en-US" altLang="en-US" sz="2400"/>
          </a:p>
        </p:txBody>
      </p:sp>
      <p:sp>
        <p:nvSpPr>
          <p:cNvPr id="10245" name="Rectangle 10"/>
          <p:cNvSpPr>
            <a:spLocks noChangeArrowheads="1"/>
          </p:cNvSpPr>
          <p:nvPr/>
        </p:nvSpPr>
        <p:spPr bwMode="auto">
          <a:xfrm>
            <a:off x="381000" y="5715000"/>
            <a:ext cx="479266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t>http://personalpages.manchester.ac.uk/staff/p.dudek/projects/scamp</a:t>
            </a:r>
            <a:endParaRPr lang="en-US" altLang="en-US" sz="2400"/>
          </a:p>
        </p:txBody>
      </p:sp>
      <p:sp>
        <p:nvSpPr>
          <p:cNvPr id="10246" name="Line 12"/>
          <p:cNvSpPr>
            <a:spLocks noChangeShapeType="1"/>
          </p:cNvSpPr>
          <p:nvPr/>
        </p:nvSpPr>
        <p:spPr bwMode="auto">
          <a:xfrm>
            <a:off x="5791200" y="1676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13"/>
          <p:cNvSpPr>
            <a:spLocks noChangeShapeType="1"/>
          </p:cNvSpPr>
          <p:nvPr/>
        </p:nvSpPr>
        <p:spPr bwMode="auto">
          <a:xfrm>
            <a:off x="2895600" y="5410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14"/>
          <p:cNvSpPr txBox="1">
            <a:spLocks noChangeArrowheads="1"/>
          </p:cNvSpPr>
          <p:nvPr/>
        </p:nvSpPr>
        <p:spPr bwMode="auto">
          <a:xfrm>
            <a:off x="2286000" y="5257800"/>
            <a:ext cx="862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3mm</a:t>
            </a:r>
          </a:p>
        </p:txBody>
      </p:sp>
      <p:sp>
        <p:nvSpPr>
          <p:cNvPr id="10249" name="Line 15"/>
          <p:cNvSpPr>
            <a:spLocks noChangeShapeType="1"/>
          </p:cNvSpPr>
          <p:nvPr/>
        </p:nvSpPr>
        <p:spPr bwMode="auto">
          <a:xfrm>
            <a:off x="990600" y="52578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50" name="Picture 16" descr="chi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22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descr="chi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4419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11"/>
          <p:cNvSpPr>
            <a:spLocks noChangeShapeType="1"/>
          </p:cNvSpPr>
          <p:nvPr/>
        </p:nvSpPr>
        <p:spPr bwMode="auto">
          <a:xfrm>
            <a:off x="4267200" y="1981200"/>
            <a:ext cx="2057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urier New" pitchFamily="49"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urier New" pitchFamily="49"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TotalTime>
  <Words>2166</Words>
  <Application>Microsoft Office PowerPoint</Application>
  <PresentationFormat>On-screen Show (4:3)</PresentationFormat>
  <Paragraphs>748</Paragraphs>
  <Slides>27</Slides>
  <Notes>27</Notes>
  <HiddenSlides>0</HiddenSlides>
  <MMClips>0</MMClips>
  <ScaleCrop>false</ScaleCrop>
  <HeadingPairs>
    <vt:vector size="6" baseType="variant">
      <vt:variant>
        <vt:lpstr>Theme</vt:lpstr>
      </vt:variant>
      <vt:variant>
        <vt:i4>1</vt:i4>
      </vt:variant>
      <vt:variant>
        <vt:lpstr>Slide Titles</vt:lpstr>
      </vt:variant>
      <vt:variant>
        <vt:i4>27</vt:i4>
      </vt:variant>
      <vt:variant>
        <vt:lpstr>Custom Shows</vt:lpstr>
      </vt:variant>
      <vt:variant>
        <vt:i4>2</vt:i4>
      </vt:variant>
    </vt:vector>
  </HeadingPairs>
  <TitlesOfParts>
    <vt:vector size="30" baseType="lpstr">
      <vt:lpstr>Blank Presentation</vt:lpstr>
      <vt:lpstr>The CS 5 Times</vt:lpstr>
      <vt:lpstr>  More on Circuits!</vt:lpstr>
      <vt:lpstr>A Circuit for Adding!</vt:lpstr>
      <vt:lpstr>A Circuit for Adding!</vt:lpstr>
      <vt:lpstr>A Circuit for Adding!</vt:lpstr>
      <vt:lpstr>Logisim:  A Digital Logic Simulator</vt:lpstr>
      <vt:lpstr>Implementing Gates with Relays</vt:lpstr>
      <vt:lpstr>And AND…</vt:lpstr>
      <vt:lpstr>Integrated Circuits</vt:lpstr>
      <vt:lpstr>AND, OR, NOT Is a “Universal Set”</vt:lpstr>
      <vt:lpstr>The Alien’s Life Advice</vt:lpstr>
      <vt:lpstr>Sending a Message to Prof. Ben</vt:lpstr>
      <vt:lpstr>A 1-Bit Memory</vt:lpstr>
      <vt:lpstr>A 1-Bit Memory</vt:lpstr>
      <vt:lpstr>Setting a 1-Bit Memory</vt:lpstr>
      <vt:lpstr>Initializing a 1-Bit Memory</vt:lpstr>
      <vt:lpstr>From S-R Latches to D-Latches</vt:lpstr>
      <vt:lpstr>PowerPoint Presentation</vt:lpstr>
      <vt:lpstr>PowerPoint Presentation</vt:lpstr>
      <vt:lpstr>A Random-Access Memory (RAM)</vt:lpstr>
      <vt:lpstr>A Random-Access Memory (RAM)</vt:lpstr>
      <vt:lpstr>A Random-Access Memory (RAM)</vt:lpstr>
      <vt:lpstr>A Random-Access Memory (RAM)</vt:lpstr>
      <vt:lpstr>A Random-Access Memory (RAM)</vt:lpstr>
      <vt:lpstr>A Random-Access Memory (RAM)</vt:lpstr>
      <vt:lpstr>A Random-Access Memory (RAM)</vt:lpstr>
      <vt:lpstr>A Random-Access Memory (RAM)</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Data to Circuits</dc:title>
  <dc:creator>Office 2004 Test Drive User</dc:creator>
  <cp:lastModifiedBy>Geoff Kuenning</cp:lastModifiedBy>
  <cp:revision>67</cp:revision>
  <cp:lastPrinted>2016-10-03T04:41:36Z</cp:lastPrinted>
  <dcterms:created xsi:type="dcterms:W3CDTF">2006-05-28T05:35:28Z</dcterms:created>
  <dcterms:modified xsi:type="dcterms:W3CDTF">2016-10-03T04:41:49Z</dcterms:modified>
</cp:coreProperties>
</file>