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5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62"/>
  </p:notesMasterIdLst>
  <p:sldIdLst>
    <p:sldId id="371" r:id="rId3"/>
    <p:sldId id="360" r:id="rId4"/>
    <p:sldId id="361" r:id="rId5"/>
    <p:sldId id="380" r:id="rId6"/>
    <p:sldId id="381" r:id="rId7"/>
    <p:sldId id="382" r:id="rId8"/>
    <p:sldId id="383" r:id="rId9"/>
    <p:sldId id="378" r:id="rId10"/>
    <p:sldId id="365" r:id="rId11"/>
    <p:sldId id="366" r:id="rId12"/>
    <p:sldId id="368" r:id="rId13"/>
    <p:sldId id="317" r:id="rId14"/>
    <p:sldId id="319" r:id="rId15"/>
    <p:sldId id="373" r:id="rId16"/>
    <p:sldId id="320" r:id="rId17"/>
    <p:sldId id="321" r:id="rId18"/>
    <p:sldId id="322" r:id="rId19"/>
    <p:sldId id="323" r:id="rId20"/>
    <p:sldId id="324" r:id="rId21"/>
    <p:sldId id="257" r:id="rId22"/>
    <p:sldId id="316" r:id="rId23"/>
    <p:sldId id="384" r:id="rId24"/>
    <p:sldId id="376"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8" r:id="rId38"/>
    <p:sldId id="339" r:id="rId39"/>
    <p:sldId id="340" r:id="rId40"/>
    <p:sldId id="341" r:id="rId41"/>
    <p:sldId id="342" r:id="rId42"/>
    <p:sldId id="343" r:id="rId43"/>
    <p:sldId id="344" r:id="rId44"/>
    <p:sldId id="345" r:id="rId45"/>
    <p:sldId id="346" r:id="rId46"/>
    <p:sldId id="347" r:id="rId47"/>
    <p:sldId id="348" r:id="rId48"/>
    <p:sldId id="350" r:id="rId49"/>
    <p:sldId id="352" r:id="rId50"/>
    <p:sldId id="353" r:id="rId51"/>
    <p:sldId id="354" r:id="rId52"/>
    <p:sldId id="355" r:id="rId53"/>
    <p:sldId id="356" r:id="rId54"/>
    <p:sldId id="357" r:id="rId55"/>
    <p:sldId id="358" r:id="rId56"/>
    <p:sldId id="374" r:id="rId57"/>
    <p:sldId id="369" r:id="rId58"/>
    <p:sldId id="370" r:id="rId59"/>
    <p:sldId id="375" r:id="rId60"/>
    <p:sldId id="379" r:id="rId61"/>
  </p:sldIdLst>
  <p:sldSz cx="9144000" cy="6858000" type="screen4x3"/>
  <p:notesSz cx="6985000" cy="9271000"/>
  <p:custShowLst>
    <p:custShow name="For screen" id="0">
      <p:sldLst>
        <p:sld r:id="rId3"/>
        <p:sld r:id="rId4"/>
        <p:sld r:id="rId5"/>
        <p:sld r:id="rId6"/>
        <p:sld r:id="rId7"/>
        <p:sld r:id="rId8"/>
        <p:sld r:id="rId9"/>
        <p:sld r:id="rId10"/>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 r:id="rId33"/>
        <p:sld r:id="rId34"/>
        <p:sld r:id="rId35"/>
        <p:sld r:id="rId36"/>
        <p:sld r:id="rId37"/>
        <p:sld r:id="rId38"/>
        <p:sld r:id="rId39"/>
        <p:sld r:id="rId40"/>
        <p:sld r:id="rId41"/>
        <p:sld r:id="rId42"/>
        <p:sld r:id="rId43"/>
        <p:sld r:id="rId44"/>
        <p:sld r:id="rId45"/>
        <p:sld r:id="rId46"/>
        <p:sld r:id="rId47"/>
        <p:sld r:id="rId48"/>
        <p:sld r:id="rId49"/>
        <p:sld r:id="rId50"/>
        <p:sld r:id="rId51"/>
        <p:sld r:id="rId52"/>
        <p:sld r:id="rId53"/>
        <p:sld r:id="rId54"/>
        <p:sld r:id="rId55"/>
        <p:sld r:id="rId56"/>
        <p:sld r:id="rId57"/>
        <p:sld r:id="rId58"/>
        <p:sld r:id="rId59"/>
        <p:sld r:id="rId60"/>
      </p:sldLst>
    </p:custShow>
    <p:custShow name="For printing" id="1">
      <p:sldLst>
        <p:sld r:id="rId3"/>
        <p:sld r:id="rId4"/>
        <p:sld r:id="rId5"/>
        <p:sld r:id="rId6"/>
        <p:sld r:id="rId7"/>
        <p:sld r:id="rId8"/>
        <p:sld r:id="rId9"/>
        <p:sld r:id="rId10"/>
        <p:sld r:id="rId11"/>
        <p:sld r:id="rId12"/>
        <p:sld r:id="rId13"/>
        <p:sld r:id="rId14"/>
        <p:sld r:id="rId16"/>
        <p:sld r:id="rId17"/>
        <p:sld r:id="rId21"/>
        <p:sld r:id="rId22"/>
        <p:sld r:id="rId23"/>
        <p:sld r:id="rId27"/>
        <p:sld r:id="rId29"/>
        <p:sld r:id="rId32"/>
        <p:sld r:id="rId37"/>
        <p:sld r:id="rId39"/>
        <p:sld r:id="rId40"/>
        <p:sld r:id="rId43"/>
        <p:sld r:id="rId44"/>
        <p:sld r:id="rId46"/>
        <p:sld r:id="rId49"/>
        <p:sld r:id="rId53"/>
        <p:sld r:id="rId55"/>
        <p:sld r:id="rId57"/>
        <p:sld r:id="rId58"/>
        <p:sld r:id="rId59"/>
        <p:sld r:id="rId61"/>
      </p:sldLst>
    </p:custShow>
  </p:custShowLst>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65"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65"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65"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6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CEAB"/>
    <a:srgbClr val="E3B1CD"/>
    <a:srgbClr val="BBF95B"/>
    <a:srgbClr val="9921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14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26833" cy="463550"/>
          </a:xfrm>
          <a:prstGeom prst="rect">
            <a:avLst/>
          </a:prstGeom>
          <a:noFill/>
          <a:ln w="9525">
            <a:noFill/>
            <a:miter lim="800000"/>
            <a:headEnd/>
            <a:tailEnd/>
          </a:ln>
        </p:spPr>
        <p:txBody>
          <a:bodyPr vert="horz" wrap="square" lIns="92885" tIns="46442" rIns="92885" bIns="46442" numCol="1" anchor="t" anchorCtr="0" compatLnSpc="1">
            <a:prstTxWarp prst="textNoShape">
              <a:avLst/>
            </a:prstTxWarp>
          </a:bodyPr>
          <a:lstStyle>
            <a:lvl1pPr>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7171" name="Rectangle 3"/>
          <p:cNvSpPr>
            <a:spLocks noGrp="1" noChangeArrowheads="1"/>
          </p:cNvSpPr>
          <p:nvPr>
            <p:ph type="dt" idx="1"/>
          </p:nvPr>
        </p:nvSpPr>
        <p:spPr bwMode="auto">
          <a:xfrm>
            <a:off x="3958167" y="0"/>
            <a:ext cx="3026833" cy="463550"/>
          </a:xfrm>
          <a:prstGeom prst="rect">
            <a:avLst/>
          </a:prstGeom>
          <a:noFill/>
          <a:ln w="9525">
            <a:noFill/>
            <a:miter lim="800000"/>
            <a:headEnd/>
            <a:tailEnd/>
          </a:ln>
        </p:spPr>
        <p:txBody>
          <a:bodyPr vert="horz" wrap="square" lIns="92885" tIns="46442" rIns="92885" bIns="46442" numCol="1" anchor="t" anchorCtr="0" compatLnSpc="1">
            <a:prstTxWarp prst="textNoShape">
              <a:avLst/>
            </a:prstTxWarp>
          </a:bodyPr>
          <a:lstStyle>
            <a:lvl1pPr algn="r">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59396" name="Rectangle 4"/>
          <p:cNvSpPr>
            <a:spLocks noGrp="1" noRot="1" noChangeAspect="1" noChangeArrowheads="1" noTextEdit="1"/>
          </p:cNvSpPr>
          <p:nvPr>
            <p:ph type="sldImg" idx="2"/>
          </p:nvPr>
        </p:nvSpPr>
        <p:spPr bwMode="auto">
          <a:xfrm>
            <a:off x="1174750" y="695325"/>
            <a:ext cx="4635500"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31334" y="4403725"/>
            <a:ext cx="5122333" cy="4171950"/>
          </a:xfrm>
          <a:prstGeom prst="rect">
            <a:avLst/>
          </a:prstGeom>
          <a:noFill/>
          <a:ln w="9525">
            <a:noFill/>
            <a:miter lim="800000"/>
            <a:headEnd/>
            <a:tailEnd/>
          </a:ln>
        </p:spPr>
        <p:txBody>
          <a:bodyPr vert="horz" wrap="square" lIns="92885" tIns="46442" rIns="92885" bIns="464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807450"/>
            <a:ext cx="3026833" cy="463550"/>
          </a:xfrm>
          <a:prstGeom prst="rect">
            <a:avLst/>
          </a:prstGeom>
          <a:noFill/>
          <a:ln w="9525">
            <a:noFill/>
            <a:miter lim="800000"/>
            <a:headEnd/>
            <a:tailEnd/>
          </a:ln>
        </p:spPr>
        <p:txBody>
          <a:bodyPr vert="horz" wrap="square" lIns="92885" tIns="46442" rIns="92885" bIns="46442" numCol="1" anchor="b" anchorCtr="0" compatLnSpc="1">
            <a:prstTxWarp prst="textNoShape">
              <a:avLst/>
            </a:prstTxWarp>
          </a:bodyPr>
          <a:lstStyle>
            <a:lvl1pPr>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7175" name="Rectangle 7"/>
          <p:cNvSpPr>
            <a:spLocks noGrp="1" noChangeArrowheads="1"/>
          </p:cNvSpPr>
          <p:nvPr>
            <p:ph type="sldNum" sz="quarter" idx="5"/>
          </p:nvPr>
        </p:nvSpPr>
        <p:spPr bwMode="auto">
          <a:xfrm>
            <a:off x="3958167" y="8807450"/>
            <a:ext cx="3026833" cy="463550"/>
          </a:xfrm>
          <a:prstGeom prst="rect">
            <a:avLst/>
          </a:prstGeom>
          <a:noFill/>
          <a:ln w="9525">
            <a:noFill/>
            <a:miter lim="800000"/>
            <a:headEnd/>
            <a:tailEnd/>
          </a:ln>
        </p:spPr>
        <p:txBody>
          <a:bodyPr vert="horz" wrap="square" lIns="92885" tIns="46442" rIns="92885" bIns="46442" numCol="1" anchor="b" anchorCtr="0" compatLnSpc="1">
            <a:prstTxWarp prst="textNoShape">
              <a:avLst/>
            </a:prstTxWarp>
          </a:bodyPr>
          <a:lstStyle>
            <a:lvl1pPr algn="r">
              <a:defRPr sz="1200"/>
            </a:lvl1pPr>
          </a:lstStyle>
          <a:p>
            <a:pPr>
              <a:defRPr/>
            </a:pPr>
            <a:fld id="{3B9BE618-8ADD-4A1E-89C6-4D3FD65FC1D0}" type="slidenum">
              <a:rPr lang="en-US"/>
              <a:pPr>
                <a:defRPr/>
              </a:pPr>
              <a:t>‹#›</a:t>
            </a:fld>
            <a:endParaRPr lang="en-US"/>
          </a:p>
        </p:txBody>
      </p:sp>
    </p:spTree>
    <p:extLst>
      <p:ext uri="{BB962C8B-B14F-4D97-AF65-F5344CB8AC3E}">
        <p14:creationId xmlns:p14="http://schemas.microsoft.com/office/powerpoint/2010/main" val="861495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65" charset="-128"/>
              </a:rPr>
              <a:t>This is a good day</a:t>
            </a:r>
            <a:r>
              <a:rPr lang="en-US" altLang="en-US" baseline="0" dirty="0">
                <a:latin typeface="Arial" pitchFamily="34" charset="0"/>
                <a:ea typeface="ＭＳ Ｐゴシック" pitchFamily="-65" charset="-128"/>
              </a:rPr>
              <a:t> to do </a:t>
            </a:r>
            <a:r>
              <a:rPr lang="en-US" altLang="en-US" baseline="0" dirty="0" err="1">
                <a:latin typeface="Arial" pitchFamily="34" charset="0"/>
                <a:ea typeface="ＭＳ Ｐゴシック" pitchFamily="-65" charset="-128"/>
              </a:rPr>
              <a:t>evals</a:t>
            </a:r>
            <a:r>
              <a:rPr lang="en-US" altLang="en-US" baseline="0" dirty="0">
                <a:latin typeface="Arial" pitchFamily="34" charset="0"/>
                <a:ea typeface="ＭＳ Ｐゴシック" pitchFamily="-65" charset="-128"/>
              </a:rPr>
              <a:t> (the break comes early).</a:t>
            </a:r>
          </a:p>
          <a:p>
            <a:endParaRPr lang="en-US" altLang="en-US" baseline="0" dirty="0">
              <a:latin typeface="Arial" pitchFamily="34" charset="0"/>
              <a:ea typeface="ＭＳ Ｐゴシック" pitchFamily="-65" charset="-128"/>
            </a:endParaRPr>
          </a:p>
          <a:p>
            <a:r>
              <a:rPr lang="en-US" altLang="en-US" baseline="0" dirty="0">
                <a:latin typeface="Arial" pitchFamily="34" charset="0"/>
                <a:ea typeface="ＭＳ Ｐゴシック" pitchFamily="-65" charset="-128"/>
              </a:rPr>
              <a:t>No worksheet.</a:t>
            </a:r>
          </a:p>
          <a:p>
            <a:endParaRPr lang="en-US" altLang="en-US" dirty="0">
              <a:latin typeface="Arial" pitchFamily="34" charset="0"/>
              <a:ea typeface="ＭＳ Ｐゴシック" pitchFamily="-65" charset="-128"/>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7011C5B1-866F-495E-98AB-BCCDBC0757E6}"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0B8F124-97A8-4FE0-8159-7C785795E50F}" type="slidenum">
              <a:rPr lang="en-US" altLang="en-US" sz="1200"/>
              <a:pPr/>
              <a:t>10</a:t>
            </a:fld>
            <a:endParaRPr lang="en-US" alt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4F7FA7C-97F2-4C1B-A3DF-F77163601D20}" type="slidenum">
              <a:rPr lang="en-US" altLang="en-US" sz="1200"/>
              <a:pPr/>
              <a:t>11</a:t>
            </a:fld>
            <a:endParaRPr lang="en-US" alt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FB5688F-7C8E-4F9F-8536-C0CCE683D1A3}" type="slidenum">
              <a:rPr lang="en-US" altLang="en-US" sz="1200"/>
              <a:pPr/>
              <a:t>12</a:t>
            </a:fld>
            <a:endParaRPr lang="en-US" alt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D91375A-4630-4317-9B13-09492F9EA028}" type="slidenum">
              <a:rPr lang="en-US" altLang="en-US" sz="1200"/>
              <a:pPr/>
              <a:t>13</a:t>
            </a:fld>
            <a:endParaRPr lang="en-US" alt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5D0EB93-28E7-4792-97A9-5C5354D8FD80}" type="slidenum">
              <a:rPr lang="en-US" altLang="en-US" sz="1200"/>
              <a:pPr/>
              <a:t>14</a:t>
            </a:fld>
            <a:endParaRPr lang="en-US" altLang="en-US"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EDF8393-0528-4B3C-95DE-B7753BCAAF0F}" type="slidenum">
              <a:rPr lang="en-US" altLang="en-US" sz="1200"/>
              <a:pPr/>
              <a:t>15</a:t>
            </a:fld>
            <a:endParaRPr lang="en-US" altLang="en-US"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F88598F-A4B9-4FF5-BAE4-068FD5290BAD}" type="slidenum">
              <a:rPr lang="en-US" altLang="en-US" sz="1200"/>
              <a:pPr/>
              <a:t>16</a:t>
            </a:fld>
            <a:endParaRPr lang="en-US" alt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AF358FFB-0CA8-4821-AB08-62BEB3BC6AF6}" type="slidenum">
              <a:rPr lang="en-US" altLang="en-US" sz="1200"/>
              <a:pPr/>
              <a:t>17</a:t>
            </a:fld>
            <a:endParaRPr lang="en-US" altLang="en-US"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77202302-8396-4764-A362-B4497C89F511}" type="slidenum">
              <a:rPr lang="en-US" altLang="en-US" sz="1200"/>
              <a:pPr/>
              <a:t>18</a:t>
            </a:fld>
            <a:endParaRPr lang="en-US" alt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B68B8841-9FD3-4660-860C-A192144F3688}" type="slidenum">
              <a:rPr lang="en-US" altLang="en-US" sz="1200"/>
              <a:pPr/>
              <a:t>19</a:t>
            </a:fld>
            <a:endParaRPr lang="en-US" altLang="en-US" sz="1200"/>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 Note that a real modern RAM would have literally hundreds of millions of </a:t>
            </a:r>
            <a:r>
              <a:rPr lang="ja-JP" altLang="en-US">
                <a:latin typeface="Arial" pitchFamily="34" charset="0"/>
                <a:ea typeface="ＭＳ Ｐゴシック" pitchFamily="-65" charset="-128"/>
              </a:rPr>
              <a:t>“</a:t>
            </a:r>
            <a:r>
              <a:rPr lang="en-US" altLang="ja-JP">
                <a:latin typeface="Arial" pitchFamily="34" charset="0"/>
                <a:ea typeface="ＭＳ Ｐゴシック" pitchFamily="-65" charset="-128"/>
              </a:rPr>
              <a:t>rows</a:t>
            </a:r>
            <a:r>
              <a:rPr lang="ja-JP" altLang="en-US">
                <a:latin typeface="Arial" pitchFamily="34" charset="0"/>
                <a:ea typeface="ＭＳ Ｐゴシック" pitchFamily="-65" charset="-128"/>
              </a:rPr>
              <a:t>”</a:t>
            </a:r>
            <a:r>
              <a:rPr lang="en-US" altLang="ja-JP">
                <a:latin typeface="Arial" pitchFamily="34" charset="0"/>
                <a:ea typeface="ＭＳ Ｐゴシック" pitchFamily="-65" charset="-128"/>
              </a:rPr>
              <a:t> of memory, each of which might be 8 bits (columns) wide or wider!</a:t>
            </a:r>
            <a:endParaRPr lang="en-US" altLang="en-US">
              <a:latin typeface="Arial" pitchFamily="34" charset="0"/>
              <a:ea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09395AFD-C8E8-41F7-813D-BD91882E06F0}" type="slidenum">
              <a:rPr lang="en-US" altLang="en-US" sz="1200"/>
              <a:pPr/>
              <a:t>2</a:t>
            </a:fld>
            <a:endParaRPr lang="en-US" altLang="en-US" sz="1200"/>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Talented runner; sometimes ran 40 miles to London for meetings.  Tried out for 1948 Olympics (marathon), ran 2:46 despite an injury.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43FB300-05CD-44A5-9660-72A7EA2B8CBD}" type="slidenum">
              <a:rPr lang="en-US" altLang="en-US" sz="1200"/>
              <a:pPr/>
              <a:t>20</a:t>
            </a:fld>
            <a:endParaRPr lang="en-US" alt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6071498-E4BE-4B6E-819D-9208568A3970}" type="slidenum">
              <a:rPr lang="en-US" altLang="en-US" sz="1200"/>
              <a:pPr/>
              <a:t>21</a:t>
            </a:fld>
            <a:endParaRPr lang="en-US" altLang="en-US" sz="1200"/>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512572CD-12C7-4EAC-8D0C-A81505367612}" type="slidenum">
              <a:rPr lang="en-US" altLang="en-US" sz="1200"/>
              <a:pPr/>
              <a:t>22</a:t>
            </a:fld>
            <a:endParaRPr lang="en-US" altLang="en-US" sz="1200"/>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itchFamily="34" charset="0"/>
              <a:ea typeface="ＭＳ Ｐゴシック" pitchFamily="-6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AB6745C8-7CA6-4E5A-81D7-68D41A765C0D}" type="slidenum">
              <a:rPr lang="en-US" altLang="en-US" sz="1200"/>
              <a:pPr/>
              <a:t>23</a:t>
            </a:fld>
            <a:endParaRPr lang="en-US" alt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a typeface="ＭＳ Ｐゴシック" pitchFamily="-6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8A61161-2E03-4CAB-BA6E-9874C85E9C16}" type="slidenum">
              <a:rPr lang="en-US" altLang="en-US" sz="1200"/>
              <a:pPr/>
              <a:t>24</a:t>
            </a:fld>
            <a:endParaRPr lang="en-US" altLang="en-US" sz="1200"/>
          </a:p>
        </p:txBody>
      </p:sp>
      <p:sp>
        <p:nvSpPr>
          <p:cNvPr id="79875" name="Rectangle 2"/>
          <p:cNvSpPr>
            <a:spLocks noGrp="1" noRot="1" noChangeAspect="1" noChangeArrowheads="1" noTextEdit="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2D2D6DC-77F3-423B-BE31-CC91BF65A68F}" type="slidenum">
              <a:rPr lang="en-US" altLang="en-US" sz="1200"/>
              <a:pPr/>
              <a:t>25</a:t>
            </a:fld>
            <a:endParaRPr lang="en-US" altLang="en-US" sz="120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4A90923B-49B5-4590-B5BA-8032784A50E5}" type="slidenum">
              <a:rPr lang="en-US" altLang="en-US" sz="1200"/>
              <a:pPr/>
              <a:t>26</a:t>
            </a:fld>
            <a:endParaRPr lang="en-US" altLang="en-US" sz="1200"/>
          </a:p>
        </p:txBody>
      </p:sp>
      <p:sp>
        <p:nvSpPr>
          <p:cNvPr id="81923" name="Rectangle 2"/>
          <p:cNvSpPr>
            <a:spLocks noGrp="1" noRot="1" noChangeAspect="1" noChangeArrowheads="1" noTextEdit="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786DF144-F4B1-4F2B-B9EB-A8BDC44D02A9}" type="slidenum">
              <a:rPr lang="en-US" altLang="en-US" sz="1200"/>
              <a:pPr/>
              <a:t>27</a:t>
            </a:fld>
            <a:endParaRPr lang="en-US" altLang="en-US" sz="1200"/>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0942399F-6FA2-400B-B57D-484222469CE4}" type="slidenum">
              <a:rPr lang="en-US" altLang="en-US" sz="1200"/>
              <a:pPr/>
              <a:t>28</a:t>
            </a:fld>
            <a:endParaRPr lang="en-US" altLang="en-US" sz="1200"/>
          </a:p>
        </p:txBody>
      </p:sp>
      <p:sp>
        <p:nvSpPr>
          <p:cNvPr id="83971" name="Rectangle 2"/>
          <p:cNvSpPr>
            <a:spLocks noGrp="1" noRot="1" noChangeAspect="1" noChangeArrowheads="1" noTextEdit="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DF1545E-AA43-4A42-BB3D-0E5B264426AD}" type="slidenum">
              <a:rPr lang="en-US" altLang="en-US" sz="1200"/>
              <a:pPr/>
              <a:t>29</a:t>
            </a:fld>
            <a:endParaRPr lang="en-US" altLang="en-US" sz="1200"/>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512572CD-12C7-4EAC-8D0C-A81505367612}" type="slidenum">
              <a:rPr lang="en-US" altLang="en-US" sz="1200"/>
              <a:pPr/>
              <a:t>3</a:t>
            </a:fld>
            <a:endParaRPr lang="en-US" altLang="en-US" sz="1200"/>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Enigma machine was crucial both to early German successes and later Allied win.  Some of Turing’s cryptography papers weren’t released until April 2012.</a:t>
            </a:r>
          </a:p>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2FECA4E-E792-45ED-B00B-6BDFE5565959}" type="slidenum">
              <a:rPr lang="en-US" altLang="en-US" sz="1200"/>
              <a:pPr/>
              <a:t>30</a:t>
            </a:fld>
            <a:endParaRPr lang="en-US" altLang="en-US" sz="1200"/>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3EB3A586-A7F8-40BD-AF03-709175615C55}" type="slidenum">
              <a:rPr lang="en-US" altLang="en-US" sz="1200"/>
              <a:pPr/>
              <a:t>31</a:t>
            </a:fld>
            <a:endParaRPr lang="en-US" altLang="en-US" sz="120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2F697C9-1655-4EFF-AD1D-89A21976AA54}" type="slidenum">
              <a:rPr lang="en-US" altLang="en-US" sz="1200"/>
              <a:pPr/>
              <a:t>32</a:t>
            </a:fld>
            <a:endParaRPr lang="en-US" altLang="en-US" sz="120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A209E9AD-6846-4B1C-B1E8-CCF8DC9B81BF}" type="slidenum">
              <a:rPr lang="en-US" altLang="en-US" sz="1200"/>
              <a:pPr/>
              <a:t>33</a:t>
            </a:fld>
            <a:endParaRPr lang="en-US" altLang="en-US" sz="120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6CFDBBA-11C7-4F05-8913-5F4D99E03993}" type="slidenum">
              <a:rPr lang="en-US" altLang="en-US" sz="1200"/>
              <a:pPr/>
              <a:t>34</a:t>
            </a:fld>
            <a:endParaRPr lang="en-US" altLang="en-US" sz="1200"/>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B0A8A66-DFBE-4784-AF35-42D7B01C7FC3}" type="slidenum">
              <a:rPr lang="en-US" altLang="en-US" sz="1200"/>
              <a:pPr/>
              <a:t>35</a:t>
            </a:fld>
            <a:endParaRPr lang="en-US" altLang="en-US" sz="1200"/>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148EC91-F639-427C-B92F-5709F143ED67}" type="slidenum">
              <a:rPr lang="en-US" altLang="en-US" sz="1200"/>
              <a:pPr/>
              <a:t>36</a:t>
            </a:fld>
            <a:endParaRPr lang="en-US" altLang="en-US" sz="1200"/>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B93EAD65-58E3-46DE-892F-2A57D42873DF}" type="slidenum">
              <a:rPr lang="en-US" altLang="en-US" sz="1200"/>
              <a:pPr/>
              <a:t>37</a:t>
            </a:fld>
            <a:endParaRPr lang="en-US" altLang="en-US" sz="1200"/>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ADEF698-5D4C-4FF9-8BE8-2802C8EC3CAC}" type="slidenum">
              <a:rPr lang="en-US" altLang="en-US" sz="1200"/>
              <a:pPr/>
              <a:t>38</a:t>
            </a:fld>
            <a:endParaRPr lang="en-US" altLang="en-US" sz="1200"/>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39F3DD0-640C-475C-9947-07FE40C635A2}" type="slidenum">
              <a:rPr lang="en-US" altLang="en-US" sz="1200"/>
              <a:pPr/>
              <a:t>39</a:t>
            </a:fld>
            <a:endParaRPr lang="en-US" altLang="en-US" sz="1200"/>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pPr eaLnBrk="1" hangingPunct="1"/>
            <a:r>
              <a:rPr lang="en-US" altLang="en-US">
                <a:latin typeface="Arial" pitchFamily="34" charset="0"/>
                <a:ea typeface="ＭＳ Ｐゴシック" pitchFamily="-65" charset="-128"/>
              </a:rPr>
              <a:t>Next slides have animations to explain how this works.</a:t>
            </a:r>
          </a:p>
        </p:txBody>
      </p:sp>
      <p:sp>
        <p:nvSpPr>
          <p:cNvPr id="40964" name="Slide Number Placeholder 3"/>
          <p:cNvSpPr>
            <a:spLocks noGrp="1"/>
          </p:cNvSpPr>
          <p:nvPr>
            <p:ph type="sldNum" sz="quarter" idx="5"/>
          </p:nvPr>
        </p:nvSpPr>
        <p:spPr>
          <a:noFill/>
        </p:spPr>
        <p:txBody>
          <a:bodyPr/>
          <a:lstStyle>
            <a:lvl1pPr defTabSz="927919">
              <a:defRPr sz="2400">
                <a:solidFill>
                  <a:schemeClr val="tx1"/>
                </a:solidFill>
                <a:latin typeface="Courier New" pitchFamily="49" charset="0"/>
                <a:ea typeface="ＭＳ Ｐゴシック" pitchFamily="-65" charset="-128"/>
              </a:defRPr>
            </a:lvl1pPr>
            <a:lvl2pPr marL="747445" indent="-287480" defTabSz="927919">
              <a:defRPr sz="2400">
                <a:solidFill>
                  <a:schemeClr val="tx1"/>
                </a:solidFill>
                <a:latin typeface="Courier New" pitchFamily="49" charset="0"/>
                <a:ea typeface="ＭＳ Ｐゴシック" pitchFamily="-65" charset="-128"/>
              </a:defRPr>
            </a:lvl2pPr>
            <a:lvl3pPr marL="1149917" indent="-229983" defTabSz="927919">
              <a:defRPr sz="2400">
                <a:solidFill>
                  <a:schemeClr val="tx1"/>
                </a:solidFill>
                <a:latin typeface="Courier New" pitchFamily="49" charset="0"/>
                <a:ea typeface="ＭＳ Ｐゴシック" pitchFamily="-65" charset="-128"/>
              </a:defRPr>
            </a:lvl3pPr>
            <a:lvl4pPr marL="1609883" indent="-229983" defTabSz="927919">
              <a:defRPr sz="2400">
                <a:solidFill>
                  <a:schemeClr val="tx1"/>
                </a:solidFill>
                <a:latin typeface="Courier New" pitchFamily="49" charset="0"/>
                <a:ea typeface="ＭＳ Ｐゴシック" pitchFamily="-65" charset="-128"/>
              </a:defRPr>
            </a:lvl4pPr>
            <a:lvl5pPr marL="2069850" indent="-229983" defTabSz="927919">
              <a:defRPr sz="2400">
                <a:solidFill>
                  <a:schemeClr val="tx1"/>
                </a:solidFill>
                <a:latin typeface="Courier New" pitchFamily="49" charset="0"/>
                <a:ea typeface="ＭＳ Ｐゴシック" pitchFamily="-65" charset="-128"/>
              </a:defRPr>
            </a:lvl5pPr>
            <a:lvl6pPr marL="2529816"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89782"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449749"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909715"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9AFE6A55-E37C-4EDC-8D56-E9F6467A521E}" type="slidenum">
              <a:rPr lang="en-US" altLang="en-US" sz="1200">
                <a:latin typeface="Arial" pitchFamily="34" charset="0"/>
              </a:rPr>
              <a:pPr/>
              <a:t>4</a:t>
            </a:fld>
            <a:endParaRPr lang="en-US" altLang="en-US" sz="120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723C689F-D471-45CC-B496-79869D5A4C78}" type="slidenum">
              <a:rPr lang="en-US" altLang="en-US" sz="1200"/>
              <a:pPr/>
              <a:t>40</a:t>
            </a:fld>
            <a:endParaRPr lang="en-US" altLang="en-US" sz="1200"/>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DF9E5D1-EE79-4F5B-979F-BED6BBFE01D4}" type="slidenum">
              <a:rPr lang="en-US" altLang="en-US" sz="1200"/>
              <a:pPr/>
              <a:t>41</a:t>
            </a:fld>
            <a:endParaRPr lang="en-US" altLang="en-US" sz="1200"/>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DFDFCB4A-99B2-4DBF-AB4D-29BF314E5D37}" type="slidenum">
              <a:rPr lang="en-US" altLang="en-US" sz="1200"/>
              <a:pPr/>
              <a:t>42</a:t>
            </a:fld>
            <a:endParaRPr lang="en-US" altLang="en-US" sz="1200"/>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615847B-5F47-449D-913E-1D99F3F67DF6}" type="slidenum">
              <a:rPr lang="en-US" altLang="en-US" sz="1200"/>
              <a:pPr/>
              <a:t>43</a:t>
            </a:fld>
            <a:endParaRPr lang="en-US" altLang="en-US" sz="1200"/>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AA7FEED-76E2-490F-AC33-6F2D5BC92172}" type="slidenum">
              <a:rPr lang="en-US" altLang="en-US" sz="1200"/>
              <a:pPr/>
              <a:t>44</a:t>
            </a:fld>
            <a:endParaRPr lang="en-US" altLang="en-US" sz="1200"/>
          </a:p>
        </p:txBody>
      </p:sp>
      <p:sp>
        <p:nvSpPr>
          <p:cNvPr id="100355" name="Rectangle 2"/>
          <p:cNvSpPr>
            <a:spLocks noGrp="1" noRot="1" noChangeAspect="1" noChangeArrowheads="1" noTextEdit="1"/>
          </p:cNvSpPr>
          <p:nvPr>
            <p:ph type="sldImg"/>
          </p:nvPr>
        </p:nvSpPr>
        <p:spPr>
          <a:solidFill>
            <a:srgbClr val="FFFFFF"/>
          </a:solidFill>
          <a:ln/>
        </p:spPr>
      </p:sp>
      <p:sp>
        <p:nvSpPr>
          <p:cNvPr id="1003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4DDC3743-3F6D-4B32-A07F-F9310D4C14ED}" type="slidenum">
              <a:rPr lang="en-US" altLang="en-US" sz="1200"/>
              <a:pPr/>
              <a:t>45</a:t>
            </a:fld>
            <a:endParaRPr lang="en-US" altLang="en-US" sz="1200"/>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0B970E3-95EE-4208-9E2B-7DCD21B881AC}" type="slidenum">
              <a:rPr lang="en-US" altLang="en-US" sz="1200"/>
              <a:pPr/>
              <a:t>46</a:t>
            </a:fld>
            <a:endParaRPr lang="en-US" altLang="en-US" sz="1200"/>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859E720-9AA1-4091-BF8B-898429418F18}" type="slidenum">
              <a:rPr lang="en-US" altLang="en-US" sz="1200"/>
              <a:pPr/>
              <a:t>47</a:t>
            </a:fld>
            <a:endParaRPr lang="en-US" altLang="en-US" sz="1200"/>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What happens next?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BF1861EF-C33E-4127-A917-AFE359F20695}" type="slidenum">
              <a:rPr lang="en-US" altLang="en-US" sz="1200"/>
              <a:pPr/>
              <a:t>48</a:t>
            </a:fld>
            <a:endParaRPr lang="en-US" altLang="en-US" sz="1200"/>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What happens next?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4B2EA383-0B24-440C-B5D1-AEE853A07E9B}" type="slidenum">
              <a:rPr lang="en-US" altLang="en-US" sz="1200"/>
              <a:pPr/>
              <a:t>49</a:t>
            </a:fld>
            <a:endParaRPr lang="en-US" altLang="en-US" sz="1200"/>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What happens next?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endParaRPr lang="en-US" altLang="en-US">
              <a:latin typeface="Arial" pitchFamily="34" charset="0"/>
              <a:ea typeface="ＭＳ Ｐゴシック" pitchFamily="-65" charset="-128"/>
            </a:endParaRPr>
          </a:p>
        </p:txBody>
      </p:sp>
      <p:sp>
        <p:nvSpPr>
          <p:cNvPr id="41988" name="Slide Number Placeholder 3"/>
          <p:cNvSpPr>
            <a:spLocks noGrp="1"/>
          </p:cNvSpPr>
          <p:nvPr>
            <p:ph type="sldNum" sz="quarter" idx="5"/>
          </p:nvPr>
        </p:nvSpPr>
        <p:spPr>
          <a:noFill/>
        </p:spPr>
        <p:txBody>
          <a:bodyPr/>
          <a:lstStyle>
            <a:lvl1pPr defTabSz="927919">
              <a:defRPr sz="2400">
                <a:solidFill>
                  <a:schemeClr val="tx1"/>
                </a:solidFill>
                <a:latin typeface="Courier New" pitchFamily="49" charset="0"/>
                <a:ea typeface="ＭＳ Ｐゴシック" pitchFamily="-65" charset="-128"/>
              </a:defRPr>
            </a:lvl1pPr>
            <a:lvl2pPr marL="747445" indent="-287480" defTabSz="927919">
              <a:defRPr sz="2400">
                <a:solidFill>
                  <a:schemeClr val="tx1"/>
                </a:solidFill>
                <a:latin typeface="Courier New" pitchFamily="49" charset="0"/>
                <a:ea typeface="ＭＳ Ｐゴシック" pitchFamily="-65" charset="-128"/>
              </a:defRPr>
            </a:lvl2pPr>
            <a:lvl3pPr marL="1149917" indent="-229983" defTabSz="927919">
              <a:defRPr sz="2400">
                <a:solidFill>
                  <a:schemeClr val="tx1"/>
                </a:solidFill>
                <a:latin typeface="Courier New" pitchFamily="49" charset="0"/>
                <a:ea typeface="ＭＳ Ｐゴシック" pitchFamily="-65" charset="-128"/>
              </a:defRPr>
            </a:lvl3pPr>
            <a:lvl4pPr marL="1609883" indent="-229983" defTabSz="927919">
              <a:defRPr sz="2400">
                <a:solidFill>
                  <a:schemeClr val="tx1"/>
                </a:solidFill>
                <a:latin typeface="Courier New" pitchFamily="49" charset="0"/>
                <a:ea typeface="ＭＳ Ｐゴシック" pitchFamily="-65" charset="-128"/>
              </a:defRPr>
            </a:lvl4pPr>
            <a:lvl5pPr marL="2069850" indent="-229983" defTabSz="927919">
              <a:defRPr sz="2400">
                <a:solidFill>
                  <a:schemeClr val="tx1"/>
                </a:solidFill>
                <a:latin typeface="Courier New" pitchFamily="49" charset="0"/>
                <a:ea typeface="ＭＳ Ｐゴシック" pitchFamily="-65" charset="-128"/>
              </a:defRPr>
            </a:lvl5pPr>
            <a:lvl6pPr marL="2529816"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89782"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449749"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909715"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472910B7-EA89-4AEB-99B4-AF5BCECB4C3F}" type="slidenum">
              <a:rPr lang="en-US" altLang="en-US" sz="1200">
                <a:latin typeface="Arial" pitchFamily="34" charset="0"/>
              </a:rPr>
              <a:pPr/>
              <a:t>5</a:t>
            </a:fld>
            <a:endParaRPr lang="en-US" altLang="en-US" sz="120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424E77A7-E7C6-416D-8DF3-EA09C4F99BBB}" type="slidenum">
              <a:rPr lang="en-US" altLang="en-US" sz="1200"/>
              <a:pPr/>
              <a:t>50</a:t>
            </a:fld>
            <a:endParaRPr lang="en-US" altLang="en-US" sz="120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What happens next?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2395A1C-E704-4197-AD25-8BC807A1DFA5}" type="slidenum">
              <a:rPr lang="en-US" altLang="en-US" sz="1200"/>
              <a:pPr/>
              <a:t>51</a:t>
            </a:fld>
            <a:endParaRPr lang="en-US" altLang="en-US" sz="1200"/>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What happens next?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FFD779A-5E7F-4940-8A54-8FE571C4FFF0}" type="slidenum">
              <a:rPr lang="en-US" altLang="en-US" sz="1200"/>
              <a:pPr/>
              <a:t>52</a:t>
            </a:fld>
            <a:endParaRPr lang="en-US" altLang="en-US" sz="1200"/>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What happens next?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73C6629-FF18-4B9B-B2A5-271BF0411268}" type="slidenum">
              <a:rPr lang="en-US" altLang="en-US" sz="1200"/>
              <a:pPr/>
              <a:t>53</a:t>
            </a:fld>
            <a:endParaRPr lang="en-US" altLang="en-US" sz="1200"/>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What happens next?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B6FB67D9-2A36-49E8-B83F-FC90DAC065C8}" type="slidenum">
              <a:rPr lang="en-US" altLang="en-US" sz="1200"/>
              <a:pPr/>
              <a:t>54</a:t>
            </a:fld>
            <a:endParaRPr lang="en-US" altLang="en-US" sz="1200"/>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There are more decoders - one for each of the four instructions!</a:t>
            </a:r>
          </a:p>
          <a:p>
            <a:pPr eaLnBrk="1" hangingPunct="1"/>
            <a:r>
              <a:rPr lang="en-US" altLang="en-US">
                <a:latin typeface="Arial" pitchFamily="34" charset="0"/>
                <a:ea typeface="ＭＳ Ｐゴシック" pitchFamily="-65" charset="-128"/>
              </a:rPr>
              <a:t>WHAT HAPPENS NEXT???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3D7B96FB-D2E6-4103-805A-C9B9C3FB67DE}" type="slidenum">
              <a:rPr lang="en-US" altLang="en-US" sz="1200"/>
              <a:pPr/>
              <a:t>55</a:t>
            </a:fld>
            <a:endParaRPr lang="en-US" altLang="en-US" sz="1200"/>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There are more decoders - one for each of the four instructions!</a:t>
            </a:r>
          </a:p>
          <a:p>
            <a:pPr eaLnBrk="1" hangingPunct="1"/>
            <a:r>
              <a:rPr lang="en-US" altLang="en-US">
                <a:latin typeface="Arial" pitchFamily="34" charset="0"/>
                <a:ea typeface="ＭＳ Ｐゴシック" pitchFamily="-65" charset="-128"/>
              </a:rPr>
              <a:t>WHAT HAPPENS NEXT???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a typeface="ＭＳ Ｐゴシック" pitchFamily="-65" charset="-128"/>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9931D53-5ADD-4600-82DC-508D25644BF0}" type="slidenum">
              <a:rPr lang="en-US" altLang="en-US" sz="1200"/>
              <a:pPr/>
              <a:t>56</a:t>
            </a:fld>
            <a:endParaRPr lang="en-US" alt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a typeface="ＭＳ Ｐゴシック" pitchFamily="-65" charset="-128"/>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33C6533A-C76F-45D7-81EF-C0A3B27B4069}" type="slidenum">
              <a:rPr lang="en-US" altLang="en-US" sz="1200"/>
              <a:pPr/>
              <a:t>57</a:t>
            </a:fld>
            <a:endParaRPr lang="en-US" alt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a typeface="ＭＳ Ｐゴシック" pitchFamily="-65" charset="-128"/>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A5CC9EF-73C6-4063-AECF-7C379142B12E}" type="slidenum">
              <a:rPr lang="en-US" altLang="en-US" sz="1200"/>
              <a:pPr/>
              <a:t>58</a:t>
            </a:fld>
            <a:endParaRPr lang="en-US" alt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a typeface="ＭＳ Ｐゴシック" pitchFamily="-65" charset="-128"/>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091BE5BC-E2E8-41DD-8894-233512C7BA48}" type="slidenum">
              <a:rPr lang="en-US" altLang="en-US" sz="1200"/>
              <a:pPr/>
              <a:t>59</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altLang="en-US">
              <a:latin typeface="Arial" pitchFamily="34" charset="0"/>
              <a:ea typeface="ＭＳ Ｐゴシック" pitchFamily="-65" charset="-128"/>
            </a:endParaRPr>
          </a:p>
        </p:txBody>
      </p:sp>
      <p:sp>
        <p:nvSpPr>
          <p:cNvPr id="43012" name="Slide Number Placeholder 3"/>
          <p:cNvSpPr>
            <a:spLocks noGrp="1"/>
          </p:cNvSpPr>
          <p:nvPr>
            <p:ph type="sldNum" sz="quarter" idx="5"/>
          </p:nvPr>
        </p:nvSpPr>
        <p:spPr>
          <a:noFill/>
        </p:spPr>
        <p:txBody>
          <a:bodyPr/>
          <a:lstStyle>
            <a:lvl1pPr defTabSz="927919">
              <a:defRPr sz="2400">
                <a:solidFill>
                  <a:schemeClr val="tx1"/>
                </a:solidFill>
                <a:latin typeface="Courier New" pitchFamily="49" charset="0"/>
                <a:ea typeface="ＭＳ Ｐゴシック" pitchFamily="-65" charset="-128"/>
              </a:defRPr>
            </a:lvl1pPr>
            <a:lvl2pPr marL="747445" indent="-287480" defTabSz="927919">
              <a:defRPr sz="2400">
                <a:solidFill>
                  <a:schemeClr val="tx1"/>
                </a:solidFill>
                <a:latin typeface="Courier New" pitchFamily="49" charset="0"/>
                <a:ea typeface="ＭＳ Ｐゴシック" pitchFamily="-65" charset="-128"/>
              </a:defRPr>
            </a:lvl2pPr>
            <a:lvl3pPr marL="1149917" indent="-229983" defTabSz="927919">
              <a:defRPr sz="2400">
                <a:solidFill>
                  <a:schemeClr val="tx1"/>
                </a:solidFill>
                <a:latin typeface="Courier New" pitchFamily="49" charset="0"/>
                <a:ea typeface="ＭＳ Ｐゴシック" pitchFamily="-65" charset="-128"/>
              </a:defRPr>
            </a:lvl3pPr>
            <a:lvl4pPr marL="1609883" indent="-229983" defTabSz="927919">
              <a:defRPr sz="2400">
                <a:solidFill>
                  <a:schemeClr val="tx1"/>
                </a:solidFill>
                <a:latin typeface="Courier New" pitchFamily="49" charset="0"/>
                <a:ea typeface="ＭＳ Ｐゴシック" pitchFamily="-65" charset="-128"/>
              </a:defRPr>
            </a:lvl4pPr>
            <a:lvl5pPr marL="2069850" indent="-229983" defTabSz="927919">
              <a:defRPr sz="2400">
                <a:solidFill>
                  <a:schemeClr val="tx1"/>
                </a:solidFill>
                <a:latin typeface="Courier New" pitchFamily="49" charset="0"/>
                <a:ea typeface="ＭＳ Ｐゴシック" pitchFamily="-65" charset="-128"/>
              </a:defRPr>
            </a:lvl5pPr>
            <a:lvl6pPr marL="2529816"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89782"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449749"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909715"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A40DF197-4A20-4780-9920-AA5B026018E3}" type="slidenum">
              <a:rPr lang="en-US" altLang="en-US" sz="1200">
                <a:latin typeface="Arial" pitchFamily="34" charset="0"/>
              </a:rPr>
              <a:pPr/>
              <a:t>6</a:t>
            </a:fld>
            <a:endParaRPr lang="en-US" altLang="en-US" sz="120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27919">
              <a:defRPr sz="2400">
                <a:solidFill>
                  <a:schemeClr val="tx1"/>
                </a:solidFill>
                <a:latin typeface="Courier New" pitchFamily="49" charset="0"/>
                <a:ea typeface="ＭＳ Ｐゴシック" pitchFamily="-65" charset="-128"/>
              </a:defRPr>
            </a:lvl1pPr>
            <a:lvl2pPr marL="747445" indent="-287480" defTabSz="927919">
              <a:defRPr sz="2400">
                <a:solidFill>
                  <a:schemeClr val="tx1"/>
                </a:solidFill>
                <a:latin typeface="Courier New" pitchFamily="49" charset="0"/>
                <a:ea typeface="ＭＳ Ｐゴシック" pitchFamily="-65" charset="-128"/>
              </a:defRPr>
            </a:lvl2pPr>
            <a:lvl3pPr marL="1149917" indent="-229983" defTabSz="927919">
              <a:defRPr sz="2400">
                <a:solidFill>
                  <a:schemeClr val="tx1"/>
                </a:solidFill>
                <a:latin typeface="Courier New" pitchFamily="49" charset="0"/>
                <a:ea typeface="ＭＳ Ｐゴシック" pitchFamily="-65" charset="-128"/>
              </a:defRPr>
            </a:lvl3pPr>
            <a:lvl4pPr marL="1609883" indent="-229983" defTabSz="927919">
              <a:defRPr sz="2400">
                <a:solidFill>
                  <a:schemeClr val="tx1"/>
                </a:solidFill>
                <a:latin typeface="Courier New" pitchFamily="49" charset="0"/>
                <a:ea typeface="ＭＳ Ｐゴシック" pitchFamily="-65" charset="-128"/>
              </a:defRPr>
            </a:lvl4pPr>
            <a:lvl5pPr marL="2069850" indent="-229983" defTabSz="927919">
              <a:defRPr sz="2400">
                <a:solidFill>
                  <a:schemeClr val="tx1"/>
                </a:solidFill>
                <a:latin typeface="Courier New" pitchFamily="49" charset="0"/>
                <a:ea typeface="ＭＳ Ｐゴシック" pitchFamily="-65" charset="-128"/>
              </a:defRPr>
            </a:lvl5pPr>
            <a:lvl6pPr marL="2529816"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89782"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449749"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909715"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FA4655FC-A015-4B5C-81D7-DC80CB1DBEF3}" type="slidenum">
              <a:rPr lang="en-US" altLang="en-US" sz="1200">
                <a:latin typeface="Arial" pitchFamily="34" charset="0"/>
              </a:rPr>
              <a:pPr/>
              <a:t>7</a:t>
            </a:fld>
            <a:endParaRPr lang="en-US" altLang="en-US" sz="1200">
              <a:latin typeface="Arial"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r>
              <a:rPr lang="en-US" altLang="en-US">
                <a:latin typeface="Arial" pitchFamily="34" charset="0"/>
                <a:ea typeface="ＭＳ Ｐゴシック" pitchFamily="-65" charset="-128"/>
              </a:rPr>
              <a:t>This circuit is the simplest type of "latch" or a "flip-flop".  It is called an "S-R latch" or sometimes an "R-S" one.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235">
              <a:defRPr sz="2400">
                <a:solidFill>
                  <a:schemeClr val="tx1"/>
                </a:solidFill>
                <a:latin typeface="Arial" pitchFamily="34" charset="0"/>
                <a:ea typeface="ＭＳ Ｐゴシック" pitchFamily="-65" charset="-128"/>
              </a:defRPr>
            </a:lvl1pPr>
            <a:lvl2pPr marL="746626" indent="-287040" defTabSz="927235">
              <a:defRPr sz="2400">
                <a:solidFill>
                  <a:schemeClr val="tx1"/>
                </a:solidFill>
                <a:latin typeface="Arial" pitchFamily="34" charset="0"/>
                <a:ea typeface="ＭＳ Ｐゴシック" pitchFamily="-65" charset="-128"/>
              </a:defRPr>
            </a:lvl2pPr>
            <a:lvl3pPr marL="1149772" indent="-228987" defTabSz="927235">
              <a:defRPr sz="2400">
                <a:solidFill>
                  <a:schemeClr val="tx1"/>
                </a:solidFill>
                <a:latin typeface="Arial" pitchFamily="34" charset="0"/>
                <a:ea typeface="ＭＳ Ｐゴシック" pitchFamily="-65" charset="-128"/>
              </a:defRPr>
            </a:lvl3pPr>
            <a:lvl4pPr marL="1609357" indent="-228987" defTabSz="927235">
              <a:defRPr sz="2400">
                <a:solidFill>
                  <a:schemeClr val="tx1"/>
                </a:solidFill>
                <a:latin typeface="Arial" pitchFamily="34" charset="0"/>
                <a:ea typeface="ＭＳ Ｐゴシック" pitchFamily="-65" charset="-128"/>
              </a:defRPr>
            </a:lvl4pPr>
            <a:lvl5pPr marL="2068944" indent="-228987" defTabSz="927235">
              <a:defRPr sz="2400">
                <a:solidFill>
                  <a:schemeClr val="tx1"/>
                </a:solidFill>
                <a:latin typeface="Arial" pitchFamily="34" charset="0"/>
                <a:ea typeface="ＭＳ Ｐゴシック" pitchFamily="-65" charset="-128"/>
              </a:defRPr>
            </a:lvl5pPr>
            <a:lvl6pPr marL="2533368" indent="-228987" defTabSz="927235"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97791" indent="-228987" defTabSz="927235"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62215" indent="-228987" defTabSz="927235"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26639" indent="-228987" defTabSz="927235"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7D73004-EB0E-485A-8D8A-1E7E15B914B2}" type="slidenum">
              <a:rPr lang="en-US" altLang="en-US" sz="1200"/>
              <a:pPr/>
              <a:t>8</a:t>
            </a:fld>
            <a:endParaRPr lang="en-US" alt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65" charset="-128"/>
              </a:rPr>
              <a:t>WORKSHEET PROBLEM: What does this circuit do when "Strobe" is high?  What about when it is low?</a:t>
            </a:r>
          </a:p>
          <a:p>
            <a:pPr eaLnBrk="1" hangingPunct="1"/>
            <a:endParaRPr lang="en-US" altLang="en-US">
              <a:latin typeface="Arial" pitchFamily="34" charset="0"/>
              <a:ea typeface="ＭＳ Ｐゴシック" pitchFamily="-65" charset="-128"/>
            </a:endParaRPr>
          </a:p>
          <a:p>
            <a:pPr eaLnBrk="1" hangingPunct="1"/>
            <a:r>
              <a:rPr lang="en-US" altLang="en-US">
                <a:latin typeface="Arial" pitchFamily="34" charset="0"/>
                <a:ea typeface="ＭＳ Ｐゴシック" pitchFamily="-65" charset="-128"/>
              </a:rPr>
              <a:t>Strobes are often called clocks, and  may be represented by greater-than signs or triangles.  In Logisim, S-R flip-flops have clocks.  Clocks can be active-low, active-high, or edge-triggered on either the rising or the falling edge.  In Logisim, flip-flops clock on the rising edge.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9270CC6-F904-4BD9-9B65-7C59769E0E6B}" type="slidenum">
              <a:rPr lang="en-US" altLang="en-US" sz="1200"/>
              <a:pPr/>
              <a:t>9</a:t>
            </a:fld>
            <a:endParaRPr lang="en-US" alt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7D83C86C-17F0-438F-8F97-A32FA350F545}" type="slidenum">
              <a:rPr lang="en-US"/>
              <a:pPr>
                <a:defRPr/>
              </a:pPr>
              <a:t>‹#›</a:t>
            </a:fld>
            <a:endParaRPr lang="en-US"/>
          </a:p>
        </p:txBody>
      </p:sp>
    </p:spTree>
    <p:extLst>
      <p:ext uri="{BB962C8B-B14F-4D97-AF65-F5344CB8AC3E}">
        <p14:creationId xmlns:p14="http://schemas.microsoft.com/office/powerpoint/2010/main" val="3361731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68B87A60-3A03-4FCA-B395-D9800B2C4081}" type="slidenum">
              <a:rPr lang="en-US"/>
              <a:pPr>
                <a:defRPr/>
              </a:pPr>
              <a:t>‹#›</a:t>
            </a:fld>
            <a:endParaRPr lang="en-US"/>
          </a:p>
        </p:txBody>
      </p:sp>
    </p:spTree>
    <p:extLst>
      <p:ext uri="{BB962C8B-B14F-4D97-AF65-F5344CB8AC3E}">
        <p14:creationId xmlns:p14="http://schemas.microsoft.com/office/powerpoint/2010/main" val="313632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4D1050BF-5045-4F57-8713-A1E285B74498}" type="slidenum">
              <a:rPr lang="en-US"/>
              <a:pPr>
                <a:defRPr/>
              </a:pPr>
              <a:t>‹#›</a:t>
            </a:fld>
            <a:endParaRPr lang="en-US"/>
          </a:p>
        </p:txBody>
      </p:sp>
    </p:spTree>
    <p:extLst>
      <p:ext uri="{BB962C8B-B14F-4D97-AF65-F5344CB8AC3E}">
        <p14:creationId xmlns:p14="http://schemas.microsoft.com/office/powerpoint/2010/main" val="4191087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5" name="Rectangle 6"/>
          <p:cNvSpPr>
            <a:spLocks noGrp="1" noChangeArrowheads="1"/>
          </p:cNvSpPr>
          <p:nvPr>
            <p:ph type="sldNum" sz="quarter" idx="12"/>
          </p:nvPr>
        </p:nvSpPr>
        <p:spPr>
          <a:ln/>
        </p:spPr>
        <p:txBody>
          <a:bodyPr/>
          <a:lstStyle>
            <a:lvl1pPr>
              <a:defRPr/>
            </a:lvl1pPr>
          </a:lstStyle>
          <a:p>
            <a:pPr>
              <a:defRPr/>
            </a:pPr>
            <a:fld id="{EB588F51-6E44-487E-A123-480E023628BD}" type="slidenum">
              <a:rPr lang="en-US"/>
              <a:pPr>
                <a:defRPr/>
              </a:pPr>
              <a:t>‹#›</a:t>
            </a:fld>
            <a:endParaRPr lang="en-US"/>
          </a:p>
        </p:txBody>
      </p:sp>
    </p:spTree>
    <p:extLst>
      <p:ext uri="{BB962C8B-B14F-4D97-AF65-F5344CB8AC3E}">
        <p14:creationId xmlns:p14="http://schemas.microsoft.com/office/powerpoint/2010/main" val="216242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A9F5227F-F56C-48EB-AE23-E6561054AAE6}" type="slidenum">
              <a:rPr lang="en-US"/>
              <a:pPr>
                <a:defRPr/>
              </a:pPr>
              <a:t>‹#›</a:t>
            </a:fld>
            <a:endParaRPr lang="en-US"/>
          </a:p>
        </p:txBody>
      </p:sp>
    </p:spTree>
    <p:extLst>
      <p:ext uri="{BB962C8B-B14F-4D97-AF65-F5344CB8AC3E}">
        <p14:creationId xmlns:p14="http://schemas.microsoft.com/office/powerpoint/2010/main" val="1004686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E949BCD5-A2C8-4604-98D9-D1F56BCE8E11}" type="slidenum">
              <a:rPr lang="en-US"/>
              <a:pPr>
                <a:defRPr/>
              </a:pPr>
              <a:t>‹#›</a:t>
            </a:fld>
            <a:endParaRPr lang="en-US"/>
          </a:p>
        </p:txBody>
      </p:sp>
    </p:spTree>
    <p:extLst>
      <p:ext uri="{BB962C8B-B14F-4D97-AF65-F5344CB8AC3E}">
        <p14:creationId xmlns:p14="http://schemas.microsoft.com/office/powerpoint/2010/main" val="2459970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C1DA279B-F885-41A1-B2F1-35042A71A78D}" type="slidenum">
              <a:rPr lang="en-US"/>
              <a:pPr>
                <a:defRPr/>
              </a:pPr>
              <a:t>‹#›</a:t>
            </a:fld>
            <a:endParaRPr lang="en-US"/>
          </a:p>
        </p:txBody>
      </p:sp>
    </p:spTree>
    <p:extLst>
      <p:ext uri="{BB962C8B-B14F-4D97-AF65-F5344CB8AC3E}">
        <p14:creationId xmlns:p14="http://schemas.microsoft.com/office/powerpoint/2010/main" val="57299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7" name="Rectangle 6"/>
          <p:cNvSpPr>
            <a:spLocks noGrp="1" noChangeArrowheads="1"/>
          </p:cNvSpPr>
          <p:nvPr>
            <p:ph type="sldNum" sz="quarter" idx="12"/>
          </p:nvPr>
        </p:nvSpPr>
        <p:spPr>
          <a:ln/>
        </p:spPr>
        <p:txBody>
          <a:bodyPr/>
          <a:lstStyle>
            <a:lvl1pPr>
              <a:defRPr/>
            </a:lvl1pPr>
          </a:lstStyle>
          <a:p>
            <a:pPr>
              <a:defRPr/>
            </a:pPr>
            <a:fld id="{19D227CB-E746-4000-A5C9-11F02C315292}" type="slidenum">
              <a:rPr lang="en-US"/>
              <a:pPr>
                <a:defRPr/>
              </a:pPr>
              <a:t>‹#›</a:t>
            </a:fld>
            <a:endParaRPr lang="en-US"/>
          </a:p>
        </p:txBody>
      </p:sp>
    </p:spTree>
    <p:extLst>
      <p:ext uri="{BB962C8B-B14F-4D97-AF65-F5344CB8AC3E}">
        <p14:creationId xmlns:p14="http://schemas.microsoft.com/office/powerpoint/2010/main" val="404636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9" name="Rectangle 6"/>
          <p:cNvSpPr>
            <a:spLocks noGrp="1" noChangeArrowheads="1"/>
          </p:cNvSpPr>
          <p:nvPr>
            <p:ph type="sldNum" sz="quarter" idx="12"/>
          </p:nvPr>
        </p:nvSpPr>
        <p:spPr>
          <a:ln/>
        </p:spPr>
        <p:txBody>
          <a:bodyPr/>
          <a:lstStyle>
            <a:lvl1pPr>
              <a:defRPr/>
            </a:lvl1pPr>
          </a:lstStyle>
          <a:p>
            <a:pPr>
              <a:defRPr/>
            </a:pPr>
            <a:fld id="{650EDCEA-73BF-4131-85F8-DA0B70DD67E4}" type="slidenum">
              <a:rPr lang="en-US"/>
              <a:pPr>
                <a:defRPr/>
              </a:pPr>
              <a:t>‹#›</a:t>
            </a:fld>
            <a:endParaRPr lang="en-US"/>
          </a:p>
        </p:txBody>
      </p:sp>
    </p:spTree>
    <p:extLst>
      <p:ext uri="{BB962C8B-B14F-4D97-AF65-F5344CB8AC3E}">
        <p14:creationId xmlns:p14="http://schemas.microsoft.com/office/powerpoint/2010/main" val="211122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5" name="Rectangle 6"/>
          <p:cNvSpPr>
            <a:spLocks noGrp="1" noChangeArrowheads="1"/>
          </p:cNvSpPr>
          <p:nvPr>
            <p:ph type="sldNum" sz="quarter" idx="12"/>
          </p:nvPr>
        </p:nvSpPr>
        <p:spPr>
          <a:ln/>
        </p:spPr>
        <p:txBody>
          <a:bodyPr/>
          <a:lstStyle>
            <a:lvl1pPr>
              <a:defRPr/>
            </a:lvl1pPr>
          </a:lstStyle>
          <a:p>
            <a:pPr>
              <a:defRPr/>
            </a:pPr>
            <a:fld id="{170DF0E1-9397-461B-B679-EA9CA6087B7F}" type="slidenum">
              <a:rPr lang="en-US"/>
              <a:pPr>
                <a:defRPr/>
              </a:pPr>
              <a:t>‹#›</a:t>
            </a:fld>
            <a:endParaRPr lang="en-US"/>
          </a:p>
        </p:txBody>
      </p:sp>
    </p:spTree>
    <p:extLst>
      <p:ext uri="{BB962C8B-B14F-4D97-AF65-F5344CB8AC3E}">
        <p14:creationId xmlns:p14="http://schemas.microsoft.com/office/powerpoint/2010/main" val="2419996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4" name="Rectangle 6"/>
          <p:cNvSpPr>
            <a:spLocks noGrp="1" noChangeArrowheads="1"/>
          </p:cNvSpPr>
          <p:nvPr>
            <p:ph type="sldNum" sz="quarter" idx="12"/>
          </p:nvPr>
        </p:nvSpPr>
        <p:spPr>
          <a:ln/>
        </p:spPr>
        <p:txBody>
          <a:bodyPr/>
          <a:lstStyle>
            <a:lvl1pPr>
              <a:defRPr/>
            </a:lvl1pPr>
          </a:lstStyle>
          <a:p>
            <a:pPr>
              <a:defRPr/>
            </a:pPr>
            <a:fld id="{F2E5190B-FA19-4BEA-AFB7-0D95A5970754}" type="slidenum">
              <a:rPr lang="en-US"/>
              <a:pPr>
                <a:defRPr/>
              </a:pPr>
              <a:t>‹#›</a:t>
            </a:fld>
            <a:endParaRPr lang="en-US"/>
          </a:p>
        </p:txBody>
      </p:sp>
    </p:spTree>
    <p:extLst>
      <p:ext uri="{BB962C8B-B14F-4D97-AF65-F5344CB8AC3E}">
        <p14:creationId xmlns:p14="http://schemas.microsoft.com/office/powerpoint/2010/main" val="1211133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7" name="Rectangle 6"/>
          <p:cNvSpPr>
            <a:spLocks noGrp="1" noChangeArrowheads="1"/>
          </p:cNvSpPr>
          <p:nvPr>
            <p:ph type="sldNum" sz="quarter" idx="12"/>
          </p:nvPr>
        </p:nvSpPr>
        <p:spPr>
          <a:ln/>
        </p:spPr>
        <p:txBody>
          <a:bodyPr/>
          <a:lstStyle>
            <a:lvl1pPr>
              <a:defRPr/>
            </a:lvl1pPr>
          </a:lstStyle>
          <a:p>
            <a:pPr>
              <a:defRPr/>
            </a:pPr>
            <a:fld id="{77BAC871-1D6D-4F10-B2D5-3B802EBC1D06}" type="slidenum">
              <a:rPr lang="en-US"/>
              <a:pPr>
                <a:defRPr/>
              </a:pPr>
              <a:t>‹#›</a:t>
            </a:fld>
            <a:endParaRPr lang="en-US"/>
          </a:p>
        </p:txBody>
      </p:sp>
    </p:spTree>
    <p:extLst>
      <p:ext uri="{BB962C8B-B14F-4D97-AF65-F5344CB8AC3E}">
        <p14:creationId xmlns:p14="http://schemas.microsoft.com/office/powerpoint/2010/main" val="2256592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7" name="Rectangle 6"/>
          <p:cNvSpPr>
            <a:spLocks noGrp="1" noChangeArrowheads="1"/>
          </p:cNvSpPr>
          <p:nvPr>
            <p:ph type="sldNum" sz="quarter" idx="12"/>
          </p:nvPr>
        </p:nvSpPr>
        <p:spPr>
          <a:ln/>
        </p:spPr>
        <p:txBody>
          <a:bodyPr/>
          <a:lstStyle>
            <a:lvl1pPr>
              <a:defRPr/>
            </a:lvl1pPr>
          </a:lstStyle>
          <a:p>
            <a:pPr>
              <a:defRPr/>
            </a:pPr>
            <a:fld id="{1E468334-CED5-4C6E-A5EF-B0C37C917F33}" type="slidenum">
              <a:rPr lang="en-US"/>
              <a:pPr>
                <a:defRPr/>
              </a:pPr>
              <a:t>‹#›</a:t>
            </a:fld>
            <a:endParaRPr lang="en-US"/>
          </a:p>
        </p:txBody>
      </p:sp>
    </p:spTree>
    <p:extLst>
      <p:ext uri="{BB962C8B-B14F-4D97-AF65-F5344CB8AC3E}">
        <p14:creationId xmlns:p14="http://schemas.microsoft.com/office/powerpoint/2010/main" val="2539315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7" charset="0"/>
                <a:ea typeface="ＭＳ Ｐゴシック" pitchFamily="-107" charset="-128"/>
                <a:cs typeface="ＭＳ Ｐゴシック" pitchFamily="-107"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7" charset="0"/>
                <a:ea typeface="ＭＳ Ｐゴシック" pitchFamily="-107" charset="-128"/>
                <a:cs typeface="ＭＳ Ｐゴシック" pitchFamily="-107" charset="-128"/>
              </a:defRPr>
            </a:lvl1pPr>
          </a:lstStyle>
          <a:p>
            <a:pPr>
              <a:defRPr/>
            </a:pPr>
            <a:r>
              <a:rPr lang="en-US"/>
              <a:t>HMC CS 5, 2006</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65E1F099-DE7C-4D2A-9ACE-35D7DF1A00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7" charset="0"/>
                <a:ea typeface="ＭＳ Ｐゴシック" pitchFamily="-107"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pitchFamily="-107" charset="-128"/>
                <a:cs typeface="+mn-cs"/>
              </a:defRPr>
            </a:lvl1pPr>
          </a:lstStyle>
          <a:p>
            <a:pPr>
              <a:defRPr/>
            </a:pPr>
            <a:r>
              <a:rPr lang="en-US"/>
              <a:t>HMC CS 5, 2006</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15E79A9-C93B-45A2-98F8-9E9FA9E414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28.png"/><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notesSlide" Target="../notesSlides/notesSlide56.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3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slideLayout" Target="../slideLayouts/slideLayout12.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30.pn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image" Target="../media/image29.png"/><Relationship Id="rId30" Type="http://schemas.openxmlformats.org/officeDocument/2006/relationships/image" Target="../media/image32.png"/></Relationships>
</file>

<file path=ppt/slides/_rels/slide5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3.xml"/><Relationship Id="rId7" Type="http://schemas.openxmlformats.org/officeDocument/2006/relationships/image" Target="../media/image35.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rIns="132080"/>
          <a:lstStyle/>
          <a:p>
            <a:pPr marL="39688"/>
            <a:r>
              <a:rPr lang="en-US" altLang="en-US" b="1">
                <a:latin typeface="News Gothic MT"/>
                <a:sym typeface="News Gothic MT"/>
              </a:rPr>
              <a:t>The CS 5 Times</a:t>
            </a:r>
          </a:p>
        </p:txBody>
      </p:sp>
      <p:sp>
        <p:nvSpPr>
          <p:cNvPr id="3075" name="Rectangle 3"/>
          <p:cNvSpPr>
            <a:spLocks/>
          </p:cNvSpPr>
          <p:nvPr/>
        </p:nvSpPr>
        <p:spPr bwMode="auto">
          <a:xfrm>
            <a:off x="1547813" y="1676400"/>
            <a:ext cx="61055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lvl1pPr marL="39688">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eaLnBrk="1" hangingPunct="1">
              <a:spcBef>
                <a:spcPct val="0"/>
              </a:spcBef>
              <a:buFontTx/>
              <a:buNone/>
            </a:pPr>
            <a:r>
              <a:rPr lang="en-US" altLang="en-US" sz="2400">
                <a:latin typeface="News Gothic MT"/>
                <a:sym typeface="News Gothic MT"/>
              </a:rPr>
              <a:t>Dormitory Destroyed</a:t>
            </a:r>
          </a:p>
          <a:p>
            <a:pPr eaLnBrk="1" hangingPunct="1">
              <a:spcBef>
                <a:spcPct val="0"/>
              </a:spcBef>
              <a:buFontTx/>
              <a:buNone/>
            </a:pPr>
            <a:endParaRPr lang="en-US" altLang="en-US" sz="1800">
              <a:latin typeface="News Gothic MT"/>
              <a:sym typeface="News Gothic MT"/>
            </a:endParaRPr>
          </a:p>
          <a:p>
            <a:pPr eaLnBrk="1" hangingPunct="1">
              <a:spcBef>
                <a:spcPct val="0"/>
              </a:spcBef>
              <a:buFontTx/>
              <a:buNone/>
            </a:pPr>
            <a:r>
              <a:rPr lang="en-US" altLang="en-US" sz="1800">
                <a:latin typeface="News Gothic MT"/>
                <a:sym typeface="News Gothic MT"/>
              </a:rPr>
              <a:t>Claremont (PP):  A Harvey Mudd College dormitory</a:t>
            </a:r>
          </a:p>
          <a:p>
            <a:pPr eaLnBrk="1" hangingPunct="1">
              <a:spcBef>
                <a:spcPct val="0"/>
              </a:spcBef>
              <a:buFontTx/>
              <a:buNone/>
            </a:pPr>
            <a:r>
              <a:rPr lang="en-US" altLang="en-US" sz="1800">
                <a:latin typeface="News Gothic MT"/>
                <a:sym typeface="News Gothic MT"/>
              </a:rPr>
              <a:t>was left in shambles Tuesday after an unexpected</a:t>
            </a:r>
          </a:p>
          <a:p>
            <a:pPr eaLnBrk="1" hangingPunct="1">
              <a:spcBef>
                <a:spcPct val="0"/>
              </a:spcBef>
              <a:buFontTx/>
              <a:buNone/>
            </a:pPr>
            <a:r>
              <a:rPr lang="en-US" altLang="en-US" sz="1800">
                <a:latin typeface="News Gothic MT"/>
                <a:sym typeface="News Gothic MT"/>
              </a:rPr>
              <a:t>low-frequency resonance caused it to self-destruct.</a:t>
            </a:r>
          </a:p>
          <a:p>
            <a:pPr eaLnBrk="1" hangingPunct="1">
              <a:spcBef>
                <a:spcPct val="0"/>
              </a:spcBef>
              <a:buFontTx/>
              <a:buNone/>
            </a:pPr>
            <a:r>
              <a:rPr lang="en-US" altLang="en-US" sz="1800">
                <a:latin typeface="News Gothic MT"/>
                <a:sym typeface="News Gothic MT"/>
              </a:rPr>
              <a:t>   “I didn’t mean any harm,” reported a shaken</a:t>
            </a:r>
          </a:p>
          <a:p>
            <a:pPr eaLnBrk="1" hangingPunct="1">
              <a:spcBef>
                <a:spcPct val="0"/>
              </a:spcBef>
              <a:buFontTx/>
              <a:buNone/>
            </a:pPr>
            <a:r>
              <a:rPr lang="en-US" altLang="en-US" sz="1800">
                <a:latin typeface="News Gothic MT"/>
                <a:sym typeface="News Gothic MT"/>
              </a:rPr>
              <a:t>student.  “I was doing my CS lab, and I thought it</a:t>
            </a:r>
          </a:p>
          <a:p>
            <a:pPr eaLnBrk="1" hangingPunct="1">
              <a:spcBef>
                <a:spcPct val="0"/>
              </a:spcBef>
              <a:buFontTx/>
              <a:buNone/>
            </a:pPr>
            <a:r>
              <a:rPr lang="en-US" altLang="en-US" sz="1800">
                <a:latin typeface="News Gothic MT"/>
                <a:sym typeface="News Gothic MT"/>
              </a:rPr>
              <a:t>would be cool to share my sounds with the other Westies, so I hooked my computer up to the dorm speakers.  Who knew that 42 Hertz was a special frequency?”</a:t>
            </a:r>
          </a:p>
          <a:p>
            <a:pPr eaLnBrk="1" hangingPunct="1">
              <a:spcBef>
                <a:spcPct val="0"/>
              </a:spcBef>
              <a:buFontTx/>
              <a:buNone/>
            </a:pPr>
            <a:r>
              <a:rPr lang="en-US" altLang="en-US" sz="1800">
                <a:latin typeface="News Gothic MT"/>
                <a:sym typeface="News Gothic MT"/>
              </a:rPr>
              <a:t>    Rescuers worked frantically to recover the student’s hard drive, which reportedly contained notes for an upcoming physics exam.  At press time, the drive remained buried under tons of rubble, and hope for a positive outcome was fading.  “I’d give anything for a copy of the Lorentz velocity transformation equations,” wailed the distraught student.</a:t>
            </a:r>
          </a:p>
          <a:p>
            <a:pPr eaLnBrk="1" hangingPunct="1">
              <a:spcBef>
                <a:spcPct val="0"/>
              </a:spcBef>
              <a:buFontTx/>
              <a:buNone/>
            </a:pPr>
            <a:r>
              <a:rPr lang="en-US" altLang="en-US" sz="1800">
                <a:latin typeface="News Gothic MT"/>
                <a:sym typeface="News Gothic MT"/>
              </a:rPr>
              <a:t>    Upon hearing of this offer, North dorm residents reportedly got together and, after much difficulty, reconstructed the equation and offered it in return for West’s best speakers.</a:t>
            </a:r>
          </a:p>
        </p:txBody>
      </p:sp>
      <p:sp>
        <p:nvSpPr>
          <p:cNvPr id="3076" name="Text Box 4"/>
          <p:cNvSpPr txBox="1">
            <a:spLocks noChangeArrowheads="1"/>
          </p:cNvSpPr>
          <p:nvPr/>
        </p:nvSpPr>
        <p:spPr bwMode="auto">
          <a:xfrm>
            <a:off x="7010400" y="3276600"/>
            <a:ext cx="1905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50000"/>
              </a:spcBef>
              <a:buFontTx/>
              <a:buNone/>
            </a:pPr>
            <a:r>
              <a:rPr lang="en-US" altLang="en-US" sz="1400">
                <a:latin typeface="Times New Roman" pitchFamily="18" charset="0"/>
              </a:rPr>
              <a:t>“West” dormitory after unfortunate incident.</a:t>
            </a:r>
          </a:p>
        </p:txBody>
      </p:sp>
      <p:pic>
        <p:nvPicPr>
          <p:cNvPr id="3077" name="Picture 6" descr="westd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143000"/>
            <a:ext cx="1490663"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470025" y="16764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9219" name="Text Box 3"/>
          <p:cNvSpPr txBox="1">
            <a:spLocks noChangeArrowheads="1"/>
          </p:cNvSpPr>
          <p:nvPr/>
        </p:nvSpPr>
        <p:spPr bwMode="auto">
          <a:xfrm>
            <a:off x="1447800" y="2466975"/>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9220" name="Text Box 4"/>
          <p:cNvSpPr txBox="1">
            <a:spLocks noChangeArrowheads="1"/>
          </p:cNvSpPr>
          <p:nvPr/>
        </p:nvSpPr>
        <p:spPr bwMode="auto">
          <a:xfrm>
            <a:off x="4740275" y="2181225"/>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sp>
        <p:nvSpPr>
          <p:cNvPr id="9221" name="Text Box 5"/>
          <p:cNvSpPr txBox="1">
            <a:spLocks noChangeArrowheads="1"/>
          </p:cNvSpPr>
          <p:nvPr/>
        </p:nvSpPr>
        <p:spPr bwMode="auto">
          <a:xfrm>
            <a:off x="1628775" y="3457575"/>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9222" name="Rectangle 6"/>
          <p:cNvSpPr>
            <a:spLocks noChangeArrowheads="1"/>
          </p:cNvSpPr>
          <p:nvPr/>
        </p:nvSpPr>
        <p:spPr bwMode="auto">
          <a:xfrm>
            <a:off x="2527300" y="18002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3" name="Rectangle 7"/>
          <p:cNvSpPr>
            <a:spLocks noChangeArrowheads="1"/>
          </p:cNvSpPr>
          <p:nvPr/>
        </p:nvSpPr>
        <p:spPr bwMode="auto">
          <a:xfrm>
            <a:off x="2527300" y="1952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4" name="Rectangle 8"/>
          <p:cNvSpPr>
            <a:spLocks noChangeArrowheads="1"/>
          </p:cNvSpPr>
          <p:nvPr/>
        </p:nvSpPr>
        <p:spPr bwMode="auto">
          <a:xfrm>
            <a:off x="2527300" y="25431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5" name="Rectangle 9"/>
          <p:cNvSpPr>
            <a:spLocks noChangeArrowheads="1"/>
          </p:cNvSpPr>
          <p:nvPr/>
        </p:nvSpPr>
        <p:spPr bwMode="auto">
          <a:xfrm>
            <a:off x="2527300" y="26955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6" name="Rectangle 10"/>
          <p:cNvSpPr>
            <a:spLocks noChangeArrowheads="1"/>
          </p:cNvSpPr>
          <p:nvPr/>
        </p:nvSpPr>
        <p:spPr bwMode="auto">
          <a:xfrm>
            <a:off x="2527300" y="2847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7" name="Rectangle 11"/>
          <p:cNvSpPr>
            <a:spLocks noChangeArrowheads="1"/>
          </p:cNvSpPr>
          <p:nvPr/>
        </p:nvSpPr>
        <p:spPr bwMode="auto">
          <a:xfrm>
            <a:off x="2527300" y="3609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8" name="Rectangle 12"/>
          <p:cNvSpPr>
            <a:spLocks noChangeArrowheads="1"/>
          </p:cNvSpPr>
          <p:nvPr/>
        </p:nvSpPr>
        <p:spPr bwMode="auto">
          <a:xfrm>
            <a:off x="2527300" y="37623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9" name="Rectangle 13"/>
          <p:cNvSpPr>
            <a:spLocks noChangeArrowheads="1"/>
          </p:cNvSpPr>
          <p:nvPr/>
        </p:nvSpPr>
        <p:spPr bwMode="auto">
          <a:xfrm>
            <a:off x="4511675" y="2333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0" name="Rectangle 14"/>
          <p:cNvSpPr>
            <a:spLocks noChangeArrowheads="1"/>
          </p:cNvSpPr>
          <p:nvPr/>
        </p:nvSpPr>
        <p:spPr bwMode="auto">
          <a:xfrm>
            <a:off x="4511675" y="24860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1" name="Rectangle 15"/>
          <p:cNvSpPr>
            <a:spLocks noChangeArrowheads="1"/>
          </p:cNvSpPr>
          <p:nvPr/>
        </p:nvSpPr>
        <p:spPr bwMode="auto">
          <a:xfrm>
            <a:off x="4511675" y="26384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2" name="Rectangle 16"/>
          <p:cNvSpPr>
            <a:spLocks noGrp="1" noChangeArrowheads="1"/>
          </p:cNvSpPr>
          <p:nvPr>
            <p:ph type="title"/>
          </p:nvPr>
        </p:nvSpPr>
        <p:spPr>
          <a:xfrm>
            <a:off x="533400" y="76200"/>
            <a:ext cx="8077200" cy="1143000"/>
          </a:xfrm>
          <a:noFill/>
        </p:spPr>
        <p:txBody>
          <a:bodyPr/>
          <a:lstStyle/>
          <a:p>
            <a:pPr eaLnBrk="1" hangingPunct="1"/>
            <a:r>
              <a:rPr lang="en-US" altLang="en-US" sz="4000"/>
              <a:t>A Random Access Memory (RAM)</a:t>
            </a:r>
          </a:p>
        </p:txBody>
      </p:sp>
      <p:grpSp>
        <p:nvGrpSpPr>
          <p:cNvPr id="9233" name="Group 17"/>
          <p:cNvGrpSpPr>
            <a:grpSpLocks/>
          </p:cNvGrpSpPr>
          <p:nvPr/>
        </p:nvGrpSpPr>
        <p:grpSpPr bwMode="auto">
          <a:xfrm>
            <a:off x="457200" y="1066800"/>
            <a:ext cx="8218488" cy="180975"/>
            <a:chOff x="295" y="1311"/>
            <a:chExt cx="5177" cy="114"/>
          </a:xfrm>
        </p:grpSpPr>
        <p:sp>
          <p:nvSpPr>
            <p:cNvPr id="9251" name="Rectangle 1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52" name="Rectangle 1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9234" name="Rectangle 20"/>
          <p:cNvSpPr>
            <a:spLocks noChangeArrowheads="1"/>
          </p:cNvSpPr>
          <p:nvPr/>
        </p:nvSpPr>
        <p:spPr bwMode="auto">
          <a:xfrm>
            <a:off x="2667000" y="1524000"/>
            <a:ext cx="1828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5" name="Rectangle 21"/>
          <p:cNvSpPr>
            <a:spLocks noChangeArrowheads="1"/>
          </p:cNvSpPr>
          <p:nvPr/>
        </p:nvSpPr>
        <p:spPr bwMode="auto">
          <a:xfrm>
            <a:off x="28956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6" name="Rectangle 22"/>
          <p:cNvSpPr>
            <a:spLocks noChangeArrowheads="1"/>
          </p:cNvSpPr>
          <p:nvPr/>
        </p:nvSpPr>
        <p:spPr bwMode="auto">
          <a:xfrm>
            <a:off x="33528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7" name="Rectangle 23"/>
          <p:cNvSpPr>
            <a:spLocks noChangeArrowheads="1"/>
          </p:cNvSpPr>
          <p:nvPr/>
        </p:nvSpPr>
        <p:spPr bwMode="auto">
          <a:xfrm>
            <a:off x="38100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8" name="Rectangle 24"/>
          <p:cNvSpPr>
            <a:spLocks noChangeArrowheads="1"/>
          </p:cNvSpPr>
          <p:nvPr/>
        </p:nvSpPr>
        <p:spPr bwMode="auto">
          <a:xfrm>
            <a:off x="28956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9" name="Rectangle 25"/>
          <p:cNvSpPr>
            <a:spLocks noChangeArrowheads="1"/>
          </p:cNvSpPr>
          <p:nvPr/>
        </p:nvSpPr>
        <p:spPr bwMode="auto">
          <a:xfrm>
            <a:off x="33528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0" name="Rectangle 26"/>
          <p:cNvSpPr>
            <a:spLocks noChangeArrowheads="1"/>
          </p:cNvSpPr>
          <p:nvPr/>
        </p:nvSpPr>
        <p:spPr bwMode="auto">
          <a:xfrm>
            <a:off x="38100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1" name="Rectangle 27"/>
          <p:cNvSpPr>
            <a:spLocks noChangeArrowheads="1"/>
          </p:cNvSpPr>
          <p:nvPr/>
        </p:nvSpPr>
        <p:spPr bwMode="auto">
          <a:xfrm>
            <a:off x="28956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1</a:t>
            </a:r>
          </a:p>
        </p:txBody>
      </p:sp>
      <p:sp>
        <p:nvSpPr>
          <p:cNvPr id="9242" name="Rectangle 28"/>
          <p:cNvSpPr>
            <a:spLocks noChangeArrowheads="1"/>
          </p:cNvSpPr>
          <p:nvPr/>
        </p:nvSpPr>
        <p:spPr bwMode="auto">
          <a:xfrm>
            <a:off x="33528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1</a:t>
            </a:r>
          </a:p>
        </p:txBody>
      </p:sp>
      <p:sp>
        <p:nvSpPr>
          <p:cNvPr id="9243" name="Rectangle 29"/>
          <p:cNvSpPr>
            <a:spLocks noChangeArrowheads="1"/>
          </p:cNvSpPr>
          <p:nvPr/>
        </p:nvSpPr>
        <p:spPr bwMode="auto">
          <a:xfrm>
            <a:off x="38100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0</a:t>
            </a:r>
          </a:p>
        </p:txBody>
      </p:sp>
      <p:sp>
        <p:nvSpPr>
          <p:cNvPr id="9244" name="Rectangle 30"/>
          <p:cNvSpPr>
            <a:spLocks noChangeArrowheads="1"/>
          </p:cNvSpPr>
          <p:nvPr/>
        </p:nvSpPr>
        <p:spPr bwMode="auto">
          <a:xfrm>
            <a:off x="28956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5" name="Rectangle 31"/>
          <p:cNvSpPr>
            <a:spLocks noChangeArrowheads="1"/>
          </p:cNvSpPr>
          <p:nvPr/>
        </p:nvSpPr>
        <p:spPr bwMode="auto">
          <a:xfrm>
            <a:off x="33528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6" name="Rectangle 32"/>
          <p:cNvSpPr>
            <a:spLocks noChangeArrowheads="1"/>
          </p:cNvSpPr>
          <p:nvPr/>
        </p:nvSpPr>
        <p:spPr bwMode="auto">
          <a:xfrm>
            <a:off x="38100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7" name="Text Box 33"/>
          <p:cNvSpPr txBox="1">
            <a:spLocks noChangeArrowheads="1"/>
          </p:cNvSpPr>
          <p:nvPr/>
        </p:nvSpPr>
        <p:spPr bwMode="auto">
          <a:xfrm>
            <a:off x="6477000" y="1600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chemeClr val="accent1"/>
                </a:solidFill>
              </a:rPr>
              <a:t>00</a:t>
            </a:r>
            <a:endParaRPr lang="en-US" altLang="en-US" sz="2400"/>
          </a:p>
        </p:txBody>
      </p:sp>
      <p:sp>
        <p:nvSpPr>
          <p:cNvPr id="9248" name="Text Box 34"/>
          <p:cNvSpPr txBox="1">
            <a:spLocks noChangeArrowheads="1"/>
          </p:cNvSpPr>
          <p:nvPr/>
        </p:nvSpPr>
        <p:spPr bwMode="auto">
          <a:xfrm>
            <a:off x="6477000" y="22098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BBF95B"/>
                </a:solidFill>
              </a:rPr>
              <a:t>01</a:t>
            </a:r>
            <a:endParaRPr lang="en-US" altLang="en-US" sz="2400"/>
          </a:p>
        </p:txBody>
      </p:sp>
      <p:sp>
        <p:nvSpPr>
          <p:cNvPr id="9249" name="Text Box 35"/>
          <p:cNvSpPr txBox="1">
            <a:spLocks noChangeArrowheads="1"/>
          </p:cNvSpPr>
          <p:nvPr/>
        </p:nvSpPr>
        <p:spPr bwMode="auto">
          <a:xfrm>
            <a:off x="6477000" y="28194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B1CD"/>
                </a:solidFill>
              </a:rPr>
              <a:t>10</a:t>
            </a:r>
            <a:endParaRPr lang="en-US" altLang="en-US" sz="2400"/>
          </a:p>
        </p:txBody>
      </p:sp>
      <p:sp>
        <p:nvSpPr>
          <p:cNvPr id="9250" name="Text Box 36"/>
          <p:cNvSpPr txBox="1">
            <a:spLocks noChangeArrowheads="1"/>
          </p:cNvSpPr>
          <p:nvPr/>
        </p:nvSpPr>
        <p:spPr bwMode="auto">
          <a:xfrm>
            <a:off x="6486525" y="34290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CEAB"/>
                </a:solidFill>
              </a:rPr>
              <a:t>11</a:t>
            </a:r>
            <a:endParaRPr lang="en-US" altLang="en-US"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470025" y="16764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0243" name="Text Box 3"/>
          <p:cNvSpPr txBox="1">
            <a:spLocks noChangeArrowheads="1"/>
          </p:cNvSpPr>
          <p:nvPr/>
        </p:nvSpPr>
        <p:spPr bwMode="auto">
          <a:xfrm>
            <a:off x="1447800" y="2466975"/>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0244" name="Text Box 4"/>
          <p:cNvSpPr txBox="1">
            <a:spLocks noChangeArrowheads="1"/>
          </p:cNvSpPr>
          <p:nvPr/>
        </p:nvSpPr>
        <p:spPr bwMode="auto">
          <a:xfrm>
            <a:off x="4740275" y="2181225"/>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sp>
        <p:nvSpPr>
          <p:cNvPr id="10245" name="Text Box 5"/>
          <p:cNvSpPr txBox="1">
            <a:spLocks noChangeArrowheads="1"/>
          </p:cNvSpPr>
          <p:nvPr/>
        </p:nvSpPr>
        <p:spPr bwMode="auto">
          <a:xfrm>
            <a:off x="1628775" y="3457575"/>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0246" name="Rectangle 6"/>
          <p:cNvSpPr>
            <a:spLocks noChangeArrowheads="1"/>
          </p:cNvSpPr>
          <p:nvPr/>
        </p:nvSpPr>
        <p:spPr bwMode="auto">
          <a:xfrm>
            <a:off x="2527300" y="18002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47" name="Rectangle 7"/>
          <p:cNvSpPr>
            <a:spLocks noChangeArrowheads="1"/>
          </p:cNvSpPr>
          <p:nvPr/>
        </p:nvSpPr>
        <p:spPr bwMode="auto">
          <a:xfrm>
            <a:off x="2527300" y="1952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48" name="Rectangle 8"/>
          <p:cNvSpPr>
            <a:spLocks noChangeArrowheads="1"/>
          </p:cNvSpPr>
          <p:nvPr/>
        </p:nvSpPr>
        <p:spPr bwMode="auto">
          <a:xfrm>
            <a:off x="2527300" y="25431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49" name="Rectangle 9"/>
          <p:cNvSpPr>
            <a:spLocks noChangeArrowheads="1"/>
          </p:cNvSpPr>
          <p:nvPr/>
        </p:nvSpPr>
        <p:spPr bwMode="auto">
          <a:xfrm>
            <a:off x="2527300" y="26955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0" name="Rectangle 10"/>
          <p:cNvSpPr>
            <a:spLocks noChangeArrowheads="1"/>
          </p:cNvSpPr>
          <p:nvPr/>
        </p:nvSpPr>
        <p:spPr bwMode="auto">
          <a:xfrm>
            <a:off x="2527300" y="2847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1" name="Rectangle 11"/>
          <p:cNvSpPr>
            <a:spLocks noChangeArrowheads="1"/>
          </p:cNvSpPr>
          <p:nvPr/>
        </p:nvSpPr>
        <p:spPr bwMode="auto">
          <a:xfrm>
            <a:off x="2527300" y="3609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2" name="Rectangle 12"/>
          <p:cNvSpPr>
            <a:spLocks noChangeArrowheads="1"/>
          </p:cNvSpPr>
          <p:nvPr/>
        </p:nvSpPr>
        <p:spPr bwMode="auto">
          <a:xfrm>
            <a:off x="2527300" y="37623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3" name="Rectangle 13"/>
          <p:cNvSpPr>
            <a:spLocks noChangeArrowheads="1"/>
          </p:cNvSpPr>
          <p:nvPr/>
        </p:nvSpPr>
        <p:spPr bwMode="auto">
          <a:xfrm>
            <a:off x="4511675" y="2333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4" name="Rectangle 14"/>
          <p:cNvSpPr>
            <a:spLocks noChangeArrowheads="1"/>
          </p:cNvSpPr>
          <p:nvPr/>
        </p:nvSpPr>
        <p:spPr bwMode="auto">
          <a:xfrm>
            <a:off x="4511675" y="24860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5" name="Rectangle 15"/>
          <p:cNvSpPr>
            <a:spLocks noChangeArrowheads="1"/>
          </p:cNvSpPr>
          <p:nvPr/>
        </p:nvSpPr>
        <p:spPr bwMode="auto">
          <a:xfrm>
            <a:off x="4511675" y="26384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6" name="Rectangle 16"/>
          <p:cNvSpPr>
            <a:spLocks noGrp="1" noChangeArrowheads="1"/>
          </p:cNvSpPr>
          <p:nvPr>
            <p:ph type="title"/>
          </p:nvPr>
        </p:nvSpPr>
        <p:spPr>
          <a:xfrm>
            <a:off x="533400" y="76200"/>
            <a:ext cx="8077200" cy="1143000"/>
          </a:xfrm>
          <a:noFill/>
        </p:spPr>
        <p:txBody>
          <a:bodyPr/>
          <a:lstStyle/>
          <a:p>
            <a:pPr eaLnBrk="1" hangingPunct="1"/>
            <a:r>
              <a:rPr lang="en-US" altLang="en-US" sz="4000"/>
              <a:t>A Random Access Memory (RAM)</a:t>
            </a:r>
          </a:p>
        </p:txBody>
      </p:sp>
      <p:grpSp>
        <p:nvGrpSpPr>
          <p:cNvPr id="10257" name="Group 17"/>
          <p:cNvGrpSpPr>
            <a:grpSpLocks/>
          </p:cNvGrpSpPr>
          <p:nvPr/>
        </p:nvGrpSpPr>
        <p:grpSpPr bwMode="auto">
          <a:xfrm>
            <a:off x="457200" y="1066800"/>
            <a:ext cx="8218488" cy="180975"/>
            <a:chOff x="295" y="1311"/>
            <a:chExt cx="5177" cy="114"/>
          </a:xfrm>
        </p:grpSpPr>
        <p:sp>
          <p:nvSpPr>
            <p:cNvPr id="10274" name="Rectangle 1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75" name="Rectangle 1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0258" name="Rectangle 20"/>
          <p:cNvSpPr>
            <a:spLocks noChangeArrowheads="1"/>
          </p:cNvSpPr>
          <p:nvPr/>
        </p:nvSpPr>
        <p:spPr bwMode="auto">
          <a:xfrm>
            <a:off x="2667000" y="1524000"/>
            <a:ext cx="1828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9" name="Rectangle 21"/>
          <p:cNvSpPr>
            <a:spLocks noChangeArrowheads="1"/>
          </p:cNvSpPr>
          <p:nvPr/>
        </p:nvSpPr>
        <p:spPr bwMode="auto">
          <a:xfrm>
            <a:off x="28956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0" name="Rectangle 22"/>
          <p:cNvSpPr>
            <a:spLocks noChangeArrowheads="1"/>
          </p:cNvSpPr>
          <p:nvPr/>
        </p:nvSpPr>
        <p:spPr bwMode="auto">
          <a:xfrm>
            <a:off x="33528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1" name="Rectangle 23"/>
          <p:cNvSpPr>
            <a:spLocks noChangeArrowheads="1"/>
          </p:cNvSpPr>
          <p:nvPr/>
        </p:nvSpPr>
        <p:spPr bwMode="auto">
          <a:xfrm>
            <a:off x="38100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2" name="Rectangle 24"/>
          <p:cNvSpPr>
            <a:spLocks noChangeArrowheads="1"/>
          </p:cNvSpPr>
          <p:nvPr/>
        </p:nvSpPr>
        <p:spPr bwMode="auto">
          <a:xfrm>
            <a:off x="28956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3" name="Rectangle 25"/>
          <p:cNvSpPr>
            <a:spLocks noChangeArrowheads="1"/>
          </p:cNvSpPr>
          <p:nvPr/>
        </p:nvSpPr>
        <p:spPr bwMode="auto">
          <a:xfrm>
            <a:off x="33528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4" name="Rectangle 26"/>
          <p:cNvSpPr>
            <a:spLocks noChangeArrowheads="1"/>
          </p:cNvSpPr>
          <p:nvPr/>
        </p:nvSpPr>
        <p:spPr bwMode="auto">
          <a:xfrm>
            <a:off x="38100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5" name="Rectangle 27"/>
          <p:cNvSpPr>
            <a:spLocks noChangeArrowheads="1"/>
          </p:cNvSpPr>
          <p:nvPr/>
        </p:nvSpPr>
        <p:spPr bwMode="auto">
          <a:xfrm>
            <a:off x="28956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1</a:t>
            </a:r>
          </a:p>
        </p:txBody>
      </p:sp>
      <p:sp>
        <p:nvSpPr>
          <p:cNvPr id="10266" name="Rectangle 28"/>
          <p:cNvSpPr>
            <a:spLocks noChangeArrowheads="1"/>
          </p:cNvSpPr>
          <p:nvPr/>
        </p:nvSpPr>
        <p:spPr bwMode="auto">
          <a:xfrm>
            <a:off x="33528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1</a:t>
            </a:r>
          </a:p>
        </p:txBody>
      </p:sp>
      <p:sp>
        <p:nvSpPr>
          <p:cNvPr id="10267" name="Rectangle 29"/>
          <p:cNvSpPr>
            <a:spLocks noChangeArrowheads="1"/>
          </p:cNvSpPr>
          <p:nvPr/>
        </p:nvSpPr>
        <p:spPr bwMode="auto">
          <a:xfrm>
            <a:off x="38100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0</a:t>
            </a:r>
          </a:p>
        </p:txBody>
      </p:sp>
      <p:sp>
        <p:nvSpPr>
          <p:cNvPr id="10268" name="Rectangle 30"/>
          <p:cNvSpPr>
            <a:spLocks noChangeArrowheads="1"/>
          </p:cNvSpPr>
          <p:nvPr/>
        </p:nvSpPr>
        <p:spPr bwMode="auto">
          <a:xfrm>
            <a:off x="28956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9" name="Rectangle 31"/>
          <p:cNvSpPr>
            <a:spLocks noChangeArrowheads="1"/>
          </p:cNvSpPr>
          <p:nvPr/>
        </p:nvSpPr>
        <p:spPr bwMode="auto">
          <a:xfrm>
            <a:off x="33528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70" name="Rectangle 32"/>
          <p:cNvSpPr>
            <a:spLocks noChangeArrowheads="1"/>
          </p:cNvSpPr>
          <p:nvPr/>
        </p:nvSpPr>
        <p:spPr bwMode="auto">
          <a:xfrm>
            <a:off x="38100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71" name="Text Box 33"/>
          <p:cNvSpPr txBox="1">
            <a:spLocks noChangeArrowheads="1"/>
          </p:cNvSpPr>
          <p:nvPr/>
        </p:nvSpPr>
        <p:spPr bwMode="auto">
          <a:xfrm>
            <a:off x="457200" y="1600200"/>
            <a:ext cx="3540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B1CD"/>
                </a:solidFill>
              </a:rPr>
              <a:t>1</a:t>
            </a:r>
          </a:p>
          <a:p>
            <a:pPr>
              <a:spcBef>
                <a:spcPct val="0"/>
              </a:spcBef>
              <a:buFontTx/>
              <a:buNone/>
            </a:pPr>
            <a:r>
              <a:rPr lang="en-US" altLang="en-US" sz="2400" b="1">
                <a:solidFill>
                  <a:srgbClr val="E3B1CD"/>
                </a:solidFill>
              </a:rPr>
              <a:t>0</a:t>
            </a:r>
            <a:endParaRPr lang="en-US" altLang="en-US" sz="2400"/>
          </a:p>
        </p:txBody>
      </p:sp>
      <p:sp>
        <p:nvSpPr>
          <p:cNvPr id="10272" name="Text Box 34"/>
          <p:cNvSpPr txBox="1">
            <a:spLocks noChangeArrowheads="1"/>
          </p:cNvSpPr>
          <p:nvPr/>
        </p:nvSpPr>
        <p:spPr bwMode="auto">
          <a:xfrm>
            <a:off x="1322388" y="33528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t>1</a:t>
            </a:r>
          </a:p>
        </p:txBody>
      </p:sp>
      <p:sp>
        <p:nvSpPr>
          <p:cNvPr id="10273" name="Text Box 35"/>
          <p:cNvSpPr txBox="1">
            <a:spLocks noChangeArrowheads="1"/>
          </p:cNvSpPr>
          <p:nvPr/>
        </p:nvSpPr>
        <p:spPr bwMode="auto">
          <a:xfrm>
            <a:off x="5867400" y="2024063"/>
            <a:ext cx="3111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a:p>
            <a:pPr>
              <a:spcBef>
                <a:spcPct val="0"/>
              </a:spcBef>
              <a:buFontTx/>
              <a:buNone/>
            </a:pPr>
            <a:r>
              <a:rPr lang="en-US" altLang="en-US" sz="1800"/>
              <a:t>1</a:t>
            </a:r>
          </a:p>
          <a:p>
            <a:pPr>
              <a:spcBef>
                <a:spcPct val="0"/>
              </a:spcBef>
              <a:buFontTx/>
              <a:buNone/>
            </a:pPr>
            <a:r>
              <a:rPr lang="en-US" altLang="en-US" sz="1800"/>
              <a:t>0</a:t>
            </a:r>
            <a:endParaRPr lang="en-US" altLang="en-US"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76200"/>
            <a:ext cx="8077200" cy="1143000"/>
          </a:xfrm>
        </p:spPr>
        <p:txBody>
          <a:bodyPr/>
          <a:lstStyle/>
          <a:p>
            <a:pPr eaLnBrk="1" hangingPunct="1"/>
            <a:r>
              <a:rPr lang="en-US" altLang="en-US" sz="4000"/>
              <a:t>A Random Access Memory (RAM)</a:t>
            </a:r>
          </a:p>
        </p:txBody>
      </p:sp>
      <p:grpSp>
        <p:nvGrpSpPr>
          <p:cNvPr id="11267" name="Group 3"/>
          <p:cNvGrpSpPr>
            <a:grpSpLocks/>
          </p:cNvGrpSpPr>
          <p:nvPr/>
        </p:nvGrpSpPr>
        <p:grpSpPr bwMode="auto">
          <a:xfrm>
            <a:off x="457200" y="1066800"/>
            <a:ext cx="8218488" cy="180975"/>
            <a:chOff x="295" y="1311"/>
            <a:chExt cx="5177" cy="114"/>
          </a:xfrm>
        </p:grpSpPr>
        <p:sp>
          <p:nvSpPr>
            <p:cNvPr id="1137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8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1268" name="Rectangle 6"/>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69" name="Rectangle 7"/>
          <p:cNvSpPr>
            <a:spLocks noChangeArrowheads="1"/>
          </p:cNvSpPr>
          <p:nvPr/>
        </p:nvSpPr>
        <p:spPr bwMode="auto">
          <a:xfrm>
            <a:off x="1066800" y="1981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0" name="Rectangle 8"/>
          <p:cNvSpPr>
            <a:spLocks noChangeArrowheads="1"/>
          </p:cNvSpPr>
          <p:nvPr/>
        </p:nvSpPr>
        <p:spPr bwMode="auto">
          <a:xfrm>
            <a:off x="1066800" y="22860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1" name="Text Box 9"/>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1272" name="Rectangle 10"/>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3" name="Rectangle 11"/>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4" name="Rectangle 12"/>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5" name="Rectangle 13"/>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6" name="Rectangle 14"/>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7" name="Text Box 15"/>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1278" name="Text Box 16"/>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1279" name="Rectangle 17"/>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80" name="Rectangle 18"/>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81" name="Rectangle 19"/>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82" name="Text Box 20"/>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1283" name="Group 21"/>
          <p:cNvGrpSpPr>
            <a:grpSpLocks/>
          </p:cNvGrpSpPr>
          <p:nvPr/>
        </p:nvGrpSpPr>
        <p:grpSpPr bwMode="auto">
          <a:xfrm>
            <a:off x="2743200" y="1828800"/>
            <a:ext cx="1524000" cy="990600"/>
            <a:chOff x="1728" y="1536"/>
            <a:chExt cx="960" cy="624"/>
          </a:xfrm>
        </p:grpSpPr>
        <p:sp>
          <p:nvSpPr>
            <p:cNvPr id="11372" name="Rectangle 22"/>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73" name="Rectangle 23"/>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74" name="Rectangle 24"/>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75" name="Rectangle 25"/>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76" name="Text Box 26"/>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77" name="Text Box 27"/>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78" name="Text Box 28"/>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4" name="Group 29"/>
          <p:cNvGrpSpPr>
            <a:grpSpLocks/>
          </p:cNvGrpSpPr>
          <p:nvPr/>
        </p:nvGrpSpPr>
        <p:grpSpPr bwMode="auto">
          <a:xfrm>
            <a:off x="4114800" y="1828800"/>
            <a:ext cx="1524000" cy="990600"/>
            <a:chOff x="1728" y="1536"/>
            <a:chExt cx="960" cy="624"/>
          </a:xfrm>
        </p:grpSpPr>
        <p:sp>
          <p:nvSpPr>
            <p:cNvPr id="11365" name="Rectangle 30"/>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66" name="Rectangle 31"/>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7" name="Rectangle 32"/>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8" name="Rectangle 33"/>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9" name="Text Box 34"/>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70" name="Text Box 35"/>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71" name="Text Box 36"/>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5" name="Group 37"/>
          <p:cNvGrpSpPr>
            <a:grpSpLocks/>
          </p:cNvGrpSpPr>
          <p:nvPr/>
        </p:nvGrpSpPr>
        <p:grpSpPr bwMode="auto">
          <a:xfrm>
            <a:off x="5486400" y="1828800"/>
            <a:ext cx="1524000" cy="990600"/>
            <a:chOff x="1728" y="1536"/>
            <a:chExt cx="960" cy="624"/>
          </a:xfrm>
        </p:grpSpPr>
        <p:sp>
          <p:nvSpPr>
            <p:cNvPr id="11358" name="Rectangle 38"/>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59" name="Rectangle 39"/>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0" name="Rectangle 40"/>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1" name="Rectangle 41"/>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2" name="Text Box 42"/>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63" name="Text Box 43"/>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64" name="Text Box 44"/>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6" name="Group 45"/>
          <p:cNvGrpSpPr>
            <a:grpSpLocks/>
          </p:cNvGrpSpPr>
          <p:nvPr/>
        </p:nvGrpSpPr>
        <p:grpSpPr bwMode="auto">
          <a:xfrm>
            <a:off x="2743200" y="2895600"/>
            <a:ext cx="1524000" cy="990600"/>
            <a:chOff x="1728" y="1536"/>
            <a:chExt cx="960" cy="624"/>
          </a:xfrm>
        </p:grpSpPr>
        <p:sp>
          <p:nvSpPr>
            <p:cNvPr id="11351" name="Rectangle 46"/>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52" name="Rectangle 47"/>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53" name="Rectangle 48"/>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54" name="Rectangle 49"/>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55" name="Text Box 50"/>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56" name="Text Box 51"/>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57" name="Text Box 52"/>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7" name="Group 53"/>
          <p:cNvGrpSpPr>
            <a:grpSpLocks/>
          </p:cNvGrpSpPr>
          <p:nvPr/>
        </p:nvGrpSpPr>
        <p:grpSpPr bwMode="auto">
          <a:xfrm>
            <a:off x="4114800" y="2895600"/>
            <a:ext cx="1524000" cy="990600"/>
            <a:chOff x="1728" y="1536"/>
            <a:chExt cx="960" cy="624"/>
          </a:xfrm>
        </p:grpSpPr>
        <p:sp>
          <p:nvSpPr>
            <p:cNvPr id="11344" name="Rectangle 54"/>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45" name="Rectangle 55"/>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6" name="Rectangle 56"/>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7" name="Rectangle 57"/>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8" name="Text Box 58"/>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49" name="Text Box 59"/>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50" name="Text Box 60"/>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8" name="Group 61"/>
          <p:cNvGrpSpPr>
            <a:grpSpLocks/>
          </p:cNvGrpSpPr>
          <p:nvPr/>
        </p:nvGrpSpPr>
        <p:grpSpPr bwMode="auto">
          <a:xfrm>
            <a:off x="5486400" y="2895600"/>
            <a:ext cx="1524000" cy="990600"/>
            <a:chOff x="1728" y="1536"/>
            <a:chExt cx="960" cy="624"/>
          </a:xfrm>
        </p:grpSpPr>
        <p:sp>
          <p:nvSpPr>
            <p:cNvPr id="11337" name="Rectangle 62"/>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38" name="Rectangle 63"/>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39" name="Rectangle 64"/>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0" name="Rectangle 65"/>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1" name="Text Box 66"/>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42" name="Text Box 67"/>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43" name="Text Box 68"/>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9" name="Group 69"/>
          <p:cNvGrpSpPr>
            <a:grpSpLocks/>
          </p:cNvGrpSpPr>
          <p:nvPr/>
        </p:nvGrpSpPr>
        <p:grpSpPr bwMode="auto">
          <a:xfrm>
            <a:off x="2743200" y="3962400"/>
            <a:ext cx="1524000" cy="990600"/>
            <a:chOff x="1728" y="1536"/>
            <a:chExt cx="960" cy="624"/>
          </a:xfrm>
        </p:grpSpPr>
        <p:sp>
          <p:nvSpPr>
            <p:cNvPr id="11330" name="Rectangle 70"/>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31" name="Rectangle 71"/>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32" name="Rectangle 72"/>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33" name="Rectangle 73"/>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34" name="Text Box 74"/>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35" name="Text Box 75"/>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36" name="Text Box 76"/>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0" name="Group 77"/>
          <p:cNvGrpSpPr>
            <a:grpSpLocks/>
          </p:cNvGrpSpPr>
          <p:nvPr/>
        </p:nvGrpSpPr>
        <p:grpSpPr bwMode="auto">
          <a:xfrm>
            <a:off x="4114800" y="3962400"/>
            <a:ext cx="1524000" cy="990600"/>
            <a:chOff x="1728" y="1536"/>
            <a:chExt cx="960" cy="624"/>
          </a:xfrm>
        </p:grpSpPr>
        <p:sp>
          <p:nvSpPr>
            <p:cNvPr id="11323" name="Rectangle 78"/>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24" name="Rectangle 79"/>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25" name="Rectangle 80"/>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26" name="Rectangle 81"/>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27" name="Text Box 82"/>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28" name="Text Box 83"/>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29" name="Text Box 84"/>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1" name="Group 85"/>
          <p:cNvGrpSpPr>
            <a:grpSpLocks/>
          </p:cNvGrpSpPr>
          <p:nvPr/>
        </p:nvGrpSpPr>
        <p:grpSpPr bwMode="auto">
          <a:xfrm>
            <a:off x="5486400" y="3962400"/>
            <a:ext cx="1524000" cy="990600"/>
            <a:chOff x="1728" y="1536"/>
            <a:chExt cx="960" cy="624"/>
          </a:xfrm>
        </p:grpSpPr>
        <p:sp>
          <p:nvSpPr>
            <p:cNvPr id="11316" name="Rectangle 86"/>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17" name="Rectangle 87"/>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8" name="Rectangle 88"/>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9" name="Rectangle 89"/>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20" name="Text Box 90"/>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21" name="Text Box 91"/>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22" name="Text Box 92"/>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2" name="Group 93"/>
          <p:cNvGrpSpPr>
            <a:grpSpLocks/>
          </p:cNvGrpSpPr>
          <p:nvPr/>
        </p:nvGrpSpPr>
        <p:grpSpPr bwMode="auto">
          <a:xfrm>
            <a:off x="2743200" y="5029200"/>
            <a:ext cx="1524000" cy="990600"/>
            <a:chOff x="1728" y="1536"/>
            <a:chExt cx="960" cy="624"/>
          </a:xfrm>
        </p:grpSpPr>
        <p:sp>
          <p:nvSpPr>
            <p:cNvPr id="11309" name="Rectangle 94"/>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10" name="Rectangle 95"/>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1" name="Rectangle 96"/>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2" name="Rectangle 97"/>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3" name="Text Box 98"/>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14" name="Text Box 99"/>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15" name="Text Box 100"/>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3" name="Group 101"/>
          <p:cNvGrpSpPr>
            <a:grpSpLocks/>
          </p:cNvGrpSpPr>
          <p:nvPr/>
        </p:nvGrpSpPr>
        <p:grpSpPr bwMode="auto">
          <a:xfrm>
            <a:off x="4114800" y="5029200"/>
            <a:ext cx="1524000" cy="990600"/>
            <a:chOff x="1728" y="1536"/>
            <a:chExt cx="960" cy="624"/>
          </a:xfrm>
        </p:grpSpPr>
        <p:sp>
          <p:nvSpPr>
            <p:cNvPr id="11302" name="Rectangle 102"/>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03" name="Rectangle 103"/>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04" name="Rectangle 104"/>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05" name="Rectangle 105"/>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06" name="Text Box 106"/>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07" name="Text Box 107"/>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08" name="Text Box 108"/>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4" name="Group 109"/>
          <p:cNvGrpSpPr>
            <a:grpSpLocks/>
          </p:cNvGrpSpPr>
          <p:nvPr/>
        </p:nvGrpSpPr>
        <p:grpSpPr bwMode="auto">
          <a:xfrm>
            <a:off x="5486400" y="5029200"/>
            <a:ext cx="1524000" cy="990600"/>
            <a:chOff x="1728" y="1536"/>
            <a:chExt cx="960" cy="624"/>
          </a:xfrm>
        </p:grpSpPr>
        <p:sp>
          <p:nvSpPr>
            <p:cNvPr id="11295" name="Rectangle 110"/>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296" name="Rectangle 111"/>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97" name="Rectangle 112"/>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98" name="Rectangle 113"/>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99" name="Text Box 114"/>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00" name="Text Box 115"/>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01" name="Text Box 116"/>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2654300" y="2286000"/>
            <a:ext cx="762000" cy="3619500"/>
            <a:chOff x="1672" y="1440"/>
            <a:chExt cx="480" cy="2280"/>
          </a:xfrm>
        </p:grpSpPr>
        <p:pic>
          <p:nvPicPr>
            <p:cNvPr id="12424"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25"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26"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27"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1" name="Rectangle 7"/>
          <p:cNvSpPr>
            <a:spLocks noGrp="1" noChangeArrowheads="1"/>
          </p:cNvSpPr>
          <p:nvPr>
            <p:ph type="title"/>
          </p:nvPr>
        </p:nvSpPr>
        <p:spPr>
          <a:xfrm>
            <a:off x="533400" y="76200"/>
            <a:ext cx="8077200" cy="1143000"/>
          </a:xfrm>
        </p:spPr>
        <p:txBody>
          <a:bodyPr/>
          <a:lstStyle/>
          <a:p>
            <a:pPr eaLnBrk="1" hangingPunct="1"/>
            <a:r>
              <a:rPr lang="en-US" altLang="en-US" sz="4000"/>
              <a:t>A Random Access Memory (RAM)</a:t>
            </a:r>
          </a:p>
        </p:txBody>
      </p:sp>
      <p:grpSp>
        <p:nvGrpSpPr>
          <p:cNvPr id="12292" name="Group 8"/>
          <p:cNvGrpSpPr>
            <a:grpSpLocks/>
          </p:cNvGrpSpPr>
          <p:nvPr/>
        </p:nvGrpSpPr>
        <p:grpSpPr bwMode="auto">
          <a:xfrm>
            <a:off x="457200" y="1066800"/>
            <a:ext cx="8218488" cy="180975"/>
            <a:chOff x="295" y="1311"/>
            <a:chExt cx="5177" cy="114"/>
          </a:xfrm>
        </p:grpSpPr>
        <p:sp>
          <p:nvSpPr>
            <p:cNvPr id="12422"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23"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2293"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4"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5"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6"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2297"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8"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9"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0"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1"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2"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2303"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2304"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5"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6"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7"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2308" name="Group 26"/>
          <p:cNvGrpSpPr>
            <a:grpSpLocks/>
          </p:cNvGrpSpPr>
          <p:nvPr/>
        </p:nvGrpSpPr>
        <p:grpSpPr bwMode="auto">
          <a:xfrm>
            <a:off x="2743200" y="1828800"/>
            <a:ext cx="1524000" cy="990600"/>
            <a:chOff x="1728" y="1536"/>
            <a:chExt cx="960" cy="624"/>
          </a:xfrm>
        </p:grpSpPr>
        <p:sp>
          <p:nvSpPr>
            <p:cNvPr id="12415"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416"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7"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8"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9"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420"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421"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09" name="Group 34"/>
          <p:cNvGrpSpPr>
            <a:grpSpLocks/>
          </p:cNvGrpSpPr>
          <p:nvPr/>
        </p:nvGrpSpPr>
        <p:grpSpPr bwMode="auto">
          <a:xfrm>
            <a:off x="4114800" y="1828800"/>
            <a:ext cx="1524000" cy="990600"/>
            <a:chOff x="1728" y="1536"/>
            <a:chExt cx="960" cy="624"/>
          </a:xfrm>
        </p:grpSpPr>
        <p:sp>
          <p:nvSpPr>
            <p:cNvPr id="12408"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409"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0"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1"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2"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413"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414"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0" name="Group 42"/>
          <p:cNvGrpSpPr>
            <a:grpSpLocks/>
          </p:cNvGrpSpPr>
          <p:nvPr/>
        </p:nvGrpSpPr>
        <p:grpSpPr bwMode="auto">
          <a:xfrm>
            <a:off x="5486400" y="1828800"/>
            <a:ext cx="1524000" cy="990600"/>
            <a:chOff x="1728" y="1536"/>
            <a:chExt cx="960" cy="624"/>
          </a:xfrm>
        </p:grpSpPr>
        <p:sp>
          <p:nvSpPr>
            <p:cNvPr id="12401"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402"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03"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04"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05"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406"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407"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1" name="Group 50"/>
          <p:cNvGrpSpPr>
            <a:grpSpLocks/>
          </p:cNvGrpSpPr>
          <p:nvPr/>
        </p:nvGrpSpPr>
        <p:grpSpPr bwMode="auto">
          <a:xfrm>
            <a:off x="2743200" y="2895600"/>
            <a:ext cx="1524000" cy="990600"/>
            <a:chOff x="1728" y="1536"/>
            <a:chExt cx="960" cy="624"/>
          </a:xfrm>
        </p:grpSpPr>
        <p:sp>
          <p:nvSpPr>
            <p:cNvPr id="12394"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95"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6"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7"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8"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99"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400"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2" name="Group 58"/>
          <p:cNvGrpSpPr>
            <a:grpSpLocks/>
          </p:cNvGrpSpPr>
          <p:nvPr/>
        </p:nvGrpSpPr>
        <p:grpSpPr bwMode="auto">
          <a:xfrm>
            <a:off x="4114800" y="2895600"/>
            <a:ext cx="1524000" cy="990600"/>
            <a:chOff x="1728" y="1536"/>
            <a:chExt cx="960" cy="624"/>
          </a:xfrm>
        </p:grpSpPr>
        <p:sp>
          <p:nvSpPr>
            <p:cNvPr id="12387"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88"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89"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0"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1"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92"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93"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3" name="Group 66"/>
          <p:cNvGrpSpPr>
            <a:grpSpLocks/>
          </p:cNvGrpSpPr>
          <p:nvPr/>
        </p:nvGrpSpPr>
        <p:grpSpPr bwMode="auto">
          <a:xfrm>
            <a:off x="5486400" y="2895600"/>
            <a:ext cx="1524000" cy="990600"/>
            <a:chOff x="1728" y="1536"/>
            <a:chExt cx="960" cy="624"/>
          </a:xfrm>
        </p:grpSpPr>
        <p:sp>
          <p:nvSpPr>
            <p:cNvPr id="12380"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81"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82"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83"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84"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85"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86"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4" name="Group 74"/>
          <p:cNvGrpSpPr>
            <a:grpSpLocks/>
          </p:cNvGrpSpPr>
          <p:nvPr/>
        </p:nvGrpSpPr>
        <p:grpSpPr bwMode="auto">
          <a:xfrm>
            <a:off x="2743200" y="3962400"/>
            <a:ext cx="1524000" cy="990600"/>
            <a:chOff x="1728" y="1536"/>
            <a:chExt cx="960" cy="624"/>
          </a:xfrm>
        </p:grpSpPr>
        <p:sp>
          <p:nvSpPr>
            <p:cNvPr id="12373"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74"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75"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76"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77"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78"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79"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5" name="Group 82"/>
          <p:cNvGrpSpPr>
            <a:grpSpLocks/>
          </p:cNvGrpSpPr>
          <p:nvPr/>
        </p:nvGrpSpPr>
        <p:grpSpPr bwMode="auto">
          <a:xfrm>
            <a:off x="4114800" y="3962400"/>
            <a:ext cx="1524000" cy="990600"/>
            <a:chOff x="1728" y="1536"/>
            <a:chExt cx="960" cy="624"/>
          </a:xfrm>
        </p:grpSpPr>
        <p:sp>
          <p:nvSpPr>
            <p:cNvPr id="12366"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67"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8"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9"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70"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71"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72"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6" name="Group 90"/>
          <p:cNvGrpSpPr>
            <a:grpSpLocks/>
          </p:cNvGrpSpPr>
          <p:nvPr/>
        </p:nvGrpSpPr>
        <p:grpSpPr bwMode="auto">
          <a:xfrm>
            <a:off x="5486400" y="3962400"/>
            <a:ext cx="1524000" cy="990600"/>
            <a:chOff x="1728" y="1536"/>
            <a:chExt cx="960" cy="624"/>
          </a:xfrm>
        </p:grpSpPr>
        <p:sp>
          <p:nvSpPr>
            <p:cNvPr id="12359"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60"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1"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2"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3"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64"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65"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7" name="Group 98"/>
          <p:cNvGrpSpPr>
            <a:grpSpLocks/>
          </p:cNvGrpSpPr>
          <p:nvPr/>
        </p:nvGrpSpPr>
        <p:grpSpPr bwMode="auto">
          <a:xfrm>
            <a:off x="2743200" y="5029200"/>
            <a:ext cx="1524000" cy="990600"/>
            <a:chOff x="1728" y="1536"/>
            <a:chExt cx="960" cy="624"/>
          </a:xfrm>
        </p:grpSpPr>
        <p:sp>
          <p:nvSpPr>
            <p:cNvPr id="12352"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53"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54"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55"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56"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57"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58"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8" name="Group 106"/>
          <p:cNvGrpSpPr>
            <a:grpSpLocks/>
          </p:cNvGrpSpPr>
          <p:nvPr/>
        </p:nvGrpSpPr>
        <p:grpSpPr bwMode="auto">
          <a:xfrm>
            <a:off x="4114800" y="5029200"/>
            <a:ext cx="1524000" cy="990600"/>
            <a:chOff x="1728" y="1536"/>
            <a:chExt cx="960" cy="624"/>
          </a:xfrm>
        </p:grpSpPr>
        <p:sp>
          <p:nvSpPr>
            <p:cNvPr id="12345"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46"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7"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8"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9"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50"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51"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9" name="Group 114"/>
          <p:cNvGrpSpPr>
            <a:grpSpLocks/>
          </p:cNvGrpSpPr>
          <p:nvPr/>
        </p:nvGrpSpPr>
        <p:grpSpPr bwMode="auto">
          <a:xfrm>
            <a:off x="5486400" y="5029200"/>
            <a:ext cx="1524000" cy="990600"/>
            <a:chOff x="1728" y="1536"/>
            <a:chExt cx="960" cy="624"/>
          </a:xfrm>
        </p:grpSpPr>
        <p:sp>
          <p:nvSpPr>
            <p:cNvPr id="12338"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39"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0"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1"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2"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43"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44"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2320" name="Line 122"/>
          <p:cNvSpPr>
            <a:spLocks noChangeShapeType="1"/>
          </p:cNvSpPr>
          <p:nvPr/>
        </p:nvSpPr>
        <p:spPr bwMode="auto">
          <a:xfrm>
            <a:off x="1981200" y="1701800"/>
            <a:ext cx="762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1" name="Line 123"/>
          <p:cNvSpPr>
            <a:spLocks noChangeShapeType="1"/>
          </p:cNvSpPr>
          <p:nvPr/>
        </p:nvSpPr>
        <p:spPr bwMode="auto">
          <a:xfrm>
            <a:off x="1981200" y="2133600"/>
            <a:ext cx="609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2" name="Line 124"/>
          <p:cNvSpPr>
            <a:spLocks noChangeShapeType="1"/>
          </p:cNvSpPr>
          <p:nvPr/>
        </p:nvSpPr>
        <p:spPr bwMode="auto">
          <a:xfrm>
            <a:off x="1981200" y="259080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3" name="Line 125"/>
          <p:cNvSpPr>
            <a:spLocks noChangeShapeType="1"/>
          </p:cNvSpPr>
          <p:nvPr/>
        </p:nvSpPr>
        <p:spPr bwMode="auto">
          <a:xfrm>
            <a:off x="1981200" y="30226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2324" name="Group 126"/>
          <p:cNvGrpSpPr>
            <a:grpSpLocks/>
          </p:cNvGrpSpPr>
          <p:nvPr/>
        </p:nvGrpSpPr>
        <p:grpSpPr bwMode="auto">
          <a:xfrm>
            <a:off x="1371600" y="1676400"/>
            <a:ext cx="609600" cy="1371600"/>
            <a:chOff x="2544" y="4032"/>
            <a:chExt cx="384" cy="864"/>
          </a:xfrm>
        </p:grpSpPr>
        <p:sp>
          <p:nvSpPr>
            <p:cNvPr id="12336"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37"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2325" name="Line 129"/>
          <p:cNvSpPr>
            <a:spLocks noChangeShapeType="1"/>
          </p:cNvSpPr>
          <p:nvPr/>
        </p:nvSpPr>
        <p:spPr bwMode="auto">
          <a:xfrm rot="5400000">
            <a:off x="2393950" y="2044700"/>
            <a:ext cx="685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6" name="Line 130"/>
          <p:cNvSpPr>
            <a:spLocks noChangeShapeType="1"/>
          </p:cNvSpPr>
          <p:nvPr/>
        </p:nvSpPr>
        <p:spPr bwMode="auto">
          <a:xfrm rot="5400000">
            <a:off x="1943100" y="2781300"/>
            <a:ext cx="1295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7" name="Line 131"/>
          <p:cNvSpPr>
            <a:spLocks noChangeShapeType="1"/>
          </p:cNvSpPr>
          <p:nvPr/>
        </p:nvSpPr>
        <p:spPr bwMode="auto">
          <a:xfrm>
            <a:off x="2565400" y="34544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8" name="Line 132"/>
          <p:cNvSpPr>
            <a:spLocks noChangeShapeType="1"/>
          </p:cNvSpPr>
          <p:nvPr/>
        </p:nvSpPr>
        <p:spPr bwMode="auto">
          <a:xfrm rot="5400000">
            <a:off x="1371600" y="3556000"/>
            <a:ext cx="1981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9" name="Line 133"/>
          <p:cNvSpPr>
            <a:spLocks noChangeShapeType="1"/>
          </p:cNvSpPr>
          <p:nvPr/>
        </p:nvSpPr>
        <p:spPr bwMode="auto">
          <a:xfrm>
            <a:off x="2362200" y="4521200"/>
            <a:ext cx="431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0" name="Line 134"/>
          <p:cNvSpPr>
            <a:spLocks noChangeShapeType="1"/>
          </p:cNvSpPr>
          <p:nvPr/>
        </p:nvSpPr>
        <p:spPr bwMode="auto">
          <a:xfrm rot="5400000">
            <a:off x="889000" y="4318000"/>
            <a:ext cx="2641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1" name="Line 135"/>
          <p:cNvSpPr>
            <a:spLocks noChangeShapeType="1"/>
          </p:cNvSpPr>
          <p:nvPr/>
        </p:nvSpPr>
        <p:spPr bwMode="auto">
          <a:xfrm>
            <a:off x="2209800" y="5613400"/>
            <a:ext cx="584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2" name="Oval 136"/>
          <p:cNvSpPr>
            <a:spLocks noChangeArrowheads="1"/>
          </p:cNvSpPr>
          <p:nvPr/>
        </p:nvSpPr>
        <p:spPr bwMode="auto">
          <a:xfrm>
            <a:off x="2686050" y="23304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33" name="Oval 137"/>
          <p:cNvSpPr>
            <a:spLocks noChangeArrowheads="1"/>
          </p:cNvSpPr>
          <p:nvPr/>
        </p:nvSpPr>
        <p:spPr bwMode="auto">
          <a:xfrm>
            <a:off x="2730500" y="3403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34" name="Oval 138"/>
          <p:cNvSpPr>
            <a:spLocks noChangeArrowheads="1"/>
          </p:cNvSpPr>
          <p:nvPr/>
        </p:nvSpPr>
        <p:spPr bwMode="auto">
          <a:xfrm>
            <a:off x="2730500" y="44767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35" name="Oval 139"/>
          <p:cNvSpPr>
            <a:spLocks noChangeArrowheads="1"/>
          </p:cNvSpPr>
          <p:nvPr/>
        </p:nvSpPr>
        <p:spPr bwMode="auto">
          <a:xfrm>
            <a:off x="2711450" y="5562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2654300" y="2286000"/>
            <a:ext cx="762000" cy="3619500"/>
            <a:chOff x="1672" y="1440"/>
            <a:chExt cx="480" cy="2280"/>
          </a:xfrm>
        </p:grpSpPr>
        <p:pic>
          <p:nvPicPr>
            <p:cNvPr id="13448"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49"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50"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51"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Rectangle 7"/>
          <p:cNvSpPr>
            <a:spLocks noGrp="1" noChangeArrowheads="1"/>
          </p:cNvSpPr>
          <p:nvPr>
            <p:ph type="title"/>
          </p:nvPr>
        </p:nvSpPr>
        <p:spPr>
          <a:xfrm>
            <a:off x="533400" y="76200"/>
            <a:ext cx="8077200" cy="1143000"/>
          </a:xfrm>
        </p:spPr>
        <p:txBody>
          <a:bodyPr/>
          <a:lstStyle/>
          <a:p>
            <a:pPr eaLnBrk="1" hangingPunct="1"/>
            <a:r>
              <a:rPr lang="en-US" altLang="en-US" sz="4000"/>
              <a:t>A Random Access Memory (RAM)</a:t>
            </a:r>
          </a:p>
        </p:txBody>
      </p:sp>
      <p:grpSp>
        <p:nvGrpSpPr>
          <p:cNvPr id="13316" name="Group 8"/>
          <p:cNvGrpSpPr>
            <a:grpSpLocks/>
          </p:cNvGrpSpPr>
          <p:nvPr/>
        </p:nvGrpSpPr>
        <p:grpSpPr bwMode="auto">
          <a:xfrm>
            <a:off x="457200" y="1066800"/>
            <a:ext cx="8218488" cy="180975"/>
            <a:chOff x="295" y="1311"/>
            <a:chExt cx="5177" cy="114"/>
          </a:xfrm>
        </p:grpSpPr>
        <p:sp>
          <p:nvSpPr>
            <p:cNvPr id="13446"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47"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3317"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18"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19"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0"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3321"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2"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3"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4"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5"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6"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3327"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3328"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9"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30"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31"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3332" name="Group 26"/>
          <p:cNvGrpSpPr>
            <a:grpSpLocks/>
          </p:cNvGrpSpPr>
          <p:nvPr/>
        </p:nvGrpSpPr>
        <p:grpSpPr bwMode="auto">
          <a:xfrm>
            <a:off x="2743200" y="1828800"/>
            <a:ext cx="1524000" cy="990600"/>
            <a:chOff x="1728" y="1536"/>
            <a:chExt cx="960" cy="624"/>
          </a:xfrm>
        </p:grpSpPr>
        <p:sp>
          <p:nvSpPr>
            <p:cNvPr id="13439"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40"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41"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42"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43"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44"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45"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3" name="Group 34"/>
          <p:cNvGrpSpPr>
            <a:grpSpLocks/>
          </p:cNvGrpSpPr>
          <p:nvPr/>
        </p:nvGrpSpPr>
        <p:grpSpPr bwMode="auto">
          <a:xfrm>
            <a:off x="4114800" y="1828800"/>
            <a:ext cx="1524000" cy="990600"/>
            <a:chOff x="1728" y="1536"/>
            <a:chExt cx="960" cy="624"/>
          </a:xfrm>
        </p:grpSpPr>
        <p:sp>
          <p:nvSpPr>
            <p:cNvPr id="13432"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33"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34"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35"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36"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37"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38"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4" name="Group 42"/>
          <p:cNvGrpSpPr>
            <a:grpSpLocks/>
          </p:cNvGrpSpPr>
          <p:nvPr/>
        </p:nvGrpSpPr>
        <p:grpSpPr bwMode="auto">
          <a:xfrm>
            <a:off x="5486400" y="1828800"/>
            <a:ext cx="1524000" cy="990600"/>
            <a:chOff x="1728" y="1536"/>
            <a:chExt cx="960" cy="624"/>
          </a:xfrm>
        </p:grpSpPr>
        <p:sp>
          <p:nvSpPr>
            <p:cNvPr id="13425"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26"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7"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8"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9"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30"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31"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5" name="Group 50"/>
          <p:cNvGrpSpPr>
            <a:grpSpLocks/>
          </p:cNvGrpSpPr>
          <p:nvPr/>
        </p:nvGrpSpPr>
        <p:grpSpPr bwMode="auto">
          <a:xfrm>
            <a:off x="2743200" y="2895600"/>
            <a:ext cx="1524000" cy="990600"/>
            <a:chOff x="1728" y="1536"/>
            <a:chExt cx="960" cy="624"/>
          </a:xfrm>
        </p:grpSpPr>
        <p:sp>
          <p:nvSpPr>
            <p:cNvPr id="13418"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19"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0"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1"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2"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23"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24"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6" name="Group 58"/>
          <p:cNvGrpSpPr>
            <a:grpSpLocks/>
          </p:cNvGrpSpPr>
          <p:nvPr/>
        </p:nvGrpSpPr>
        <p:grpSpPr bwMode="auto">
          <a:xfrm>
            <a:off x="4114800" y="2895600"/>
            <a:ext cx="1524000" cy="990600"/>
            <a:chOff x="1728" y="1536"/>
            <a:chExt cx="960" cy="624"/>
          </a:xfrm>
        </p:grpSpPr>
        <p:sp>
          <p:nvSpPr>
            <p:cNvPr id="13411"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12"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13"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14"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15"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16"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17"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7" name="Group 66"/>
          <p:cNvGrpSpPr>
            <a:grpSpLocks/>
          </p:cNvGrpSpPr>
          <p:nvPr/>
        </p:nvGrpSpPr>
        <p:grpSpPr bwMode="auto">
          <a:xfrm>
            <a:off x="5486400" y="2895600"/>
            <a:ext cx="1524000" cy="990600"/>
            <a:chOff x="1728" y="1536"/>
            <a:chExt cx="960" cy="624"/>
          </a:xfrm>
        </p:grpSpPr>
        <p:sp>
          <p:nvSpPr>
            <p:cNvPr id="13404"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05"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6"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7"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8"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09"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10"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8" name="Group 74"/>
          <p:cNvGrpSpPr>
            <a:grpSpLocks/>
          </p:cNvGrpSpPr>
          <p:nvPr/>
        </p:nvGrpSpPr>
        <p:grpSpPr bwMode="auto">
          <a:xfrm>
            <a:off x="2743200" y="3962400"/>
            <a:ext cx="1524000" cy="990600"/>
            <a:chOff x="1728" y="1536"/>
            <a:chExt cx="960" cy="624"/>
          </a:xfrm>
        </p:grpSpPr>
        <p:sp>
          <p:nvSpPr>
            <p:cNvPr id="13397"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98"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99"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0"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1"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02"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03"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9" name="Group 82"/>
          <p:cNvGrpSpPr>
            <a:grpSpLocks/>
          </p:cNvGrpSpPr>
          <p:nvPr/>
        </p:nvGrpSpPr>
        <p:grpSpPr bwMode="auto">
          <a:xfrm>
            <a:off x="4114800" y="3962400"/>
            <a:ext cx="1524000" cy="990600"/>
            <a:chOff x="1728" y="1536"/>
            <a:chExt cx="960" cy="624"/>
          </a:xfrm>
        </p:grpSpPr>
        <p:sp>
          <p:nvSpPr>
            <p:cNvPr id="13390"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91"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92"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93"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94"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95"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96"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40" name="Group 90"/>
          <p:cNvGrpSpPr>
            <a:grpSpLocks/>
          </p:cNvGrpSpPr>
          <p:nvPr/>
        </p:nvGrpSpPr>
        <p:grpSpPr bwMode="auto">
          <a:xfrm>
            <a:off x="5486400" y="3962400"/>
            <a:ext cx="1524000" cy="990600"/>
            <a:chOff x="1728" y="1536"/>
            <a:chExt cx="960" cy="624"/>
          </a:xfrm>
        </p:grpSpPr>
        <p:sp>
          <p:nvSpPr>
            <p:cNvPr id="13383"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84"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85"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86"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87"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88"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89"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41" name="Group 98"/>
          <p:cNvGrpSpPr>
            <a:grpSpLocks/>
          </p:cNvGrpSpPr>
          <p:nvPr/>
        </p:nvGrpSpPr>
        <p:grpSpPr bwMode="auto">
          <a:xfrm>
            <a:off x="2743200" y="5029200"/>
            <a:ext cx="1524000" cy="990600"/>
            <a:chOff x="1728" y="1536"/>
            <a:chExt cx="960" cy="624"/>
          </a:xfrm>
        </p:grpSpPr>
        <p:sp>
          <p:nvSpPr>
            <p:cNvPr id="13376"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77"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8"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9"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80"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81"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82"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42" name="Group 106"/>
          <p:cNvGrpSpPr>
            <a:grpSpLocks/>
          </p:cNvGrpSpPr>
          <p:nvPr/>
        </p:nvGrpSpPr>
        <p:grpSpPr bwMode="auto">
          <a:xfrm>
            <a:off x="4114800" y="5029200"/>
            <a:ext cx="1524000" cy="990600"/>
            <a:chOff x="1728" y="1536"/>
            <a:chExt cx="960" cy="624"/>
          </a:xfrm>
        </p:grpSpPr>
        <p:sp>
          <p:nvSpPr>
            <p:cNvPr id="13369"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70"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1"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2"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3"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74"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75"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43" name="Group 114"/>
          <p:cNvGrpSpPr>
            <a:grpSpLocks/>
          </p:cNvGrpSpPr>
          <p:nvPr/>
        </p:nvGrpSpPr>
        <p:grpSpPr bwMode="auto">
          <a:xfrm>
            <a:off x="5486400" y="5029200"/>
            <a:ext cx="1524000" cy="990600"/>
            <a:chOff x="1728" y="1536"/>
            <a:chExt cx="960" cy="624"/>
          </a:xfrm>
        </p:grpSpPr>
        <p:sp>
          <p:nvSpPr>
            <p:cNvPr id="13362"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63"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64"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65"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66"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67"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68"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3344" name="Line 122"/>
          <p:cNvSpPr>
            <a:spLocks noChangeShapeType="1"/>
          </p:cNvSpPr>
          <p:nvPr/>
        </p:nvSpPr>
        <p:spPr bwMode="auto">
          <a:xfrm>
            <a:off x="1981200" y="1701800"/>
            <a:ext cx="762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5" name="Line 123"/>
          <p:cNvSpPr>
            <a:spLocks noChangeShapeType="1"/>
          </p:cNvSpPr>
          <p:nvPr/>
        </p:nvSpPr>
        <p:spPr bwMode="auto">
          <a:xfrm>
            <a:off x="1981200" y="2133600"/>
            <a:ext cx="609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6" name="Line 124"/>
          <p:cNvSpPr>
            <a:spLocks noChangeShapeType="1"/>
          </p:cNvSpPr>
          <p:nvPr/>
        </p:nvSpPr>
        <p:spPr bwMode="auto">
          <a:xfrm>
            <a:off x="1981200" y="2590800"/>
            <a:ext cx="381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7" name="Line 125"/>
          <p:cNvSpPr>
            <a:spLocks noChangeShapeType="1"/>
          </p:cNvSpPr>
          <p:nvPr/>
        </p:nvSpPr>
        <p:spPr bwMode="auto">
          <a:xfrm>
            <a:off x="1981200" y="30226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3348" name="Group 126"/>
          <p:cNvGrpSpPr>
            <a:grpSpLocks/>
          </p:cNvGrpSpPr>
          <p:nvPr/>
        </p:nvGrpSpPr>
        <p:grpSpPr bwMode="auto">
          <a:xfrm>
            <a:off x="1371600" y="1676400"/>
            <a:ext cx="609600" cy="1371600"/>
            <a:chOff x="2544" y="4032"/>
            <a:chExt cx="384" cy="864"/>
          </a:xfrm>
        </p:grpSpPr>
        <p:sp>
          <p:nvSpPr>
            <p:cNvPr id="13360"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61"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3349" name="Line 129"/>
          <p:cNvSpPr>
            <a:spLocks noChangeShapeType="1"/>
          </p:cNvSpPr>
          <p:nvPr/>
        </p:nvSpPr>
        <p:spPr bwMode="auto">
          <a:xfrm rot="5400000">
            <a:off x="2393950" y="2044700"/>
            <a:ext cx="685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0" name="Line 130"/>
          <p:cNvSpPr>
            <a:spLocks noChangeShapeType="1"/>
          </p:cNvSpPr>
          <p:nvPr/>
        </p:nvSpPr>
        <p:spPr bwMode="auto">
          <a:xfrm rot="5400000">
            <a:off x="1943100" y="2781300"/>
            <a:ext cx="1295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1" name="Line 131"/>
          <p:cNvSpPr>
            <a:spLocks noChangeShapeType="1"/>
          </p:cNvSpPr>
          <p:nvPr/>
        </p:nvSpPr>
        <p:spPr bwMode="auto">
          <a:xfrm>
            <a:off x="2565400" y="34544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2" name="Line 132"/>
          <p:cNvSpPr>
            <a:spLocks noChangeShapeType="1"/>
          </p:cNvSpPr>
          <p:nvPr/>
        </p:nvSpPr>
        <p:spPr bwMode="auto">
          <a:xfrm rot="5400000">
            <a:off x="1371600" y="3556000"/>
            <a:ext cx="1981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3" name="Line 133"/>
          <p:cNvSpPr>
            <a:spLocks noChangeShapeType="1"/>
          </p:cNvSpPr>
          <p:nvPr/>
        </p:nvSpPr>
        <p:spPr bwMode="auto">
          <a:xfrm>
            <a:off x="2362200" y="4521200"/>
            <a:ext cx="4318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4" name="Line 134"/>
          <p:cNvSpPr>
            <a:spLocks noChangeShapeType="1"/>
          </p:cNvSpPr>
          <p:nvPr/>
        </p:nvSpPr>
        <p:spPr bwMode="auto">
          <a:xfrm rot="5400000">
            <a:off x="889000" y="4318000"/>
            <a:ext cx="2641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5" name="Line 135"/>
          <p:cNvSpPr>
            <a:spLocks noChangeShapeType="1"/>
          </p:cNvSpPr>
          <p:nvPr/>
        </p:nvSpPr>
        <p:spPr bwMode="auto">
          <a:xfrm>
            <a:off x="2209800" y="5613400"/>
            <a:ext cx="584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6" name="Oval 136"/>
          <p:cNvSpPr>
            <a:spLocks noChangeArrowheads="1"/>
          </p:cNvSpPr>
          <p:nvPr/>
        </p:nvSpPr>
        <p:spPr bwMode="auto">
          <a:xfrm>
            <a:off x="2686050" y="23304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57" name="Oval 137"/>
          <p:cNvSpPr>
            <a:spLocks noChangeArrowheads="1"/>
          </p:cNvSpPr>
          <p:nvPr/>
        </p:nvSpPr>
        <p:spPr bwMode="auto">
          <a:xfrm>
            <a:off x="2730500" y="3403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58" name="Oval 138"/>
          <p:cNvSpPr>
            <a:spLocks noChangeArrowheads="1"/>
          </p:cNvSpPr>
          <p:nvPr/>
        </p:nvSpPr>
        <p:spPr bwMode="auto">
          <a:xfrm>
            <a:off x="2730500" y="4476750"/>
            <a:ext cx="114300" cy="114300"/>
          </a:xfrm>
          <a:prstGeom prst="ellipse">
            <a:avLst/>
          </a:prstGeom>
          <a:solidFill>
            <a:srgbClr val="FF0000"/>
          </a:solidFill>
          <a:ln w="9525">
            <a:solidFill>
              <a:srgbClr val="FF0000"/>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59" name="Oval 139"/>
          <p:cNvSpPr>
            <a:spLocks noChangeArrowheads="1"/>
          </p:cNvSpPr>
          <p:nvPr/>
        </p:nvSpPr>
        <p:spPr bwMode="auto">
          <a:xfrm>
            <a:off x="2711450" y="5562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2654300" y="2286000"/>
            <a:ext cx="762000" cy="3619500"/>
            <a:chOff x="1672" y="1440"/>
            <a:chExt cx="480" cy="2280"/>
          </a:xfrm>
        </p:grpSpPr>
        <p:pic>
          <p:nvPicPr>
            <p:cNvPr id="14498"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9"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0"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1"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39" name="Rectangle 7"/>
          <p:cNvSpPr>
            <a:spLocks noGrp="1" noChangeArrowheads="1"/>
          </p:cNvSpPr>
          <p:nvPr>
            <p:ph type="title"/>
          </p:nvPr>
        </p:nvSpPr>
        <p:spPr>
          <a:xfrm>
            <a:off x="533400" y="76200"/>
            <a:ext cx="8077200" cy="1143000"/>
          </a:xfrm>
        </p:spPr>
        <p:txBody>
          <a:bodyPr/>
          <a:lstStyle/>
          <a:p>
            <a:pPr eaLnBrk="1" hangingPunct="1"/>
            <a:r>
              <a:rPr lang="en-US" altLang="en-US" sz="4000"/>
              <a:t>A Random Access Memory (RAM)</a:t>
            </a:r>
          </a:p>
        </p:txBody>
      </p:sp>
      <p:grpSp>
        <p:nvGrpSpPr>
          <p:cNvPr id="14340" name="Group 8"/>
          <p:cNvGrpSpPr>
            <a:grpSpLocks/>
          </p:cNvGrpSpPr>
          <p:nvPr/>
        </p:nvGrpSpPr>
        <p:grpSpPr bwMode="auto">
          <a:xfrm>
            <a:off x="457200" y="1066800"/>
            <a:ext cx="8218488" cy="180975"/>
            <a:chOff x="295" y="1311"/>
            <a:chExt cx="5177" cy="114"/>
          </a:xfrm>
        </p:grpSpPr>
        <p:sp>
          <p:nvSpPr>
            <p:cNvPr id="14496"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97"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4341"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2"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3"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4"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4345"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6"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7"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8"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9"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50"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4351"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4352"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53"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54"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55"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4356" name="Group 26"/>
          <p:cNvGrpSpPr>
            <a:grpSpLocks/>
          </p:cNvGrpSpPr>
          <p:nvPr/>
        </p:nvGrpSpPr>
        <p:grpSpPr bwMode="auto">
          <a:xfrm>
            <a:off x="2743200" y="1828800"/>
            <a:ext cx="1524000" cy="990600"/>
            <a:chOff x="1728" y="1536"/>
            <a:chExt cx="960" cy="624"/>
          </a:xfrm>
        </p:grpSpPr>
        <p:sp>
          <p:nvSpPr>
            <p:cNvPr id="14489"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90"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91"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92"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93"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94"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95"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57" name="Group 34"/>
          <p:cNvGrpSpPr>
            <a:grpSpLocks/>
          </p:cNvGrpSpPr>
          <p:nvPr/>
        </p:nvGrpSpPr>
        <p:grpSpPr bwMode="auto">
          <a:xfrm>
            <a:off x="4114800" y="1828800"/>
            <a:ext cx="1524000" cy="990600"/>
            <a:chOff x="1728" y="1536"/>
            <a:chExt cx="960" cy="624"/>
          </a:xfrm>
        </p:grpSpPr>
        <p:sp>
          <p:nvSpPr>
            <p:cNvPr id="14482"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83"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84"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85"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86"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87"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88"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58" name="Group 42"/>
          <p:cNvGrpSpPr>
            <a:grpSpLocks/>
          </p:cNvGrpSpPr>
          <p:nvPr/>
        </p:nvGrpSpPr>
        <p:grpSpPr bwMode="auto">
          <a:xfrm>
            <a:off x="5486400" y="1828800"/>
            <a:ext cx="1524000" cy="990600"/>
            <a:chOff x="1728" y="1536"/>
            <a:chExt cx="960" cy="624"/>
          </a:xfrm>
        </p:grpSpPr>
        <p:sp>
          <p:nvSpPr>
            <p:cNvPr id="14475"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76"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7"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8"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9"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80"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81"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59" name="Group 50"/>
          <p:cNvGrpSpPr>
            <a:grpSpLocks/>
          </p:cNvGrpSpPr>
          <p:nvPr/>
        </p:nvGrpSpPr>
        <p:grpSpPr bwMode="auto">
          <a:xfrm>
            <a:off x="2743200" y="2895600"/>
            <a:ext cx="1524000" cy="990600"/>
            <a:chOff x="1728" y="1536"/>
            <a:chExt cx="960" cy="624"/>
          </a:xfrm>
        </p:grpSpPr>
        <p:sp>
          <p:nvSpPr>
            <p:cNvPr id="14468"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69"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0"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1"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2"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73"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74"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0" name="Group 58"/>
          <p:cNvGrpSpPr>
            <a:grpSpLocks/>
          </p:cNvGrpSpPr>
          <p:nvPr/>
        </p:nvGrpSpPr>
        <p:grpSpPr bwMode="auto">
          <a:xfrm>
            <a:off x="4114800" y="2895600"/>
            <a:ext cx="1524000" cy="990600"/>
            <a:chOff x="1728" y="1536"/>
            <a:chExt cx="960" cy="624"/>
          </a:xfrm>
        </p:grpSpPr>
        <p:sp>
          <p:nvSpPr>
            <p:cNvPr id="14461"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62"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63"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64"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65"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66"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67"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1" name="Group 66"/>
          <p:cNvGrpSpPr>
            <a:grpSpLocks/>
          </p:cNvGrpSpPr>
          <p:nvPr/>
        </p:nvGrpSpPr>
        <p:grpSpPr bwMode="auto">
          <a:xfrm>
            <a:off x="5486400" y="2895600"/>
            <a:ext cx="1524000" cy="990600"/>
            <a:chOff x="1728" y="1536"/>
            <a:chExt cx="960" cy="624"/>
          </a:xfrm>
        </p:grpSpPr>
        <p:sp>
          <p:nvSpPr>
            <p:cNvPr id="14454"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55"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6"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7"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8"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59"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60"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2" name="Group 74"/>
          <p:cNvGrpSpPr>
            <a:grpSpLocks/>
          </p:cNvGrpSpPr>
          <p:nvPr/>
        </p:nvGrpSpPr>
        <p:grpSpPr bwMode="auto">
          <a:xfrm>
            <a:off x="2743200" y="3962400"/>
            <a:ext cx="1524000" cy="990600"/>
            <a:chOff x="1728" y="1536"/>
            <a:chExt cx="960" cy="624"/>
          </a:xfrm>
        </p:grpSpPr>
        <p:sp>
          <p:nvSpPr>
            <p:cNvPr id="14447"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48"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49"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0"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1"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52"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53"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3" name="Group 82"/>
          <p:cNvGrpSpPr>
            <a:grpSpLocks/>
          </p:cNvGrpSpPr>
          <p:nvPr/>
        </p:nvGrpSpPr>
        <p:grpSpPr bwMode="auto">
          <a:xfrm>
            <a:off x="4114800" y="3962400"/>
            <a:ext cx="1524000" cy="990600"/>
            <a:chOff x="1728" y="1536"/>
            <a:chExt cx="960" cy="624"/>
          </a:xfrm>
        </p:grpSpPr>
        <p:sp>
          <p:nvSpPr>
            <p:cNvPr id="14440"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41"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42"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43"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44"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45"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46"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4" name="Group 90"/>
          <p:cNvGrpSpPr>
            <a:grpSpLocks/>
          </p:cNvGrpSpPr>
          <p:nvPr/>
        </p:nvGrpSpPr>
        <p:grpSpPr bwMode="auto">
          <a:xfrm>
            <a:off x="5486400" y="3962400"/>
            <a:ext cx="1524000" cy="990600"/>
            <a:chOff x="1728" y="1536"/>
            <a:chExt cx="960" cy="624"/>
          </a:xfrm>
        </p:grpSpPr>
        <p:sp>
          <p:nvSpPr>
            <p:cNvPr id="14433"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34"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35"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36"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37"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38"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39"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5" name="Group 98"/>
          <p:cNvGrpSpPr>
            <a:grpSpLocks/>
          </p:cNvGrpSpPr>
          <p:nvPr/>
        </p:nvGrpSpPr>
        <p:grpSpPr bwMode="auto">
          <a:xfrm>
            <a:off x="2743200" y="5029200"/>
            <a:ext cx="1524000" cy="990600"/>
            <a:chOff x="1728" y="1536"/>
            <a:chExt cx="960" cy="624"/>
          </a:xfrm>
        </p:grpSpPr>
        <p:sp>
          <p:nvSpPr>
            <p:cNvPr id="14426"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27"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8"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9"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30"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31"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32"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6" name="Group 106"/>
          <p:cNvGrpSpPr>
            <a:grpSpLocks/>
          </p:cNvGrpSpPr>
          <p:nvPr/>
        </p:nvGrpSpPr>
        <p:grpSpPr bwMode="auto">
          <a:xfrm>
            <a:off x="4114800" y="5029200"/>
            <a:ext cx="1524000" cy="990600"/>
            <a:chOff x="1728" y="1536"/>
            <a:chExt cx="960" cy="624"/>
          </a:xfrm>
        </p:grpSpPr>
        <p:sp>
          <p:nvSpPr>
            <p:cNvPr id="14419"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20"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1"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2"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3"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24"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25"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7" name="Group 114"/>
          <p:cNvGrpSpPr>
            <a:grpSpLocks/>
          </p:cNvGrpSpPr>
          <p:nvPr/>
        </p:nvGrpSpPr>
        <p:grpSpPr bwMode="auto">
          <a:xfrm>
            <a:off x="5486400" y="5029200"/>
            <a:ext cx="1524000" cy="990600"/>
            <a:chOff x="1728" y="1536"/>
            <a:chExt cx="960" cy="624"/>
          </a:xfrm>
        </p:grpSpPr>
        <p:sp>
          <p:nvSpPr>
            <p:cNvPr id="14412"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13"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14"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15"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16"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17"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18"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4368" name="Line 122"/>
          <p:cNvSpPr>
            <a:spLocks noChangeShapeType="1"/>
          </p:cNvSpPr>
          <p:nvPr/>
        </p:nvSpPr>
        <p:spPr bwMode="auto">
          <a:xfrm>
            <a:off x="1981200" y="1701800"/>
            <a:ext cx="762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9" name="Line 123"/>
          <p:cNvSpPr>
            <a:spLocks noChangeShapeType="1"/>
          </p:cNvSpPr>
          <p:nvPr/>
        </p:nvSpPr>
        <p:spPr bwMode="auto">
          <a:xfrm>
            <a:off x="1981200" y="2133600"/>
            <a:ext cx="609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0" name="Line 124"/>
          <p:cNvSpPr>
            <a:spLocks noChangeShapeType="1"/>
          </p:cNvSpPr>
          <p:nvPr/>
        </p:nvSpPr>
        <p:spPr bwMode="auto">
          <a:xfrm>
            <a:off x="1981200" y="259080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1" name="Line 125"/>
          <p:cNvSpPr>
            <a:spLocks noChangeShapeType="1"/>
          </p:cNvSpPr>
          <p:nvPr/>
        </p:nvSpPr>
        <p:spPr bwMode="auto">
          <a:xfrm>
            <a:off x="1981200" y="30226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4372" name="Group 126"/>
          <p:cNvGrpSpPr>
            <a:grpSpLocks/>
          </p:cNvGrpSpPr>
          <p:nvPr/>
        </p:nvGrpSpPr>
        <p:grpSpPr bwMode="auto">
          <a:xfrm>
            <a:off x="1371600" y="1676400"/>
            <a:ext cx="609600" cy="1371600"/>
            <a:chOff x="2544" y="4032"/>
            <a:chExt cx="384" cy="864"/>
          </a:xfrm>
        </p:grpSpPr>
        <p:sp>
          <p:nvSpPr>
            <p:cNvPr id="14410"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11"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4373" name="Line 129"/>
          <p:cNvSpPr>
            <a:spLocks noChangeShapeType="1"/>
          </p:cNvSpPr>
          <p:nvPr/>
        </p:nvSpPr>
        <p:spPr bwMode="auto">
          <a:xfrm rot="5400000">
            <a:off x="2393950" y="2044700"/>
            <a:ext cx="685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4" name="Line 130"/>
          <p:cNvSpPr>
            <a:spLocks noChangeShapeType="1"/>
          </p:cNvSpPr>
          <p:nvPr/>
        </p:nvSpPr>
        <p:spPr bwMode="auto">
          <a:xfrm rot="5400000">
            <a:off x="1943100" y="2781300"/>
            <a:ext cx="1295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5" name="Line 131"/>
          <p:cNvSpPr>
            <a:spLocks noChangeShapeType="1"/>
          </p:cNvSpPr>
          <p:nvPr/>
        </p:nvSpPr>
        <p:spPr bwMode="auto">
          <a:xfrm>
            <a:off x="2565400" y="34544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6" name="Line 132"/>
          <p:cNvSpPr>
            <a:spLocks noChangeShapeType="1"/>
          </p:cNvSpPr>
          <p:nvPr/>
        </p:nvSpPr>
        <p:spPr bwMode="auto">
          <a:xfrm rot="5400000">
            <a:off x="1371600" y="3556000"/>
            <a:ext cx="1981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7" name="Line 133"/>
          <p:cNvSpPr>
            <a:spLocks noChangeShapeType="1"/>
          </p:cNvSpPr>
          <p:nvPr/>
        </p:nvSpPr>
        <p:spPr bwMode="auto">
          <a:xfrm>
            <a:off x="2362200" y="4521200"/>
            <a:ext cx="431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8" name="Line 134"/>
          <p:cNvSpPr>
            <a:spLocks noChangeShapeType="1"/>
          </p:cNvSpPr>
          <p:nvPr/>
        </p:nvSpPr>
        <p:spPr bwMode="auto">
          <a:xfrm rot="5400000">
            <a:off x="889000" y="4318000"/>
            <a:ext cx="2641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9" name="Line 135"/>
          <p:cNvSpPr>
            <a:spLocks noChangeShapeType="1"/>
          </p:cNvSpPr>
          <p:nvPr/>
        </p:nvSpPr>
        <p:spPr bwMode="auto">
          <a:xfrm>
            <a:off x="2209800" y="5613400"/>
            <a:ext cx="584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0" name="Oval 136"/>
          <p:cNvSpPr>
            <a:spLocks noChangeArrowheads="1"/>
          </p:cNvSpPr>
          <p:nvPr/>
        </p:nvSpPr>
        <p:spPr bwMode="auto">
          <a:xfrm>
            <a:off x="2686050" y="23304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81" name="Oval 137"/>
          <p:cNvSpPr>
            <a:spLocks noChangeArrowheads="1"/>
          </p:cNvSpPr>
          <p:nvPr/>
        </p:nvSpPr>
        <p:spPr bwMode="auto">
          <a:xfrm>
            <a:off x="2730500" y="3403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82" name="Oval 138"/>
          <p:cNvSpPr>
            <a:spLocks noChangeArrowheads="1"/>
          </p:cNvSpPr>
          <p:nvPr/>
        </p:nvSpPr>
        <p:spPr bwMode="auto">
          <a:xfrm>
            <a:off x="2730500" y="44767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83" name="Oval 139"/>
          <p:cNvSpPr>
            <a:spLocks noChangeArrowheads="1"/>
          </p:cNvSpPr>
          <p:nvPr/>
        </p:nvSpPr>
        <p:spPr bwMode="auto">
          <a:xfrm>
            <a:off x="2711450" y="5562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84" name="Line 140"/>
          <p:cNvSpPr>
            <a:spLocks noChangeShapeType="1"/>
          </p:cNvSpPr>
          <p:nvPr/>
        </p:nvSpPr>
        <p:spPr bwMode="auto">
          <a:xfrm>
            <a:off x="1295400" y="5029200"/>
            <a:ext cx="13716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5" name="Line 141"/>
          <p:cNvSpPr>
            <a:spLocks noChangeShapeType="1"/>
          </p:cNvSpPr>
          <p:nvPr/>
        </p:nvSpPr>
        <p:spPr bwMode="auto">
          <a:xfrm rot="5400000">
            <a:off x="1035050" y="4152900"/>
            <a:ext cx="32766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6" name="Line 142"/>
          <p:cNvSpPr>
            <a:spLocks noChangeShapeType="1"/>
          </p:cNvSpPr>
          <p:nvPr/>
        </p:nvSpPr>
        <p:spPr bwMode="auto">
          <a:xfrm>
            <a:off x="2667000" y="5765800"/>
            <a:ext cx="152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7" name="Line 143"/>
          <p:cNvSpPr>
            <a:spLocks noChangeShapeType="1"/>
          </p:cNvSpPr>
          <p:nvPr/>
        </p:nvSpPr>
        <p:spPr bwMode="auto">
          <a:xfrm>
            <a:off x="2667000" y="4692650"/>
            <a:ext cx="152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8" name="Line 144"/>
          <p:cNvSpPr>
            <a:spLocks noChangeShapeType="1"/>
          </p:cNvSpPr>
          <p:nvPr/>
        </p:nvSpPr>
        <p:spPr bwMode="auto">
          <a:xfrm>
            <a:off x="2667000" y="3606800"/>
            <a:ext cx="152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9" name="Line 145"/>
          <p:cNvSpPr>
            <a:spLocks noChangeShapeType="1"/>
          </p:cNvSpPr>
          <p:nvPr/>
        </p:nvSpPr>
        <p:spPr bwMode="auto">
          <a:xfrm>
            <a:off x="2667000" y="2540000"/>
            <a:ext cx="152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0" name="Oval 146"/>
          <p:cNvSpPr>
            <a:spLocks noChangeArrowheads="1"/>
          </p:cNvSpPr>
          <p:nvPr/>
        </p:nvSpPr>
        <p:spPr bwMode="auto">
          <a:xfrm>
            <a:off x="2743200" y="4629150"/>
            <a:ext cx="114300" cy="114300"/>
          </a:xfrm>
          <a:prstGeom prst="ellipse">
            <a:avLst/>
          </a:prstGeom>
          <a:solidFill>
            <a:srgbClr val="3EB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91" name="Oval 147"/>
          <p:cNvSpPr>
            <a:spLocks noChangeArrowheads="1"/>
          </p:cNvSpPr>
          <p:nvPr/>
        </p:nvSpPr>
        <p:spPr bwMode="auto">
          <a:xfrm>
            <a:off x="2743200" y="5715000"/>
            <a:ext cx="114300" cy="114300"/>
          </a:xfrm>
          <a:prstGeom prst="ellipse">
            <a:avLst/>
          </a:prstGeom>
          <a:solidFill>
            <a:srgbClr val="3EB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92" name="Oval 148"/>
          <p:cNvSpPr>
            <a:spLocks noChangeArrowheads="1"/>
          </p:cNvSpPr>
          <p:nvPr/>
        </p:nvSpPr>
        <p:spPr bwMode="auto">
          <a:xfrm>
            <a:off x="2743200" y="3556000"/>
            <a:ext cx="114300" cy="114300"/>
          </a:xfrm>
          <a:prstGeom prst="ellipse">
            <a:avLst/>
          </a:prstGeom>
          <a:solidFill>
            <a:srgbClr val="3EB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93" name="Oval 149"/>
          <p:cNvSpPr>
            <a:spLocks noChangeArrowheads="1"/>
          </p:cNvSpPr>
          <p:nvPr/>
        </p:nvSpPr>
        <p:spPr bwMode="auto">
          <a:xfrm>
            <a:off x="2730500" y="2482850"/>
            <a:ext cx="114300" cy="114300"/>
          </a:xfrm>
          <a:prstGeom prst="ellipse">
            <a:avLst/>
          </a:prstGeom>
          <a:solidFill>
            <a:srgbClr val="3EB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94" name="Line 150"/>
          <p:cNvSpPr>
            <a:spLocks noChangeShapeType="1"/>
          </p:cNvSpPr>
          <p:nvPr/>
        </p:nvSpPr>
        <p:spPr bwMode="auto">
          <a:xfrm>
            <a:off x="3352800" y="2819400"/>
            <a:ext cx="2819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5" name="Line 151"/>
          <p:cNvSpPr>
            <a:spLocks noChangeShapeType="1"/>
          </p:cNvSpPr>
          <p:nvPr/>
        </p:nvSpPr>
        <p:spPr bwMode="auto">
          <a:xfrm>
            <a:off x="3378200" y="25146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6" name="Line 152"/>
          <p:cNvSpPr>
            <a:spLocks noChangeShapeType="1"/>
          </p:cNvSpPr>
          <p:nvPr/>
        </p:nvSpPr>
        <p:spPr bwMode="auto">
          <a:xfrm>
            <a:off x="4756150" y="25146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7" name="Line 153"/>
          <p:cNvSpPr>
            <a:spLocks noChangeShapeType="1"/>
          </p:cNvSpPr>
          <p:nvPr/>
        </p:nvSpPr>
        <p:spPr bwMode="auto">
          <a:xfrm>
            <a:off x="6134100" y="25146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8" name="Line 154"/>
          <p:cNvSpPr>
            <a:spLocks noChangeShapeType="1"/>
          </p:cNvSpPr>
          <p:nvPr/>
        </p:nvSpPr>
        <p:spPr bwMode="auto">
          <a:xfrm>
            <a:off x="3352800" y="3886200"/>
            <a:ext cx="2819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9" name="Line 155"/>
          <p:cNvSpPr>
            <a:spLocks noChangeShapeType="1"/>
          </p:cNvSpPr>
          <p:nvPr/>
        </p:nvSpPr>
        <p:spPr bwMode="auto">
          <a:xfrm>
            <a:off x="3378200" y="35750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0" name="Line 156"/>
          <p:cNvSpPr>
            <a:spLocks noChangeShapeType="1"/>
          </p:cNvSpPr>
          <p:nvPr/>
        </p:nvSpPr>
        <p:spPr bwMode="auto">
          <a:xfrm>
            <a:off x="4756150" y="35814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1" name="Line 157"/>
          <p:cNvSpPr>
            <a:spLocks noChangeShapeType="1"/>
          </p:cNvSpPr>
          <p:nvPr/>
        </p:nvSpPr>
        <p:spPr bwMode="auto">
          <a:xfrm>
            <a:off x="6134100" y="35814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2" name="Line 158"/>
          <p:cNvSpPr>
            <a:spLocks noChangeShapeType="1"/>
          </p:cNvSpPr>
          <p:nvPr/>
        </p:nvSpPr>
        <p:spPr bwMode="auto">
          <a:xfrm>
            <a:off x="3352800" y="4946650"/>
            <a:ext cx="2819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3" name="Line 159"/>
          <p:cNvSpPr>
            <a:spLocks noChangeShapeType="1"/>
          </p:cNvSpPr>
          <p:nvPr/>
        </p:nvSpPr>
        <p:spPr bwMode="auto">
          <a:xfrm>
            <a:off x="3378200" y="46418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4" name="Line 160"/>
          <p:cNvSpPr>
            <a:spLocks noChangeShapeType="1"/>
          </p:cNvSpPr>
          <p:nvPr/>
        </p:nvSpPr>
        <p:spPr bwMode="auto">
          <a:xfrm>
            <a:off x="4756150" y="46418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5" name="Line 161"/>
          <p:cNvSpPr>
            <a:spLocks noChangeShapeType="1"/>
          </p:cNvSpPr>
          <p:nvPr/>
        </p:nvSpPr>
        <p:spPr bwMode="auto">
          <a:xfrm>
            <a:off x="6134100" y="46418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6" name="Line 162"/>
          <p:cNvSpPr>
            <a:spLocks noChangeShapeType="1"/>
          </p:cNvSpPr>
          <p:nvPr/>
        </p:nvSpPr>
        <p:spPr bwMode="auto">
          <a:xfrm>
            <a:off x="3352800" y="6013450"/>
            <a:ext cx="2819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7" name="Line 163"/>
          <p:cNvSpPr>
            <a:spLocks noChangeShapeType="1"/>
          </p:cNvSpPr>
          <p:nvPr/>
        </p:nvSpPr>
        <p:spPr bwMode="auto">
          <a:xfrm>
            <a:off x="3378200" y="57086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8" name="Line 164"/>
          <p:cNvSpPr>
            <a:spLocks noChangeShapeType="1"/>
          </p:cNvSpPr>
          <p:nvPr/>
        </p:nvSpPr>
        <p:spPr bwMode="auto">
          <a:xfrm>
            <a:off x="4756150" y="57086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9" name="Line 165"/>
          <p:cNvSpPr>
            <a:spLocks noChangeShapeType="1"/>
          </p:cNvSpPr>
          <p:nvPr/>
        </p:nvSpPr>
        <p:spPr bwMode="auto">
          <a:xfrm>
            <a:off x="6134100" y="57086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2654300" y="2286000"/>
            <a:ext cx="762000" cy="3619500"/>
            <a:chOff x="1672" y="1440"/>
            <a:chExt cx="480" cy="2280"/>
          </a:xfrm>
        </p:grpSpPr>
        <p:pic>
          <p:nvPicPr>
            <p:cNvPr id="15522"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3"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4"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5"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Rectangle 7"/>
          <p:cNvSpPr>
            <a:spLocks noGrp="1" noChangeArrowheads="1"/>
          </p:cNvSpPr>
          <p:nvPr>
            <p:ph type="title"/>
          </p:nvPr>
        </p:nvSpPr>
        <p:spPr>
          <a:xfrm>
            <a:off x="533400" y="76200"/>
            <a:ext cx="8077200" cy="1143000"/>
          </a:xfrm>
        </p:spPr>
        <p:txBody>
          <a:bodyPr/>
          <a:lstStyle/>
          <a:p>
            <a:pPr eaLnBrk="1" hangingPunct="1"/>
            <a:r>
              <a:rPr lang="en-US" altLang="en-US" sz="4000"/>
              <a:t>A Random Access Memory (RAM)</a:t>
            </a:r>
          </a:p>
        </p:txBody>
      </p:sp>
      <p:grpSp>
        <p:nvGrpSpPr>
          <p:cNvPr id="15364" name="Group 8"/>
          <p:cNvGrpSpPr>
            <a:grpSpLocks/>
          </p:cNvGrpSpPr>
          <p:nvPr/>
        </p:nvGrpSpPr>
        <p:grpSpPr bwMode="auto">
          <a:xfrm>
            <a:off x="457200" y="1066800"/>
            <a:ext cx="8218488" cy="180975"/>
            <a:chOff x="295" y="1311"/>
            <a:chExt cx="5177" cy="114"/>
          </a:xfrm>
        </p:grpSpPr>
        <p:sp>
          <p:nvSpPr>
            <p:cNvPr id="15520"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21"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5365"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66"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67"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68"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5369"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0"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1"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2"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3"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4"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5375"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5376"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7"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8"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9"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5380" name="Group 26"/>
          <p:cNvGrpSpPr>
            <a:grpSpLocks/>
          </p:cNvGrpSpPr>
          <p:nvPr/>
        </p:nvGrpSpPr>
        <p:grpSpPr bwMode="auto">
          <a:xfrm>
            <a:off x="2743200" y="1828800"/>
            <a:ext cx="1524000" cy="990600"/>
            <a:chOff x="1728" y="1536"/>
            <a:chExt cx="960" cy="624"/>
          </a:xfrm>
        </p:grpSpPr>
        <p:sp>
          <p:nvSpPr>
            <p:cNvPr id="15513"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514"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15"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16"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17"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518"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519"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1" name="Group 34"/>
          <p:cNvGrpSpPr>
            <a:grpSpLocks/>
          </p:cNvGrpSpPr>
          <p:nvPr/>
        </p:nvGrpSpPr>
        <p:grpSpPr bwMode="auto">
          <a:xfrm>
            <a:off x="4114800" y="1828800"/>
            <a:ext cx="1524000" cy="990600"/>
            <a:chOff x="1728" y="1536"/>
            <a:chExt cx="960" cy="624"/>
          </a:xfrm>
        </p:grpSpPr>
        <p:sp>
          <p:nvSpPr>
            <p:cNvPr id="15506"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507"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8"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9"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10"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511"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512"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2" name="Group 42"/>
          <p:cNvGrpSpPr>
            <a:grpSpLocks/>
          </p:cNvGrpSpPr>
          <p:nvPr/>
        </p:nvGrpSpPr>
        <p:grpSpPr bwMode="auto">
          <a:xfrm>
            <a:off x="5486400" y="1828800"/>
            <a:ext cx="1524000" cy="990600"/>
            <a:chOff x="1728" y="1536"/>
            <a:chExt cx="960" cy="624"/>
          </a:xfrm>
        </p:grpSpPr>
        <p:sp>
          <p:nvSpPr>
            <p:cNvPr id="15499"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500"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1"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2"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3"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504"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505"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3" name="Group 50"/>
          <p:cNvGrpSpPr>
            <a:grpSpLocks/>
          </p:cNvGrpSpPr>
          <p:nvPr/>
        </p:nvGrpSpPr>
        <p:grpSpPr bwMode="auto">
          <a:xfrm>
            <a:off x="2743200" y="2895600"/>
            <a:ext cx="1524000" cy="990600"/>
            <a:chOff x="1728" y="1536"/>
            <a:chExt cx="960" cy="624"/>
          </a:xfrm>
        </p:grpSpPr>
        <p:sp>
          <p:nvSpPr>
            <p:cNvPr id="15492"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93"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94"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95"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96"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97"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98"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4" name="Group 58"/>
          <p:cNvGrpSpPr>
            <a:grpSpLocks/>
          </p:cNvGrpSpPr>
          <p:nvPr/>
        </p:nvGrpSpPr>
        <p:grpSpPr bwMode="auto">
          <a:xfrm>
            <a:off x="4114800" y="2895600"/>
            <a:ext cx="1524000" cy="990600"/>
            <a:chOff x="1728" y="1536"/>
            <a:chExt cx="960" cy="624"/>
          </a:xfrm>
        </p:grpSpPr>
        <p:sp>
          <p:nvSpPr>
            <p:cNvPr id="15485"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86"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7"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8"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9"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90"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91"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5" name="Group 66"/>
          <p:cNvGrpSpPr>
            <a:grpSpLocks/>
          </p:cNvGrpSpPr>
          <p:nvPr/>
        </p:nvGrpSpPr>
        <p:grpSpPr bwMode="auto">
          <a:xfrm>
            <a:off x="5486400" y="2895600"/>
            <a:ext cx="1524000" cy="990600"/>
            <a:chOff x="1728" y="1536"/>
            <a:chExt cx="960" cy="624"/>
          </a:xfrm>
        </p:grpSpPr>
        <p:sp>
          <p:nvSpPr>
            <p:cNvPr id="15478"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79"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0"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1"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2"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83"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84"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6" name="Group 74"/>
          <p:cNvGrpSpPr>
            <a:grpSpLocks/>
          </p:cNvGrpSpPr>
          <p:nvPr/>
        </p:nvGrpSpPr>
        <p:grpSpPr bwMode="auto">
          <a:xfrm>
            <a:off x="2743200" y="3962400"/>
            <a:ext cx="1524000" cy="990600"/>
            <a:chOff x="1728" y="1536"/>
            <a:chExt cx="960" cy="624"/>
          </a:xfrm>
        </p:grpSpPr>
        <p:sp>
          <p:nvSpPr>
            <p:cNvPr id="15471"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72"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73"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74"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75"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76"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77"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7" name="Group 82"/>
          <p:cNvGrpSpPr>
            <a:grpSpLocks/>
          </p:cNvGrpSpPr>
          <p:nvPr/>
        </p:nvGrpSpPr>
        <p:grpSpPr bwMode="auto">
          <a:xfrm>
            <a:off x="4114800" y="3962400"/>
            <a:ext cx="1524000" cy="990600"/>
            <a:chOff x="1728" y="1536"/>
            <a:chExt cx="960" cy="624"/>
          </a:xfrm>
        </p:grpSpPr>
        <p:sp>
          <p:nvSpPr>
            <p:cNvPr id="15464"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65"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6"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7"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8"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69"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70"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8" name="Group 90"/>
          <p:cNvGrpSpPr>
            <a:grpSpLocks/>
          </p:cNvGrpSpPr>
          <p:nvPr/>
        </p:nvGrpSpPr>
        <p:grpSpPr bwMode="auto">
          <a:xfrm>
            <a:off x="5486400" y="3962400"/>
            <a:ext cx="1524000" cy="990600"/>
            <a:chOff x="1728" y="1536"/>
            <a:chExt cx="960" cy="624"/>
          </a:xfrm>
        </p:grpSpPr>
        <p:sp>
          <p:nvSpPr>
            <p:cNvPr id="15457"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58"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59"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0"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1"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62"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63"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9" name="Group 98"/>
          <p:cNvGrpSpPr>
            <a:grpSpLocks/>
          </p:cNvGrpSpPr>
          <p:nvPr/>
        </p:nvGrpSpPr>
        <p:grpSpPr bwMode="auto">
          <a:xfrm>
            <a:off x="2743200" y="5029200"/>
            <a:ext cx="1524000" cy="990600"/>
            <a:chOff x="1728" y="1536"/>
            <a:chExt cx="960" cy="624"/>
          </a:xfrm>
        </p:grpSpPr>
        <p:sp>
          <p:nvSpPr>
            <p:cNvPr id="15450"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51"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52"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53"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54"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55"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56"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90" name="Group 106"/>
          <p:cNvGrpSpPr>
            <a:grpSpLocks/>
          </p:cNvGrpSpPr>
          <p:nvPr/>
        </p:nvGrpSpPr>
        <p:grpSpPr bwMode="auto">
          <a:xfrm>
            <a:off x="4114800" y="5029200"/>
            <a:ext cx="1524000" cy="990600"/>
            <a:chOff x="1728" y="1536"/>
            <a:chExt cx="960" cy="624"/>
          </a:xfrm>
        </p:grpSpPr>
        <p:sp>
          <p:nvSpPr>
            <p:cNvPr id="15443"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44"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45"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46"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47"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48"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49"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91" name="Group 114"/>
          <p:cNvGrpSpPr>
            <a:grpSpLocks/>
          </p:cNvGrpSpPr>
          <p:nvPr/>
        </p:nvGrpSpPr>
        <p:grpSpPr bwMode="auto">
          <a:xfrm>
            <a:off x="5486400" y="5029200"/>
            <a:ext cx="1524000" cy="990600"/>
            <a:chOff x="1728" y="1536"/>
            <a:chExt cx="960" cy="624"/>
          </a:xfrm>
        </p:grpSpPr>
        <p:sp>
          <p:nvSpPr>
            <p:cNvPr id="15436"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37"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38"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39"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40"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41"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42"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5392" name="Line 122"/>
          <p:cNvSpPr>
            <a:spLocks noChangeShapeType="1"/>
          </p:cNvSpPr>
          <p:nvPr/>
        </p:nvSpPr>
        <p:spPr bwMode="auto">
          <a:xfrm>
            <a:off x="1981200" y="1727200"/>
            <a:ext cx="762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3" name="Line 123"/>
          <p:cNvSpPr>
            <a:spLocks noChangeShapeType="1"/>
          </p:cNvSpPr>
          <p:nvPr/>
        </p:nvSpPr>
        <p:spPr bwMode="auto">
          <a:xfrm>
            <a:off x="1981200" y="2159000"/>
            <a:ext cx="609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4" name="Line 124"/>
          <p:cNvSpPr>
            <a:spLocks noChangeShapeType="1"/>
          </p:cNvSpPr>
          <p:nvPr/>
        </p:nvSpPr>
        <p:spPr bwMode="auto">
          <a:xfrm>
            <a:off x="1981200" y="2616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5" name="Line 125"/>
          <p:cNvSpPr>
            <a:spLocks noChangeShapeType="1"/>
          </p:cNvSpPr>
          <p:nvPr/>
        </p:nvSpPr>
        <p:spPr bwMode="auto">
          <a:xfrm>
            <a:off x="1981200" y="30480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5396" name="Group 126"/>
          <p:cNvGrpSpPr>
            <a:grpSpLocks/>
          </p:cNvGrpSpPr>
          <p:nvPr/>
        </p:nvGrpSpPr>
        <p:grpSpPr bwMode="auto">
          <a:xfrm>
            <a:off x="1371600" y="1676400"/>
            <a:ext cx="609600" cy="1371600"/>
            <a:chOff x="2544" y="4032"/>
            <a:chExt cx="384" cy="864"/>
          </a:xfrm>
        </p:grpSpPr>
        <p:sp>
          <p:nvSpPr>
            <p:cNvPr id="15434"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35"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5397" name="Line 129"/>
          <p:cNvSpPr>
            <a:spLocks noChangeShapeType="1"/>
          </p:cNvSpPr>
          <p:nvPr/>
        </p:nvSpPr>
        <p:spPr bwMode="auto">
          <a:xfrm rot="5400000">
            <a:off x="2368550" y="2095500"/>
            <a:ext cx="73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8" name="Line 130"/>
          <p:cNvSpPr>
            <a:spLocks noChangeShapeType="1"/>
          </p:cNvSpPr>
          <p:nvPr/>
        </p:nvSpPr>
        <p:spPr bwMode="auto">
          <a:xfrm rot="5400000">
            <a:off x="1943100" y="2806700"/>
            <a:ext cx="1295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9" name="Line 131"/>
          <p:cNvSpPr>
            <a:spLocks noChangeShapeType="1"/>
          </p:cNvSpPr>
          <p:nvPr/>
        </p:nvSpPr>
        <p:spPr bwMode="auto">
          <a:xfrm>
            <a:off x="2565400" y="34544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0" name="Line 132"/>
          <p:cNvSpPr>
            <a:spLocks noChangeShapeType="1"/>
          </p:cNvSpPr>
          <p:nvPr/>
        </p:nvSpPr>
        <p:spPr bwMode="auto">
          <a:xfrm rot="5400000">
            <a:off x="1371600" y="3556000"/>
            <a:ext cx="1981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1" name="Line 133"/>
          <p:cNvSpPr>
            <a:spLocks noChangeShapeType="1"/>
          </p:cNvSpPr>
          <p:nvPr/>
        </p:nvSpPr>
        <p:spPr bwMode="auto">
          <a:xfrm>
            <a:off x="2362200" y="4521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2" name="Line 134"/>
          <p:cNvSpPr>
            <a:spLocks noChangeShapeType="1"/>
          </p:cNvSpPr>
          <p:nvPr/>
        </p:nvSpPr>
        <p:spPr bwMode="auto">
          <a:xfrm rot="5400000">
            <a:off x="889000" y="4343400"/>
            <a:ext cx="264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3" name="Line 135"/>
          <p:cNvSpPr>
            <a:spLocks noChangeShapeType="1"/>
          </p:cNvSpPr>
          <p:nvPr/>
        </p:nvSpPr>
        <p:spPr bwMode="auto">
          <a:xfrm>
            <a:off x="2209800" y="5613400"/>
            <a:ext cx="584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4" name="Oval 136"/>
          <p:cNvSpPr>
            <a:spLocks noChangeArrowheads="1"/>
          </p:cNvSpPr>
          <p:nvPr/>
        </p:nvSpPr>
        <p:spPr bwMode="auto">
          <a:xfrm>
            <a:off x="2686050" y="23304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05" name="Oval 137"/>
          <p:cNvSpPr>
            <a:spLocks noChangeArrowheads="1"/>
          </p:cNvSpPr>
          <p:nvPr/>
        </p:nvSpPr>
        <p:spPr bwMode="auto">
          <a:xfrm>
            <a:off x="2730500" y="3429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06" name="Oval 138"/>
          <p:cNvSpPr>
            <a:spLocks noChangeArrowheads="1"/>
          </p:cNvSpPr>
          <p:nvPr/>
        </p:nvSpPr>
        <p:spPr bwMode="auto">
          <a:xfrm>
            <a:off x="2730500" y="44767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07" name="Oval 139"/>
          <p:cNvSpPr>
            <a:spLocks noChangeArrowheads="1"/>
          </p:cNvSpPr>
          <p:nvPr/>
        </p:nvSpPr>
        <p:spPr bwMode="auto">
          <a:xfrm>
            <a:off x="2711450" y="55626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08" name="Line 140"/>
          <p:cNvSpPr>
            <a:spLocks noChangeShapeType="1"/>
          </p:cNvSpPr>
          <p:nvPr/>
        </p:nvSpPr>
        <p:spPr bwMode="auto">
          <a:xfrm>
            <a:off x="1295400" y="5029200"/>
            <a:ext cx="137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9" name="Line 141"/>
          <p:cNvSpPr>
            <a:spLocks noChangeShapeType="1"/>
          </p:cNvSpPr>
          <p:nvPr/>
        </p:nvSpPr>
        <p:spPr bwMode="auto">
          <a:xfrm rot="5400000">
            <a:off x="1035050" y="4152900"/>
            <a:ext cx="327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0" name="Line 142"/>
          <p:cNvSpPr>
            <a:spLocks noChangeShapeType="1"/>
          </p:cNvSpPr>
          <p:nvPr/>
        </p:nvSpPr>
        <p:spPr bwMode="auto">
          <a:xfrm>
            <a:off x="2667000" y="5765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1" name="Line 143"/>
          <p:cNvSpPr>
            <a:spLocks noChangeShapeType="1"/>
          </p:cNvSpPr>
          <p:nvPr/>
        </p:nvSpPr>
        <p:spPr bwMode="auto">
          <a:xfrm>
            <a:off x="2667000" y="469265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2" name="Line 144"/>
          <p:cNvSpPr>
            <a:spLocks noChangeShapeType="1"/>
          </p:cNvSpPr>
          <p:nvPr/>
        </p:nvSpPr>
        <p:spPr bwMode="auto">
          <a:xfrm>
            <a:off x="2667000" y="3606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3" name="Line 145"/>
          <p:cNvSpPr>
            <a:spLocks noChangeShapeType="1"/>
          </p:cNvSpPr>
          <p:nvPr/>
        </p:nvSpPr>
        <p:spPr bwMode="auto">
          <a:xfrm>
            <a:off x="2667000" y="25400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4" name="Oval 146"/>
          <p:cNvSpPr>
            <a:spLocks noChangeArrowheads="1"/>
          </p:cNvSpPr>
          <p:nvPr/>
        </p:nvSpPr>
        <p:spPr bwMode="auto">
          <a:xfrm>
            <a:off x="2743200" y="46291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15" name="Oval 147"/>
          <p:cNvSpPr>
            <a:spLocks noChangeArrowheads="1"/>
          </p:cNvSpPr>
          <p:nvPr/>
        </p:nvSpPr>
        <p:spPr bwMode="auto">
          <a:xfrm>
            <a:off x="2743200" y="5715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16" name="Oval 148"/>
          <p:cNvSpPr>
            <a:spLocks noChangeArrowheads="1"/>
          </p:cNvSpPr>
          <p:nvPr/>
        </p:nvSpPr>
        <p:spPr bwMode="auto">
          <a:xfrm>
            <a:off x="2743200" y="35814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17" name="Oval 149"/>
          <p:cNvSpPr>
            <a:spLocks noChangeArrowheads="1"/>
          </p:cNvSpPr>
          <p:nvPr/>
        </p:nvSpPr>
        <p:spPr bwMode="auto">
          <a:xfrm>
            <a:off x="2730500" y="24828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18" name="Line 150"/>
          <p:cNvSpPr>
            <a:spLocks noChangeShapeType="1"/>
          </p:cNvSpPr>
          <p:nvPr/>
        </p:nvSpPr>
        <p:spPr bwMode="auto">
          <a:xfrm>
            <a:off x="3352800" y="28194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9" name="Line 151"/>
          <p:cNvSpPr>
            <a:spLocks noChangeShapeType="1"/>
          </p:cNvSpPr>
          <p:nvPr/>
        </p:nvSpPr>
        <p:spPr bwMode="auto">
          <a:xfrm>
            <a:off x="33782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0" name="Line 152"/>
          <p:cNvSpPr>
            <a:spLocks noChangeShapeType="1"/>
          </p:cNvSpPr>
          <p:nvPr/>
        </p:nvSpPr>
        <p:spPr bwMode="auto">
          <a:xfrm>
            <a:off x="475615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1" name="Line 153"/>
          <p:cNvSpPr>
            <a:spLocks noChangeShapeType="1"/>
          </p:cNvSpPr>
          <p:nvPr/>
        </p:nvSpPr>
        <p:spPr bwMode="auto">
          <a:xfrm>
            <a:off x="61341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2" name="Line 154"/>
          <p:cNvSpPr>
            <a:spLocks noChangeShapeType="1"/>
          </p:cNvSpPr>
          <p:nvPr/>
        </p:nvSpPr>
        <p:spPr bwMode="auto">
          <a:xfrm>
            <a:off x="3352800" y="38862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3" name="Line 155"/>
          <p:cNvSpPr>
            <a:spLocks noChangeShapeType="1"/>
          </p:cNvSpPr>
          <p:nvPr/>
        </p:nvSpPr>
        <p:spPr bwMode="auto">
          <a:xfrm>
            <a:off x="3378200" y="35750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4" name="Line 156"/>
          <p:cNvSpPr>
            <a:spLocks noChangeShapeType="1"/>
          </p:cNvSpPr>
          <p:nvPr/>
        </p:nvSpPr>
        <p:spPr bwMode="auto">
          <a:xfrm>
            <a:off x="475615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5" name="Line 157"/>
          <p:cNvSpPr>
            <a:spLocks noChangeShapeType="1"/>
          </p:cNvSpPr>
          <p:nvPr/>
        </p:nvSpPr>
        <p:spPr bwMode="auto">
          <a:xfrm>
            <a:off x="613410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6" name="Line 158"/>
          <p:cNvSpPr>
            <a:spLocks noChangeShapeType="1"/>
          </p:cNvSpPr>
          <p:nvPr/>
        </p:nvSpPr>
        <p:spPr bwMode="auto">
          <a:xfrm>
            <a:off x="3352800" y="49466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7" name="Line 159"/>
          <p:cNvSpPr>
            <a:spLocks noChangeShapeType="1"/>
          </p:cNvSpPr>
          <p:nvPr/>
        </p:nvSpPr>
        <p:spPr bwMode="auto">
          <a:xfrm>
            <a:off x="33782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8" name="Line 160"/>
          <p:cNvSpPr>
            <a:spLocks noChangeShapeType="1"/>
          </p:cNvSpPr>
          <p:nvPr/>
        </p:nvSpPr>
        <p:spPr bwMode="auto">
          <a:xfrm>
            <a:off x="475615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9" name="Line 161"/>
          <p:cNvSpPr>
            <a:spLocks noChangeShapeType="1"/>
          </p:cNvSpPr>
          <p:nvPr/>
        </p:nvSpPr>
        <p:spPr bwMode="auto">
          <a:xfrm>
            <a:off x="61341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30" name="Line 162"/>
          <p:cNvSpPr>
            <a:spLocks noChangeShapeType="1"/>
          </p:cNvSpPr>
          <p:nvPr/>
        </p:nvSpPr>
        <p:spPr bwMode="auto">
          <a:xfrm>
            <a:off x="3352800" y="60134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31" name="Line 163"/>
          <p:cNvSpPr>
            <a:spLocks noChangeShapeType="1"/>
          </p:cNvSpPr>
          <p:nvPr/>
        </p:nvSpPr>
        <p:spPr bwMode="auto">
          <a:xfrm>
            <a:off x="33782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32" name="Line 164"/>
          <p:cNvSpPr>
            <a:spLocks noChangeShapeType="1"/>
          </p:cNvSpPr>
          <p:nvPr/>
        </p:nvSpPr>
        <p:spPr bwMode="auto">
          <a:xfrm>
            <a:off x="475615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33" name="Line 165"/>
          <p:cNvSpPr>
            <a:spLocks noChangeShapeType="1"/>
          </p:cNvSpPr>
          <p:nvPr/>
        </p:nvSpPr>
        <p:spPr bwMode="auto">
          <a:xfrm>
            <a:off x="61341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2654300" y="2286000"/>
            <a:ext cx="762000" cy="3619500"/>
            <a:chOff x="1672" y="1440"/>
            <a:chExt cx="480" cy="2280"/>
          </a:xfrm>
        </p:grpSpPr>
        <p:pic>
          <p:nvPicPr>
            <p:cNvPr id="16552"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3"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4"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5"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7" name="Rectangle 7"/>
          <p:cNvSpPr>
            <a:spLocks noGrp="1" noChangeArrowheads="1"/>
          </p:cNvSpPr>
          <p:nvPr>
            <p:ph type="title"/>
          </p:nvPr>
        </p:nvSpPr>
        <p:spPr>
          <a:xfrm>
            <a:off x="533400" y="76200"/>
            <a:ext cx="8077200" cy="1143000"/>
          </a:xfrm>
        </p:spPr>
        <p:txBody>
          <a:bodyPr/>
          <a:lstStyle/>
          <a:p>
            <a:pPr eaLnBrk="1" hangingPunct="1"/>
            <a:r>
              <a:rPr lang="en-US" altLang="en-US" sz="4000"/>
              <a:t>A Random Access Memory (RAM)</a:t>
            </a:r>
          </a:p>
        </p:txBody>
      </p:sp>
      <p:grpSp>
        <p:nvGrpSpPr>
          <p:cNvPr id="16388" name="Group 8"/>
          <p:cNvGrpSpPr>
            <a:grpSpLocks/>
          </p:cNvGrpSpPr>
          <p:nvPr/>
        </p:nvGrpSpPr>
        <p:grpSpPr bwMode="auto">
          <a:xfrm>
            <a:off x="457200" y="1066800"/>
            <a:ext cx="8218488" cy="180975"/>
            <a:chOff x="295" y="1311"/>
            <a:chExt cx="5177" cy="114"/>
          </a:xfrm>
        </p:grpSpPr>
        <p:sp>
          <p:nvSpPr>
            <p:cNvPr id="16550"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51"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6389"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0"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1"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2"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6393"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4"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5"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6"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7"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8"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6399"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6400"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01"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02"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03"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6404" name="Group 26"/>
          <p:cNvGrpSpPr>
            <a:grpSpLocks/>
          </p:cNvGrpSpPr>
          <p:nvPr/>
        </p:nvGrpSpPr>
        <p:grpSpPr bwMode="auto">
          <a:xfrm>
            <a:off x="2743200" y="1828800"/>
            <a:ext cx="1524000" cy="990600"/>
            <a:chOff x="1728" y="1536"/>
            <a:chExt cx="960" cy="624"/>
          </a:xfrm>
        </p:grpSpPr>
        <p:sp>
          <p:nvSpPr>
            <p:cNvPr id="16543"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44"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45"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46"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47"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48"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49"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5" name="Group 34"/>
          <p:cNvGrpSpPr>
            <a:grpSpLocks/>
          </p:cNvGrpSpPr>
          <p:nvPr/>
        </p:nvGrpSpPr>
        <p:grpSpPr bwMode="auto">
          <a:xfrm>
            <a:off x="4114800" y="1828800"/>
            <a:ext cx="1524000" cy="990600"/>
            <a:chOff x="1728" y="1536"/>
            <a:chExt cx="960" cy="624"/>
          </a:xfrm>
        </p:grpSpPr>
        <p:sp>
          <p:nvSpPr>
            <p:cNvPr id="16536"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37"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8"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9"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40"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41"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42"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6" name="Group 42"/>
          <p:cNvGrpSpPr>
            <a:grpSpLocks/>
          </p:cNvGrpSpPr>
          <p:nvPr/>
        </p:nvGrpSpPr>
        <p:grpSpPr bwMode="auto">
          <a:xfrm>
            <a:off x="5486400" y="1828800"/>
            <a:ext cx="1524000" cy="990600"/>
            <a:chOff x="1728" y="1536"/>
            <a:chExt cx="960" cy="624"/>
          </a:xfrm>
        </p:grpSpPr>
        <p:sp>
          <p:nvSpPr>
            <p:cNvPr id="16529"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30"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1"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2"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3"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34"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35"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7" name="Group 50"/>
          <p:cNvGrpSpPr>
            <a:grpSpLocks/>
          </p:cNvGrpSpPr>
          <p:nvPr/>
        </p:nvGrpSpPr>
        <p:grpSpPr bwMode="auto">
          <a:xfrm>
            <a:off x="2743200" y="2895600"/>
            <a:ext cx="1524000" cy="990600"/>
            <a:chOff x="1728" y="1536"/>
            <a:chExt cx="960" cy="624"/>
          </a:xfrm>
        </p:grpSpPr>
        <p:sp>
          <p:nvSpPr>
            <p:cNvPr id="16522"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23"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24"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25"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26"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27"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28"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8" name="Group 58"/>
          <p:cNvGrpSpPr>
            <a:grpSpLocks/>
          </p:cNvGrpSpPr>
          <p:nvPr/>
        </p:nvGrpSpPr>
        <p:grpSpPr bwMode="auto">
          <a:xfrm>
            <a:off x="4114800" y="2895600"/>
            <a:ext cx="1524000" cy="990600"/>
            <a:chOff x="1728" y="1536"/>
            <a:chExt cx="960" cy="624"/>
          </a:xfrm>
        </p:grpSpPr>
        <p:sp>
          <p:nvSpPr>
            <p:cNvPr id="16515"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16"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7"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8"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9"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20"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21"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9" name="Group 66"/>
          <p:cNvGrpSpPr>
            <a:grpSpLocks/>
          </p:cNvGrpSpPr>
          <p:nvPr/>
        </p:nvGrpSpPr>
        <p:grpSpPr bwMode="auto">
          <a:xfrm>
            <a:off x="5486400" y="2895600"/>
            <a:ext cx="1524000" cy="990600"/>
            <a:chOff x="1728" y="1536"/>
            <a:chExt cx="960" cy="624"/>
          </a:xfrm>
        </p:grpSpPr>
        <p:sp>
          <p:nvSpPr>
            <p:cNvPr id="16508"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09"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0"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1"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2"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13"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14"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0" name="Group 74"/>
          <p:cNvGrpSpPr>
            <a:grpSpLocks/>
          </p:cNvGrpSpPr>
          <p:nvPr/>
        </p:nvGrpSpPr>
        <p:grpSpPr bwMode="auto">
          <a:xfrm>
            <a:off x="2743200" y="3962400"/>
            <a:ext cx="1524000" cy="990600"/>
            <a:chOff x="1728" y="1536"/>
            <a:chExt cx="960" cy="624"/>
          </a:xfrm>
        </p:grpSpPr>
        <p:sp>
          <p:nvSpPr>
            <p:cNvPr id="16501"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02"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03"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04"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05"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06"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07"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1" name="Group 82"/>
          <p:cNvGrpSpPr>
            <a:grpSpLocks/>
          </p:cNvGrpSpPr>
          <p:nvPr/>
        </p:nvGrpSpPr>
        <p:grpSpPr bwMode="auto">
          <a:xfrm>
            <a:off x="4114800" y="3962400"/>
            <a:ext cx="1524000" cy="990600"/>
            <a:chOff x="1728" y="1536"/>
            <a:chExt cx="960" cy="624"/>
          </a:xfrm>
        </p:grpSpPr>
        <p:sp>
          <p:nvSpPr>
            <p:cNvPr id="16494"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95"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6"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7"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8"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99"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00"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2" name="Group 90"/>
          <p:cNvGrpSpPr>
            <a:grpSpLocks/>
          </p:cNvGrpSpPr>
          <p:nvPr/>
        </p:nvGrpSpPr>
        <p:grpSpPr bwMode="auto">
          <a:xfrm>
            <a:off x="5486400" y="3962400"/>
            <a:ext cx="1524000" cy="990600"/>
            <a:chOff x="1728" y="1536"/>
            <a:chExt cx="960" cy="624"/>
          </a:xfrm>
        </p:grpSpPr>
        <p:sp>
          <p:nvSpPr>
            <p:cNvPr id="16487"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88"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89"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0"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1"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92"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493"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3" name="Group 98"/>
          <p:cNvGrpSpPr>
            <a:grpSpLocks/>
          </p:cNvGrpSpPr>
          <p:nvPr/>
        </p:nvGrpSpPr>
        <p:grpSpPr bwMode="auto">
          <a:xfrm>
            <a:off x="2743200" y="5029200"/>
            <a:ext cx="1524000" cy="990600"/>
            <a:chOff x="1728" y="1536"/>
            <a:chExt cx="960" cy="624"/>
          </a:xfrm>
        </p:grpSpPr>
        <p:sp>
          <p:nvSpPr>
            <p:cNvPr id="16480"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81"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82"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83"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84"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85"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486"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4" name="Group 106"/>
          <p:cNvGrpSpPr>
            <a:grpSpLocks/>
          </p:cNvGrpSpPr>
          <p:nvPr/>
        </p:nvGrpSpPr>
        <p:grpSpPr bwMode="auto">
          <a:xfrm>
            <a:off x="4114800" y="5029200"/>
            <a:ext cx="1524000" cy="990600"/>
            <a:chOff x="1728" y="1536"/>
            <a:chExt cx="960" cy="624"/>
          </a:xfrm>
        </p:grpSpPr>
        <p:sp>
          <p:nvSpPr>
            <p:cNvPr id="16473"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74"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75"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76"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77"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78"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479"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5" name="Group 114"/>
          <p:cNvGrpSpPr>
            <a:grpSpLocks/>
          </p:cNvGrpSpPr>
          <p:nvPr/>
        </p:nvGrpSpPr>
        <p:grpSpPr bwMode="auto">
          <a:xfrm>
            <a:off x="5486400" y="5029200"/>
            <a:ext cx="1524000" cy="990600"/>
            <a:chOff x="1728" y="1536"/>
            <a:chExt cx="960" cy="624"/>
          </a:xfrm>
        </p:grpSpPr>
        <p:sp>
          <p:nvSpPr>
            <p:cNvPr id="16466"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67"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68"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69"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70"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71"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472"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6416" name="Line 122"/>
          <p:cNvSpPr>
            <a:spLocks noChangeShapeType="1"/>
          </p:cNvSpPr>
          <p:nvPr/>
        </p:nvSpPr>
        <p:spPr bwMode="auto">
          <a:xfrm>
            <a:off x="1981200" y="1727200"/>
            <a:ext cx="762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7" name="Line 123"/>
          <p:cNvSpPr>
            <a:spLocks noChangeShapeType="1"/>
          </p:cNvSpPr>
          <p:nvPr/>
        </p:nvSpPr>
        <p:spPr bwMode="auto">
          <a:xfrm>
            <a:off x="1981200" y="2159000"/>
            <a:ext cx="609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8" name="Line 124"/>
          <p:cNvSpPr>
            <a:spLocks noChangeShapeType="1"/>
          </p:cNvSpPr>
          <p:nvPr/>
        </p:nvSpPr>
        <p:spPr bwMode="auto">
          <a:xfrm>
            <a:off x="1981200" y="2616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9" name="Line 125"/>
          <p:cNvSpPr>
            <a:spLocks noChangeShapeType="1"/>
          </p:cNvSpPr>
          <p:nvPr/>
        </p:nvSpPr>
        <p:spPr bwMode="auto">
          <a:xfrm>
            <a:off x="1981200" y="30480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6420" name="Group 126"/>
          <p:cNvGrpSpPr>
            <a:grpSpLocks/>
          </p:cNvGrpSpPr>
          <p:nvPr/>
        </p:nvGrpSpPr>
        <p:grpSpPr bwMode="auto">
          <a:xfrm>
            <a:off x="1371600" y="1676400"/>
            <a:ext cx="609600" cy="1371600"/>
            <a:chOff x="2544" y="4032"/>
            <a:chExt cx="384" cy="864"/>
          </a:xfrm>
        </p:grpSpPr>
        <p:sp>
          <p:nvSpPr>
            <p:cNvPr id="16464"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65"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6421" name="Line 129"/>
          <p:cNvSpPr>
            <a:spLocks noChangeShapeType="1"/>
          </p:cNvSpPr>
          <p:nvPr/>
        </p:nvSpPr>
        <p:spPr bwMode="auto">
          <a:xfrm rot="5400000">
            <a:off x="2368550" y="2095500"/>
            <a:ext cx="73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2" name="Line 130"/>
          <p:cNvSpPr>
            <a:spLocks noChangeShapeType="1"/>
          </p:cNvSpPr>
          <p:nvPr/>
        </p:nvSpPr>
        <p:spPr bwMode="auto">
          <a:xfrm rot="5400000">
            <a:off x="1943100" y="2806700"/>
            <a:ext cx="1295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3" name="Line 131"/>
          <p:cNvSpPr>
            <a:spLocks noChangeShapeType="1"/>
          </p:cNvSpPr>
          <p:nvPr/>
        </p:nvSpPr>
        <p:spPr bwMode="auto">
          <a:xfrm>
            <a:off x="2565400" y="34544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4" name="Line 132"/>
          <p:cNvSpPr>
            <a:spLocks noChangeShapeType="1"/>
          </p:cNvSpPr>
          <p:nvPr/>
        </p:nvSpPr>
        <p:spPr bwMode="auto">
          <a:xfrm rot="5400000">
            <a:off x="1371600" y="3556000"/>
            <a:ext cx="1981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5" name="Line 133"/>
          <p:cNvSpPr>
            <a:spLocks noChangeShapeType="1"/>
          </p:cNvSpPr>
          <p:nvPr/>
        </p:nvSpPr>
        <p:spPr bwMode="auto">
          <a:xfrm>
            <a:off x="2362200" y="4521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6" name="Line 134"/>
          <p:cNvSpPr>
            <a:spLocks noChangeShapeType="1"/>
          </p:cNvSpPr>
          <p:nvPr/>
        </p:nvSpPr>
        <p:spPr bwMode="auto">
          <a:xfrm rot="5400000">
            <a:off x="889000" y="4343400"/>
            <a:ext cx="264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7" name="Line 135"/>
          <p:cNvSpPr>
            <a:spLocks noChangeShapeType="1"/>
          </p:cNvSpPr>
          <p:nvPr/>
        </p:nvSpPr>
        <p:spPr bwMode="auto">
          <a:xfrm>
            <a:off x="2209800" y="5613400"/>
            <a:ext cx="584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8" name="Oval 136"/>
          <p:cNvSpPr>
            <a:spLocks noChangeArrowheads="1"/>
          </p:cNvSpPr>
          <p:nvPr/>
        </p:nvSpPr>
        <p:spPr bwMode="auto">
          <a:xfrm>
            <a:off x="2686050" y="23304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29" name="Oval 137"/>
          <p:cNvSpPr>
            <a:spLocks noChangeArrowheads="1"/>
          </p:cNvSpPr>
          <p:nvPr/>
        </p:nvSpPr>
        <p:spPr bwMode="auto">
          <a:xfrm>
            <a:off x="2730500" y="3429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30" name="Oval 138"/>
          <p:cNvSpPr>
            <a:spLocks noChangeArrowheads="1"/>
          </p:cNvSpPr>
          <p:nvPr/>
        </p:nvSpPr>
        <p:spPr bwMode="auto">
          <a:xfrm>
            <a:off x="2730500" y="44767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31" name="Oval 139"/>
          <p:cNvSpPr>
            <a:spLocks noChangeArrowheads="1"/>
          </p:cNvSpPr>
          <p:nvPr/>
        </p:nvSpPr>
        <p:spPr bwMode="auto">
          <a:xfrm>
            <a:off x="2711450" y="55626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32" name="Line 140"/>
          <p:cNvSpPr>
            <a:spLocks noChangeShapeType="1"/>
          </p:cNvSpPr>
          <p:nvPr/>
        </p:nvSpPr>
        <p:spPr bwMode="auto">
          <a:xfrm>
            <a:off x="1295400" y="5029200"/>
            <a:ext cx="137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3" name="Line 141"/>
          <p:cNvSpPr>
            <a:spLocks noChangeShapeType="1"/>
          </p:cNvSpPr>
          <p:nvPr/>
        </p:nvSpPr>
        <p:spPr bwMode="auto">
          <a:xfrm rot="5400000">
            <a:off x="1035050" y="4152900"/>
            <a:ext cx="327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4" name="Line 142"/>
          <p:cNvSpPr>
            <a:spLocks noChangeShapeType="1"/>
          </p:cNvSpPr>
          <p:nvPr/>
        </p:nvSpPr>
        <p:spPr bwMode="auto">
          <a:xfrm>
            <a:off x="2667000" y="5765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5" name="Line 143"/>
          <p:cNvSpPr>
            <a:spLocks noChangeShapeType="1"/>
          </p:cNvSpPr>
          <p:nvPr/>
        </p:nvSpPr>
        <p:spPr bwMode="auto">
          <a:xfrm>
            <a:off x="2667000" y="469265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6" name="Line 144"/>
          <p:cNvSpPr>
            <a:spLocks noChangeShapeType="1"/>
          </p:cNvSpPr>
          <p:nvPr/>
        </p:nvSpPr>
        <p:spPr bwMode="auto">
          <a:xfrm>
            <a:off x="2667000" y="3606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7" name="Line 145"/>
          <p:cNvSpPr>
            <a:spLocks noChangeShapeType="1"/>
          </p:cNvSpPr>
          <p:nvPr/>
        </p:nvSpPr>
        <p:spPr bwMode="auto">
          <a:xfrm>
            <a:off x="2667000" y="25400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8" name="Oval 146"/>
          <p:cNvSpPr>
            <a:spLocks noChangeArrowheads="1"/>
          </p:cNvSpPr>
          <p:nvPr/>
        </p:nvSpPr>
        <p:spPr bwMode="auto">
          <a:xfrm>
            <a:off x="2743200" y="46291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39" name="Oval 147"/>
          <p:cNvSpPr>
            <a:spLocks noChangeArrowheads="1"/>
          </p:cNvSpPr>
          <p:nvPr/>
        </p:nvSpPr>
        <p:spPr bwMode="auto">
          <a:xfrm>
            <a:off x="2743200" y="5715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40" name="Oval 148"/>
          <p:cNvSpPr>
            <a:spLocks noChangeArrowheads="1"/>
          </p:cNvSpPr>
          <p:nvPr/>
        </p:nvSpPr>
        <p:spPr bwMode="auto">
          <a:xfrm>
            <a:off x="2743200" y="35814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41" name="Oval 149"/>
          <p:cNvSpPr>
            <a:spLocks noChangeArrowheads="1"/>
          </p:cNvSpPr>
          <p:nvPr/>
        </p:nvSpPr>
        <p:spPr bwMode="auto">
          <a:xfrm>
            <a:off x="2730500" y="24828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42" name="Line 150"/>
          <p:cNvSpPr>
            <a:spLocks noChangeShapeType="1"/>
          </p:cNvSpPr>
          <p:nvPr/>
        </p:nvSpPr>
        <p:spPr bwMode="auto">
          <a:xfrm>
            <a:off x="3352800" y="28194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3" name="Line 151"/>
          <p:cNvSpPr>
            <a:spLocks noChangeShapeType="1"/>
          </p:cNvSpPr>
          <p:nvPr/>
        </p:nvSpPr>
        <p:spPr bwMode="auto">
          <a:xfrm>
            <a:off x="33782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4" name="Line 152"/>
          <p:cNvSpPr>
            <a:spLocks noChangeShapeType="1"/>
          </p:cNvSpPr>
          <p:nvPr/>
        </p:nvSpPr>
        <p:spPr bwMode="auto">
          <a:xfrm>
            <a:off x="475615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5" name="Line 153"/>
          <p:cNvSpPr>
            <a:spLocks noChangeShapeType="1"/>
          </p:cNvSpPr>
          <p:nvPr/>
        </p:nvSpPr>
        <p:spPr bwMode="auto">
          <a:xfrm>
            <a:off x="61341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6" name="Line 154"/>
          <p:cNvSpPr>
            <a:spLocks noChangeShapeType="1"/>
          </p:cNvSpPr>
          <p:nvPr/>
        </p:nvSpPr>
        <p:spPr bwMode="auto">
          <a:xfrm>
            <a:off x="3352800" y="38862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7" name="Line 155"/>
          <p:cNvSpPr>
            <a:spLocks noChangeShapeType="1"/>
          </p:cNvSpPr>
          <p:nvPr/>
        </p:nvSpPr>
        <p:spPr bwMode="auto">
          <a:xfrm>
            <a:off x="3378200" y="35750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8" name="Line 156"/>
          <p:cNvSpPr>
            <a:spLocks noChangeShapeType="1"/>
          </p:cNvSpPr>
          <p:nvPr/>
        </p:nvSpPr>
        <p:spPr bwMode="auto">
          <a:xfrm>
            <a:off x="475615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9" name="Line 157"/>
          <p:cNvSpPr>
            <a:spLocks noChangeShapeType="1"/>
          </p:cNvSpPr>
          <p:nvPr/>
        </p:nvSpPr>
        <p:spPr bwMode="auto">
          <a:xfrm>
            <a:off x="613410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0" name="Line 158"/>
          <p:cNvSpPr>
            <a:spLocks noChangeShapeType="1"/>
          </p:cNvSpPr>
          <p:nvPr/>
        </p:nvSpPr>
        <p:spPr bwMode="auto">
          <a:xfrm>
            <a:off x="3352800" y="49466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1" name="Line 159"/>
          <p:cNvSpPr>
            <a:spLocks noChangeShapeType="1"/>
          </p:cNvSpPr>
          <p:nvPr/>
        </p:nvSpPr>
        <p:spPr bwMode="auto">
          <a:xfrm>
            <a:off x="33782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2" name="Line 160"/>
          <p:cNvSpPr>
            <a:spLocks noChangeShapeType="1"/>
          </p:cNvSpPr>
          <p:nvPr/>
        </p:nvSpPr>
        <p:spPr bwMode="auto">
          <a:xfrm>
            <a:off x="475615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3" name="Line 161"/>
          <p:cNvSpPr>
            <a:spLocks noChangeShapeType="1"/>
          </p:cNvSpPr>
          <p:nvPr/>
        </p:nvSpPr>
        <p:spPr bwMode="auto">
          <a:xfrm>
            <a:off x="61341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4" name="Line 162"/>
          <p:cNvSpPr>
            <a:spLocks noChangeShapeType="1"/>
          </p:cNvSpPr>
          <p:nvPr/>
        </p:nvSpPr>
        <p:spPr bwMode="auto">
          <a:xfrm>
            <a:off x="3352800" y="60134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5" name="Line 163"/>
          <p:cNvSpPr>
            <a:spLocks noChangeShapeType="1"/>
          </p:cNvSpPr>
          <p:nvPr/>
        </p:nvSpPr>
        <p:spPr bwMode="auto">
          <a:xfrm>
            <a:off x="33782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6" name="Line 164"/>
          <p:cNvSpPr>
            <a:spLocks noChangeShapeType="1"/>
          </p:cNvSpPr>
          <p:nvPr/>
        </p:nvSpPr>
        <p:spPr bwMode="auto">
          <a:xfrm>
            <a:off x="475615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7" name="Line 165"/>
          <p:cNvSpPr>
            <a:spLocks noChangeShapeType="1"/>
          </p:cNvSpPr>
          <p:nvPr/>
        </p:nvSpPr>
        <p:spPr bwMode="auto">
          <a:xfrm>
            <a:off x="61341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8" name="Line 166"/>
          <p:cNvSpPr>
            <a:spLocks noChangeShapeType="1"/>
          </p:cNvSpPr>
          <p:nvPr/>
        </p:nvSpPr>
        <p:spPr bwMode="auto">
          <a:xfrm>
            <a:off x="1295400" y="3200400"/>
            <a:ext cx="7620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9" name="Line 167"/>
          <p:cNvSpPr>
            <a:spLocks noChangeShapeType="1"/>
          </p:cNvSpPr>
          <p:nvPr/>
        </p:nvSpPr>
        <p:spPr bwMode="auto">
          <a:xfrm rot="5400000">
            <a:off x="457200" y="3657600"/>
            <a:ext cx="32004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0" name="Line 168"/>
          <p:cNvSpPr>
            <a:spLocks noChangeShapeType="1"/>
          </p:cNvSpPr>
          <p:nvPr/>
        </p:nvSpPr>
        <p:spPr bwMode="auto">
          <a:xfrm>
            <a:off x="2051050" y="20828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1" name="Line 169"/>
          <p:cNvSpPr>
            <a:spLocks noChangeShapeType="1"/>
          </p:cNvSpPr>
          <p:nvPr/>
        </p:nvSpPr>
        <p:spPr bwMode="auto">
          <a:xfrm>
            <a:off x="2057400" y="31559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2" name="Line 170"/>
          <p:cNvSpPr>
            <a:spLocks noChangeShapeType="1"/>
          </p:cNvSpPr>
          <p:nvPr/>
        </p:nvSpPr>
        <p:spPr bwMode="auto">
          <a:xfrm>
            <a:off x="2057400" y="42291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3" name="Line 171"/>
          <p:cNvSpPr>
            <a:spLocks noChangeShapeType="1"/>
          </p:cNvSpPr>
          <p:nvPr/>
        </p:nvSpPr>
        <p:spPr bwMode="auto">
          <a:xfrm>
            <a:off x="2057400" y="52768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2654300" y="2286000"/>
            <a:ext cx="762000" cy="3619500"/>
            <a:chOff x="1672" y="1440"/>
            <a:chExt cx="480" cy="2280"/>
          </a:xfrm>
        </p:grpSpPr>
        <p:pic>
          <p:nvPicPr>
            <p:cNvPr id="17586"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87"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88"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89"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1" name="Rectangle 7"/>
          <p:cNvSpPr>
            <a:spLocks noGrp="1" noChangeArrowheads="1"/>
          </p:cNvSpPr>
          <p:nvPr>
            <p:ph type="title"/>
          </p:nvPr>
        </p:nvSpPr>
        <p:spPr>
          <a:xfrm>
            <a:off x="533400" y="76200"/>
            <a:ext cx="8077200" cy="1143000"/>
          </a:xfrm>
        </p:spPr>
        <p:txBody>
          <a:bodyPr/>
          <a:lstStyle/>
          <a:p>
            <a:pPr eaLnBrk="1" hangingPunct="1"/>
            <a:r>
              <a:rPr lang="en-US" altLang="en-US" sz="4000"/>
              <a:t>A Random Access Memory (RAM)</a:t>
            </a:r>
          </a:p>
        </p:txBody>
      </p:sp>
      <p:grpSp>
        <p:nvGrpSpPr>
          <p:cNvPr id="17412" name="Group 8"/>
          <p:cNvGrpSpPr>
            <a:grpSpLocks/>
          </p:cNvGrpSpPr>
          <p:nvPr/>
        </p:nvGrpSpPr>
        <p:grpSpPr bwMode="auto">
          <a:xfrm>
            <a:off x="457200" y="1066800"/>
            <a:ext cx="8218488" cy="180975"/>
            <a:chOff x="295" y="1311"/>
            <a:chExt cx="5177" cy="114"/>
          </a:xfrm>
        </p:grpSpPr>
        <p:sp>
          <p:nvSpPr>
            <p:cNvPr id="17584"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85"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7413"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4"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5"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6"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7417"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8"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9"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0"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1"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2"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7423"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7424"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5"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6"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7"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7428" name="Group 26"/>
          <p:cNvGrpSpPr>
            <a:grpSpLocks/>
          </p:cNvGrpSpPr>
          <p:nvPr/>
        </p:nvGrpSpPr>
        <p:grpSpPr bwMode="auto">
          <a:xfrm>
            <a:off x="2743200" y="1828800"/>
            <a:ext cx="1524000" cy="990600"/>
            <a:chOff x="1728" y="1536"/>
            <a:chExt cx="960" cy="624"/>
          </a:xfrm>
        </p:grpSpPr>
        <p:sp>
          <p:nvSpPr>
            <p:cNvPr id="17577"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78"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79"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80"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81"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82"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83"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29" name="Group 34"/>
          <p:cNvGrpSpPr>
            <a:grpSpLocks/>
          </p:cNvGrpSpPr>
          <p:nvPr/>
        </p:nvGrpSpPr>
        <p:grpSpPr bwMode="auto">
          <a:xfrm>
            <a:off x="4114800" y="1828800"/>
            <a:ext cx="1524000" cy="990600"/>
            <a:chOff x="1728" y="1536"/>
            <a:chExt cx="960" cy="624"/>
          </a:xfrm>
        </p:grpSpPr>
        <p:sp>
          <p:nvSpPr>
            <p:cNvPr id="17570"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71"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72"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73"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74"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75"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76"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0" name="Group 42"/>
          <p:cNvGrpSpPr>
            <a:grpSpLocks/>
          </p:cNvGrpSpPr>
          <p:nvPr/>
        </p:nvGrpSpPr>
        <p:grpSpPr bwMode="auto">
          <a:xfrm>
            <a:off x="5486400" y="1828800"/>
            <a:ext cx="1524000" cy="990600"/>
            <a:chOff x="1728" y="1536"/>
            <a:chExt cx="960" cy="624"/>
          </a:xfrm>
        </p:grpSpPr>
        <p:sp>
          <p:nvSpPr>
            <p:cNvPr id="17563"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64"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65"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66"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67"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68"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69"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1" name="Group 50"/>
          <p:cNvGrpSpPr>
            <a:grpSpLocks/>
          </p:cNvGrpSpPr>
          <p:nvPr/>
        </p:nvGrpSpPr>
        <p:grpSpPr bwMode="auto">
          <a:xfrm>
            <a:off x="2743200" y="2895600"/>
            <a:ext cx="1524000" cy="990600"/>
            <a:chOff x="1728" y="1536"/>
            <a:chExt cx="960" cy="624"/>
          </a:xfrm>
        </p:grpSpPr>
        <p:sp>
          <p:nvSpPr>
            <p:cNvPr id="17556"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57"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8"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9"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60"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61"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62"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2" name="Group 58"/>
          <p:cNvGrpSpPr>
            <a:grpSpLocks/>
          </p:cNvGrpSpPr>
          <p:nvPr/>
        </p:nvGrpSpPr>
        <p:grpSpPr bwMode="auto">
          <a:xfrm>
            <a:off x="4114800" y="2895600"/>
            <a:ext cx="1524000" cy="990600"/>
            <a:chOff x="1728" y="1536"/>
            <a:chExt cx="960" cy="624"/>
          </a:xfrm>
        </p:grpSpPr>
        <p:sp>
          <p:nvSpPr>
            <p:cNvPr id="17549"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50"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1"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2"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3"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54"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55"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3" name="Group 66"/>
          <p:cNvGrpSpPr>
            <a:grpSpLocks/>
          </p:cNvGrpSpPr>
          <p:nvPr/>
        </p:nvGrpSpPr>
        <p:grpSpPr bwMode="auto">
          <a:xfrm>
            <a:off x="5486400" y="2895600"/>
            <a:ext cx="1524000" cy="990600"/>
            <a:chOff x="1728" y="1536"/>
            <a:chExt cx="960" cy="624"/>
          </a:xfrm>
        </p:grpSpPr>
        <p:sp>
          <p:nvSpPr>
            <p:cNvPr id="17542"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43"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44"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45"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46"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47"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48"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4" name="Group 74"/>
          <p:cNvGrpSpPr>
            <a:grpSpLocks/>
          </p:cNvGrpSpPr>
          <p:nvPr/>
        </p:nvGrpSpPr>
        <p:grpSpPr bwMode="auto">
          <a:xfrm>
            <a:off x="2743200" y="3962400"/>
            <a:ext cx="1524000" cy="990600"/>
            <a:chOff x="1728" y="1536"/>
            <a:chExt cx="960" cy="624"/>
          </a:xfrm>
        </p:grpSpPr>
        <p:sp>
          <p:nvSpPr>
            <p:cNvPr id="17535"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36"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7"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8"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9"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40"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41"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5" name="Group 82"/>
          <p:cNvGrpSpPr>
            <a:grpSpLocks/>
          </p:cNvGrpSpPr>
          <p:nvPr/>
        </p:nvGrpSpPr>
        <p:grpSpPr bwMode="auto">
          <a:xfrm>
            <a:off x="4114800" y="3962400"/>
            <a:ext cx="1524000" cy="990600"/>
            <a:chOff x="1728" y="1536"/>
            <a:chExt cx="960" cy="624"/>
          </a:xfrm>
        </p:grpSpPr>
        <p:sp>
          <p:nvSpPr>
            <p:cNvPr id="17528"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29"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0"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1"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2"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33"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34"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6" name="Group 90"/>
          <p:cNvGrpSpPr>
            <a:grpSpLocks/>
          </p:cNvGrpSpPr>
          <p:nvPr/>
        </p:nvGrpSpPr>
        <p:grpSpPr bwMode="auto">
          <a:xfrm>
            <a:off x="5486400" y="3962400"/>
            <a:ext cx="1524000" cy="990600"/>
            <a:chOff x="1728" y="1536"/>
            <a:chExt cx="960" cy="624"/>
          </a:xfrm>
        </p:grpSpPr>
        <p:sp>
          <p:nvSpPr>
            <p:cNvPr id="17521"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22"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23"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24"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25"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26"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27"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7" name="Group 98"/>
          <p:cNvGrpSpPr>
            <a:grpSpLocks/>
          </p:cNvGrpSpPr>
          <p:nvPr/>
        </p:nvGrpSpPr>
        <p:grpSpPr bwMode="auto">
          <a:xfrm>
            <a:off x="2743200" y="5029200"/>
            <a:ext cx="1524000" cy="990600"/>
            <a:chOff x="1728" y="1536"/>
            <a:chExt cx="960" cy="624"/>
          </a:xfrm>
        </p:grpSpPr>
        <p:sp>
          <p:nvSpPr>
            <p:cNvPr id="17514"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15"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6"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7"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8"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19"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20"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8" name="Group 106"/>
          <p:cNvGrpSpPr>
            <a:grpSpLocks/>
          </p:cNvGrpSpPr>
          <p:nvPr/>
        </p:nvGrpSpPr>
        <p:grpSpPr bwMode="auto">
          <a:xfrm>
            <a:off x="4114800" y="5029200"/>
            <a:ext cx="1524000" cy="990600"/>
            <a:chOff x="1728" y="1536"/>
            <a:chExt cx="960" cy="624"/>
          </a:xfrm>
        </p:grpSpPr>
        <p:sp>
          <p:nvSpPr>
            <p:cNvPr id="17507"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08"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09"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0"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1"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12"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13"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9" name="Group 114"/>
          <p:cNvGrpSpPr>
            <a:grpSpLocks/>
          </p:cNvGrpSpPr>
          <p:nvPr/>
        </p:nvGrpSpPr>
        <p:grpSpPr bwMode="auto">
          <a:xfrm>
            <a:off x="5486400" y="5029200"/>
            <a:ext cx="1524000" cy="990600"/>
            <a:chOff x="1728" y="1536"/>
            <a:chExt cx="960" cy="624"/>
          </a:xfrm>
        </p:grpSpPr>
        <p:sp>
          <p:nvSpPr>
            <p:cNvPr id="17500"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01"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02"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03"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04"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05"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06"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7440" name="Line 122"/>
          <p:cNvSpPr>
            <a:spLocks noChangeShapeType="1"/>
          </p:cNvSpPr>
          <p:nvPr/>
        </p:nvSpPr>
        <p:spPr bwMode="auto">
          <a:xfrm>
            <a:off x="1981200" y="1727200"/>
            <a:ext cx="762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1" name="Line 123"/>
          <p:cNvSpPr>
            <a:spLocks noChangeShapeType="1"/>
          </p:cNvSpPr>
          <p:nvPr/>
        </p:nvSpPr>
        <p:spPr bwMode="auto">
          <a:xfrm>
            <a:off x="1981200" y="2159000"/>
            <a:ext cx="609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2" name="Line 124"/>
          <p:cNvSpPr>
            <a:spLocks noChangeShapeType="1"/>
          </p:cNvSpPr>
          <p:nvPr/>
        </p:nvSpPr>
        <p:spPr bwMode="auto">
          <a:xfrm>
            <a:off x="1981200" y="2616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3" name="Line 125"/>
          <p:cNvSpPr>
            <a:spLocks noChangeShapeType="1"/>
          </p:cNvSpPr>
          <p:nvPr/>
        </p:nvSpPr>
        <p:spPr bwMode="auto">
          <a:xfrm>
            <a:off x="1981200" y="30480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7444" name="Group 126"/>
          <p:cNvGrpSpPr>
            <a:grpSpLocks/>
          </p:cNvGrpSpPr>
          <p:nvPr/>
        </p:nvGrpSpPr>
        <p:grpSpPr bwMode="auto">
          <a:xfrm>
            <a:off x="1371600" y="1676400"/>
            <a:ext cx="609600" cy="1371600"/>
            <a:chOff x="2544" y="4032"/>
            <a:chExt cx="384" cy="864"/>
          </a:xfrm>
        </p:grpSpPr>
        <p:sp>
          <p:nvSpPr>
            <p:cNvPr id="17498"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99"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7445" name="Line 129"/>
          <p:cNvSpPr>
            <a:spLocks noChangeShapeType="1"/>
          </p:cNvSpPr>
          <p:nvPr/>
        </p:nvSpPr>
        <p:spPr bwMode="auto">
          <a:xfrm rot="5400000">
            <a:off x="2368550" y="2095500"/>
            <a:ext cx="73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6" name="Line 130"/>
          <p:cNvSpPr>
            <a:spLocks noChangeShapeType="1"/>
          </p:cNvSpPr>
          <p:nvPr/>
        </p:nvSpPr>
        <p:spPr bwMode="auto">
          <a:xfrm rot="5400000">
            <a:off x="1943100" y="2806700"/>
            <a:ext cx="1295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7" name="Line 131"/>
          <p:cNvSpPr>
            <a:spLocks noChangeShapeType="1"/>
          </p:cNvSpPr>
          <p:nvPr/>
        </p:nvSpPr>
        <p:spPr bwMode="auto">
          <a:xfrm>
            <a:off x="2565400" y="34544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8" name="Line 132"/>
          <p:cNvSpPr>
            <a:spLocks noChangeShapeType="1"/>
          </p:cNvSpPr>
          <p:nvPr/>
        </p:nvSpPr>
        <p:spPr bwMode="auto">
          <a:xfrm rot="5400000">
            <a:off x="1371600" y="3556000"/>
            <a:ext cx="1981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9" name="Line 133"/>
          <p:cNvSpPr>
            <a:spLocks noChangeShapeType="1"/>
          </p:cNvSpPr>
          <p:nvPr/>
        </p:nvSpPr>
        <p:spPr bwMode="auto">
          <a:xfrm>
            <a:off x="2362200" y="4521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0" name="Line 134"/>
          <p:cNvSpPr>
            <a:spLocks noChangeShapeType="1"/>
          </p:cNvSpPr>
          <p:nvPr/>
        </p:nvSpPr>
        <p:spPr bwMode="auto">
          <a:xfrm rot="5400000">
            <a:off x="889000" y="4343400"/>
            <a:ext cx="264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1" name="Line 135"/>
          <p:cNvSpPr>
            <a:spLocks noChangeShapeType="1"/>
          </p:cNvSpPr>
          <p:nvPr/>
        </p:nvSpPr>
        <p:spPr bwMode="auto">
          <a:xfrm>
            <a:off x="2209800" y="5613400"/>
            <a:ext cx="584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2" name="Oval 136"/>
          <p:cNvSpPr>
            <a:spLocks noChangeArrowheads="1"/>
          </p:cNvSpPr>
          <p:nvPr/>
        </p:nvSpPr>
        <p:spPr bwMode="auto">
          <a:xfrm>
            <a:off x="2686050" y="23304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53" name="Oval 137"/>
          <p:cNvSpPr>
            <a:spLocks noChangeArrowheads="1"/>
          </p:cNvSpPr>
          <p:nvPr/>
        </p:nvSpPr>
        <p:spPr bwMode="auto">
          <a:xfrm>
            <a:off x="2730500" y="3429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54" name="Oval 138"/>
          <p:cNvSpPr>
            <a:spLocks noChangeArrowheads="1"/>
          </p:cNvSpPr>
          <p:nvPr/>
        </p:nvSpPr>
        <p:spPr bwMode="auto">
          <a:xfrm>
            <a:off x="2730500" y="44767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55" name="Oval 139"/>
          <p:cNvSpPr>
            <a:spLocks noChangeArrowheads="1"/>
          </p:cNvSpPr>
          <p:nvPr/>
        </p:nvSpPr>
        <p:spPr bwMode="auto">
          <a:xfrm>
            <a:off x="2711450" y="55626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56" name="Line 140"/>
          <p:cNvSpPr>
            <a:spLocks noChangeShapeType="1"/>
          </p:cNvSpPr>
          <p:nvPr/>
        </p:nvSpPr>
        <p:spPr bwMode="auto">
          <a:xfrm>
            <a:off x="1295400" y="5029200"/>
            <a:ext cx="137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7" name="Line 141"/>
          <p:cNvSpPr>
            <a:spLocks noChangeShapeType="1"/>
          </p:cNvSpPr>
          <p:nvPr/>
        </p:nvSpPr>
        <p:spPr bwMode="auto">
          <a:xfrm rot="5400000">
            <a:off x="1035050" y="4152900"/>
            <a:ext cx="327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8" name="Line 142"/>
          <p:cNvSpPr>
            <a:spLocks noChangeShapeType="1"/>
          </p:cNvSpPr>
          <p:nvPr/>
        </p:nvSpPr>
        <p:spPr bwMode="auto">
          <a:xfrm>
            <a:off x="2667000" y="5765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9" name="Line 143"/>
          <p:cNvSpPr>
            <a:spLocks noChangeShapeType="1"/>
          </p:cNvSpPr>
          <p:nvPr/>
        </p:nvSpPr>
        <p:spPr bwMode="auto">
          <a:xfrm>
            <a:off x="2667000" y="469265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0" name="Line 144"/>
          <p:cNvSpPr>
            <a:spLocks noChangeShapeType="1"/>
          </p:cNvSpPr>
          <p:nvPr/>
        </p:nvSpPr>
        <p:spPr bwMode="auto">
          <a:xfrm>
            <a:off x="2667000" y="3606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1" name="Line 145"/>
          <p:cNvSpPr>
            <a:spLocks noChangeShapeType="1"/>
          </p:cNvSpPr>
          <p:nvPr/>
        </p:nvSpPr>
        <p:spPr bwMode="auto">
          <a:xfrm>
            <a:off x="2667000" y="25400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2" name="Oval 146"/>
          <p:cNvSpPr>
            <a:spLocks noChangeArrowheads="1"/>
          </p:cNvSpPr>
          <p:nvPr/>
        </p:nvSpPr>
        <p:spPr bwMode="auto">
          <a:xfrm>
            <a:off x="2743200" y="46291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63" name="Oval 147"/>
          <p:cNvSpPr>
            <a:spLocks noChangeArrowheads="1"/>
          </p:cNvSpPr>
          <p:nvPr/>
        </p:nvSpPr>
        <p:spPr bwMode="auto">
          <a:xfrm>
            <a:off x="2743200" y="5715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64" name="Oval 148"/>
          <p:cNvSpPr>
            <a:spLocks noChangeArrowheads="1"/>
          </p:cNvSpPr>
          <p:nvPr/>
        </p:nvSpPr>
        <p:spPr bwMode="auto">
          <a:xfrm>
            <a:off x="2743200" y="35814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65" name="Oval 149"/>
          <p:cNvSpPr>
            <a:spLocks noChangeArrowheads="1"/>
          </p:cNvSpPr>
          <p:nvPr/>
        </p:nvSpPr>
        <p:spPr bwMode="auto">
          <a:xfrm>
            <a:off x="2730500" y="24828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66" name="Line 150"/>
          <p:cNvSpPr>
            <a:spLocks noChangeShapeType="1"/>
          </p:cNvSpPr>
          <p:nvPr/>
        </p:nvSpPr>
        <p:spPr bwMode="auto">
          <a:xfrm>
            <a:off x="3352800" y="28194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7" name="Line 151"/>
          <p:cNvSpPr>
            <a:spLocks noChangeShapeType="1"/>
          </p:cNvSpPr>
          <p:nvPr/>
        </p:nvSpPr>
        <p:spPr bwMode="auto">
          <a:xfrm>
            <a:off x="33782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8" name="Line 152"/>
          <p:cNvSpPr>
            <a:spLocks noChangeShapeType="1"/>
          </p:cNvSpPr>
          <p:nvPr/>
        </p:nvSpPr>
        <p:spPr bwMode="auto">
          <a:xfrm>
            <a:off x="475615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9" name="Line 153"/>
          <p:cNvSpPr>
            <a:spLocks noChangeShapeType="1"/>
          </p:cNvSpPr>
          <p:nvPr/>
        </p:nvSpPr>
        <p:spPr bwMode="auto">
          <a:xfrm>
            <a:off x="61341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0" name="Line 154"/>
          <p:cNvSpPr>
            <a:spLocks noChangeShapeType="1"/>
          </p:cNvSpPr>
          <p:nvPr/>
        </p:nvSpPr>
        <p:spPr bwMode="auto">
          <a:xfrm>
            <a:off x="3352800" y="38862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1" name="Line 155"/>
          <p:cNvSpPr>
            <a:spLocks noChangeShapeType="1"/>
          </p:cNvSpPr>
          <p:nvPr/>
        </p:nvSpPr>
        <p:spPr bwMode="auto">
          <a:xfrm>
            <a:off x="3378200" y="35750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2" name="Line 156"/>
          <p:cNvSpPr>
            <a:spLocks noChangeShapeType="1"/>
          </p:cNvSpPr>
          <p:nvPr/>
        </p:nvSpPr>
        <p:spPr bwMode="auto">
          <a:xfrm>
            <a:off x="475615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3" name="Line 157"/>
          <p:cNvSpPr>
            <a:spLocks noChangeShapeType="1"/>
          </p:cNvSpPr>
          <p:nvPr/>
        </p:nvSpPr>
        <p:spPr bwMode="auto">
          <a:xfrm>
            <a:off x="613410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4" name="Line 158"/>
          <p:cNvSpPr>
            <a:spLocks noChangeShapeType="1"/>
          </p:cNvSpPr>
          <p:nvPr/>
        </p:nvSpPr>
        <p:spPr bwMode="auto">
          <a:xfrm>
            <a:off x="3352800" y="49466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5" name="Line 159"/>
          <p:cNvSpPr>
            <a:spLocks noChangeShapeType="1"/>
          </p:cNvSpPr>
          <p:nvPr/>
        </p:nvSpPr>
        <p:spPr bwMode="auto">
          <a:xfrm>
            <a:off x="33782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6" name="Line 160"/>
          <p:cNvSpPr>
            <a:spLocks noChangeShapeType="1"/>
          </p:cNvSpPr>
          <p:nvPr/>
        </p:nvSpPr>
        <p:spPr bwMode="auto">
          <a:xfrm>
            <a:off x="475615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7" name="Line 161"/>
          <p:cNvSpPr>
            <a:spLocks noChangeShapeType="1"/>
          </p:cNvSpPr>
          <p:nvPr/>
        </p:nvSpPr>
        <p:spPr bwMode="auto">
          <a:xfrm>
            <a:off x="61341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8" name="Line 162"/>
          <p:cNvSpPr>
            <a:spLocks noChangeShapeType="1"/>
          </p:cNvSpPr>
          <p:nvPr/>
        </p:nvSpPr>
        <p:spPr bwMode="auto">
          <a:xfrm>
            <a:off x="3352800" y="60134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9" name="Line 163"/>
          <p:cNvSpPr>
            <a:spLocks noChangeShapeType="1"/>
          </p:cNvSpPr>
          <p:nvPr/>
        </p:nvSpPr>
        <p:spPr bwMode="auto">
          <a:xfrm>
            <a:off x="33782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0" name="Line 164"/>
          <p:cNvSpPr>
            <a:spLocks noChangeShapeType="1"/>
          </p:cNvSpPr>
          <p:nvPr/>
        </p:nvSpPr>
        <p:spPr bwMode="auto">
          <a:xfrm>
            <a:off x="475615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1" name="Line 165"/>
          <p:cNvSpPr>
            <a:spLocks noChangeShapeType="1"/>
          </p:cNvSpPr>
          <p:nvPr/>
        </p:nvSpPr>
        <p:spPr bwMode="auto">
          <a:xfrm>
            <a:off x="61341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2" name="Line 166"/>
          <p:cNvSpPr>
            <a:spLocks noChangeShapeType="1"/>
          </p:cNvSpPr>
          <p:nvPr/>
        </p:nvSpPr>
        <p:spPr bwMode="auto">
          <a:xfrm>
            <a:off x="1295400" y="3556000"/>
            <a:ext cx="12192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3" name="Line 167"/>
          <p:cNvSpPr>
            <a:spLocks noChangeShapeType="1"/>
          </p:cNvSpPr>
          <p:nvPr/>
        </p:nvSpPr>
        <p:spPr bwMode="auto">
          <a:xfrm rot="5400000">
            <a:off x="457200" y="3657600"/>
            <a:ext cx="32004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4" name="Line 168"/>
          <p:cNvSpPr>
            <a:spLocks noChangeShapeType="1"/>
          </p:cNvSpPr>
          <p:nvPr/>
        </p:nvSpPr>
        <p:spPr bwMode="auto">
          <a:xfrm>
            <a:off x="2051050" y="20828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5" name="Line 169"/>
          <p:cNvSpPr>
            <a:spLocks noChangeShapeType="1"/>
          </p:cNvSpPr>
          <p:nvPr/>
        </p:nvSpPr>
        <p:spPr bwMode="auto">
          <a:xfrm>
            <a:off x="2057400" y="31559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6" name="Line 170"/>
          <p:cNvSpPr>
            <a:spLocks noChangeShapeType="1"/>
          </p:cNvSpPr>
          <p:nvPr/>
        </p:nvSpPr>
        <p:spPr bwMode="auto">
          <a:xfrm>
            <a:off x="2057400" y="42291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7" name="Line 171"/>
          <p:cNvSpPr>
            <a:spLocks noChangeShapeType="1"/>
          </p:cNvSpPr>
          <p:nvPr/>
        </p:nvSpPr>
        <p:spPr bwMode="auto">
          <a:xfrm>
            <a:off x="2057400" y="52768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8" name="Line 172"/>
          <p:cNvSpPr>
            <a:spLocks noChangeShapeType="1"/>
          </p:cNvSpPr>
          <p:nvPr/>
        </p:nvSpPr>
        <p:spPr bwMode="auto">
          <a:xfrm rot="5400000">
            <a:off x="876300" y="3467100"/>
            <a:ext cx="32766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9" name="Line 173"/>
          <p:cNvSpPr>
            <a:spLocks noChangeShapeType="1"/>
          </p:cNvSpPr>
          <p:nvPr/>
        </p:nvSpPr>
        <p:spPr bwMode="auto">
          <a:xfrm>
            <a:off x="2514600" y="18288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0" name="Line 174"/>
          <p:cNvSpPr>
            <a:spLocks noChangeShapeType="1"/>
          </p:cNvSpPr>
          <p:nvPr/>
        </p:nvSpPr>
        <p:spPr bwMode="auto">
          <a:xfrm>
            <a:off x="2514600" y="28956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1" name="Line 175"/>
          <p:cNvSpPr>
            <a:spLocks noChangeShapeType="1"/>
          </p:cNvSpPr>
          <p:nvPr/>
        </p:nvSpPr>
        <p:spPr bwMode="auto">
          <a:xfrm>
            <a:off x="2514600" y="39624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2" name="Line 176"/>
          <p:cNvSpPr>
            <a:spLocks noChangeShapeType="1"/>
          </p:cNvSpPr>
          <p:nvPr/>
        </p:nvSpPr>
        <p:spPr bwMode="auto">
          <a:xfrm>
            <a:off x="2514600" y="50292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3" name="Line 177"/>
          <p:cNvSpPr>
            <a:spLocks noChangeShapeType="1"/>
          </p:cNvSpPr>
          <p:nvPr/>
        </p:nvSpPr>
        <p:spPr bwMode="auto">
          <a:xfrm rot="5400000">
            <a:off x="4441825" y="515937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4" name="Line 178"/>
          <p:cNvSpPr>
            <a:spLocks noChangeShapeType="1"/>
          </p:cNvSpPr>
          <p:nvPr/>
        </p:nvSpPr>
        <p:spPr bwMode="auto">
          <a:xfrm rot="5400000">
            <a:off x="4441825" y="408622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5" name="Line 179"/>
          <p:cNvSpPr>
            <a:spLocks noChangeShapeType="1"/>
          </p:cNvSpPr>
          <p:nvPr/>
        </p:nvSpPr>
        <p:spPr bwMode="auto">
          <a:xfrm rot="5400000">
            <a:off x="4441825" y="301307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6" name="Line 180"/>
          <p:cNvSpPr>
            <a:spLocks noChangeShapeType="1"/>
          </p:cNvSpPr>
          <p:nvPr/>
        </p:nvSpPr>
        <p:spPr bwMode="auto">
          <a:xfrm rot="5400000">
            <a:off x="4441825" y="193992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7" name="Line 181"/>
          <p:cNvSpPr>
            <a:spLocks noChangeShapeType="1"/>
          </p:cNvSpPr>
          <p:nvPr/>
        </p:nvSpPr>
        <p:spPr bwMode="auto">
          <a:xfrm>
            <a:off x="1295400" y="3200400"/>
            <a:ext cx="7620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2654300" y="2286000"/>
            <a:ext cx="762000" cy="3619500"/>
            <a:chOff x="1672" y="1440"/>
            <a:chExt cx="480" cy="2280"/>
          </a:xfrm>
        </p:grpSpPr>
        <p:pic>
          <p:nvPicPr>
            <p:cNvPr id="18620"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1"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2"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3"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Rectangle 7"/>
          <p:cNvSpPr>
            <a:spLocks noGrp="1" noChangeArrowheads="1"/>
          </p:cNvSpPr>
          <p:nvPr>
            <p:ph type="title"/>
          </p:nvPr>
        </p:nvSpPr>
        <p:spPr>
          <a:xfrm>
            <a:off x="533400" y="76200"/>
            <a:ext cx="8077200" cy="1143000"/>
          </a:xfrm>
        </p:spPr>
        <p:txBody>
          <a:bodyPr/>
          <a:lstStyle/>
          <a:p>
            <a:pPr eaLnBrk="1" hangingPunct="1"/>
            <a:r>
              <a:rPr lang="en-US" altLang="en-US" sz="4000"/>
              <a:t>A Random Access Memory (RAM)</a:t>
            </a:r>
          </a:p>
        </p:txBody>
      </p:sp>
      <p:grpSp>
        <p:nvGrpSpPr>
          <p:cNvPr id="18436" name="Group 8"/>
          <p:cNvGrpSpPr>
            <a:grpSpLocks/>
          </p:cNvGrpSpPr>
          <p:nvPr/>
        </p:nvGrpSpPr>
        <p:grpSpPr bwMode="auto">
          <a:xfrm>
            <a:off x="457200" y="1066800"/>
            <a:ext cx="8218488" cy="180975"/>
            <a:chOff x="295" y="1311"/>
            <a:chExt cx="5177" cy="114"/>
          </a:xfrm>
        </p:grpSpPr>
        <p:sp>
          <p:nvSpPr>
            <p:cNvPr id="18618"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19"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8437"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38"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39"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0"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8441"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2"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3"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4"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5"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6"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8447"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8448"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9"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50"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51"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8452" name="Group 26"/>
          <p:cNvGrpSpPr>
            <a:grpSpLocks/>
          </p:cNvGrpSpPr>
          <p:nvPr/>
        </p:nvGrpSpPr>
        <p:grpSpPr bwMode="auto">
          <a:xfrm>
            <a:off x="2743200" y="1828800"/>
            <a:ext cx="1524000" cy="990600"/>
            <a:chOff x="1728" y="1536"/>
            <a:chExt cx="960" cy="624"/>
          </a:xfrm>
        </p:grpSpPr>
        <p:sp>
          <p:nvSpPr>
            <p:cNvPr id="18611"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612"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13"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14"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15"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616"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617"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3" name="Group 34"/>
          <p:cNvGrpSpPr>
            <a:grpSpLocks/>
          </p:cNvGrpSpPr>
          <p:nvPr/>
        </p:nvGrpSpPr>
        <p:grpSpPr bwMode="auto">
          <a:xfrm>
            <a:off x="4114800" y="1828800"/>
            <a:ext cx="1524000" cy="990600"/>
            <a:chOff x="1728" y="1536"/>
            <a:chExt cx="960" cy="624"/>
          </a:xfrm>
        </p:grpSpPr>
        <p:sp>
          <p:nvSpPr>
            <p:cNvPr id="18604"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605"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6"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7"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8"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609"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610"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4" name="Group 42"/>
          <p:cNvGrpSpPr>
            <a:grpSpLocks/>
          </p:cNvGrpSpPr>
          <p:nvPr/>
        </p:nvGrpSpPr>
        <p:grpSpPr bwMode="auto">
          <a:xfrm>
            <a:off x="5486400" y="1828800"/>
            <a:ext cx="1524000" cy="990600"/>
            <a:chOff x="1728" y="1536"/>
            <a:chExt cx="960" cy="624"/>
          </a:xfrm>
        </p:grpSpPr>
        <p:sp>
          <p:nvSpPr>
            <p:cNvPr id="18597"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98"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99"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0"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1"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602"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603"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5" name="Group 50"/>
          <p:cNvGrpSpPr>
            <a:grpSpLocks/>
          </p:cNvGrpSpPr>
          <p:nvPr/>
        </p:nvGrpSpPr>
        <p:grpSpPr bwMode="auto">
          <a:xfrm>
            <a:off x="2743200" y="2895600"/>
            <a:ext cx="1524000" cy="990600"/>
            <a:chOff x="1728" y="1536"/>
            <a:chExt cx="960" cy="624"/>
          </a:xfrm>
        </p:grpSpPr>
        <p:sp>
          <p:nvSpPr>
            <p:cNvPr id="18590"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91"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92"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93"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94"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95"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96"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6" name="Group 58"/>
          <p:cNvGrpSpPr>
            <a:grpSpLocks/>
          </p:cNvGrpSpPr>
          <p:nvPr/>
        </p:nvGrpSpPr>
        <p:grpSpPr bwMode="auto">
          <a:xfrm>
            <a:off x="4114800" y="2895600"/>
            <a:ext cx="1524000" cy="990600"/>
            <a:chOff x="1728" y="1536"/>
            <a:chExt cx="960" cy="624"/>
          </a:xfrm>
        </p:grpSpPr>
        <p:sp>
          <p:nvSpPr>
            <p:cNvPr id="18583"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84"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85"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86"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87"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88"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89"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7" name="Group 66"/>
          <p:cNvGrpSpPr>
            <a:grpSpLocks/>
          </p:cNvGrpSpPr>
          <p:nvPr/>
        </p:nvGrpSpPr>
        <p:grpSpPr bwMode="auto">
          <a:xfrm>
            <a:off x="5486400" y="2895600"/>
            <a:ext cx="1524000" cy="990600"/>
            <a:chOff x="1728" y="1536"/>
            <a:chExt cx="960" cy="624"/>
          </a:xfrm>
        </p:grpSpPr>
        <p:sp>
          <p:nvSpPr>
            <p:cNvPr id="18576"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77"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8"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9"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80"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81"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82"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8" name="Group 74"/>
          <p:cNvGrpSpPr>
            <a:grpSpLocks/>
          </p:cNvGrpSpPr>
          <p:nvPr/>
        </p:nvGrpSpPr>
        <p:grpSpPr bwMode="auto">
          <a:xfrm>
            <a:off x="2743200" y="3962400"/>
            <a:ext cx="1524000" cy="990600"/>
            <a:chOff x="1728" y="1536"/>
            <a:chExt cx="960" cy="624"/>
          </a:xfrm>
        </p:grpSpPr>
        <p:sp>
          <p:nvSpPr>
            <p:cNvPr id="18569"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70"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1"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2"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3"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74"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75"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9" name="Group 82"/>
          <p:cNvGrpSpPr>
            <a:grpSpLocks/>
          </p:cNvGrpSpPr>
          <p:nvPr/>
        </p:nvGrpSpPr>
        <p:grpSpPr bwMode="auto">
          <a:xfrm>
            <a:off x="4114800" y="3962400"/>
            <a:ext cx="1524000" cy="990600"/>
            <a:chOff x="1728" y="1536"/>
            <a:chExt cx="960" cy="624"/>
          </a:xfrm>
        </p:grpSpPr>
        <p:sp>
          <p:nvSpPr>
            <p:cNvPr id="18562"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63"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64"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65"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66"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67"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68"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60" name="Group 90"/>
          <p:cNvGrpSpPr>
            <a:grpSpLocks/>
          </p:cNvGrpSpPr>
          <p:nvPr/>
        </p:nvGrpSpPr>
        <p:grpSpPr bwMode="auto">
          <a:xfrm>
            <a:off x="5486400" y="3962400"/>
            <a:ext cx="1524000" cy="990600"/>
            <a:chOff x="1728" y="1536"/>
            <a:chExt cx="960" cy="624"/>
          </a:xfrm>
        </p:grpSpPr>
        <p:sp>
          <p:nvSpPr>
            <p:cNvPr id="18555"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56"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7"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8"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9"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60"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61"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61" name="Group 98"/>
          <p:cNvGrpSpPr>
            <a:grpSpLocks/>
          </p:cNvGrpSpPr>
          <p:nvPr/>
        </p:nvGrpSpPr>
        <p:grpSpPr bwMode="auto">
          <a:xfrm>
            <a:off x="2743200" y="5029200"/>
            <a:ext cx="1524000" cy="990600"/>
            <a:chOff x="1728" y="1536"/>
            <a:chExt cx="960" cy="624"/>
          </a:xfrm>
        </p:grpSpPr>
        <p:sp>
          <p:nvSpPr>
            <p:cNvPr id="18548"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49"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0"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1"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2"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53"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54"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62" name="Group 106"/>
          <p:cNvGrpSpPr>
            <a:grpSpLocks/>
          </p:cNvGrpSpPr>
          <p:nvPr/>
        </p:nvGrpSpPr>
        <p:grpSpPr bwMode="auto">
          <a:xfrm>
            <a:off x="4114800" y="5029200"/>
            <a:ext cx="1524000" cy="990600"/>
            <a:chOff x="1728" y="1536"/>
            <a:chExt cx="960" cy="624"/>
          </a:xfrm>
        </p:grpSpPr>
        <p:sp>
          <p:nvSpPr>
            <p:cNvPr id="18541"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42"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43"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44"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45"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46"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47"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63" name="Group 114"/>
          <p:cNvGrpSpPr>
            <a:grpSpLocks/>
          </p:cNvGrpSpPr>
          <p:nvPr/>
        </p:nvGrpSpPr>
        <p:grpSpPr bwMode="auto">
          <a:xfrm>
            <a:off x="5486400" y="5029200"/>
            <a:ext cx="1524000" cy="990600"/>
            <a:chOff x="1728" y="1536"/>
            <a:chExt cx="960" cy="624"/>
          </a:xfrm>
        </p:grpSpPr>
        <p:sp>
          <p:nvSpPr>
            <p:cNvPr id="18534"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35"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36"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37"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38"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39"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40"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8464" name="Line 122"/>
          <p:cNvSpPr>
            <a:spLocks noChangeShapeType="1"/>
          </p:cNvSpPr>
          <p:nvPr/>
        </p:nvSpPr>
        <p:spPr bwMode="auto">
          <a:xfrm>
            <a:off x="1981200" y="1727200"/>
            <a:ext cx="762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5" name="Line 123"/>
          <p:cNvSpPr>
            <a:spLocks noChangeShapeType="1"/>
          </p:cNvSpPr>
          <p:nvPr/>
        </p:nvSpPr>
        <p:spPr bwMode="auto">
          <a:xfrm>
            <a:off x="1981200" y="2159000"/>
            <a:ext cx="609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6" name="Line 124"/>
          <p:cNvSpPr>
            <a:spLocks noChangeShapeType="1"/>
          </p:cNvSpPr>
          <p:nvPr/>
        </p:nvSpPr>
        <p:spPr bwMode="auto">
          <a:xfrm>
            <a:off x="1981200" y="2616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7" name="Line 125"/>
          <p:cNvSpPr>
            <a:spLocks noChangeShapeType="1"/>
          </p:cNvSpPr>
          <p:nvPr/>
        </p:nvSpPr>
        <p:spPr bwMode="auto">
          <a:xfrm>
            <a:off x="1981200" y="30480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8468" name="Group 126"/>
          <p:cNvGrpSpPr>
            <a:grpSpLocks/>
          </p:cNvGrpSpPr>
          <p:nvPr/>
        </p:nvGrpSpPr>
        <p:grpSpPr bwMode="auto">
          <a:xfrm>
            <a:off x="1371600" y="1676400"/>
            <a:ext cx="609600" cy="1371600"/>
            <a:chOff x="2544" y="4032"/>
            <a:chExt cx="384" cy="864"/>
          </a:xfrm>
        </p:grpSpPr>
        <p:sp>
          <p:nvSpPr>
            <p:cNvPr id="18532"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33"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8469" name="Line 129"/>
          <p:cNvSpPr>
            <a:spLocks noChangeShapeType="1"/>
          </p:cNvSpPr>
          <p:nvPr/>
        </p:nvSpPr>
        <p:spPr bwMode="auto">
          <a:xfrm rot="5400000">
            <a:off x="2368550" y="2095500"/>
            <a:ext cx="73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0" name="Line 130"/>
          <p:cNvSpPr>
            <a:spLocks noChangeShapeType="1"/>
          </p:cNvSpPr>
          <p:nvPr/>
        </p:nvSpPr>
        <p:spPr bwMode="auto">
          <a:xfrm rot="5400000">
            <a:off x="1943100" y="2806700"/>
            <a:ext cx="1295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1" name="Line 131"/>
          <p:cNvSpPr>
            <a:spLocks noChangeShapeType="1"/>
          </p:cNvSpPr>
          <p:nvPr/>
        </p:nvSpPr>
        <p:spPr bwMode="auto">
          <a:xfrm>
            <a:off x="2565400" y="34544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2" name="Line 132"/>
          <p:cNvSpPr>
            <a:spLocks noChangeShapeType="1"/>
          </p:cNvSpPr>
          <p:nvPr/>
        </p:nvSpPr>
        <p:spPr bwMode="auto">
          <a:xfrm rot="5400000">
            <a:off x="1371600" y="3556000"/>
            <a:ext cx="1981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3" name="Line 133"/>
          <p:cNvSpPr>
            <a:spLocks noChangeShapeType="1"/>
          </p:cNvSpPr>
          <p:nvPr/>
        </p:nvSpPr>
        <p:spPr bwMode="auto">
          <a:xfrm>
            <a:off x="2362200" y="4521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4" name="Line 134"/>
          <p:cNvSpPr>
            <a:spLocks noChangeShapeType="1"/>
          </p:cNvSpPr>
          <p:nvPr/>
        </p:nvSpPr>
        <p:spPr bwMode="auto">
          <a:xfrm rot="5400000">
            <a:off x="889000" y="4343400"/>
            <a:ext cx="264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5" name="Line 135"/>
          <p:cNvSpPr>
            <a:spLocks noChangeShapeType="1"/>
          </p:cNvSpPr>
          <p:nvPr/>
        </p:nvSpPr>
        <p:spPr bwMode="auto">
          <a:xfrm>
            <a:off x="2209800" y="5613400"/>
            <a:ext cx="584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6" name="Oval 136"/>
          <p:cNvSpPr>
            <a:spLocks noChangeArrowheads="1"/>
          </p:cNvSpPr>
          <p:nvPr/>
        </p:nvSpPr>
        <p:spPr bwMode="auto">
          <a:xfrm>
            <a:off x="2686050" y="23304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77" name="Oval 137"/>
          <p:cNvSpPr>
            <a:spLocks noChangeArrowheads="1"/>
          </p:cNvSpPr>
          <p:nvPr/>
        </p:nvSpPr>
        <p:spPr bwMode="auto">
          <a:xfrm>
            <a:off x="2730500" y="3429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78" name="Oval 138"/>
          <p:cNvSpPr>
            <a:spLocks noChangeArrowheads="1"/>
          </p:cNvSpPr>
          <p:nvPr/>
        </p:nvSpPr>
        <p:spPr bwMode="auto">
          <a:xfrm>
            <a:off x="2730500" y="44767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79" name="Oval 139"/>
          <p:cNvSpPr>
            <a:spLocks noChangeArrowheads="1"/>
          </p:cNvSpPr>
          <p:nvPr/>
        </p:nvSpPr>
        <p:spPr bwMode="auto">
          <a:xfrm>
            <a:off x="2711450" y="55626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80" name="Line 140"/>
          <p:cNvSpPr>
            <a:spLocks noChangeShapeType="1"/>
          </p:cNvSpPr>
          <p:nvPr/>
        </p:nvSpPr>
        <p:spPr bwMode="auto">
          <a:xfrm>
            <a:off x="1295400" y="5029200"/>
            <a:ext cx="137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1" name="Line 141"/>
          <p:cNvSpPr>
            <a:spLocks noChangeShapeType="1"/>
          </p:cNvSpPr>
          <p:nvPr/>
        </p:nvSpPr>
        <p:spPr bwMode="auto">
          <a:xfrm rot="5400000">
            <a:off x="1035050" y="4152900"/>
            <a:ext cx="327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2" name="Line 142"/>
          <p:cNvSpPr>
            <a:spLocks noChangeShapeType="1"/>
          </p:cNvSpPr>
          <p:nvPr/>
        </p:nvSpPr>
        <p:spPr bwMode="auto">
          <a:xfrm>
            <a:off x="2667000" y="5765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3" name="Line 143"/>
          <p:cNvSpPr>
            <a:spLocks noChangeShapeType="1"/>
          </p:cNvSpPr>
          <p:nvPr/>
        </p:nvSpPr>
        <p:spPr bwMode="auto">
          <a:xfrm>
            <a:off x="2667000" y="469265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4" name="Line 144"/>
          <p:cNvSpPr>
            <a:spLocks noChangeShapeType="1"/>
          </p:cNvSpPr>
          <p:nvPr/>
        </p:nvSpPr>
        <p:spPr bwMode="auto">
          <a:xfrm>
            <a:off x="2667000" y="3606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5" name="Line 145"/>
          <p:cNvSpPr>
            <a:spLocks noChangeShapeType="1"/>
          </p:cNvSpPr>
          <p:nvPr/>
        </p:nvSpPr>
        <p:spPr bwMode="auto">
          <a:xfrm>
            <a:off x="2667000" y="25400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6" name="Oval 146"/>
          <p:cNvSpPr>
            <a:spLocks noChangeArrowheads="1"/>
          </p:cNvSpPr>
          <p:nvPr/>
        </p:nvSpPr>
        <p:spPr bwMode="auto">
          <a:xfrm>
            <a:off x="2743200" y="46291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87" name="Oval 147"/>
          <p:cNvSpPr>
            <a:spLocks noChangeArrowheads="1"/>
          </p:cNvSpPr>
          <p:nvPr/>
        </p:nvSpPr>
        <p:spPr bwMode="auto">
          <a:xfrm>
            <a:off x="2743200" y="5715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88" name="Oval 148"/>
          <p:cNvSpPr>
            <a:spLocks noChangeArrowheads="1"/>
          </p:cNvSpPr>
          <p:nvPr/>
        </p:nvSpPr>
        <p:spPr bwMode="auto">
          <a:xfrm>
            <a:off x="2743200" y="35814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89" name="Oval 149"/>
          <p:cNvSpPr>
            <a:spLocks noChangeArrowheads="1"/>
          </p:cNvSpPr>
          <p:nvPr/>
        </p:nvSpPr>
        <p:spPr bwMode="auto">
          <a:xfrm>
            <a:off x="2730500" y="24828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90" name="Line 150"/>
          <p:cNvSpPr>
            <a:spLocks noChangeShapeType="1"/>
          </p:cNvSpPr>
          <p:nvPr/>
        </p:nvSpPr>
        <p:spPr bwMode="auto">
          <a:xfrm>
            <a:off x="3352800" y="28194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1" name="Line 151"/>
          <p:cNvSpPr>
            <a:spLocks noChangeShapeType="1"/>
          </p:cNvSpPr>
          <p:nvPr/>
        </p:nvSpPr>
        <p:spPr bwMode="auto">
          <a:xfrm>
            <a:off x="33782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2" name="Line 152"/>
          <p:cNvSpPr>
            <a:spLocks noChangeShapeType="1"/>
          </p:cNvSpPr>
          <p:nvPr/>
        </p:nvSpPr>
        <p:spPr bwMode="auto">
          <a:xfrm>
            <a:off x="475615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3" name="Line 153"/>
          <p:cNvSpPr>
            <a:spLocks noChangeShapeType="1"/>
          </p:cNvSpPr>
          <p:nvPr/>
        </p:nvSpPr>
        <p:spPr bwMode="auto">
          <a:xfrm>
            <a:off x="61341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4" name="Line 154"/>
          <p:cNvSpPr>
            <a:spLocks noChangeShapeType="1"/>
          </p:cNvSpPr>
          <p:nvPr/>
        </p:nvSpPr>
        <p:spPr bwMode="auto">
          <a:xfrm>
            <a:off x="3352800" y="38862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5" name="Line 155"/>
          <p:cNvSpPr>
            <a:spLocks noChangeShapeType="1"/>
          </p:cNvSpPr>
          <p:nvPr/>
        </p:nvSpPr>
        <p:spPr bwMode="auto">
          <a:xfrm>
            <a:off x="3378200" y="35750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6" name="Line 156"/>
          <p:cNvSpPr>
            <a:spLocks noChangeShapeType="1"/>
          </p:cNvSpPr>
          <p:nvPr/>
        </p:nvSpPr>
        <p:spPr bwMode="auto">
          <a:xfrm>
            <a:off x="475615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7" name="Line 157"/>
          <p:cNvSpPr>
            <a:spLocks noChangeShapeType="1"/>
          </p:cNvSpPr>
          <p:nvPr/>
        </p:nvSpPr>
        <p:spPr bwMode="auto">
          <a:xfrm>
            <a:off x="613410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8" name="Line 158"/>
          <p:cNvSpPr>
            <a:spLocks noChangeShapeType="1"/>
          </p:cNvSpPr>
          <p:nvPr/>
        </p:nvSpPr>
        <p:spPr bwMode="auto">
          <a:xfrm>
            <a:off x="3352800" y="49466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9" name="Line 159"/>
          <p:cNvSpPr>
            <a:spLocks noChangeShapeType="1"/>
          </p:cNvSpPr>
          <p:nvPr/>
        </p:nvSpPr>
        <p:spPr bwMode="auto">
          <a:xfrm>
            <a:off x="33782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0" name="Line 160"/>
          <p:cNvSpPr>
            <a:spLocks noChangeShapeType="1"/>
          </p:cNvSpPr>
          <p:nvPr/>
        </p:nvSpPr>
        <p:spPr bwMode="auto">
          <a:xfrm>
            <a:off x="475615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1" name="Line 161"/>
          <p:cNvSpPr>
            <a:spLocks noChangeShapeType="1"/>
          </p:cNvSpPr>
          <p:nvPr/>
        </p:nvSpPr>
        <p:spPr bwMode="auto">
          <a:xfrm>
            <a:off x="61341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2" name="Line 162"/>
          <p:cNvSpPr>
            <a:spLocks noChangeShapeType="1"/>
          </p:cNvSpPr>
          <p:nvPr/>
        </p:nvSpPr>
        <p:spPr bwMode="auto">
          <a:xfrm>
            <a:off x="3352800" y="60134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3" name="Line 163"/>
          <p:cNvSpPr>
            <a:spLocks noChangeShapeType="1"/>
          </p:cNvSpPr>
          <p:nvPr/>
        </p:nvSpPr>
        <p:spPr bwMode="auto">
          <a:xfrm>
            <a:off x="33782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4" name="Line 164"/>
          <p:cNvSpPr>
            <a:spLocks noChangeShapeType="1"/>
          </p:cNvSpPr>
          <p:nvPr/>
        </p:nvSpPr>
        <p:spPr bwMode="auto">
          <a:xfrm>
            <a:off x="475615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5" name="Line 165"/>
          <p:cNvSpPr>
            <a:spLocks noChangeShapeType="1"/>
          </p:cNvSpPr>
          <p:nvPr/>
        </p:nvSpPr>
        <p:spPr bwMode="auto">
          <a:xfrm>
            <a:off x="61341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6" name="Line 166"/>
          <p:cNvSpPr>
            <a:spLocks noChangeShapeType="1"/>
          </p:cNvSpPr>
          <p:nvPr/>
        </p:nvSpPr>
        <p:spPr bwMode="auto">
          <a:xfrm>
            <a:off x="1295400" y="3556000"/>
            <a:ext cx="12192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7" name="Line 167"/>
          <p:cNvSpPr>
            <a:spLocks noChangeShapeType="1"/>
          </p:cNvSpPr>
          <p:nvPr/>
        </p:nvSpPr>
        <p:spPr bwMode="auto">
          <a:xfrm rot="5400000">
            <a:off x="457200" y="3657600"/>
            <a:ext cx="32004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8" name="Line 168"/>
          <p:cNvSpPr>
            <a:spLocks noChangeShapeType="1"/>
          </p:cNvSpPr>
          <p:nvPr/>
        </p:nvSpPr>
        <p:spPr bwMode="auto">
          <a:xfrm>
            <a:off x="2051050" y="20828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9" name="Line 169"/>
          <p:cNvSpPr>
            <a:spLocks noChangeShapeType="1"/>
          </p:cNvSpPr>
          <p:nvPr/>
        </p:nvSpPr>
        <p:spPr bwMode="auto">
          <a:xfrm>
            <a:off x="2057400" y="31559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0" name="Line 170"/>
          <p:cNvSpPr>
            <a:spLocks noChangeShapeType="1"/>
          </p:cNvSpPr>
          <p:nvPr/>
        </p:nvSpPr>
        <p:spPr bwMode="auto">
          <a:xfrm>
            <a:off x="2057400" y="42291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1" name="Line 171"/>
          <p:cNvSpPr>
            <a:spLocks noChangeShapeType="1"/>
          </p:cNvSpPr>
          <p:nvPr/>
        </p:nvSpPr>
        <p:spPr bwMode="auto">
          <a:xfrm>
            <a:off x="2057400" y="52768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2" name="Line 172"/>
          <p:cNvSpPr>
            <a:spLocks noChangeShapeType="1"/>
          </p:cNvSpPr>
          <p:nvPr/>
        </p:nvSpPr>
        <p:spPr bwMode="auto">
          <a:xfrm rot="5400000">
            <a:off x="876300" y="3467100"/>
            <a:ext cx="32766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3" name="Line 173"/>
          <p:cNvSpPr>
            <a:spLocks noChangeShapeType="1"/>
          </p:cNvSpPr>
          <p:nvPr/>
        </p:nvSpPr>
        <p:spPr bwMode="auto">
          <a:xfrm>
            <a:off x="2514600" y="18288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4" name="Line 174"/>
          <p:cNvSpPr>
            <a:spLocks noChangeShapeType="1"/>
          </p:cNvSpPr>
          <p:nvPr/>
        </p:nvSpPr>
        <p:spPr bwMode="auto">
          <a:xfrm>
            <a:off x="2514600" y="28956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5" name="Line 175"/>
          <p:cNvSpPr>
            <a:spLocks noChangeShapeType="1"/>
          </p:cNvSpPr>
          <p:nvPr/>
        </p:nvSpPr>
        <p:spPr bwMode="auto">
          <a:xfrm>
            <a:off x="2514600" y="39624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6" name="Line 176"/>
          <p:cNvSpPr>
            <a:spLocks noChangeShapeType="1"/>
          </p:cNvSpPr>
          <p:nvPr/>
        </p:nvSpPr>
        <p:spPr bwMode="auto">
          <a:xfrm>
            <a:off x="2514600" y="50292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7" name="Line 177"/>
          <p:cNvSpPr>
            <a:spLocks noChangeShapeType="1"/>
          </p:cNvSpPr>
          <p:nvPr/>
        </p:nvSpPr>
        <p:spPr bwMode="auto">
          <a:xfrm rot="5400000">
            <a:off x="4441825" y="515937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8" name="Line 178"/>
          <p:cNvSpPr>
            <a:spLocks noChangeShapeType="1"/>
          </p:cNvSpPr>
          <p:nvPr/>
        </p:nvSpPr>
        <p:spPr bwMode="auto">
          <a:xfrm rot="5400000">
            <a:off x="4441825" y="408622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9" name="Line 179"/>
          <p:cNvSpPr>
            <a:spLocks noChangeShapeType="1"/>
          </p:cNvSpPr>
          <p:nvPr/>
        </p:nvSpPr>
        <p:spPr bwMode="auto">
          <a:xfrm rot="5400000">
            <a:off x="4441825" y="301307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0" name="Line 180"/>
          <p:cNvSpPr>
            <a:spLocks noChangeShapeType="1"/>
          </p:cNvSpPr>
          <p:nvPr/>
        </p:nvSpPr>
        <p:spPr bwMode="auto">
          <a:xfrm rot="5400000">
            <a:off x="4441825" y="193992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1" name="Line 181"/>
          <p:cNvSpPr>
            <a:spLocks noChangeShapeType="1"/>
          </p:cNvSpPr>
          <p:nvPr/>
        </p:nvSpPr>
        <p:spPr bwMode="auto">
          <a:xfrm>
            <a:off x="1295400" y="3200400"/>
            <a:ext cx="7620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2" name="Line 182"/>
          <p:cNvSpPr>
            <a:spLocks noChangeShapeType="1"/>
          </p:cNvSpPr>
          <p:nvPr/>
        </p:nvSpPr>
        <p:spPr bwMode="auto">
          <a:xfrm>
            <a:off x="1295400" y="3810000"/>
            <a:ext cx="1371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3" name="Line 183"/>
          <p:cNvSpPr>
            <a:spLocks noChangeShapeType="1"/>
          </p:cNvSpPr>
          <p:nvPr/>
        </p:nvSpPr>
        <p:spPr bwMode="auto">
          <a:xfrm rot="5400000">
            <a:off x="1028700" y="331470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4" name="Line 184"/>
          <p:cNvSpPr>
            <a:spLocks noChangeShapeType="1"/>
          </p:cNvSpPr>
          <p:nvPr/>
        </p:nvSpPr>
        <p:spPr bwMode="auto">
          <a:xfrm>
            <a:off x="2667000" y="167640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5" name="Line 185"/>
          <p:cNvSpPr>
            <a:spLocks noChangeShapeType="1"/>
          </p:cNvSpPr>
          <p:nvPr/>
        </p:nvSpPr>
        <p:spPr bwMode="auto">
          <a:xfrm>
            <a:off x="2667000" y="278765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6" name="Line 186"/>
          <p:cNvSpPr>
            <a:spLocks noChangeShapeType="1"/>
          </p:cNvSpPr>
          <p:nvPr/>
        </p:nvSpPr>
        <p:spPr bwMode="auto">
          <a:xfrm>
            <a:off x="2667000" y="386715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7" name="Line 187"/>
          <p:cNvSpPr>
            <a:spLocks noChangeShapeType="1"/>
          </p:cNvSpPr>
          <p:nvPr/>
        </p:nvSpPr>
        <p:spPr bwMode="auto">
          <a:xfrm>
            <a:off x="2667000" y="491490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8" name="Line 188"/>
          <p:cNvSpPr>
            <a:spLocks noChangeShapeType="1"/>
          </p:cNvSpPr>
          <p:nvPr/>
        </p:nvSpPr>
        <p:spPr bwMode="auto">
          <a:xfrm rot="5400000">
            <a:off x="5759450" y="508635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9" name="Line 189"/>
          <p:cNvSpPr>
            <a:spLocks noChangeShapeType="1"/>
          </p:cNvSpPr>
          <p:nvPr/>
        </p:nvSpPr>
        <p:spPr bwMode="auto">
          <a:xfrm rot="5400000">
            <a:off x="5753100" y="405130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0" name="Line 190"/>
          <p:cNvSpPr>
            <a:spLocks noChangeShapeType="1"/>
          </p:cNvSpPr>
          <p:nvPr/>
        </p:nvSpPr>
        <p:spPr bwMode="auto">
          <a:xfrm rot="5400000">
            <a:off x="5746750" y="297815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1" name="Line 191"/>
          <p:cNvSpPr>
            <a:spLocks noChangeShapeType="1"/>
          </p:cNvSpPr>
          <p:nvPr/>
        </p:nvSpPr>
        <p:spPr bwMode="auto">
          <a:xfrm rot="5400000">
            <a:off x="5759450" y="187325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152400"/>
            <a:ext cx="7772400" cy="1143000"/>
          </a:xfrm>
        </p:spPr>
        <p:txBody>
          <a:bodyPr/>
          <a:lstStyle/>
          <a:p>
            <a:pPr eaLnBrk="1" hangingPunct="1"/>
            <a:r>
              <a:rPr lang="en-US" altLang="en-US"/>
              <a:t>True Story:  Alan Turing</a:t>
            </a:r>
          </a:p>
        </p:txBody>
      </p:sp>
      <p:grpSp>
        <p:nvGrpSpPr>
          <p:cNvPr id="4099" name="Group 3"/>
          <p:cNvGrpSpPr>
            <a:grpSpLocks/>
          </p:cNvGrpSpPr>
          <p:nvPr/>
        </p:nvGrpSpPr>
        <p:grpSpPr bwMode="auto">
          <a:xfrm>
            <a:off x="533400" y="1114425"/>
            <a:ext cx="8218488" cy="180975"/>
            <a:chOff x="295" y="1311"/>
            <a:chExt cx="5177" cy="114"/>
          </a:xfrm>
        </p:grpSpPr>
        <p:sp>
          <p:nvSpPr>
            <p:cNvPr id="4105"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06"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100" name="Text Box 6"/>
          <p:cNvSpPr txBox="1">
            <a:spLocks noChangeArrowheads="1"/>
          </p:cNvSpPr>
          <p:nvPr/>
        </p:nvSpPr>
        <p:spPr bwMode="auto">
          <a:xfrm>
            <a:off x="860425" y="3092450"/>
            <a:ext cx="1730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Alan Turing  1912-1954</a:t>
            </a:r>
            <a:r>
              <a:rPr lang="en-US" altLang="en-US" sz="2400">
                <a:latin typeface="Courier New" pitchFamily="49" charset="0"/>
              </a:rPr>
              <a:t> </a:t>
            </a:r>
          </a:p>
        </p:txBody>
      </p:sp>
      <p:pic>
        <p:nvPicPr>
          <p:cNvPr id="4101" name="Picture 7" descr="tur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42988"/>
            <a:ext cx="15017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turingrun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600200"/>
            <a:ext cx="17478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descr="prince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048000"/>
            <a:ext cx="3341688"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 Box 10"/>
          <p:cNvSpPr txBox="1">
            <a:spLocks noChangeArrowheads="1"/>
          </p:cNvSpPr>
          <p:nvPr/>
        </p:nvSpPr>
        <p:spPr bwMode="auto">
          <a:xfrm>
            <a:off x="5486400" y="5699125"/>
            <a:ext cx="3036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1938 Princeton Ph.D. </a:t>
            </a:r>
          </a:p>
          <a:p>
            <a:pPr>
              <a:spcBef>
                <a:spcPct val="0"/>
              </a:spcBef>
              <a:buFontTx/>
              <a:buNone/>
            </a:pPr>
            <a:r>
              <a:rPr lang="en-US" altLang="en-US" sz="2000"/>
              <a:t>thesis on uncomputability</a:t>
            </a:r>
            <a:endParaRPr lang="en-US" altLang="en-US" sz="2400">
              <a:latin typeface="Courier New" pitchFamily="49"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33400" y="76200"/>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A Random Access Memory (RAM)</a:t>
            </a:r>
          </a:p>
        </p:txBody>
      </p:sp>
      <p:grpSp>
        <p:nvGrpSpPr>
          <p:cNvPr id="19459" name="Group 3"/>
          <p:cNvGrpSpPr>
            <a:grpSpLocks/>
          </p:cNvGrpSpPr>
          <p:nvPr/>
        </p:nvGrpSpPr>
        <p:grpSpPr bwMode="auto">
          <a:xfrm>
            <a:off x="457200" y="1038225"/>
            <a:ext cx="8218488" cy="180975"/>
            <a:chOff x="295" y="1311"/>
            <a:chExt cx="5177" cy="114"/>
          </a:xfrm>
        </p:grpSpPr>
        <p:sp>
          <p:nvSpPr>
            <p:cNvPr id="1946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946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9460" name="Text Box 8"/>
          <p:cNvSpPr txBox="1">
            <a:spLocks noChangeArrowheads="1"/>
          </p:cNvSpPr>
          <p:nvPr/>
        </p:nvSpPr>
        <p:spPr bwMode="auto">
          <a:xfrm>
            <a:off x="2743200" y="5486400"/>
            <a:ext cx="31988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t>A 512K RAM </a:t>
            </a:r>
          </a:p>
          <a:p>
            <a:pPr>
              <a:spcBef>
                <a:spcPct val="0"/>
              </a:spcBef>
              <a:buFontTx/>
              <a:buNone/>
            </a:pPr>
            <a:r>
              <a:rPr lang="en-US" altLang="en-US" sz="2400"/>
              <a:t>(About 4.2 million bits)</a:t>
            </a:r>
          </a:p>
        </p:txBody>
      </p:sp>
      <p:pic>
        <p:nvPicPr>
          <p:cNvPr id="19461" name="Picture 9" descr="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1492250"/>
            <a:ext cx="44450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0" descr="ram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371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52400"/>
            <a:ext cx="7772400" cy="1143000"/>
          </a:xfrm>
        </p:spPr>
        <p:txBody>
          <a:bodyPr/>
          <a:lstStyle/>
          <a:p>
            <a:pPr eaLnBrk="1" hangingPunct="1"/>
            <a:r>
              <a:rPr lang="en-US" altLang="en-US"/>
              <a:t>Small Memory, </a:t>
            </a:r>
            <a:r>
              <a:rPr lang="ja-JP" altLang="en-US"/>
              <a:t>“</a:t>
            </a:r>
            <a:r>
              <a:rPr lang="en-US" altLang="ja-JP"/>
              <a:t>Big</a:t>
            </a:r>
            <a:r>
              <a:rPr lang="ja-JP" altLang="en-US"/>
              <a:t>”</a:t>
            </a:r>
            <a:r>
              <a:rPr lang="en-US" altLang="ja-JP"/>
              <a:t> Memory…</a:t>
            </a:r>
            <a:endParaRPr lang="en-US" altLang="en-US"/>
          </a:p>
        </p:txBody>
      </p:sp>
      <p:grpSp>
        <p:nvGrpSpPr>
          <p:cNvPr id="20483" name="Group 3"/>
          <p:cNvGrpSpPr>
            <a:grpSpLocks/>
          </p:cNvGrpSpPr>
          <p:nvPr/>
        </p:nvGrpSpPr>
        <p:grpSpPr bwMode="auto">
          <a:xfrm>
            <a:off x="609600" y="1419225"/>
            <a:ext cx="8218488" cy="180975"/>
            <a:chOff x="295" y="1311"/>
            <a:chExt cx="5177" cy="114"/>
          </a:xfrm>
        </p:grpSpPr>
        <p:sp>
          <p:nvSpPr>
            <p:cNvPr id="2051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0484" name="Text Box 6"/>
          <p:cNvSpPr txBox="1">
            <a:spLocks noChangeArrowheads="1"/>
          </p:cNvSpPr>
          <p:nvPr/>
        </p:nvSpPr>
        <p:spPr bwMode="auto">
          <a:xfrm>
            <a:off x="314325" y="2238375"/>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20485" name="Text Box 7"/>
          <p:cNvSpPr txBox="1">
            <a:spLocks noChangeArrowheads="1"/>
          </p:cNvSpPr>
          <p:nvPr/>
        </p:nvSpPr>
        <p:spPr bwMode="auto">
          <a:xfrm>
            <a:off x="292100" y="28194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20486" name="Text Box 8"/>
          <p:cNvSpPr txBox="1">
            <a:spLocks noChangeArrowheads="1"/>
          </p:cNvSpPr>
          <p:nvPr/>
        </p:nvSpPr>
        <p:spPr bwMode="auto">
          <a:xfrm>
            <a:off x="2667000" y="2743200"/>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sp>
        <p:nvSpPr>
          <p:cNvPr id="20487" name="Rectangle 9"/>
          <p:cNvSpPr>
            <a:spLocks noChangeArrowheads="1"/>
          </p:cNvSpPr>
          <p:nvPr/>
        </p:nvSpPr>
        <p:spPr bwMode="auto">
          <a:xfrm>
            <a:off x="1524000" y="2362200"/>
            <a:ext cx="9144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88" name="Text Box 10"/>
          <p:cNvSpPr txBox="1">
            <a:spLocks noChangeArrowheads="1"/>
          </p:cNvSpPr>
          <p:nvPr/>
        </p:nvSpPr>
        <p:spPr bwMode="auto">
          <a:xfrm>
            <a:off x="473075" y="3429000"/>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20489" name="Rectangle 11"/>
          <p:cNvSpPr>
            <a:spLocks noChangeArrowheads="1"/>
          </p:cNvSpPr>
          <p:nvPr/>
        </p:nvSpPr>
        <p:spPr bwMode="auto">
          <a:xfrm>
            <a:off x="1371600" y="23622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0" name="Rectangle 12"/>
          <p:cNvSpPr>
            <a:spLocks noChangeArrowheads="1"/>
          </p:cNvSpPr>
          <p:nvPr/>
        </p:nvSpPr>
        <p:spPr bwMode="auto">
          <a:xfrm>
            <a:off x="1371600" y="25146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1" name="Rectangle 13"/>
          <p:cNvSpPr>
            <a:spLocks noChangeArrowheads="1"/>
          </p:cNvSpPr>
          <p:nvPr/>
        </p:nvSpPr>
        <p:spPr bwMode="auto">
          <a:xfrm>
            <a:off x="1371600" y="28956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2" name="Rectangle 14"/>
          <p:cNvSpPr>
            <a:spLocks noChangeArrowheads="1"/>
          </p:cNvSpPr>
          <p:nvPr/>
        </p:nvSpPr>
        <p:spPr bwMode="auto">
          <a:xfrm>
            <a:off x="1371600" y="30480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3" name="Rectangle 15"/>
          <p:cNvSpPr>
            <a:spLocks noChangeArrowheads="1"/>
          </p:cNvSpPr>
          <p:nvPr/>
        </p:nvSpPr>
        <p:spPr bwMode="auto">
          <a:xfrm>
            <a:off x="1371600" y="32004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4" name="Rectangle 16"/>
          <p:cNvSpPr>
            <a:spLocks noChangeArrowheads="1"/>
          </p:cNvSpPr>
          <p:nvPr/>
        </p:nvSpPr>
        <p:spPr bwMode="auto">
          <a:xfrm>
            <a:off x="1371600" y="35814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5" name="Rectangle 17"/>
          <p:cNvSpPr>
            <a:spLocks noChangeArrowheads="1"/>
          </p:cNvSpPr>
          <p:nvPr/>
        </p:nvSpPr>
        <p:spPr bwMode="auto">
          <a:xfrm>
            <a:off x="1371600" y="37338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6" name="Rectangle 18"/>
          <p:cNvSpPr>
            <a:spLocks noChangeArrowheads="1"/>
          </p:cNvSpPr>
          <p:nvPr/>
        </p:nvSpPr>
        <p:spPr bwMode="auto">
          <a:xfrm>
            <a:off x="2438400" y="28956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7" name="Rectangle 19"/>
          <p:cNvSpPr>
            <a:spLocks noChangeArrowheads="1"/>
          </p:cNvSpPr>
          <p:nvPr/>
        </p:nvSpPr>
        <p:spPr bwMode="auto">
          <a:xfrm>
            <a:off x="2438400" y="30480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8" name="Rectangle 20"/>
          <p:cNvSpPr>
            <a:spLocks noChangeArrowheads="1"/>
          </p:cNvSpPr>
          <p:nvPr/>
        </p:nvSpPr>
        <p:spPr bwMode="auto">
          <a:xfrm>
            <a:off x="2438400" y="32004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9" name="Text Box 21"/>
          <p:cNvSpPr txBox="1">
            <a:spLocks noChangeArrowheads="1"/>
          </p:cNvSpPr>
          <p:nvPr/>
        </p:nvSpPr>
        <p:spPr bwMode="auto">
          <a:xfrm>
            <a:off x="4816475" y="20574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8 address </a:t>
            </a:r>
          </a:p>
          <a:p>
            <a:pPr>
              <a:spcBef>
                <a:spcPct val="0"/>
              </a:spcBef>
              <a:buFontTx/>
              <a:buNone/>
            </a:pPr>
            <a:r>
              <a:rPr lang="en-US" altLang="en-US" sz="1600"/>
              <a:t>bits</a:t>
            </a:r>
            <a:endParaRPr lang="en-US" altLang="en-US" sz="2400"/>
          </a:p>
        </p:txBody>
      </p:sp>
      <p:sp>
        <p:nvSpPr>
          <p:cNvPr id="20500" name="Text Box 22"/>
          <p:cNvSpPr txBox="1">
            <a:spLocks noChangeArrowheads="1"/>
          </p:cNvSpPr>
          <p:nvPr/>
        </p:nvSpPr>
        <p:spPr bwMode="auto">
          <a:xfrm>
            <a:off x="4816475" y="28194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X data</a:t>
            </a:r>
          </a:p>
          <a:p>
            <a:pPr>
              <a:spcBef>
                <a:spcPct val="0"/>
              </a:spcBef>
              <a:buFontTx/>
              <a:buNone/>
            </a:pPr>
            <a:r>
              <a:rPr lang="en-US" altLang="en-US" sz="1600"/>
              <a:t>bits (in)</a:t>
            </a:r>
          </a:p>
        </p:txBody>
      </p:sp>
      <p:sp>
        <p:nvSpPr>
          <p:cNvPr id="20501" name="Text Box 23"/>
          <p:cNvSpPr txBox="1">
            <a:spLocks noChangeArrowheads="1"/>
          </p:cNvSpPr>
          <p:nvPr/>
        </p:nvSpPr>
        <p:spPr bwMode="auto">
          <a:xfrm>
            <a:off x="7635875" y="2743200"/>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X data</a:t>
            </a:r>
          </a:p>
          <a:p>
            <a:pPr>
              <a:spcBef>
                <a:spcPct val="0"/>
              </a:spcBef>
              <a:buFontTx/>
              <a:buNone/>
            </a:pPr>
            <a:r>
              <a:rPr lang="en-US" altLang="en-US" sz="1600"/>
              <a:t>bits (out)</a:t>
            </a:r>
            <a:endParaRPr lang="en-US" altLang="en-US" sz="2400"/>
          </a:p>
        </p:txBody>
      </p:sp>
      <p:sp>
        <p:nvSpPr>
          <p:cNvPr id="20502" name="Rectangle 24"/>
          <p:cNvSpPr>
            <a:spLocks noChangeArrowheads="1"/>
          </p:cNvSpPr>
          <p:nvPr/>
        </p:nvSpPr>
        <p:spPr bwMode="auto">
          <a:xfrm>
            <a:off x="6035675" y="1905000"/>
            <a:ext cx="12954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3" name="Text Box 25"/>
          <p:cNvSpPr txBox="1">
            <a:spLocks noChangeArrowheads="1"/>
          </p:cNvSpPr>
          <p:nvPr/>
        </p:nvSpPr>
        <p:spPr bwMode="auto">
          <a:xfrm>
            <a:off x="4892675" y="3657600"/>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20504" name="Rectangle 26"/>
          <p:cNvSpPr>
            <a:spLocks noChangeArrowheads="1"/>
          </p:cNvSpPr>
          <p:nvPr/>
        </p:nvSpPr>
        <p:spPr bwMode="auto">
          <a:xfrm>
            <a:off x="5884863" y="2057400"/>
            <a:ext cx="144462" cy="457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5" name="Rectangle 27"/>
          <p:cNvSpPr>
            <a:spLocks noChangeArrowheads="1"/>
          </p:cNvSpPr>
          <p:nvPr/>
        </p:nvSpPr>
        <p:spPr bwMode="auto">
          <a:xfrm>
            <a:off x="5883275" y="37338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6" name="Rectangle 28"/>
          <p:cNvSpPr>
            <a:spLocks noChangeArrowheads="1"/>
          </p:cNvSpPr>
          <p:nvPr/>
        </p:nvSpPr>
        <p:spPr bwMode="auto">
          <a:xfrm>
            <a:off x="5883275" y="38862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7" name="Rectangle 29"/>
          <p:cNvSpPr>
            <a:spLocks noChangeArrowheads="1"/>
          </p:cNvSpPr>
          <p:nvPr/>
        </p:nvSpPr>
        <p:spPr bwMode="auto">
          <a:xfrm flipV="1">
            <a:off x="5889625" y="2732088"/>
            <a:ext cx="152400" cy="787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8" name="Rectangle 30"/>
          <p:cNvSpPr>
            <a:spLocks noChangeArrowheads="1"/>
          </p:cNvSpPr>
          <p:nvPr/>
        </p:nvSpPr>
        <p:spPr bwMode="auto">
          <a:xfrm flipV="1">
            <a:off x="7348538" y="2743200"/>
            <a:ext cx="152400" cy="787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9" name="Rectangle 31"/>
          <p:cNvSpPr>
            <a:spLocks noChangeArrowheads="1"/>
          </p:cNvSpPr>
          <p:nvPr/>
        </p:nvSpPr>
        <p:spPr bwMode="auto">
          <a:xfrm>
            <a:off x="6096000" y="20574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0" name="Rectangle 32"/>
          <p:cNvSpPr>
            <a:spLocks noChangeArrowheads="1"/>
          </p:cNvSpPr>
          <p:nvPr/>
        </p:nvSpPr>
        <p:spPr bwMode="auto">
          <a:xfrm>
            <a:off x="6096000" y="22860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1" name="Rectangle 33"/>
          <p:cNvSpPr>
            <a:spLocks noChangeArrowheads="1"/>
          </p:cNvSpPr>
          <p:nvPr/>
        </p:nvSpPr>
        <p:spPr bwMode="auto">
          <a:xfrm>
            <a:off x="6096000" y="25146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2" name="Rectangle 34"/>
          <p:cNvSpPr>
            <a:spLocks noChangeArrowheads="1"/>
          </p:cNvSpPr>
          <p:nvPr/>
        </p:nvSpPr>
        <p:spPr bwMode="auto">
          <a:xfrm>
            <a:off x="6096000" y="27432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3" name="Rectangle 35"/>
          <p:cNvSpPr>
            <a:spLocks noChangeArrowheads="1"/>
          </p:cNvSpPr>
          <p:nvPr/>
        </p:nvSpPr>
        <p:spPr bwMode="auto">
          <a:xfrm>
            <a:off x="6096000" y="29718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4" name="Rectangle 36"/>
          <p:cNvSpPr>
            <a:spLocks noChangeArrowheads="1"/>
          </p:cNvSpPr>
          <p:nvPr/>
        </p:nvSpPr>
        <p:spPr bwMode="auto">
          <a:xfrm>
            <a:off x="6096000" y="32004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5" name="Rectangle 37"/>
          <p:cNvSpPr>
            <a:spLocks noChangeArrowheads="1"/>
          </p:cNvSpPr>
          <p:nvPr/>
        </p:nvSpPr>
        <p:spPr bwMode="auto">
          <a:xfrm>
            <a:off x="6096000" y="39624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6" name="Text Box 39"/>
          <p:cNvSpPr txBox="1">
            <a:spLocks noChangeArrowheads="1"/>
          </p:cNvSpPr>
          <p:nvPr/>
        </p:nvSpPr>
        <p:spPr bwMode="auto">
          <a:xfrm>
            <a:off x="6477000" y="4495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400"/>
              <a:t>X</a:t>
            </a:r>
          </a:p>
        </p:txBody>
      </p:sp>
      <p:sp>
        <p:nvSpPr>
          <p:cNvPr id="20517" name="Line 40"/>
          <p:cNvSpPr>
            <a:spLocks noChangeShapeType="1"/>
          </p:cNvSpPr>
          <p:nvPr/>
        </p:nvSpPr>
        <p:spPr bwMode="auto">
          <a:xfrm>
            <a:off x="6019800" y="4419600"/>
            <a:ext cx="137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52400"/>
            <a:ext cx="7772400" cy="1143000"/>
          </a:xfrm>
        </p:spPr>
        <p:txBody>
          <a:bodyPr/>
          <a:lstStyle/>
          <a:p>
            <a:pPr eaLnBrk="1" hangingPunct="1"/>
            <a:r>
              <a:rPr lang="en-US" altLang="en-US" dirty="0"/>
              <a:t>DROP!  COVER!  HOLD ON!</a:t>
            </a:r>
          </a:p>
        </p:txBody>
      </p:sp>
      <p:grpSp>
        <p:nvGrpSpPr>
          <p:cNvPr id="5123" name="Group 3"/>
          <p:cNvGrpSpPr>
            <a:grpSpLocks/>
          </p:cNvGrpSpPr>
          <p:nvPr/>
        </p:nvGrpSpPr>
        <p:grpSpPr bwMode="auto">
          <a:xfrm>
            <a:off x="533400" y="1114425"/>
            <a:ext cx="8218488" cy="180975"/>
            <a:chOff x="295" y="1311"/>
            <a:chExt cx="5177" cy="114"/>
          </a:xfrm>
        </p:grpSpPr>
        <p:sp>
          <p:nvSpPr>
            <p:cNvPr id="513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3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800" y="1447800"/>
            <a:ext cx="3454400" cy="5181600"/>
          </a:xfrm>
          <a:prstGeom prst="rect">
            <a:avLst/>
          </a:prstGeom>
        </p:spPr>
      </p:pic>
    </p:spTree>
    <p:extLst>
      <p:ext uri="{BB962C8B-B14F-4D97-AF65-F5344CB8AC3E}">
        <p14:creationId xmlns:p14="http://schemas.microsoft.com/office/powerpoint/2010/main" val="3883004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28600"/>
            <a:ext cx="7772400" cy="1143000"/>
          </a:xfrm>
        </p:spPr>
        <p:txBody>
          <a:bodyPr/>
          <a:lstStyle/>
          <a:p>
            <a:r>
              <a:rPr lang="en-US" altLang="en-US" sz="4000"/>
              <a:t>The Alien’s Life Advice</a:t>
            </a:r>
            <a:endParaRPr lang="en-US" altLang="en-US"/>
          </a:p>
        </p:txBody>
      </p:sp>
      <p:grpSp>
        <p:nvGrpSpPr>
          <p:cNvPr id="21507" name="Group 3"/>
          <p:cNvGrpSpPr>
            <a:grpSpLocks/>
          </p:cNvGrpSpPr>
          <p:nvPr/>
        </p:nvGrpSpPr>
        <p:grpSpPr bwMode="auto">
          <a:xfrm>
            <a:off x="381000" y="1219200"/>
            <a:ext cx="8218488" cy="180975"/>
            <a:chOff x="295" y="1311"/>
            <a:chExt cx="5177" cy="114"/>
          </a:xfrm>
        </p:grpSpPr>
        <p:sp>
          <p:nvSpPr>
            <p:cNvPr id="2151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151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1508" name="AutoShape 6"/>
          <p:cNvSpPr>
            <a:spLocks noChangeArrowheads="1"/>
          </p:cNvSpPr>
          <p:nvPr/>
        </p:nvSpPr>
        <p:spPr bwMode="auto">
          <a:xfrm>
            <a:off x="5791200" y="2438400"/>
            <a:ext cx="1143000" cy="406400"/>
          </a:xfrm>
          <a:prstGeom prst="wedgeRectCallout">
            <a:avLst>
              <a:gd name="adj1" fmla="val -94444"/>
              <a:gd name="adj2" fmla="val 280468"/>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Shower!</a:t>
            </a:r>
            <a:endParaRPr lang="en-US" altLang="en-US" sz="2400">
              <a:latin typeface="Times New Roman" pitchFamily="18" charset="0"/>
            </a:endParaRPr>
          </a:p>
        </p:txBody>
      </p:sp>
      <p:sp>
        <p:nvSpPr>
          <p:cNvPr id="123912" name="AutoShape 8"/>
          <p:cNvSpPr>
            <a:spLocks noChangeArrowheads="1"/>
          </p:cNvSpPr>
          <p:nvPr/>
        </p:nvSpPr>
        <p:spPr bwMode="auto">
          <a:xfrm>
            <a:off x="5638800" y="5105400"/>
            <a:ext cx="2286000" cy="711200"/>
          </a:xfrm>
          <a:prstGeom prst="wedgeRectCallout">
            <a:avLst>
              <a:gd name="adj1" fmla="val -57014"/>
              <a:gd name="adj2" fmla="val -156472"/>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You only </a:t>
            </a:r>
            <a:r>
              <a:rPr lang="en-US" altLang="en-US" sz="2000" i="1"/>
              <a:t>think</a:t>
            </a:r>
            <a:r>
              <a:rPr lang="en-US" altLang="en-US" sz="2000"/>
              <a:t> you don’t smell bad.</a:t>
            </a:r>
          </a:p>
        </p:txBody>
      </p:sp>
      <p:pic>
        <p:nvPicPr>
          <p:cNvPr id="21510" name="Picture 10" descr="sh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2004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1" descr="alien5-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352800"/>
            <a:ext cx="10017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8"/>
          <p:cNvSpPr>
            <a:spLocks noChangeArrowheads="1"/>
          </p:cNvSpPr>
          <p:nvPr/>
        </p:nvSpPr>
        <p:spPr bwMode="auto">
          <a:xfrm>
            <a:off x="2133600" y="5257800"/>
            <a:ext cx="2862263" cy="400050"/>
          </a:xfrm>
          <a:prstGeom prst="wedgeRectCallout">
            <a:avLst>
              <a:gd name="adj1" fmla="val 45597"/>
              <a:gd name="adj2" fmla="val -143894"/>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And wash your clothes!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2500"/>
                                  </p:stCondLst>
                                  <p:childTnLst>
                                    <p:set>
                                      <p:cBhvr>
                                        <p:cTn id="9" dur="1" fill="hold">
                                          <p:stCondLst>
                                            <p:cond delay="0"/>
                                          </p:stCondLst>
                                        </p:cTn>
                                        <p:tgtEl>
                                          <p:spTgt spid="1239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2531" name="Group 3"/>
          <p:cNvGrpSpPr>
            <a:grpSpLocks/>
          </p:cNvGrpSpPr>
          <p:nvPr/>
        </p:nvGrpSpPr>
        <p:grpSpPr bwMode="auto">
          <a:xfrm>
            <a:off x="609600" y="1066800"/>
            <a:ext cx="8218488" cy="180975"/>
            <a:chOff x="295" y="1311"/>
            <a:chExt cx="5177" cy="114"/>
          </a:xfrm>
        </p:grpSpPr>
        <p:sp>
          <p:nvSpPr>
            <p:cNvPr id="2255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5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253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3"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2534" name="Rectangle 8"/>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5" name="Rectangle 9"/>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6" name="Rectangle 10"/>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7" name="Rectangle 11"/>
          <p:cNvSpPr>
            <a:spLocks noChangeArrowheads="1"/>
          </p:cNvSpPr>
          <p:nvPr/>
        </p:nvSpPr>
        <p:spPr bwMode="auto">
          <a:xfrm>
            <a:off x="1905000" y="42672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8" name="Rectangle 12"/>
          <p:cNvSpPr>
            <a:spLocks noChangeArrowheads="1"/>
          </p:cNvSpPr>
          <p:nvPr/>
        </p:nvSpPr>
        <p:spPr bwMode="auto">
          <a:xfrm>
            <a:off x="1905000" y="48006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9" name="Text Box 13"/>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2540" name="Text Box 14"/>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2541" name="Text Box 15"/>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2542" name="Text Box 16"/>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2543" name="Rectangle 17"/>
          <p:cNvSpPr>
            <a:spLocks noChangeArrowheads="1"/>
          </p:cNvSpPr>
          <p:nvPr/>
        </p:nvSpPr>
        <p:spPr bwMode="auto">
          <a:xfrm>
            <a:off x="1981200" y="2463800"/>
            <a:ext cx="1924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28AB03"/>
                </a:solidFill>
              </a:rPr>
              <a:t>Load 5 into Register 0</a:t>
            </a:r>
            <a:endParaRPr lang="en-US" altLang="en-US" sz="2400"/>
          </a:p>
        </p:txBody>
      </p:sp>
      <p:sp>
        <p:nvSpPr>
          <p:cNvPr id="22544" name="Rectangle 18"/>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2545" name="Rectangle 19"/>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2546" name="Rectangle 20"/>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2547" name="Rectangle 21"/>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48" name="Rectangle 22"/>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2549" name="Rectangle 23"/>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3555" name="Group 3"/>
          <p:cNvGrpSpPr>
            <a:grpSpLocks/>
          </p:cNvGrpSpPr>
          <p:nvPr/>
        </p:nvGrpSpPr>
        <p:grpSpPr bwMode="auto">
          <a:xfrm>
            <a:off x="609600" y="1066800"/>
            <a:ext cx="8218488" cy="180975"/>
            <a:chOff x="295" y="1311"/>
            <a:chExt cx="5177" cy="114"/>
          </a:xfrm>
        </p:grpSpPr>
        <p:sp>
          <p:nvSpPr>
            <p:cNvPr id="23574"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75"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355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57"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3558"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59"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60"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3561"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3562"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3563"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3564" name="Rectangle 14"/>
          <p:cNvSpPr>
            <a:spLocks noChangeArrowheads="1"/>
          </p:cNvSpPr>
          <p:nvPr/>
        </p:nvSpPr>
        <p:spPr bwMode="auto">
          <a:xfrm>
            <a:off x="1981200" y="2463800"/>
            <a:ext cx="1924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28AB03"/>
                </a:solidFill>
              </a:rPr>
              <a:t>Load 5 into Register 0</a:t>
            </a:r>
            <a:endParaRPr lang="en-US" altLang="en-US" sz="2400"/>
          </a:p>
        </p:txBody>
      </p:sp>
      <p:sp>
        <p:nvSpPr>
          <p:cNvPr id="23565"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5</a:t>
            </a:r>
            <a:endParaRPr lang="en-US" altLang="en-US" sz="2400">
              <a:solidFill>
                <a:srgbClr val="FF0000"/>
              </a:solidFill>
            </a:endParaRPr>
          </a:p>
        </p:txBody>
      </p:sp>
      <p:sp>
        <p:nvSpPr>
          <p:cNvPr id="23566"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3567" name="Rectangle 17"/>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3568"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69"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70"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71"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3572"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3573"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4579" name="Group 3"/>
          <p:cNvGrpSpPr>
            <a:grpSpLocks/>
          </p:cNvGrpSpPr>
          <p:nvPr/>
        </p:nvGrpSpPr>
        <p:grpSpPr bwMode="auto">
          <a:xfrm>
            <a:off x="609600" y="1066800"/>
            <a:ext cx="8218488" cy="180975"/>
            <a:chOff x="295" y="1311"/>
            <a:chExt cx="5177" cy="114"/>
          </a:xfrm>
        </p:grpSpPr>
        <p:sp>
          <p:nvSpPr>
            <p:cNvPr id="2459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9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458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81"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4582"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83"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84"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4585"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4586"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4587"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4588"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chemeClr val="accent2"/>
                </a:solidFill>
              </a:rPr>
              <a:t>Register2=Register0+Register1</a:t>
            </a:r>
            <a:endParaRPr lang="en-US" altLang="en-US" sz="2400"/>
          </a:p>
        </p:txBody>
      </p:sp>
      <p:sp>
        <p:nvSpPr>
          <p:cNvPr id="24589"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4590"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4591" name="Rectangle 17"/>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4592"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93"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94"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95"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4596"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4597"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5603" name="Group 3"/>
          <p:cNvGrpSpPr>
            <a:grpSpLocks/>
          </p:cNvGrpSpPr>
          <p:nvPr/>
        </p:nvGrpSpPr>
        <p:grpSpPr bwMode="auto">
          <a:xfrm>
            <a:off x="609600" y="1066800"/>
            <a:ext cx="8218488" cy="180975"/>
            <a:chOff x="295" y="1311"/>
            <a:chExt cx="5177" cy="114"/>
          </a:xfrm>
        </p:grpSpPr>
        <p:sp>
          <p:nvSpPr>
            <p:cNvPr id="2562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2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560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05"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5606"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07"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08"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5609"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5610"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5611"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5612"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chemeClr val="accent2"/>
                </a:solidFill>
              </a:rPr>
              <a:t>Register2=Register0+Register1</a:t>
            </a:r>
            <a:endParaRPr lang="en-US" altLang="en-US" sz="2400"/>
          </a:p>
        </p:txBody>
      </p:sp>
      <p:sp>
        <p:nvSpPr>
          <p:cNvPr id="25613"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5614"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5615" name="Rectangle 17"/>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5</a:t>
            </a:r>
            <a:endParaRPr lang="en-US" altLang="en-US" sz="2400">
              <a:solidFill>
                <a:srgbClr val="FF0000"/>
              </a:solidFill>
            </a:endParaRPr>
          </a:p>
        </p:txBody>
      </p:sp>
      <p:sp>
        <p:nvSpPr>
          <p:cNvPr id="25616"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17"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18"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19"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5620"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5621"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6627" name="Group 3"/>
          <p:cNvGrpSpPr>
            <a:grpSpLocks/>
          </p:cNvGrpSpPr>
          <p:nvPr/>
        </p:nvGrpSpPr>
        <p:grpSpPr bwMode="auto">
          <a:xfrm>
            <a:off x="609600" y="1066800"/>
            <a:ext cx="8218488" cy="180975"/>
            <a:chOff x="295" y="1311"/>
            <a:chExt cx="5177" cy="114"/>
          </a:xfrm>
        </p:grpSpPr>
        <p:sp>
          <p:nvSpPr>
            <p:cNvPr id="2664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4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6628"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29"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6630"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31"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32"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6633"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6634"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6635"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6636"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26637"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6638"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6639" name="Rectangle 17"/>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6640"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41"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42"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43"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6644"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6645"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7651" name="Group 3"/>
          <p:cNvGrpSpPr>
            <a:grpSpLocks/>
          </p:cNvGrpSpPr>
          <p:nvPr/>
        </p:nvGrpSpPr>
        <p:grpSpPr bwMode="auto">
          <a:xfrm>
            <a:off x="609600" y="1066800"/>
            <a:ext cx="8218488" cy="180975"/>
            <a:chOff x="295" y="1311"/>
            <a:chExt cx="5177" cy="114"/>
          </a:xfrm>
        </p:grpSpPr>
        <p:sp>
          <p:nvSpPr>
            <p:cNvPr id="2767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7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765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53"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7654"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55"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56"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7657"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7658"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7659"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7660"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27661"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7662"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7663"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10</a:t>
            </a:r>
            <a:endParaRPr lang="en-US" altLang="en-US" sz="2400">
              <a:solidFill>
                <a:srgbClr val="FF0000"/>
              </a:solidFill>
            </a:endParaRPr>
          </a:p>
        </p:txBody>
      </p:sp>
      <p:sp>
        <p:nvSpPr>
          <p:cNvPr id="27664"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65"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66"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67"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7668"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7669"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52400"/>
            <a:ext cx="7772400" cy="1143000"/>
          </a:xfrm>
        </p:spPr>
        <p:txBody>
          <a:bodyPr/>
          <a:lstStyle/>
          <a:p>
            <a:pPr eaLnBrk="1" hangingPunct="1"/>
            <a:r>
              <a:rPr lang="en-US" altLang="en-US"/>
              <a:t>Alan Turing</a:t>
            </a:r>
          </a:p>
        </p:txBody>
      </p:sp>
      <p:grpSp>
        <p:nvGrpSpPr>
          <p:cNvPr id="5123" name="Group 3"/>
          <p:cNvGrpSpPr>
            <a:grpSpLocks/>
          </p:cNvGrpSpPr>
          <p:nvPr/>
        </p:nvGrpSpPr>
        <p:grpSpPr bwMode="auto">
          <a:xfrm>
            <a:off x="533400" y="1114425"/>
            <a:ext cx="8218488" cy="180975"/>
            <a:chOff x="295" y="1311"/>
            <a:chExt cx="5177" cy="114"/>
          </a:xfrm>
        </p:grpSpPr>
        <p:sp>
          <p:nvSpPr>
            <p:cNvPr id="513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3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pic>
        <p:nvPicPr>
          <p:cNvPr id="5124" name="Picture 8" descr="ship-s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524000"/>
            <a:ext cx="25146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9"/>
          <p:cNvSpPr txBox="1">
            <a:spLocks noChangeArrowheads="1"/>
          </p:cNvSpPr>
          <p:nvPr/>
        </p:nvSpPr>
        <p:spPr bwMode="auto">
          <a:xfrm>
            <a:off x="6705600" y="3657600"/>
            <a:ext cx="190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600"/>
              <a:t>Allied Tanker hit by U-Boat Torpedo</a:t>
            </a:r>
            <a:endParaRPr lang="en-US" altLang="en-US" sz="2400">
              <a:latin typeface="Courier New" pitchFamily="49" charset="0"/>
            </a:endParaRPr>
          </a:p>
        </p:txBody>
      </p:sp>
      <p:pic>
        <p:nvPicPr>
          <p:cNvPr id="5126" name="Picture 10" descr="ubo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600200"/>
            <a:ext cx="30861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11"/>
          <p:cNvSpPr txBox="1">
            <a:spLocks noChangeArrowheads="1"/>
          </p:cNvSpPr>
          <p:nvPr/>
        </p:nvSpPr>
        <p:spPr bwMode="auto">
          <a:xfrm>
            <a:off x="3352800" y="3657600"/>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600"/>
              <a:t>German WWII U-Boat</a:t>
            </a:r>
            <a:endParaRPr lang="en-US" altLang="en-US" sz="2400">
              <a:latin typeface="Courier New" pitchFamily="49" charset="0"/>
            </a:endParaRPr>
          </a:p>
        </p:txBody>
      </p:sp>
      <p:pic>
        <p:nvPicPr>
          <p:cNvPr id="5128" name="Picture 12" descr="enigm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91000"/>
            <a:ext cx="25146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3" descr="enigma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4419600"/>
            <a:ext cx="14890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 Box 14"/>
          <p:cNvSpPr txBox="1">
            <a:spLocks noChangeArrowheads="1"/>
          </p:cNvSpPr>
          <p:nvPr/>
        </p:nvSpPr>
        <p:spPr bwMode="auto">
          <a:xfrm>
            <a:off x="3124200" y="5095875"/>
            <a:ext cx="879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defRPr/>
            </a:pPr>
            <a:r>
              <a:rPr lang="en-US" sz="1600" dirty="0">
                <a:latin typeface="+mn-lt"/>
              </a:rPr>
              <a:t>Enigma</a:t>
            </a:r>
          </a:p>
        </p:txBody>
      </p:sp>
      <p:pic>
        <p:nvPicPr>
          <p:cNvPr id="5131" name="Picture 17" descr="bletchleyPar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600200"/>
            <a:ext cx="243840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ext Box 19"/>
          <p:cNvSpPr txBox="1">
            <a:spLocks noChangeArrowheads="1"/>
          </p:cNvSpPr>
          <p:nvPr/>
        </p:nvSpPr>
        <p:spPr bwMode="auto">
          <a:xfrm>
            <a:off x="609600" y="3505200"/>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600"/>
              <a:t>Bletchley Park</a:t>
            </a:r>
            <a:endParaRPr lang="en-US" altLang="en-US" sz="2400">
              <a:latin typeface="Courier New" pitchFamily="49"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8675" name="Group 3"/>
          <p:cNvGrpSpPr>
            <a:grpSpLocks/>
          </p:cNvGrpSpPr>
          <p:nvPr/>
        </p:nvGrpSpPr>
        <p:grpSpPr bwMode="auto">
          <a:xfrm>
            <a:off x="609600" y="1066800"/>
            <a:ext cx="8218488" cy="180975"/>
            <a:chOff x="295" y="1311"/>
            <a:chExt cx="5177" cy="114"/>
          </a:xfrm>
        </p:grpSpPr>
        <p:sp>
          <p:nvSpPr>
            <p:cNvPr id="2870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70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867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77"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8678"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79"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80"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8681"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8682"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8683"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8684"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28685"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8686"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8687"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28688"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89"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90"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1"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2"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3"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28694"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28695"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28696"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97"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8698"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8699"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700"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701"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9699" name="Group 3"/>
          <p:cNvGrpSpPr>
            <a:grpSpLocks/>
          </p:cNvGrpSpPr>
          <p:nvPr/>
        </p:nvGrpSpPr>
        <p:grpSpPr bwMode="auto">
          <a:xfrm>
            <a:off x="609600" y="1066800"/>
            <a:ext cx="8218488" cy="180975"/>
            <a:chOff x="295" y="1311"/>
            <a:chExt cx="5177" cy="114"/>
          </a:xfrm>
        </p:grpSpPr>
        <p:sp>
          <p:nvSpPr>
            <p:cNvPr id="2972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3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970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01"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9702"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03"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04"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9705"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9706"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9707"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9708"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29709"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9710"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9711"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29712"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13"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14"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5"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6"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7"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29718"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29719"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29720"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21"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9722"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9723"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24"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25"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29726"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27" name="Text Box 3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29728" name="Rectangle 3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0723" name="Group 3"/>
          <p:cNvGrpSpPr>
            <a:grpSpLocks/>
          </p:cNvGrpSpPr>
          <p:nvPr/>
        </p:nvGrpSpPr>
        <p:grpSpPr bwMode="auto">
          <a:xfrm>
            <a:off x="609600" y="1066800"/>
            <a:ext cx="8218488" cy="180975"/>
            <a:chOff x="295" y="1311"/>
            <a:chExt cx="5177" cy="114"/>
          </a:xfrm>
        </p:grpSpPr>
        <p:sp>
          <p:nvSpPr>
            <p:cNvPr id="30754"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55"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072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25"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30726"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27"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28"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0729"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0730"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0731"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0732"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30733"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30734"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30735"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30736"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37"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38"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39"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0"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1"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30742"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0743"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30744"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45"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30746"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0747"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48"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9"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0750"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51" name="Text Box 33"/>
          <p:cNvSpPr txBox="1">
            <a:spLocks noChangeArrowheads="1"/>
          </p:cNvSpPr>
          <p:nvPr/>
        </p:nvSpPr>
        <p:spPr bwMode="auto">
          <a:xfrm>
            <a:off x="608171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t>______</a:t>
            </a:r>
            <a:endParaRPr lang="en-US" altLang="en-US" sz="2400"/>
          </a:p>
        </p:txBody>
      </p:sp>
      <p:sp>
        <p:nvSpPr>
          <p:cNvPr id="30752" name="Text Box 34"/>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0753" name="Rectangle 35"/>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1747" name="Group 3"/>
          <p:cNvGrpSpPr>
            <a:grpSpLocks/>
          </p:cNvGrpSpPr>
          <p:nvPr/>
        </p:nvGrpSpPr>
        <p:grpSpPr bwMode="auto">
          <a:xfrm>
            <a:off x="609600" y="1066800"/>
            <a:ext cx="8218488" cy="180975"/>
            <a:chOff x="295" y="1311"/>
            <a:chExt cx="5177" cy="114"/>
          </a:xfrm>
        </p:grpSpPr>
        <p:sp>
          <p:nvSpPr>
            <p:cNvPr id="3177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8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1748"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49"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31750"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51"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52"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1753"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1754"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1755"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1756" name="Rectangle 14"/>
          <p:cNvSpPr>
            <a:spLocks noChangeArrowheads="1"/>
          </p:cNvSpPr>
          <p:nvPr/>
        </p:nvSpPr>
        <p:spPr bwMode="auto">
          <a:xfrm>
            <a:off x="1981200" y="24384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31757"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31758"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31759"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31760"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61"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62"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63"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64"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65"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31766"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1767"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31768"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69"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31770"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1771"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72"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73"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1774"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75" name="Text Box 33"/>
          <p:cNvSpPr txBox="1">
            <a:spLocks noChangeArrowheads="1"/>
          </p:cNvSpPr>
          <p:nvPr/>
        </p:nvSpPr>
        <p:spPr bwMode="auto">
          <a:xfrm>
            <a:off x="6081713" y="2414588"/>
            <a:ext cx="122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2000" b="1">
                <a:solidFill>
                  <a:srgbClr val="AB1C3A"/>
                </a:solidFill>
              </a:rPr>
              <a:t>10</a:t>
            </a:r>
            <a:r>
              <a:rPr lang="en-US" altLang="en-US" sz="1800"/>
              <a:t>____</a:t>
            </a:r>
            <a:endParaRPr lang="en-US" altLang="en-US" sz="2400"/>
          </a:p>
        </p:txBody>
      </p:sp>
      <p:sp>
        <p:nvSpPr>
          <p:cNvPr id="31776" name="Oval 34"/>
          <p:cNvSpPr>
            <a:spLocks noChangeArrowheads="1"/>
          </p:cNvSpPr>
          <p:nvPr/>
        </p:nvSpPr>
        <p:spPr bwMode="auto">
          <a:xfrm>
            <a:off x="1981200" y="2438400"/>
            <a:ext cx="914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77" name="Text Box 35"/>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1778" name="Rectangle 36"/>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2771" name="Group 3"/>
          <p:cNvGrpSpPr>
            <a:grpSpLocks/>
          </p:cNvGrpSpPr>
          <p:nvPr/>
        </p:nvGrpSpPr>
        <p:grpSpPr bwMode="auto">
          <a:xfrm>
            <a:off x="609600" y="1066800"/>
            <a:ext cx="8218488" cy="180975"/>
            <a:chOff x="295" y="1311"/>
            <a:chExt cx="5177" cy="114"/>
          </a:xfrm>
        </p:grpSpPr>
        <p:sp>
          <p:nvSpPr>
            <p:cNvPr id="3280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80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277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73"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32774"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75"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76"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2777"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2778"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2779"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2780" name="Rectangle 14"/>
          <p:cNvSpPr>
            <a:spLocks noChangeArrowheads="1"/>
          </p:cNvSpPr>
          <p:nvPr/>
        </p:nvSpPr>
        <p:spPr bwMode="auto">
          <a:xfrm>
            <a:off x="1981200" y="24384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32781"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32782"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32783"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32784"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85"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86"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87"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88"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89"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32790"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2791"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32792"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93"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32794"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2795"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96"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7"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2798"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9" name="Text Box 33"/>
          <p:cNvSpPr txBox="1">
            <a:spLocks noChangeArrowheads="1"/>
          </p:cNvSpPr>
          <p:nvPr/>
        </p:nvSpPr>
        <p:spPr bwMode="auto">
          <a:xfrm>
            <a:off x="6081713" y="2414588"/>
            <a:ext cx="122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10</a:t>
            </a:r>
            <a:r>
              <a:rPr lang="en-US" altLang="en-US" sz="2000" b="1">
                <a:solidFill>
                  <a:srgbClr val="AB1C3A"/>
                </a:solidFill>
              </a:rPr>
              <a:t>00</a:t>
            </a:r>
            <a:r>
              <a:rPr lang="en-US" altLang="en-US" sz="1800"/>
              <a:t>__</a:t>
            </a:r>
            <a:endParaRPr lang="en-US" altLang="en-US" sz="2400"/>
          </a:p>
        </p:txBody>
      </p:sp>
      <p:sp>
        <p:nvSpPr>
          <p:cNvPr id="32800" name="Oval 34"/>
          <p:cNvSpPr>
            <a:spLocks noChangeArrowheads="1"/>
          </p:cNvSpPr>
          <p:nvPr/>
        </p:nvSpPr>
        <p:spPr bwMode="auto">
          <a:xfrm>
            <a:off x="2873375" y="2438400"/>
            <a:ext cx="914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801" name="Text Box 35"/>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2802" name="Rectangle 36"/>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3795" name="Group 3"/>
          <p:cNvGrpSpPr>
            <a:grpSpLocks/>
          </p:cNvGrpSpPr>
          <p:nvPr/>
        </p:nvGrpSpPr>
        <p:grpSpPr bwMode="auto">
          <a:xfrm>
            <a:off x="609600" y="1066800"/>
            <a:ext cx="8218488" cy="180975"/>
            <a:chOff x="295" y="1311"/>
            <a:chExt cx="5177" cy="114"/>
          </a:xfrm>
        </p:grpSpPr>
        <p:sp>
          <p:nvSpPr>
            <p:cNvPr id="3382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2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379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797"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33798"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799"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00"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3801"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3802"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3803"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3804" name="Rectangle 14"/>
          <p:cNvSpPr>
            <a:spLocks noChangeArrowheads="1"/>
          </p:cNvSpPr>
          <p:nvPr/>
        </p:nvSpPr>
        <p:spPr bwMode="auto">
          <a:xfrm>
            <a:off x="1981200" y="24384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33805"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33806"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33807"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33808"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09"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10"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11"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12"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13"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33814"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3815"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33816"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17"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33818"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3819"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20"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21"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3822"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23" name="Text Box 33"/>
          <p:cNvSpPr txBox="1">
            <a:spLocks noChangeArrowheads="1"/>
          </p:cNvSpPr>
          <p:nvPr/>
        </p:nvSpPr>
        <p:spPr bwMode="auto">
          <a:xfrm>
            <a:off x="6081713" y="2414588"/>
            <a:ext cx="1239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1000</a:t>
            </a:r>
            <a:r>
              <a:rPr lang="en-US" altLang="en-US" sz="2000" b="1">
                <a:solidFill>
                  <a:srgbClr val="AB1C3A"/>
                </a:solidFill>
              </a:rPr>
              <a:t>10</a:t>
            </a:r>
            <a:endParaRPr lang="en-US" altLang="en-US" sz="2400"/>
          </a:p>
        </p:txBody>
      </p:sp>
      <p:sp>
        <p:nvSpPr>
          <p:cNvPr id="33824" name="Oval 34"/>
          <p:cNvSpPr>
            <a:spLocks noChangeArrowheads="1"/>
          </p:cNvSpPr>
          <p:nvPr/>
        </p:nvSpPr>
        <p:spPr bwMode="auto">
          <a:xfrm>
            <a:off x="3733800" y="2438400"/>
            <a:ext cx="914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25" name="Text Box 35"/>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3826" name="Rectangle 36"/>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4819" name="Group 3"/>
          <p:cNvGrpSpPr>
            <a:grpSpLocks/>
          </p:cNvGrpSpPr>
          <p:nvPr/>
        </p:nvGrpSpPr>
        <p:grpSpPr bwMode="auto">
          <a:xfrm>
            <a:off x="609600" y="1066800"/>
            <a:ext cx="8218488" cy="180975"/>
            <a:chOff x="295" y="1311"/>
            <a:chExt cx="5177" cy="114"/>
          </a:xfrm>
        </p:grpSpPr>
        <p:sp>
          <p:nvSpPr>
            <p:cNvPr id="34864"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65"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482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21" name="Rectangle 7"/>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34822"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23"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24"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4825"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4826"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4827"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4828"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29"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30"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4831"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4832"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4833"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34"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4835"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36"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4837"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4838"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39"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4840"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4841"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2"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1800">
              <a:solidFill>
                <a:srgbClr val="AB1C3A"/>
              </a:solidFill>
            </a:endParaRPr>
          </a:p>
        </p:txBody>
      </p:sp>
      <p:sp>
        <p:nvSpPr>
          <p:cNvPr id="34843"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4844"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5"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6" name="Rectangle 32"/>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7"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8"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9"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50"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51"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52"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53"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4854"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34855"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4856"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4857"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4858"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4859"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4860"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4861"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4862"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4863" name="Text Box 49"/>
          <p:cNvSpPr txBox="1">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5843" name="Group 3"/>
          <p:cNvGrpSpPr>
            <a:grpSpLocks/>
          </p:cNvGrpSpPr>
          <p:nvPr/>
        </p:nvGrpSpPr>
        <p:grpSpPr bwMode="auto">
          <a:xfrm>
            <a:off x="609600" y="1066800"/>
            <a:ext cx="8218488" cy="180975"/>
            <a:chOff x="295" y="1311"/>
            <a:chExt cx="5177" cy="114"/>
          </a:xfrm>
        </p:grpSpPr>
        <p:sp>
          <p:nvSpPr>
            <p:cNvPr id="3588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9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584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45"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46"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47"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5848"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5849"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5850"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5851"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52"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53"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5854"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5855"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5856"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57"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5858"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59"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5860"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5861"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62"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5863"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5864"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65"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5866"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5867"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68"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69"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0"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1"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2"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3"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4"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5"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6"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5877"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5878"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5879"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5880"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5881"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5882"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5883"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5884"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5885"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5886" name="Text Box 48"/>
          <p:cNvSpPr txBox="1">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5887" name="Line 49"/>
          <p:cNvSpPr>
            <a:spLocks noChangeShapeType="1"/>
          </p:cNvSpPr>
          <p:nvPr/>
        </p:nvSpPr>
        <p:spPr bwMode="auto">
          <a:xfrm flipV="1">
            <a:off x="3429000" y="2286000"/>
            <a:ext cx="39624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88"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6867" name="Group 3"/>
          <p:cNvGrpSpPr>
            <a:grpSpLocks/>
          </p:cNvGrpSpPr>
          <p:nvPr/>
        </p:nvGrpSpPr>
        <p:grpSpPr bwMode="auto">
          <a:xfrm>
            <a:off x="609600" y="1066800"/>
            <a:ext cx="8218488" cy="180975"/>
            <a:chOff x="295" y="1311"/>
            <a:chExt cx="5177" cy="114"/>
          </a:xfrm>
        </p:grpSpPr>
        <p:sp>
          <p:nvSpPr>
            <p:cNvPr id="3691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91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6868"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69"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70"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71"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6872"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6873"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6874"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6875"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76"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77"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6878"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6879"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6880"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81"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6882"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83"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6884"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6885"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86"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6887"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6888"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89"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6890"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6891"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2"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3"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4"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5"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6"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7"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8"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9"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900"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6901"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6902"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6903"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6904"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6905"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6906"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6907"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6908"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6909"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6910" name="Text Box 48"/>
          <p:cNvSpPr txBox="1">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6911" name="Line 49"/>
          <p:cNvSpPr>
            <a:spLocks noChangeShapeType="1"/>
          </p:cNvSpPr>
          <p:nvPr/>
        </p:nvSpPr>
        <p:spPr bwMode="auto">
          <a:xfrm flipH="1">
            <a:off x="3429000" y="2209800"/>
            <a:ext cx="2286000" cy="1066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912"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7891" name="Group 3"/>
          <p:cNvGrpSpPr>
            <a:grpSpLocks/>
          </p:cNvGrpSpPr>
          <p:nvPr/>
        </p:nvGrpSpPr>
        <p:grpSpPr bwMode="auto">
          <a:xfrm>
            <a:off x="609600" y="1066800"/>
            <a:ext cx="8218488" cy="180975"/>
            <a:chOff x="295" y="1311"/>
            <a:chExt cx="5177" cy="114"/>
          </a:xfrm>
        </p:grpSpPr>
        <p:sp>
          <p:nvSpPr>
            <p:cNvPr id="3793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3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789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893"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894"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895"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7896"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7897"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7898"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7899"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00"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01"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7902"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7903"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7904"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05"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7906"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07"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7908"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7909"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0"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7911"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7912"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3"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7914"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7915"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6"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7"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8"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9"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0"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1"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2"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3"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4"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7925"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7926"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7927"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7928"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7929"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7930"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7931"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7932"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7933"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7934"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37935" name="Rectangle 49"/>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76200"/>
            <a:ext cx="7772400" cy="1143000"/>
          </a:xfrm>
        </p:spPr>
        <p:txBody>
          <a:bodyPr/>
          <a:lstStyle/>
          <a:p>
            <a:pPr eaLnBrk="1" hangingPunct="1"/>
            <a:r>
              <a:rPr lang="en-US" altLang="en-US"/>
              <a:t>A 1-Bit Memory</a:t>
            </a:r>
          </a:p>
        </p:txBody>
      </p:sp>
      <p:grpSp>
        <p:nvGrpSpPr>
          <p:cNvPr id="13315" name="Group 3"/>
          <p:cNvGrpSpPr>
            <a:grpSpLocks/>
          </p:cNvGrpSpPr>
          <p:nvPr/>
        </p:nvGrpSpPr>
        <p:grpSpPr bwMode="auto">
          <a:xfrm>
            <a:off x="457200" y="1066800"/>
            <a:ext cx="8218488" cy="180975"/>
            <a:chOff x="295" y="1311"/>
            <a:chExt cx="5177" cy="114"/>
          </a:xfrm>
        </p:grpSpPr>
        <p:sp>
          <p:nvSpPr>
            <p:cNvPr id="1332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332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sp>
        <p:nvSpPr>
          <p:cNvPr id="13316" name="AutoShape 6"/>
          <p:cNvSpPr>
            <a:spLocks noChangeArrowheads="1"/>
          </p:cNvSpPr>
          <p:nvPr/>
        </p:nvSpPr>
        <p:spPr bwMode="auto">
          <a:xfrm>
            <a:off x="1447800" y="1447800"/>
            <a:ext cx="1828800" cy="685800"/>
          </a:xfrm>
          <a:prstGeom prst="wedgeRectCallout">
            <a:avLst>
              <a:gd name="adj1" fmla="val -56597"/>
              <a:gd name="adj2" fmla="val 88194"/>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latin typeface="Times New Roman" pitchFamily="18" charset="0"/>
              </a:rPr>
              <a:t>This stuff is truly unforgettable!</a:t>
            </a:r>
            <a:endParaRPr lang="en-US" altLang="en-US" sz="2400">
              <a:latin typeface="Times New Roman" pitchFamily="18" charset="0"/>
            </a:endParaRPr>
          </a:p>
        </p:txBody>
      </p:sp>
      <p:sp>
        <p:nvSpPr>
          <p:cNvPr id="13317" name="Text Box 7"/>
          <p:cNvSpPr txBox="1">
            <a:spLocks noChangeArrowheads="1"/>
          </p:cNvSpPr>
          <p:nvPr/>
        </p:nvSpPr>
        <p:spPr bwMode="auto">
          <a:xfrm>
            <a:off x="4365625" y="2209800"/>
            <a:ext cx="35591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400">
                <a:latin typeface="Courier New" pitchFamily="49" charset="0"/>
              </a:rPr>
              <a:t>OR + NOT  =  NOR </a:t>
            </a:r>
          </a:p>
        </p:txBody>
      </p:sp>
      <p:pic>
        <p:nvPicPr>
          <p:cNvPr id="13318" name="Picture 8" descr="notg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1600200"/>
            <a:ext cx="8636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org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600200"/>
            <a:ext cx="1231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N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447800"/>
            <a:ext cx="1270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ali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981200"/>
            <a:ext cx="965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2" descr="flipfl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352800"/>
            <a:ext cx="24892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737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8915" name="Group 3"/>
          <p:cNvGrpSpPr>
            <a:grpSpLocks/>
          </p:cNvGrpSpPr>
          <p:nvPr/>
        </p:nvGrpSpPr>
        <p:grpSpPr bwMode="auto">
          <a:xfrm>
            <a:off x="609600" y="1066800"/>
            <a:ext cx="8218488" cy="180975"/>
            <a:chOff x="295" y="1311"/>
            <a:chExt cx="5177" cy="114"/>
          </a:xfrm>
        </p:grpSpPr>
        <p:sp>
          <p:nvSpPr>
            <p:cNvPr id="3896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6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891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17"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18"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19"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8920"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8921"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8922"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8923"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24"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25"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8926"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8927"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8928"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29"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8930"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31"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8932"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8933"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34"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8935"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8936"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37"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8938"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8939"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0"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1"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2"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3"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4"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5"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6"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7"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8"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8949"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8950"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8951"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8952"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8953"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8954"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8955"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8956"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8957"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8958"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38959" name="Rectangle 49"/>
          <p:cNvSpPr>
            <a:spLocks noChangeArrowheads="1"/>
          </p:cNvSpPr>
          <p:nvPr/>
        </p:nvSpPr>
        <p:spPr bwMode="auto">
          <a:xfrm>
            <a:off x="3657600" y="3124200"/>
            <a:ext cx="2667000" cy="381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60" name="Text Box 50"/>
          <p:cNvSpPr txBox="1">
            <a:spLocks noChangeArrowheads="1"/>
          </p:cNvSpPr>
          <p:nvPr/>
        </p:nvSpPr>
        <p:spPr bwMode="auto">
          <a:xfrm>
            <a:off x="3641725" y="3138488"/>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t>Register3=Register0+Register2</a:t>
            </a:r>
          </a:p>
        </p:txBody>
      </p:sp>
      <p:sp>
        <p:nvSpPr>
          <p:cNvPr id="38961"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9939" name="Group 3"/>
          <p:cNvGrpSpPr>
            <a:grpSpLocks/>
          </p:cNvGrpSpPr>
          <p:nvPr/>
        </p:nvGrpSpPr>
        <p:grpSpPr bwMode="auto">
          <a:xfrm>
            <a:off x="609600" y="1066800"/>
            <a:ext cx="8218488" cy="180975"/>
            <a:chOff x="295" y="1311"/>
            <a:chExt cx="5177" cy="114"/>
          </a:xfrm>
        </p:grpSpPr>
        <p:sp>
          <p:nvSpPr>
            <p:cNvPr id="3998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8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994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1"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2"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3"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9944"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9945"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9946"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9947"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8"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9"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9950"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1800" b="1"/>
          </a:p>
        </p:txBody>
      </p:sp>
      <p:sp>
        <p:nvSpPr>
          <p:cNvPr id="39951"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9952"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53"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9954"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55"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00000011</a:t>
            </a:r>
            <a:endParaRPr lang="en-US" altLang="en-US" sz="2400">
              <a:solidFill>
                <a:srgbClr val="FF0000"/>
              </a:solidFill>
            </a:endParaRPr>
          </a:p>
        </p:txBody>
      </p:sp>
      <p:sp>
        <p:nvSpPr>
          <p:cNvPr id="39956"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9957"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58"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9959"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9960"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1"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9962"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9963"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4"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5"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6"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7"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8"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9"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70"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71"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72"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9973"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9974"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9975"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9976"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9977"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9978"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9979"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9980"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9981"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9982"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39983" name="Rectangle 49"/>
          <p:cNvSpPr>
            <a:spLocks noChangeArrowheads="1"/>
          </p:cNvSpPr>
          <p:nvPr/>
        </p:nvSpPr>
        <p:spPr bwMode="auto">
          <a:xfrm>
            <a:off x="3657600" y="3124200"/>
            <a:ext cx="2667000" cy="381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84" name="Text Box 50"/>
          <p:cNvSpPr txBox="1">
            <a:spLocks noChangeArrowheads="1"/>
          </p:cNvSpPr>
          <p:nvPr/>
        </p:nvSpPr>
        <p:spPr bwMode="auto">
          <a:xfrm>
            <a:off x="3641725" y="3138488"/>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t>Register3=Register0+Register2</a:t>
            </a:r>
          </a:p>
        </p:txBody>
      </p:sp>
      <p:sp>
        <p:nvSpPr>
          <p:cNvPr id="39985"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0963" name="Group 3"/>
          <p:cNvGrpSpPr>
            <a:grpSpLocks/>
          </p:cNvGrpSpPr>
          <p:nvPr/>
        </p:nvGrpSpPr>
        <p:grpSpPr bwMode="auto">
          <a:xfrm>
            <a:off x="609600" y="1066800"/>
            <a:ext cx="8218488" cy="180975"/>
            <a:chOff x="295" y="1311"/>
            <a:chExt cx="5177" cy="114"/>
          </a:xfrm>
        </p:grpSpPr>
        <p:sp>
          <p:nvSpPr>
            <p:cNvPr id="4101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01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096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65"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66"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67"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0968"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0969"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0970"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0971"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72"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73"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0974"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40975"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0976"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77"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0978"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79"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0980"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0981"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82"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0983"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0984"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85"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b="1">
                <a:solidFill>
                  <a:srgbClr val="1216CE"/>
                </a:solidFill>
              </a:rPr>
              <a:t>00000001</a:t>
            </a:r>
            <a:endParaRPr lang="en-US" altLang="en-US" sz="1800">
              <a:solidFill>
                <a:srgbClr val="AB1C3A"/>
              </a:solidFill>
            </a:endParaRPr>
          </a:p>
        </p:txBody>
      </p:sp>
      <p:sp>
        <p:nvSpPr>
          <p:cNvPr id="40986"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0987"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88"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89"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0"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1"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2"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3"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4"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5"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6"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0997"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40998"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0999"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1000"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1001"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1002"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1003"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1004"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1005"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1006"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41007" name="Line 49"/>
          <p:cNvSpPr>
            <a:spLocks noChangeShapeType="1"/>
          </p:cNvSpPr>
          <p:nvPr/>
        </p:nvSpPr>
        <p:spPr bwMode="auto">
          <a:xfrm flipH="1">
            <a:off x="3276600" y="1905000"/>
            <a:ext cx="152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08" name="Text Box 50"/>
          <p:cNvSpPr txBox="1">
            <a:spLocks noChangeArrowheads="1"/>
          </p:cNvSpPr>
          <p:nvPr/>
        </p:nvSpPr>
        <p:spPr bwMode="auto">
          <a:xfrm>
            <a:off x="3032125" y="1490663"/>
            <a:ext cx="3271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Program Counter Incremented</a:t>
            </a:r>
            <a:endParaRPr lang="en-US" altLang="en-US" sz="2400"/>
          </a:p>
        </p:txBody>
      </p:sp>
      <p:sp>
        <p:nvSpPr>
          <p:cNvPr id="41009"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1987" name="Group 3"/>
          <p:cNvGrpSpPr>
            <a:grpSpLocks/>
          </p:cNvGrpSpPr>
          <p:nvPr/>
        </p:nvGrpSpPr>
        <p:grpSpPr bwMode="auto">
          <a:xfrm>
            <a:off x="609600" y="1066800"/>
            <a:ext cx="8218488" cy="180975"/>
            <a:chOff x="295" y="1311"/>
            <a:chExt cx="5177" cy="114"/>
          </a:xfrm>
        </p:grpSpPr>
        <p:sp>
          <p:nvSpPr>
            <p:cNvPr id="4203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3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1988"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89"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90"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91"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1992"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1993"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1994"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1995"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96"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97"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1998"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41999"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2000"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01"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2002"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03"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2004"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2005"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06"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2007"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2008"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09"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00000001</a:t>
            </a:r>
            <a:endParaRPr lang="en-US" altLang="en-US" sz="1800">
              <a:solidFill>
                <a:srgbClr val="AB1C3A"/>
              </a:solidFill>
            </a:endParaRPr>
          </a:p>
        </p:txBody>
      </p:sp>
      <p:sp>
        <p:nvSpPr>
          <p:cNvPr id="42010"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2011"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2"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3"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4"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5"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6"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7"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8"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9"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20"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2021"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2022"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00000001</a:t>
            </a:r>
            <a:r>
              <a:rPr lang="en-US" altLang="en-US" sz="1200"/>
              <a:t>      1</a:t>
            </a:r>
          </a:p>
          <a:p>
            <a:pPr>
              <a:spcBef>
                <a:spcPct val="0"/>
              </a:spcBef>
              <a:buFontTx/>
              <a:buNone/>
            </a:pPr>
            <a:endParaRPr lang="en-US" altLang="en-US" sz="1200"/>
          </a:p>
          <a:p>
            <a:pPr>
              <a:spcBef>
                <a:spcPct val="0"/>
              </a:spcBef>
              <a:buFontTx/>
              <a:buNone/>
            </a:pPr>
            <a:endParaRPr lang="en-US" altLang="en-US" sz="1200"/>
          </a:p>
        </p:txBody>
      </p:sp>
      <p:sp>
        <p:nvSpPr>
          <p:cNvPr id="42023"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2024"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2025"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2026"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2027"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2028"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2029"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2030"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42031" name="Line 49"/>
          <p:cNvSpPr>
            <a:spLocks noChangeShapeType="1"/>
          </p:cNvSpPr>
          <p:nvPr/>
        </p:nvSpPr>
        <p:spPr bwMode="auto">
          <a:xfrm flipV="1">
            <a:off x="3429000" y="2667000"/>
            <a:ext cx="39624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32"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3011" name="Group 3"/>
          <p:cNvGrpSpPr>
            <a:grpSpLocks/>
          </p:cNvGrpSpPr>
          <p:nvPr/>
        </p:nvGrpSpPr>
        <p:grpSpPr bwMode="auto">
          <a:xfrm>
            <a:off x="609600" y="1066800"/>
            <a:ext cx="8218488" cy="180975"/>
            <a:chOff x="295" y="1311"/>
            <a:chExt cx="5177" cy="114"/>
          </a:xfrm>
        </p:grpSpPr>
        <p:sp>
          <p:nvSpPr>
            <p:cNvPr id="4305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5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301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13"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14"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15"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3016"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3017"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3018"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3019"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20"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21"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3022"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43023"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3024"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25"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3026"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27"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3028"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3029"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0"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3031"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3032"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3"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00000001</a:t>
            </a:r>
            <a:endParaRPr lang="en-US" altLang="en-US" sz="1800">
              <a:solidFill>
                <a:srgbClr val="AB1C3A"/>
              </a:solidFill>
            </a:endParaRPr>
          </a:p>
        </p:txBody>
      </p:sp>
      <p:sp>
        <p:nvSpPr>
          <p:cNvPr id="43034"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3035"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6"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7"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8"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9"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0"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1"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2"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3"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4"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3045"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3046"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00000001</a:t>
            </a:r>
            <a:r>
              <a:rPr lang="en-US" altLang="en-US" sz="1200"/>
              <a:t>      1</a:t>
            </a:r>
          </a:p>
          <a:p>
            <a:pPr>
              <a:spcBef>
                <a:spcPct val="0"/>
              </a:spcBef>
              <a:buFontTx/>
              <a:buNone/>
            </a:pPr>
            <a:endParaRPr lang="en-US" altLang="en-US" sz="1200"/>
          </a:p>
          <a:p>
            <a:pPr>
              <a:spcBef>
                <a:spcPct val="0"/>
              </a:spcBef>
              <a:buFontTx/>
              <a:buNone/>
            </a:pPr>
            <a:endParaRPr lang="en-US" altLang="en-US" sz="1200"/>
          </a:p>
        </p:txBody>
      </p:sp>
      <p:sp>
        <p:nvSpPr>
          <p:cNvPr id="43047"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3048"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3049"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3050"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3051"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3052"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3053"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3054"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3055" name="Line 49"/>
          <p:cNvSpPr>
            <a:spLocks noChangeShapeType="1"/>
          </p:cNvSpPr>
          <p:nvPr/>
        </p:nvSpPr>
        <p:spPr bwMode="auto">
          <a:xfrm flipH="1">
            <a:off x="3352800" y="2667000"/>
            <a:ext cx="23622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56"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43057" name="AutoShape 51"/>
          <p:cNvSpPr>
            <a:spLocks noChangeArrowheads="1"/>
          </p:cNvSpPr>
          <p:nvPr/>
        </p:nvSpPr>
        <p:spPr bwMode="auto">
          <a:xfrm>
            <a:off x="3352800" y="1066800"/>
            <a:ext cx="2057400" cy="1981200"/>
          </a:xfrm>
          <a:prstGeom prst="wedgeEllipseCallout">
            <a:avLst>
              <a:gd name="adj1" fmla="val -47222"/>
              <a:gd name="adj2" fmla="val 56171"/>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latin typeface="Times New Roman" pitchFamily="18" charset="0"/>
              </a:rPr>
              <a:t>What is this command saying?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4035" name="Group 3"/>
          <p:cNvGrpSpPr>
            <a:grpSpLocks/>
          </p:cNvGrpSpPr>
          <p:nvPr/>
        </p:nvGrpSpPr>
        <p:grpSpPr bwMode="auto">
          <a:xfrm>
            <a:off x="609600" y="1066800"/>
            <a:ext cx="8218488" cy="180975"/>
            <a:chOff x="295" y="1311"/>
            <a:chExt cx="5177" cy="114"/>
          </a:xfrm>
        </p:grpSpPr>
        <p:sp>
          <p:nvSpPr>
            <p:cNvPr id="4408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8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403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37"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38"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39"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4040"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4041"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4042"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4043"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44"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45"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4046"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44047"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4048"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49"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4050"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51"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4052"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4053"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54"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4055"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4056"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57"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00000001</a:t>
            </a:r>
            <a:endParaRPr lang="en-US" altLang="en-US" sz="1800">
              <a:solidFill>
                <a:srgbClr val="AB1C3A"/>
              </a:solidFill>
            </a:endParaRPr>
          </a:p>
        </p:txBody>
      </p:sp>
      <p:sp>
        <p:nvSpPr>
          <p:cNvPr id="44058"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4059"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0"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1"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2"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3"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4"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5"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6"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7"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8"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4069"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4070"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4071"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4072"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4073"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4074"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4075"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4076"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4077"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4078"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4079" name="Rectangle 49"/>
          <p:cNvSpPr>
            <a:spLocks noChangeArrowheads="1"/>
          </p:cNvSpPr>
          <p:nvPr/>
        </p:nvSpPr>
        <p:spPr bwMode="auto">
          <a:xfrm>
            <a:off x="3657600" y="3124200"/>
            <a:ext cx="2667000" cy="381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80" name="Text Box 50"/>
          <p:cNvSpPr txBox="1">
            <a:spLocks noChangeArrowheads="1"/>
          </p:cNvSpPr>
          <p:nvPr/>
        </p:nvSpPr>
        <p:spPr bwMode="auto">
          <a:xfrm>
            <a:off x="3641725" y="3138488"/>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t>Register1=Register2+Register2</a:t>
            </a:r>
          </a:p>
        </p:txBody>
      </p:sp>
      <p:sp>
        <p:nvSpPr>
          <p:cNvPr id="44081"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5059" name="Group 3"/>
          <p:cNvGrpSpPr>
            <a:grpSpLocks/>
          </p:cNvGrpSpPr>
          <p:nvPr/>
        </p:nvGrpSpPr>
        <p:grpSpPr bwMode="auto">
          <a:xfrm>
            <a:off x="609600" y="1066800"/>
            <a:ext cx="8218488" cy="180975"/>
            <a:chOff x="295" y="1311"/>
            <a:chExt cx="5177" cy="114"/>
          </a:xfrm>
        </p:grpSpPr>
        <p:sp>
          <p:nvSpPr>
            <p:cNvPr id="4510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10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506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1"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2"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3"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5064"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5065"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5066"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5067"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8"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9"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5070"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00000010</a:t>
            </a:r>
            <a:endParaRPr lang="en-US" altLang="en-US" sz="2400">
              <a:solidFill>
                <a:srgbClr val="FF0000"/>
              </a:solidFill>
            </a:endParaRPr>
          </a:p>
        </p:txBody>
      </p:sp>
      <p:sp>
        <p:nvSpPr>
          <p:cNvPr id="45071"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5072"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73"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5074"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75"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5076"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5077"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78"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5079"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5080"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1"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00000001</a:t>
            </a:r>
            <a:endParaRPr lang="en-US" altLang="en-US" sz="1800">
              <a:solidFill>
                <a:srgbClr val="AB1C3A"/>
              </a:solidFill>
            </a:endParaRPr>
          </a:p>
        </p:txBody>
      </p:sp>
      <p:sp>
        <p:nvSpPr>
          <p:cNvPr id="45082"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5083"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4"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5"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6"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7"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8"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9"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90"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91"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92"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5093"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5094"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5095"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5096"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5097"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5098"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5099"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5100"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5101"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5102"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5103" name="Rectangle 49"/>
          <p:cNvSpPr>
            <a:spLocks noChangeArrowheads="1"/>
          </p:cNvSpPr>
          <p:nvPr/>
        </p:nvSpPr>
        <p:spPr bwMode="auto">
          <a:xfrm>
            <a:off x="3657600" y="3124200"/>
            <a:ext cx="2667000" cy="381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104" name="Text Box 50"/>
          <p:cNvSpPr txBox="1">
            <a:spLocks noChangeArrowheads="1"/>
          </p:cNvSpPr>
          <p:nvPr/>
        </p:nvSpPr>
        <p:spPr bwMode="auto">
          <a:xfrm>
            <a:off x="3641725" y="3138488"/>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t>Register1=Register2+Register2</a:t>
            </a:r>
          </a:p>
        </p:txBody>
      </p:sp>
      <p:sp>
        <p:nvSpPr>
          <p:cNvPr id="45105"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6083" name="Group 3"/>
          <p:cNvGrpSpPr>
            <a:grpSpLocks/>
          </p:cNvGrpSpPr>
          <p:nvPr/>
        </p:nvGrpSpPr>
        <p:grpSpPr bwMode="auto">
          <a:xfrm>
            <a:off x="609600" y="1066800"/>
            <a:ext cx="8218488" cy="180975"/>
            <a:chOff x="295" y="1311"/>
            <a:chExt cx="5177" cy="114"/>
          </a:xfrm>
        </p:grpSpPr>
        <p:sp>
          <p:nvSpPr>
            <p:cNvPr id="4613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3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608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85"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86"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87"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6088"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6089"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6090"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6091"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92"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93"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6094"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6095"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6096"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97"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6098"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99"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6100"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6101"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02"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6103"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6104"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05"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46106"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6107"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08"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09"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0"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1"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2"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3"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4"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5"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6"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6117"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6118"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6119"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6120"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6121"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6122"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6123"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6124"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6125"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6126"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6127" name="Line 49"/>
          <p:cNvSpPr>
            <a:spLocks noChangeShapeType="1"/>
          </p:cNvSpPr>
          <p:nvPr/>
        </p:nvSpPr>
        <p:spPr bwMode="auto">
          <a:xfrm flipH="1">
            <a:off x="3276600" y="1905000"/>
            <a:ext cx="152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128" name="Text Box 50"/>
          <p:cNvSpPr txBox="1">
            <a:spLocks noChangeArrowheads="1"/>
          </p:cNvSpPr>
          <p:nvPr/>
        </p:nvSpPr>
        <p:spPr bwMode="auto">
          <a:xfrm>
            <a:off x="3032125" y="1490663"/>
            <a:ext cx="3271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Program Counter Incremented</a:t>
            </a:r>
            <a:endParaRPr lang="en-US" altLang="en-US" sz="2400"/>
          </a:p>
        </p:txBody>
      </p:sp>
      <p:sp>
        <p:nvSpPr>
          <p:cNvPr id="46129"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07"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7108" name="Group 4"/>
          <p:cNvGrpSpPr>
            <a:grpSpLocks/>
          </p:cNvGrpSpPr>
          <p:nvPr/>
        </p:nvGrpSpPr>
        <p:grpSpPr bwMode="auto">
          <a:xfrm>
            <a:off x="609600" y="1066800"/>
            <a:ext cx="8218488" cy="180975"/>
            <a:chOff x="295" y="1311"/>
            <a:chExt cx="5177" cy="114"/>
          </a:xfrm>
        </p:grpSpPr>
        <p:sp>
          <p:nvSpPr>
            <p:cNvPr id="47163"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64"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7109"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0"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1"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2"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7113"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7114"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7115"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7116"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7"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8"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7119"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7120"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7121"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22"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7123"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24"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7125"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7126"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27"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7128"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7129"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0"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47131"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7132"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3"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4" name="Rectangle 32"/>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5"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6"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7"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8"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9"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40"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41"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7142"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7143"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7144"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7145"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7146"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7147"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7148"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7149"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7150"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7151"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7152"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47153"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4"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5" name="Rectangle 53"/>
          <p:cNvSpPr>
            <a:spLocks noChangeArrowheads="1"/>
          </p:cNvSpPr>
          <p:nvPr/>
        </p:nvSpPr>
        <p:spPr bwMode="auto">
          <a:xfrm>
            <a:off x="5105400" y="5867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6"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47157" name="Rectangle 55"/>
          <p:cNvSpPr>
            <a:spLocks noChangeArrowheads="1"/>
          </p:cNvSpPr>
          <p:nvPr/>
        </p:nvSpPr>
        <p:spPr bwMode="auto">
          <a:xfrm>
            <a:off x="5105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8" name="Rectangle 56"/>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9" name="Text Box 57"/>
          <p:cNvSpPr txBox="1">
            <a:spLocks noChangeArrowheads="1"/>
          </p:cNvSpPr>
          <p:nvPr/>
        </p:nvSpPr>
        <p:spPr bwMode="auto">
          <a:xfrm>
            <a:off x="412115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data in</a:t>
            </a:r>
          </a:p>
        </p:txBody>
      </p:sp>
      <p:sp>
        <p:nvSpPr>
          <p:cNvPr id="47160"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47161"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Write</a:t>
            </a:r>
          </a:p>
        </p:txBody>
      </p:sp>
      <p:sp>
        <p:nvSpPr>
          <p:cNvPr id="47162"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8 bit data out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31"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8132" name="Group 4"/>
          <p:cNvGrpSpPr>
            <a:grpSpLocks/>
          </p:cNvGrpSpPr>
          <p:nvPr/>
        </p:nvGrpSpPr>
        <p:grpSpPr bwMode="auto">
          <a:xfrm>
            <a:off x="609600" y="1066800"/>
            <a:ext cx="8218488" cy="180975"/>
            <a:chOff x="295" y="1311"/>
            <a:chExt cx="5177" cy="114"/>
          </a:xfrm>
        </p:grpSpPr>
        <p:sp>
          <p:nvSpPr>
            <p:cNvPr id="48190"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91"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8133"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34"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35"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36"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8137"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8138"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8139"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8140"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41"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42"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8143"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8144"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8145"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46"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8147"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48"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8149"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8150"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1"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8152"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8153"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4"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48155"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8156"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7"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8" name="Rectangle 32"/>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9"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0"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1"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2"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3"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4"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5"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8166"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8167"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8168"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8169"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8170"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8171"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8172"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8173"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8174"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8175"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8176"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48177"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78"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79" name="Rectangle 53"/>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80"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48181" name="Rectangle 55"/>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82" name="Rectangle 56"/>
          <p:cNvSpPr>
            <a:spLocks noChangeArrowheads="1"/>
          </p:cNvSpPr>
          <p:nvPr/>
        </p:nvSpPr>
        <p:spPr bwMode="auto">
          <a:xfrm>
            <a:off x="739140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83" name="Text Box 57"/>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48184"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48185"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48186"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8 bit data out</a:t>
            </a:r>
            <a:r>
              <a:rPr lang="en-US" altLang="en-US" sz="1800"/>
              <a:t> </a:t>
            </a:r>
          </a:p>
        </p:txBody>
      </p:sp>
      <p:sp>
        <p:nvSpPr>
          <p:cNvPr id="48187" name="Line 61"/>
          <p:cNvSpPr>
            <a:spLocks noChangeShapeType="1"/>
          </p:cNvSpPr>
          <p:nvPr/>
        </p:nvSpPr>
        <p:spPr bwMode="auto">
          <a:xfrm>
            <a:off x="3651250" y="2667000"/>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88" name="Line 62"/>
          <p:cNvSpPr>
            <a:spLocks noChangeShapeType="1"/>
          </p:cNvSpPr>
          <p:nvPr/>
        </p:nvSpPr>
        <p:spPr bwMode="auto">
          <a:xfrm>
            <a:off x="4419600" y="5105400"/>
            <a:ext cx="5334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89" name="Text Box 63"/>
          <p:cNvSpPr txBox="1">
            <a:spLocks noChangeArrowheads="1"/>
          </p:cNvSpPr>
          <p:nvPr/>
        </p:nvSpPr>
        <p:spPr bwMode="auto">
          <a:xfrm>
            <a:off x="4114800" y="4876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152400"/>
            <a:ext cx="7772400" cy="990600"/>
          </a:xfrm>
        </p:spPr>
        <p:txBody>
          <a:bodyPr/>
          <a:lstStyle/>
          <a:p>
            <a:pPr eaLnBrk="1" hangingPunct="1"/>
            <a:r>
              <a:rPr lang="en-US" altLang="en-US"/>
              <a:t>A 1-Bit Memory</a:t>
            </a:r>
          </a:p>
        </p:txBody>
      </p:sp>
      <p:grpSp>
        <p:nvGrpSpPr>
          <p:cNvPr id="14339" name="Group 3"/>
          <p:cNvGrpSpPr>
            <a:grpSpLocks/>
          </p:cNvGrpSpPr>
          <p:nvPr/>
        </p:nvGrpSpPr>
        <p:grpSpPr bwMode="auto">
          <a:xfrm>
            <a:off x="457200" y="1066800"/>
            <a:ext cx="8218488" cy="180975"/>
            <a:chOff x="295" y="1311"/>
            <a:chExt cx="5177" cy="114"/>
          </a:xfrm>
        </p:grpSpPr>
        <p:sp>
          <p:nvSpPr>
            <p:cNvPr id="14341"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4342"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pic>
        <p:nvPicPr>
          <p:cNvPr id="14340" name="Picture 6" descr="rsff-stabl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2619375"/>
            <a:ext cx="40433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350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55"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9156" name="Group 4"/>
          <p:cNvGrpSpPr>
            <a:grpSpLocks/>
          </p:cNvGrpSpPr>
          <p:nvPr/>
        </p:nvGrpSpPr>
        <p:grpSpPr bwMode="auto">
          <a:xfrm>
            <a:off x="609600" y="1066800"/>
            <a:ext cx="8218488" cy="180975"/>
            <a:chOff x="295" y="1311"/>
            <a:chExt cx="5177" cy="114"/>
          </a:xfrm>
        </p:grpSpPr>
        <p:sp>
          <p:nvSpPr>
            <p:cNvPr id="49214"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15"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9157"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58"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59"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60"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9161"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9162"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9163"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9164"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65"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66"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9167"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9168"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9169"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70"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9171"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72"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9173"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9174"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75"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9176"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9177"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78"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49179"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9180"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1"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2"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3"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4"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5"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6"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7"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8"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9"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9190"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9191"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9192"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49193"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9194"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9195"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9196"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9197"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9198"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9199"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9200"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49201"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2"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3" name="Rectangle 53"/>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4"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49205" name="Rectangle 55"/>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6" name="Rectangle 56"/>
          <p:cNvSpPr>
            <a:spLocks noChangeArrowheads="1"/>
          </p:cNvSpPr>
          <p:nvPr/>
        </p:nvSpPr>
        <p:spPr bwMode="auto">
          <a:xfrm>
            <a:off x="739140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7" name="Text Box 57"/>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49208"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49209"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49210"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8 bit data out</a:t>
            </a:r>
            <a:r>
              <a:rPr lang="en-US" altLang="en-US" sz="1800"/>
              <a:t> </a:t>
            </a:r>
          </a:p>
        </p:txBody>
      </p:sp>
      <p:sp>
        <p:nvSpPr>
          <p:cNvPr id="49211" name="Line 61"/>
          <p:cNvSpPr>
            <a:spLocks noChangeShapeType="1"/>
          </p:cNvSpPr>
          <p:nvPr/>
        </p:nvSpPr>
        <p:spPr bwMode="auto">
          <a:xfrm>
            <a:off x="3651250" y="2667000"/>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2" name="Line 62"/>
          <p:cNvSpPr>
            <a:spLocks noChangeShapeType="1"/>
          </p:cNvSpPr>
          <p:nvPr/>
        </p:nvSpPr>
        <p:spPr bwMode="auto">
          <a:xfrm>
            <a:off x="4419600" y="5105400"/>
            <a:ext cx="5334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3" name="Text Box 63"/>
          <p:cNvSpPr txBox="1">
            <a:spLocks noChangeArrowheads="1"/>
          </p:cNvSpPr>
          <p:nvPr/>
        </p:nvSpPr>
        <p:spPr bwMode="auto">
          <a:xfrm>
            <a:off x="4114800" y="4876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79"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0180" name="Group 4"/>
          <p:cNvGrpSpPr>
            <a:grpSpLocks/>
          </p:cNvGrpSpPr>
          <p:nvPr/>
        </p:nvGrpSpPr>
        <p:grpSpPr bwMode="auto">
          <a:xfrm>
            <a:off x="609600" y="1066800"/>
            <a:ext cx="8218488" cy="180975"/>
            <a:chOff x="295" y="1311"/>
            <a:chExt cx="5177" cy="114"/>
          </a:xfrm>
        </p:grpSpPr>
        <p:sp>
          <p:nvSpPr>
            <p:cNvPr id="50239"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40"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0181"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82"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83"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84"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0185"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50186"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50187"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50188"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89"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90"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0191"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0192"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50193"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94"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50195"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96"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50197"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0198"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99"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0200"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0201"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2"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0203"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0204"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5"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6"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7"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8"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9"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10"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11"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12"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13"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0214"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0215"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0216"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0217"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0218"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0219"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0220"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0221"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0222"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0223"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0224"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0225"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26"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27" name="Rectangle 53"/>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28"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0229" name="Rectangle 55"/>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30" name="Rectangle 56"/>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31" name="Text Box 57"/>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0232"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0233"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0234"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rgbClr val="E4E4E4"/>
                </a:solidFill>
              </a:rPr>
              <a:t>8 bit data</a:t>
            </a:r>
            <a:r>
              <a:rPr lang="en-US" altLang="en-US" sz="1800">
                <a:solidFill>
                  <a:schemeClr val="bg2"/>
                </a:solidFill>
              </a:rPr>
              <a:t> </a:t>
            </a:r>
            <a:r>
              <a:rPr lang="en-US" altLang="en-US" sz="1800">
                <a:solidFill>
                  <a:srgbClr val="E4E4E4"/>
                </a:solidFill>
              </a:rPr>
              <a:t>out</a:t>
            </a:r>
            <a:r>
              <a:rPr lang="en-US" altLang="en-US" sz="1800"/>
              <a:t> </a:t>
            </a:r>
          </a:p>
        </p:txBody>
      </p:sp>
      <p:sp>
        <p:nvSpPr>
          <p:cNvPr id="50235" name="Line 61"/>
          <p:cNvSpPr>
            <a:spLocks noChangeShapeType="1"/>
          </p:cNvSpPr>
          <p:nvPr/>
        </p:nvSpPr>
        <p:spPr bwMode="auto">
          <a:xfrm>
            <a:off x="3651250" y="2667000"/>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36" name="Line 62"/>
          <p:cNvSpPr>
            <a:spLocks noChangeShapeType="1"/>
          </p:cNvSpPr>
          <p:nvPr/>
        </p:nvSpPr>
        <p:spPr bwMode="auto">
          <a:xfrm>
            <a:off x="4419600" y="5105400"/>
            <a:ext cx="5334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37" name="Text Box 63"/>
          <p:cNvSpPr txBox="1">
            <a:spLocks noChangeArrowheads="1"/>
          </p:cNvSpPr>
          <p:nvPr/>
        </p:nvSpPr>
        <p:spPr bwMode="auto">
          <a:xfrm>
            <a:off x="4114800" y="4876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p:txBody>
      </p:sp>
      <p:sp>
        <p:nvSpPr>
          <p:cNvPr id="50238" name="Rectangle 64"/>
          <p:cNvSpPr>
            <a:spLocks noChangeArrowheads="1"/>
          </p:cNvSpPr>
          <p:nvPr/>
        </p:nvSpPr>
        <p:spPr bwMode="auto">
          <a:xfrm>
            <a:off x="7772400" y="41910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b="1">
                <a:solidFill>
                  <a:srgbClr val="28AB03"/>
                </a:solidFill>
              </a:rPr>
              <a:t>10</a:t>
            </a:r>
            <a:r>
              <a:rPr lang="en-US" altLang="en-US" sz="1800" b="1">
                <a:solidFill>
                  <a:srgbClr val="AB1C3A"/>
                </a:solidFill>
              </a:rPr>
              <a:t>001100</a:t>
            </a:r>
            <a:endParaRPr lang="en-US" altLang="en-US" sz="1800">
              <a:solidFill>
                <a:srgbClr val="AB1C3A"/>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03"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1204" name="Group 4"/>
          <p:cNvGrpSpPr>
            <a:grpSpLocks/>
          </p:cNvGrpSpPr>
          <p:nvPr/>
        </p:nvGrpSpPr>
        <p:grpSpPr bwMode="auto">
          <a:xfrm>
            <a:off x="609600" y="1066800"/>
            <a:ext cx="8218488" cy="180975"/>
            <a:chOff x="295" y="1311"/>
            <a:chExt cx="5177" cy="114"/>
          </a:xfrm>
        </p:grpSpPr>
        <p:sp>
          <p:nvSpPr>
            <p:cNvPr id="51261"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62"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1205"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06"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07"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08"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1209"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51210"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51211"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51212"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13"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14"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1215"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1216"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51217"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18"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51219"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20"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51221"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1222"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23"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1224"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1225"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26"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1227"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1228"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29"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0"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1"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2"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3"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4"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5"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6"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7"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1238"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1239"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1240"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1241"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1242"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1243"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1244"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1245"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1246"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1247"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1248"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1249"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0"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1" name="Rectangle 53"/>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2"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1253" name="Rectangle 55"/>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4" name="Rectangle 56"/>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5" name="Text Box 57"/>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1256"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1257"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1258"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rgbClr val="E4E4E4"/>
                </a:solidFill>
              </a:rPr>
              <a:t>8 bit data</a:t>
            </a:r>
            <a:r>
              <a:rPr lang="en-US" altLang="en-US" sz="1800">
                <a:solidFill>
                  <a:schemeClr val="bg2"/>
                </a:solidFill>
              </a:rPr>
              <a:t> </a:t>
            </a:r>
            <a:r>
              <a:rPr lang="en-US" altLang="en-US" sz="1800">
                <a:solidFill>
                  <a:srgbClr val="E4E4E4"/>
                </a:solidFill>
              </a:rPr>
              <a:t>out</a:t>
            </a:r>
            <a:r>
              <a:rPr lang="en-US" altLang="en-US" sz="1800"/>
              <a:t> </a:t>
            </a:r>
          </a:p>
        </p:txBody>
      </p:sp>
      <p:sp>
        <p:nvSpPr>
          <p:cNvPr id="51259" name="Line 61"/>
          <p:cNvSpPr>
            <a:spLocks noChangeShapeType="1"/>
          </p:cNvSpPr>
          <p:nvPr/>
        </p:nvSpPr>
        <p:spPr bwMode="auto">
          <a:xfrm flipH="1" flipV="1">
            <a:off x="3657600" y="3352800"/>
            <a:ext cx="4114800" cy="1066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60" name="Rectangle 62"/>
          <p:cNvSpPr>
            <a:spLocks noChangeArrowheads="1"/>
          </p:cNvSpPr>
          <p:nvPr/>
        </p:nvSpPr>
        <p:spPr bwMode="auto">
          <a:xfrm>
            <a:off x="7772400" y="41910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b="1">
                <a:solidFill>
                  <a:srgbClr val="28AB03"/>
                </a:solidFill>
              </a:rPr>
              <a:t>10</a:t>
            </a:r>
            <a:r>
              <a:rPr lang="en-US" altLang="en-US" sz="1800" b="1">
                <a:solidFill>
                  <a:srgbClr val="AB1C3A"/>
                </a:solidFill>
              </a:rPr>
              <a:t>001100</a:t>
            </a:r>
            <a:endParaRPr lang="en-US" altLang="en-US" sz="1800">
              <a:solidFill>
                <a:srgbClr val="AB1C3A"/>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27"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2228" name="Group 4"/>
          <p:cNvGrpSpPr>
            <a:grpSpLocks/>
          </p:cNvGrpSpPr>
          <p:nvPr/>
        </p:nvGrpSpPr>
        <p:grpSpPr bwMode="auto">
          <a:xfrm>
            <a:off x="609600" y="1066800"/>
            <a:ext cx="8218488" cy="180975"/>
            <a:chOff x="295" y="1311"/>
            <a:chExt cx="5177" cy="114"/>
          </a:xfrm>
        </p:grpSpPr>
        <p:sp>
          <p:nvSpPr>
            <p:cNvPr id="52284"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85"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2229"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0"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1"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2"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2233"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52234"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52235"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52236"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7"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8"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2239"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2240"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52241"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42"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52243"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44"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52245"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2246"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47"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2248"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2249"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0"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2251"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2252"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3"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4"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5"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6"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7"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8"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9"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60"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61"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2262"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2263"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2264"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2265"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2266"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2267"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2268"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2269"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2270"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2271" name="Rectangle 49"/>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2272" name="Rectangle 50"/>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3" name="Rectangle 51"/>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4" name="Rectangle 52"/>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5" name="Text Box 53"/>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2276" name="Rectangle 54"/>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7" name="Rectangle 55"/>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8" name="Text Box 56"/>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2279" name="Text Box 57"/>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2280" name="Text Box 58"/>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2281" name="Text Box 59"/>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8 bit data out</a:t>
            </a:r>
            <a:r>
              <a:rPr lang="en-US" altLang="en-US" sz="1800"/>
              <a:t> </a:t>
            </a:r>
          </a:p>
        </p:txBody>
      </p:sp>
      <p:sp>
        <p:nvSpPr>
          <p:cNvPr id="52282" name="Line 60"/>
          <p:cNvSpPr>
            <a:spLocks noChangeShapeType="1"/>
          </p:cNvSpPr>
          <p:nvPr/>
        </p:nvSpPr>
        <p:spPr bwMode="auto">
          <a:xfrm flipH="1" flipV="1">
            <a:off x="3657600" y="3352800"/>
            <a:ext cx="4114800" cy="1066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83" name="Rectangle 61"/>
          <p:cNvSpPr>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51"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3252" name="Group 4"/>
          <p:cNvGrpSpPr>
            <a:grpSpLocks/>
          </p:cNvGrpSpPr>
          <p:nvPr/>
        </p:nvGrpSpPr>
        <p:grpSpPr bwMode="auto">
          <a:xfrm>
            <a:off x="609600" y="1066800"/>
            <a:ext cx="8218488" cy="180975"/>
            <a:chOff x="295" y="1311"/>
            <a:chExt cx="5177" cy="114"/>
          </a:xfrm>
        </p:grpSpPr>
        <p:sp>
          <p:nvSpPr>
            <p:cNvPr id="53320"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321"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3253"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54" name="Rectangle 8"/>
          <p:cNvSpPr>
            <a:spLocks noChangeArrowheads="1"/>
          </p:cNvSpPr>
          <p:nvPr/>
        </p:nvSpPr>
        <p:spPr bwMode="auto">
          <a:xfrm>
            <a:off x="1905000" y="4252913"/>
            <a:ext cx="1676400" cy="4064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55" name="Rectangle 9"/>
          <p:cNvSpPr>
            <a:spLocks noChangeArrowheads="1"/>
          </p:cNvSpPr>
          <p:nvPr/>
        </p:nvSpPr>
        <p:spPr bwMode="auto">
          <a:xfrm>
            <a:off x="1905000" y="4800600"/>
            <a:ext cx="1676400" cy="4064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56"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3257" name="Text Box 11"/>
          <p:cNvSpPr txBox="1">
            <a:spLocks noChangeArrowheads="1"/>
          </p:cNvSpPr>
          <p:nvPr/>
        </p:nvSpPr>
        <p:spPr bwMode="auto">
          <a:xfrm>
            <a:off x="457200" y="3763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0</a:t>
            </a:r>
            <a:endParaRPr lang="en-US" altLang="en-US" sz="2400">
              <a:solidFill>
                <a:srgbClr val="E4E4E4"/>
              </a:solidFill>
            </a:endParaRPr>
          </a:p>
        </p:txBody>
      </p:sp>
      <p:sp>
        <p:nvSpPr>
          <p:cNvPr id="53258" name="Text Box 12"/>
          <p:cNvSpPr txBox="1">
            <a:spLocks noChangeArrowheads="1"/>
          </p:cNvSpPr>
          <p:nvPr/>
        </p:nvSpPr>
        <p:spPr bwMode="auto">
          <a:xfrm>
            <a:off x="457200" y="4327525"/>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1</a:t>
            </a:r>
            <a:endParaRPr lang="en-US" altLang="en-US" sz="2400">
              <a:solidFill>
                <a:srgbClr val="E4E4E4"/>
              </a:solidFill>
            </a:endParaRPr>
          </a:p>
        </p:txBody>
      </p:sp>
      <p:sp>
        <p:nvSpPr>
          <p:cNvPr id="53259" name="Text Box 13"/>
          <p:cNvSpPr txBox="1">
            <a:spLocks noChangeArrowheads="1"/>
          </p:cNvSpPr>
          <p:nvPr/>
        </p:nvSpPr>
        <p:spPr bwMode="auto">
          <a:xfrm>
            <a:off x="457200" y="4876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2</a:t>
            </a:r>
            <a:endParaRPr lang="en-US" altLang="en-US" sz="2400">
              <a:solidFill>
                <a:srgbClr val="E4E4E4"/>
              </a:solidFill>
            </a:endParaRPr>
          </a:p>
        </p:txBody>
      </p:sp>
      <p:sp>
        <p:nvSpPr>
          <p:cNvPr id="53260"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61" name="Rectangle 15"/>
          <p:cNvSpPr>
            <a:spLocks noChangeArrowheads="1"/>
          </p:cNvSpPr>
          <p:nvPr/>
        </p:nvSpPr>
        <p:spPr bwMode="auto">
          <a:xfrm>
            <a:off x="1905000" y="3719513"/>
            <a:ext cx="1676400" cy="3810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62" name="Text Box 16"/>
          <p:cNvSpPr txBox="1">
            <a:spLocks noChangeArrowheads="1"/>
          </p:cNvSpPr>
          <p:nvPr/>
        </p:nvSpPr>
        <p:spPr bwMode="auto">
          <a:xfrm>
            <a:off x="2135188" y="37480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00000010</a:t>
            </a:r>
            <a:endParaRPr lang="en-US" altLang="en-US" sz="2400">
              <a:solidFill>
                <a:srgbClr val="E4E4E4"/>
              </a:solidFill>
            </a:endParaRPr>
          </a:p>
        </p:txBody>
      </p:sp>
      <p:sp>
        <p:nvSpPr>
          <p:cNvPr id="53263" name="Text Box 17"/>
          <p:cNvSpPr txBox="1">
            <a:spLocks noChangeArrowheads="1"/>
          </p:cNvSpPr>
          <p:nvPr/>
        </p:nvSpPr>
        <p:spPr bwMode="auto">
          <a:xfrm>
            <a:off x="2151063" y="429577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00000010</a:t>
            </a:r>
            <a:endParaRPr lang="en-US" altLang="en-US" sz="2400">
              <a:solidFill>
                <a:srgbClr val="E4E4E4"/>
              </a:solidFill>
            </a:endParaRPr>
          </a:p>
        </p:txBody>
      </p:sp>
      <p:sp>
        <p:nvSpPr>
          <p:cNvPr id="53264" name="Text Box 18"/>
          <p:cNvSpPr txBox="1">
            <a:spLocks noChangeArrowheads="1"/>
          </p:cNvSpPr>
          <p:nvPr/>
        </p:nvSpPr>
        <p:spPr bwMode="auto">
          <a:xfrm>
            <a:off x="2151063" y="4862513"/>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00000001</a:t>
            </a:r>
            <a:endParaRPr lang="en-US" altLang="en-US" sz="2400">
              <a:solidFill>
                <a:srgbClr val="E4E4E4"/>
              </a:solidFill>
            </a:endParaRPr>
          </a:p>
        </p:txBody>
      </p:sp>
      <p:sp>
        <p:nvSpPr>
          <p:cNvPr id="53265" name="Rectangle 19"/>
          <p:cNvSpPr>
            <a:spLocks noChangeArrowheads="1"/>
          </p:cNvSpPr>
          <p:nvPr/>
        </p:nvSpPr>
        <p:spPr bwMode="auto">
          <a:xfrm>
            <a:off x="1905000" y="5334000"/>
            <a:ext cx="1676400" cy="3810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66" name="Rectangle 20"/>
          <p:cNvSpPr>
            <a:spLocks noChangeArrowheads="1"/>
          </p:cNvSpPr>
          <p:nvPr/>
        </p:nvSpPr>
        <p:spPr bwMode="auto">
          <a:xfrm>
            <a:off x="458788" y="5410200"/>
            <a:ext cx="879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E4E4E4"/>
                </a:solidFill>
              </a:rPr>
              <a:t>Register 3</a:t>
            </a:r>
          </a:p>
        </p:txBody>
      </p:sp>
      <p:sp>
        <p:nvSpPr>
          <p:cNvPr id="53267" name="Rectangle 21"/>
          <p:cNvSpPr>
            <a:spLocks noChangeArrowheads="1"/>
          </p:cNvSpPr>
          <p:nvPr/>
        </p:nvSpPr>
        <p:spPr bwMode="auto">
          <a:xfrm>
            <a:off x="457200" y="2103438"/>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68" name="Text Box 22"/>
          <p:cNvSpPr txBox="1">
            <a:spLocks noChangeArrowheads="1"/>
          </p:cNvSpPr>
          <p:nvPr/>
        </p:nvSpPr>
        <p:spPr bwMode="auto">
          <a:xfrm>
            <a:off x="2151063" y="5410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00000011</a:t>
            </a:r>
            <a:endParaRPr lang="en-US" altLang="en-US" sz="2400">
              <a:solidFill>
                <a:srgbClr val="E4E4E4"/>
              </a:solidFill>
            </a:endParaRPr>
          </a:p>
        </p:txBody>
      </p:sp>
      <p:sp>
        <p:nvSpPr>
          <p:cNvPr id="53269"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3270"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1"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3272"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3273"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4"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3275"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3276"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7"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8"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9"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0"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1"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2"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3"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4"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5"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3286"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3287"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3288"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3289"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3290"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3291"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3292"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3293"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3294"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3295" name="Rectangle 49"/>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3296" name="Rectangle 50"/>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97" name="Rectangle 51"/>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98" name="Rectangle 52"/>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99" name="Text Box 53"/>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3300" name="Rectangle 54"/>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301" name="Rectangle 55"/>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302" name="Text Box 56"/>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3303" name="Text Box 57"/>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3304" name="Text Box 58"/>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3305" name="Text Box 59"/>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8 bit data out</a:t>
            </a:r>
            <a:r>
              <a:rPr lang="en-US" altLang="en-US" sz="1800"/>
              <a:t> </a:t>
            </a:r>
          </a:p>
        </p:txBody>
      </p:sp>
      <p:sp>
        <p:nvSpPr>
          <p:cNvPr id="53306" name="Rectangle 60"/>
          <p:cNvSpPr>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3307" name="Line 61"/>
          <p:cNvSpPr>
            <a:spLocks noChangeShapeType="1"/>
          </p:cNvSpPr>
          <p:nvPr/>
        </p:nvSpPr>
        <p:spPr bwMode="auto">
          <a:xfrm>
            <a:off x="2286000" y="3429000"/>
            <a:ext cx="0" cy="2362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3308"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425" y="3657600"/>
            <a:ext cx="6635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09" name="Line 63"/>
          <p:cNvSpPr>
            <a:spLocks noChangeShapeType="1"/>
          </p:cNvSpPr>
          <p:nvPr/>
        </p:nvSpPr>
        <p:spPr bwMode="auto">
          <a:xfrm>
            <a:off x="2286000" y="4002088"/>
            <a:ext cx="685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3310" name="Picture 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2905125" y="3756025"/>
            <a:ext cx="8493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11"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175" y="4287838"/>
            <a:ext cx="6635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12" name="Picture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063" y="4621213"/>
            <a:ext cx="6635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13" name="Line 67"/>
          <p:cNvSpPr>
            <a:spLocks noChangeShapeType="1"/>
          </p:cNvSpPr>
          <p:nvPr/>
        </p:nvSpPr>
        <p:spPr bwMode="auto">
          <a:xfrm>
            <a:off x="2293938" y="4795838"/>
            <a:ext cx="228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4" name="Line 68"/>
          <p:cNvSpPr>
            <a:spLocks noChangeShapeType="1"/>
          </p:cNvSpPr>
          <p:nvPr/>
        </p:nvSpPr>
        <p:spPr bwMode="auto">
          <a:xfrm>
            <a:off x="2438400" y="3429000"/>
            <a:ext cx="0" cy="2362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3315"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3013075" y="4476750"/>
            <a:ext cx="8493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16" name="Line 70"/>
          <p:cNvSpPr>
            <a:spLocks noChangeShapeType="1"/>
          </p:cNvSpPr>
          <p:nvPr/>
        </p:nvSpPr>
        <p:spPr bwMode="auto">
          <a:xfrm>
            <a:off x="3019425" y="4462463"/>
            <a:ext cx="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7" name="Line 71"/>
          <p:cNvSpPr>
            <a:spLocks noChangeShapeType="1"/>
          </p:cNvSpPr>
          <p:nvPr/>
        </p:nvSpPr>
        <p:spPr bwMode="auto">
          <a:xfrm>
            <a:off x="3014663" y="4724400"/>
            <a:ext cx="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8" name="Line 72"/>
          <p:cNvSpPr>
            <a:spLocks noChangeShapeType="1"/>
          </p:cNvSpPr>
          <p:nvPr/>
        </p:nvSpPr>
        <p:spPr bwMode="auto">
          <a:xfrm>
            <a:off x="3614738" y="3905250"/>
            <a:ext cx="4238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9" name="Line 73"/>
          <p:cNvSpPr>
            <a:spLocks noChangeShapeType="1"/>
          </p:cNvSpPr>
          <p:nvPr/>
        </p:nvSpPr>
        <p:spPr bwMode="auto">
          <a:xfrm>
            <a:off x="3638550" y="4633913"/>
            <a:ext cx="4238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75"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4276" name="Group 4"/>
          <p:cNvGrpSpPr>
            <a:grpSpLocks/>
          </p:cNvGrpSpPr>
          <p:nvPr/>
        </p:nvGrpSpPr>
        <p:grpSpPr bwMode="auto">
          <a:xfrm>
            <a:off x="609600" y="1066800"/>
            <a:ext cx="8218488" cy="180975"/>
            <a:chOff x="295" y="1311"/>
            <a:chExt cx="5177" cy="114"/>
          </a:xfrm>
        </p:grpSpPr>
        <p:sp>
          <p:nvSpPr>
            <p:cNvPr id="54346"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47"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4277"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78" name="Rectangle 8"/>
          <p:cNvSpPr>
            <a:spLocks noChangeArrowheads="1"/>
          </p:cNvSpPr>
          <p:nvPr/>
        </p:nvSpPr>
        <p:spPr bwMode="auto">
          <a:xfrm>
            <a:off x="1905000" y="4252913"/>
            <a:ext cx="1676400" cy="4064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79" name="Rectangle 9"/>
          <p:cNvSpPr>
            <a:spLocks noChangeArrowheads="1"/>
          </p:cNvSpPr>
          <p:nvPr/>
        </p:nvSpPr>
        <p:spPr bwMode="auto">
          <a:xfrm>
            <a:off x="1905000" y="4800600"/>
            <a:ext cx="1676400" cy="4064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80"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4281" name="Text Box 11"/>
          <p:cNvSpPr txBox="1">
            <a:spLocks noChangeArrowheads="1"/>
          </p:cNvSpPr>
          <p:nvPr/>
        </p:nvSpPr>
        <p:spPr bwMode="auto">
          <a:xfrm>
            <a:off x="457200" y="3763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0</a:t>
            </a:r>
            <a:endParaRPr lang="en-US" altLang="en-US" sz="2400">
              <a:solidFill>
                <a:srgbClr val="E4E4E4"/>
              </a:solidFill>
            </a:endParaRPr>
          </a:p>
        </p:txBody>
      </p:sp>
      <p:sp>
        <p:nvSpPr>
          <p:cNvPr id="54282" name="Text Box 12"/>
          <p:cNvSpPr txBox="1">
            <a:spLocks noChangeArrowheads="1"/>
          </p:cNvSpPr>
          <p:nvPr/>
        </p:nvSpPr>
        <p:spPr bwMode="auto">
          <a:xfrm>
            <a:off x="457200" y="4327525"/>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1</a:t>
            </a:r>
            <a:endParaRPr lang="en-US" altLang="en-US" sz="2400">
              <a:solidFill>
                <a:srgbClr val="E4E4E4"/>
              </a:solidFill>
            </a:endParaRPr>
          </a:p>
        </p:txBody>
      </p:sp>
      <p:sp>
        <p:nvSpPr>
          <p:cNvPr id="54283" name="Text Box 13"/>
          <p:cNvSpPr txBox="1">
            <a:spLocks noChangeArrowheads="1"/>
          </p:cNvSpPr>
          <p:nvPr/>
        </p:nvSpPr>
        <p:spPr bwMode="auto">
          <a:xfrm>
            <a:off x="457200" y="4876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2</a:t>
            </a:r>
            <a:endParaRPr lang="en-US" altLang="en-US" sz="2400">
              <a:solidFill>
                <a:srgbClr val="E4E4E4"/>
              </a:solidFill>
            </a:endParaRPr>
          </a:p>
        </p:txBody>
      </p:sp>
      <p:sp>
        <p:nvSpPr>
          <p:cNvPr id="54284"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85" name="Rectangle 15"/>
          <p:cNvSpPr>
            <a:spLocks noChangeArrowheads="1"/>
          </p:cNvSpPr>
          <p:nvPr/>
        </p:nvSpPr>
        <p:spPr bwMode="auto">
          <a:xfrm>
            <a:off x="1905000" y="3719513"/>
            <a:ext cx="1676400" cy="3810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86" name="Text Box 16"/>
          <p:cNvSpPr txBox="1">
            <a:spLocks noChangeArrowheads="1"/>
          </p:cNvSpPr>
          <p:nvPr/>
        </p:nvSpPr>
        <p:spPr bwMode="auto">
          <a:xfrm>
            <a:off x="2135188" y="37480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00000010</a:t>
            </a:r>
            <a:endParaRPr lang="en-US" altLang="en-US" sz="2400">
              <a:solidFill>
                <a:srgbClr val="E4E4E4"/>
              </a:solidFill>
            </a:endParaRPr>
          </a:p>
        </p:txBody>
      </p:sp>
      <p:sp>
        <p:nvSpPr>
          <p:cNvPr id="54287" name="Text Box 17"/>
          <p:cNvSpPr txBox="1">
            <a:spLocks noChangeArrowheads="1"/>
          </p:cNvSpPr>
          <p:nvPr/>
        </p:nvSpPr>
        <p:spPr bwMode="auto">
          <a:xfrm>
            <a:off x="2151063" y="429577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00000010</a:t>
            </a:r>
            <a:endParaRPr lang="en-US" altLang="en-US" sz="2400">
              <a:solidFill>
                <a:srgbClr val="E4E4E4"/>
              </a:solidFill>
            </a:endParaRPr>
          </a:p>
        </p:txBody>
      </p:sp>
      <p:sp>
        <p:nvSpPr>
          <p:cNvPr id="54288" name="Text Box 18"/>
          <p:cNvSpPr txBox="1">
            <a:spLocks noChangeArrowheads="1"/>
          </p:cNvSpPr>
          <p:nvPr/>
        </p:nvSpPr>
        <p:spPr bwMode="auto">
          <a:xfrm>
            <a:off x="2151063" y="4862513"/>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00000001</a:t>
            </a:r>
            <a:endParaRPr lang="en-US" altLang="en-US" sz="2400">
              <a:solidFill>
                <a:srgbClr val="E4E4E4"/>
              </a:solidFill>
            </a:endParaRPr>
          </a:p>
        </p:txBody>
      </p:sp>
      <p:sp>
        <p:nvSpPr>
          <p:cNvPr id="54289" name="Rectangle 19"/>
          <p:cNvSpPr>
            <a:spLocks noChangeArrowheads="1"/>
          </p:cNvSpPr>
          <p:nvPr/>
        </p:nvSpPr>
        <p:spPr bwMode="auto">
          <a:xfrm>
            <a:off x="1905000" y="5334000"/>
            <a:ext cx="1676400" cy="3810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90" name="Rectangle 20"/>
          <p:cNvSpPr>
            <a:spLocks noChangeArrowheads="1"/>
          </p:cNvSpPr>
          <p:nvPr/>
        </p:nvSpPr>
        <p:spPr bwMode="auto">
          <a:xfrm>
            <a:off x="458788" y="5410200"/>
            <a:ext cx="879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E4E4E4"/>
                </a:solidFill>
              </a:rPr>
              <a:t>Register 3</a:t>
            </a:r>
          </a:p>
        </p:txBody>
      </p:sp>
      <p:sp>
        <p:nvSpPr>
          <p:cNvPr id="54291" name="Rectangle 21"/>
          <p:cNvSpPr>
            <a:spLocks noChangeArrowheads="1"/>
          </p:cNvSpPr>
          <p:nvPr/>
        </p:nvSpPr>
        <p:spPr bwMode="auto">
          <a:xfrm>
            <a:off x="457200" y="2103438"/>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92" name="Text Box 22"/>
          <p:cNvSpPr txBox="1">
            <a:spLocks noChangeArrowheads="1"/>
          </p:cNvSpPr>
          <p:nvPr/>
        </p:nvSpPr>
        <p:spPr bwMode="auto">
          <a:xfrm>
            <a:off x="2151063" y="5410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00000011</a:t>
            </a:r>
            <a:endParaRPr lang="en-US" altLang="en-US" sz="2400">
              <a:solidFill>
                <a:srgbClr val="E4E4E4"/>
              </a:solidFill>
            </a:endParaRPr>
          </a:p>
        </p:txBody>
      </p:sp>
      <p:sp>
        <p:nvSpPr>
          <p:cNvPr id="54293"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4294"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95"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4296"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4297"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98"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4299"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4300"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1"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2"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3"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4"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5"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6"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7"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8"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9"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4310"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4311"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4312"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4313"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4314"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4315"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4316"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4317"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4318"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4319" name="Rectangle 49"/>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4320" name="Rectangle 50"/>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21" name="Rectangle 51"/>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22" name="Rectangle 52"/>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23" name="Text Box 53"/>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4324" name="Rectangle 54"/>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25" name="Rectangle 55"/>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26" name="Text Box 56"/>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4327" name="Text Box 57"/>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4328" name="Text Box 58"/>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4329" name="Text Box 59"/>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8 bit data out</a:t>
            </a:r>
            <a:r>
              <a:rPr lang="en-US" altLang="en-US" sz="1800"/>
              <a:t> </a:t>
            </a:r>
          </a:p>
        </p:txBody>
      </p:sp>
      <p:sp>
        <p:nvSpPr>
          <p:cNvPr id="54330" name="Rectangle 60"/>
          <p:cNvSpPr>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4331" name="Line 61"/>
          <p:cNvSpPr>
            <a:spLocks noChangeShapeType="1"/>
          </p:cNvSpPr>
          <p:nvPr/>
        </p:nvSpPr>
        <p:spPr bwMode="auto">
          <a:xfrm>
            <a:off x="2286000" y="3429000"/>
            <a:ext cx="0" cy="2362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4332"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425" y="3657600"/>
            <a:ext cx="6635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33" name="Line 63"/>
          <p:cNvSpPr>
            <a:spLocks noChangeShapeType="1"/>
          </p:cNvSpPr>
          <p:nvPr/>
        </p:nvSpPr>
        <p:spPr bwMode="auto">
          <a:xfrm>
            <a:off x="2286000" y="4002088"/>
            <a:ext cx="685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4334" name="Picture 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2905125" y="3756025"/>
            <a:ext cx="8493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5"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175" y="4287838"/>
            <a:ext cx="6635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6" name="Picture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063" y="4621213"/>
            <a:ext cx="6635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37" name="Line 67"/>
          <p:cNvSpPr>
            <a:spLocks noChangeShapeType="1"/>
          </p:cNvSpPr>
          <p:nvPr/>
        </p:nvSpPr>
        <p:spPr bwMode="auto">
          <a:xfrm>
            <a:off x="2293938" y="4795838"/>
            <a:ext cx="228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38" name="Line 68"/>
          <p:cNvSpPr>
            <a:spLocks noChangeShapeType="1"/>
          </p:cNvSpPr>
          <p:nvPr/>
        </p:nvSpPr>
        <p:spPr bwMode="auto">
          <a:xfrm>
            <a:off x="2438400" y="3429000"/>
            <a:ext cx="0" cy="2362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4339"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3013075" y="4476750"/>
            <a:ext cx="8493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40" name="Line 70"/>
          <p:cNvSpPr>
            <a:spLocks noChangeShapeType="1"/>
          </p:cNvSpPr>
          <p:nvPr/>
        </p:nvSpPr>
        <p:spPr bwMode="auto">
          <a:xfrm>
            <a:off x="3019425" y="4462463"/>
            <a:ext cx="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1" name="Line 71"/>
          <p:cNvSpPr>
            <a:spLocks noChangeShapeType="1"/>
          </p:cNvSpPr>
          <p:nvPr/>
        </p:nvSpPr>
        <p:spPr bwMode="auto">
          <a:xfrm>
            <a:off x="3014663" y="4724400"/>
            <a:ext cx="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2" name="Line 72"/>
          <p:cNvSpPr>
            <a:spLocks noChangeShapeType="1"/>
          </p:cNvSpPr>
          <p:nvPr/>
        </p:nvSpPr>
        <p:spPr bwMode="auto">
          <a:xfrm>
            <a:off x="3614738" y="3905250"/>
            <a:ext cx="4238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3" name="Line 73"/>
          <p:cNvSpPr>
            <a:spLocks noChangeShapeType="1"/>
          </p:cNvSpPr>
          <p:nvPr/>
        </p:nvSpPr>
        <p:spPr bwMode="auto">
          <a:xfrm>
            <a:off x="3638550" y="4633913"/>
            <a:ext cx="4238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4" name="Line 51"/>
          <p:cNvSpPr>
            <a:spLocks noChangeShapeType="1"/>
          </p:cNvSpPr>
          <p:nvPr/>
        </p:nvSpPr>
        <p:spPr bwMode="auto">
          <a:xfrm flipH="1">
            <a:off x="4038600" y="35814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345" name="Text Box 52"/>
          <p:cNvSpPr txBox="1">
            <a:spLocks noChangeArrowheads="1"/>
          </p:cNvSpPr>
          <p:nvPr/>
        </p:nvSpPr>
        <p:spPr bwMode="auto">
          <a:xfrm>
            <a:off x="4191000" y="3290888"/>
            <a:ext cx="32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latin typeface="Courier" pitchFamily="49" charset="0"/>
              </a:rPr>
              <a:t>1</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7"/>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4800600" y="1524000"/>
            <a:ext cx="19177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p:cNvSpPr>
            <a:spLocks noGrp="1"/>
          </p:cNvSpPr>
          <p:nvPr>
            <p:ph type="title"/>
          </p:nvPr>
        </p:nvSpPr>
        <p:spPr>
          <a:xfrm>
            <a:off x="685800" y="0"/>
            <a:ext cx="7772400" cy="1143000"/>
          </a:xfrm>
        </p:spPr>
        <p:txBody>
          <a:bodyPr/>
          <a:lstStyle/>
          <a:p>
            <a:pPr eaLnBrk="1" hangingPunct="1"/>
            <a:r>
              <a:rPr lang="en-US" altLang="en-US" sz="3600"/>
              <a:t>The von Neumann </a:t>
            </a:r>
            <a:r>
              <a:rPr lang="ja-JP" altLang="en-US" sz="3600"/>
              <a:t>“</a:t>
            </a:r>
            <a:r>
              <a:rPr lang="en-US" altLang="ja-JP" sz="3600"/>
              <a:t>Architecture</a:t>
            </a:r>
            <a:r>
              <a:rPr lang="ja-JP" altLang="en-US" sz="3600"/>
              <a:t>”</a:t>
            </a:r>
            <a:endParaRPr lang="en-US" altLang="en-US" sz="3600"/>
          </a:p>
        </p:txBody>
      </p:sp>
      <p:grpSp>
        <p:nvGrpSpPr>
          <p:cNvPr id="55300" name="Group 2"/>
          <p:cNvGrpSpPr>
            <a:grpSpLocks/>
          </p:cNvGrpSpPr>
          <p:nvPr>
            <p:custDataLst>
              <p:tags r:id="rId1"/>
            </p:custDataLst>
          </p:nvPr>
        </p:nvGrpSpPr>
        <p:grpSpPr bwMode="auto">
          <a:xfrm>
            <a:off x="457200" y="1219200"/>
            <a:ext cx="8218488" cy="180975"/>
            <a:chOff x="295" y="1311"/>
            <a:chExt cx="5177" cy="114"/>
          </a:xfrm>
        </p:grpSpPr>
        <p:sp>
          <p:nvSpPr>
            <p:cNvPr id="55353" name="Rectangle 3"/>
            <p:cNvSpPr>
              <a:spLocks noChangeArrowheads="1"/>
            </p:cNvSpPr>
            <p:nvPr>
              <p:custDataLst>
                <p:tags r:id="rId2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54" name="Rectangle 4"/>
            <p:cNvSpPr>
              <a:spLocks noChangeArrowheads="1"/>
            </p:cNvSpPr>
            <p:nvPr>
              <p:custDataLst>
                <p:tags r:id="rId2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grpSp>
      <p:sp>
        <p:nvSpPr>
          <p:cNvPr id="55301" name="Rectangle 5"/>
          <p:cNvSpPr>
            <a:spLocks noChangeArrowheads="1"/>
          </p:cNvSpPr>
          <p:nvPr>
            <p:custDataLst>
              <p:tags r:id="rId2"/>
            </p:custDataLst>
          </p:nvPr>
        </p:nvSpPr>
        <p:spPr bwMode="auto">
          <a:xfrm>
            <a:off x="4635500" y="19891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02" name="Rectangle 6"/>
          <p:cNvSpPr>
            <a:spLocks noChangeArrowheads="1"/>
          </p:cNvSpPr>
          <p:nvPr>
            <p:custDataLst>
              <p:tags r:id="rId3"/>
            </p:custDataLst>
          </p:nvPr>
        </p:nvSpPr>
        <p:spPr bwMode="auto">
          <a:xfrm>
            <a:off x="1831975" y="1835150"/>
            <a:ext cx="1257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rgbClr val="000000"/>
                </a:solidFill>
              </a:rPr>
              <a:t>CPU</a:t>
            </a:r>
          </a:p>
        </p:txBody>
      </p:sp>
      <p:sp>
        <p:nvSpPr>
          <p:cNvPr id="55303" name="Rectangle 7"/>
          <p:cNvSpPr>
            <a:spLocks noChangeArrowheads="1"/>
          </p:cNvSpPr>
          <p:nvPr>
            <p:custDataLst>
              <p:tags r:id="rId4"/>
            </p:custDataLst>
          </p:nvPr>
        </p:nvSpPr>
        <p:spPr bwMode="auto">
          <a:xfrm>
            <a:off x="6897688" y="1828800"/>
            <a:ext cx="1312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rgbClr val="000000"/>
                </a:solidFill>
              </a:rPr>
              <a:t>RAM</a:t>
            </a:r>
          </a:p>
        </p:txBody>
      </p:sp>
      <p:sp>
        <p:nvSpPr>
          <p:cNvPr id="55304" name="Text Box 8"/>
          <p:cNvSpPr txBox="1">
            <a:spLocks noChangeArrowheads="1"/>
          </p:cNvSpPr>
          <p:nvPr>
            <p:custDataLst>
              <p:tags r:id="rId5"/>
            </p:custDataLst>
          </p:nvPr>
        </p:nvSpPr>
        <p:spPr bwMode="auto">
          <a:xfrm>
            <a:off x="1295400" y="2398713"/>
            <a:ext cx="2286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000000"/>
                </a:solidFill>
              </a:rPr>
              <a:t>central processing unit</a:t>
            </a:r>
          </a:p>
        </p:txBody>
      </p:sp>
      <p:sp>
        <p:nvSpPr>
          <p:cNvPr id="55305" name="Text Box 9"/>
          <p:cNvSpPr txBox="1">
            <a:spLocks noChangeArrowheads="1"/>
          </p:cNvSpPr>
          <p:nvPr>
            <p:custDataLst>
              <p:tags r:id="rId6"/>
            </p:custDataLst>
          </p:nvPr>
        </p:nvSpPr>
        <p:spPr bwMode="auto">
          <a:xfrm>
            <a:off x="6400800" y="2362200"/>
            <a:ext cx="2286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000000"/>
                </a:solidFill>
              </a:rPr>
              <a:t>random access memory</a:t>
            </a:r>
          </a:p>
        </p:txBody>
      </p:sp>
      <p:sp>
        <p:nvSpPr>
          <p:cNvPr id="55306" name="Rectangle 34"/>
          <p:cNvSpPr>
            <a:spLocks noChangeArrowheads="1"/>
          </p:cNvSpPr>
          <p:nvPr>
            <p:custDataLst>
              <p:tags r:id="rId7"/>
            </p:custDataLst>
          </p:nvPr>
        </p:nvSpPr>
        <p:spPr bwMode="auto">
          <a:xfrm>
            <a:off x="1447800" y="48514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07" name="Rectangle 35"/>
          <p:cNvSpPr>
            <a:spLocks noChangeArrowheads="1"/>
          </p:cNvSpPr>
          <p:nvPr>
            <p:custDataLst>
              <p:tags r:id="rId8"/>
            </p:custDataLst>
          </p:nvPr>
        </p:nvSpPr>
        <p:spPr bwMode="auto">
          <a:xfrm>
            <a:off x="1447800" y="53848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128010" name="Text Box 36"/>
          <p:cNvSpPr txBox="1">
            <a:spLocks noChangeArrowheads="1"/>
          </p:cNvSpPr>
          <p:nvPr>
            <p:custDataLst>
              <p:tags r:id="rId9"/>
            </p:custDataLst>
          </p:nvPr>
        </p:nvSpPr>
        <p:spPr bwMode="auto">
          <a:xfrm>
            <a:off x="782638" y="4330700"/>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lgn="r">
              <a:spcBef>
                <a:spcPct val="50000"/>
              </a:spcBef>
              <a:defRPr/>
            </a:pPr>
            <a:r>
              <a:rPr lang="en-US" sz="1800" dirty="0">
                <a:solidFill>
                  <a:schemeClr val="bg2">
                    <a:lumMod val="40000"/>
                    <a:lumOff val="60000"/>
                  </a:schemeClr>
                </a:solidFill>
                <a:latin typeface="Comic Sans MS" pitchFamily="66" charset="0"/>
              </a:rPr>
              <a:t>r0</a:t>
            </a:r>
          </a:p>
        </p:txBody>
      </p:sp>
      <p:sp>
        <p:nvSpPr>
          <p:cNvPr id="55309" name="Rectangle 37"/>
          <p:cNvSpPr>
            <a:spLocks noChangeArrowheads="1"/>
          </p:cNvSpPr>
          <p:nvPr>
            <p:custDataLst>
              <p:tags r:id="rId10"/>
            </p:custDataLst>
          </p:nvPr>
        </p:nvSpPr>
        <p:spPr bwMode="auto">
          <a:xfrm>
            <a:off x="1447800" y="4318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0" name="Rectangle 38"/>
          <p:cNvSpPr>
            <a:spLocks noChangeArrowheads="1"/>
          </p:cNvSpPr>
          <p:nvPr>
            <p:custDataLst>
              <p:tags r:id="rId11"/>
            </p:custDataLst>
          </p:nvPr>
        </p:nvSpPr>
        <p:spPr bwMode="auto">
          <a:xfrm>
            <a:off x="1447800" y="6075363"/>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1" name="Text Box 39"/>
          <p:cNvSpPr txBox="1">
            <a:spLocks noChangeArrowheads="1"/>
          </p:cNvSpPr>
          <p:nvPr>
            <p:custDataLst>
              <p:tags r:id="rId12"/>
            </p:custDataLst>
          </p:nvPr>
        </p:nvSpPr>
        <p:spPr bwMode="auto">
          <a:xfrm>
            <a:off x="2049463" y="5638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400">
                <a:solidFill>
                  <a:srgbClr val="000000"/>
                </a:solidFill>
              </a:rPr>
              <a:t>…</a:t>
            </a:r>
          </a:p>
        </p:txBody>
      </p:sp>
      <p:sp>
        <p:nvSpPr>
          <p:cNvPr id="128014" name="Text Box 42"/>
          <p:cNvSpPr txBox="1">
            <a:spLocks noChangeArrowheads="1"/>
          </p:cNvSpPr>
          <p:nvPr>
            <p:custDataLst>
              <p:tags r:id="rId13"/>
            </p:custDataLst>
          </p:nvPr>
        </p:nvSpPr>
        <p:spPr bwMode="auto">
          <a:xfrm>
            <a:off x="822325" y="6083300"/>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lgn="r">
              <a:spcBef>
                <a:spcPct val="50000"/>
              </a:spcBef>
              <a:defRPr/>
            </a:pPr>
            <a:r>
              <a:rPr lang="en-US" sz="1800">
                <a:solidFill>
                  <a:schemeClr val="bg2">
                    <a:lumMod val="40000"/>
                    <a:lumOff val="60000"/>
                  </a:schemeClr>
                </a:solidFill>
                <a:latin typeface="Comic Sans MS" pitchFamily="66" charset="0"/>
              </a:rPr>
              <a:t>r15</a:t>
            </a:r>
          </a:p>
        </p:txBody>
      </p:sp>
      <p:sp>
        <p:nvSpPr>
          <p:cNvPr id="128015" name="Text Box 44"/>
          <p:cNvSpPr txBox="1">
            <a:spLocks noChangeArrowheads="1"/>
          </p:cNvSpPr>
          <p:nvPr>
            <p:custDataLst>
              <p:tags r:id="rId14"/>
            </p:custDataLst>
          </p:nvPr>
        </p:nvSpPr>
        <p:spPr bwMode="auto">
          <a:xfrm>
            <a:off x="754063" y="4899025"/>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lgn="r">
              <a:spcBef>
                <a:spcPct val="50000"/>
              </a:spcBef>
              <a:defRPr/>
            </a:pPr>
            <a:r>
              <a:rPr lang="en-US" sz="1800">
                <a:solidFill>
                  <a:schemeClr val="bg2">
                    <a:lumMod val="40000"/>
                    <a:lumOff val="60000"/>
                  </a:schemeClr>
                </a:solidFill>
                <a:latin typeface="Comic Sans MS" pitchFamily="66" charset="0"/>
              </a:rPr>
              <a:t>r1</a:t>
            </a:r>
          </a:p>
        </p:txBody>
      </p:sp>
      <p:sp>
        <p:nvSpPr>
          <p:cNvPr id="128016" name="Text Box 45"/>
          <p:cNvSpPr txBox="1">
            <a:spLocks noChangeArrowheads="1"/>
          </p:cNvSpPr>
          <p:nvPr>
            <p:custDataLst>
              <p:tags r:id="rId15"/>
            </p:custDataLst>
          </p:nvPr>
        </p:nvSpPr>
        <p:spPr bwMode="auto">
          <a:xfrm>
            <a:off x="781050" y="5405438"/>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lgn="r">
              <a:spcBef>
                <a:spcPct val="50000"/>
              </a:spcBef>
              <a:defRPr/>
            </a:pPr>
            <a:r>
              <a:rPr lang="en-US" sz="1800">
                <a:solidFill>
                  <a:schemeClr val="bg2">
                    <a:lumMod val="40000"/>
                    <a:lumOff val="60000"/>
                  </a:schemeClr>
                </a:solidFill>
                <a:latin typeface="Comic Sans MS" pitchFamily="66" charset="0"/>
              </a:rPr>
              <a:t>r2</a:t>
            </a:r>
          </a:p>
        </p:txBody>
      </p:sp>
      <p:sp>
        <p:nvSpPr>
          <p:cNvPr id="55315" name="Rectangle 46"/>
          <p:cNvSpPr>
            <a:spLocks noChangeArrowheads="1"/>
          </p:cNvSpPr>
          <p:nvPr>
            <p:custDataLst>
              <p:tags r:id="rId16"/>
            </p:custDataLst>
          </p:nvPr>
        </p:nvSpPr>
        <p:spPr bwMode="auto">
          <a:xfrm>
            <a:off x="1455738" y="360045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6" name="Rectangle 47"/>
          <p:cNvSpPr>
            <a:spLocks noChangeArrowheads="1"/>
          </p:cNvSpPr>
          <p:nvPr>
            <p:custDataLst>
              <p:tags r:id="rId17"/>
            </p:custDataLst>
          </p:nvPr>
        </p:nvSpPr>
        <p:spPr bwMode="auto">
          <a:xfrm>
            <a:off x="1463675" y="3000375"/>
            <a:ext cx="1668463"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7" name="Text Box 48"/>
          <p:cNvSpPr txBox="1">
            <a:spLocks noChangeArrowheads="1"/>
          </p:cNvSpPr>
          <p:nvPr>
            <p:custDataLst>
              <p:tags r:id="rId18"/>
            </p:custDataLst>
          </p:nvPr>
        </p:nvSpPr>
        <p:spPr bwMode="auto">
          <a:xfrm>
            <a:off x="3124200" y="2895600"/>
            <a:ext cx="8667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solidFill>
                  <a:srgbClr val="000000"/>
                </a:solidFill>
                <a:latin typeface="Comic Sans MS" pitchFamily="66" charset="0"/>
              </a:rPr>
              <a:t>Program Counter</a:t>
            </a:r>
          </a:p>
        </p:txBody>
      </p:sp>
      <p:sp>
        <p:nvSpPr>
          <p:cNvPr id="55318" name="Text Box 52"/>
          <p:cNvSpPr txBox="1">
            <a:spLocks noChangeArrowheads="1"/>
          </p:cNvSpPr>
          <p:nvPr>
            <p:custDataLst>
              <p:tags r:id="rId19"/>
            </p:custDataLst>
          </p:nvPr>
        </p:nvSpPr>
        <p:spPr bwMode="auto">
          <a:xfrm>
            <a:off x="4175125" y="2955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9" name="Text Box 53"/>
          <p:cNvSpPr txBox="1">
            <a:spLocks noChangeArrowheads="1"/>
          </p:cNvSpPr>
          <p:nvPr>
            <p:custDataLst>
              <p:tags r:id="rId20"/>
            </p:custDataLst>
          </p:nvPr>
        </p:nvSpPr>
        <p:spPr bwMode="auto">
          <a:xfrm>
            <a:off x="3641725" y="2955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pic>
        <p:nvPicPr>
          <p:cNvPr id="55320" name="Picture 56"/>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3200400" y="1524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1" name="Left-Right Arrow 58"/>
          <p:cNvSpPr>
            <a:spLocks noChangeArrowheads="1"/>
          </p:cNvSpPr>
          <p:nvPr/>
        </p:nvSpPr>
        <p:spPr bwMode="auto">
          <a:xfrm>
            <a:off x="4419600" y="1981200"/>
            <a:ext cx="822325" cy="381000"/>
          </a:xfrm>
          <a:prstGeom prst="leftRightArrow">
            <a:avLst>
              <a:gd name="adj1" fmla="val 50000"/>
              <a:gd name="adj2" fmla="val 49961"/>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22" name="TextBox 59"/>
          <p:cNvSpPr txBox="1">
            <a:spLocks noChangeArrowheads="1"/>
          </p:cNvSpPr>
          <p:nvPr/>
        </p:nvSpPr>
        <p:spPr bwMode="auto">
          <a:xfrm>
            <a:off x="-30163" y="4897438"/>
            <a:ext cx="1625601"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008000"/>
                </a:solidFill>
              </a:rPr>
              <a:t>A few fast</a:t>
            </a:r>
          </a:p>
          <a:p>
            <a:pPr>
              <a:spcBef>
                <a:spcPct val="0"/>
              </a:spcBef>
              <a:buFontTx/>
              <a:buNone/>
            </a:pPr>
            <a:r>
              <a:rPr lang="en-US" altLang="en-US" sz="2400" b="1">
                <a:solidFill>
                  <a:srgbClr val="008000"/>
                </a:solidFill>
              </a:rPr>
              <a:t>registers</a:t>
            </a:r>
          </a:p>
        </p:txBody>
      </p:sp>
      <p:sp>
        <p:nvSpPr>
          <p:cNvPr id="55323" name="TextBox 60"/>
          <p:cNvSpPr txBox="1">
            <a:spLocks noChangeArrowheads="1"/>
          </p:cNvSpPr>
          <p:nvPr/>
        </p:nvSpPr>
        <p:spPr bwMode="auto">
          <a:xfrm>
            <a:off x="4076700" y="4565650"/>
            <a:ext cx="2152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FF0000"/>
                </a:solidFill>
              </a:rPr>
              <a:t>Large but</a:t>
            </a:r>
          </a:p>
          <a:p>
            <a:pPr>
              <a:spcBef>
                <a:spcPct val="0"/>
              </a:spcBef>
              <a:buFontTx/>
              <a:buNone/>
            </a:pPr>
            <a:r>
              <a:rPr lang="en-US" altLang="en-US" sz="2400" b="1">
                <a:solidFill>
                  <a:srgbClr val="FF0000"/>
                </a:solidFill>
              </a:rPr>
              <a:t>slow memory</a:t>
            </a:r>
          </a:p>
        </p:txBody>
      </p:sp>
      <p:sp>
        <p:nvSpPr>
          <p:cNvPr id="55324" name="Text Box 49"/>
          <p:cNvSpPr txBox="1">
            <a:spLocks noChangeArrowheads="1"/>
          </p:cNvSpPr>
          <p:nvPr>
            <p:custDataLst>
              <p:tags r:id="rId21"/>
            </p:custDataLst>
          </p:nvPr>
        </p:nvSpPr>
        <p:spPr bwMode="auto">
          <a:xfrm>
            <a:off x="3124200" y="3581400"/>
            <a:ext cx="125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000000"/>
                </a:solidFill>
                <a:latin typeface="Comic Sans MS" pitchFamily="66" charset="0"/>
              </a:rPr>
              <a:t>Instruction Register</a:t>
            </a:r>
          </a:p>
        </p:txBody>
      </p:sp>
      <p:pic>
        <p:nvPicPr>
          <p:cNvPr id="55325" name="Picture 62"/>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0" y="6115050"/>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6" name="Picture 63"/>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886200" y="5695950"/>
            <a:ext cx="111601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7" name="TextBox 66"/>
          <p:cNvSpPr txBox="1">
            <a:spLocks noChangeArrowheads="1"/>
          </p:cNvSpPr>
          <p:nvPr/>
        </p:nvSpPr>
        <p:spPr bwMode="auto">
          <a:xfrm>
            <a:off x="2127250" y="1371600"/>
            <a:ext cx="145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000090"/>
                </a:solidFill>
              </a:rPr>
              <a:t>Ripple-carry adder</a:t>
            </a:r>
          </a:p>
          <a:p>
            <a:pPr>
              <a:spcBef>
                <a:spcPct val="0"/>
              </a:spcBef>
              <a:buFontTx/>
              <a:buNone/>
            </a:pPr>
            <a:r>
              <a:rPr lang="en-US" altLang="en-US" sz="1200" b="1">
                <a:solidFill>
                  <a:srgbClr val="000090"/>
                </a:solidFill>
              </a:rPr>
              <a:t>Multiplier,</a:t>
            </a:r>
          </a:p>
          <a:p>
            <a:pPr>
              <a:spcBef>
                <a:spcPct val="0"/>
              </a:spcBef>
              <a:buFontTx/>
              <a:buNone/>
            </a:pPr>
            <a:r>
              <a:rPr lang="en-US" altLang="en-US" sz="1200" b="1">
                <a:solidFill>
                  <a:srgbClr val="000090"/>
                </a:solidFill>
              </a:rPr>
              <a:t>Registers, etc.</a:t>
            </a:r>
          </a:p>
        </p:txBody>
      </p:sp>
      <p:cxnSp>
        <p:nvCxnSpPr>
          <p:cNvPr id="55328" name="Straight Arrow Connector 68"/>
          <p:cNvCxnSpPr>
            <a:cxnSpLocks noChangeShapeType="1"/>
          </p:cNvCxnSpPr>
          <p:nvPr/>
        </p:nvCxnSpPr>
        <p:spPr bwMode="auto">
          <a:xfrm rot="5400000">
            <a:off x="6096000" y="1752600"/>
            <a:ext cx="228600" cy="228600"/>
          </a:xfrm>
          <a:prstGeom prst="straightConnector1">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cxnSp>
      <p:sp>
        <p:nvSpPr>
          <p:cNvPr id="55329" name="TextBox 69"/>
          <p:cNvSpPr txBox="1">
            <a:spLocks noChangeArrowheads="1"/>
          </p:cNvSpPr>
          <p:nvPr/>
        </p:nvSpPr>
        <p:spPr bwMode="auto">
          <a:xfrm>
            <a:off x="5791200" y="1476375"/>
            <a:ext cx="1184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000090"/>
                </a:solidFill>
              </a:rPr>
              <a:t>Lots of latches!</a:t>
            </a:r>
          </a:p>
        </p:txBody>
      </p:sp>
      <p:cxnSp>
        <p:nvCxnSpPr>
          <p:cNvPr id="55330" name="Straight Arrow Connector 72"/>
          <p:cNvCxnSpPr>
            <a:cxnSpLocks noChangeShapeType="1"/>
          </p:cNvCxnSpPr>
          <p:nvPr/>
        </p:nvCxnSpPr>
        <p:spPr bwMode="auto">
          <a:xfrm>
            <a:off x="3200400" y="1752600"/>
            <a:ext cx="228600" cy="152400"/>
          </a:xfrm>
          <a:prstGeom prst="straightConnector1">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cxnSp>
      <p:grpSp>
        <p:nvGrpSpPr>
          <p:cNvPr id="55331" name="Group 82"/>
          <p:cNvGrpSpPr>
            <a:grpSpLocks/>
          </p:cNvGrpSpPr>
          <p:nvPr/>
        </p:nvGrpSpPr>
        <p:grpSpPr bwMode="auto">
          <a:xfrm>
            <a:off x="6248400" y="2743200"/>
            <a:ext cx="2286000" cy="4219575"/>
            <a:chOff x="5105400" y="1905000"/>
            <a:chExt cx="2438400" cy="4688086"/>
          </a:xfrm>
        </p:grpSpPr>
        <p:sp>
          <p:nvSpPr>
            <p:cNvPr id="55334"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35"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solidFill>
                  <a:srgbClr val="000000"/>
                </a:solidFill>
              </a:endParaRPr>
            </a:p>
          </p:txBody>
        </p:sp>
        <p:sp>
          <p:nvSpPr>
            <p:cNvPr id="55336"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37"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38" name="Rectangle 32"/>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39"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0"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1"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2"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3"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4"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5" name="Text Box 39"/>
            <p:cNvSpPr txBox="1">
              <a:spLocks noChangeArrowheads="1"/>
            </p:cNvSpPr>
            <p:nvPr/>
          </p:nvSpPr>
          <p:spPr bwMode="auto">
            <a:xfrm>
              <a:off x="5756275" y="6080125"/>
              <a:ext cx="197046"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6"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5347"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5348"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9"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50" name="Rectangle 53"/>
            <p:cNvSpPr>
              <a:spLocks noChangeArrowheads="1"/>
            </p:cNvSpPr>
            <p:nvPr/>
          </p:nvSpPr>
          <p:spPr bwMode="auto">
            <a:xfrm>
              <a:off x="5105400" y="5867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51" name="Rectangle 55"/>
            <p:cNvSpPr>
              <a:spLocks noChangeArrowheads="1"/>
            </p:cNvSpPr>
            <p:nvPr/>
          </p:nvSpPr>
          <p:spPr bwMode="auto">
            <a:xfrm>
              <a:off x="5105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52" name="Rectangle 56"/>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grpSp>
      <p:pic>
        <p:nvPicPr>
          <p:cNvPr id="55332" name="Picture 58"/>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8077200" y="0"/>
            <a:ext cx="7842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33" name="TextBox 59"/>
          <p:cNvSpPr txBox="1">
            <a:spLocks noChangeArrowheads="1"/>
          </p:cNvSpPr>
          <p:nvPr/>
        </p:nvSpPr>
        <p:spPr bwMode="auto">
          <a:xfrm>
            <a:off x="7620000" y="942975"/>
            <a:ext cx="1519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John von Neumann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custDataLst>
              <p:tags r:id="rId1"/>
            </p:custDataLst>
          </p:nvPr>
        </p:nvSpPr>
        <p:spPr bwMode="auto">
          <a:xfrm>
            <a:off x="6019800" y="152400"/>
            <a:ext cx="28194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nSpc>
                <a:spcPct val="70000"/>
              </a:lnSpc>
              <a:spcBef>
                <a:spcPct val="50000"/>
              </a:spcBef>
              <a:buFontTx/>
              <a:buNone/>
            </a:pPr>
            <a:r>
              <a:rPr lang="en-US" altLang="en-US" sz="1400" b="1">
                <a:solidFill>
                  <a:srgbClr val="670768"/>
                </a:solidFill>
              </a:rPr>
              <a:t>2006</a:t>
            </a:r>
          </a:p>
          <a:p>
            <a:pPr>
              <a:lnSpc>
                <a:spcPct val="70000"/>
              </a:lnSpc>
              <a:spcBef>
                <a:spcPct val="50000"/>
              </a:spcBef>
              <a:buFontTx/>
              <a:buNone/>
            </a:pPr>
            <a:r>
              <a:rPr lang="en-US" altLang="en-US" sz="1400" b="1">
                <a:solidFill>
                  <a:srgbClr val="670768"/>
                </a:solidFill>
              </a:rPr>
              <a:t>Intel Core 2 Duo</a:t>
            </a:r>
          </a:p>
          <a:p>
            <a:pPr>
              <a:lnSpc>
                <a:spcPct val="70000"/>
              </a:lnSpc>
              <a:spcBef>
                <a:spcPct val="50000"/>
              </a:spcBef>
              <a:buFontTx/>
              <a:buNone/>
            </a:pPr>
            <a:r>
              <a:rPr lang="en-US" altLang="en-US" sz="1400" b="1">
                <a:solidFill>
                  <a:srgbClr val="670768"/>
                </a:solidFill>
              </a:rPr>
              <a:t>3 GHz clock</a:t>
            </a:r>
          </a:p>
          <a:p>
            <a:pPr>
              <a:lnSpc>
                <a:spcPct val="70000"/>
              </a:lnSpc>
              <a:spcBef>
                <a:spcPct val="50000"/>
              </a:spcBef>
              <a:buFontTx/>
              <a:buNone/>
            </a:pPr>
            <a:r>
              <a:rPr lang="en-US" altLang="en-US" sz="1400" b="1">
                <a:solidFill>
                  <a:srgbClr val="670768"/>
                </a:solidFill>
              </a:rPr>
              <a:t>64-bit processor</a:t>
            </a:r>
          </a:p>
          <a:p>
            <a:pPr>
              <a:lnSpc>
                <a:spcPct val="70000"/>
              </a:lnSpc>
              <a:spcBef>
                <a:spcPct val="50000"/>
              </a:spcBef>
              <a:buFontTx/>
              <a:buNone/>
            </a:pPr>
            <a:r>
              <a:rPr lang="en-US" altLang="en-US" sz="1400" b="1">
                <a:solidFill>
                  <a:srgbClr val="670768"/>
                </a:solidFill>
              </a:rPr>
              <a:t>291 million transistors</a:t>
            </a:r>
          </a:p>
          <a:p>
            <a:pPr>
              <a:lnSpc>
                <a:spcPct val="70000"/>
              </a:lnSpc>
              <a:spcBef>
                <a:spcPct val="50000"/>
              </a:spcBef>
              <a:buFontTx/>
              <a:buNone/>
            </a:pPr>
            <a:r>
              <a:rPr lang="en-US" altLang="en-US" sz="1400" b="1">
                <a:solidFill>
                  <a:srgbClr val="670768"/>
                </a:solidFill>
              </a:rPr>
              <a:t>65 nm wires</a:t>
            </a:r>
          </a:p>
        </p:txBody>
      </p:sp>
      <p:pic>
        <p:nvPicPr>
          <p:cNvPr id="56323" name="Picture 3"/>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5967413"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31" descr="Core2-Extreme-Quadx500"/>
          <p:cNvPicPr>
            <a:picLocks noChangeAspect="1" noChangeArrowheads="1"/>
          </p:cNvPicPr>
          <p:nvPr/>
        </p:nvPicPr>
        <p:blipFill>
          <a:blip r:embed="rId6">
            <a:extLst>
              <a:ext uri="{28A0092B-C50C-407E-A947-70E740481C1C}">
                <a14:useLocalDpi xmlns:a14="http://schemas.microsoft.com/office/drawing/2010/main" val="0"/>
              </a:ext>
            </a:extLst>
          </a:blip>
          <a:srcRect l="8249" r="11421"/>
          <a:stretch>
            <a:fillRect/>
          </a:stretch>
        </p:blipFill>
        <p:spPr bwMode="auto">
          <a:xfrm>
            <a:off x="6248400" y="2057400"/>
            <a:ext cx="100488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8" descr="AA0274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5943600"/>
            <a:ext cx="565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ounded Rectangular Callout 19"/>
          <p:cNvSpPr>
            <a:spLocks noChangeArrowheads="1"/>
          </p:cNvSpPr>
          <p:nvPr/>
        </p:nvSpPr>
        <p:spPr bwMode="auto">
          <a:xfrm>
            <a:off x="6650038" y="4419600"/>
            <a:ext cx="2112962" cy="1566863"/>
          </a:xfrm>
          <a:prstGeom prst="wedgeRoundRectCallout">
            <a:avLst>
              <a:gd name="adj1" fmla="val -40866"/>
              <a:gd name="adj2" fmla="val 61958"/>
              <a:gd name="adj3" fmla="val 16667"/>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000000"/>
                </a:solidFill>
              </a:rPr>
              <a:t>It doesn</a:t>
            </a:r>
            <a:r>
              <a:rPr lang="ja-JP" altLang="en-US" sz="2400">
                <a:solidFill>
                  <a:srgbClr val="000000"/>
                </a:solidFill>
              </a:rPr>
              <a:t>’</a:t>
            </a:r>
            <a:r>
              <a:rPr lang="en-US" altLang="ja-JP" sz="2400">
                <a:solidFill>
                  <a:srgbClr val="000000"/>
                </a:solidFill>
              </a:rPr>
              <a:t>t look all that fast to me!</a:t>
            </a:r>
            <a:endParaRPr lang="en-US" altLang="en-US" sz="2400">
              <a:solidFill>
                <a:srgbClr val="000000"/>
              </a:solidFill>
            </a:endParaRPr>
          </a:p>
        </p:txBody>
      </p:sp>
      <p:pic>
        <p:nvPicPr>
          <p:cNvPr id="56327"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26300" y="1981200"/>
            <a:ext cx="19177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914400" y="0"/>
            <a:ext cx="7772400" cy="1143000"/>
          </a:xfrm>
        </p:spPr>
        <p:txBody>
          <a:bodyPr/>
          <a:lstStyle/>
          <a:p>
            <a:r>
              <a:rPr lang="en-US" altLang="en-US"/>
              <a:t>A Short Aside…</a:t>
            </a:r>
          </a:p>
        </p:txBody>
      </p:sp>
      <p:grpSp>
        <p:nvGrpSpPr>
          <p:cNvPr id="57347" name="Group 3"/>
          <p:cNvGrpSpPr>
            <a:grpSpLocks/>
          </p:cNvGrpSpPr>
          <p:nvPr/>
        </p:nvGrpSpPr>
        <p:grpSpPr bwMode="auto">
          <a:xfrm>
            <a:off x="533400" y="885825"/>
            <a:ext cx="8218488" cy="180975"/>
            <a:chOff x="295" y="1311"/>
            <a:chExt cx="5177" cy="114"/>
          </a:xfrm>
        </p:grpSpPr>
        <p:sp>
          <p:nvSpPr>
            <p:cNvPr id="5737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7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7348" name="Rectangle 6"/>
          <p:cNvSpPr>
            <a:spLocks noChangeArrowheads="1"/>
          </p:cNvSpPr>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49" name="Rectangle 7"/>
          <p:cNvSpPr>
            <a:spLocks noChangeArrowheads="1"/>
          </p:cNvSpPr>
          <p:nvPr/>
        </p:nvSpPr>
        <p:spPr bwMode="auto">
          <a:xfrm>
            <a:off x="3810000" y="1905000"/>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0" name="Rectangle 8"/>
          <p:cNvSpPr>
            <a:spLocks noChangeArrowheads="1"/>
          </p:cNvSpPr>
          <p:nvPr/>
        </p:nvSpPr>
        <p:spPr bwMode="auto">
          <a:xfrm>
            <a:off x="3810000" y="19050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1" name="Rectangle 9"/>
          <p:cNvSpPr>
            <a:spLocks noChangeArrowheads="1"/>
          </p:cNvSpPr>
          <p:nvPr/>
        </p:nvSpPr>
        <p:spPr bwMode="auto">
          <a:xfrm>
            <a:off x="3810000" y="21336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2" name="Rectangle 10"/>
          <p:cNvSpPr>
            <a:spLocks noChangeArrowheads="1"/>
          </p:cNvSpPr>
          <p:nvPr/>
        </p:nvSpPr>
        <p:spPr bwMode="auto">
          <a:xfrm>
            <a:off x="3810000" y="23622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3" name="Rectangle 11"/>
          <p:cNvSpPr>
            <a:spLocks noChangeArrowheads="1"/>
          </p:cNvSpPr>
          <p:nvPr/>
        </p:nvSpPr>
        <p:spPr bwMode="auto">
          <a:xfrm>
            <a:off x="3810000" y="25908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4" name="Rectangle 12"/>
          <p:cNvSpPr>
            <a:spLocks noChangeArrowheads="1"/>
          </p:cNvSpPr>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5" name="Rectangle 13"/>
          <p:cNvSpPr>
            <a:spLocks noChangeArrowheads="1"/>
          </p:cNvSpPr>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6" name="Text Box 14"/>
          <p:cNvSpPr txBox="1">
            <a:spLocks noChangeArrowheads="1"/>
          </p:cNvSpPr>
          <p:nvPr/>
        </p:nvSpPr>
        <p:spPr bwMode="auto">
          <a:xfrm>
            <a:off x="1219200" y="1309688"/>
            <a:ext cx="6667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CPU</a:t>
            </a:r>
            <a:endParaRPr lang="en-US" altLang="en-US" sz="1800">
              <a:latin typeface="Courier" pitchFamily="49" charset="0"/>
            </a:endParaRPr>
          </a:p>
        </p:txBody>
      </p:sp>
      <p:sp>
        <p:nvSpPr>
          <p:cNvPr id="57357" name="Text Box 15"/>
          <p:cNvSpPr txBox="1">
            <a:spLocks noChangeArrowheads="1"/>
          </p:cNvSpPr>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Main Memory</a:t>
            </a:r>
          </a:p>
          <a:p>
            <a:pPr>
              <a:spcBef>
                <a:spcPct val="0"/>
              </a:spcBef>
              <a:buFontTx/>
              <a:buNone/>
            </a:pPr>
            <a:r>
              <a:rPr lang="en-US" altLang="en-US" sz="1800"/>
              <a:t> (RAM)</a:t>
            </a:r>
            <a:endParaRPr lang="en-US" altLang="en-US" sz="1800">
              <a:latin typeface="Courier" pitchFamily="49" charset="0"/>
            </a:endParaRPr>
          </a:p>
        </p:txBody>
      </p:sp>
      <p:sp>
        <p:nvSpPr>
          <p:cNvPr id="57358" name="Rectangle 16"/>
          <p:cNvSpPr>
            <a:spLocks noChangeArrowheads="1"/>
          </p:cNvSpPr>
          <p:nvPr/>
        </p:nvSpPr>
        <p:spPr bwMode="auto">
          <a:xfrm>
            <a:off x="3810000" y="38862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9" name="Text Box 17"/>
          <p:cNvSpPr txBox="1">
            <a:spLocks noChangeArrowheads="1"/>
          </p:cNvSpPr>
          <p:nvPr/>
        </p:nvSpPr>
        <p:spPr bwMode="auto">
          <a:xfrm>
            <a:off x="6813550" y="1219200"/>
            <a:ext cx="12255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Disk Drive</a:t>
            </a:r>
            <a:endParaRPr lang="en-US" altLang="en-US" sz="1800">
              <a:latin typeface="Courier" pitchFamily="49" charset="0"/>
            </a:endParaRPr>
          </a:p>
        </p:txBody>
      </p:sp>
      <p:sp>
        <p:nvSpPr>
          <p:cNvPr id="113682" name="Text Box 18"/>
          <p:cNvSpPr txBox="1">
            <a:spLocks noChangeArrowheads="1"/>
          </p:cNvSpPr>
          <p:nvPr/>
        </p:nvSpPr>
        <p:spPr bwMode="auto">
          <a:xfrm>
            <a:off x="1066800" y="5029200"/>
            <a:ext cx="895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 cycle</a:t>
            </a:r>
          </a:p>
        </p:txBody>
      </p:sp>
      <p:sp>
        <p:nvSpPr>
          <p:cNvPr id="113683" name="Text Box 19"/>
          <p:cNvSpPr txBox="1">
            <a:spLocks noChangeArrowheads="1"/>
          </p:cNvSpPr>
          <p:nvPr/>
        </p:nvSpPr>
        <p:spPr bwMode="auto">
          <a:xfrm>
            <a:off x="3886200" y="5029200"/>
            <a:ext cx="12747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200 cycles</a:t>
            </a:r>
          </a:p>
        </p:txBody>
      </p:sp>
      <p:sp>
        <p:nvSpPr>
          <p:cNvPr id="113684" name="Text Box 20"/>
          <p:cNvSpPr txBox="1">
            <a:spLocks noChangeArrowheads="1"/>
          </p:cNvSpPr>
          <p:nvPr/>
        </p:nvSpPr>
        <p:spPr bwMode="auto">
          <a:xfrm>
            <a:off x="6661150" y="5029200"/>
            <a:ext cx="10096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 cycles</a:t>
            </a:r>
          </a:p>
        </p:txBody>
      </p:sp>
      <p:sp>
        <p:nvSpPr>
          <p:cNvPr id="57363" name="Text Box 21"/>
          <p:cNvSpPr txBox="1">
            <a:spLocks noChangeArrowheads="1"/>
          </p:cNvSpPr>
          <p:nvPr/>
        </p:nvSpPr>
        <p:spPr bwMode="auto">
          <a:xfrm>
            <a:off x="536575" y="4267200"/>
            <a:ext cx="24066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16 Registers (“Bytes”)</a:t>
            </a:r>
          </a:p>
        </p:txBody>
      </p:sp>
      <p:sp>
        <p:nvSpPr>
          <p:cNvPr id="57364" name="Text Box 22"/>
          <p:cNvSpPr txBox="1">
            <a:spLocks noChangeArrowheads="1"/>
          </p:cNvSpPr>
          <p:nvPr/>
        </p:nvSpPr>
        <p:spPr bwMode="auto">
          <a:xfrm>
            <a:off x="3794125" y="4267200"/>
            <a:ext cx="1628775"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9</a:t>
            </a:r>
            <a:r>
              <a:rPr lang="en-US" altLang="en-US" sz="1800"/>
              <a:t> “Bytes” of </a:t>
            </a:r>
          </a:p>
          <a:p>
            <a:pPr>
              <a:spcBef>
                <a:spcPct val="0"/>
              </a:spcBef>
              <a:buFontTx/>
              <a:buNone/>
            </a:pPr>
            <a:r>
              <a:rPr lang="en-US" altLang="en-US" sz="1800"/>
              <a:t>memory</a:t>
            </a:r>
          </a:p>
        </p:txBody>
      </p:sp>
      <p:sp>
        <p:nvSpPr>
          <p:cNvPr id="57365" name="Text Box 23"/>
          <p:cNvSpPr txBox="1">
            <a:spLocks noChangeArrowheads="1"/>
          </p:cNvSpPr>
          <p:nvPr/>
        </p:nvSpPr>
        <p:spPr bwMode="auto">
          <a:xfrm>
            <a:off x="6553200" y="4267200"/>
            <a:ext cx="1727200"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12</a:t>
            </a:r>
            <a:r>
              <a:rPr lang="en-US" altLang="en-US" sz="1800"/>
              <a:t> “Bytes” of </a:t>
            </a:r>
          </a:p>
          <a:p>
            <a:pPr>
              <a:spcBef>
                <a:spcPct val="0"/>
              </a:spcBef>
              <a:buFontTx/>
              <a:buNone/>
            </a:pPr>
            <a:r>
              <a:rPr lang="en-US" altLang="en-US" sz="1800"/>
              <a:t>memory</a:t>
            </a:r>
          </a:p>
        </p:txBody>
      </p:sp>
      <p:pic>
        <p:nvPicPr>
          <p:cNvPr id="57366" name="Picture 24" descr="d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2768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89" name="Text Box 25"/>
          <p:cNvSpPr txBox="1">
            <a:spLocks noChangeArrowheads="1"/>
          </p:cNvSpPr>
          <p:nvPr/>
        </p:nvSpPr>
        <p:spPr bwMode="auto">
          <a:xfrm>
            <a:off x="6661150" y="5029200"/>
            <a:ext cx="12223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7</a:t>
            </a:r>
            <a:r>
              <a:rPr lang="en-US" altLang="en-US" sz="1800"/>
              <a:t> cycles</a:t>
            </a:r>
          </a:p>
        </p:txBody>
      </p:sp>
      <p:sp>
        <p:nvSpPr>
          <p:cNvPr id="113690" name="Text Box 26"/>
          <p:cNvSpPr txBox="1">
            <a:spLocks noChangeArrowheads="1"/>
          </p:cNvSpPr>
          <p:nvPr/>
        </p:nvSpPr>
        <p:spPr bwMode="auto">
          <a:xfrm>
            <a:off x="0" y="5410200"/>
            <a:ext cx="8826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Actual </a:t>
            </a:r>
          </a:p>
          <a:p>
            <a:pPr>
              <a:spcBef>
                <a:spcPct val="0"/>
              </a:spcBef>
              <a:buFontTx/>
              <a:buNone/>
            </a:pPr>
            <a:r>
              <a:rPr lang="en-US" altLang="en-US" sz="1800"/>
              <a:t>time:</a:t>
            </a:r>
          </a:p>
        </p:txBody>
      </p:sp>
      <p:sp>
        <p:nvSpPr>
          <p:cNvPr id="113691" name="Text Box 27"/>
          <p:cNvSpPr txBox="1">
            <a:spLocks noChangeArrowheads="1"/>
          </p:cNvSpPr>
          <p:nvPr/>
        </p:nvSpPr>
        <p:spPr bwMode="auto">
          <a:xfrm>
            <a:off x="1066800"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-9</a:t>
            </a:r>
            <a:r>
              <a:rPr lang="en-US" altLang="en-US" sz="1800"/>
              <a:t> sec</a:t>
            </a:r>
          </a:p>
        </p:txBody>
      </p:sp>
      <p:sp>
        <p:nvSpPr>
          <p:cNvPr id="113692" name="Text Box 28"/>
          <p:cNvSpPr txBox="1">
            <a:spLocks noChangeArrowheads="1"/>
          </p:cNvSpPr>
          <p:nvPr/>
        </p:nvSpPr>
        <p:spPr bwMode="auto">
          <a:xfrm>
            <a:off x="4035425"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-7</a:t>
            </a:r>
            <a:r>
              <a:rPr lang="en-US" altLang="en-US" sz="1800"/>
              <a:t> sec</a:t>
            </a:r>
          </a:p>
        </p:txBody>
      </p:sp>
      <p:sp>
        <p:nvSpPr>
          <p:cNvPr id="113693" name="Text Box 29"/>
          <p:cNvSpPr txBox="1">
            <a:spLocks noChangeArrowheads="1"/>
          </p:cNvSpPr>
          <p:nvPr/>
        </p:nvSpPr>
        <p:spPr bwMode="auto">
          <a:xfrm>
            <a:off x="6778625"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-2</a:t>
            </a:r>
            <a:r>
              <a:rPr lang="en-US" altLang="en-US" sz="1800"/>
              <a:t> sec</a:t>
            </a:r>
          </a:p>
        </p:txBody>
      </p:sp>
      <p:sp>
        <p:nvSpPr>
          <p:cNvPr id="113694" name="Text Box 30"/>
          <p:cNvSpPr txBox="1">
            <a:spLocks noChangeArrowheads="1"/>
          </p:cNvSpPr>
          <p:nvPr/>
        </p:nvSpPr>
        <p:spPr bwMode="auto">
          <a:xfrm>
            <a:off x="0" y="6019800"/>
            <a:ext cx="1057275"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If “cycle”</a:t>
            </a:r>
          </a:p>
          <a:p>
            <a:pPr>
              <a:spcBef>
                <a:spcPct val="0"/>
              </a:spcBef>
              <a:buFontTx/>
              <a:buNone/>
            </a:pPr>
            <a:r>
              <a:rPr lang="en-US" altLang="en-US" sz="1800"/>
              <a:t>= 1 sec</a:t>
            </a:r>
          </a:p>
        </p:txBody>
      </p:sp>
      <p:sp>
        <p:nvSpPr>
          <p:cNvPr id="113695" name="Text Box 31"/>
          <p:cNvSpPr txBox="1">
            <a:spLocks noChangeArrowheads="1"/>
          </p:cNvSpPr>
          <p:nvPr/>
        </p:nvSpPr>
        <p:spPr bwMode="auto">
          <a:xfrm>
            <a:off x="1127125" y="6172200"/>
            <a:ext cx="7302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 sec</a:t>
            </a:r>
          </a:p>
        </p:txBody>
      </p:sp>
      <p:sp>
        <p:nvSpPr>
          <p:cNvPr id="113696" name="Text Box 32"/>
          <p:cNvSpPr txBox="1">
            <a:spLocks noChangeArrowheads="1"/>
          </p:cNvSpPr>
          <p:nvPr/>
        </p:nvSpPr>
        <p:spPr bwMode="auto">
          <a:xfrm>
            <a:off x="3968750" y="6172200"/>
            <a:ext cx="1390650"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3-5 minutes</a:t>
            </a:r>
          </a:p>
        </p:txBody>
      </p:sp>
      <p:sp>
        <p:nvSpPr>
          <p:cNvPr id="113697" name="AutoShape 33"/>
          <p:cNvSpPr>
            <a:spLocks noChangeArrowheads="1"/>
          </p:cNvSpPr>
          <p:nvPr/>
        </p:nvSpPr>
        <p:spPr bwMode="auto">
          <a:xfrm>
            <a:off x="6858000" y="5943600"/>
            <a:ext cx="914400" cy="609600"/>
          </a:xfrm>
          <a:prstGeom prst="cloudCallout">
            <a:avLst>
              <a:gd name="adj1" fmla="val -43750"/>
              <a:gd name="adj2" fmla="val 70000"/>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latin typeface="Times New Roman" pitchFamily="18" charset="0"/>
              </a:rPr>
              <a:t>???</a:t>
            </a:r>
          </a:p>
        </p:txBody>
      </p:sp>
      <p:sp>
        <p:nvSpPr>
          <p:cNvPr id="113698" name="Text Box 34"/>
          <p:cNvSpPr txBox="1">
            <a:spLocks noChangeArrowheads="1"/>
          </p:cNvSpPr>
          <p:nvPr/>
        </p:nvSpPr>
        <p:spPr bwMode="auto">
          <a:xfrm>
            <a:off x="6781800" y="6172200"/>
            <a:ext cx="1633538"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4.5 </a:t>
            </a:r>
            <a:r>
              <a:rPr lang="en-US" altLang="en-US" sz="1800" b="1"/>
              <a:t>MONTHS</a:t>
            </a:r>
            <a:r>
              <a:rPr lang="en-US" altLang="en-US" sz="18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6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36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368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36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36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6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36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369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36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36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36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369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13697"/>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13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82" grpId="0"/>
      <p:bldP spid="113683" grpId="0"/>
      <p:bldP spid="113684" grpId="0"/>
      <p:bldP spid="113684" grpId="1"/>
      <p:bldP spid="113689" grpId="0"/>
      <p:bldP spid="113690" grpId="0"/>
      <p:bldP spid="113691" grpId="0"/>
      <p:bldP spid="113692" grpId="0"/>
      <p:bldP spid="113693" grpId="0"/>
      <p:bldP spid="113694" grpId="0"/>
      <p:bldP spid="113695" grpId="0"/>
      <p:bldP spid="113696" grpId="0"/>
      <p:bldP spid="113697" grpId="0" animBg="1"/>
      <p:bldP spid="113697" grpId="1" animBg="1"/>
      <p:bldP spid="11369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914400" y="0"/>
            <a:ext cx="7772400" cy="1143000"/>
          </a:xfrm>
        </p:spPr>
        <p:txBody>
          <a:bodyPr/>
          <a:lstStyle/>
          <a:p>
            <a:r>
              <a:rPr lang="en-US" altLang="en-US"/>
              <a:t>A Short Aside…</a:t>
            </a:r>
          </a:p>
        </p:txBody>
      </p:sp>
      <p:grpSp>
        <p:nvGrpSpPr>
          <p:cNvPr id="58371" name="Group 3"/>
          <p:cNvGrpSpPr>
            <a:grpSpLocks/>
          </p:cNvGrpSpPr>
          <p:nvPr/>
        </p:nvGrpSpPr>
        <p:grpSpPr bwMode="auto">
          <a:xfrm>
            <a:off x="533400" y="885825"/>
            <a:ext cx="8218488" cy="180975"/>
            <a:chOff x="295" y="1311"/>
            <a:chExt cx="5177" cy="114"/>
          </a:xfrm>
        </p:grpSpPr>
        <p:sp>
          <p:nvSpPr>
            <p:cNvPr id="5839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9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8372" name="Rectangle 6"/>
          <p:cNvSpPr>
            <a:spLocks noChangeArrowheads="1"/>
          </p:cNvSpPr>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3" name="Rectangle 7"/>
          <p:cNvSpPr>
            <a:spLocks noChangeArrowheads="1"/>
          </p:cNvSpPr>
          <p:nvPr/>
        </p:nvSpPr>
        <p:spPr bwMode="auto">
          <a:xfrm>
            <a:off x="3810000" y="1905000"/>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4" name="Rectangle 8"/>
          <p:cNvSpPr>
            <a:spLocks noChangeArrowheads="1"/>
          </p:cNvSpPr>
          <p:nvPr/>
        </p:nvSpPr>
        <p:spPr bwMode="auto">
          <a:xfrm>
            <a:off x="3810000" y="19050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5" name="Rectangle 9"/>
          <p:cNvSpPr>
            <a:spLocks noChangeArrowheads="1"/>
          </p:cNvSpPr>
          <p:nvPr/>
        </p:nvSpPr>
        <p:spPr bwMode="auto">
          <a:xfrm>
            <a:off x="3810000" y="21336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6" name="Rectangle 10"/>
          <p:cNvSpPr>
            <a:spLocks noChangeArrowheads="1"/>
          </p:cNvSpPr>
          <p:nvPr/>
        </p:nvSpPr>
        <p:spPr bwMode="auto">
          <a:xfrm>
            <a:off x="3810000" y="23622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7" name="Rectangle 11"/>
          <p:cNvSpPr>
            <a:spLocks noChangeArrowheads="1"/>
          </p:cNvSpPr>
          <p:nvPr/>
        </p:nvSpPr>
        <p:spPr bwMode="auto">
          <a:xfrm>
            <a:off x="3810000" y="25908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8" name="Rectangle 12"/>
          <p:cNvSpPr>
            <a:spLocks noChangeArrowheads="1"/>
          </p:cNvSpPr>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9" name="Rectangle 13"/>
          <p:cNvSpPr>
            <a:spLocks noChangeArrowheads="1"/>
          </p:cNvSpPr>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80" name="Text Box 14"/>
          <p:cNvSpPr txBox="1">
            <a:spLocks noChangeArrowheads="1"/>
          </p:cNvSpPr>
          <p:nvPr/>
        </p:nvSpPr>
        <p:spPr bwMode="auto">
          <a:xfrm>
            <a:off x="1219200" y="1309688"/>
            <a:ext cx="6667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CPU</a:t>
            </a:r>
            <a:endParaRPr lang="en-US" altLang="en-US" sz="1800">
              <a:latin typeface="Courier" pitchFamily="49" charset="0"/>
            </a:endParaRPr>
          </a:p>
        </p:txBody>
      </p:sp>
      <p:sp>
        <p:nvSpPr>
          <p:cNvPr id="58381" name="Text Box 15"/>
          <p:cNvSpPr txBox="1">
            <a:spLocks noChangeArrowheads="1"/>
          </p:cNvSpPr>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Main Memory</a:t>
            </a:r>
          </a:p>
          <a:p>
            <a:pPr>
              <a:spcBef>
                <a:spcPct val="0"/>
              </a:spcBef>
              <a:buFontTx/>
              <a:buNone/>
            </a:pPr>
            <a:r>
              <a:rPr lang="en-US" altLang="en-US" sz="1800"/>
              <a:t> (RAM)</a:t>
            </a:r>
            <a:endParaRPr lang="en-US" altLang="en-US" sz="1800">
              <a:latin typeface="Courier" pitchFamily="49" charset="0"/>
            </a:endParaRPr>
          </a:p>
        </p:txBody>
      </p:sp>
      <p:sp>
        <p:nvSpPr>
          <p:cNvPr id="58382" name="Rectangle 16"/>
          <p:cNvSpPr>
            <a:spLocks noChangeArrowheads="1"/>
          </p:cNvSpPr>
          <p:nvPr/>
        </p:nvSpPr>
        <p:spPr bwMode="auto">
          <a:xfrm>
            <a:off x="3810000" y="38862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83" name="Text Box 17"/>
          <p:cNvSpPr txBox="1">
            <a:spLocks noChangeArrowheads="1"/>
          </p:cNvSpPr>
          <p:nvPr/>
        </p:nvSpPr>
        <p:spPr bwMode="auto">
          <a:xfrm>
            <a:off x="6813550" y="1219200"/>
            <a:ext cx="12255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Disk Drive</a:t>
            </a:r>
            <a:endParaRPr lang="en-US" altLang="en-US" sz="1800">
              <a:latin typeface="Courier" pitchFamily="49" charset="0"/>
            </a:endParaRPr>
          </a:p>
        </p:txBody>
      </p:sp>
      <p:sp>
        <p:nvSpPr>
          <p:cNvPr id="113682" name="Text Box 18"/>
          <p:cNvSpPr txBox="1">
            <a:spLocks noChangeArrowheads="1"/>
          </p:cNvSpPr>
          <p:nvPr/>
        </p:nvSpPr>
        <p:spPr bwMode="auto">
          <a:xfrm>
            <a:off x="1066800" y="5029200"/>
            <a:ext cx="895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 cycle</a:t>
            </a:r>
          </a:p>
        </p:txBody>
      </p:sp>
      <p:sp>
        <p:nvSpPr>
          <p:cNvPr id="113683" name="Text Box 19"/>
          <p:cNvSpPr txBox="1">
            <a:spLocks noChangeArrowheads="1"/>
          </p:cNvSpPr>
          <p:nvPr/>
        </p:nvSpPr>
        <p:spPr bwMode="auto">
          <a:xfrm>
            <a:off x="3886200" y="5029200"/>
            <a:ext cx="12747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200 cycles</a:t>
            </a:r>
          </a:p>
        </p:txBody>
      </p:sp>
      <p:sp>
        <p:nvSpPr>
          <p:cNvPr id="113684" name="Text Box 20"/>
          <p:cNvSpPr txBox="1">
            <a:spLocks noChangeArrowheads="1"/>
          </p:cNvSpPr>
          <p:nvPr/>
        </p:nvSpPr>
        <p:spPr bwMode="auto">
          <a:xfrm>
            <a:off x="6661150" y="5029200"/>
            <a:ext cx="10096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 cycles</a:t>
            </a:r>
          </a:p>
        </p:txBody>
      </p:sp>
      <p:sp>
        <p:nvSpPr>
          <p:cNvPr id="58387" name="Text Box 21"/>
          <p:cNvSpPr txBox="1">
            <a:spLocks noChangeArrowheads="1"/>
          </p:cNvSpPr>
          <p:nvPr/>
        </p:nvSpPr>
        <p:spPr bwMode="auto">
          <a:xfrm>
            <a:off x="536575" y="4267200"/>
            <a:ext cx="24066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16 Registers (“Bytes”)</a:t>
            </a:r>
          </a:p>
        </p:txBody>
      </p:sp>
      <p:sp>
        <p:nvSpPr>
          <p:cNvPr id="58388" name="Text Box 22"/>
          <p:cNvSpPr txBox="1">
            <a:spLocks noChangeArrowheads="1"/>
          </p:cNvSpPr>
          <p:nvPr/>
        </p:nvSpPr>
        <p:spPr bwMode="auto">
          <a:xfrm>
            <a:off x="3794125" y="4267200"/>
            <a:ext cx="1628775"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9</a:t>
            </a:r>
            <a:r>
              <a:rPr lang="en-US" altLang="en-US" sz="1800"/>
              <a:t> “Bytes” of </a:t>
            </a:r>
          </a:p>
          <a:p>
            <a:pPr>
              <a:spcBef>
                <a:spcPct val="0"/>
              </a:spcBef>
              <a:buFontTx/>
              <a:buNone/>
            </a:pPr>
            <a:r>
              <a:rPr lang="en-US" altLang="en-US" sz="1800"/>
              <a:t>memory</a:t>
            </a:r>
          </a:p>
        </p:txBody>
      </p:sp>
      <p:sp>
        <p:nvSpPr>
          <p:cNvPr id="58389" name="Text Box 23"/>
          <p:cNvSpPr txBox="1">
            <a:spLocks noChangeArrowheads="1"/>
          </p:cNvSpPr>
          <p:nvPr/>
        </p:nvSpPr>
        <p:spPr bwMode="auto">
          <a:xfrm>
            <a:off x="6553200" y="4267200"/>
            <a:ext cx="1727200"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12</a:t>
            </a:r>
            <a:r>
              <a:rPr lang="en-US" altLang="en-US" sz="1800"/>
              <a:t> “Bytes” of </a:t>
            </a:r>
          </a:p>
          <a:p>
            <a:pPr>
              <a:spcBef>
                <a:spcPct val="0"/>
              </a:spcBef>
              <a:buFontTx/>
              <a:buNone/>
            </a:pPr>
            <a:r>
              <a:rPr lang="en-US" altLang="en-US" sz="1800"/>
              <a:t>memory</a:t>
            </a:r>
          </a:p>
        </p:txBody>
      </p:sp>
      <p:pic>
        <p:nvPicPr>
          <p:cNvPr id="58390" name="Picture 24" descr="d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2768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90" name="Text Box 26"/>
          <p:cNvSpPr txBox="1">
            <a:spLocks noChangeArrowheads="1"/>
          </p:cNvSpPr>
          <p:nvPr/>
        </p:nvSpPr>
        <p:spPr bwMode="auto">
          <a:xfrm>
            <a:off x="0" y="5410200"/>
            <a:ext cx="8826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Actual </a:t>
            </a:r>
          </a:p>
          <a:p>
            <a:pPr>
              <a:spcBef>
                <a:spcPct val="0"/>
              </a:spcBef>
              <a:buFontTx/>
              <a:buNone/>
            </a:pPr>
            <a:r>
              <a:rPr lang="en-US" altLang="en-US" sz="1800"/>
              <a:t>time:</a:t>
            </a:r>
          </a:p>
        </p:txBody>
      </p:sp>
      <p:sp>
        <p:nvSpPr>
          <p:cNvPr id="113691" name="Text Box 27"/>
          <p:cNvSpPr txBox="1">
            <a:spLocks noChangeArrowheads="1"/>
          </p:cNvSpPr>
          <p:nvPr/>
        </p:nvSpPr>
        <p:spPr bwMode="auto">
          <a:xfrm>
            <a:off x="1066800"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-9</a:t>
            </a:r>
            <a:r>
              <a:rPr lang="en-US" altLang="en-US" sz="1800"/>
              <a:t> sec</a:t>
            </a:r>
          </a:p>
        </p:txBody>
      </p:sp>
      <p:sp>
        <p:nvSpPr>
          <p:cNvPr id="113692" name="Text Box 28"/>
          <p:cNvSpPr txBox="1">
            <a:spLocks noChangeArrowheads="1"/>
          </p:cNvSpPr>
          <p:nvPr/>
        </p:nvSpPr>
        <p:spPr bwMode="auto">
          <a:xfrm>
            <a:off x="4035425"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-7</a:t>
            </a:r>
            <a:r>
              <a:rPr lang="en-US" altLang="en-US" sz="1800"/>
              <a:t> sec</a:t>
            </a:r>
          </a:p>
        </p:txBody>
      </p:sp>
      <p:sp>
        <p:nvSpPr>
          <p:cNvPr id="113693" name="Text Box 29"/>
          <p:cNvSpPr txBox="1">
            <a:spLocks noChangeArrowheads="1"/>
          </p:cNvSpPr>
          <p:nvPr/>
        </p:nvSpPr>
        <p:spPr bwMode="auto">
          <a:xfrm>
            <a:off x="6778625"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-2</a:t>
            </a:r>
            <a:r>
              <a:rPr lang="en-US" altLang="en-US" sz="1800"/>
              <a:t> sec</a:t>
            </a:r>
          </a:p>
        </p:txBody>
      </p:sp>
      <p:sp>
        <p:nvSpPr>
          <p:cNvPr id="113694" name="Text Box 30"/>
          <p:cNvSpPr txBox="1">
            <a:spLocks noChangeArrowheads="1"/>
          </p:cNvSpPr>
          <p:nvPr/>
        </p:nvSpPr>
        <p:spPr bwMode="auto">
          <a:xfrm>
            <a:off x="0" y="6019800"/>
            <a:ext cx="1057275"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If “cycle”</a:t>
            </a:r>
          </a:p>
          <a:p>
            <a:pPr>
              <a:spcBef>
                <a:spcPct val="0"/>
              </a:spcBef>
              <a:buFontTx/>
              <a:buNone/>
            </a:pPr>
            <a:r>
              <a:rPr lang="en-US" altLang="en-US" sz="1800"/>
              <a:t>= 1 sec</a:t>
            </a:r>
          </a:p>
        </p:txBody>
      </p:sp>
      <p:sp>
        <p:nvSpPr>
          <p:cNvPr id="113695" name="Text Box 31"/>
          <p:cNvSpPr txBox="1">
            <a:spLocks noChangeArrowheads="1"/>
          </p:cNvSpPr>
          <p:nvPr/>
        </p:nvSpPr>
        <p:spPr bwMode="auto">
          <a:xfrm>
            <a:off x="1127125" y="6172200"/>
            <a:ext cx="7302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 sec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6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36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368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36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36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69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369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36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3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82" grpId="0"/>
      <p:bldP spid="113683" grpId="0"/>
      <p:bldP spid="113684" grpId="0"/>
      <p:bldP spid="113684" grpId="1"/>
      <p:bldP spid="113690" grpId="0"/>
      <p:bldP spid="113691" grpId="0"/>
      <p:bldP spid="113692" grpId="0"/>
      <p:bldP spid="113693" grpId="0"/>
      <p:bldP spid="113694" grpId="0"/>
      <p:bldP spid="11369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76200"/>
            <a:ext cx="7772400" cy="1143000"/>
          </a:xfrm>
        </p:spPr>
        <p:txBody>
          <a:bodyPr/>
          <a:lstStyle/>
          <a:p>
            <a:pPr eaLnBrk="1" hangingPunct="1"/>
            <a:r>
              <a:rPr lang="en-US" altLang="en-US"/>
              <a:t>Setting a 1-Bit Memory</a:t>
            </a:r>
          </a:p>
        </p:txBody>
      </p:sp>
      <p:grpSp>
        <p:nvGrpSpPr>
          <p:cNvPr id="15363" name="Group 3"/>
          <p:cNvGrpSpPr>
            <a:grpSpLocks/>
          </p:cNvGrpSpPr>
          <p:nvPr/>
        </p:nvGrpSpPr>
        <p:grpSpPr bwMode="auto">
          <a:xfrm>
            <a:off x="457200" y="1066800"/>
            <a:ext cx="8218488" cy="180975"/>
            <a:chOff x="295" y="1311"/>
            <a:chExt cx="5177" cy="114"/>
          </a:xfrm>
        </p:grpSpPr>
        <p:sp>
          <p:nvSpPr>
            <p:cNvPr id="15365"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5366"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pic>
        <p:nvPicPr>
          <p:cNvPr id="15364" name="Picture 6" descr="rsff-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2619375"/>
            <a:ext cx="40433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113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76200"/>
            <a:ext cx="7772400" cy="1143000"/>
          </a:xfrm>
        </p:spPr>
        <p:txBody>
          <a:bodyPr/>
          <a:lstStyle/>
          <a:p>
            <a:pPr eaLnBrk="1" hangingPunct="1"/>
            <a:r>
              <a:rPr lang="en-US" altLang="en-US"/>
              <a:t>Initializing a 1-Bit Memory</a:t>
            </a:r>
          </a:p>
        </p:txBody>
      </p:sp>
      <p:grpSp>
        <p:nvGrpSpPr>
          <p:cNvPr id="16387" name="Group 3"/>
          <p:cNvGrpSpPr>
            <a:grpSpLocks/>
          </p:cNvGrpSpPr>
          <p:nvPr/>
        </p:nvGrpSpPr>
        <p:grpSpPr bwMode="auto">
          <a:xfrm>
            <a:off x="457200" y="1066800"/>
            <a:ext cx="8218488" cy="180975"/>
            <a:chOff x="295" y="1311"/>
            <a:chExt cx="5177" cy="114"/>
          </a:xfrm>
        </p:grpSpPr>
        <p:sp>
          <p:nvSpPr>
            <p:cNvPr id="1638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639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pic>
        <p:nvPicPr>
          <p:cNvPr id="16388" name="Picture 6" descr="rfss-unpowe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2619375"/>
            <a:ext cx="40433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735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76200"/>
            <a:ext cx="7772400" cy="1143000"/>
          </a:xfrm>
        </p:spPr>
        <p:txBody>
          <a:bodyPr/>
          <a:lstStyle/>
          <a:p>
            <a:pPr eaLnBrk="1" hangingPunct="1"/>
            <a:r>
              <a:rPr lang="en-US" altLang="en-US" sz="4000"/>
              <a:t>From S-R Latches to D-Latches</a:t>
            </a:r>
            <a:endParaRPr lang="en-US" altLang="en-US"/>
          </a:p>
        </p:txBody>
      </p:sp>
      <p:grpSp>
        <p:nvGrpSpPr>
          <p:cNvPr id="7171" name="Group 3"/>
          <p:cNvGrpSpPr>
            <a:grpSpLocks/>
          </p:cNvGrpSpPr>
          <p:nvPr/>
        </p:nvGrpSpPr>
        <p:grpSpPr bwMode="auto">
          <a:xfrm>
            <a:off x="457200" y="1066800"/>
            <a:ext cx="8218488" cy="180975"/>
            <a:chOff x="295" y="1311"/>
            <a:chExt cx="5177" cy="114"/>
          </a:xfrm>
        </p:grpSpPr>
        <p:sp>
          <p:nvSpPr>
            <p:cNvPr id="717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717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sp>
        <p:nvSpPr>
          <p:cNvPr id="7172" name="Line 6"/>
          <p:cNvSpPr>
            <a:spLocks noChangeShapeType="1"/>
          </p:cNvSpPr>
          <p:nvPr/>
        </p:nvSpPr>
        <p:spPr bwMode="auto">
          <a:xfrm>
            <a:off x="9296400" y="4495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 name="Line 7"/>
          <p:cNvSpPr>
            <a:spLocks noChangeShapeType="1"/>
          </p:cNvSpPr>
          <p:nvPr/>
        </p:nvSpPr>
        <p:spPr bwMode="auto">
          <a:xfrm>
            <a:off x="381000" y="4495800"/>
            <a:ext cx="815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174" name="Picture 8" descr="dl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1676400"/>
            <a:ext cx="59563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9" descr="dlatc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953000"/>
            <a:ext cx="36322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10"/>
          <p:cNvSpPr txBox="1">
            <a:spLocks noChangeArrowheads="1"/>
          </p:cNvSpPr>
          <p:nvPr/>
        </p:nvSpPr>
        <p:spPr bwMode="auto">
          <a:xfrm>
            <a:off x="4179888" y="5410200"/>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t>&gt;</a:t>
            </a:r>
          </a:p>
        </p:txBody>
      </p:sp>
      <p:sp>
        <p:nvSpPr>
          <p:cNvPr id="2" name="TextBox 1"/>
          <p:cNvSpPr txBox="1"/>
          <p:nvPr/>
        </p:nvSpPr>
        <p:spPr>
          <a:xfrm>
            <a:off x="6629400" y="6172200"/>
            <a:ext cx="2133600" cy="461665"/>
          </a:xfrm>
          <a:prstGeom prst="rect">
            <a:avLst/>
          </a:prstGeom>
          <a:noFill/>
        </p:spPr>
        <p:txBody>
          <a:bodyPr wrap="square" rtlCol="0">
            <a:spAutoFit/>
          </a:bodyPr>
          <a:lstStyle/>
          <a:p>
            <a:r>
              <a:rPr lang="en-US" dirty="0">
                <a:solidFill>
                  <a:srgbClr val="00B050"/>
                </a:solidFill>
              </a:rPr>
              <a:t>Worksheet!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470025" y="16764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8195" name="Text Box 3"/>
          <p:cNvSpPr txBox="1">
            <a:spLocks noChangeArrowheads="1"/>
          </p:cNvSpPr>
          <p:nvPr/>
        </p:nvSpPr>
        <p:spPr bwMode="auto">
          <a:xfrm>
            <a:off x="1447800" y="2466975"/>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8196" name="Text Box 4"/>
          <p:cNvSpPr txBox="1">
            <a:spLocks noChangeArrowheads="1"/>
          </p:cNvSpPr>
          <p:nvPr/>
        </p:nvSpPr>
        <p:spPr bwMode="auto">
          <a:xfrm>
            <a:off x="4740275" y="2181225"/>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sp>
        <p:nvSpPr>
          <p:cNvPr id="8197" name="Text Box 5"/>
          <p:cNvSpPr txBox="1">
            <a:spLocks noChangeArrowheads="1"/>
          </p:cNvSpPr>
          <p:nvPr/>
        </p:nvSpPr>
        <p:spPr bwMode="auto">
          <a:xfrm>
            <a:off x="1628775" y="3457575"/>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8198" name="Rectangle 6"/>
          <p:cNvSpPr>
            <a:spLocks noChangeArrowheads="1"/>
          </p:cNvSpPr>
          <p:nvPr/>
        </p:nvSpPr>
        <p:spPr bwMode="auto">
          <a:xfrm>
            <a:off x="2527300" y="18002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199" name="Rectangle 7"/>
          <p:cNvSpPr>
            <a:spLocks noChangeArrowheads="1"/>
          </p:cNvSpPr>
          <p:nvPr/>
        </p:nvSpPr>
        <p:spPr bwMode="auto">
          <a:xfrm>
            <a:off x="2527300" y="1952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0" name="Rectangle 8"/>
          <p:cNvSpPr>
            <a:spLocks noChangeArrowheads="1"/>
          </p:cNvSpPr>
          <p:nvPr/>
        </p:nvSpPr>
        <p:spPr bwMode="auto">
          <a:xfrm>
            <a:off x="2527300" y="25431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1" name="Rectangle 9"/>
          <p:cNvSpPr>
            <a:spLocks noChangeArrowheads="1"/>
          </p:cNvSpPr>
          <p:nvPr/>
        </p:nvSpPr>
        <p:spPr bwMode="auto">
          <a:xfrm>
            <a:off x="2527300" y="26955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2" name="Rectangle 10"/>
          <p:cNvSpPr>
            <a:spLocks noChangeArrowheads="1"/>
          </p:cNvSpPr>
          <p:nvPr/>
        </p:nvSpPr>
        <p:spPr bwMode="auto">
          <a:xfrm>
            <a:off x="2527300" y="2847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3" name="Rectangle 11"/>
          <p:cNvSpPr>
            <a:spLocks noChangeArrowheads="1"/>
          </p:cNvSpPr>
          <p:nvPr/>
        </p:nvSpPr>
        <p:spPr bwMode="auto">
          <a:xfrm>
            <a:off x="2527300" y="3609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4" name="Rectangle 12"/>
          <p:cNvSpPr>
            <a:spLocks noChangeArrowheads="1"/>
          </p:cNvSpPr>
          <p:nvPr/>
        </p:nvSpPr>
        <p:spPr bwMode="auto">
          <a:xfrm>
            <a:off x="2527300" y="37623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5" name="Rectangle 13"/>
          <p:cNvSpPr>
            <a:spLocks noChangeArrowheads="1"/>
          </p:cNvSpPr>
          <p:nvPr/>
        </p:nvSpPr>
        <p:spPr bwMode="auto">
          <a:xfrm>
            <a:off x="4511675" y="2333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6" name="Rectangle 14"/>
          <p:cNvSpPr>
            <a:spLocks noChangeArrowheads="1"/>
          </p:cNvSpPr>
          <p:nvPr/>
        </p:nvSpPr>
        <p:spPr bwMode="auto">
          <a:xfrm>
            <a:off x="4511675" y="24860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7" name="Rectangle 15"/>
          <p:cNvSpPr>
            <a:spLocks noChangeArrowheads="1"/>
          </p:cNvSpPr>
          <p:nvPr/>
        </p:nvSpPr>
        <p:spPr bwMode="auto">
          <a:xfrm>
            <a:off x="4511675" y="26384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8" name="Rectangle 16"/>
          <p:cNvSpPr>
            <a:spLocks noGrp="1" noChangeArrowheads="1"/>
          </p:cNvSpPr>
          <p:nvPr>
            <p:ph type="title"/>
          </p:nvPr>
        </p:nvSpPr>
        <p:spPr>
          <a:xfrm>
            <a:off x="533400" y="76200"/>
            <a:ext cx="8077200" cy="1143000"/>
          </a:xfrm>
          <a:noFill/>
        </p:spPr>
        <p:txBody>
          <a:bodyPr/>
          <a:lstStyle/>
          <a:p>
            <a:pPr eaLnBrk="1" hangingPunct="1"/>
            <a:r>
              <a:rPr lang="en-US" altLang="en-US" sz="4000"/>
              <a:t>A Random Access Memory (RAM)</a:t>
            </a:r>
          </a:p>
        </p:txBody>
      </p:sp>
      <p:grpSp>
        <p:nvGrpSpPr>
          <p:cNvPr id="8209" name="Group 17"/>
          <p:cNvGrpSpPr>
            <a:grpSpLocks/>
          </p:cNvGrpSpPr>
          <p:nvPr/>
        </p:nvGrpSpPr>
        <p:grpSpPr bwMode="auto">
          <a:xfrm>
            <a:off x="457200" y="1066800"/>
            <a:ext cx="8218488" cy="180975"/>
            <a:chOff x="295" y="1311"/>
            <a:chExt cx="5177" cy="114"/>
          </a:xfrm>
        </p:grpSpPr>
        <p:sp>
          <p:nvSpPr>
            <p:cNvPr id="8230" name="Rectangle 1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31" name="Rectangle 1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8210" name="Rectangle 20"/>
          <p:cNvSpPr>
            <a:spLocks noChangeArrowheads="1"/>
          </p:cNvSpPr>
          <p:nvPr/>
        </p:nvSpPr>
        <p:spPr bwMode="auto">
          <a:xfrm>
            <a:off x="2667000" y="1524000"/>
            <a:ext cx="1828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1" name="Rectangle 21"/>
          <p:cNvSpPr>
            <a:spLocks noChangeArrowheads="1"/>
          </p:cNvSpPr>
          <p:nvPr/>
        </p:nvSpPr>
        <p:spPr bwMode="auto">
          <a:xfrm>
            <a:off x="28956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2" name="Rectangle 22"/>
          <p:cNvSpPr>
            <a:spLocks noChangeArrowheads="1"/>
          </p:cNvSpPr>
          <p:nvPr/>
        </p:nvSpPr>
        <p:spPr bwMode="auto">
          <a:xfrm>
            <a:off x="33528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3" name="Rectangle 23"/>
          <p:cNvSpPr>
            <a:spLocks noChangeArrowheads="1"/>
          </p:cNvSpPr>
          <p:nvPr/>
        </p:nvSpPr>
        <p:spPr bwMode="auto">
          <a:xfrm>
            <a:off x="38100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4" name="Rectangle 24"/>
          <p:cNvSpPr>
            <a:spLocks noChangeArrowheads="1"/>
          </p:cNvSpPr>
          <p:nvPr/>
        </p:nvSpPr>
        <p:spPr bwMode="auto">
          <a:xfrm>
            <a:off x="28956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5" name="Rectangle 25"/>
          <p:cNvSpPr>
            <a:spLocks noChangeArrowheads="1"/>
          </p:cNvSpPr>
          <p:nvPr/>
        </p:nvSpPr>
        <p:spPr bwMode="auto">
          <a:xfrm>
            <a:off x="33528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6" name="Rectangle 26"/>
          <p:cNvSpPr>
            <a:spLocks noChangeArrowheads="1"/>
          </p:cNvSpPr>
          <p:nvPr/>
        </p:nvSpPr>
        <p:spPr bwMode="auto">
          <a:xfrm>
            <a:off x="38100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7" name="Rectangle 27"/>
          <p:cNvSpPr>
            <a:spLocks noChangeArrowheads="1"/>
          </p:cNvSpPr>
          <p:nvPr/>
        </p:nvSpPr>
        <p:spPr bwMode="auto">
          <a:xfrm>
            <a:off x="28956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8" name="Rectangle 28"/>
          <p:cNvSpPr>
            <a:spLocks noChangeArrowheads="1"/>
          </p:cNvSpPr>
          <p:nvPr/>
        </p:nvSpPr>
        <p:spPr bwMode="auto">
          <a:xfrm>
            <a:off x="33528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9" name="Rectangle 29"/>
          <p:cNvSpPr>
            <a:spLocks noChangeArrowheads="1"/>
          </p:cNvSpPr>
          <p:nvPr/>
        </p:nvSpPr>
        <p:spPr bwMode="auto">
          <a:xfrm>
            <a:off x="38100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20" name="Rectangle 30"/>
          <p:cNvSpPr>
            <a:spLocks noChangeArrowheads="1"/>
          </p:cNvSpPr>
          <p:nvPr/>
        </p:nvSpPr>
        <p:spPr bwMode="auto">
          <a:xfrm>
            <a:off x="28956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21" name="Rectangle 31"/>
          <p:cNvSpPr>
            <a:spLocks noChangeArrowheads="1"/>
          </p:cNvSpPr>
          <p:nvPr/>
        </p:nvSpPr>
        <p:spPr bwMode="auto">
          <a:xfrm>
            <a:off x="33528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22" name="Rectangle 32"/>
          <p:cNvSpPr>
            <a:spLocks noChangeArrowheads="1"/>
          </p:cNvSpPr>
          <p:nvPr/>
        </p:nvSpPr>
        <p:spPr bwMode="auto">
          <a:xfrm>
            <a:off x="38100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23" name="Text Box 33"/>
          <p:cNvSpPr txBox="1">
            <a:spLocks noChangeArrowheads="1"/>
          </p:cNvSpPr>
          <p:nvPr/>
        </p:nvSpPr>
        <p:spPr bwMode="auto">
          <a:xfrm>
            <a:off x="6477000" y="1600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chemeClr val="accent1"/>
                </a:solidFill>
              </a:rPr>
              <a:t>00</a:t>
            </a:r>
            <a:endParaRPr lang="en-US" altLang="en-US" sz="2400"/>
          </a:p>
        </p:txBody>
      </p:sp>
      <p:sp>
        <p:nvSpPr>
          <p:cNvPr id="8224" name="Text Box 34"/>
          <p:cNvSpPr txBox="1">
            <a:spLocks noChangeArrowheads="1"/>
          </p:cNvSpPr>
          <p:nvPr/>
        </p:nvSpPr>
        <p:spPr bwMode="auto">
          <a:xfrm>
            <a:off x="6477000" y="22098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BBF95B"/>
                </a:solidFill>
              </a:rPr>
              <a:t>01</a:t>
            </a:r>
            <a:endParaRPr lang="en-US" altLang="en-US" sz="2400"/>
          </a:p>
        </p:txBody>
      </p:sp>
      <p:sp>
        <p:nvSpPr>
          <p:cNvPr id="8225" name="Text Box 35"/>
          <p:cNvSpPr txBox="1">
            <a:spLocks noChangeArrowheads="1"/>
          </p:cNvSpPr>
          <p:nvPr/>
        </p:nvSpPr>
        <p:spPr bwMode="auto">
          <a:xfrm>
            <a:off x="6477000" y="28194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B1CD"/>
                </a:solidFill>
              </a:rPr>
              <a:t>10</a:t>
            </a:r>
            <a:endParaRPr lang="en-US" altLang="en-US" sz="2400"/>
          </a:p>
        </p:txBody>
      </p:sp>
      <p:sp>
        <p:nvSpPr>
          <p:cNvPr id="8226" name="Text Box 36"/>
          <p:cNvSpPr txBox="1">
            <a:spLocks noChangeArrowheads="1"/>
          </p:cNvSpPr>
          <p:nvPr/>
        </p:nvSpPr>
        <p:spPr bwMode="auto">
          <a:xfrm>
            <a:off x="6486525" y="34290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CEAB"/>
                </a:solidFill>
              </a:rPr>
              <a:t>11</a:t>
            </a:r>
            <a:endParaRPr lang="en-US" altLang="en-US" sz="2400"/>
          </a:p>
        </p:txBody>
      </p:sp>
      <p:sp>
        <p:nvSpPr>
          <p:cNvPr id="8227" name="Text Box 40"/>
          <p:cNvSpPr txBox="1">
            <a:spLocks noChangeArrowheads="1"/>
          </p:cNvSpPr>
          <p:nvPr/>
        </p:nvSpPr>
        <p:spPr bwMode="auto">
          <a:xfrm>
            <a:off x="457200" y="1600200"/>
            <a:ext cx="3540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B1CD"/>
                </a:solidFill>
              </a:rPr>
              <a:t>1</a:t>
            </a:r>
          </a:p>
          <a:p>
            <a:pPr>
              <a:spcBef>
                <a:spcPct val="0"/>
              </a:spcBef>
              <a:buFontTx/>
              <a:buNone/>
            </a:pPr>
            <a:r>
              <a:rPr lang="en-US" altLang="en-US" sz="2400" b="1">
                <a:solidFill>
                  <a:srgbClr val="E3B1CD"/>
                </a:solidFill>
              </a:rPr>
              <a:t>0</a:t>
            </a:r>
            <a:endParaRPr lang="en-US" altLang="en-US" sz="2400"/>
          </a:p>
        </p:txBody>
      </p:sp>
      <p:sp>
        <p:nvSpPr>
          <p:cNvPr id="8228" name="Text Box 41"/>
          <p:cNvSpPr txBox="1">
            <a:spLocks noChangeArrowheads="1"/>
          </p:cNvSpPr>
          <p:nvPr/>
        </p:nvSpPr>
        <p:spPr bwMode="auto">
          <a:xfrm>
            <a:off x="1060450" y="2360613"/>
            <a:ext cx="3111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a:p>
            <a:pPr>
              <a:spcBef>
                <a:spcPct val="0"/>
              </a:spcBef>
              <a:buFontTx/>
              <a:buNone/>
            </a:pPr>
            <a:r>
              <a:rPr lang="en-US" altLang="en-US" sz="1800"/>
              <a:t>1</a:t>
            </a:r>
          </a:p>
          <a:p>
            <a:pPr>
              <a:spcBef>
                <a:spcPct val="0"/>
              </a:spcBef>
              <a:buFontTx/>
              <a:buNone/>
            </a:pPr>
            <a:r>
              <a:rPr lang="en-US" altLang="en-US" sz="1800"/>
              <a:t>0</a:t>
            </a:r>
            <a:endParaRPr lang="en-US" altLang="en-US" sz="2400"/>
          </a:p>
        </p:txBody>
      </p:sp>
      <p:sp>
        <p:nvSpPr>
          <p:cNvPr id="8229" name="Text Box 42"/>
          <p:cNvSpPr txBox="1">
            <a:spLocks noChangeArrowheads="1"/>
          </p:cNvSpPr>
          <p:nvPr/>
        </p:nvSpPr>
        <p:spPr bwMode="auto">
          <a:xfrm>
            <a:off x="1322388" y="36576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t>1</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15489</TotalTime>
  <Words>3333</Words>
  <Application>Microsoft Office PowerPoint</Application>
  <PresentationFormat>On-screen Show (4:3)</PresentationFormat>
  <Paragraphs>1727</Paragraphs>
  <Slides>59</Slides>
  <Notes>59</Notes>
  <HiddenSlides>3</HiddenSlides>
  <MMClips>0</MMClips>
  <ScaleCrop>false</ScaleCrop>
  <HeadingPairs>
    <vt:vector size="8" baseType="variant">
      <vt:variant>
        <vt:lpstr>Fonts Used</vt:lpstr>
      </vt:variant>
      <vt:variant>
        <vt:i4>6</vt:i4>
      </vt:variant>
      <vt:variant>
        <vt:lpstr>Theme</vt:lpstr>
      </vt:variant>
      <vt:variant>
        <vt:i4>2</vt:i4>
      </vt:variant>
      <vt:variant>
        <vt:lpstr>Slide Titles</vt:lpstr>
      </vt:variant>
      <vt:variant>
        <vt:i4>59</vt:i4>
      </vt:variant>
      <vt:variant>
        <vt:lpstr>Custom Shows</vt:lpstr>
      </vt:variant>
      <vt:variant>
        <vt:i4>2</vt:i4>
      </vt:variant>
    </vt:vector>
  </HeadingPairs>
  <TitlesOfParts>
    <vt:vector size="69" baseType="lpstr">
      <vt:lpstr>Arial</vt:lpstr>
      <vt:lpstr>Comic Sans MS</vt:lpstr>
      <vt:lpstr>Courier</vt:lpstr>
      <vt:lpstr>Courier New</vt:lpstr>
      <vt:lpstr>News Gothic MT</vt:lpstr>
      <vt:lpstr>Times New Roman</vt:lpstr>
      <vt:lpstr>Blank Presentation</vt:lpstr>
      <vt:lpstr>1_Blank Presentation</vt:lpstr>
      <vt:lpstr>The CS 5 Times</vt:lpstr>
      <vt:lpstr>True Story:  Alan Turing</vt:lpstr>
      <vt:lpstr>Alan Turing</vt:lpstr>
      <vt:lpstr>A 1-Bit Memory</vt:lpstr>
      <vt:lpstr>A 1-Bit Memory</vt:lpstr>
      <vt:lpstr>Setting a 1-Bit Memory</vt:lpstr>
      <vt:lpstr>Initializing a 1-Bit Memory</vt:lpstr>
      <vt:lpstr>From S-R Latches to D-Latches</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PowerPoint Presentation</vt:lpstr>
      <vt:lpstr>Small Memory, “Big” Memory…</vt:lpstr>
      <vt:lpstr>DROP!  COVER!  HOLD ON!</vt:lpstr>
      <vt:lpstr>The Alien’s Life Advice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von Neumann “Architecture”</vt:lpstr>
      <vt:lpstr>PowerPoint Presentation</vt:lpstr>
      <vt:lpstr>A Short Aside…</vt:lpstr>
      <vt:lpstr>A Short Aside…</vt:lpstr>
      <vt:lpstr>For screen</vt:lpstr>
      <vt:lpstr>For printing</vt:lpstr>
    </vt:vector>
  </TitlesOfParts>
  <Company>Harvey Mudd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Kuenning</cp:lastModifiedBy>
  <cp:revision>67</cp:revision>
  <cp:lastPrinted>2019-10-07T21:21:14Z</cp:lastPrinted>
  <dcterms:created xsi:type="dcterms:W3CDTF">2011-10-06T05:34:17Z</dcterms:created>
  <dcterms:modified xsi:type="dcterms:W3CDTF">2019-10-08T22:56:24Z</dcterms:modified>
</cp:coreProperties>
</file>