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2.xml" ContentType="application/vnd.openxmlformats-officedocument.presentationml.notesSlide+xml"/>
  <Override PartName="/ppt/tags/tag50.xml" ContentType="application/vnd.openxmlformats-officedocument.presentationml.tags+xml"/>
  <Override PartName="/ppt/notesSlides/notesSlide3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notesSlides/notesSlide4.xml" ContentType="application/vnd.openxmlformats-officedocument.presentationml.notesSlid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5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7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8.xml" ContentType="application/vnd.openxmlformats-officedocument.presentationml.notesSlide+xml"/>
  <Override PartName="/ppt/tags/tag81.xml" ContentType="application/vnd.openxmlformats-officedocument.presentationml.tags+xml"/>
  <Override PartName="/ppt/notesSlides/notesSlide9.xml" ContentType="application/vnd.openxmlformats-officedocument.presentationml.notesSlide+xml"/>
  <Override PartName="/ppt/tags/tag82.xml" ContentType="application/vnd.openxmlformats-officedocument.presentationml.tags+xml"/>
  <Override PartName="/ppt/notesSlides/notesSlide10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1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notesSlides/notesSlide14.xml" ContentType="application/vnd.openxmlformats-officedocument.presentationml.notesSlide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5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6.xml" ContentType="application/vnd.openxmlformats-officedocument.presentationml.notesSlide+xml"/>
  <Override PartName="/ppt/tags/tag181.xml" ContentType="application/vnd.openxmlformats-officedocument.presentationml.tags+xml"/>
  <Override PartName="/ppt/notesSlides/notesSlide17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notesSlides/notesSlide18.xml" ContentType="application/vnd.openxmlformats-officedocument.presentationml.notesSlide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9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notesSlides/notesSlide20.xml" ContentType="application/vnd.openxmlformats-officedocument.presentationml.notesSlide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notesSlides/notesSlide21.xml" ContentType="application/vnd.openxmlformats-officedocument.presentationml.notesSlide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349.xml" ContentType="application/vnd.openxmlformats-officedocument.presentationml.tags+xml"/>
  <Override PartName="/ppt/notesSlides/notesSlide24.xml" ContentType="application/vnd.openxmlformats-officedocument.presentationml.notesSlide+xml"/>
  <Override PartName="/ppt/tags/tag350.xml" ContentType="application/vnd.openxmlformats-officedocument.presentationml.tags+xml"/>
  <Override PartName="/ppt/notesSlides/notesSlide25.xml" ContentType="application/vnd.openxmlformats-officedocument.presentationml.notesSlide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26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notesSlides/notesSlide27.xml" ContentType="application/vnd.openxmlformats-officedocument.presentationml.notesSlide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notesSlides/notesSlide28.xml" ContentType="application/vnd.openxmlformats-officedocument.presentationml.notesSlide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notesSlides/notesSlide29.xml" ContentType="application/vnd.openxmlformats-officedocument.presentationml.notesSlide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notesSlides/notesSlide30.xml" ContentType="application/vnd.openxmlformats-officedocument.presentationml.notesSlide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notesSlides/notesSlide31.xml" ContentType="application/vnd.openxmlformats-officedocument.presentationml.notesSlide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32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notesSlides/notesSlide33.xml" ContentType="application/vnd.openxmlformats-officedocument.presentationml.notesSlide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notesSlides/notesSlide34.xml" ContentType="application/vnd.openxmlformats-officedocument.presentationml.notesSlide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notesSlides/notesSlide35.xml" ContentType="application/vnd.openxmlformats-officedocument.presentationml.notesSlide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notesSlides/notesSlide36.xml" ContentType="application/vnd.openxmlformats-officedocument.presentationml.notesSlide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notesSlides/notesSlide37.xml" ContentType="application/vnd.openxmlformats-officedocument.presentationml.notesSlide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notesSlides/notesSlide38.xml" ContentType="application/vnd.openxmlformats-officedocument.presentationml.notesSlide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notesSlides/notesSlide39.xml" ContentType="application/vnd.openxmlformats-officedocument.presentationml.notesSlide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437" r:id="rId2"/>
    <p:sldMasterId id="2147484449" r:id="rId3"/>
    <p:sldMasterId id="2147484473" r:id="rId4"/>
    <p:sldMasterId id="2147484485" r:id="rId5"/>
  </p:sldMasterIdLst>
  <p:notesMasterIdLst>
    <p:notesMasterId r:id="rId46"/>
  </p:notesMasterIdLst>
  <p:handoutMasterIdLst>
    <p:handoutMasterId r:id="rId47"/>
  </p:handoutMasterIdLst>
  <p:sldIdLst>
    <p:sldId id="1231" r:id="rId6"/>
    <p:sldId id="1167" r:id="rId7"/>
    <p:sldId id="1133" r:id="rId8"/>
    <p:sldId id="1134" r:id="rId9"/>
    <p:sldId id="1135" r:id="rId10"/>
    <p:sldId id="1136" r:id="rId11"/>
    <p:sldId id="1145" r:id="rId12"/>
    <p:sldId id="1154" r:id="rId13"/>
    <p:sldId id="1159" r:id="rId14"/>
    <p:sldId id="1171" r:id="rId15"/>
    <p:sldId id="1148" r:id="rId16"/>
    <p:sldId id="1149" r:id="rId17"/>
    <p:sldId id="1150" r:id="rId18"/>
    <p:sldId id="1180" r:id="rId19"/>
    <p:sldId id="1151" r:id="rId20"/>
    <p:sldId id="1109" r:id="rId21"/>
    <p:sldId id="1174" r:id="rId22"/>
    <p:sldId id="1175" r:id="rId23"/>
    <p:sldId id="1176" r:id="rId24"/>
    <p:sldId id="1177" r:id="rId25"/>
    <p:sldId id="1178" r:id="rId26"/>
    <p:sldId id="1179" r:id="rId27"/>
    <p:sldId id="1203" r:id="rId28"/>
    <p:sldId id="1086" r:id="rId29"/>
    <p:sldId id="1087" r:id="rId30"/>
    <p:sldId id="1088" r:id="rId31"/>
    <p:sldId id="1172" r:id="rId32"/>
    <p:sldId id="1094" r:id="rId33"/>
    <p:sldId id="1119" r:id="rId34"/>
    <p:sldId id="1235" r:id="rId35"/>
    <p:sldId id="1238" r:id="rId36"/>
    <p:sldId id="899" r:id="rId37"/>
    <p:sldId id="1237" r:id="rId38"/>
    <p:sldId id="1222" r:id="rId39"/>
    <p:sldId id="1062" r:id="rId40"/>
    <p:sldId id="1053" r:id="rId41"/>
    <p:sldId id="1184" r:id="rId42"/>
    <p:sldId id="973" r:id="rId43"/>
    <p:sldId id="974" r:id="rId44"/>
    <p:sldId id="975" r:id="rId45"/>
  </p:sldIdLst>
  <p:sldSz cx="9144000" cy="6858000" type="screen4x3"/>
  <p:notesSz cx="6985000" cy="9271000"/>
  <p:custDataLst>
    <p:tags r:id="rId4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06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EDEB4"/>
    <a:srgbClr val="CCFFCC"/>
    <a:srgbClr val="FFEBFF"/>
    <a:srgbClr val="0A04EB"/>
    <a:srgbClr val="CAEDFC"/>
    <a:srgbClr val="FFCC66"/>
    <a:srgbClr val="067B0E"/>
    <a:srgbClr val="66FF33"/>
    <a:srgbClr val="7C303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787" autoAdjust="0"/>
  </p:normalViewPr>
  <p:slideViewPr>
    <p:cSldViewPr>
      <p:cViewPr varScale="1">
        <p:scale>
          <a:sx n="86" d="100"/>
          <a:sy n="86" d="100"/>
        </p:scale>
        <p:origin x="-6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7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0" d="100"/>
          <a:sy n="120" d="100"/>
        </p:scale>
        <p:origin x="-2632" y="-104"/>
      </p:cViewPr>
      <p:guideLst>
        <p:guide orient="horz" pos="2920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8167" y="0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83576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 algn="l">
              <a:defRPr sz="1200">
                <a:latin typeface="Times" pitchFamily="1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8167" y="8983577"/>
            <a:ext cx="3026833" cy="28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latin typeface="Times" charset="0"/>
                <a:ea typeface="MS PGothic" pitchFamily="34" charset="-128"/>
              </a:defRPr>
            </a:lvl1pPr>
          </a:lstStyle>
          <a:p>
            <a:pPr>
              <a:defRPr/>
            </a:pPr>
            <a:fld id="{430D2B03-0018-4EF6-9AD4-B68728702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280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8167" y="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334" y="4403725"/>
            <a:ext cx="5122333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8167" y="8807450"/>
            <a:ext cx="302683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82" tIns="46441" rIns="92882" bIns="46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E683C523-0CEE-4451-B523-787EE3289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83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13901" indent="-274577"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098309" indent="-219662"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537632" indent="-219662"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1976956" indent="-219662"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416279" indent="-219662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855603" indent="-219662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294926" indent="-219662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734250" indent="-219662" algn="ctr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fld id="{86875EC1-05E8-4CC5-B09B-974042A35FB2}" type="slidenum">
              <a:rPr lang="en-US" sz="1200">
                <a:latin typeface="Arial" charset="0"/>
              </a:rPr>
              <a:pPr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Class</a:t>
            </a:r>
            <a:r>
              <a:rPr lang="en-US" baseline="0" dirty="0" smtClean="0"/>
              <a:t> 12 gates</a:t>
            </a:r>
          </a:p>
          <a:p>
            <a:pPr eaLnBrk="1" hangingPunct="1"/>
            <a:r>
              <a:rPr lang="en-US" dirty="0" err="1" smtClean="0"/>
              <a:t>Logisim</a:t>
            </a:r>
            <a:r>
              <a:rPr lang="en-US" dirty="0" smtClean="0"/>
              <a:t> is flaky; reset the</a:t>
            </a:r>
            <a:r>
              <a:rPr lang="en-US" baseline="0" dirty="0" smtClean="0"/>
              <a:t> simulation or save and restart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Have lec12_demos.circ ready. Editing </a:t>
            </a:r>
            <a:r>
              <a:rPr lang="en-US" baseline="0" dirty="0" err="1" smtClean="0"/>
              <a:t>Logisim</a:t>
            </a:r>
            <a:r>
              <a:rPr lang="en-US" baseline="0" dirty="0" smtClean="0"/>
              <a:t> files in </a:t>
            </a:r>
            <a:r>
              <a:rPr lang="en-US" baseline="0" dirty="0" err="1" smtClean="0"/>
              <a:t>emacs</a:t>
            </a:r>
            <a:r>
              <a:rPr lang="en-US" baseline="0" dirty="0" smtClean="0"/>
              <a:t> can be a quick way to do things that </a:t>
            </a:r>
            <a:r>
              <a:rPr lang="en-US" baseline="0" dirty="0" err="1" smtClean="0"/>
              <a:t>Logisim</a:t>
            </a:r>
            <a:r>
              <a:rPr lang="en-US" baseline="0" dirty="0" smtClean="0"/>
              <a:t> itself doesn’t support, such as renaming, sorting, combining files.  You should be ready to show </a:t>
            </a:r>
            <a:r>
              <a:rPr lang="en-US" baseline="0" dirty="0" err="1" smtClean="0"/>
              <a:t>rsff</a:t>
            </a:r>
            <a:r>
              <a:rPr lang="en-US" baseline="0" dirty="0" smtClean="0"/>
              <a:t>, maybe development of </a:t>
            </a:r>
            <a:r>
              <a:rPr lang="en-US" baseline="0" dirty="0" err="1" smtClean="0"/>
              <a:t>rsff</a:t>
            </a:r>
            <a:r>
              <a:rPr lang="en-US" baseline="0" dirty="0" smtClean="0"/>
              <a:t> from a wire (in </a:t>
            </a:r>
            <a:r>
              <a:rPr lang="en-US" baseline="0" dirty="0" err="1" smtClean="0"/>
              <a:t>rsff_develop</a:t>
            </a:r>
            <a:r>
              <a:rPr lang="en-US" baseline="0" dirty="0" smtClean="0"/>
              <a:t>), maybe RCA, multiplier, divider, memory (not necessarily in that order).</a:t>
            </a:r>
          </a:p>
          <a:p>
            <a:pPr eaLnBrk="1" hangingPunct="1"/>
            <a:endParaRPr lang="en-US" baseline="0" dirty="0" smtClean="0"/>
          </a:p>
          <a:p>
            <a:pPr eaLnBrk="1" hangingPunct="1"/>
            <a:r>
              <a:rPr lang="en-US" baseline="0" dirty="0" smtClean="0"/>
              <a:t>Be sure you know how to develop an </a:t>
            </a:r>
            <a:r>
              <a:rPr lang="en-US" baseline="0" dirty="0" err="1" smtClean="0"/>
              <a:t>RSFF</a:t>
            </a:r>
            <a:r>
              <a:rPr lang="en-US" baseline="0" dirty="0" smtClean="0"/>
              <a:t> from a wire.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91330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circuit doesn’t 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9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Every AND</a:t>
            </a:r>
            <a:r>
              <a:rPr lang="en-US" baseline="0" dirty="0" smtClean="0"/>
              <a:t> would need 5 inputs; there are tons of </a:t>
            </a:r>
            <a:r>
              <a:rPr lang="en-US" baseline="0" dirty="0" err="1" smtClean="0"/>
              <a:t>ANDs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Show how divide-by-3 is sensible to do with </a:t>
            </a:r>
            <a:r>
              <a:rPr lang="en-US" baseline="0" dirty="0" err="1" smtClean="0"/>
              <a:t>minterm</a:t>
            </a:r>
            <a:r>
              <a:rPr lang="en-US" baseline="0" dirty="0" smtClean="0"/>
              <a:t> expansion (circle the 1’s)</a:t>
            </a:r>
          </a:p>
          <a:p>
            <a:r>
              <a:rPr lang="en-US" baseline="0" dirty="0" smtClean="0"/>
              <a:t>Is there a way to reduce it further?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83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Be vague.  E85 covers this.</a:t>
            </a:r>
          </a:p>
          <a:p>
            <a:r>
              <a:rPr lang="en-US" dirty="0" smtClean="0"/>
              <a:t>What are</a:t>
            </a:r>
            <a:r>
              <a:rPr lang="en-US" baseline="0" dirty="0" smtClean="0"/>
              <a:t> you optimizing for?  (Next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510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445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RCA flows information</a:t>
            </a:r>
            <a:r>
              <a:rPr lang="en-US" baseline="0" dirty="0" smtClean="0"/>
              <a:t> through 2 gates per column.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999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80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we’re going to go one layer deeper.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81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700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06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Think of it as like a drawbridge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23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C8F1AA57-7477-4B69-9C5B-97859DFEFD4A}" type="slidenum">
              <a:rPr lang="en-US" sz="1200">
                <a:latin typeface="Arial" pitchFamily="34" charset="0"/>
              </a:rPr>
              <a:pPr/>
              <a:t>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Class </a:t>
            </a:r>
            <a:r>
              <a:rPr lang="en-US" smtClean="0">
                <a:latin typeface="Arial" pitchFamily="34" charset="0"/>
              </a:rPr>
              <a:t>12 gates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INHANDOUT</a:t>
            </a:r>
            <a:endParaRPr lang="en-US" dirty="0" smtClean="0">
              <a:latin typeface="Arial" pitchFamily="34" charset="0"/>
            </a:endParaRPr>
          </a:p>
          <a:p>
            <a:pPr eaLnBrk="1" hangingPunct="1"/>
            <a:r>
              <a:rPr lang="en-US" dirty="0" smtClean="0">
                <a:latin typeface="Arial" pitchFamily="34" charset="0"/>
              </a:rPr>
              <a:t>RCA</a:t>
            </a:r>
            <a:r>
              <a:rPr lang="en-US" baseline="0" dirty="0" smtClean="0">
                <a:latin typeface="Arial" pitchFamily="34" charset="0"/>
              </a:rPr>
              <a:t> = Ripple-Carry Adder</a:t>
            </a:r>
          </a:p>
          <a:p>
            <a:pPr eaLnBrk="1" hangingPunct="1"/>
            <a:endParaRPr 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US" baseline="0" dirty="0" smtClean="0">
                <a:latin typeface="Arial" pitchFamily="34" charset="0"/>
              </a:rPr>
              <a:t>We’re going to go all the way down to transistors today.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Show how 1 input connects output to ground, 0 does the reverse.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811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23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QUIZSLIDE</a:t>
            </a:r>
            <a:endParaRPr lang="en-US" dirty="0" smtClean="0"/>
          </a:p>
          <a:p>
            <a:r>
              <a:rPr lang="en-US" dirty="0" smtClean="0"/>
              <a:t>Remind them that they built </a:t>
            </a:r>
            <a:r>
              <a:rPr lang="en-US" dirty="0" err="1" smtClean="0"/>
              <a:t>XOR</a:t>
            </a:r>
            <a:r>
              <a:rPr lang="en-US" dirty="0" smtClean="0"/>
              <a:t> in lab.  </a:t>
            </a:r>
            <a:r>
              <a:rPr lang="en-US" dirty="0" err="1" smtClean="0"/>
              <a:t>NAND</a:t>
            </a:r>
            <a:r>
              <a:rPr lang="en-US" dirty="0" smtClean="0"/>
              <a:t> and NOR are inverses of AND </a:t>
            </a:r>
            <a:r>
              <a:rPr lang="en-US" dirty="0" err="1" smtClean="0"/>
              <a:t>and</a:t>
            </a:r>
            <a:r>
              <a:rPr lang="en-US" dirty="0" smtClean="0"/>
              <a:t> OR.</a:t>
            </a:r>
          </a:p>
          <a:p>
            <a:r>
              <a:rPr lang="en-US" dirty="0" smtClean="0"/>
              <a:t>Demonstrate how to analyze the 1/1 input</a:t>
            </a:r>
            <a:r>
              <a:rPr lang="en-US" baseline="0" dirty="0" smtClean="0"/>
              <a:t> case.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330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Take note that it’s this week’s reading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6381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728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6655AC45-E70A-4B2E-B416-3B576BD27615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/>
              <a:t>26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10Hz clock</a:t>
            </a:r>
          </a:p>
          <a:p>
            <a:pPr eaLnBrk="1" hangingPunct="1"/>
            <a:r>
              <a:rPr lang="en-US" dirty="0" smtClean="0">
                <a:latin typeface="Arial" pitchFamily="34" charset="0"/>
              </a:rPr>
              <a:t>All those parts</a:t>
            </a:r>
            <a:r>
              <a:rPr lang="en-US" baseline="0" dirty="0" smtClean="0">
                <a:latin typeface="Arial" pitchFamily="34" charset="0"/>
              </a:rPr>
              <a:t> =&gt; always broken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54664" indent="-290255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61022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25431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89840" indent="-232204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54249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3018658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83066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947475" indent="-232204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fld id="{6655AC45-E70A-4B2E-B416-3B576BD27615}" type="slidenum">
              <a:rPr lang="en-US" sz="1200">
                <a:solidFill>
                  <a:srgbClr val="000000"/>
                </a:solidFill>
                <a:latin typeface="Arial" pitchFamily="34" charset="0"/>
              </a:rPr>
              <a:pPr/>
              <a:t>27</a:t>
            </a:fld>
            <a:endParaRPr lang="en-US" sz="12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Zach has a video showing how loud this is.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Shockley was a horrible person.   Everybody</a:t>
            </a:r>
            <a:r>
              <a:rPr lang="en-US" baseline="0" dirty="0" smtClean="0"/>
              <a:t> hated him (abrasive, domineering, paranoid).</a:t>
            </a:r>
          </a:p>
          <a:p>
            <a:r>
              <a:rPr lang="en-US" baseline="0" dirty="0" smtClean="0"/>
              <a:t>He had a visiting position at </a:t>
            </a:r>
            <a:r>
              <a:rPr lang="en-US" baseline="0" dirty="0" err="1" smtClean="0"/>
              <a:t>CalTech</a:t>
            </a:r>
            <a:r>
              <a:rPr lang="en-US" baseline="0" dirty="0" smtClean="0"/>
              <a:t>, was kicked out after only 4 months.</a:t>
            </a:r>
          </a:p>
          <a:p>
            <a:r>
              <a:rPr lang="en-US" baseline="0" dirty="0" smtClean="0"/>
              <a:t>Nobody from Bell Labs would join Shockley Semi so he had to scour the nation for people who didn’t know him.</a:t>
            </a:r>
          </a:p>
          <a:p>
            <a:r>
              <a:rPr lang="en-US" baseline="0" dirty="0" smtClean="0"/>
              <a:t>The self-described “</a:t>
            </a:r>
            <a:r>
              <a:rPr lang="en-US" baseline="0" dirty="0" err="1" smtClean="0"/>
              <a:t>tratorious</a:t>
            </a:r>
            <a:r>
              <a:rPr lang="en-US" baseline="0" dirty="0" smtClean="0"/>
              <a:t> 8” left after one year.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2511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6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919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887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46621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Here, draw a feedback edge through a NOR gate.  Show how this</a:t>
            </a:r>
            <a:r>
              <a:rPr lang="en-US" baseline="0" dirty="0" smtClean="0"/>
              <a:t> just oscillates until X becomes 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81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817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246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</a:t>
            </a:r>
            <a:r>
              <a:rPr lang="en-US" baseline="0" dirty="0" smtClean="0"/>
              <a:t> D circuit is on the next slide in the handout.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4885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9877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983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Demo RAM in </a:t>
            </a:r>
            <a:r>
              <a:rPr lang="en-US" dirty="0" err="1" smtClean="0"/>
              <a:t>Logisim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5256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71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RCA here (without</a:t>
            </a:r>
            <a:r>
              <a:rPr lang="en-US" baseline="0" dirty="0" smtClean="0"/>
              <a:t> the smiley) will work for building a multiplier.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481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72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Looking at the RCA as a school bus, it’s a building block for a multiplier.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84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the next slide we show the school buses.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93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Show </a:t>
            </a:r>
            <a:r>
              <a:rPr lang="en-US" dirty="0" smtClean="0"/>
              <a:t>how first partial-product bit just goes down to output without going through RCA.</a:t>
            </a:r>
          </a:p>
          <a:p>
            <a:r>
              <a:rPr lang="en-US" dirty="0" smtClean="0"/>
              <a:t>Circle bus “wheels”.  Talk about how leftmost bit of bus top comes from a zero.</a:t>
            </a:r>
          </a:p>
          <a:p>
            <a:r>
              <a:rPr lang="en-US" dirty="0" smtClean="0"/>
              <a:t>Use </a:t>
            </a:r>
            <a:r>
              <a:rPr lang="en-US" dirty="0" err="1" smtClean="0"/>
              <a:t>Logisim</a:t>
            </a:r>
            <a:r>
              <a:rPr lang="en-US" dirty="0" smtClean="0"/>
              <a:t> to show 4x4</a:t>
            </a:r>
            <a:r>
              <a:rPr lang="en-US" baseline="0" dirty="0" smtClean="0"/>
              <a:t> multiplication: 7x6, 6x7, 15x15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631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4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INHANDOUT</a:t>
            </a:r>
            <a:endParaRPr lang="en-US" dirty="0" smtClean="0"/>
          </a:p>
          <a:p>
            <a:r>
              <a:rPr lang="en-US" dirty="0" smtClean="0"/>
              <a:t>Ask</a:t>
            </a:r>
            <a:r>
              <a:rPr lang="en-US" baseline="0" dirty="0" smtClean="0"/>
              <a:t> for ideas, then turn to </a:t>
            </a:r>
            <a:r>
              <a:rPr lang="en-US" baseline="0" dirty="0" err="1" smtClean="0"/>
              <a:t>logisim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covered_divider</a:t>
            </a:r>
            <a:r>
              <a:rPr lang="en-US" baseline="0" dirty="0" smtClean="0"/>
              <a:t> to show divide by 1 = duplicate, by 0 = error, by 2 = RH bit lost, by 3 is complex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83C523-0CEE-4451-B523-787EE3289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83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78FE1-A01B-4704-912F-00C3A8E1C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7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611DC-F7FC-4669-A0DE-6F9C8225A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3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F5E80-C24C-4F1B-9915-C538B0EDA1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44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ACA02-E0E2-4F48-8B59-D306FBF1A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435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B0482-94B2-488C-B9CE-A2A428C28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70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2F98-4167-479D-BD93-34B8569A9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99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5272CA-2F7E-4E83-A0BF-8B76111E5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68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D9BAE-13F7-4FBC-9866-F9A220EC03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09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E3916-9155-4169-97F3-11B476781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76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D9FF8-1D76-4BB5-BF34-A127A7849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69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3426-B6FA-4173-A550-5CD2C931D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5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D8A2-E3D8-48C0-A039-979FB24BD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4479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0E4CD-A7BC-46F3-970F-61B66EAAC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8727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2E229-0193-4B49-B45D-D015A3C8F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24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B38F9-BEE5-4D87-9D78-C84414B9E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84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7E15A-469F-48DD-82C0-24732CCD763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18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D4A71-6F84-4363-9102-50C2197986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06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CCE9D-7A3C-48B5-907F-586561CB1A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36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E79DB-2425-4AEF-BA7D-453020E162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610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C7C46-9E98-4F66-9DD0-36D6C39B2CF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060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A47C1-B316-4709-AED5-2149B680B9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9482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9B120-5A83-4CDD-AA24-034C87B8FE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689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0BA5B-5EED-4EDF-B30E-3ABD8AE47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487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7101B-E33C-43CB-B598-39730C9288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0196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DF3FD-7FDD-4DF9-948C-E9FC553208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806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84D16-2947-4F2E-AFE9-2CE065939B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442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7B0B2-C0DA-4BA3-9E9C-E0FEC2D426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2930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63144-4ADD-4593-BCD6-D4ECD62E3F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69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E14C7-E644-4168-88C6-112EA40CC0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202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9FFCF-A200-44AD-8B3F-7A1669034F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90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58D51-16DC-4ECB-98D3-1B234E7042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95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59797-1466-4B40-BA39-7B5F949074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85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B46FF-A809-4757-A68B-8B7845FD16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759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4627A-7B40-4D1D-8D31-7A0B2E954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635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33F95-76B9-4238-92DD-5A422B74AF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51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14C2-8712-4C0F-B356-68CC3C1933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786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6471F-245F-4CC9-9570-944088C8161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6947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EBE2E-9428-4D91-9D96-43CE3B6F57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75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5D674B-A1B2-4E32-BD7B-1A11C35CD3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092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7A6D7-E368-483D-A89D-50D4089CCF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539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67898-FD33-4E8C-A35C-65F68C349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540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7862C-F5E4-4EAA-8EE5-3A6E33014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07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646C3-E281-4B9B-946A-1EAA77ED4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725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EAE80-8408-4C94-BB40-C41F1DF9D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392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FB40D-B8F4-459B-87DD-9C3BC46A43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827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DCF07-AF1D-4444-9696-DFDBBF8D9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967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1DC4-4594-4E69-B9D8-DD96D1F4B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7494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3F88F-E57A-4DAE-9CD4-F0C9E4D810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368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D35E3-DD60-4784-9981-D7FCC6588F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070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6A5C9-481F-4148-BAA5-C52FFD27F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527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0E2C3-4F59-4970-8921-9CBC04480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8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287DC-4C84-4F79-9208-D6ED36223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855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15253-E806-4CEA-AE3E-8C388F514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241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F1D2F-D543-4293-8BA3-6ECDEAA8F3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3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8EC8F-71B0-49B9-A613-607FC2D1DF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9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7073A5EB-E44B-4748-BA0B-D55BFC04B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9C2371A4-D328-4868-B3F5-5817CF1FA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3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  <p:sldLayoutId id="2147484445" r:id="rId8"/>
    <p:sldLayoutId id="2147484446" r:id="rId9"/>
    <p:sldLayoutId id="2147484447" r:id="rId10"/>
    <p:sldLayoutId id="21474844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6E1E8C5E-F3AA-4C80-B872-90019783C3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9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0" r:id="rId1"/>
    <p:sldLayoutId id="2147484451" r:id="rId2"/>
    <p:sldLayoutId id="2147484452" r:id="rId3"/>
    <p:sldLayoutId id="2147484453" r:id="rId4"/>
    <p:sldLayoutId id="2147484454" r:id="rId5"/>
    <p:sldLayoutId id="2147484455" r:id="rId6"/>
    <p:sldLayoutId id="2147484456" r:id="rId7"/>
    <p:sldLayoutId id="2147484457" r:id="rId8"/>
    <p:sldLayoutId id="2147484458" r:id="rId9"/>
    <p:sldLayoutId id="2147484459" r:id="rId10"/>
    <p:sldLayoutId id="21474844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34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169BDFB-04AB-4993-8505-0984B364E0A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94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4" r:id="rId1"/>
    <p:sldLayoutId id="2147484475" r:id="rId2"/>
    <p:sldLayoutId id="2147484476" r:id="rId3"/>
    <p:sldLayoutId id="2147484477" r:id="rId4"/>
    <p:sldLayoutId id="2147484478" r:id="rId5"/>
    <p:sldLayoutId id="2147484479" r:id="rId6"/>
    <p:sldLayoutId id="2147484480" r:id="rId7"/>
    <p:sldLayoutId id="2147484481" r:id="rId8"/>
    <p:sldLayoutId id="2147484482" r:id="rId9"/>
    <p:sldLayoutId id="2147484483" r:id="rId10"/>
    <p:sldLayoutId id="21474844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06" charset="-128"/>
          <a:cs typeface="ＭＳ Ｐゴシック" pitchFamily="-106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pitchFamily="34" charset="0"/>
                <a:ea typeface="MS PGothic" pitchFamily="34" charset="-128"/>
              </a:defRPr>
            </a:lvl1pPr>
          </a:lstStyle>
          <a:p>
            <a:pPr>
              <a:defRPr/>
            </a:pPr>
            <a:fld id="{5396FD7F-79B9-4419-8EFD-3F48CCDAA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56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  <p:sldLayoutId id="2147484489" r:id="rId4"/>
    <p:sldLayoutId id="2147484490" r:id="rId5"/>
    <p:sldLayoutId id="2147484491" r:id="rId6"/>
    <p:sldLayoutId id="2147484492" r:id="rId7"/>
    <p:sldLayoutId id="2147484493" r:id="rId8"/>
    <p:sldLayoutId id="2147484494" r:id="rId9"/>
    <p:sldLayoutId id="2147484495" r:id="rId10"/>
    <p:sldLayoutId id="21474844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34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34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34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34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5" charset="0"/>
          <a:ea typeface="ＭＳ Ｐゴシック" pitchFamily="-105" charset="-128"/>
          <a:cs typeface="ＭＳ Ｐゴシック" pitchFamily="-105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notesSlide" Target="../notesSlides/notesSlide1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8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95.xml"/><Relationship Id="rId18" Type="http://schemas.openxmlformats.org/officeDocument/2006/relationships/tags" Target="../tags/tag100.xml"/><Relationship Id="rId26" Type="http://schemas.openxmlformats.org/officeDocument/2006/relationships/tags" Target="../tags/tag108.xml"/><Relationship Id="rId39" Type="http://schemas.openxmlformats.org/officeDocument/2006/relationships/tags" Target="../tags/tag121.xml"/><Relationship Id="rId21" Type="http://schemas.openxmlformats.org/officeDocument/2006/relationships/tags" Target="../tags/tag103.xml"/><Relationship Id="rId34" Type="http://schemas.openxmlformats.org/officeDocument/2006/relationships/tags" Target="../tags/tag116.xml"/><Relationship Id="rId42" Type="http://schemas.openxmlformats.org/officeDocument/2006/relationships/tags" Target="../tags/tag124.xml"/><Relationship Id="rId47" Type="http://schemas.openxmlformats.org/officeDocument/2006/relationships/tags" Target="../tags/tag129.xml"/><Relationship Id="rId50" Type="http://schemas.openxmlformats.org/officeDocument/2006/relationships/tags" Target="../tags/tag132.xml"/><Relationship Id="rId55" Type="http://schemas.openxmlformats.org/officeDocument/2006/relationships/tags" Target="../tags/tag137.xml"/><Relationship Id="rId63" Type="http://schemas.openxmlformats.org/officeDocument/2006/relationships/tags" Target="../tags/tag145.xml"/><Relationship Id="rId68" Type="http://schemas.openxmlformats.org/officeDocument/2006/relationships/tags" Target="../tags/tag150.xml"/><Relationship Id="rId7" Type="http://schemas.openxmlformats.org/officeDocument/2006/relationships/tags" Target="../tags/tag89.xml"/><Relationship Id="rId71" Type="http://schemas.openxmlformats.org/officeDocument/2006/relationships/tags" Target="../tags/tag153.xml"/><Relationship Id="rId2" Type="http://schemas.openxmlformats.org/officeDocument/2006/relationships/tags" Target="../tags/tag84.xml"/><Relationship Id="rId16" Type="http://schemas.openxmlformats.org/officeDocument/2006/relationships/tags" Target="../tags/tag98.xml"/><Relationship Id="rId29" Type="http://schemas.openxmlformats.org/officeDocument/2006/relationships/tags" Target="../tags/tag111.xml"/><Relationship Id="rId11" Type="http://schemas.openxmlformats.org/officeDocument/2006/relationships/tags" Target="../tags/tag93.xml"/><Relationship Id="rId24" Type="http://schemas.openxmlformats.org/officeDocument/2006/relationships/tags" Target="../tags/tag106.xml"/><Relationship Id="rId32" Type="http://schemas.openxmlformats.org/officeDocument/2006/relationships/tags" Target="../tags/tag114.xml"/><Relationship Id="rId37" Type="http://schemas.openxmlformats.org/officeDocument/2006/relationships/tags" Target="../tags/tag119.xml"/><Relationship Id="rId40" Type="http://schemas.openxmlformats.org/officeDocument/2006/relationships/tags" Target="../tags/tag122.xml"/><Relationship Id="rId45" Type="http://schemas.openxmlformats.org/officeDocument/2006/relationships/tags" Target="../tags/tag127.xml"/><Relationship Id="rId53" Type="http://schemas.openxmlformats.org/officeDocument/2006/relationships/tags" Target="../tags/tag135.xml"/><Relationship Id="rId58" Type="http://schemas.openxmlformats.org/officeDocument/2006/relationships/tags" Target="../tags/tag140.xml"/><Relationship Id="rId66" Type="http://schemas.openxmlformats.org/officeDocument/2006/relationships/tags" Target="../tags/tag148.xml"/><Relationship Id="rId5" Type="http://schemas.openxmlformats.org/officeDocument/2006/relationships/tags" Target="../tags/tag87.xml"/><Relationship Id="rId15" Type="http://schemas.openxmlformats.org/officeDocument/2006/relationships/tags" Target="../tags/tag97.xml"/><Relationship Id="rId23" Type="http://schemas.openxmlformats.org/officeDocument/2006/relationships/tags" Target="../tags/tag105.xml"/><Relationship Id="rId28" Type="http://schemas.openxmlformats.org/officeDocument/2006/relationships/tags" Target="../tags/tag110.xml"/><Relationship Id="rId36" Type="http://schemas.openxmlformats.org/officeDocument/2006/relationships/tags" Target="../tags/tag118.xml"/><Relationship Id="rId49" Type="http://schemas.openxmlformats.org/officeDocument/2006/relationships/tags" Target="../tags/tag131.xml"/><Relationship Id="rId57" Type="http://schemas.openxmlformats.org/officeDocument/2006/relationships/tags" Target="../tags/tag139.xml"/><Relationship Id="rId61" Type="http://schemas.openxmlformats.org/officeDocument/2006/relationships/tags" Target="../tags/tag143.xml"/><Relationship Id="rId10" Type="http://schemas.openxmlformats.org/officeDocument/2006/relationships/tags" Target="../tags/tag92.xml"/><Relationship Id="rId19" Type="http://schemas.openxmlformats.org/officeDocument/2006/relationships/tags" Target="../tags/tag101.xml"/><Relationship Id="rId31" Type="http://schemas.openxmlformats.org/officeDocument/2006/relationships/tags" Target="../tags/tag113.xml"/><Relationship Id="rId44" Type="http://schemas.openxmlformats.org/officeDocument/2006/relationships/tags" Target="../tags/tag126.xml"/><Relationship Id="rId52" Type="http://schemas.openxmlformats.org/officeDocument/2006/relationships/tags" Target="../tags/tag134.xml"/><Relationship Id="rId60" Type="http://schemas.openxmlformats.org/officeDocument/2006/relationships/tags" Target="../tags/tag142.xml"/><Relationship Id="rId65" Type="http://schemas.openxmlformats.org/officeDocument/2006/relationships/tags" Target="../tags/tag147.xml"/><Relationship Id="rId73" Type="http://schemas.openxmlformats.org/officeDocument/2006/relationships/notesSlide" Target="../notesSlides/notesSlide11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tags" Target="../tags/tag96.xml"/><Relationship Id="rId22" Type="http://schemas.openxmlformats.org/officeDocument/2006/relationships/tags" Target="../tags/tag104.xml"/><Relationship Id="rId27" Type="http://schemas.openxmlformats.org/officeDocument/2006/relationships/tags" Target="../tags/tag109.xml"/><Relationship Id="rId30" Type="http://schemas.openxmlformats.org/officeDocument/2006/relationships/tags" Target="../tags/tag112.xml"/><Relationship Id="rId35" Type="http://schemas.openxmlformats.org/officeDocument/2006/relationships/tags" Target="../tags/tag117.xml"/><Relationship Id="rId43" Type="http://schemas.openxmlformats.org/officeDocument/2006/relationships/tags" Target="../tags/tag125.xml"/><Relationship Id="rId48" Type="http://schemas.openxmlformats.org/officeDocument/2006/relationships/tags" Target="../tags/tag130.xml"/><Relationship Id="rId56" Type="http://schemas.openxmlformats.org/officeDocument/2006/relationships/tags" Target="../tags/tag138.xml"/><Relationship Id="rId64" Type="http://schemas.openxmlformats.org/officeDocument/2006/relationships/tags" Target="../tags/tag146.xml"/><Relationship Id="rId69" Type="http://schemas.openxmlformats.org/officeDocument/2006/relationships/tags" Target="../tags/tag151.xml"/><Relationship Id="rId8" Type="http://schemas.openxmlformats.org/officeDocument/2006/relationships/tags" Target="../tags/tag90.xml"/><Relationship Id="rId51" Type="http://schemas.openxmlformats.org/officeDocument/2006/relationships/tags" Target="../tags/tag133.xml"/><Relationship Id="rId72" Type="http://schemas.openxmlformats.org/officeDocument/2006/relationships/slideLayout" Target="../slideLayouts/slideLayout39.xml"/><Relationship Id="rId3" Type="http://schemas.openxmlformats.org/officeDocument/2006/relationships/tags" Target="../tags/tag85.xml"/><Relationship Id="rId12" Type="http://schemas.openxmlformats.org/officeDocument/2006/relationships/tags" Target="../tags/tag94.xml"/><Relationship Id="rId17" Type="http://schemas.openxmlformats.org/officeDocument/2006/relationships/tags" Target="../tags/tag99.xml"/><Relationship Id="rId25" Type="http://schemas.openxmlformats.org/officeDocument/2006/relationships/tags" Target="../tags/tag107.xml"/><Relationship Id="rId33" Type="http://schemas.openxmlformats.org/officeDocument/2006/relationships/tags" Target="../tags/tag115.xml"/><Relationship Id="rId38" Type="http://schemas.openxmlformats.org/officeDocument/2006/relationships/tags" Target="../tags/tag120.xml"/><Relationship Id="rId46" Type="http://schemas.openxmlformats.org/officeDocument/2006/relationships/tags" Target="../tags/tag128.xml"/><Relationship Id="rId59" Type="http://schemas.openxmlformats.org/officeDocument/2006/relationships/tags" Target="../tags/tag141.xml"/><Relationship Id="rId67" Type="http://schemas.openxmlformats.org/officeDocument/2006/relationships/tags" Target="../tags/tag149.xml"/><Relationship Id="rId20" Type="http://schemas.openxmlformats.org/officeDocument/2006/relationships/tags" Target="../tags/tag102.xml"/><Relationship Id="rId41" Type="http://schemas.openxmlformats.org/officeDocument/2006/relationships/tags" Target="../tags/tag123.xml"/><Relationship Id="rId54" Type="http://schemas.openxmlformats.org/officeDocument/2006/relationships/tags" Target="../tags/tag136.xml"/><Relationship Id="rId62" Type="http://schemas.openxmlformats.org/officeDocument/2006/relationships/tags" Target="../tags/tag144.xml"/><Relationship Id="rId70" Type="http://schemas.openxmlformats.org/officeDocument/2006/relationships/tags" Target="../tags/tag152.xml"/><Relationship Id="rId1" Type="http://schemas.openxmlformats.org/officeDocument/2006/relationships/tags" Target="../tags/tag83.xml"/><Relationship Id="rId6" Type="http://schemas.openxmlformats.org/officeDocument/2006/relationships/tags" Target="../tags/tag8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slideLayout" Target="../slideLayouts/slideLayout39.xml"/><Relationship Id="rId3" Type="http://schemas.openxmlformats.org/officeDocument/2006/relationships/tags" Target="../tags/tag156.xml"/><Relationship Id="rId21" Type="http://schemas.openxmlformats.org/officeDocument/2006/relationships/image" Target="../media/image10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image" Target="../media/image9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10" Type="http://schemas.openxmlformats.org/officeDocument/2006/relationships/tags" Target="../tags/tag163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172.xml"/><Relationship Id="rId7" Type="http://schemas.openxmlformats.org/officeDocument/2006/relationships/oleObject" Target="../embeddings/oleObject1.bin"/><Relationship Id="rId2" Type="http://schemas.openxmlformats.org/officeDocument/2006/relationships/tags" Target="../tags/tag171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9.xml"/><Relationship Id="rId4" Type="http://schemas.openxmlformats.org/officeDocument/2006/relationships/tags" Target="../tags/tag173.xml"/><Relationship Id="rId9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175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174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39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180.xml"/><Relationship Id="rId7" Type="http://schemas.openxmlformats.org/officeDocument/2006/relationships/image" Target="../media/image13.png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18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196.xml"/><Relationship Id="rId18" Type="http://schemas.openxmlformats.org/officeDocument/2006/relationships/tags" Target="../tags/tag201.xml"/><Relationship Id="rId26" Type="http://schemas.openxmlformats.org/officeDocument/2006/relationships/tags" Target="../tags/tag209.xml"/><Relationship Id="rId39" Type="http://schemas.openxmlformats.org/officeDocument/2006/relationships/tags" Target="../tags/tag222.xml"/><Relationship Id="rId3" Type="http://schemas.openxmlformats.org/officeDocument/2006/relationships/tags" Target="../tags/tag186.xml"/><Relationship Id="rId21" Type="http://schemas.openxmlformats.org/officeDocument/2006/relationships/tags" Target="../tags/tag204.xml"/><Relationship Id="rId34" Type="http://schemas.openxmlformats.org/officeDocument/2006/relationships/tags" Target="../tags/tag217.xml"/><Relationship Id="rId42" Type="http://schemas.openxmlformats.org/officeDocument/2006/relationships/tags" Target="../tags/tag225.xml"/><Relationship Id="rId47" Type="http://schemas.openxmlformats.org/officeDocument/2006/relationships/notesSlide" Target="../notesSlides/notesSlide19.xml"/><Relationship Id="rId7" Type="http://schemas.openxmlformats.org/officeDocument/2006/relationships/tags" Target="../tags/tag190.xml"/><Relationship Id="rId12" Type="http://schemas.openxmlformats.org/officeDocument/2006/relationships/tags" Target="../tags/tag195.xml"/><Relationship Id="rId17" Type="http://schemas.openxmlformats.org/officeDocument/2006/relationships/tags" Target="../tags/tag200.xml"/><Relationship Id="rId25" Type="http://schemas.openxmlformats.org/officeDocument/2006/relationships/tags" Target="../tags/tag208.xml"/><Relationship Id="rId33" Type="http://schemas.openxmlformats.org/officeDocument/2006/relationships/tags" Target="../tags/tag216.xml"/><Relationship Id="rId38" Type="http://schemas.openxmlformats.org/officeDocument/2006/relationships/tags" Target="../tags/tag221.xml"/><Relationship Id="rId46" Type="http://schemas.openxmlformats.org/officeDocument/2006/relationships/slideLayout" Target="../slideLayouts/slideLayout45.xml"/><Relationship Id="rId2" Type="http://schemas.openxmlformats.org/officeDocument/2006/relationships/tags" Target="../tags/tag185.xml"/><Relationship Id="rId16" Type="http://schemas.openxmlformats.org/officeDocument/2006/relationships/tags" Target="../tags/tag199.xml"/><Relationship Id="rId20" Type="http://schemas.openxmlformats.org/officeDocument/2006/relationships/tags" Target="../tags/tag203.xml"/><Relationship Id="rId29" Type="http://schemas.openxmlformats.org/officeDocument/2006/relationships/tags" Target="../tags/tag212.xml"/><Relationship Id="rId41" Type="http://schemas.openxmlformats.org/officeDocument/2006/relationships/tags" Target="../tags/tag224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tags" Target="../tags/tag194.xml"/><Relationship Id="rId24" Type="http://schemas.openxmlformats.org/officeDocument/2006/relationships/tags" Target="../tags/tag207.xml"/><Relationship Id="rId32" Type="http://schemas.openxmlformats.org/officeDocument/2006/relationships/tags" Target="../tags/tag215.xml"/><Relationship Id="rId37" Type="http://schemas.openxmlformats.org/officeDocument/2006/relationships/tags" Target="../tags/tag220.xml"/><Relationship Id="rId40" Type="http://schemas.openxmlformats.org/officeDocument/2006/relationships/tags" Target="../tags/tag223.xml"/><Relationship Id="rId45" Type="http://schemas.openxmlformats.org/officeDocument/2006/relationships/tags" Target="../tags/tag228.xml"/><Relationship Id="rId5" Type="http://schemas.openxmlformats.org/officeDocument/2006/relationships/tags" Target="../tags/tag188.xml"/><Relationship Id="rId15" Type="http://schemas.openxmlformats.org/officeDocument/2006/relationships/tags" Target="../tags/tag198.xml"/><Relationship Id="rId23" Type="http://schemas.openxmlformats.org/officeDocument/2006/relationships/tags" Target="../tags/tag206.xml"/><Relationship Id="rId28" Type="http://schemas.openxmlformats.org/officeDocument/2006/relationships/tags" Target="../tags/tag211.xml"/><Relationship Id="rId36" Type="http://schemas.openxmlformats.org/officeDocument/2006/relationships/tags" Target="../tags/tag219.xml"/><Relationship Id="rId49" Type="http://schemas.openxmlformats.org/officeDocument/2006/relationships/image" Target="../media/image18.png"/><Relationship Id="rId10" Type="http://schemas.openxmlformats.org/officeDocument/2006/relationships/tags" Target="../tags/tag193.xml"/><Relationship Id="rId19" Type="http://schemas.openxmlformats.org/officeDocument/2006/relationships/tags" Target="../tags/tag202.xml"/><Relationship Id="rId31" Type="http://schemas.openxmlformats.org/officeDocument/2006/relationships/tags" Target="../tags/tag214.xml"/><Relationship Id="rId44" Type="http://schemas.openxmlformats.org/officeDocument/2006/relationships/tags" Target="../tags/tag227.xml"/><Relationship Id="rId4" Type="http://schemas.openxmlformats.org/officeDocument/2006/relationships/tags" Target="../tags/tag187.xml"/><Relationship Id="rId9" Type="http://schemas.openxmlformats.org/officeDocument/2006/relationships/tags" Target="../tags/tag192.xml"/><Relationship Id="rId14" Type="http://schemas.openxmlformats.org/officeDocument/2006/relationships/tags" Target="../tags/tag197.xml"/><Relationship Id="rId22" Type="http://schemas.openxmlformats.org/officeDocument/2006/relationships/tags" Target="../tags/tag205.xml"/><Relationship Id="rId27" Type="http://schemas.openxmlformats.org/officeDocument/2006/relationships/tags" Target="../tags/tag210.xml"/><Relationship Id="rId30" Type="http://schemas.openxmlformats.org/officeDocument/2006/relationships/tags" Target="../tags/tag213.xml"/><Relationship Id="rId35" Type="http://schemas.openxmlformats.org/officeDocument/2006/relationships/tags" Target="../tags/tag218.xml"/><Relationship Id="rId43" Type="http://schemas.openxmlformats.org/officeDocument/2006/relationships/tags" Target="../tags/tag226.xml"/><Relationship Id="rId48" Type="http://schemas.openxmlformats.org/officeDocument/2006/relationships/image" Target="../media/image17.png"/><Relationship Id="rId8" Type="http://schemas.openxmlformats.org/officeDocument/2006/relationships/tags" Target="../tags/tag19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image" Target="../media/image3.png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tags" Target="../tags/tag49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image" Target="../media/image2.PN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tags" Target="../tags/tag48.xml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notesSlide" Target="../notesSlides/notesSlide2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tags" Target="../tags/tag47.xml"/><Relationship Id="rId30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tags" Target="../tags/tag241.xml"/><Relationship Id="rId18" Type="http://schemas.openxmlformats.org/officeDocument/2006/relationships/tags" Target="../tags/tag246.xml"/><Relationship Id="rId26" Type="http://schemas.openxmlformats.org/officeDocument/2006/relationships/tags" Target="../tags/tag254.xml"/><Relationship Id="rId39" Type="http://schemas.openxmlformats.org/officeDocument/2006/relationships/tags" Target="../tags/tag267.xml"/><Relationship Id="rId21" Type="http://schemas.openxmlformats.org/officeDocument/2006/relationships/tags" Target="../tags/tag249.xml"/><Relationship Id="rId34" Type="http://schemas.openxmlformats.org/officeDocument/2006/relationships/tags" Target="../tags/tag262.xml"/><Relationship Id="rId42" Type="http://schemas.openxmlformats.org/officeDocument/2006/relationships/tags" Target="../tags/tag270.xml"/><Relationship Id="rId47" Type="http://schemas.openxmlformats.org/officeDocument/2006/relationships/tags" Target="../tags/tag275.xml"/><Relationship Id="rId50" Type="http://schemas.openxmlformats.org/officeDocument/2006/relationships/tags" Target="../tags/tag278.xml"/><Relationship Id="rId55" Type="http://schemas.openxmlformats.org/officeDocument/2006/relationships/tags" Target="../tags/tag283.xml"/><Relationship Id="rId63" Type="http://schemas.openxmlformats.org/officeDocument/2006/relationships/image" Target="../media/image19.png"/><Relationship Id="rId7" Type="http://schemas.openxmlformats.org/officeDocument/2006/relationships/tags" Target="../tags/tag235.xml"/><Relationship Id="rId2" Type="http://schemas.openxmlformats.org/officeDocument/2006/relationships/tags" Target="../tags/tag230.xml"/><Relationship Id="rId16" Type="http://schemas.openxmlformats.org/officeDocument/2006/relationships/tags" Target="../tags/tag244.xml"/><Relationship Id="rId20" Type="http://schemas.openxmlformats.org/officeDocument/2006/relationships/tags" Target="../tags/tag248.xml"/><Relationship Id="rId29" Type="http://schemas.openxmlformats.org/officeDocument/2006/relationships/tags" Target="../tags/tag257.xml"/><Relationship Id="rId41" Type="http://schemas.openxmlformats.org/officeDocument/2006/relationships/tags" Target="../tags/tag269.xml"/><Relationship Id="rId54" Type="http://schemas.openxmlformats.org/officeDocument/2006/relationships/tags" Target="../tags/tag282.xml"/><Relationship Id="rId62" Type="http://schemas.openxmlformats.org/officeDocument/2006/relationships/notesSlide" Target="../notesSlides/notesSlide20.xml"/><Relationship Id="rId1" Type="http://schemas.openxmlformats.org/officeDocument/2006/relationships/tags" Target="../tags/tag229.xml"/><Relationship Id="rId6" Type="http://schemas.openxmlformats.org/officeDocument/2006/relationships/tags" Target="../tags/tag234.xml"/><Relationship Id="rId11" Type="http://schemas.openxmlformats.org/officeDocument/2006/relationships/tags" Target="../tags/tag239.xml"/><Relationship Id="rId24" Type="http://schemas.openxmlformats.org/officeDocument/2006/relationships/tags" Target="../tags/tag252.xml"/><Relationship Id="rId32" Type="http://schemas.openxmlformats.org/officeDocument/2006/relationships/tags" Target="../tags/tag260.xml"/><Relationship Id="rId37" Type="http://schemas.openxmlformats.org/officeDocument/2006/relationships/tags" Target="../tags/tag265.xml"/><Relationship Id="rId40" Type="http://schemas.openxmlformats.org/officeDocument/2006/relationships/tags" Target="../tags/tag268.xml"/><Relationship Id="rId45" Type="http://schemas.openxmlformats.org/officeDocument/2006/relationships/tags" Target="../tags/tag273.xml"/><Relationship Id="rId53" Type="http://schemas.openxmlformats.org/officeDocument/2006/relationships/tags" Target="../tags/tag281.xml"/><Relationship Id="rId58" Type="http://schemas.openxmlformats.org/officeDocument/2006/relationships/tags" Target="../tags/tag286.xml"/><Relationship Id="rId5" Type="http://schemas.openxmlformats.org/officeDocument/2006/relationships/tags" Target="../tags/tag233.xml"/><Relationship Id="rId15" Type="http://schemas.openxmlformats.org/officeDocument/2006/relationships/tags" Target="../tags/tag243.xml"/><Relationship Id="rId23" Type="http://schemas.openxmlformats.org/officeDocument/2006/relationships/tags" Target="../tags/tag251.xml"/><Relationship Id="rId28" Type="http://schemas.openxmlformats.org/officeDocument/2006/relationships/tags" Target="../tags/tag256.xml"/><Relationship Id="rId36" Type="http://schemas.openxmlformats.org/officeDocument/2006/relationships/tags" Target="../tags/tag264.xml"/><Relationship Id="rId49" Type="http://schemas.openxmlformats.org/officeDocument/2006/relationships/tags" Target="../tags/tag277.xml"/><Relationship Id="rId57" Type="http://schemas.openxmlformats.org/officeDocument/2006/relationships/tags" Target="../tags/tag285.xml"/><Relationship Id="rId61" Type="http://schemas.openxmlformats.org/officeDocument/2006/relationships/slideLayout" Target="../slideLayouts/slideLayout45.xml"/><Relationship Id="rId10" Type="http://schemas.openxmlformats.org/officeDocument/2006/relationships/tags" Target="../tags/tag238.xml"/><Relationship Id="rId19" Type="http://schemas.openxmlformats.org/officeDocument/2006/relationships/tags" Target="../tags/tag247.xml"/><Relationship Id="rId31" Type="http://schemas.openxmlformats.org/officeDocument/2006/relationships/tags" Target="../tags/tag259.xml"/><Relationship Id="rId44" Type="http://schemas.openxmlformats.org/officeDocument/2006/relationships/tags" Target="../tags/tag272.xml"/><Relationship Id="rId52" Type="http://schemas.openxmlformats.org/officeDocument/2006/relationships/tags" Target="../tags/tag280.xml"/><Relationship Id="rId60" Type="http://schemas.openxmlformats.org/officeDocument/2006/relationships/tags" Target="../tags/tag288.xml"/><Relationship Id="rId4" Type="http://schemas.openxmlformats.org/officeDocument/2006/relationships/tags" Target="../tags/tag232.xml"/><Relationship Id="rId9" Type="http://schemas.openxmlformats.org/officeDocument/2006/relationships/tags" Target="../tags/tag237.xml"/><Relationship Id="rId14" Type="http://schemas.openxmlformats.org/officeDocument/2006/relationships/tags" Target="../tags/tag242.xml"/><Relationship Id="rId22" Type="http://schemas.openxmlformats.org/officeDocument/2006/relationships/tags" Target="../tags/tag250.xml"/><Relationship Id="rId27" Type="http://schemas.openxmlformats.org/officeDocument/2006/relationships/tags" Target="../tags/tag255.xml"/><Relationship Id="rId30" Type="http://schemas.openxmlformats.org/officeDocument/2006/relationships/tags" Target="../tags/tag258.xml"/><Relationship Id="rId35" Type="http://schemas.openxmlformats.org/officeDocument/2006/relationships/tags" Target="../tags/tag263.xml"/><Relationship Id="rId43" Type="http://schemas.openxmlformats.org/officeDocument/2006/relationships/tags" Target="../tags/tag271.xml"/><Relationship Id="rId48" Type="http://schemas.openxmlformats.org/officeDocument/2006/relationships/tags" Target="../tags/tag276.xml"/><Relationship Id="rId56" Type="http://schemas.openxmlformats.org/officeDocument/2006/relationships/tags" Target="../tags/tag284.xml"/><Relationship Id="rId64" Type="http://schemas.openxmlformats.org/officeDocument/2006/relationships/image" Target="../media/image20.png"/><Relationship Id="rId8" Type="http://schemas.openxmlformats.org/officeDocument/2006/relationships/tags" Target="../tags/tag236.xml"/><Relationship Id="rId51" Type="http://schemas.openxmlformats.org/officeDocument/2006/relationships/tags" Target="../tags/tag279.xml"/><Relationship Id="rId3" Type="http://schemas.openxmlformats.org/officeDocument/2006/relationships/tags" Target="../tags/tag231.xml"/><Relationship Id="rId12" Type="http://schemas.openxmlformats.org/officeDocument/2006/relationships/tags" Target="../tags/tag240.xml"/><Relationship Id="rId17" Type="http://schemas.openxmlformats.org/officeDocument/2006/relationships/tags" Target="../tags/tag245.xml"/><Relationship Id="rId25" Type="http://schemas.openxmlformats.org/officeDocument/2006/relationships/tags" Target="../tags/tag253.xml"/><Relationship Id="rId33" Type="http://schemas.openxmlformats.org/officeDocument/2006/relationships/tags" Target="../tags/tag261.xml"/><Relationship Id="rId38" Type="http://schemas.openxmlformats.org/officeDocument/2006/relationships/tags" Target="../tags/tag266.xml"/><Relationship Id="rId46" Type="http://schemas.openxmlformats.org/officeDocument/2006/relationships/tags" Target="../tags/tag274.xml"/><Relationship Id="rId59" Type="http://schemas.openxmlformats.org/officeDocument/2006/relationships/tags" Target="../tags/tag287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tags" Target="../tags/tag301.xml"/><Relationship Id="rId18" Type="http://schemas.openxmlformats.org/officeDocument/2006/relationships/tags" Target="../tags/tag306.xml"/><Relationship Id="rId26" Type="http://schemas.openxmlformats.org/officeDocument/2006/relationships/tags" Target="../tags/tag314.xml"/><Relationship Id="rId39" Type="http://schemas.openxmlformats.org/officeDocument/2006/relationships/tags" Target="../tags/tag327.xml"/><Relationship Id="rId21" Type="http://schemas.openxmlformats.org/officeDocument/2006/relationships/tags" Target="../tags/tag309.xml"/><Relationship Id="rId34" Type="http://schemas.openxmlformats.org/officeDocument/2006/relationships/tags" Target="../tags/tag322.xml"/><Relationship Id="rId42" Type="http://schemas.openxmlformats.org/officeDocument/2006/relationships/tags" Target="../tags/tag330.xml"/><Relationship Id="rId47" Type="http://schemas.openxmlformats.org/officeDocument/2006/relationships/tags" Target="../tags/tag335.xml"/><Relationship Id="rId50" Type="http://schemas.openxmlformats.org/officeDocument/2006/relationships/tags" Target="../tags/tag338.xml"/><Relationship Id="rId55" Type="http://schemas.openxmlformats.org/officeDocument/2006/relationships/image" Target="../media/image21.jpeg"/><Relationship Id="rId7" Type="http://schemas.openxmlformats.org/officeDocument/2006/relationships/tags" Target="../tags/tag295.xml"/><Relationship Id="rId12" Type="http://schemas.openxmlformats.org/officeDocument/2006/relationships/tags" Target="../tags/tag300.xml"/><Relationship Id="rId17" Type="http://schemas.openxmlformats.org/officeDocument/2006/relationships/tags" Target="../tags/tag305.xml"/><Relationship Id="rId25" Type="http://schemas.openxmlformats.org/officeDocument/2006/relationships/tags" Target="../tags/tag313.xml"/><Relationship Id="rId33" Type="http://schemas.openxmlformats.org/officeDocument/2006/relationships/tags" Target="../tags/tag321.xml"/><Relationship Id="rId38" Type="http://schemas.openxmlformats.org/officeDocument/2006/relationships/tags" Target="../tags/tag326.xml"/><Relationship Id="rId46" Type="http://schemas.openxmlformats.org/officeDocument/2006/relationships/tags" Target="../tags/tag334.xml"/><Relationship Id="rId2" Type="http://schemas.openxmlformats.org/officeDocument/2006/relationships/tags" Target="../tags/tag290.xml"/><Relationship Id="rId16" Type="http://schemas.openxmlformats.org/officeDocument/2006/relationships/tags" Target="../tags/tag304.xml"/><Relationship Id="rId20" Type="http://schemas.openxmlformats.org/officeDocument/2006/relationships/tags" Target="../tags/tag308.xml"/><Relationship Id="rId29" Type="http://schemas.openxmlformats.org/officeDocument/2006/relationships/tags" Target="../tags/tag317.xml"/><Relationship Id="rId41" Type="http://schemas.openxmlformats.org/officeDocument/2006/relationships/tags" Target="../tags/tag329.xml"/><Relationship Id="rId54" Type="http://schemas.openxmlformats.org/officeDocument/2006/relationships/notesSlide" Target="../notesSlides/notesSlide21.xml"/><Relationship Id="rId1" Type="http://schemas.openxmlformats.org/officeDocument/2006/relationships/tags" Target="../tags/tag289.xml"/><Relationship Id="rId6" Type="http://schemas.openxmlformats.org/officeDocument/2006/relationships/tags" Target="../tags/tag294.xml"/><Relationship Id="rId11" Type="http://schemas.openxmlformats.org/officeDocument/2006/relationships/tags" Target="../tags/tag299.xml"/><Relationship Id="rId24" Type="http://schemas.openxmlformats.org/officeDocument/2006/relationships/tags" Target="../tags/tag312.xml"/><Relationship Id="rId32" Type="http://schemas.openxmlformats.org/officeDocument/2006/relationships/tags" Target="../tags/tag320.xml"/><Relationship Id="rId37" Type="http://schemas.openxmlformats.org/officeDocument/2006/relationships/tags" Target="../tags/tag325.xml"/><Relationship Id="rId40" Type="http://schemas.openxmlformats.org/officeDocument/2006/relationships/tags" Target="../tags/tag328.xml"/><Relationship Id="rId45" Type="http://schemas.openxmlformats.org/officeDocument/2006/relationships/tags" Target="../tags/tag333.xml"/><Relationship Id="rId53" Type="http://schemas.openxmlformats.org/officeDocument/2006/relationships/slideLayout" Target="../slideLayouts/slideLayout45.xml"/><Relationship Id="rId5" Type="http://schemas.openxmlformats.org/officeDocument/2006/relationships/tags" Target="../tags/tag293.xml"/><Relationship Id="rId15" Type="http://schemas.openxmlformats.org/officeDocument/2006/relationships/tags" Target="../tags/tag303.xml"/><Relationship Id="rId23" Type="http://schemas.openxmlformats.org/officeDocument/2006/relationships/tags" Target="../tags/tag311.xml"/><Relationship Id="rId28" Type="http://schemas.openxmlformats.org/officeDocument/2006/relationships/tags" Target="../tags/tag316.xml"/><Relationship Id="rId36" Type="http://schemas.openxmlformats.org/officeDocument/2006/relationships/tags" Target="../tags/tag324.xml"/><Relationship Id="rId49" Type="http://schemas.openxmlformats.org/officeDocument/2006/relationships/tags" Target="../tags/tag337.xml"/><Relationship Id="rId57" Type="http://schemas.openxmlformats.org/officeDocument/2006/relationships/image" Target="../media/image20.png"/><Relationship Id="rId10" Type="http://schemas.openxmlformats.org/officeDocument/2006/relationships/tags" Target="../tags/tag298.xml"/><Relationship Id="rId19" Type="http://schemas.openxmlformats.org/officeDocument/2006/relationships/tags" Target="../tags/tag307.xml"/><Relationship Id="rId31" Type="http://schemas.openxmlformats.org/officeDocument/2006/relationships/tags" Target="../tags/tag319.xml"/><Relationship Id="rId44" Type="http://schemas.openxmlformats.org/officeDocument/2006/relationships/tags" Target="../tags/tag332.xml"/><Relationship Id="rId52" Type="http://schemas.openxmlformats.org/officeDocument/2006/relationships/tags" Target="../tags/tag340.xml"/><Relationship Id="rId4" Type="http://schemas.openxmlformats.org/officeDocument/2006/relationships/tags" Target="../tags/tag292.xml"/><Relationship Id="rId9" Type="http://schemas.openxmlformats.org/officeDocument/2006/relationships/tags" Target="../tags/tag297.xml"/><Relationship Id="rId14" Type="http://schemas.openxmlformats.org/officeDocument/2006/relationships/tags" Target="../tags/tag302.xml"/><Relationship Id="rId22" Type="http://schemas.openxmlformats.org/officeDocument/2006/relationships/tags" Target="../tags/tag310.xml"/><Relationship Id="rId27" Type="http://schemas.openxmlformats.org/officeDocument/2006/relationships/tags" Target="../tags/tag315.xml"/><Relationship Id="rId30" Type="http://schemas.openxmlformats.org/officeDocument/2006/relationships/tags" Target="../tags/tag318.xml"/><Relationship Id="rId35" Type="http://schemas.openxmlformats.org/officeDocument/2006/relationships/tags" Target="../tags/tag323.xml"/><Relationship Id="rId43" Type="http://schemas.openxmlformats.org/officeDocument/2006/relationships/tags" Target="../tags/tag331.xml"/><Relationship Id="rId48" Type="http://schemas.openxmlformats.org/officeDocument/2006/relationships/tags" Target="../tags/tag336.xml"/><Relationship Id="rId56" Type="http://schemas.openxmlformats.org/officeDocument/2006/relationships/image" Target="../media/image19.png"/><Relationship Id="rId8" Type="http://schemas.openxmlformats.org/officeDocument/2006/relationships/tags" Target="../tags/tag296.xml"/><Relationship Id="rId51" Type="http://schemas.openxmlformats.org/officeDocument/2006/relationships/tags" Target="../tags/tag339.xml"/><Relationship Id="rId3" Type="http://schemas.openxmlformats.org/officeDocument/2006/relationships/tags" Target="../tags/tag29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48.xml"/><Relationship Id="rId13" Type="http://schemas.openxmlformats.org/officeDocument/2006/relationships/image" Target="../media/image23.png"/><Relationship Id="rId3" Type="http://schemas.openxmlformats.org/officeDocument/2006/relationships/tags" Target="../tags/tag343.xml"/><Relationship Id="rId7" Type="http://schemas.openxmlformats.org/officeDocument/2006/relationships/tags" Target="../tags/tag347.xml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tags" Target="../tags/tag342.xml"/><Relationship Id="rId16" Type="http://schemas.openxmlformats.org/officeDocument/2006/relationships/image" Target="../media/image26.png"/><Relationship Id="rId1" Type="http://schemas.openxmlformats.org/officeDocument/2006/relationships/tags" Target="../tags/tag341.xml"/><Relationship Id="rId6" Type="http://schemas.openxmlformats.org/officeDocument/2006/relationships/tags" Target="../tags/tag346.xml"/><Relationship Id="rId11" Type="http://schemas.openxmlformats.org/officeDocument/2006/relationships/image" Target="../media/image20.png"/><Relationship Id="rId5" Type="http://schemas.openxmlformats.org/officeDocument/2006/relationships/tags" Target="../tags/tag345.xml"/><Relationship Id="rId15" Type="http://schemas.openxmlformats.org/officeDocument/2006/relationships/image" Target="../media/image25.png"/><Relationship Id="rId10" Type="http://schemas.openxmlformats.org/officeDocument/2006/relationships/notesSlide" Target="../notesSlides/notesSlide22.xml"/><Relationship Id="rId4" Type="http://schemas.openxmlformats.org/officeDocument/2006/relationships/tags" Target="../tags/tag344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4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50.xml"/><Relationship Id="rId6" Type="http://schemas.openxmlformats.org/officeDocument/2006/relationships/image" Target="../media/image23.png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3" Type="http://schemas.openxmlformats.org/officeDocument/2006/relationships/tags" Target="../tags/tag353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352.xml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5" Type="http://schemas.openxmlformats.org/officeDocument/2006/relationships/tags" Target="../tags/tag355.xml"/><Relationship Id="rId4" Type="http://schemas.openxmlformats.org/officeDocument/2006/relationships/tags" Target="../tags/tag354.xml"/><Relationship Id="rId9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7.xml"/><Relationship Id="rId3" Type="http://schemas.openxmlformats.org/officeDocument/2006/relationships/tags" Target="../tags/tag359.xml"/><Relationship Id="rId7" Type="http://schemas.openxmlformats.org/officeDocument/2006/relationships/slideLayout" Target="../slideLayouts/slideLayout23.xml"/><Relationship Id="rId2" Type="http://schemas.openxmlformats.org/officeDocument/2006/relationships/tags" Target="../tags/tag358.xml"/><Relationship Id="rId1" Type="http://schemas.openxmlformats.org/officeDocument/2006/relationships/tags" Target="../tags/tag357.xml"/><Relationship Id="rId6" Type="http://schemas.openxmlformats.org/officeDocument/2006/relationships/tags" Target="../tags/tag362.xml"/><Relationship Id="rId5" Type="http://schemas.openxmlformats.org/officeDocument/2006/relationships/tags" Target="../tags/tag361.xml"/><Relationship Id="rId10" Type="http://schemas.openxmlformats.org/officeDocument/2006/relationships/image" Target="../media/image34.PNG"/><Relationship Id="rId4" Type="http://schemas.openxmlformats.org/officeDocument/2006/relationships/tags" Target="../tags/tag360.xml"/><Relationship Id="rId9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notesSlide" Target="../notesSlides/notesSlide29.xml"/><Relationship Id="rId3" Type="http://schemas.openxmlformats.org/officeDocument/2006/relationships/tags" Target="../tags/tag367.xml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10" Type="http://schemas.openxmlformats.org/officeDocument/2006/relationships/tags" Target="../tags/tag374.xml"/><Relationship Id="rId19" Type="http://schemas.openxmlformats.org/officeDocument/2006/relationships/image" Target="../media/image36.png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5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383.xml"/><Relationship Id="rId7" Type="http://schemas.openxmlformats.org/officeDocument/2006/relationships/image" Target="../media/image37.png"/><Relationship Id="rId2" Type="http://schemas.openxmlformats.org/officeDocument/2006/relationships/tags" Target="../tags/tag382.xml"/><Relationship Id="rId1" Type="http://schemas.openxmlformats.org/officeDocument/2006/relationships/tags" Target="../tags/tag381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30.xml"/><Relationship Id="rId4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85.xml"/><Relationship Id="rId1" Type="http://schemas.openxmlformats.org/officeDocument/2006/relationships/tags" Target="../tags/tag384.xml"/><Relationship Id="rId4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88.xml"/><Relationship Id="rId7" Type="http://schemas.openxmlformats.org/officeDocument/2006/relationships/notesSlide" Target="../notesSlides/notesSlide32.xml"/><Relationship Id="rId2" Type="http://schemas.openxmlformats.org/officeDocument/2006/relationships/tags" Target="../tags/tag387.xml"/><Relationship Id="rId1" Type="http://schemas.openxmlformats.org/officeDocument/2006/relationships/tags" Target="../tags/tag386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390.xml"/><Relationship Id="rId4" Type="http://schemas.openxmlformats.org/officeDocument/2006/relationships/tags" Target="../tags/tag38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26" Type="http://schemas.openxmlformats.org/officeDocument/2006/relationships/tags" Target="../tags/tag416.xml"/><Relationship Id="rId3" Type="http://schemas.openxmlformats.org/officeDocument/2006/relationships/tags" Target="../tags/tag393.xml"/><Relationship Id="rId21" Type="http://schemas.openxmlformats.org/officeDocument/2006/relationships/tags" Target="../tags/tag411.xml"/><Relationship Id="rId34" Type="http://schemas.openxmlformats.org/officeDocument/2006/relationships/tags" Target="../tags/tag424.xml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5" Type="http://schemas.openxmlformats.org/officeDocument/2006/relationships/tags" Target="../tags/tag415.xml"/><Relationship Id="rId33" Type="http://schemas.openxmlformats.org/officeDocument/2006/relationships/tags" Target="../tags/tag423.xml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20" Type="http://schemas.openxmlformats.org/officeDocument/2006/relationships/tags" Target="../tags/tag410.xml"/><Relationship Id="rId29" Type="http://schemas.openxmlformats.org/officeDocument/2006/relationships/tags" Target="../tags/tag419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24" Type="http://schemas.openxmlformats.org/officeDocument/2006/relationships/tags" Target="../tags/tag414.xml"/><Relationship Id="rId32" Type="http://schemas.openxmlformats.org/officeDocument/2006/relationships/tags" Target="../tags/tag422.xml"/><Relationship Id="rId37" Type="http://schemas.openxmlformats.org/officeDocument/2006/relationships/notesSlide" Target="../notesSlides/notesSlide33.xml"/><Relationship Id="rId5" Type="http://schemas.openxmlformats.org/officeDocument/2006/relationships/tags" Target="../tags/tag395.xml"/><Relationship Id="rId15" Type="http://schemas.openxmlformats.org/officeDocument/2006/relationships/tags" Target="../tags/tag405.xml"/><Relationship Id="rId23" Type="http://schemas.openxmlformats.org/officeDocument/2006/relationships/tags" Target="../tags/tag413.xml"/><Relationship Id="rId28" Type="http://schemas.openxmlformats.org/officeDocument/2006/relationships/tags" Target="../tags/tag418.xml"/><Relationship Id="rId36" Type="http://schemas.openxmlformats.org/officeDocument/2006/relationships/slideLayout" Target="../slideLayouts/slideLayout1.xml"/><Relationship Id="rId10" Type="http://schemas.openxmlformats.org/officeDocument/2006/relationships/tags" Target="../tags/tag400.xml"/><Relationship Id="rId19" Type="http://schemas.openxmlformats.org/officeDocument/2006/relationships/tags" Target="../tags/tag409.xml"/><Relationship Id="rId31" Type="http://schemas.openxmlformats.org/officeDocument/2006/relationships/tags" Target="../tags/tag421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Relationship Id="rId22" Type="http://schemas.openxmlformats.org/officeDocument/2006/relationships/tags" Target="../tags/tag412.xml"/><Relationship Id="rId27" Type="http://schemas.openxmlformats.org/officeDocument/2006/relationships/tags" Target="../tags/tag417.xml"/><Relationship Id="rId30" Type="http://schemas.openxmlformats.org/officeDocument/2006/relationships/tags" Target="../tags/tag420.xml"/><Relationship Id="rId35" Type="http://schemas.openxmlformats.org/officeDocument/2006/relationships/tags" Target="../tags/tag42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13" Type="http://schemas.openxmlformats.org/officeDocument/2006/relationships/tags" Target="../tags/tag438.xml"/><Relationship Id="rId18" Type="http://schemas.openxmlformats.org/officeDocument/2006/relationships/tags" Target="../tags/tag443.xml"/><Relationship Id="rId26" Type="http://schemas.openxmlformats.org/officeDocument/2006/relationships/tags" Target="../tags/tag451.xml"/><Relationship Id="rId39" Type="http://schemas.openxmlformats.org/officeDocument/2006/relationships/tags" Target="../tags/tag464.xml"/><Relationship Id="rId3" Type="http://schemas.openxmlformats.org/officeDocument/2006/relationships/tags" Target="../tags/tag428.xml"/><Relationship Id="rId21" Type="http://schemas.openxmlformats.org/officeDocument/2006/relationships/tags" Target="../tags/tag446.xml"/><Relationship Id="rId34" Type="http://schemas.openxmlformats.org/officeDocument/2006/relationships/tags" Target="../tags/tag459.xml"/><Relationship Id="rId42" Type="http://schemas.openxmlformats.org/officeDocument/2006/relationships/tags" Target="../tags/tag467.xml"/><Relationship Id="rId7" Type="http://schemas.openxmlformats.org/officeDocument/2006/relationships/tags" Target="../tags/tag432.xml"/><Relationship Id="rId12" Type="http://schemas.openxmlformats.org/officeDocument/2006/relationships/tags" Target="../tags/tag437.xml"/><Relationship Id="rId17" Type="http://schemas.openxmlformats.org/officeDocument/2006/relationships/tags" Target="../tags/tag442.xml"/><Relationship Id="rId25" Type="http://schemas.openxmlformats.org/officeDocument/2006/relationships/tags" Target="../tags/tag450.xml"/><Relationship Id="rId33" Type="http://schemas.openxmlformats.org/officeDocument/2006/relationships/tags" Target="../tags/tag458.xml"/><Relationship Id="rId38" Type="http://schemas.openxmlformats.org/officeDocument/2006/relationships/tags" Target="../tags/tag463.xml"/><Relationship Id="rId2" Type="http://schemas.openxmlformats.org/officeDocument/2006/relationships/tags" Target="../tags/tag427.xml"/><Relationship Id="rId16" Type="http://schemas.openxmlformats.org/officeDocument/2006/relationships/tags" Target="../tags/tag441.xml"/><Relationship Id="rId20" Type="http://schemas.openxmlformats.org/officeDocument/2006/relationships/tags" Target="../tags/tag445.xml"/><Relationship Id="rId29" Type="http://schemas.openxmlformats.org/officeDocument/2006/relationships/tags" Target="../tags/tag454.xml"/><Relationship Id="rId41" Type="http://schemas.openxmlformats.org/officeDocument/2006/relationships/tags" Target="../tags/tag466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11" Type="http://schemas.openxmlformats.org/officeDocument/2006/relationships/tags" Target="../tags/tag436.xml"/><Relationship Id="rId24" Type="http://schemas.openxmlformats.org/officeDocument/2006/relationships/tags" Target="../tags/tag449.xml"/><Relationship Id="rId32" Type="http://schemas.openxmlformats.org/officeDocument/2006/relationships/tags" Target="../tags/tag457.xml"/><Relationship Id="rId37" Type="http://schemas.openxmlformats.org/officeDocument/2006/relationships/tags" Target="../tags/tag462.xml"/><Relationship Id="rId40" Type="http://schemas.openxmlformats.org/officeDocument/2006/relationships/tags" Target="../tags/tag465.xml"/><Relationship Id="rId45" Type="http://schemas.openxmlformats.org/officeDocument/2006/relationships/image" Target="../media/image38.png"/><Relationship Id="rId5" Type="http://schemas.openxmlformats.org/officeDocument/2006/relationships/tags" Target="../tags/tag430.xml"/><Relationship Id="rId15" Type="http://schemas.openxmlformats.org/officeDocument/2006/relationships/tags" Target="../tags/tag440.xml"/><Relationship Id="rId23" Type="http://schemas.openxmlformats.org/officeDocument/2006/relationships/tags" Target="../tags/tag448.xml"/><Relationship Id="rId28" Type="http://schemas.openxmlformats.org/officeDocument/2006/relationships/tags" Target="../tags/tag453.xml"/><Relationship Id="rId36" Type="http://schemas.openxmlformats.org/officeDocument/2006/relationships/tags" Target="../tags/tag461.xml"/><Relationship Id="rId10" Type="http://schemas.openxmlformats.org/officeDocument/2006/relationships/tags" Target="../tags/tag435.xml"/><Relationship Id="rId19" Type="http://schemas.openxmlformats.org/officeDocument/2006/relationships/tags" Target="../tags/tag444.xml"/><Relationship Id="rId31" Type="http://schemas.openxmlformats.org/officeDocument/2006/relationships/tags" Target="../tags/tag456.xml"/><Relationship Id="rId44" Type="http://schemas.openxmlformats.org/officeDocument/2006/relationships/notesSlide" Target="../notesSlides/notesSlide34.xml"/><Relationship Id="rId4" Type="http://schemas.openxmlformats.org/officeDocument/2006/relationships/tags" Target="../tags/tag429.xml"/><Relationship Id="rId9" Type="http://schemas.openxmlformats.org/officeDocument/2006/relationships/tags" Target="../tags/tag434.xml"/><Relationship Id="rId14" Type="http://schemas.openxmlformats.org/officeDocument/2006/relationships/tags" Target="../tags/tag439.xml"/><Relationship Id="rId22" Type="http://schemas.openxmlformats.org/officeDocument/2006/relationships/tags" Target="../tags/tag447.xml"/><Relationship Id="rId27" Type="http://schemas.openxmlformats.org/officeDocument/2006/relationships/tags" Target="../tags/tag452.xml"/><Relationship Id="rId30" Type="http://schemas.openxmlformats.org/officeDocument/2006/relationships/tags" Target="../tags/tag455.xml"/><Relationship Id="rId35" Type="http://schemas.openxmlformats.org/officeDocument/2006/relationships/tags" Target="../tags/tag460.xml"/><Relationship Id="rId43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75.xml"/><Relationship Id="rId13" Type="http://schemas.openxmlformats.org/officeDocument/2006/relationships/tags" Target="../tags/tag480.xml"/><Relationship Id="rId18" Type="http://schemas.openxmlformats.org/officeDocument/2006/relationships/tags" Target="../tags/tag485.xml"/><Relationship Id="rId26" Type="http://schemas.openxmlformats.org/officeDocument/2006/relationships/tags" Target="../tags/tag493.xml"/><Relationship Id="rId39" Type="http://schemas.openxmlformats.org/officeDocument/2006/relationships/tags" Target="../tags/tag506.xml"/><Relationship Id="rId3" Type="http://schemas.openxmlformats.org/officeDocument/2006/relationships/tags" Target="../tags/tag470.xml"/><Relationship Id="rId21" Type="http://schemas.openxmlformats.org/officeDocument/2006/relationships/tags" Target="../tags/tag488.xml"/><Relationship Id="rId34" Type="http://schemas.openxmlformats.org/officeDocument/2006/relationships/tags" Target="../tags/tag501.xml"/><Relationship Id="rId42" Type="http://schemas.openxmlformats.org/officeDocument/2006/relationships/notesSlide" Target="../notesSlides/notesSlide35.xml"/><Relationship Id="rId7" Type="http://schemas.openxmlformats.org/officeDocument/2006/relationships/tags" Target="../tags/tag474.xml"/><Relationship Id="rId12" Type="http://schemas.openxmlformats.org/officeDocument/2006/relationships/tags" Target="../tags/tag479.xml"/><Relationship Id="rId17" Type="http://schemas.openxmlformats.org/officeDocument/2006/relationships/tags" Target="../tags/tag484.xml"/><Relationship Id="rId25" Type="http://schemas.openxmlformats.org/officeDocument/2006/relationships/tags" Target="../tags/tag492.xml"/><Relationship Id="rId33" Type="http://schemas.openxmlformats.org/officeDocument/2006/relationships/tags" Target="../tags/tag500.xml"/><Relationship Id="rId38" Type="http://schemas.openxmlformats.org/officeDocument/2006/relationships/tags" Target="../tags/tag505.xml"/><Relationship Id="rId2" Type="http://schemas.openxmlformats.org/officeDocument/2006/relationships/tags" Target="../tags/tag469.xml"/><Relationship Id="rId16" Type="http://schemas.openxmlformats.org/officeDocument/2006/relationships/tags" Target="../tags/tag483.xml"/><Relationship Id="rId20" Type="http://schemas.openxmlformats.org/officeDocument/2006/relationships/tags" Target="../tags/tag487.xml"/><Relationship Id="rId29" Type="http://schemas.openxmlformats.org/officeDocument/2006/relationships/tags" Target="../tags/tag496.xml"/><Relationship Id="rId41" Type="http://schemas.openxmlformats.org/officeDocument/2006/relationships/slideLayout" Target="../slideLayouts/slideLayout1.xml"/><Relationship Id="rId1" Type="http://schemas.openxmlformats.org/officeDocument/2006/relationships/tags" Target="../tags/tag468.xml"/><Relationship Id="rId6" Type="http://schemas.openxmlformats.org/officeDocument/2006/relationships/tags" Target="../tags/tag473.xml"/><Relationship Id="rId11" Type="http://schemas.openxmlformats.org/officeDocument/2006/relationships/tags" Target="../tags/tag478.xml"/><Relationship Id="rId24" Type="http://schemas.openxmlformats.org/officeDocument/2006/relationships/tags" Target="../tags/tag491.xml"/><Relationship Id="rId32" Type="http://schemas.openxmlformats.org/officeDocument/2006/relationships/tags" Target="../tags/tag499.xml"/><Relationship Id="rId37" Type="http://schemas.openxmlformats.org/officeDocument/2006/relationships/tags" Target="../tags/tag504.xml"/><Relationship Id="rId40" Type="http://schemas.openxmlformats.org/officeDocument/2006/relationships/tags" Target="../tags/tag507.xml"/><Relationship Id="rId5" Type="http://schemas.openxmlformats.org/officeDocument/2006/relationships/tags" Target="../tags/tag472.xml"/><Relationship Id="rId15" Type="http://schemas.openxmlformats.org/officeDocument/2006/relationships/tags" Target="../tags/tag482.xml"/><Relationship Id="rId23" Type="http://schemas.openxmlformats.org/officeDocument/2006/relationships/tags" Target="../tags/tag490.xml"/><Relationship Id="rId28" Type="http://schemas.openxmlformats.org/officeDocument/2006/relationships/tags" Target="../tags/tag495.xml"/><Relationship Id="rId36" Type="http://schemas.openxmlformats.org/officeDocument/2006/relationships/tags" Target="../tags/tag503.xml"/><Relationship Id="rId10" Type="http://schemas.openxmlformats.org/officeDocument/2006/relationships/tags" Target="../tags/tag477.xml"/><Relationship Id="rId19" Type="http://schemas.openxmlformats.org/officeDocument/2006/relationships/tags" Target="../tags/tag486.xml"/><Relationship Id="rId31" Type="http://schemas.openxmlformats.org/officeDocument/2006/relationships/tags" Target="../tags/tag498.xml"/><Relationship Id="rId44" Type="http://schemas.openxmlformats.org/officeDocument/2006/relationships/image" Target="../media/image38.png"/><Relationship Id="rId4" Type="http://schemas.openxmlformats.org/officeDocument/2006/relationships/tags" Target="../tags/tag471.xml"/><Relationship Id="rId9" Type="http://schemas.openxmlformats.org/officeDocument/2006/relationships/tags" Target="../tags/tag476.xml"/><Relationship Id="rId14" Type="http://schemas.openxmlformats.org/officeDocument/2006/relationships/tags" Target="../tags/tag481.xml"/><Relationship Id="rId22" Type="http://schemas.openxmlformats.org/officeDocument/2006/relationships/tags" Target="../tags/tag489.xml"/><Relationship Id="rId27" Type="http://schemas.openxmlformats.org/officeDocument/2006/relationships/tags" Target="../tags/tag494.xml"/><Relationship Id="rId30" Type="http://schemas.openxmlformats.org/officeDocument/2006/relationships/tags" Target="../tags/tag497.xml"/><Relationship Id="rId35" Type="http://schemas.openxmlformats.org/officeDocument/2006/relationships/tags" Target="../tags/tag502.xml"/><Relationship Id="rId43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520.xml"/><Relationship Id="rId18" Type="http://schemas.openxmlformats.org/officeDocument/2006/relationships/tags" Target="../tags/tag525.xml"/><Relationship Id="rId26" Type="http://schemas.openxmlformats.org/officeDocument/2006/relationships/tags" Target="../tags/tag533.xml"/><Relationship Id="rId39" Type="http://schemas.openxmlformats.org/officeDocument/2006/relationships/tags" Target="../tags/tag546.xml"/><Relationship Id="rId21" Type="http://schemas.openxmlformats.org/officeDocument/2006/relationships/tags" Target="../tags/tag528.xml"/><Relationship Id="rId34" Type="http://schemas.openxmlformats.org/officeDocument/2006/relationships/tags" Target="../tags/tag541.xml"/><Relationship Id="rId42" Type="http://schemas.openxmlformats.org/officeDocument/2006/relationships/tags" Target="../tags/tag549.xml"/><Relationship Id="rId47" Type="http://schemas.openxmlformats.org/officeDocument/2006/relationships/tags" Target="../tags/tag554.xml"/><Relationship Id="rId50" Type="http://schemas.openxmlformats.org/officeDocument/2006/relationships/tags" Target="../tags/tag557.xml"/><Relationship Id="rId55" Type="http://schemas.openxmlformats.org/officeDocument/2006/relationships/tags" Target="../tags/tag562.xml"/><Relationship Id="rId7" Type="http://schemas.openxmlformats.org/officeDocument/2006/relationships/tags" Target="../tags/tag514.xml"/><Relationship Id="rId2" Type="http://schemas.openxmlformats.org/officeDocument/2006/relationships/tags" Target="../tags/tag509.xml"/><Relationship Id="rId16" Type="http://schemas.openxmlformats.org/officeDocument/2006/relationships/tags" Target="../tags/tag523.xml"/><Relationship Id="rId20" Type="http://schemas.openxmlformats.org/officeDocument/2006/relationships/tags" Target="../tags/tag527.xml"/><Relationship Id="rId29" Type="http://schemas.openxmlformats.org/officeDocument/2006/relationships/tags" Target="../tags/tag536.xml"/><Relationship Id="rId41" Type="http://schemas.openxmlformats.org/officeDocument/2006/relationships/tags" Target="../tags/tag548.xml"/><Relationship Id="rId54" Type="http://schemas.openxmlformats.org/officeDocument/2006/relationships/tags" Target="../tags/tag561.xml"/><Relationship Id="rId62" Type="http://schemas.openxmlformats.org/officeDocument/2006/relationships/image" Target="../media/image37.png"/><Relationship Id="rId1" Type="http://schemas.openxmlformats.org/officeDocument/2006/relationships/tags" Target="../tags/tag508.xml"/><Relationship Id="rId6" Type="http://schemas.openxmlformats.org/officeDocument/2006/relationships/tags" Target="../tags/tag513.xml"/><Relationship Id="rId11" Type="http://schemas.openxmlformats.org/officeDocument/2006/relationships/tags" Target="../tags/tag518.xml"/><Relationship Id="rId24" Type="http://schemas.openxmlformats.org/officeDocument/2006/relationships/tags" Target="../tags/tag531.xml"/><Relationship Id="rId32" Type="http://schemas.openxmlformats.org/officeDocument/2006/relationships/tags" Target="../tags/tag539.xml"/><Relationship Id="rId37" Type="http://schemas.openxmlformats.org/officeDocument/2006/relationships/tags" Target="../tags/tag544.xml"/><Relationship Id="rId40" Type="http://schemas.openxmlformats.org/officeDocument/2006/relationships/tags" Target="../tags/tag547.xml"/><Relationship Id="rId45" Type="http://schemas.openxmlformats.org/officeDocument/2006/relationships/tags" Target="../tags/tag552.xml"/><Relationship Id="rId53" Type="http://schemas.openxmlformats.org/officeDocument/2006/relationships/tags" Target="../tags/tag560.xml"/><Relationship Id="rId58" Type="http://schemas.openxmlformats.org/officeDocument/2006/relationships/tags" Target="../tags/tag565.xml"/><Relationship Id="rId5" Type="http://schemas.openxmlformats.org/officeDocument/2006/relationships/tags" Target="../tags/tag512.xml"/><Relationship Id="rId15" Type="http://schemas.openxmlformats.org/officeDocument/2006/relationships/tags" Target="../tags/tag522.xml"/><Relationship Id="rId23" Type="http://schemas.openxmlformats.org/officeDocument/2006/relationships/tags" Target="../tags/tag530.xml"/><Relationship Id="rId28" Type="http://schemas.openxmlformats.org/officeDocument/2006/relationships/tags" Target="../tags/tag535.xml"/><Relationship Id="rId36" Type="http://schemas.openxmlformats.org/officeDocument/2006/relationships/tags" Target="../tags/tag543.xml"/><Relationship Id="rId49" Type="http://schemas.openxmlformats.org/officeDocument/2006/relationships/tags" Target="../tags/tag556.xml"/><Relationship Id="rId57" Type="http://schemas.openxmlformats.org/officeDocument/2006/relationships/tags" Target="../tags/tag564.xml"/><Relationship Id="rId61" Type="http://schemas.openxmlformats.org/officeDocument/2006/relationships/notesSlide" Target="../notesSlides/notesSlide36.xml"/><Relationship Id="rId10" Type="http://schemas.openxmlformats.org/officeDocument/2006/relationships/tags" Target="../tags/tag517.xml"/><Relationship Id="rId19" Type="http://schemas.openxmlformats.org/officeDocument/2006/relationships/tags" Target="../tags/tag526.xml"/><Relationship Id="rId31" Type="http://schemas.openxmlformats.org/officeDocument/2006/relationships/tags" Target="../tags/tag538.xml"/><Relationship Id="rId44" Type="http://schemas.openxmlformats.org/officeDocument/2006/relationships/tags" Target="../tags/tag551.xml"/><Relationship Id="rId52" Type="http://schemas.openxmlformats.org/officeDocument/2006/relationships/tags" Target="../tags/tag559.xml"/><Relationship Id="rId60" Type="http://schemas.openxmlformats.org/officeDocument/2006/relationships/slideLayout" Target="../slideLayouts/slideLayout1.xml"/><Relationship Id="rId4" Type="http://schemas.openxmlformats.org/officeDocument/2006/relationships/tags" Target="../tags/tag511.xml"/><Relationship Id="rId9" Type="http://schemas.openxmlformats.org/officeDocument/2006/relationships/tags" Target="../tags/tag516.xml"/><Relationship Id="rId14" Type="http://schemas.openxmlformats.org/officeDocument/2006/relationships/tags" Target="../tags/tag521.xml"/><Relationship Id="rId22" Type="http://schemas.openxmlformats.org/officeDocument/2006/relationships/tags" Target="../tags/tag529.xml"/><Relationship Id="rId27" Type="http://schemas.openxmlformats.org/officeDocument/2006/relationships/tags" Target="../tags/tag534.xml"/><Relationship Id="rId30" Type="http://schemas.openxmlformats.org/officeDocument/2006/relationships/tags" Target="../tags/tag537.xml"/><Relationship Id="rId35" Type="http://schemas.openxmlformats.org/officeDocument/2006/relationships/tags" Target="../tags/tag542.xml"/><Relationship Id="rId43" Type="http://schemas.openxmlformats.org/officeDocument/2006/relationships/tags" Target="../tags/tag550.xml"/><Relationship Id="rId48" Type="http://schemas.openxmlformats.org/officeDocument/2006/relationships/tags" Target="../tags/tag555.xml"/><Relationship Id="rId56" Type="http://schemas.openxmlformats.org/officeDocument/2006/relationships/tags" Target="../tags/tag563.xml"/><Relationship Id="rId8" Type="http://schemas.openxmlformats.org/officeDocument/2006/relationships/tags" Target="../tags/tag515.xml"/><Relationship Id="rId51" Type="http://schemas.openxmlformats.org/officeDocument/2006/relationships/tags" Target="../tags/tag558.xml"/><Relationship Id="rId3" Type="http://schemas.openxmlformats.org/officeDocument/2006/relationships/tags" Target="../tags/tag510.xml"/><Relationship Id="rId12" Type="http://schemas.openxmlformats.org/officeDocument/2006/relationships/tags" Target="../tags/tag519.xml"/><Relationship Id="rId17" Type="http://schemas.openxmlformats.org/officeDocument/2006/relationships/tags" Target="../tags/tag524.xml"/><Relationship Id="rId25" Type="http://schemas.openxmlformats.org/officeDocument/2006/relationships/tags" Target="../tags/tag532.xml"/><Relationship Id="rId33" Type="http://schemas.openxmlformats.org/officeDocument/2006/relationships/tags" Target="../tags/tag540.xml"/><Relationship Id="rId38" Type="http://schemas.openxmlformats.org/officeDocument/2006/relationships/tags" Target="../tags/tag545.xml"/><Relationship Id="rId46" Type="http://schemas.openxmlformats.org/officeDocument/2006/relationships/tags" Target="../tags/tag553.xml"/><Relationship Id="rId59" Type="http://schemas.openxmlformats.org/officeDocument/2006/relationships/tags" Target="../tags/tag566.xml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tags" Target="../tags/tag592.xml"/><Relationship Id="rId39" Type="http://schemas.openxmlformats.org/officeDocument/2006/relationships/tags" Target="../tags/tag605.xml"/><Relationship Id="rId21" Type="http://schemas.openxmlformats.org/officeDocument/2006/relationships/tags" Target="../tags/tag587.xml"/><Relationship Id="rId34" Type="http://schemas.openxmlformats.org/officeDocument/2006/relationships/tags" Target="../tags/tag600.xml"/><Relationship Id="rId42" Type="http://schemas.openxmlformats.org/officeDocument/2006/relationships/tags" Target="../tags/tag608.xml"/><Relationship Id="rId47" Type="http://schemas.openxmlformats.org/officeDocument/2006/relationships/tags" Target="../tags/tag613.xml"/><Relationship Id="rId50" Type="http://schemas.openxmlformats.org/officeDocument/2006/relationships/tags" Target="../tags/tag616.xml"/><Relationship Id="rId55" Type="http://schemas.openxmlformats.org/officeDocument/2006/relationships/tags" Target="../tags/tag621.xml"/><Relationship Id="rId7" Type="http://schemas.openxmlformats.org/officeDocument/2006/relationships/tags" Target="../tags/tag573.xml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tags" Target="../tags/tag586.xml"/><Relationship Id="rId29" Type="http://schemas.openxmlformats.org/officeDocument/2006/relationships/tags" Target="../tags/tag595.xml"/><Relationship Id="rId41" Type="http://schemas.openxmlformats.org/officeDocument/2006/relationships/tags" Target="../tags/tag607.xml"/><Relationship Id="rId54" Type="http://schemas.openxmlformats.org/officeDocument/2006/relationships/tags" Target="../tags/tag620.xml"/><Relationship Id="rId62" Type="http://schemas.openxmlformats.org/officeDocument/2006/relationships/image" Target="../media/image37.png"/><Relationship Id="rId1" Type="http://schemas.openxmlformats.org/officeDocument/2006/relationships/tags" Target="../tags/tag567.x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tags" Target="../tags/tag590.xml"/><Relationship Id="rId32" Type="http://schemas.openxmlformats.org/officeDocument/2006/relationships/tags" Target="../tags/tag598.xml"/><Relationship Id="rId37" Type="http://schemas.openxmlformats.org/officeDocument/2006/relationships/tags" Target="../tags/tag603.xml"/><Relationship Id="rId40" Type="http://schemas.openxmlformats.org/officeDocument/2006/relationships/tags" Target="../tags/tag606.xml"/><Relationship Id="rId45" Type="http://schemas.openxmlformats.org/officeDocument/2006/relationships/tags" Target="../tags/tag611.xml"/><Relationship Id="rId53" Type="http://schemas.openxmlformats.org/officeDocument/2006/relationships/tags" Target="../tags/tag619.xml"/><Relationship Id="rId58" Type="http://schemas.openxmlformats.org/officeDocument/2006/relationships/tags" Target="../tags/tag624.xml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tags" Target="../tags/tag589.xml"/><Relationship Id="rId28" Type="http://schemas.openxmlformats.org/officeDocument/2006/relationships/tags" Target="../tags/tag594.xml"/><Relationship Id="rId36" Type="http://schemas.openxmlformats.org/officeDocument/2006/relationships/tags" Target="../tags/tag602.xml"/><Relationship Id="rId49" Type="http://schemas.openxmlformats.org/officeDocument/2006/relationships/tags" Target="../tags/tag615.xml"/><Relationship Id="rId57" Type="http://schemas.openxmlformats.org/officeDocument/2006/relationships/tags" Target="../tags/tag623.xml"/><Relationship Id="rId61" Type="http://schemas.openxmlformats.org/officeDocument/2006/relationships/notesSlide" Target="../notesSlides/notesSlide37.xml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tags" Target="../tags/tag597.xml"/><Relationship Id="rId44" Type="http://schemas.openxmlformats.org/officeDocument/2006/relationships/tags" Target="../tags/tag610.xml"/><Relationship Id="rId52" Type="http://schemas.openxmlformats.org/officeDocument/2006/relationships/tags" Target="../tags/tag618.xml"/><Relationship Id="rId60" Type="http://schemas.openxmlformats.org/officeDocument/2006/relationships/slideLayout" Target="../slideLayouts/slideLayout1.xml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tags" Target="../tags/tag588.xml"/><Relationship Id="rId27" Type="http://schemas.openxmlformats.org/officeDocument/2006/relationships/tags" Target="../tags/tag593.xml"/><Relationship Id="rId30" Type="http://schemas.openxmlformats.org/officeDocument/2006/relationships/tags" Target="../tags/tag596.xml"/><Relationship Id="rId35" Type="http://schemas.openxmlformats.org/officeDocument/2006/relationships/tags" Target="../tags/tag601.xml"/><Relationship Id="rId43" Type="http://schemas.openxmlformats.org/officeDocument/2006/relationships/tags" Target="../tags/tag609.xml"/><Relationship Id="rId48" Type="http://schemas.openxmlformats.org/officeDocument/2006/relationships/tags" Target="../tags/tag614.xml"/><Relationship Id="rId56" Type="http://schemas.openxmlformats.org/officeDocument/2006/relationships/tags" Target="../tags/tag622.xml"/><Relationship Id="rId8" Type="http://schemas.openxmlformats.org/officeDocument/2006/relationships/tags" Target="../tags/tag574.xml"/><Relationship Id="rId51" Type="http://schemas.openxmlformats.org/officeDocument/2006/relationships/tags" Target="../tags/tag617.xml"/><Relationship Id="rId3" Type="http://schemas.openxmlformats.org/officeDocument/2006/relationships/tags" Target="../tags/tag569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tags" Target="../tags/tag591.xml"/><Relationship Id="rId33" Type="http://schemas.openxmlformats.org/officeDocument/2006/relationships/tags" Target="../tags/tag599.xml"/><Relationship Id="rId38" Type="http://schemas.openxmlformats.org/officeDocument/2006/relationships/tags" Target="../tags/tag604.xml"/><Relationship Id="rId46" Type="http://schemas.openxmlformats.org/officeDocument/2006/relationships/tags" Target="../tags/tag612.xml"/><Relationship Id="rId59" Type="http://schemas.openxmlformats.org/officeDocument/2006/relationships/tags" Target="../tags/tag62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633.xml"/><Relationship Id="rId13" Type="http://schemas.openxmlformats.org/officeDocument/2006/relationships/tags" Target="../tags/tag638.xml"/><Relationship Id="rId18" Type="http://schemas.openxmlformats.org/officeDocument/2006/relationships/tags" Target="../tags/tag643.xml"/><Relationship Id="rId26" Type="http://schemas.openxmlformats.org/officeDocument/2006/relationships/notesSlide" Target="../notesSlides/notesSlide38.xml"/><Relationship Id="rId3" Type="http://schemas.openxmlformats.org/officeDocument/2006/relationships/tags" Target="../tags/tag628.xml"/><Relationship Id="rId21" Type="http://schemas.openxmlformats.org/officeDocument/2006/relationships/tags" Target="../tags/tag646.xml"/><Relationship Id="rId7" Type="http://schemas.openxmlformats.org/officeDocument/2006/relationships/tags" Target="../tags/tag632.xml"/><Relationship Id="rId12" Type="http://schemas.openxmlformats.org/officeDocument/2006/relationships/tags" Target="../tags/tag637.xml"/><Relationship Id="rId17" Type="http://schemas.openxmlformats.org/officeDocument/2006/relationships/tags" Target="../tags/tag642.xml"/><Relationship Id="rId25" Type="http://schemas.openxmlformats.org/officeDocument/2006/relationships/slideLayout" Target="../slideLayouts/slideLayout7.xml"/><Relationship Id="rId2" Type="http://schemas.openxmlformats.org/officeDocument/2006/relationships/tags" Target="../tags/tag627.xml"/><Relationship Id="rId16" Type="http://schemas.openxmlformats.org/officeDocument/2006/relationships/tags" Target="../tags/tag641.xml"/><Relationship Id="rId20" Type="http://schemas.openxmlformats.org/officeDocument/2006/relationships/tags" Target="../tags/tag645.xml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1" Type="http://schemas.openxmlformats.org/officeDocument/2006/relationships/tags" Target="../tags/tag636.xml"/><Relationship Id="rId24" Type="http://schemas.openxmlformats.org/officeDocument/2006/relationships/tags" Target="../tags/tag649.xml"/><Relationship Id="rId5" Type="http://schemas.openxmlformats.org/officeDocument/2006/relationships/tags" Target="../tags/tag630.xml"/><Relationship Id="rId15" Type="http://schemas.openxmlformats.org/officeDocument/2006/relationships/tags" Target="../tags/tag640.xml"/><Relationship Id="rId23" Type="http://schemas.openxmlformats.org/officeDocument/2006/relationships/tags" Target="../tags/tag648.xml"/><Relationship Id="rId10" Type="http://schemas.openxmlformats.org/officeDocument/2006/relationships/tags" Target="../tags/tag635.xml"/><Relationship Id="rId19" Type="http://schemas.openxmlformats.org/officeDocument/2006/relationships/tags" Target="../tags/tag644.xml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4" Type="http://schemas.openxmlformats.org/officeDocument/2006/relationships/tags" Target="../tags/tag639.xml"/><Relationship Id="rId22" Type="http://schemas.openxmlformats.org/officeDocument/2006/relationships/tags" Target="../tags/tag647.xml"/></Relationships>
</file>

<file path=ppt/slides/_rels/slide39.xml.rels><?xml version="1.0" encoding="UTF-8" standalone="yes"?>
<Relationships xmlns="http://schemas.openxmlformats.org/package/2006/relationships"><Relationship Id="rId117" Type="http://schemas.openxmlformats.org/officeDocument/2006/relationships/tags" Target="../tags/tag766.xml"/><Relationship Id="rId21" Type="http://schemas.openxmlformats.org/officeDocument/2006/relationships/tags" Target="../tags/tag670.xml"/><Relationship Id="rId42" Type="http://schemas.openxmlformats.org/officeDocument/2006/relationships/tags" Target="../tags/tag691.xml"/><Relationship Id="rId63" Type="http://schemas.openxmlformats.org/officeDocument/2006/relationships/tags" Target="../tags/tag712.xml"/><Relationship Id="rId84" Type="http://schemas.openxmlformats.org/officeDocument/2006/relationships/tags" Target="../tags/tag733.xml"/><Relationship Id="rId138" Type="http://schemas.openxmlformats.org/officeDocument/2006/relationships/tags" Target="../tags/tag787.xml"/><Relationship Id="rId159" Type="http://schemas.openxmlformats.org/officeDocument/2006/relationships/tags" Target="../tags/tag808.xml"/><Relationship Id="rId170" Type="http://schemas.openxmlformats.org/officeDocument/2006/relationships/tags" Target="../tags/tag819.xml"/><Relationship Id="rId191" Type="http://schemas.openxmlformats.org/officeDocument/2006/relationships/tags" Target="../tags/tag840.xml"/><Relationship Id="rId205" Type="http://schemas.openxmlformats.org/officeDocument/2006/relationships/tags" Target="../tags/tag854.xml"/><Relationship Id="rId107" Type="http://schemas.openxmlformats.org/officeDocument/2006/relationships/tags" Target="../tags/tag756.xml"/><Relationship Id="rId11" Type="http://schemas.openxmlformats.org/officeDocument/2006/relationships/tags" Target="../tags/tag660.xml"/><Relationship Id="rId32" Type="http://schemas.openxmlformats.org/officeDocument/2006/relationships/tags" Target="../tags/tag681.xml"/><Relationship Id="rId37" Type="http://schemas.openxmlformats.org/officeDocument/2006/relationships/tags" Target="../tags/tag686.xml"/><Relationship Id="rId53" Type="http://schemas.openxmlformats.org/officeDocument/2006/relationships/tags" Target="../tags/tag702.xml"/><Relationship Id="rId58" Type="http://schemas.openxmlformats.org/officeDocument/2006/relationships/tags" Target="../tags/tag707.xml"/><Relationship Id="rId74" Type="http://schemas.openxmlformats.org/officeDocument/2006/relationships/tags" Target="../tags/tag723.xml"/><Relationship Id="rId79" Type="http://schemas.openxmlformats.org/officeDocument/2006/relationships/tags" Target="../tags/tag728.xml"/><Relationship Id="rId102" Type="http://schemas.openxmlformats.org/officeDocument/2006/relationships/tags" Target="../tags/tag751.xml"/><Relationship Id="rId123" Type="http://schemas.openxmlformats.org/officeDocument/2006/relationships/tags" Target="../tags/tag772.xml"/><Relationship Id="rId128" Type="http://schemas.openxmlformats.org/officeDocument/2006/relationships/tags" Target="../tags/tag777.xml"/><Relationship Id="rId144" Type="http://schemas.openxmlformats.org/officeDocument/2006/relationships/tags" Target="../tags/tag793.xml"/><Relationship Id="rId149" Type="http://schemas.openxmlformats.org/officeDocument/2006/relationships/tags" Target="../tags/tag798.xml"/><Relationship Id="rId5" Type="http://schemas.openxmlformats.org/officeDocument/2006/relationships/tags" Target="../tags/tag654.xml"/><Relationship Id="rId90" Type="http://schemas.openxmlformats.org/officeDocument/2006/relationships/tags" Target="../tags/tag739.xml"/><Relationship Id="rId95" Type="http://schemas.openxmlformats.org/officeDocument/2006/relationships/tags" Target="../tags/tag744.xml"/><Relationship Id="rId160" Type="http://schemas.openxmlformats.org/officeDocument/2006/relationships/tags" Target="../tags/tag809.xml"/><Relationship Id="rId165" Type="http://schemas.openxmlformats.org/officeDocument/2006/relationships/tags" Target="../tags/tag814.xml"/><Relationship Id="rId181" Type="http://schemas.openxmlformats.org/officeDocument/2006/relationships/tags" Target="../tags/tag830.xml"/><Relationship Id="rId186" Type="http://schemas.openxmlformats.org/officeDocument/2006/relationships/tags" Target="../tags/tag835.xml"/><Relationship Id="rId211" Type="http://schemas.openxmlformats.org/officeDocument/2006/relationships/tags" Target="../tags/tag860.xml"/><Relationship Id="rId22" Type="http://schemas.openxmlformats.org/officeDocument/2006/relationships/tags" Target="../tags/tag671.xml"/><Relationship Id="rId27" Type="http://schemas.openxmlformats.org/officeDocument/2006/relationships/tags" Target="../tags/tag676.xml"/><Relationship Id="rId43" Type="http://schemas.openxmlformats.org/officeDocument/2006/relationships/tags" Target="../tags/tag692.xml"/><Relationship Id="rId48" Type="http://schemas.openxmlformats.org/officeDocument/2006/relationships/tags" Target="../tags/tag697.xml"/><Relationship Id="rId64" Type="http://schemas.openxmlformats.org/officeDocument/2006/relationships/tags" Target="../tags/tag713.xml"/><Relationship Id="rId69" Type="http://schemas.openxmlformats.org/officeDocument/2006/relationships/tags" Target="../tags/tag718.xml"/><Relationship Id="rId113" Type="http://schemas.openxmlformats.org/officeDocument/2006/relationships/tags" Target="../tags/tag762.xml"/><Relationship Id="rId118" Type="http://schemas.openxmlformats.org/officeDocument/2006/relationships/tags" Target="../tags/tag767.xml"/><Relationship Id="rId134" Type="http://schemas.openxmlformats.org/officeDocument/2006/relationships/tags" Target="../tags/tag783.xml"/><Relationship Id="rId139" Type="http://schemas.openxmlformats.org/officeDocument/2006/relationships/tags" Target="../tags/tag788.xml"/><Relationship Id="rId80" Type="http://schemas.openxmlformats.org/officeDocument/2006/relationships/tags" Target="../tags/tag729.xml"/><Relationship Id="rId85" Type="http://schemas.openxmlformats.org/officeDocument/2006/relationships/tags" Target="../tags/tag734.xml"/><Relationship Id="rId150" Type="http://schemas.openxmlformats.org/officeDocument/2006/relationships/tags" Target="../tags/tag799.xml"/><Relationship Id="rId155" Type="http://schemas.openxmlformats.org/officeDocument/2006/relationships/tags" Target="../tags/tag804.xml"/><Relationship Id="rId171" Type="http://schemas.openxmlformats.org/officeDocument/2006/relationships/tags" Target="../tags/tag820.xml"/><Relationship Id="rId176" Type="http://schemas.openxmlformats.org/officeDocument/2006/relationships/tags" Target="../tags/tag825.xml"/><Relationship Id="rId192" Type="http://schemas.openxmlformats.org/officeDocument/2006/relationships/tags" Target="../tags/tag841.xml"/><Relationship Id="rId197" Type="http://schemas.openxmlformats.org/officeDocument/2006/relationships/tags" Target="../tags/tag846.xml"/><Relationship Id="rId206" Type="http://schemas.openxmlformats.org/officeDocument/2006/relationships/tags" Target="../tags/tag855.xml"/><Relationship Id="rId201" Type="http://schemas.openxmlformats.org/officeDocument/2006/relationships/tags" Target="../tags/tag850.xml"/><Relationship Id="rId12" Type="http://schemas.openxmlformats.org/officeDocument/2006/relationships/tags" Target="../tags/tag661.xml"/><Relationship Id="rId17" Type="http://schemas.openxmlformats.org/officeDocument/2006/relationships/tags" Target="../tags/tag666.xml"/><Relationship Id="rId33" Type="http://schemas.openxmlformats.org/officeDocument/2006/relationships/tags" Target="../tags/tag682.xml"/><Relationship Id="rId38" Type="http://schemas.openxmlformats.org/officeDocument/2006/relationships/tags" Target="../tags/tag687.xml"/><Relationship Id="rId59" Type="http://schemas.openxmlformats.org/officeDocument/2006/relationships/tags" Target="../tags/tag708.xml"/><Relationship Id="rId103" Type="http://schemas.openxmlformats.org/officeDocument/2006/relationships/tags" Target="../tags/tag752.xml"/><Relationship Id="rId108" Type="http://schemas.openxmlformats.org/officeDocument/2006/relationships/tags" Target="../tags/tag757.xml"/><Relationship Id="rId124" Type="http://schemas.openxmlformats.org/officeDocument/2006/relationships/tags" Target="../tags/tag773.xml"/><Relationship Id="rId129" Type="http://schemas.openxmlformats.org/officeDocument/2006/relationships/tags" Target="../tags/tag778.xml"/><Relationship Id="rId54" Type="http://schemas.openxmlformats.org/officeDocument/2006/relationships/tags" Target="../tags/tag703.xml"/><Relationship Id="rId70" Type="http://schemas.openxmlformats.org/officeDocument/2006/relationships/tags" Target="../tags/tag719.xml"/><Relationship Id="rId75" Type="http://schemas.openxmlformats.org/officeDocument/2006/relationships/tags" Target="../tags/tag724.xml"/><Relationship Id="rId91" Type="http://schemas.openxmlformats.org/officeDocument/2006/relationships/tags" Target="../tags/tag740.xml"/><Relationship Id="rId96" Type="http://schemas.openxmlformats.org/officeDocument/2006/relationships/tags" Target="../tags/tag745.xml"/><Relationship Id="rId140" Type="http://schemas.openxmlformats.org/officeDocument/2006/relationships/tags" Target="../tags/tag789.xml"/><Relationship Id="rId145" Type="http://schemas.openxmlformats.org/officeDocument/2006/relationships/tags" Target="../tags/tag794.xml"/><Relationship Id="rId161" Type="http://schemas.openxmlformats.org/officeDocument/2006/relationships/tags" Target="../tags/tag810.xml"/><Relationship Id="rId166" Type="http://schemas.openxmlformats.org/officeDocument/2006/relationships/tags" Target="../tags/tag815.xml"/><Relationship Id="rId182" Type="http://schemas.openxmlformats.org/officeDocument/2006/relationships/tags" Target="../tags/tag831.xml"/><Relationship Id="rId187" Type="http://schemas.openxmlformats.org/officeDocument/2006/relationships/tags" Target="../tags/tag836.xml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212" Type="http://schemas.openxmlformats.org/officeDocument/2006/relationships/tags" Target="../tags/tag861.xml"/><Relationship Id="rId23" Type="http://schemas.openxmlformats.org/officeDocument/2006/relationships/tags" Target="../tags/tag672.xml"/><Relationship Id="rId28" Type="http://schemas.openxmlformats.org/officeDocument/2006/relationships/tags" Target="../tags/tag677.xml"/><Relationship Id="rId49" Type="http://schemas.openxmlformats.org/officeDocument/2006/relationships/tags" Target="../tags/tag698.xml"/><Relationship Id="rId114" Type="http://schemas.openxmlformats.org/officeDocument/2006/relationships/tags" Target="../tags/tag763.xml"/><Relationship Id="rId119" Type="http://schemas.openxmlformats.org/officeDocument/2006/relationships/tags" Target="../tags/tag768.xml"/><Relationship Id="rId44" Type="http://schemas.openxmlformats.org/officeDocument/2006/relationships/tags" Target="../tags/tag693.xml"/><Relationship Id="rId60" Type="http://schemas.openxmlformats.org/officeDocument/2006/relationships/tags" Target="../tags/tag709.xml"/><Relationship Id="rId65" Type="http://schemas.openxmlformats.org/officeDocument/2006/relationships/tags" Target="../tags/tag714.xml"/><Relationship Id="rId81" Type="http://schemas.openxmlformats.org/officeDocument/2006/relationships/tags" Target="../tags/tag730.xml"/><Relationship Id="rId86" Type="http://schemas.openxmlformats.org/officeDocument/2006/relationships/tags" Target="../tags/tag735.xml"/><Relationship Id="rId130" Type="http://schemas.openxmlformats.org/officeDocument/2006/relationships/tags" Target="../tags/tag779.xml"/><Relationship Id="rId135" Type="http://schemas.openxmlformats.org/officeDocument/2006/relationships/tags" Target="../tags/tag784.xml"/><Relationship Id="rId151" Type="http://schemas.openxmlformats.org/officeDocument/2006/relationships/tags" Target="../tags/tag800.xml"/><Relationship Id="rId156" Type="http://schemas.openxmlformats.org/officeDocument/2006/relationships/tags" Target="../tags/tag805.xml"/><Relationship Id="rId177" Type="http://schemas.openxmlformats.org/officeDocument/2006/relationships/tags" Target="../tags/tag826.xml"/><Relationship Id="rId198" Type="http://schemas.openxmlformats.org/officeDocument/2006/relationships/tags" Target="../tags/tag847.xml"/><Relationship Id="rId172" Type="http://schemas.openxmlformats.org/officeDocument/2006/relationships/tags" Target="../tags/tag821.xml"/><Relationship Id="rId193" Type="http://schemas.openxmlformats.org/officeDocument/2006/relationships/tags" Target="../tags/tag842.xml"/><Relationship Id="rId202" Type="http://schemas.openxmlformats.org/officeDocument/2006/relationships/tags" Target="../tags/tag851.xml"/><Relationship Id="rId207" Type="http://schemas.openxmlformats.org/officeDocument/2006/relationships/tags" Target="../tags/tag856.xml"/><Relationship Id="rId13" Type="http://schemas.openxmlformats.org/officeDocument/2006/relationships/tags" Target="../tags/tag662.xml"/><Relationship Id="rId18" Type="http://schemas.openxmlformats.org/officeDocument/2006/relationships/tags" Target="../tags/tag667.xml"/><Relationship Id="rId39" Type="http://schemas.openxmlformats.org/officeDocument/2006/relationships/tags" Target="../tags/tag688.xml"/><Relationship Id="rId109" Type="http://schemas.openxmlformats.org/officeDocument/2006/relationships/tags" Target="../tags/tag758.xml"/><Relationship Id="rId34" Type="http://schemas.openxmlformats.org/officeDocument/2006/relationships/tags" Target="../tags/tag683.xml"/><Relationship Id="rId50" Type="http://schemas.openxmlformats.org/officeDocument/2006/relationships/tags" Target="../tags/tag699.xml"/><Relationship Id="rId55" Type="http://schemas.openxmlformats.org/officeDocument/2006/relationships/tags" Target="../tags/tag704.xml"/><Relationship Id="rId76" Type="http://schemas.openxmlformats.org/officeDocument/2006/relationships/tags" Target="../tags/tag725.xml"/><Relationship Id="rId97" Type="http://schemas.openxmlformats.org/officeDocument/2006/relationships/tags" Target="../tags/tag746.xml"/><Relationship Id="rId104" Type="http://schemas.openxmlformats.org/officeDocument/2006/relationships/tags" Target="../tags/tag753.xml"/><Relationship Id="rId120" Type="http://schemas.openxmlformats.org/officeDocument/2006/relationships/tags" Target="../tags/tag769.xml"/><Relationship Id="rId125" Type="http://schemas.openxmlformats.org/officeDocument/2006/relationships/tags" Target="../tags/tag774.xml"/><Relationship Id="rId141" Type="http://schemas.openxmlformats.org/officeDocument/2006/relationships/tags" Target="../tags/tag790.xml"/><Relationship Id="rId146" Type="http://schemas.openxmlformats.org/officeDocument/2006/relationships/tags" Target="../tags/tag795.xml"/><Relationship Id="rId167" Type="http://schemas.openxmlformats.org/officeDocument/2006/relationships/tags" Target="../tags/tag816.xml"/><Relationship Id="rId188" Type="http://schemas.openxmlformats.org/officeDocument/2006/relationships/tags" Target="../tags/tag837.xml"/><Relationship Id="rId7" Type="http://schemas.openxmlformats.org/officeDocument/2006/relationships/tags" Target="../tags/tag656.xml"/><Relationship Id="rId71" Type="http://schemas.openxmlformats.org/officeDocument/2006/relationships/tags" Target="../tags/tag720.xml"/><Relationship Id="rId92" Type="http://schemas.openxmlformats.org/officeDocument/2006/relationships/tags" Target="../tags/tag741.xml"/><Relationship Id="rId162" Type="http://schemas.openxmlformats.org/officeDocument/2006/relationships/tags" Target="../tags/tag811.xml"/><Relationship Id="rId183" Type="http://schemas.openxmlformats.org/officeDocument/2006/relationships/tags" Target="../tags/tag832.xml"/><Relationship Id="rId213" Type="http://schemas.openxmlformats.org/officeDocument/2006/relationships/slideLayout" Target="../slideLayouts/slideLayout7.xml"/><Relationship Id="rId2" Type="http://schemas.openxmlformats.org/officeDocument/2006/relationships/tags" Target="../tags/tag651.xml"/><Relationship Id="rId29" Type="http://schemas.openxmlformats.org/officeDocument/2006/relationships/tags" Target="../tags/tag678.xml"/><Relationship Id="rId24" Type="http://schemas.openxmlformats.org/officeDocument/2006/relationships/tags" Target="../tags/tag673.xml"/><Relationship Id="rId40" Type="http://schemas.openxmlformats.org/officeDocument/2006/relationships/tags" Target="../tags/tag689.xml"/><Relationship Id="rId45" Type="http://schemas.openxmlformats.org/officeDocument/2006/relationships/tags" Target="../tags/tag694.xml"/><Relationship Id="rId66" Type="http://schemas.openxmlformats.org/officeDocument/2006/relationships/tags" Target="../tags/tag715.xml"/><Relationship Id="rId87" Type="http://schemas.openxmlformats.org/officeDocument/2006/relationships/tags" Target="../tags/tag736.xml"/><Relationship Id="rId110" Type="http://schemas.openxmlformats.org/officeDocument/2006/relationships/tags" Target="../tags/tag759.xml"/><Relationship Id="rId115" Type="http://schemas.openxmlformats.org/officeDocument/2006/relationships/tags" Target="../tags/tag764.xml"/><Relationship Id="rId131" Type="http://schemas.openxmlformats.org/officeDocument/2006/relationships/tags" Target="../tags/tag780.xml"/><Relationship Id="rId136" Type="http://schemas.openxmlformats.org/officeDocument/2006/relationships/tags" Target="../tags/tag785.xml"/><Relationship Id="rId157" Type="http://schemas.openxmlformats.org/officeDocument/2006/relationships/tags" Target="../tags/tag806.xml"/><Relationship Id="rId178" Type="http://schemas.openxmlformats.org/officeDocument/2006/relationships/tags" Target="../tags/tag827.xml"/><Relationship Id="rId61" Type="http://schemas.openxmlformats.org/officeDocument/2006/relationships/tags" Target="../tags/tag710.xml"/><Relationship Id="rId82" Type="http://schemas.openxmlformats.org/officeDocument/2006/relationships/tags" Target="../tags/tag731.xml"/><Relationship Id="rId152" Type="http://schemas.openxmlformats.org/officeDocument/2006/relationships/tags" Target="../tags/tag801.xml"/><Relationship Id="rId173" Type="http://schemas.openxmlformats.org/officeDocument/2006/relationships/tags" Target="../tags/tag822.xml"/><Relationship Id="rId194" Type="http://schemas.openxmlformats.org/officeDocument/2006/relationships/tags" Target="../tags/tag843.xml"/><Relationship Id="rId199" Type="http://schemas.openxmlformats.org/officeDocument/2006/relationships/tags" Target="../tags/tag848.xml"/><Relationship Id="rId203" Type="http://schemas.openxmlformats.org/officeDocument/2006/relationships/tags" Target="../tags/tag852.xml"/><Relationship Id="rId208" Type="http://schemas.openxmlformats.org/officeDocument/2006/relationships/tags" Target="../tags/tag857.xml"/><Relationship Id="rId19" Type="http://schemas.openxmlformats.org/officeDocument/2006/relationships/tags" Target="../tags/tag668.xml"/><Relationship Id="rId14" Type="http://schemas.openxmlformats.org/officeDocument/2006/relationships/tags" Target="../tags/tag663.xml"/><Relationship Id="rId30" Type="http://schemas.openxmlformats.org/officeDocument/2006/relationships/tags" Target="../tags/tag679.xml"/><Relationship Id="rId35" Type="http://schemas.openxmlformats.org/officeDocument/2006/relationships/tags" Target="../tags/tag684.xml"/><Relationship Id="rId56" Type="http://schemas.openxmlformats.org/officeDocument/2006/relationships/tags" Target="../tags/tag705.xml"/><Relationship Id="rId77" Type="http://schemas.openxmlformats.org/officeDocument/2006/relationships/tags" Target="../tags/tag726.xml"/><Relationship Id="rId100" Type="http://schemas.openxmlformats.org/officeDocument/2006/relationships/tags" Target="../tags/tag749.xml"/><Relationship Id="rId105" Type="http://schemas.openxmlformats.org/officeDocument/2006/relationships/tags" Target="../tags/tag754.xml"/><Relationship Id="rId126" Type="http://schemas.openxmlformats.org/officeDocument/2006/relationships/tags" Target="../tags/tag775.xml"/><Relationship Id="rId147" Type="http://schemas.openxmlformats.org/officeDocument/2006/relationships/tags" Target="../tags/tag796.xml"/><Relationship Id="rId168" Type="http://schemas.openxmlformats.org/officeDocument/2006/relationships/tags" Target="../tags/tag817.xml"/><Relationship Id="rId8" Type="http://schemas.openxmlformats.org/officeDocument/2006/relationships/tags" Target="../tags/tag657.xml"/><Relationship Id="rId51" Type="http://schemas.openxmlformats.org/officeDocument/2006/relationships/tags" Target="../tags/tag700.xml"/><Relationship Id="rId72" Type="http://schemas.openxmlformats.org/officeDocument/2006/relationships/tags" Target="../tags/tag721.xml"/><Relationship Id="rId93" Type="http://schemas.openxmlformats.org/officeDocument/2006/relationships/tags" Target="../tags/tag742.xml"/><Relationship Id="rId98" Type="http://schemas.openxmlformats.org/officeDocument/2006/relationships/tags" Target="../tags/tag747.xml"/><Relationship Id="rId121" Type="http://schemas.openxmlformats.org/officeDocument/2006/relationships/tags" Target="../tags/tag770.xml"/><Relationship Id="rId142" Type="http://schemas.openxmlformats.org/officeDocument/2006/relationships/tags" Target="../tags/tag791.xml"/><Relationship Id="rId163" Type="http://schemas.openxmlformats.org/officeDocument/2006/relationships/tags" Target="../tags/tag812.xml"/><Relationship Id="rId184" Type="http://schemas.openxmlformats.org/officeDocument/2006/relationships/tags" Target="../tags/tag833.xml"/><Relationship Id="rId189" Type="http://schemas.openxmlformats.org/officeDocument/2006/relationships/tags" Target="../tags/tag838.xml"/><Relationship Id="rId3" Type="http://schemas.openxmlformats.org/officeDocument/2006/relationships/tags" Target="../tags/tag652.xml"/><Relationship Id="rId214" Type="http://schemas.openxmlformats.org/officeDocument/2006/relationships/notesSlide" Target="../notesSlides/notesSlide39.xml"/><Relationship Id="rId25" Type="http://schemas.openxmlformats.org/officeDocument/2006/relationships/tags" Target="../tags/tag674.xml"/><Relationship Id="rId46" Type="http://schemas.openxmlformats.org/officeDocument/2006/relationships/tags" Target="../tags/tag695.xml"/><Relationship Id="rId67" Type="http://schemas.openxmlformats.org/officeDocument/2006/relationships/tags" Target="../tags/tag716.xml"/><Relationship Id="rId116" Type="http://schemas.openxmlformats.org/officeDocument/2006/relationships/tags" Target="../tags/tag765.xml"/><Relationship Id="rId137" Type="http://schemas.openxmlformats.org/officeDocument/2006/relationships/tags" Target="../tags/tag786.xml"/><Relationship Id="rId158" Type="http://schemas.openxmlformats.org/officeDocument/2006/relationships/tags" Target="../tags/tag807.xml"/><Relationship Id="rId20" Type="http://schemas.openxmlformats.org/officeDocument/2006/relationships/tags" Target="../tags/tag669.xml"/><Relationship Id="rId41" Type="http://schemas.openxmlformats.org/officeDocument/2006/relationships/tags" Target="../tags/tag690.xml"/><Relationship Id="rId62" Type="http://schemas.openxmlformats.org/officeDocument/2006/relationships/tags" Target="../tags/tag711.xml"/><Relationship Id="rId83" Type="http://schemas.openxmlformats.org/officeDocument/2006/relationships/tags" Target="../tags/tag732.xml"/><Relationship Id="rId88" Type="http://schemas.openxmlformats.org/officeDocument/2006/relationships/tags" Target="../tags/tag737.xml"/><Relationship Id="rId111" Type="http://schemas.openxmlformats.org/officeDocument/2006/relationships/tags" Target="../tags/tag760.xml"/><Relationship Id="rId132" Type="http://schemas.openxmlformats.org/officeDocument/2006/relationships/tags" Target="../tags/tag781.xml"/><Relationship Id="rId153" Type="http://schemas.openxmlformats.org/officeDocument/2006/relationships/tags" Target="../tags/tag802.xml"/><Relationship Id="rId174" Type="http://schemas.openxmlformats.org/officeDocument/2006/relationships/tags" Target="../tags/tag823.xml"/><Relationship Id="rId179" Type="http://schemas.openxmlformats.org/officeDocument/2006/relationships/tags" Target="../tags/tag828.xml"/><Relationship Id="rId195" Type="http://schemas.openxmlformats.org/officeDocument/2006/relationships/tags" Target="../tags/tag844.xml"/><Relationship Id="rId209" Type="http://schemas.openxmlformats.org/officeDocument/2006/relationships/tags" Target="../tags/tag858.xml"/><Relationship Id="rId190" Type="http://schemas.openxmlformats.org/officeDocument/2006/relationships/tags" Target="../tags/tag839.xml"/><Relationship Id="rId204" Type="http://schemas.openxmlformats.org/officeDocument/2006/relationships/tags" Target="../tags/tag853.xml"/><Relationship Id="rId15" Type="http://schemas.openxmlformats.org/officeDocument/2006/relationships/tags" Target="../tags/tag664.xml"/><Relationship Id="rId36" Type="http://schemas.openxmlformats.org/officeDocument/2006/relationships/tags" Target="../tags/tag685.xml"/><Relationship Id="rId57" Type="http://schemas.openxmlformats.org/officeDocument/2006/relationships/tags" Target="../tags/tag706.xml"/><Relationship Id="rId106" Type="http://schemas.openxmlformats.org/officeDocument/2006/relationships/tags" Target="../tags/tag755.xml"/><Relationship Id="rId127" Type="http://schemas.openxmlformats.org/officeDocument/2006/relationships/tags" Target="../tags/tag776.xml"/><Relationship Id="rId10" Type="http://schemas.openxmlformats.org/officeDocument/2006/relationships/tags" Target="../tags/tag659.xml"/><Relationship Id="rId31" Type="http://schemas.openxmlformats.org/officeDocument/2006/relationships/tags" Target="../tags/tag680.xml"/><Relationship Id="rId52" Type="http://schemas.openxmlformats.org/officeDocument/2006/relationships/tags" Target="../tags/tag701.xml"/><Relationship Id="rId73" Type="http://schemas.openxmlformats.org/officeDocument/2006/relationships/tags" Target="../tags/tag722.xml"/><Relationship Id="rId78" Type="http://schemas.openxmlformats.org/officeDocument/2006/relationships/tags" Target="../tags/tag727.xml"/><Relationship Id="rId94" Type="http://schemas.openxmlformats.org/officeDocument/2006/relationships/tags" Target="../tags/tag743.xml"/><Relationship Id="rId99" Type="http://schemas.openxmlformats.org/officeDocument/2006/relationships/tags" Target="../tags/tag748.xml"/><Relationship Id="rId101" Type="http://schemas.openxmlformats.org/officeDocument/2006/relationships/tags" Target="../tags/tag750.xml"/><Relationship Id="rId122" Type="http://schemas.openxmlformats.org/officeDocument/2006/relationships/tags" Target="../tags/tag771.xml"/><Relationship Id="rId143" Type="http://schemas.openxmlformats.org/officeDocument/2006/relationships/tags" Target="../tags/tag792.xml"/><Relationship Id="rId148" Type="http://schemas.openxmlformats.org/officeDocument/2006/relationships/tags" Target="../tags/tag797.xml"/><Relationship Id="rId164" Type="http://schemas.openxmlformats.org/officeDocument/2006/relationships/tags" Target="../tags/tag813.xml"/><Relationship Id="rId169" Type="http://schemas.openxmlformats.org/officeDocument/2006/relationships/tags" Target="../tags/tag818.xml"/><Relationship Id="rId185" Type="http://schemas.openxmlformats.org/officeDocument/2006/relationships/tags" Target="../tags/tag834.xml"/><Relationship Id="rId4" Type="http://schemas.openxmlformats.org/officeDocument/2006/relationships/tags" Target="../tags/tag653.xml"/><Relationship Id="rId9" Type="http://schemas.openxmlformats.org/officeDocument/2006/relationships/tags" Target="../tags/tag658.xml"/><Relationship Id="rId180" Type="http://schemas.openxmlformats.org/officeDocument/2006/relationships/tags" Target="../tags/tag829.xml"/><Relationship Id="rId210" Type="http://schemas.openxmlformats.org/officeDocument/2006/relationships/tags" Target="../tags/tag859.xml"/><Relationship Id="rId26" Type="http://schemas.openxmlformats.org/officeDocument/2006/relationships/tags" Target="../tags/tag675.xml"/><Relationship Id="rId47" Type="http://schemas.openxmlformats.org/officeDocument/2006/relationships/tags" Target="../tags/tag696.xml"/><Relationship Id="rId68" Type="http://schemas.openxmlformats.org/officeDocument/2006/relationships/tags" Target="../tags/tag717.xml"/><Relationship Id="rId89" Type="http://schemas.openxmlformats.org/officeDocument/2006/relationships/tags" Target="../tags/tag738.xml"/><Relationship Id="rId112" Type="http://schemas.openxmlformats.org/officeDocument/2006/relationships/tags" Target="../tags/tag761.xml"/><Relationship Id="rId133" Type="http://schemas.openxmlformats.org/officeDocument/2006/relationships/tags" Target="../tags/tag782.xml"/><Relationship Id="rId154" Type="http://schemas.openxmlformats.org/officeDocument/2006/relationships/tags" Target="../tags/tag803.xml"/><Relationship Id="rId175" Type="http://schemas.openxmlformats.org/officeDocument/2006/relationships/tags" Target="../tags/tag824.xml"/><Relationship Id="rId196" Type="http://schemas.openxmlformats.org/officeDocument/2006/relationships/tags" Target="../tags/tag845.xml"/><Relationship Id="rId200" Type="http://schemas.openxmlformats.org/officeDocument/2006/relationships/tags" Target="../tags/tag849.xml"/><Relationship Id="rId16" Type="http://schemas.openxmlformats.org/officeDocument/2006/relationships/tags" Target="../tags/tag6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9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tags" Target="../tags/tag978.xml"/><Relationship Id="rId21" Type="http://schemas.openxmlformats.org/officeDocument/2006/relationships/tags" Target="../tags/tag882.xml"/><Relationship Id="rId42" Type="http://schemas.openxmlformats.org/officeDocument/2006/relationships/tags" Target="../tags/tag903.xml"/><Relationship Id="rId63" Type="http://schemas.openxmlformats.org/officeDocument/2006/relationships/tags" Target="../tags/tag924.xml"/><Relationship Id="rId84" Type="http://schemas.openxmlformats.org/officeDocument/2006/relationships/tags" Target="../tags/tag945.xml"/><Relationship Id="rId138" Type="http://schemas.openxmlformats.org/officeDocument/2006/relationships/tags" Target="../tags/tag999.xml"/><Relationship Id="rId159" Type="http://schemas.openxmlformats.org/officeDocument/2006/relationships/tags" Target="../tags/tag1020.xml"/><Relationship Id="rId170" Type="http://schemas.openxmlformats.org/officeDocument/2006/relationships/tags" Target="../tags/tag1031.xml"/><Relationship Id="rId191" Type="http://schemas.openxmlformats.org/officeDocument/2006/relationships/tags" Target="../tags/tag1052.xml"/><Relationship Id="rId205" Type="http://schemas.openxmlformats.org/officeDocument/2006/relationships/tags" Target="../tags/tag1066.xml"/><Relationship Id="rId107" Type="http://schemas.openxmlformats.org/officeDocument/2006/relationships/tags" Target="../tags/tag968.xml"/><Relationship Id="rId11" Type="http://schemas.openxmlformats.org/officeDocument/2006/relationships/tags" Target="../tags/tag872.xml"/><Relationship Id="rId32" Type="http://schemas.openxmlformats.org/officeDocument/2006/relationships/tags" Target="../tags/tag893.xml"/><Relationship Id="rId37" Type="http://schemas.openxmlformats.org/officeDocument/2006/relationships/tags" Target="../tags/tag898.xml"/><Relationship Id="rId53" Type="http://schemas.openxmlformats.org/officeDocument/2006/relationships/tags" Target="../tags/tag914.xml"/><Relationship Id="rId58" Type="http://schemas.openxmlformats.org/officeDocument/2006/relationships/tags" Target="../tags/tag919.xml"/><Relationship Id="rId74" Type="http://schemas.openxmlformats.org/officeDocument/2006/relationships/tags" Target="../tags/tag935.xml"/><Relationship Id="rId79" Type="http://schemas.openxmlformats.org/officeDocument/2006/relationships/tags" Target="../tags/tag940.xml"/><Relationship Id="rId102" Type="http://schemas.openxmlformats.org/officeDocument/2006/relationships/tags" Target="../tags/tag963.xml"/><Relationship Id="rId123" Type="http://schemas.openxmlformats.org/officeDocument/2006/relationships/tags" Target="../tags/tag984.xml"/><Relationship Id="rId128" Type="http://schemas.openxmlformats.org/officeDocument/2006/relationships/tags" Target="../tags/tag989.xml"/><Relationship Id="rId144" Type="http://schemas.openxmlformats.org/officeDocument/2006/relationships/tags" Target="../tags/tag1005.xml"/><Relationship Id="rId149" Type="http://schemas.openxmlformats.org/officeDocument/2006/relationships/tags" Target="../tags/tag1010.xml"/><Relationship Id="rId5" Type="http://schemas.openxmlformats.org/officeDocument/2006/relationships/tags" Target="../tags/tag866.xml"/><Relationship Id="rId90" Type="http://schemas.openxmlformats.org/officeDocument/2006/relationships/tags" Target="../tags/tag951.xml"/><Relationship Id="rId95" Type="http://schemas.openxmlformats.org/officeDocument/2006/relationships/tags" Target="../tags/tag956.xml"/><Relationship Id="rId160" Type="http://schemas.openxmlformats.org/officeDocument/2006/relationships/tags" Target="../tags/tag1021.xml"/><Relationship Id="rId165" Type="http://schemas.openxmlformats.org/officeDocument/2006/relationships/tags" Target="../tags/tag1026.xml"/><Relationship Id="rId181" Type="http://schemas.openxmlformats.org/officeDocument/2006/relationships/tags" Target="../tags/tag1042.xml"/><Relationship Id="rId186" Type="http://schemas.openxmlformats.org/officeDocument/2006/relationships/tags" Target="../tags/tag1047.xml"/><Relationship Id="rId211" Type="http://schemas.openxmlformats.org/officeDocument/2006/relationships/tags" Target="../tags/tag1072.xml"/><Relationship Id="rId22" Type="http://schemas.openxmlformats.org/officeDocument/2006/relationships/tags" Target="../tags/tag883.xml"/><Relationship Id="rId27" Type="http://schemas.openxmlformats.org/officeDocument/2006/relationships/tags" Target="../tags/tag888.xml"/><Relationship Id="rId43" Type="http://schemas.openxmlformats.org/officeDocument/2006/relationships/tags" Target="../tags/tag904.xml"/><Relationship Id="rId48" Type="http://schemas.openxmlformats.org/officeDocument/2006/relationships/tags" Target="../tags/tag909.xml"/><Relationship Id="rId64" Type="http://schemas.openxmlformats.org/officeDocument/2006/relationships/tags" Target="../tags/tag925.xml"/><Relationship Id="rId69" Type="http://schemas.openxmlformats.org/officeDocument/2006/relationships/tags" Target="../tags/tag930.xml"/><Relationship Id="rId113" Type="http://schemas.openxmlformats.org/officeDocument/2006/relationships/tags" Target="../tags/tag974.xml"/><Relationship Id="rId118" Type="http://schemas.openxmlformats.org/officeDocument/2006/relationships/tags" Target="../tags/tag979.xml"/><Relationship Id="rId134" Type="http://schemas.openxmlformats.org/officeDocument/2006/relationships/tags" Target="../tags/tag995.xml"/><Relationship Id="rId139" Type="http://schemas.openxmlformats.org/officeDocument/2006/relationships/tags" Target="../tags/tag1000.xml"/><Relationship Id="rId80" Type="http://schemas.openxmlformats.org/officeDocument/2006/relationships/tags" Target="../tags/tag941.xml"/><Relationship Id="rId85" Type="http://schemas.openxmlformats.org/officeDocument/2006/relationships/tags" Target="../tags/tag946.xml"/><Relationship Id="rId150" Type="http://schemas.openxmlformats.org/officeDocument/2006/relationships/tags" Target="../tags/tag1011.xml"/><Relationship Id="rId155" Type="http://schemas.openxmlformats.org/officeDocument/2006/relationships/tags" Target="../tags/tag1016.xml"/><Relationship Id="rId171" Type="http://schemas.openxmlformats.org/officeDocument/2006/relationships/tags" Target="../tags/tag1032.xml"/><Relationship Id="rId176" Type="http://schemas.openxmlformats.org/officeDocument/2006/relationships/tags" Target="../tags/tag1037.xml"/><Relationship Id="rId192" Type="http://schemas.openxmlformats.org/officeDocument/2006/relationships/tags" Target="../tags/tag1053.xml"/><Relationship Id="rId197" Type="http://schemas.openxmlformats.org/officeDocument/2006/relationships/tags" Target="../tags/tag1058.xml"/><Relationship Id="rId206" Type="http://schemas.openxmlformats.org/officeDocument/2006/relationships/tags" Target="../tags/tag1067.xml"/><Relationship Id="rId201" Type="http://schemas.openxmlformats.org/officeDocument/2006/relationships/tags" Target="../tags/tag1062.xml"/><Relationship Id="rId12" Type="http://schemas.openxmlformats.org/officeDocument/2006/relationships/tags" Target="../tags/tag873.xml"/><Relationship Id="rId17" Type="http://schemas.openxmlformats.org/officeDocument/2006/relationships/tags" Target="../tags/tag878.xml"/><Relationship Id="rId33" Type="http://schemas.openxmlformats.org/officeDocument/2006/relationships/tags" Target="../tags/tag894.xml"/><Relationship Id="rId38" Type="http://schemas.openxmlformats.org/officeDocument/2006/relationships/tags" Target="../tags/tag899.xml"/><Relationship Id="rId59" Type="http://schemas.openxmlformats.org/officeDocument/2006/relationships/tags" Target="../tags/tag920.xml"/><Relationship Id="rId103" Type="http://schemas.openxmlformats.org/officeDocument/2006/relationships/tags" Target="../tags/tag964.xml"/><Relationship Id="rId108" Type="http://schemas.openxmlformats.org/officeDocument/2006/relationships/tags" Target="../tags/tag969.xml"/><Relationship Id="rId124" Type="http://schemas.openxmlformats.org/officeDocument/2006/relationships/tags" Target="../tags/tag985.xml"/><Relationship Id="rId129" Type="http://schemas.openxmlformats.org/officeDocument/2006/relationships/tags" Target="../tags/tag990.xml"/><Relationship Id="rId54" Type="http://schemas.openxmlformats.org/officeDocument/2006/relationships/tags" Target="../tags/tag915.xml"/><Relationship Id="rId70" Type="http://schemas.openxmlformats.org/officeDocument/2006/relationships/tags" Target="../tags/tag931.xml"/><Relationship Id="rId75" Type="http://schemas.openxmlformats.org/officeDocument/2006/relationships/tags" Target="../tags/tag936.xml"/><Relationship Id="rId91" Type="http://schemas.openxmlformats.org/officeDocument/2006/relationships/tags" Target="../tags/tag952.xml"/><Relationship Id="rId96" Type="http://schemas.openxmlformats.org/officeDocument/2006/relationships/tags" Target="../tags/tag957.xml"/><Relationship Id="rId140" Type="http://schemas.openxmlformats.org/officeDocument/2006/relationships/tags" Target="../tags/tag1001.xml"/><Relationship Id="rId145" Type="http://schemas.openxmlformats.org/officeDocument/2006/relationships/tags" Target="../tags/tag1006.xml"/><Relationship Id="rId161" Type="http://schemas.openxmlformats.org/officeDocument/2006/relationships/tags" Target="../tags/tag1022.xml"/><Relationship Id="rId166" Type="http://schemas.openxmlformats.org/officeDocument/2006/relationships/tags" Target="../tags/tag1027.xml"/><Relationship Id="rId182" Type="http://schemas.openxmlformats.org/officeDocument/2006/relationships/tags" Target="../tags/tag1043.xml"/><Relationship Id="rId187" Type="http://schemas.openxmlformats.org/officeDocument/2006/relationships/tags" Target="../tags/tag1048.xml"/><Relationship Id="rId1" Type="http://schemas.openxmlformats.org/officeDocument/2006/relationships/tags" Target="../tags/tag862.xml"/><Relationship Id="rId6" Type="http://schemas.openxmlformats.org/officeDocument/2006/relationships/tags" Target="../tags/tag867.xml"/><Relationship Id="rId212" Type="http://schemas.openxmlformats.org/officeDocument/2006/relationships/tags" Target="../tags/tag1073.xml"/><Relationship Id="rId23" Type="http://schemas.openxmlformats.org/officeDocument/2006/relationships/tags" Target="../tags/tag884.xml"/><Relationship Id="rId28" Type="http://schemas.openxmlformats.org/officeDocument/2006/relationships/tags" Target="../tags/tag889.xml"/><Relationship Id="rId49" Type="http://schemas.openxmlformats.org/officeDocument/2006/relationships/tags" Target="../tags/tag910.xml"/><Relationship Id="rId114" Type="http://schemas.openxmlformats.org/officeDocument/2006/relationships/tags" Target="../tags/tag975.xml"/><Relationship Id="rId119" Type="http://schemas.openxmlformats.org/officeDocument/2006/relationships/tags" Target="../tags/tag980.xml"/><Relationship Id="rId44" Type="http://schemas.openxmlformats.org/officeDocument/2006/relationships/tags" Target="../tags/tag905.xml"/><Relationship Id="rId60" Type="http://schemas.openxmlformats.org/officeDocument/2006/relationships/tags" Target="../tags/tag921.xml"/><Relationship Id="rId65" Type="http://schemas.openxmlformats.org/officeDocument/2006/relationships/tags" Target="../tags/tag926.xml"/><Relationship Id="rId81" Type="http://schemas.openxmlformats.org/officeDocument/2006/relationships/tags" Target="../tags/tag942.xml"/><Relationship Id="rId86" Type="http://schemas.openxmlformats.org/officeDocument/2006/relationships/tags" Target="../tags/tag947.xml"/><Relationship Id="rId130" Type="http://schemas.openxmlformats.org/officeDocument/2006/relationships/tags" Target="../tags/tag991.xml"/><Relationship Id="rId135" Type="http://schemas.openxmlformats.org/officeDocument/2006/relationships/tags" Target="../tags/tag996.xml"/><Relationship Id="rId151" Type="http://schemas.openxmlformats.org/officeDocument/2006/relationships/tags" Target="../tags/tag1012.xml"/><Relationship Id="rId156" Type="http://schemas.openxmlformats.org/officeDocument/2006/relationships/tags" Target="../tags/tag1017.xml"/><Relationship Id="rId177" Type="http://schemas.openxmlformats.org/officeDocument/2006/relationships/tags" Target="../tags/tag1038.xml"/><Relationship Id="rId198" Type="http://schemas.openxmlformats.org/officeDocument/2006/relationships/tags" Target="../tags/tag1059.xml"/><Relationship Id="rId172" Type="http://schemas.openxmlformats.org/officeDocument/2006/relationships/tags" Target="../tags/tag1033.xml"/><Relationship Id="rId193" Type="http://schemas.openxmlformats.org/officeDocument/2006/relationships/tags" Target="../tags/tag1054.xml"/><Relationship Id="rId202" Type="http://schemas.openxmlformats.org/officeDocument/2006/relationships/tags" Target="../tags/tag1063.xml"/><Relationship Id="rId207" Type="http://schemas.openxmlformats.org/officeDocument/2006/relationships/tags" Target="../tags/tag1068.xml"/><Relationship Id="rId13" Type="http://schemas.openxmlformats.org/officeDocument/2006/relationships/tags" Target="../tags/tag874.xml"/><Relationship Id="rId18" Type="http://schemas.openxmlformats.org/officeDocument/2006/relationships/tags" Target="../tags/tag879.xml"/><Relationship Id="rId39" Type="http://schemas.openxmlformats.org/officeDocument/2006/relationships/tags" Target="../tags/tag900.xml"/><Relationship Id="rId109" Type="http://schemas.openxmlformats.org/officeDocument/2006/relationships/tags" Target="../tags/tag970.xml"/><Relationship Id="rId34" Type="http://schemas.openxmlformats.org/officeDocument/2006/relationships/tags" Target="../tags/tag895.xml"/><Relationship Id="rId50" Type="http://schemas.openxmlformats.org/officeDocument/2006/relationships/tags" Target="../tags/tag911.xml"/><Relationship Id="rId55" Type="http://schemas.openxmlformats.org/officeDocument/2006/relationships/tags" Target="../tags/tag916.xml"/><Relationship Id="rId76" Type="http://schemas.openxmlformats.org/officeDocument/2006/relationships/tags" Target="../tags/tag937.xml"/><Relationship Id="rId97" Type="http://schemas.openxmlformats.org/officeDocument/2006/relationships/tags" Target="../tags/tag958.xml"/><Relationship Id="rId104" Type="http://schemas.openxmlformats.org/officeDocument/2006/relationships/tags" Target="../tags/tag965.xml"/><Relationship Id="rId120" Type="http://schemas.openxmlformats.org/officeDocument/2006/relationships/tags" Target="../tags/tag981.xml"/><Relationship Id="rId125" Type="http://schemas.openxmlformats.org/officeDocument/2006/relationships/tags" Target="../tags/tag986.xml"/><Relationship Id="rId141" Type="http://schemas.openxmlformats.org/officeDocument/2006/relationships/tags" Target="../tags/tag1002.xml"/><Relationship Id="rId146" Type="http://schemas.openxmlformats.org/officeDocument/2006/relationships/tags" Target="../tags/tag1007.xml"/><Relationship Id="rId167" Type="http://schemas.openxmlformats.org/officeDocument/2006/relationships/tags" Target="../tags/tag1028.xml"/><Relationship Id="rId188" Type="http://schemas.openxmlformats.org/officeDocument/2006/relationships/tags" Target="../tags/tag1049.xml"/><Relationship Id="rId7" Type="http://schemas.openxmlformats.org/officeDocument/2006/relationships/tags" Target="../tags/tag868.xml"/><Relationship Id="rId71" Type="http://schemas.openxmlformats.org/officeDocument/2006/relationships/tags" Target="../tags/tag932.xml"/><Relationship Id="rId92" Type="http://schemas.openxmlformats.org/officeDocument/2006/relationships/tags" Target="../tags/tag953.xml"/><Relationship Id="rId162" Type="http://schemas.openxmlformats.org/officeDocument/2006/relationships/tags" Target="../tags/tag1023.xml"/><Relationship Id="rId183" Type="http://schemas.openxmlformats.org/officeDocument/2006/relationships/tags" Target="../tags/tag1044.xml"/><Relationship Id="rId213" Type="http://schemas.openxmlformats.org/officeDocument/2006/relationships/tags" Target="../tags/tag1074.xml"/><Relationship Id="rId2" Type="http://schemas.openxmlformats.org/officeDocument/2006/relationships/tags" Target="../tags/tag863.xml"/><Relationship Id="rId29" Type="http://schemas.openxmlformats.org/officeDocument/2006/relationships/tags" Target="../tags/tag890.xml"/><Relationship Id="rId24" Type="http://schemas.openxmlformats.org/officeDocument/2006/relationships/tags" Target="../tags/tag885.xml"/><Relationship Id="rId40" Type="http://schemas.openxmlformats.org/officeDocument/2006/relationships/tags" Target="../tags/tag901.xml"/><Relationship Id="rId45" Type="http://schemas.openxmlformats.org/officeDocument/2006/relationships/tags" Target="../tags/tag906.xml"/><Relationship Id="rId66" Type="http://schemas.openxmlformats.org/officeDocument/2006/relationships/tags" Target="../tags/tag927.xml"/><Relationship Id="rId87" Type="http://schemas.openxmlformats.org/officeDocument/2006/relationships/tags" Target="../tags/tag948.xml"/><Relationship Id="rId110" Type="http://schemas.openxmlformats.org/officeDocument/2006/relationships/tags" Target="../tags/tag971.xml"/><Relationship Id="rId115" Type="http://schemas.openxmlformats.org/officeDocument/2006/relationships/tags" Target="../tags/tag976.xml"/><Relationship Id="rId131" Type="http://schemas.openxmlformats.org/officeDocument/2006/relationships/tags" Target="../tags/tag992.xml"/><Relationship Id="rId136" Type="http://schemas.openxmlformats.org/officeDocument/2006/relationships/tags" Target="../tags/tag997.xml"/><Relationship Id="rId157" Type="http://schemas.openxmlformats.org/officeDocument/2006/relationships/tags" Target="../tags/tag1018.xml"/><Relationship Id="rId178" Type="http://schemas.openxmlformats.org/officeDocument/2006/relationships/tags" Target="../tags/tag1039.xml"/><Relationship Id="rId61" Type="http://schemas.openxmlformats.org/officeDocument/2006/relationships/tags" Target="../tags/tag922.xml"/><Relationship Id="rId82" Type="http://schemas.openxmlformats.org/officeDocument/2006/relationships/tags" Target="../tags/tag943.xml"/><Relationship Id="rId152" Type="http://schemas.openxmlformats.org/officeDocument/2006/relationships/tags" Target="../tags/tag1013.xml"/><Relationship Id="rId173" Type="http://schemas.openxmlformats.org/officeDocument/2006/relationships/tags" Target="../tags/tag1034.xml"/><Relationship Id="rId194" Type="http://schemas.openxmlformats.org/officeDocument/2006/relationships/tags" Target="../tags/tag1055.xml"/><Relationship Id="rId199" Type="http://schemas.openxmlformats.org/officeDocument/2006/relationships/tags" Target="../tags/tag1060.xml"/><Relationship Id="rId203" Type="http://schemas.openxmlformats.org/officeDocument/2006/relationships/tags" Target="../tags/tag1064.xml"/><Relationship Id="rId208" Type="http://schemas.openxmlformats.org/officeDocument/2006/relationships/tags" Target="../tags/tag1069.xml"/><Relationship Id="rId19" Type="http://schemas.openxmlformats.org/officeDocument/2006/relationships/tags" Target="../tags/tag880.xml"/><Relationship Id="rId14" Type="http://schemas.openxmlformats.org/officeDocument/2006/relationships/tags" Target="../tags/tag875.xml"/><Relationship Id="rId30" Type="http://schemas.openxmlformats.org/officeDocument/2006/relationships/tags" Target="../tags/tag891.xml"/><Relationship Id="rId35" Type="http://schemas.openxmlformats.org/officeDocument/2006/relationships/tags" Target="../tags/tag896.xml"/><Relationship Id="rId56" Type="http://schemas.openxmlformats.org/officeDocument/2006/relationships/tags" Target="../tags/tag917.xml"/><Relationship Id="rId77" Type="http://schemas.openxmlformats.org/officeDocument/2006/relationships/tags" Target="../tags/tag938.xml"/><Relationship Id="rId100" Type="http://schemas.openxmlformats.org/officeDocument/2006/relationships/tags" Target="../tags/tag961.xml"/><Relationship Id="rId105" Type="http://schemas.openxmlformats.org/officeDocument/2006/relationships/tags" Target="../tags/tag966.xml"/><Relationship Id="rId126" Type="http://schemas.openxmlformats.org/officeDocument/2006/relationships/tags" Target="../tags/tag987.xml"/><Relationship Id="rId147" Type="http://schemas.openxmlformats.org/officeDocument/2006/relationships/tags" Target="../tags/tag1008.xml"/><Relationship Id="rId168" Type="http://schemas.openxmlformats.org/officeDocument/2006/relationships/tags" Target="../tags/tag1029.xml"/><Relationship Id="rId8" Type="http://schemas.openxmlformats.org/officeDocument/2006/relationships/tags" Target="../tags/tag869.xml"/><Relationship Id="rId51" Type="http://schemas.openxmlformats.org/officeDocument/2006/relationships/tags" Target="../tags/tag912.xml"/><Relationship Id="rId72" Type="http://schemas.openxmlformats.org/officeDocument/2006/relationships/tags" Target="../tags/tag933.xml"/><Relationship Id="rId93" Type="http://schemas.openxmlformats.org/officeDocument/2006/relationships/tags" Target="../tags/tag954.xml"/><Relationship Id="rId98" Type="http://schemas.openxmlformats.org/officeDocument/2006/relationships/tags" Target="../tags/tag959.xml"/><Relationship Id="rId121" Type="http://schemas.openxmlformats.org/officeDocument/2006/relationships/tags" Target="../tags/tag982.xml"/><Relationship Id="rId142" Type="http://schemas.openxmlformats.org/officeDocument/2006/relationships/tags" Target="../tags/tag1003.xml"/><Relationship Id="rId163" Type="http://schemas.openxmlformats.org/officeDocument/2006/relationships/tags" Target="../tags/tag1024.xml"/><Relationship Id="rId184" Type="http://schemas.openxmlformats.org/officeDocument/2006/relationships/tags" Target="../tags/tag1045.xml"/><Relationship Id="rId189" Type="http://schemas.openxmlformats.org/officeDocument/2006/relationships/tags" Target="../tags/tag1050.xml"/><Relationship Id="rId3" Type="http://schemas.openxmlformats.org/officeDocument/2006/relationships/tags" Target="../tags/tag864.xml"/><Relationship Id="rId214" Type="http://schemas.openxmlformats.org/officeDocument/2006/relationships/slideLayout" Target="../slideLayouts/slideLayout7.xml"/><Relationship Id="rId25" Type="http://schemas.openxmlformats.org/officeDocument/2006/relationships/tags" Target="../tags/tag886.xml"/><Relationship Id="rId46" Type="http://schemas.openxmlformats.org/officeDocument/2006/relationships/tags" Target="../tags/tag907.xml"/><Relationship Id="rId67" Type="http://schemas.openxmlformats.org/officeDocument/2006/relationships/tags" Target="../tags/tag928.xml"/><Relationship Id="rId116" Type="http://schemas.openxmlformats.org/officeDocument/2006/relationships/tags" Target="../tags/tag977.xml"/><Relationship Id="rId137" Type="http://schemas.openxmlformats.org/officeDocument/2006/relationships/tags" Target="../tags/tag998.xml"/><Relationship Id="rId158" Type="http://schemas.openxmlformats.org/officeDocument/2006/relationships/tags" Target="../tags/tag1019.xml"/><Relationship Id="rId20" Type="http://schemas.openxmlformats.org/officeDocument/2006/relationships/tags" Target="../tags/tag881.xml"/><Relationship Id="rId41" Type="http://schemas.openxmlformats.org/officeDocument/2006/relationships/tags" Target="../tags/tag902.xml"/><Relationship Id="rId62" Type="http://schemas.openxmlformats.org/officeDocument/2006/relationships/tags" Target="../tags/tag923.xml"/><Relationship Id="rId83" Type="http://schemas.openxmlformats.org/officeDocument/2006/relationships/tags" Target="../tags/tag944.xml"/><Relationship Id="rId88" Type="http://schemas.openxmlformats.org/officeDocument/2006/relationships/tags" Target="../tags/tag949.xml"/><Relationship Id="rId111" Type="http://schemas.openxmlformats.org/officeDocument/2006/relationships/tags" Target="../tags/tag972.xml"/><Relationship Id="rId132" Type="http://schemas.openxmlformats.org/officeDocument/2006/relationships/tags" Target="../tags/tag993.xml"/><Relationship Id="rId153" Type="http://schemas.openxmlformats.org/officeDocument/2006/relationships/tags" Target="../tags/tag1014.xml"/><Relationship Id="rId174" Type="http://schemas.openxmlformats.org/officeDocument/2006/relationships/tags" Target="../tags/tag1035.xml"/><Relationship Id="rId179" Type="http://schemas.openxmlformats.org/officeDocument/2006/relationships/tags" Target="../tags/tag1040.xml"/><Relationship Id="rId195" Type="http://schemas.openxmlformats.org/officeDocument/2006/relationships/tags" Target="../tags/tag1056.xml"/><Relationship Id="rId209" Type="http://schemas.openxmlformats.org/officeDocument/2006/relationships/tags" Target="../tags/tag1070.xml"/><Relationship Id="rId190" Type="http://schemas.openxmlformats.org/officeDocument/2006/relationships/tags" Target="../tags/tag1051.xml"/><Relationship Id="rId204" Type="http://schemas.openxmlformats.org/officeDocument/2006/relationships/tags" Target="../tags/tag1065.xml"/><Relationship Id="rId15" Type="http://schemas.openxmlformats.org/officeDocument/2006/relationships/tags" Target="../tags/tag876.xml"/><Relationship Id="rId36" Type="http://schemas.openxmlformats.org/officeDocument/2006/relationships/tags" Target="../tags/tag897.xml"/><Relationship Id="rId57" Type="http://schemas.openxmlformats.org/officeDocument/2006/relationships/tags" Target="../tags/tag918.xml"/><Relationship Id="rId106" Type="http://schemas.openxmlformats.org/officeDocument/2006/relationships/tags" Target="../tags/tag967.xml"/><Relationship Id="rId127" Type="http://schemas.openxmlformats.org/officeDocument/2006/relationships/tags" Target="../tags/tag988.xml"/><Relationship Id="rId10" Type="http://schemas.openxmlformats.org/officeDocument/2006/relationships/tags" Target="../tags/tag871.xml"/><Relationship Id="rId31" Type="http://schemas.openxmlformats.org/officeDocument/2006/relationships/tags" Target="../tags/tag892.xml"/><Relationship Id="rId52" Type="http://schemas.openxmlformats.org/officeDocument/2006/relationships/tags" Target="../tags/tag913.xml"/><Relationship Id="rId73" Type="http://schemas.openxmlformats.org/officeDocument/2006/relationships/tags" Target="../tags/tag934.xml"/><Relationship Id="rId78" Type="http://schemas.openxmlformats.org/officeDocument/2006/relationships/tags" Target="../tags/tag939.xml"/><Relationship Id="rId94" Type="http://schemas.openxmlformats.org/officeDocument/2006/relationships/tags" Target="../tags/tag955.xml"/><Relationship Id="rId99" Type="http://schemas.openxmlformats.org/officeDocument/2006/relationships/tags" Target="../tags/tag960.xml"/><Relationship Id="rId101" Type="http://schemas.openxmlformats.org/officeDocument/2006/relationships/tags" Target="../tags/tag962.xml"/><Relationship Id="rId122" Type="http://schemas.openxmlformats.org/officeDocument/2006/relationships/tags" Target="../tags/tag983.xml"/><Relationship Id="rId143" Type="http://schemas.openxmlformats.org/officeDocument/2006/relationships/tags" Target="../tags/tag1004.xml"/><Relationship Id="rId148" Type="http://schemas.openxmlformats.org/officeDocument/2006/relationships/tags" Target="../tags/tag1009.xml"/><Relationship Id="rId164" Type="http://schemas.openxmlformats.org/officeDocument/2006/relationships/tags" Target="../tags/tag1025.xml"/><Relationship Id="rId169" Type="http://schemas.openxmlformats.org/officeDocument/2006/relationships/tags" Target="../tags/tag1030.xml"/><Relationship Id="rId185" Type="http://schemas.openxmlformats.org/officeDocument/2006/relationships/tags" Target="../tags/tag1046.xml"/><Relationship Id="rId4" Type="http://schemas.openxmlformats.org/officeDocument/2006/relationships/tags" Target="../tags/tag865.xml"/><Relationship Id="rId9" Type="http://schemas.openxmlformats.org/officeDocument/2006/relationships/tags" Target="../tags/tag870.xml"/><Relationship Id="rId180" Type="http://schemas.openxmlformats.org/officeDocument/2006/relationships/tags" Target="../tags/tag1041.xml"/><Relationship Id="rId210" Type="http://schemas.openxmlformats.org/officeDocument/2006/relationships/tags" Target="../tags/tag1071.xml"/><Relationship Id="rId215" Type="http://schemas.openxmlformats.org/officeDocument/2006/relationships/notesSlide" Target="../notesSlides/notesSlide40.xml"/><Relationship Id="rId26" Type="http://schemas.openxmlformats.org/officeDocument/2006/relationships/tags" Target="../tags/tag887.xml"/><Relationship Id="rId47" Type="http://schemas.openxmlformats.org/officeDocument/2006/relationships/tags" Target="../tags/tag908.xml"/><Relationship Id="rId68" Type="http://schemas.openxmlformats.org/officeDocument/2006/relationships/tags" Target="../tags/tag929.xml"/><Relationship Id="rId89" Type="http://schemas.openxmlformats.org/officeDocument/2006/relationships/tags" Target="../tags/tag950.xml"/><Relationship Id="rId112" Type="http://schemas.openxmlformats.org/officeDocument/2006/relationships/tags" Target="../tags/tag973.xml"/><Relationship Id="rId133" Type="http://schemas.openxmlformats.org/officeDocument/2006/relationships/tags" Target="../tags/tag994.xml"/><Relationship Id="rId154" Type="http://schemas.openxmlformats.org/officeDocument/2006/relationships/tags" Target="../tags/tag1015.xml"/><Relationship Id="rId175" Type="http://schemas.openxmlformats.org/officeDocument/2006/relationships/tags" Target="../tags/tag1036.xml"/><Relationship Id="rId196" Type="http://schemas.openxmlformats.org/officeDocument/2006/relationships/tags" Target="../tags/tag1057.xml"/><Relationship Id="rId200" Type="http://schemas.openxmlformats.org/officeDocument/2006/relationships/tags" Target="../tags/tag1061.xml"/><Relationship Id="rId16" Type="http://schemas.openxmlformats.org/officeDocument/2006/relationships/tags" Target="../tags/tag87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4.PNG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9.xml"/><Relationship Id="rId4" Type="http://schemas.openxmlformats.org/officeDocument/2006/relationships/tags" Target="../tags/tag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7" Type="http://schemas.openxmlformats.org/officeDocument/2006/relationships/image" Target="../media/image4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5.xml"/><Relationship Id="rId4" Type="http://schemas.openxmlformats.org/officeDocument/2006/relationships/tags" Target="../tags/tag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5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9.xml"/><Relationship Id="rId4" Type="http://schemas.openxmlformats.org/officeDocument/2006/relationships/tags" Target="../tags/tag6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image" Target="../media/image6.png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notesSlide" Target="../notesSlides/notesSlide8.xml"/><Relationship Id="rId2" Type="http://schemas.openxmlformats.org/officeDocument/2006/relationships/tags" Target="../tags/tag67.xml"/><Relationship Id="rId16" Type="http://schemas.openxmlformats.org/officeDocument/2006/relationships/slideLayout" Target="../slideLayouts/slideLayout35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8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7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3" t="59518" r="39482" b="29967"/>
          <a:stretch>
            <a:fillRect/>
          </a:stretch>
        </p:blipFill>
        <p:spPr bwMode="auto">
          <a:xfrm>
            <a:off x="4444314" y="4535860"/>
            <a:ext cx="2530234" cy="825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76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49" t="71304" r="39482" b="16571"/>
          <a:stretch/>
        </p:blipFill>
        <p:spPr bwMode="auto">
          <a:xfrm>
            <a:off x="6763176" y="4024131"/>
            <a:ext cx="2173939" cy="958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76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13" t="47820" r="39482" b="42685"/>
          <a:stretch>
            <a:fillRect/>
          </a:stretch>
        </p:blipFill>
        <p:spPr bwMode="auto">
          <a:xfrm>
            <a:off x="3987114" y="3771633"/>
            <a:ext cx="2660312" cy="78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4396027" y="3352800"/>
            <a:ext cx="4772687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i="1" dirty="0" smtClean="0">
                <a:latin typeface="Cambria" pitchFamily="18" charset="0"/>
              </a:rPr>
              <a:t>Any function</a:t>
            </a:r>
            <a:r>
              <a:rPr lang="en-US" sz="1800" dirty="0" smtClean="0">
                <a:latin typeface="Cambria" pitchFamily="18" charset="0"/>
              </a:rPr>
              <a:t>'s</a:t>
            </a:r>
            <a:r>
              <a:rPr lang="en-US" sz="1800" b="1" i="1" dirty="0" smtClean="0">
                <a:latin typeface="Cambria" pitchFamily="18" charset="0"/>
              </a:rPr>
              <a:t> </a:t>
            </a:r>
            <a:r>
              <a:rPr lang="en-US" sz="1800" dirty="0" smtClean="0">
                <a:latin typeface="Cambria" pitchFamily="18" charset="0"/>
              </a:rPr>
              <a:t>circuit can </a:t>
            </a:r>
            <a:r>
              <a:rPr lang="en-US" sz="1800" dirty="0">
                <a:latin typeface="Cambria" pitchFamily="18" charset="0"/>
              </a:rPr>
              <a:t>be built </a:t>
            </a:r>
            <a:r>
              <a:rPr lang="en-US" sz="1800" dirty="0" smtClean="0">
                <a:latin typeface="Cambria" pitchFamily="18" charset="0"/>
              </a:rPr>
              <a:t>from …</a:t>
            </a:r>
            <a:endParaRPr lang="en-US" sz="1800" dirty="0">
              <a:latin typeface="Cambria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61413" y="3666405"/>
            <a:ext cx="28940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i="1" dirty="0" smtClean="0">
                <a:latin typeface="Cambria" pitchFamily="18" charset="0"/>
              </a:rPr>
              <a:t> … just</a:t>
            </a:r>
            <a:r>
              <a:rPr lang="en-US" sz="2000" dirty="0" smtClean="0">
                <a:latin typeface="Cambria" pitchFamily="18" charset="0"/>
              </a:rPr>
              <a:t> three logic gates!</a:t>
            </a:r>
            <a:endParaRPr lang="en-US" sz="2000" dirty="0"/>
          </a:p>
        </p:txBody>
      </p:sp>
      <p:sp>
        <p:nvSpPr>
          <p:cNvPr id="58" name="Rounded Rectangle 57"/>
          <p:cNvSpPr/>
          <p:nvPr/>
        </p:nvSpPr>
        <p:spPr bwMode="auto">
          <a:xfrm>
            <a:off x="4800600" y="5638800"/>
            <a:ext cx="3623202" cy="975196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9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257800" y="5729759"/>
            <a:ext cx="31718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CS       Today</a:t>
            </a:r>
          </a:p>
        </p:txBody>
      </p:sp>
      <p:sp>
        <p:nvSpPr>
          <p:cNvPr id="60" name="Line 9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337300" y="5789908"/>
            <a:ext cx="0" cy="6477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" name="Line 9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542088" y="5808958"/>
            <a:ext cx="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" name="Line 9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137275" y="5808958"/>
            <a:ext cx="0" cy="6096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388" name="Text Box 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727617" y="4854144"/>
            <a:ext cx="221249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067B0E"/>
                </a:solidFill>
                <a:latin typeface="Calibri" pitchFamily="-106" charset="0"/>
              </a:rPr>
              <a:t>Minterm</a:t>
            </a:r>
            <a:r>
              <a:rPr lang="en-US" sz="1600" dirty="0" smtClean="0">
                <a:solidFill>
                  <a:srgbClr val="067B0E"/>
                </a:solidFill>
                <a:latin typeface="Calibri" pitchFamily="-106" charset="0"/>
              </a:rPr>
              <a:t>  </a:t>
            </a:r>
            <a:r>
              <a:rPr lang="en-US" sz="1600" dirty="0">
                <a:solidFill>
                  <a:srgbClr val="067B0E"/>
                </a:solidFill>
                <a:latin typeface="Calibri" pitchFamily="-106" charset="0"/>
              </a:rPr>
              <a:t>Expansion  </a:t>
            </a:r>
            <a:r>
              <a:rPr lang="en-US" sz="1600" dirty="0" smtClean="0">
                <a:solidFill>
                  <a:srgbClr val="067B0E"/>
                </a:solidFill>
                <a:latin typeface="Calibri" pitchFamily="-106" charset="0"/>
              </a:rPr>
              <a:t>Principle</a:t>
            </a:r>
          </a:p>
        </p:txBody>
      </p:sp>
      <p:grpSp>
        <p:nvGrpSpPr>
          <p:cNvPr id="74" name="Group 68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4040320" y="568182"/>
            <a:ext cx="537216" cy="617256"/>
            <a:chOff x="2928" y="1051"/>
            <a:chExt cx="840" cy="957"/>
          </a:xfrm>
        </p:grpSpPr>
        <p:sp>
          <p:nvSpPr>
            <p:cNvPr id="75" name="Freeform 69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Oval 70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Oval 7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Oval 7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Oval 7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Oval 7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Oval 7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Oval 76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AutoShape 77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78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79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0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051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4875" y="152400"/>
            <a:ext cx="7477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i="1" dirty="0" smtClean="0">
                <a:solidFill>
                  <a:srgbClr val="000000"/>
                </a:solidFill>
                <a:latin typeface="Cambria" pitchFamily="18" charset="0"/>
              </a:rPr>
              <a:t>Division!  </a:t>
            </a:r>
            <a:r>
              <a:rPr lang="en-US" sz="4400" dirty="0" smtClean="0">
                <a:solidFill>
                  <a:srgbClr val="000000"/>
                </a:solidFill>
                <a:latin typeface="Cambria" pitchFamily="18" charset="0"/>
              </a:rPr>
              <a:t>   </a:t>
            </a: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  <a:cs typeface="Courier New" pitchFamily="-106" charset="0"/>
              </a:rPr>
              <a:t>hw6pr3</a:t>
            </a:r>
            <a:endParaRPr lang="en-US" sz="3600" dirty="0">
              <a:solidFill>
                <a:srgbClr val="000000"/>
              </a:solidFill>
              <a:latin typeface="Calibri" pitchFamily="34" charset="0"/>
              <a:cs typeface="Courier New" pitchFamily="-10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14399"/>
            <a:ext cx="8868704" cy="58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8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69526" y="799060"/>
            <a:ext cx="33054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solidFill>
                  <a:srgbClr val="C00000"/>
                </a:solidFill>
                <a:latin typeface="Calibri" pitchFamily="34" charset="0"/>
              </a:rPr>
              <a:t>bit</a:t>
            </a:r>
            <a:endParaRPr lang="en-US" dirty="0"/>
          </a:p>
        </p:txBody>
      </p:sp>
      <p:sp>
        <p:nvSpPr>
          <p:cNvPr id="95" name="Text Box 2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 rot="20776490">
            <a:off x="207317" y="323970"/>
            <a:ext cx="1524012" cy="646331"/>
          </a:xfrm>
          <a:prstGeom prst="rect">
            <a:avLst/>
          </a:prstGeom>
          <a:solidFill>
            <a:srgbClr val="D9F3E2"/>
          </a:solidFill>
          <a:ln>
            <a:solidFill>
              <a:srgbClr val="067B0E"/>
            </a:solidFill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67B0E"/>
                </a:solidFill>
                <a:latin typeface="Comic Sans MS" pitchFamily="66" charset="0"/>
              </a:rPr>
              <a:t>principled design</a:t>
            </a:r>
            <a:endParaRPr lang="en-US" sz="1800" dirty="0">
              <a:solidFill>
                <a:srgbClr val="067B0E"/>
              </a:solidFill>
              <a:latin typeface="Comic Sans MS" pitchFamily="66" charset="0"/>
            </a:endParaRPr>
          </a:p>
        </p:txBody>
      </p:sp>
      <p:sp>
        <p:nvSpPr>
          <p:cNvPr id="23554" name="Rectangle 2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791876" y="238125"/>
            <a:ext cx="3542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Cambria" pitchFamily="18" charset="0"/>
              </a:rPr>
              <a:t>Minterm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en-US" sz="3600" i="1" dirty="0" smtClean="0">
                <a:solidFill>
                  <a:schemeClr val="tx2"/>
                </a:solidFill>
                <a:latin typeface="Cambria" pitchFamily="18" charset="0"/>
              </a:rPr>
              <a:t>Division</a:t>
            </a:r>
            <a:endParaRPr lang="en-US" sz="3600" i="1" dirty="0">
              <a:solidFill>
                <a:schemeClr val="tx2"/>
              </a:solidFill>
              <a:latin typeface="Cambria" pitchFamily="18" charset="0"/>
            </a:endParaRPr>
          </a:p>
        </p:txBody>
      </p:sp>
      <p:sp>
        <p:nvSpPr>
          <p:cNvPr id="23555" name="Text Box 1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6538" y="1219200"/>
            <a:ext cx="54022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(0) All computation can be expressed as bits...</a:t>
            </a:r>
          </a:p>
        </p:txBody>
      </p:sp>
      <p:sp>
        <p:nvSpPr>
          <p:cNvPr id="23556" name="Text Box 12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" y="1774568"/>
            <a:ext cx="5402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(1) </a:t>
            </a:r>
            <a:r>
              <a:rPr lang="en-US" sz="1800" b="1" i="1" dirty="0">
                <a:solidFill>
                  <a:srgbClr val="000000"/>
                </a:solidFill>
                <a:latin typeface="Cambria" pitchFamily="18" charset="0"/>
              </a:rPr>
              <a:t>Any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 function of bits can be made a truth table</a:t>
            </a:r>
          </a:p>
        </p:txBody>
      </p:sp>
      <p:sp>
        <p:nvSpPr>
          <p:cNvPr id="23557" name="Text Box 126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000750" y="131763"/>
            <a:ext cx="1398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alibri" pitchFamily="34" charset="0"/>
              </a:rPr>
              <a:t>INPUTS</a:t>
            </a:r>
          </a:p>
        </p:txBody>
      </p:sp>
      <p:sp>
        <p:nvSpPr>
          <p:cNvPr id="23558" name="Text Box 12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862638" y="501650"/>
            <a:ext cx="1757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Calibri" pitchFamily="34" charset="0"/>
              </a:rPr>
              <a:t>Y2 Y1 Y0  </a:t>
            </a:r>
            <a:r>
              <a:rPr lang="en-US" sz="1800" b="1">
                <a:solidFill>
                  <a:srgbClr val="606060"/>
                </a:solidFill>
                <a:latin typeface="Calibri" pitchFamily="34" charset="0"/>
              </a:rPr>
              <a:t>X1 X0</a:t>
            </a:r>
          </a:p>
        </p:txBody>
      </p:sp>
      <p:sp>
        <p:nvSpPr>
          <p:cNvPr id="23559" name="Text Box 126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666038" y="131763"/>
            <a:ext cx="1397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alibri" pitchFamily="34" charset="0"/>
              </a:rPr>
              <a:t>OUTPUT</a:t>
            </a:r>
          </a:p>
        </p:txBody>
      </p:sp>
      <p:sp>
        <p:nvSpPr>
          <p:cNvPr id="23560" name="Rectangle 30"/>
          <p:cNvSpPr>
            <a:spLocks noChangeArrowheads="1"/>
          </p:cNvSpPr>
          <p:nvPr/>
        </p:nvSpPr>
        <p:spPr bwMode="auto">
          <a:xfrm>
            <a:off x="7804150" y="501650"/>
            <a:ext cx="1187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A04EB"/>
                </a:solidFill>
                <a:latin typeface="Calibri" pitchFamily="34" charset="0"/>
              </a:rPr>
              <a:t>Z2 Z1 Z0  </a:t>
            </a:r>
            <a:r>
              <a:rPr lang="en-US" sz="1800" b="1">
                <a:solidFill>
                  <a:srgbClr val="800000"/>
                </a:solidFill>
                <a:latin typeface="Calibri" pitchFamily="34" charset="0"/>
              </a:rPr>
              <a:t>E</a:t>
            </a:r>
            <a:endParaRPr lang="en-US" sz="1800">
              <a:solidFill>
                <a:srgbClr val="80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869113" y="1001713"/>
            <a:ext cx="600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0 0</a:t>
            </a:r>
          </a:p>
        </p:txBody>
      </p:sp>
      <p:sp>
        <p:nvSpPr>
          <p:cNvPr id="23562" name="Text Box 1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970588" y="1025525"/>
            <a:ext cx="928687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anything</a:t>
            </a:r>
          </a:p>
        </p:txBody>
      </p:sp>
      <p:sp>
        <p:nvSpPr>
          <p:cNvPr id="23563" name="Text Box 126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95988" y="13668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0 0 0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865938" y="1366838"/>
            <a:ext cx="600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0 1</a:t>
            </a:r>
          </a:p>
        </p:txBody>
      </p:sp>
      <p:sp>
        <p:nvSpPr>
          <p:cNvPr id="23565" name="Text Box 1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995988" y="157638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0 0 1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865938" y="1576388"/>
            <a:ext cx="600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0 1</a:t>
            </a:r>
          </a:p>
        </p:txBody>
      </p:sp>
      <p:sp>
        <p:nvSpPr>
          <p:cNvPr id="23567" name="Text Box 12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995988" y="176688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0 1 0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865938" y="1766888"/>
            <a:ext cx="600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0 1</a:t>
            </a:r>
          </a:p>
        </p:txBody>
      </p:sp>
      <p:sp>
        <p:nvSpPr>
          <p:cNvPr id="23569" name="Text Box 126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995988" y="1976438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0 1 1</a:t>
            </a:r>
          </a:p>
        </p:txBody>
      </p:sp>
      <p:sp>
        <p:nvSpPr>
          <p:cNvPr id="45" name="Rectangle 44"/>
          <p:cNvSpPr/>
          <p:nvPr/>
        </p:nvSpPr>
        <p:spPr>
          <a:xfrm>
            <a:off x="6865938" y="1976438"/>
            <a:ext cx="600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0 1</a:t>
            </a:r>
          </a:p>
        </p:txBody>
      </p:sp>
      <p:sp>
        <p:nvSpPr>
          <p:cNvPr id="23571" name="Text Box 12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995988" y="2170113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1 0 0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865938" y="2170113"/>
            <a:ext cx="600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0 1</a:t>
            </a:r>
          </a:p>
        </p:txBody>
      </p:sp>
      <p:sp>
        <p:nvSpPr>
          <p:cNvPr id="23573" name="Text Box 126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995988" y="2379663"/>
            <a:ext cx="928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1 0 1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865938" y="2378075"/>
            <a:ext cx="600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0 1</a:t>
            </a:r>
          </a:p>
        </p:txBody>
      </p:sp>
      <p:sp>
        <p:nvSpPr>
          <p:cNvPr id="23575" name="Text Box 126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95988" y="2570163"/>
            <a:ext cx="928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1 1 0</a:t>
            </a:r>
          </a:p>
        </p:txBody>
      </p:sp>
      <p:sp>
        <p:nvSpPr>
          <p:cNvPr id="51" name="Rectangle 50"/>
          <p:cNvSpPr/>
          <p:nvPr/>
        </p:nvSpPr>
        <p:spPr>
          <a:xfrm>
            <a:off x="6865938" y="2570163"/>
            <a:ext cx="600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0 1</a:t>
            </a:r>
          </a:p>
        </p:txBody>
      </p:sp>
      <p:sp>
        <p:nvSpPr>
          <p:cNvPr id="23577" name="Text Box 126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995988" y="2779713"/>
            <a:ext cx="9286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1 1 1</a:t>
            </a:r>
          </a:p>
        </p:txBody>
      </p:sp>
      <p:sp>
        <p:nvSpPr>
          <p:cNvPr id="53" name="Rectangle 52"/>
          <p:cNvSpPr/>
          <p:nvPr/>
        </p:nvSpPr>
        <p:spPr>
          <a:xfrm>
            <a:off x="6865938" y="2779713"/>
            <a:ext cx="600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0 1</a:t>
            </a:r>
          </a:p>
        </p:txBody>
      </p:sp>
      <p:sp>
        <p:nvSpPr>
          <p:cNvPr id="55" name="Rectangle 54"/>
          <p:cNvSpPr/>
          <p:nvPr/>
        </p:nvSpPr>
        <p:spPr>
          <a:xfrm>
            <a:off x="6867525" y="3200400"/>
            <a:ext cx="600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867525" y="3409950"/>
            <a:ext cx="600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1 0</a:t>
            </a:r>
          </a:p>
        </p:txBody>
      </p:sp>
      <p:sp>
        <p:nvSpPr>
          <p:cNvPr id="59" name="Rectangle 58"/>
          <p:cNvSpPr/>
          <p:nvPr/>
        </p:nvSpPr>
        <p:spPr>
          <a:xfrm>
            <a:off x="6867525" y="3600450"/>
            <a:ext cx="600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1 0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867525" y="3810000"/>
            <a:ext cx="600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1 0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867525" y="4002088"/>
            <a:ext cx="600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1 0</a:t>
            </a:r>
          </a:p>
        </p:txBody>
      </p:sp>
      <p:sp>
        <p:nvSpPr>
          <p:cNvPr id="65" name="Rectangle 64"/>
          <p:cNvSpPr/>
          <p:nvPr/>
        </p:nvSpPr>
        <p:spPr>
          <a:xfrm>
            <a:off x="6867525" y="4211638"/>
            <a:ext cx="600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1 0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867525" y="4403725"/>
            <a:ext cx="600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1 0</a:t>
            </a:r>
          </a:p>
        </p:txBody>
      </p:sp>
      <p:sp>
        <p:nvSpPr>
          <p:cNvPr id="69" name="Rectangle 68"/>
          <p:cNvSpPr/>
          <p:nvPr/>
        </p:nvSpPr>
        <p:spPr>
          <a:xfrm>
            <a:off x="6867525" y="4611688"/>
            <a:ext cx="600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1 0</a:t>
            </a:r>
          </a:p>
        </p:txBody>
      </p:sp>
      <p:sp>
        <p:nvSpPr>
          <p:cNvPr id="71" name="Rectangle 70"/>
          <p:cNvSpPr/>
          <p:nvPr/>
        </p:nvSpPr>
        <p:spPr>
          <a:xfrm>
            <a:off x="6865938" y="5000625"/>
            <a:ext cx="600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1 1</a:t>
            </a:r>
          </a:p>
        </p:txBody>
      </p:sp>
      <p:sp>
        <p:nvSpPr>
          <p:cNvPr id="73" name="Rectangle 72"/>
          <p:cNvSpPr/>
          <p:nvPr/>
        </p:nvSpPr>
        <p:spPr>
          <a:xfrm>
            <a:off x="6865938" y="5210175"/>
            <a:ext cx="600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1 1</a:t>
            </a:r>
          </a:p>
        </p:txBody>
      </p:sp>
      <p:sp>
        <p:nvSpPr>
          <p:cNvPr id="75" name="Rectangle 74"/>
          <p:cNvSpPr/>
          <p:nvPr/>
        </p:nvSpPr>
        <p:spPr>
          <a:xfrm>
            <a:off x="6865938" y="5400675"/>
            <a:ext cx="600075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1 1</a:t>
            </a:r>
          </a:p>
        </p:txBody>
      </p:sp>
      <p:sp>
        <p:nvSpPr>
          <p:cNvPr id="77" name="Rectangle 76"/>
          <p:cNvSpPr/>
          <p:nvPr/>
        </p:nvSpPr>
        <p:spPr>
          <a:xfrm>
            <a:off x="6865938" y="5610225"/>
            <a:ext cx="600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1 1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865938" y="5802313"/>
            <a:ext cx="600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1 1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865938" y="6011863"/>
            <a:ext cx="600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1 1</a:t>
            </a:r>
          </a:p>
        </p:txBody>
      </p:sp>
      <p:sp>
        <p:nvSpPr>
          <p:cNvPr id="83" name="Rectangle 82"/>
          <p:cNvSpPr/>
          <p:nvPr/>
        </p:nvSpPr>
        <p:spPr>
          <a:xfrm>
            <a:off x="6865938" y="6203950"/>
            <a:ext cx="600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1 1</a:t>
            </a:r>
          </a:p>
        </p:txBody>
      </p:sp>
      <p:sp>
        <p:nvSpPr>
          <p:cNvPr id="85" name="Rectangle 84"/>
          <p:cNvSpPr/>
          <p:nvPr/>
        </p:nvSpPr>
        <p:spPr>
          <a:xfrm>
            <a:off x="6865938" y="6411913"/>
            <a:ext cx="6000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1800" b="1">
                <a:solidFill>
                  <a:schemeClr val="bg2">
                    <a:lumMod val="75000"/>
                  </a:schemeClr>
                </a:solidFill>
                <a:latin typeface="Courier New"/>
                <a:ea typeface="ＭＳ Ｐゴシック" pitchFamily="-106" charset="-128"/>
                <a:cs typeface="Courier New"/>
              </a:rPr>
              <a:t>1 1</a:t>
            </a:r>
          </a:p>
        </p:txBody>
      </p:sp>
      <p:sp>
        <p:nvSpPr>
          <p:cNvPr id="23595" name="Text Box 12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994400" y="32019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0 0 0</a:t>
            </a:r>
          </a:p>
        </p:txBody>
      </p:sp>
      <p:sp>
        <p:nvSpPr>
          <p:cNvPr id="23596" name="Text Box 126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994400" y="341153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0 0 1</a:t>
            </a:r>
          </a:p>
        </p:txBody>
      </p:sp>
      <p:sp>
        <p:nvSpPr>
          <p:cNvPr id="23597" name="Text Box 126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994400" y="360203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0 1 0</a:t>
            </a:r>
          </a:p>
        </p:txBody>
      </p:sp>
      <p:sp>
        <p:nvSpPr>
          <p:cNvPr id="23598" name="Text Box 12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994400" y="38115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0 1 1</a:t>
            </a:r>
          </a:p>
        </p:txBody>
      </p:sp>
      <p:sp>
        <p:nvSpPr>
          <p:cNvPr id="23599" name="Text Box 12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994400" y="4005263"/>
            <a:ext cx="928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1 0 0</a:t>
            </a:r>
          </a:p>
        </p:txBody>
      </p:sp>
      <p:sp>
        <p:nvSpPr>
          <p:cNvPr id="23600" name="Text Box 1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994400" y="4213225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1 0 1</a:t>
            </a:r>
          </a:p>
        </p:txBody>
      </p:sp>
      <p:sp>
        <p:nvSpPr>
          <p:cNvPr id="23601" name="Text Box 12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94400" y="4405313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1 1 0</a:t>
            </a:r>
          </a:p>
        </p:txBody>
      </p:sp>
      <p:sp>
        <p:nvSpPr>
          <p:cNvPr id="23602" name="Text Box 1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994400" y="4614863"/>
            <a:ext cx="928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1 1 1</a:t>
            </a:r>
          </a:p>
        </p:txBody>
      </p:sp>
      <p:sp>
        <p:nvSpPr>
          <p:cNvPr id="23603" name="Text Box 126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000750" y="4997450"/>
            <a:ext cx="928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0 0 0</a:t>
            </a:r>
          </a:p>
        </p:txBody>
      </p:sp>
      <p:sp>
        <p:nvSpPr>
          <p:cNvPr id="23604" name="Text Box 12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00750" y="5205413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0 0 1</a:t>
            </a:r>
          </a:p>
        </p:txBody>
      </p:sp>
      <p:sp>
        <p:nvSpPr>
          <p:cNvPr id="23605" name="Text Box 126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000750" y="5397500"/>
            <a:ext cx="928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0 1 0</a:t>
            </a:r>
          </a:p>
        </p:txBody>
      </p:sp>
      <p:sp>
        <p:nvSpPr>
          <p:cNvPr id="23606" name="Text Box 126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000750" y="5607050"/>
            <a:ext cx="9286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0 1 1</a:t>
            </a:r>
          </a:p>
        </p:txBody>
      </p:sp>
      <p:sp>
        <p:nvSpPr>
          <p:cNvPr id="23607" name="Text Box 126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000750" y="579913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1 0 0</a:t>
            </a:r>
          </a:p>
        </p:txBody>
      </p:sp>
      <p:sp>
        <p:nvSpPr>
          <p:cNvPr id="23608" name="Text Box 126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000750" y="60086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1 0 1</a:t>
            </a:r>
          </a:p>
        </p:txBody>
      </p:sp>
      <p:sp>
        <p:nvSpPr>
          <p:cNvPr id="23609" name="Text Box 126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000750" y="619918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1 1 0</a:t>
            </a:r>
          </a:p>
        </p:txBody>
      </p:sp>
      <p:sp>
        <p:nvSpPr>
          <p:cNvPr id="23610" name="Text Box 126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6000750" y="6408738"/>
            <a:ext cx="928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Courier New" pitchFamily="49" charset="0"/>
                <a:cs typeface="Courier New" pitchFamily="49" charset="0"/>
              </a:rPr>
              <a:t>1 1 1</a:t>
            </a:r>
          </a:p>
        </p:txBody>
      </p:sp>
      <p:sp>
        <p:nvSpPr>
          <p:cNvPr id="23611" name="Text Box 12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847013" y="1001713"/>
            <a:ext cx="121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      1</a:t>
            </a:r>
          </a:p>
        </p:txBody>
      </p:sp>
      <p:sp>
        <p:nvSpPr>
          <p:cNvPr id="23612" name="Text Box 126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848600" y="1366838"/>
            <a:ext cx="121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0 0 0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13" name="Text Box 126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48600" y="1568450"/>
            <a:ext cx="121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0 0 1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14" name="Text Box 126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848600" y="1770063"/>
            <a:ext cx="121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0 1 0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15" name="Text Box 126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848600" y="1971675"/>
            <a:ext cx="121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0 1 1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16" name="Text Box 126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7848600" y="2173288"/>
            <a:ext cx="121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1 0 0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17" name="Text Box 126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848600" y="2578100"/>
            <a:ext cx="1212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1 1 0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18" name="Text Box 126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48600" y="2374900"/>
            <a:ext cx="121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1 0 1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19" name="Text Box 126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7848600" y="2779713"/>
            <a:ext cx="1212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1 1 1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20" name="Text Box 12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848600" y="3187700"/>
            <a:ext cx="121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0 0 0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21" name="Text Box 126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48600" y="3389313"/>
            <a:ext cx="121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0 0 0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22" name="Text Box 126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7848600" y="3590925"/>
            <a:ext cx="121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0 0 1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23" name="Text Box 126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848600" y="3792538"/>
            <a:ext cx="121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0 0 1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24" name="Text Box 126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7848600" y="3994150"/>
            <a:ext cx="1212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0 1 0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25" name="Text Box 12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848600" y="4398963"/>
            <a:ext cx="1212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0 1 1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26" name="Text Box 12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848600" y="4195763"/>
            <a:ext cx="1212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0 1 0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27" name="Text Box 126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848600" y="4600575"/>
            <a:ext cx="1212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0 1 1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28" name="Text Box 126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7847013" y="4992688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0 0 0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29" name="Text Box 126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7847013" y="5194300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0 0 0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30" name="Text Box 126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847013" y="5395913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0 0 0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31" name="Text Box 126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7847013" y="5597525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0 0 1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32" name="Text Box 126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7847013" y="5799138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0 0 1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33" name="Text Box 12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7847013" y="6202363"/>
            <a:ext cx="1214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</a:t>
            </a:r>
            <a:r>
              <a:rPr lang="en-US" sz="1800" b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 0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34" name="Text Box 126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7847013" y="6000750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0 0 1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sp>
        <p:nvSpPr>
          <p:cNvPr id="23635" name="Text Box 126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7847013" y="6403975"/>
            <a:ext cx="1214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solidFill>
                  <a:srgbClr val="0A04EB"/>
                </a:solidFill>
                <a:latin typeface="Courier New" pitchFamily="49" charset="0"/>
                <a:cs typeface="Courier New" pitchFamily="49" charset="0"/>
              </a:rPr>
              <a:t>0 1 0</a:t>
            </a:r>
            <a:r>
              <a:rPr lang="en-US" sz="1800" b="1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b="1">
                <a:solidFill>
                  <a:srgbClr val="800000"/>
                </a:solidFill>
                <a:latin typeface="Courier New" pitchFamily="49" charset="0"/>
                <a:cs typeface="Courier New" pitchFamily="49" charset="0"/>
              </a:rPr>
              <a:t>0</a:t>
            </a:r>
          </a:p>
        </p:txBody>
      </p:sp>
      <p:cxnSp>
        <p:nvCxnSpPr>
          <p:cNvPr id="23636" name="Straight Arrow Connector 128"/>
          <p:cNvCxnSpPr>
            <a:cxnSpLocks noChangeShapeType="1"/>
          </p:cNvCxnSpPr>
          <p:nvPr/>
        </p:nvCxnSpPr>
        <p:spPr bwMode="auto">
          <a:xfrm flipV="1">
            <a:off x="5269832" y="1963143"/>
            <a:ext cx="593725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637" name="Text Box 126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228600" y="2329936"/>
            <a:ext cx="54022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(2) Consider the output, </a:t>
            </a:r>
            <a:r>
              <a:rPr lang="en-US" sz="1800" i="1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one bit at a time...</a:t>
            </a:r>
            <a:endParaRPr lang="en-US" sz="1800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sp>
        <p:nvSpPr>
          <p:cNvPr id="23638" name="Text Box 126"/>
          <p:cNvSpPr txBox="1">
            <a:spLocks noChangeArrowheads="1"/>
          </p:cNvSpPr>
          <p:nvPr>
            <p:custDataLst>
              <p:tags r:id="rId59"/>
            </p:custDataLst>
          </p:nvPr>
        </p:nvSpPr>
        <p:spPr bwMode="auto">
          <a:xfrm>
            <a:off x="228600" y="4030394"/>
            <a:ext cx="490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(5) Else, use </a:t>
            </a:r>
            <a:r>
              <a:rPr lang="en-US" sz="1800" dirty="0">
                <a:latin typeface="Cambria" pitchFamily="18" charset="0"/>
              </a:rPr>
              <a:t>an AND gate to </a:t>
            </a:r>
            <a:r>
              <a:rPr lang="en-US" sz="1800" b="1" u="sng" dirty="0">
                <a:latin typeface="Cambria" pitchFamily="18" charset="0"/>
              </a:rPr>
              <a:t>select</a:t>
            </a:r>
            <a:r>
              <a:rPr lang="en-US" sz="1800" b="1" dirty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each input for which the output should be </a:t>
            </a:r>
            <a:r>
              <a:rPr lang="en-US" sz="1800" dirty="0" smtClean="0">
                <a:latin typeface="Cambria" pitchFamily="18" charset="0"/>
              </a:rPr>
              <a:t>1   </a:t>
            </a:r>
            <a:r>
              <a:rPr lang="en-US" sz="1500" dirty="0">
                <a:latin typeface="Cambria" pitchFamily="18" charset="0"/>
              </a:rPr>
              <a:t>(a </a:t>
            </a:r>
            <a:r>
              <a:rPr lang="en-US" sz="1500" dirty="0" err="1" smtClean="0">
                <a:latin typeface="Cambria" pitchFamily="18" charset="0"/>
              </a:rPr>
              <a:t>minterm</a:t>
            </a:r>
            <a:r>
              <a:rPr lang="en-US" sz="1500" dirty="0" smtClean="0">
                <a:latin typeface="Cambria" pitchFamily="18" charset="0"/>
              </a:rPr>
              <a:t>!)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23639" name="Text Box 126"/>
          <p:cNvSpPr txBox="1">
            <a:spLocks noChangeArrowheads="1"/>
          </p:cNvSpPr>
          <p:nvPr>
            <p:custDataLst>
              <p:tags r:id="rId60"/>
            </p:custDataLst>
          </p:nvPr>
        </p:nvSpPr>
        <p:spPr bwMode="auto">
          <a:xfrm>
            <a:off x="225425" y="2885303"/>
            <a:ext cx="4270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(3) </a:t>
            </a:r>
            <a:r>
              <a:rPr lang="en-US" sz="1800" i="1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The circuit will output 0 by default!</a:t>
            </a:r>
          </a:p>
        </p:txBody>
      </p:sp>
      <p:sp>
        <p:nvSpPr>
          <p:cNvPr id="23640" name="Text Box 126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>
            <a:off x="228600" y="5649912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(6) </a:t>
            </a:r>
            <a:r>
              <a:rPr lang="en-US" sz="1800" dirty="0">
                <a:latin typeface="Cambria" pitchFamily="18" charset="0"/>
              </a:rPr>
              <a:t>OR the outputs from step </a:t>
            </a:r>
            <a:r>
              <a:rPr lang="en-US" sz="1800" dirty="0" smtClean="0">
                <a:latin typeface="Cambria" pitchFamily="18" charset="0"/>
              </a:rPr>
              <a:t>(5) </a:t>
            </a:r>
            <a:r>
              <a:rPr lang="en-US" sz="1800" dirty="0">
                <a:latin typeface="Cambria" pitchFamily="18" charset="0"/>
              </a:rPr>
              <a:t>together.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23641" name="Text Box 126"/>
          <p:cNvSpPr txBox="1"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7804150" y="1025525"/>
            <a:ext cx="928688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>
                <a:solidFill>
                  <a:srgbClr val="0A04EB"/>
                </a:solidFill>
                <a:latin typeface="Calibri" pitchFamily="34" charset="0"/>
              </a:rPr>
              <a:t>anything</a:t>
            </a:r>
          </a:p>
        </p:txBody>
      </p:sp>
      <p:sp>
        <p:nvSpPr>
          <p:cNvPr id="23642" name="Text Box 126"/>
          <p:cNvSpPr txBox="1">
            <a:spLocks noChangeArrowheads="1"/>
          </p:cNvSpPr>
          <p:nvPr>
            <p:custDataLst>
              <p:tags r:id="rId63"/>
            </p:custDataLst>
          </p:nvPr>
        </p:nvSpPr>
        <p:spPr bwMode="auto">
          <a:xfrm>
            <a:off x="228600" y="61833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(7) optimize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your </a:t>
            </a:r>
            <a:r>
              <a:rPr lang="en-US" sz="180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circuit 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later -- </a:t>
            </a:r>
            <a:r>
              <a:rPr lang="en-US" sz="1600" i="1" dirty="0" smtClean="0">
                <a:solidFill>
                  <a:srgbClr val="CC00CC"/>
                </a:solidFill>
                <a:latin typeface="Cambria" pitchFamily="18" charset="0"/>
              </a:rPr>
              <a:t>or never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 </a:t>
            </a:r>
            <a:endParaRPr lang="en-US" sz="1500" dirty="0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Right Arrow 2"/>
          <p:cNvSpPr/>
          <p:nvPr/>
        </p:nvSpPr>
        <p:spPr bwMode="auto">
          <a:xfrm>
            <a:off x="5491162" y="6157457"/>
            <a:ext cx="452438" cy="415498"/>
          </a:xfrm>
          <a:prstGeom prst="right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97" name="Text Box 284"/>
          <p:cNvSpPr txBox="1">
            <a:spLocks noChangeArrowheads="1"/>
          </p:cNvSpPr>
          <p:nvPr>
            <p:custDataLst>
              <p:tags r:id="rId64"/>
            </p:custDataLst>
          </p:nvPr>
        </p:nvSpPr>
        <p:spPr bwMode="auto">
          <a:xfrm>
            <a:off x="338932" y="4935994"/>
            <a:ext cx="246380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To implement the </a:t>
            </a:r>
            <a:r>
              <a:rPr lang="en-US" sz="1200" dirty="0">
                <a:solidFill>
                  <a:srgbClr val="FF0000"/>
                </a:solidFill>
                <a:latin typeface="Cambria" pitchFamily="18" charset="0"/>
              </a:rPr>
              <a:t>red 1</a:t>
            </a:r>
            <a:r>
              <a:rPr lang="en-US" sz="1200" dirty="0">
                <a:latin typeface="Cambria" pitchFamily="18" charset="0"/>
              </a:rPr>
              <a:t>, how many inputs will </a:t>
            </a:r>
            <a:r>
              <a:rPr lang="en-US" sz="1200" dirty="0" smtClean="0">
                <a:latin typeface="Cambria" pitchFamily="18" charset="0"/>
              </a:rPr>
              <a:t>its AND gate have?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98" name="Text Box 284"/>
          <p:cNvSpPr txBox="1">
            <a:spLocks noChangeArrowheads="1"/>
          </p:cNvSpPr>
          <p:nvPr>
            <p:custDataLst>
              <p:tags r:id="rId65"/>
            </p:custDataLst>
          </p:nvPr>
        </p:nvSpPr>
        <p:spPr bwMode="auto">
          <a:xfrm>
            <a:off x="3200400" y="5212993"/>
            <a:ext cx="19304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>
                <a:latin typeface="Cambria" pitchFamily="18" charset="0"/>
              </a:rPr>
              <a:t>What division is </a:t>
            </a:r>
            <a:r>
              <a:rPr lang="en-US" sz="1200" dirty="0" smtClean="0">
                <a:latin typeface="Cambria" pitchFamily="18" charset="0"/>
              </a:rPr>
              <a:t>it?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99" name="Text Box 284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200400" y="4851043"/>
            <a:ext cx="1930400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dirty="0" smtClean="0">
                <a:latin typeface="Cambria" pitchFamily="18" charset="0"/>
              </a:rPr>
              <a:t>How many negated?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100" name="Text Box 126"/>
          <p:cNvSpPr txBox="1"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5943600" y="728133"/>
            <a:ext cx="928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 smtClean="0">
                <a:latin typeface="Calibri" pitchFamily="34" charset="0"/>
              </a:rPr>
              <a:t>dividend</a:t>
            </a:r>
            <a:endParaRPr lang="en-US" sz="1000" b="1" dirty="0">
              <a:latin typeface="Calibri" pitchFamily="34" charset="0"/>
            </a:endParaRPr>
          </a:p>
        </p:txBody>
      </p:sp>
      <p:sp>
        <p:nvSpPr>
          <p:cNvPr id="101" name="Text Box 126"/>
          <p:cNvSpPr txBox="1"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6713891" y="728133"/>
            <a:ext cx="928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divisor</a:t>
            </a:r>
            <a:endParaRPr lang="en-US" sz="1000" b="1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2" name="Text Box 126"/>
          <p:cNvSpPr txBox="1">
            <a:spLocks noChangeArrowheads="1"/>
          </p:cNvSpPr>
          <p:nvPr>
            <p:custDataLst>
              <p:tags r:id="rId69"/>
            </p:custDataLst>
          </p:nvPr>
        </p:nvSpPr>
        <p:spPr bwMode="auto">
          <a:xfrm>
            <a:off x="7834313" y="730956"/>
            <a:ext cx="9286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 smtClean="0">
                <a:solidFill>
                  <a:srgbClr val="0A04EB"/>
                </a:solidFill>
                <a:latin typeface="Calibri" pitchFamily="34" charset="0"/>
              </a:rPr>
              <a:t>quotient</a:t>
            </a:r>
            <a:endParaRPr lang="en-US" sz="1000" b="1" dirty="0">
              <a:solidFill>
                <a:srgbClr val="0A04EB"/>
              </a:solidFill>
              <a:latin typeface="Calibri" pitchFamily="34" charset="0"/>
            </a:endParaRPr>
          </a:p>
        </p:txBody>
      </p:sp>
      <p:sp>
        <p:nvSpPr>
          <p:cNvPr id="103" name="Text Box 126"/>
          <p:cNvSpPr txBox="1"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8599311" y="694266"/>
            <a:ext cx="4882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b="1" dirty="0" smtClean="0">
                <a:solidFill>
                  <a:srgbClr val="C00000"/>
                </a:solidFill>
                <a:latin typeface="Calibri" pitchFamily="34" charset="0"/>
              </a:rPr>
              <a:t>error</a:t>
            </a:r>
            <a:endParaRPr lang="en-US" sz="1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5715000" y="3148013"/>
            <a:ext cx="319722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Straight Connector 103"/>
          <p:cNvCxnSpPr/>
          <p:nvPr/>
        </p:nvCxnSpPr>
        <p:spPr bwMode="auto">
          <a:xfrm>
            <a:off x="5715000" y="4981575"/>
            <a:ext cx="3197225" cy="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5" name="Text Box 126"/>
          <p:cNvSpPr txBox="1"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203886" y="3440668"/>
            <a:ext cx="457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 smtClean="0">
                <a:latin typeface="Cambria" pitchFamily="18" charset="0"/>
              </a:rPr>
              <a:t>(4) Are there </a:t>
            </a:r>
            <a:r>
              <a:rPr lang="en-US" sz="1800" i="1" dirty="0" err="1" smtClean="0">
                <a:latin typeface="Cambria" pitchFamily="18" charset="0"/>
              </a:rPr>
              <a:t>subcircuit</a:t>
            </a:r>
            <a:r>
              <a:rPr lang="en-US" sz="1800" i="1" dirty="0" smtClean="0">
                <a:latin typeface="Cambria" pitchFamily="18" charset="0"/>
              </a:rPr>
              <a:t> patterns </a:t>
            </a:r>
            <a:r>
              <a:rPr lang="en-US" sz="1800" dirty="0" smtClean="0">
                <a:latin typeface="Cambria" pitchFamily="18" charset="0"/>
              </a:rPr>
              <a:t>to notice?</a:t>
            </a:r>
            <a:endParaRPr lang="en-US" sz="15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3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95436" y="304800"/>
            <a:ext cx="50739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4200" dirty="0">
                <a:solidFill>
                  <a:schemeClr val="tx2"/>
                </a:solidFill>
                <a:latin typeface="Cambria" pitchFamily="18" charset="0"/>
              </a:rPr>
              <a:t>Circuit Optimization?</a:t>
            </a:r>
          </a:p>
        </p:txBody>
      </p:sp>
      <p:grpSp>
        <p:nvGrpSpPr>
          <p:cNvPr id="24579" name="Group 109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15900" y="6161088"/>
            <a:ext cx="487363" cy="576262"/>
            <a:chOff x="2928" y="1051"/>
            <a:chExt cx="840" cy="957"/>
          </a:xfrm>
        </p:grpSpPr>
        <p:sp>
          <p:nvSpPr>
            <p:cNvPr id="24587" name="Freeform 110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3 w 1048"/>
                <a:gd name="T1" fmla="*/ 21 h 250"/>
                <a:gd name="T2" fmla="*/ 5 w 1048"/>
                <a:gd name="T3" fmla="*/ 83 h 250"/>
                <a:gd name="T4" fmla="*/ 5 w 1048"/>
                <a:gd name="T5" fmla="*/ 111 h 250"/>
                <a:gd name="T6" fmla="*/ 6 w 1048"/>
                <a:gd name="T7" fmla="*/ 125 h 250"/>
                <a:gd name="T8" fmla="*/ 6 w 1048"/>
                <a:gd name="T9" fmla="*/ 159 h 250"/>
                <a:gd name="T10" fmla="*/ 4 w 1048"/>
                <a:gd name="T11" fmla="*/ 228 h 250"/>
                <a:gd name="T12" fmla="*/ 2 w 1048"/>
                <a:gd name="T13" fmla="*/ 208 h 250"/>
                <a:gd name="T14" fmla="*/ 0 w 1048"/>
                <a:gd name="T15" fmla="*/ 187 h 250"/>
                <a:gd name="T16" fmla="*/ 2 w 1048"/>
                <a:gd name="T17" fmla="*/ 153 h 250"/>
                <a:gd name="T18" fmla="*/ 2 w 1048"/>
                <a:gd name="T19" fmla="*/ 125 h 250"/>
                <a:gd name="T20" fmla="*/ 2 w 1048"/>
                <a:gd name="T21" fmla="*/ 76 h 250"/>
                <a:gd name="T22" fmla="*/ 2 w 1048"/>
                <a:gd name="T23" fmla="*/ 55 h 250"/>
                <a:gd name="T24" fmla="*/ 2 w 1048"/>
                <a:gd name="T25" fmla="*/ 28 h 250"/>
                <a:gd name="T26" fmla="*/ 2 w 1048"/>
                <a:gd name="T27" fmla="*/ 14 h 250"/>
                <a:gd name="T28" fmla="*/ 3 w 1048"/>
                <a:gd name="T29" fmla="*/ 28 h 250"/>
                <a:gd name="T30" fmla="*/ 3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8" name="Oval 11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89" name="Oval 1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0" name="Oval 11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1" name="Oval 1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2" name="Oval 1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3" name="Oval 11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4" name="Oval 1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5" name="AutoShape 118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6" name="Freeform 11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Freeform 12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Freeform 12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Freeform 122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580" name="Text Box 28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5911850"/>
            <a:ext cx="1497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>
                <a:solidFill>
                  <a:srgbClr val="067B0E"/>
                </a:solidFill>
                <a:latin typeface="Cambria" pitchFamily="18" charset="0"/>
              </a:rPr>
              <a:t>Perhaps </a:t>
            </a:r>
            <a:r>
              <a:rPr lang="en-US" sz="1200" b="1" i="1">
                <a:solidFill>
                  <a:srgbClr val="067B0E"/>
                </a:solidFill>
                <a:latin typeface="Cambria" pitchFamily="18" charset="0"/>
              </a:rPr>
              <a:t>artistically</a:t>
            </a:r>
            <a:r>
              <a:rPr lang="en-US" sz="1200" i="1">
                <a:solidFill>
                  <a:srgbClr val="067B0E"/>
                </a:solidFill>
                <a:latin typeface="Cambria" pitchFamily="18" charset="0"/>
              </a:rPr>
              <a:t> </a:t>
            </a:r>
            <a:r>
              <a:rPr lang="en-US" sz="1200">
                <a:solidFill>
                  <a:srgbClr val="067B0E"/>
                </a:solidFill>
                <a:latin typeface="Cambria" pitchFamily="18" charset="0"/>
              </a:rPr>
              <a:t>optimized!</a:t>
            </a:r>
          </a:p>
        </p:txBody>
      </p:sp>
      <p:sp>
        <p:nvSpPr>
          <p:cNvPr id="24581" name="Rectangle 2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79743" y="5983069"/>
            <a:ext cx="40356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  <a:latin typeface="Cambria" pitchFamily="18" charset="0"/>
              </a:rPr>
              <a:t>Optimize </a:t>
            </a:r>
            <a:r>
              <a:rPr lang="en-US" sz="3600" i="1" dirty="0">
                <a:solidFill>
                  <a:schemeClr val="tx2"/>
                </a:solidFill>
                <a:latin typeface="Cambria" pitchFamily="18" charset="0"/>
              </a:rPr>
              <a:t>for what</a:t>
            </a:r>
            <a:r>
              <a:rPr lang="en-US" sz="3600" dirty="0">
                <a:solidFill>
                  <a:schemeClr val="tx2"/>
                </a:solidFill>
                <a:latin typeface="Cambria" pitchFamily="18" charset="0"/>
              </a:rPr>
              <a:t>?!</a:t>
            </a:r>
          </a:p>
        </p:txBody>
      </p:sp>
      <p:pic>
        <p:nvPicPr>
          <p:cNvPr id="24582" name="Picture 1" descr="Screen shot 2012-10-11 at 8.36.16 AM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357437"/>
            <a:ext cx="4405313" cy="2068513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2" descr="Screen shot 2012-10-11 at 8.35.50 AM.png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4037"/>
            <a:ext cx="3962400" cy="30813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TextBox 3"/>
          <p:cNvSpPr txBox="1">
            <a:spLocks noChangeArrowheads="1"/>
          </p:cNvSpPr>
          <p:nvPr/>
        </p:nvSpPr>
        <p:spPr bwMode="auto">
          <a:xfrm>
            <a:off x="1600200" y="4948237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C00000"/>
                </a:solidFill>
                <a:latin typeface="Cambria" pitchFamily="18" charset="0"/>
              </a:rPr>
              <a:t>16 gates</a:t>
            </a:r>
          </a:p>
        </p:txBody>
      </p:sp>
      <p:sp>
        <p:nvSpPr>
          <p:cNvPr id="24585" name="TextBox 21"/>
          <p:cNvSpPr txBox="1">
            <a:spLocks noChangeArrowheads="1"/>
          </p:cNvSpPr>
          <p:nvPr/>
        </p:nvSpPr>
        <p:spPr bwMode="auto">
          <a:xfrm>
            <a:off x="6019800" y="4491037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>
                <a:solidFill>
                  <a:srgbClr val="C00000"/>
                </a:solidFill>
                <a:latin typeface="Cambria" pitchFamily="18" charset="0"/>
              </a:rPr>
              <a:t>7 gates</a:t>
            </a:r>
          </a:p>
        </p:txBody>
      </p:sp>
      <p:sp>
        <p:nvSpPr>
          <p:cNvPr id="24586" name="TextBox 3"/>
          <p:cNvSpPr txBox="1">
            <a:spLocks noChangeArrowheads="1"/>
          </p:cNvSpPr>
          <p:nvPr/>
        </p:nvSpPr>
        <p:spPr bwMode="auto">
          <a:xfrm>
            <a:off x="4762500" y="1688240"/>
            <a:ext cx="381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dirty="0">
                <a:latin typeface="Cambria" pitchFamily="18" charset="0"/>
              </a:rPr>
              <a:t>using a </a:t>
            </a:r>
            <a:r>
              <a:rPr lang="en-US" i="1" dirty="0" smtClean="0">
                <a:latin typeface="Cambria" pitchFamily="18" charset="0"/>
              </a:rPr>
              <a:t>genetic algorithm</a:t>
            </a:r>
            <a:endParaRPr lang="en-US" i="1" dirty="0"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815791">
            <a:off x="6664613" y="415461"/>
            <a:ext cx="1470177" cy="461665"/>
          </a:xfrm>
          <a:prstGeom prst="rect">
            <a:avLst/>
          </a:prstGeom>
          <a:solidFill>
            <a:srgbClr val="FEDEE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try E85 !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4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843867" y="5667021"/>
            <a:ext cx="4168422" cy="318911"/>
          </a:xfrm>
          <a:prstGeom prst="roundRect">
            <a:avLst/>
          </a:prstGeom>
          <a:solidFill>
            <a:srgbClr val="CAEDF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381000" y="1905000"/>
            <a:ext cx="2514600" cy="381000"/>
          </a:xfrm>
          <a:prstGeom prst="roundRect">
            <a:avLst/>
          </a:prstGeom>
          <a:solidFill>
            <a:srgbClr val="CAEDF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81000" y="2971800"/>
            <a:ext cx="8534400" cy="1981200"/>
          </a:xfrm>
          <a:prstGeom prst="roundRect">
            <a:avLst/>
          </a:prstGeom>
          <a:solidFill>
            <a:srgbClr val="FEDEE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096" y="344903"/>
            <a:ext cx="90540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u="sng" kern="0" dirty="0" smtClean="0">
                <a:solidFill>
                  <a:srgbClr val="000000"/>
                </a:solidFill>
                <a:latin typeface="Cambria" pitchFamily="18" charset="0"/>
              </a:rPr>
              <a:t>Time</a:t>
            </a:r>
            <a:r>
              <a:rPr lang="en-US" sz="3200" kern="0" dirty="0" smtClean="0">
                <a:solidFill>
                  <a:srgbClr val="000000"/>
                </a:solidFill>
                <a:latin typeface="Cambria" pitchFamily="18" charset="0"/>
              </a:rPr>
              <a:t>-optimized circuits: </a:t>
            </a:r>
            <a:r>
              <a:rPr lang="en-US" sz="3200" b="1" i="1" kern="0" dirty="0" smtClean="0">
                <a:solidFill>
                  <a:srgbClr val="000000"/>
                </a:solidFill>
                <a:latin typeface="Cambria" pitchFamily="18" charset="0"/>
              </a:rPr>
              <a:t>Carry </a:t>
            </a:r>
            <a:r>
              <a:rPr lang="en-US" sz="3200" b="1" i="1" kern="0" dirty="0" err="1">
                <a:solidFill>
                  <a:srgbClr val="000000"/>
                </a:solidFill>
                <a:latin typeface="Cambria" pitchFamily="18" charset="0"/>
              </a:rPr>
              <a:t>lookahead</a:t>
            </a:r>
            <a:r>
              <a:rPr lang="en-US" sz="3200" b="1" i="1" kern="0" dirty="0">
                <a:solidFill>
                  <a:srgbClr val="000000"/>
                </a:solidFill>
                <a:latin typeface="Cambria" pitchFamily="18" charset="0"/>
              </a:rPr>
              <a:t> adders</a:t>
            </a:r>
            <a:endParaRPr lang="en-US" b="1" i="1" dirty="0">
              <a:latin typeface="Cambria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451682" y="4535904"/>
            <a:ext cx="3553326" cy="368968"/>
          </a:xfrm>
          <a:prstGeom prst="roundRect">
            <a:avLst>
              <a:gd name="adj" fmla="val 32456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" y="1524000"/>
            <a:ext cx="8247142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The following circuit is called a </a:t>
            </a:r>
            <a:r>
              <a:rPr lang="en-US" sz="1600" b="1" dirty="0" smtClean="0">
                <a:latin typeface="Calibri" pitchFamily="34" charset="0"/>
              </a:rPr>
              <a:t>carry </a:t>
            </a:r>
            <a:r>
              <a:rPr lang="en-US" sz="1600" b="1" dirty="0" err="1" smtClean="0">
                <a:latin typeface="Calibri" pitchFamily="34" charset="0"/>
              </a:rPr>
              <a:t>lookahead</a:t>
            </a:r>
            <a:r>
              <a:rPr lang="en-US" sz="1600" b="1" dirty="0" smtClean="0">
                <a:latin typeface="Calibri" pitchFamily="34" charset="0"/>
              </a:rPr>
              <a:t> adder. </a:t>
            </a:r>
          </a:p>
          <a:p>
            <a:pPr algn="l" eaLnBrk="1" hangingPunct="1">
              <a:lnSpc>
                <a:spcPct val="90000"/>
              </a:lnSpc>
            </a:pPr>
            <a:endParaRPr lang="en-US" sz="1600" dirty="0" smtClean="0">
              <a:latin typeface="Calibri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0A04EB"/>
                </a:solidFill>
                <a:latin typeface="Calibri" pitchFamily="34" charset="0"/>
              </a:rPr>
              <a:t>By adding more hardware</a:t>
            </a:r>
            <a:r>
              <a:rPr lang="en-US" sz="1600" dirty="0" smtClean="0">
                <a:latin typeface="Calibri" pitchFamily="34" charset="0"/>
              </a:rPr>
              <a:t>, we reduced the number of levels in the circuit and sped things up.</a:t>
            </a:r>
          </a:p>
          <a:p>
            <a:pPr algn="l" eaLnBrk="1" hangingPunct="1">
              <a:lnSpc>
                <a:spcPct val="90000"/>
              </a:lnSpc>
            </a:pPr>
            <a:endParaRPr lang="en-US" sz="1600" dirty="0" smtClean="0">
              <a:latin typeface="Calibri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We can "</a:t>
            </a:r>
            <a:r>
              <a:rPr lang="en-US" altLang="ja-JP" sz="1600" dirty="0" smtClean="0">
                <a:latin typeface="Calibri" pitchFamily="34" charset="0"/>
              </a:rPr>
              <a:t>cascade" carry </a:t>
            </a:r>
            <a:r>
              <a:rPr lang="en-US" altLang="ja-JP" sz="1600" dirty="0" err="1" smtClean="0">
                <a:latin typeface="Calibri" pitchFamily="34" charset="0"/>
              </a:rPr>
              <a:t>lookahead</a:t>
            </a:r>
            <a:r>
              <a:rPr lang="en-US" altLang="ja-JP" sz="1600" dirty="0" smtClean="0">
                <a:latin typeface="Calibri" pitchFamily="34" charset="0"/>
              </a:rPr>
              <a:t> adders, just like ripple carry adders. 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ja-JP" sz="1600" dirty="0" smtClean="0">
                <a:latin typeface="Calibri" pitchFamily="34" charset="0"/>
              </a:rPr>
              <a:t>We</a:t>
            </a:r>
            <a:r>
              <a:rPr lang="en-US" altLang="ja-JP" sz="1600" dirty="0">
                <a:latin typeface="Calibri" pitchFamily="34" charset="0"/>
              </a:rPr>
              <a:t>'</a:t>
            </a:r>
            <a:r>
              <a:rPr lang="en-US" altLang="ja-JP" sz="1600" dirty="0" smtClean="0">
                <a:latin typeface="Calibri" pitchFamily="34" charset="0"/>
              </a:rPr>
              <a:t>d have to do carry </a:t>
            </a:r>
            <a:r>
              <a:rPr lang="en-US" altLang="ja-JP" sz="1600" dirty="0" err="1" smtClean="0">
                <a:latin typeface="Calibri" pitchFamily="34" charset="0"/>
              </a:rPr>
              <a:t>lookahead</a:t>
            </a:r>
            <a:r>
              <a:rPr lang="en-US" altLang="ja-JP" sz="1600" dirty="0" smtClean="0">
                <a:latin typeface="Calibri" pitchFamily="34" charset="0"/>
              </a:rPr>
              <a:t> </a:t>
            </a:r>
            <a:r>
              <a:rPr lang="en-US" altLang="ja-JP" sz="1600" i="1" dirty="0" smtClean="0">
                <a:latin typeface="Calibri" pitchFamily="34" charset="0"/>
              </a:rPr>
              <a:t>between</a:t>
            </a:r>
            <a:r>
              <a:rPr lang="en-US" altLang="ja-JP" sz="1600" dirty="0" smtClean="0">
                <a:latin typeface="Calibri" pitchFamily="34" charset="0"/>
              </a:rPr>
              <a:t> the adders too.</a:t>
            </a:r>
          </a:p>
          <a:p>
            <a:pPr algn="l" eaLnBrk="1" hangingPunct="1">
              <a:lnSpc>
                <a:spcPct val="90000"/>
              </a:lnSpc>
            </a:pPr>
            <a:endParaRPr lang="en-US" sz="1600" dirty="0" smtClean="0">
              <a:latin typeface="Calibri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How much faster is this?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For a 4-bit adder, not much. There are 4 gates in the longest path of a carry </a:t>
            </a:r>
            <a:r>
              <a:rPr lang="en-US" sz="1600" dirty="0" err="1" smtClean="0">
                <a:latin typeface="Calibri" pitchFamily="34" charset="0"/>
              </a:rPr>
              <a:t>lookahead</a:t>
            </a:r>
            <a:r>
              <a:rPr lang="en-US" sz="1600" dirty="0" smtClean="0">
                <a:latin typeface="Calibri" pitchFamily="34" charset="0"/>
              </a:rPr>
              <a:t> adder, versus 9 gates for a ripple carry adder.</a:t>
            </a:r>
          </a:p>
          <a:p>
            <a:pPr lvl="1" algn="l" eaLnBrk="1" hangingPunct="1">
              <a:lnSpc>
                <a:spcPct val="90000"/>
              </a:lnSpc>
            </a:pPr>
            <a:endParaRPr lang="en-US" sz="1600" dirty="0" smtClean="0">
              <a:latin typeface="Calibri" pitchFamily="34" charset="0"/>
            </a:endParaRPr>
          </a:p>
          <a:p>
            <a:pPr lvl="1" algn="l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But if we do the cascading properly, a 16-bit carry </a:t>
            </a:r>
            <a:r>
              <a:rPr lang="en-US" sz="1600" dirty="0" err="1" smtClean="0">
                <a:latin typeface="Calibri" pitchFamily="34" charset="0"/>
              </a:rPr>
              <a:t>lookahead</a:t>
            </a:r>
            <a:r>
              <a:rPr lang="en-US" sz="1600" dirty="0" smtClean="0">
                <a:latin typeface="Calibri" pitchFamily="34" charset="0"/>
              </a:rPr>
              <a:t> adder could have only 8 gates in the longest path, as opposed to 33 for a ripple carry adder.</a:t>
            </a:r>
          </a:p>
          <a:p>
            <a:pPr lvl="1" algn="l" eaLnBrk="1" hangingPunct="1">
              <a:lnSpc>
                <a:spcPct val="90000"/>
              </a:lnSpc>
            </a:pPr>
            <a:endParaRPr lang="en-US" sz="1600" dirty="0" smtClean="0">
              <a:latin typeface="Calibri" pitchFamily="34" charset="0"/>
            </a:endParaRPr>
          </a:p>
          <a:p>
            <a:pPr lvl="1" algn="l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Newer CPUs these days use 64-bit adders. </a:t>
            </a:r>
            <a:r>
              <a:rPr lang="en-US" sz="1600" b="1" dirty="0" smtClean="0">
                <a:solidFill>
                  <a:srgbClr val="FF0000"/>
                </a:solidFill>
                <a:latin typeface="Calibri" pitchFamily="34" charset="0"/>
              </a:rPr>
              <a:t>That'</a:t>
            </a:r>
            <a:r>
              <a:rPr lang="en-US" altLang="ja-JP" sz="1600" b="1" dirty="0" smtClean="0">
                <a:solidFill>
                  <a:srgbClr val="FF0000"/>
                </a:solidFill>
                <a:latin typeface="Calibri" pitchFamily="34" charset="0"/>
              </a:rPr>
              <a:t>s 12 vs. 129 gates or 10x speedup!</a:t>
            </a:r>
          </a:p>
          <a:p>
            <a:pPr lvl="1" algn="l" eaLnBrk="1" hangingPunct="1">
              <a:lnSpc>
                <a:spcPct val="90000"/>
              </a:lnSpc>
            </a:pPr>
            <a:endParaRPr lang="en-US" sz="1600" dirty="0" smtClean="0">
              <a:latin typeface="Calibri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The delay of a carry </a:t>
            </a:r>
            <a:r>
              <a:rPr lang="en-US" sz="1600" dirty="0" err="1" smtClean="0">
                <a:latin typeface="Calibri" pitchFamily="34" charset="0"/>
              </a:rPr>
              <a:t>lookahead</a:t>
            </a:r>
            <a:r>
              <a:rPr lang="en-US" sz="1600" dirty="0" smtClean="0">
                <a:latin typeface="Calibri" pitchFamily="34" charset="0"/>
              </a:rPr>
              <a:t> adder grows </a:t>
            </a:r>
            <a:r>
              <a:rPr lang="en-US" sz="1600" i="1" dirty="0" smtClean="0">
                <a:latin typeface="Calibri" pitchFamily="34" charset="0"/>
              </a:rPr>
              <a:t>logarithmically</a:t>
            </a:r>
            <a:r>
              <a:rPr lang="en-US" sz="1600" dirty="0" smtClean="0">
                <a:latin typeface="Calibri" pitchFamily="34" charset="0"/>
              </a:rPr>
              <a:t> with the size of the adder, while a ripple carry adder</a:t>
            </a:r>
            <a:r>
              <a:rPr lang="en-US" sz="1600" dirty="0">
                <a:latin typeface="Calibri" pitchFamily="34" charset="0"/>
              </a:rPr>
              <a:t>'</a:t>
            </a:r>
            <a:r>
              <a:rPr lang="en-US" altLang="ja-JP" sz="1600" dirty="0" smtClean="0">
                <a:latin typeface="Calibri" pitchFamily="34" charset="0"/>
              </a:rPr>
              <a:t>s delay grows </a:t>
            </a:r>
            <a:r>
              <a:rPr lang="en-US" altLang="ja-JP" sz="1600" i="1" dirty="0" smtClean="0">
                <a:latin typeface="Calibri" pitchFamily="34" charset="0"/>
              </a:rPr>
              <a:t>linearly</a:t>
            </a:r>
            <a:r>
              <a:rPr lang="en-US" altLang="ja-JP" sz="1600" dirty="0" smtClean="0">
                <a:latin typeface="Calibri" pitchFamily="34" charset="0"/>
              </a:rPr>
              <a:t>.</a:t>
            </a:r>
          </a:p>
          <a:p>
            <a:pPr algn="l" eaLnBrk="1" hangingPunct="1">
              <a:lnSpc>
                <a:spcPct val="90000"/>
              </a:lnSpc>
            </a:pPr>
            <a:endParaRPr lang="en-US" sz="1600" dirty="0" smtClean="0">
              <a:latin typeface="Calibri" pitchFamily="34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sz="1600" dirty="0" smtClean="0">
                <a:latin typeface="Calibri" pitchFamily="34" charset="0"/>
              </a:rPr>
              <a:t>The thing to remember about this is the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 smtClean="0">
                <a:solidFill>
                  <a:srgbClr val="1002CE"/>
                </a:solidFill>
                <a:latin typeface="Calibri" pitchFamily="34" charset="0"/>
              </a:rPr>
              <a:t>trade-off between complexity and performance</a:t>
            </a:r>
            <a:r>
              <a:rPr lang="en-US" sz="1600" dirty="0" smtClean="0">
                <a:latin typeface="Calibri" pitchFamily="34" charset="0"/>
              </a:rPr>
              <a:t>.  Ripple carry adders are simpler, but slower.  Carry </a:t>
            </a:r>
            <a:r>
              <a:rPr lang="en-US" sz="1600" dirty="0" err="1" smtClean="0">
                <a:latin typeface="Calibri" pitchFamily="34" charset="0"/>
              </a:rPr>
              <a:t>lookahead</a:t>
            </a:r>
            <a:r>
              <a:rPr lang="en-US" sz="1600" dirty="0" smtClean="0">
                <a:latin typeface="Calibri" pitchFamily="34" charset="0"/>
              </a:rPr>
              <a:t> adders are faster but more complex.</a:t>
            </a:r>
          </a:p>
        </p:txBody>
      </p:sp>
    </p:spTree>
    <p:extLst>
      <p:ext uri="{BB962C8B-B14F-4D97-AF65-F5344CB8AC3E}">
        <p14:creationId xmlns:p14="http://schemas.microsoft.com/office/powerpoint/2010/main" val="410513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9133256"/>
              </p:ext>
            </p:extLst>
          </p:nvPr>
        </p:nvGraphicFramePr>
        <p:xfrm>
          <a:off x="228600" y="1828800"/>
          <a:ext cx="4144963" cy="2832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88" name="Bitmap Image" r:id="rId7" imgW="7790476" imgH="5323810" progId="Paint.Picture">
                  <p:embed/>
                </p:oleObj>
              </mc:Choice>
              <mc:Fallback>
                <p:oleObj name="Bitmap Image" r:id="rId7" imgW="7790476" imgH="53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828800"/>
                        <a:ext cx="4144963" cy="2832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7685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562254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  <a:ea typeface="ＭＳ Ｐゴシック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</a:rPr>
              <a:t>4-bit </a:t>
            </a:r>
            <a:r>
              <a:rPr lang="en-US" b="1" dirty="0">
                <a:solidFill>
                  <a:srgbClr val="000000"/>
                </a:solidFill>
                <a:latin typeface="Cambria" pitchFamily="18" charset="0"/>
                <a:ea typeface="ＭＳ Ｐゴシック" charset="0"/>
              </a:rPr>
              <a:t>carry-</a:t>
            </a:r>
            <a:r>
              <a:rPr lang="en-US" b="1" dirty="0" err="1">
                <a:solidFill>
                  <a:srgbClr val="000000"/>
                </a:solidFill>
                <a:latin typeface="Cambria" pitchFamily="18" charset="0"/>
                <a:ea typeface="ＭＳ Ｐゴシック" charset="0"/>
              </a:rPr>
              <a:t>lookahead</a:t>
            </a:r>
            <a:r>
              <a:rPr lang="en-US" b="1" dirty="0">
                <a:solidFill>
                  <a:srgbClr val="000000"/>
                </a:solidFill>
                <a:latin typeface="Cambria" pitchFamily="18" charset="0"/>
                <a:ea typeface="ＭＳ Ｐゴシック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  <a:ea typeface="ＭＳ Ｐゴシック" charset="0"/>
              </a:rPr>
              <a:t>adder circuit</a:t>
            </a:r>
          </a:p>
        </p:txBody>
      </p:sp>
      <p:pic>
        <p:nvPicPr>
          <p:cNvPr id="19" name="Picture 66" descr="Picture 6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94"/>
          <a:stretch/>
        </p:blipFill>
        <p:spPr bwMode="auto">
          <a:xfrm>
            <a:off x="4724400" y="1905000"/>
            <a:ext cx="4038600" cy="2687541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040313" y="562254"/>
            <a:ext cx="334168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  <a:ea typeface="ＭＳ Ｐゴシック" charset="0"/>
              </a:rPr>
              <a:t>A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</a:rPr>
              <a:t>4-bit </a:t>
            </a:r>
            <a:r>
              <a:rPr lang="en-US" b="1" dirty="0" smtClean="0">
                <a:solidFill>
                  <a:srgbClr val="000000"/>
                </a:solidFill>
                <a:latin typeface="Cambria" pitchFamily="18" charset="0"/>
                <a:ea typeface="ＭＳ Ｐゴシック" charset="0"/>
              </a:rPr>
              <a:t>ripple-carry 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  <a:ea typeface="ＭＳ Ｐゴシック" charset="0"/>
              </a:rPr>
              <a:t>adder circuit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" y="61677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speed vs. complexity tradeoffs   ~   </a:t>
            </a:r>
            <a:r>
              <a:rPr lang="en-US" dirty="0" err="1" smtClean="0"/>
              <a:t>cs</a:t>
            </a:r>
            <a:r>
              <a:rPr lang="en-US" dirty="0" smtClean="0"/>
              <a:t> facets of engineering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09600" y="5181600"/>
            <a:ext cx="8001000" cy="584775"/>
          </a:xfrm>
          <a:prstGeom prst="rect">
            <a:avLst/>
          </a:prstGeom>
          <a:solidFill>
            <a:srgbClr val="CAEDFC"/>
          </a:solidFill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Cambria" panose="02040503050406030204" pitchFamily="18" charset="0"/>
              </a:rPr>
              <a:t>W</a:t>
            </a:r>
            <a:r>
              <a:rPr lang="en-US" sz="3200" i="1" dirty="0" smtClean="0">
                <a:latin typeface="Cambria" panose="02040503050406030204" pitchFamily="18" charset="0"/>
              </a:rPr>
              <a:t>hat information is needed? Where? How?</a:t>
            </a:r>
            <a:endParaRPr lang="en-US" sz="3200" i="1" dirty="0">
              <a:latin typeface="Cambria" panose="02040503050406030204" pitchFamily="18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57200" y="1981200"/>
            <a:ext cx="3392311" cy="1907822"/>
          </a:xfrm>
          <a:custGeom>
            <a:avLst/>
            <a:gdLst>
              <a:gd name="connsiteX0" fmla="*/ 3951112 w 3951112"/>
              <a:gd name="connsiteY0" fmla="*/ 0 h 2946400"/>
              <a:gd name="connsiteX1" fmla="*/ 3928534 w 3951112"/>
              <a:gd name="connsiteY1" fmla="*/ 428978 h 2946400"/>
              <a:gd name="connsiteX2" fmla="*/ 3905956 w 3951112"/>
              <a:gd name="connsiteY2" fmla="*/ 699911 h 2946400"/>
              <a:gd name="connsiteX3" fmla="*/ 3883378 w 3951112"/>
              <a:gd name="connsiteY3" fmla="*/ 767644 h 2946400"/>
              <a:gd name="connsiteX4" fmla="*/ 3849512 w 3951112"/>
              <a:gd name="connsiteY4" fmla="*/ 857955 h 2946400"/>
              <a:gd name="connsiteX5" fmla="*/ 3838223 w 3951112"/>
              <a:gd name="connsiteY5" fmla="*/ 891822 h 2946400"/>
              <a:gd name="connsiteX6" fmla="*/ 3804356 w 3951112"/>
              <a:gd name="connsiteY6" fmla="*/ 948266 h 2946400"/>
              <a:gd name="connsiteX7" fmla="*/ 3793067 w 3951112"/>
              <a:gd name="connsiteY7" fmla="*/ 993422 h 2946400"/>
              <a:gd name="connsiteX8" fmla="*/ 3759200 w 3951112"/>
              <a:gd name="connsiteY8" fmla="*/ 1027289 h 2946400"/>
              <a:gd name="connsiteX9" fmla="*/ 3725334 w 3951112"/>
              <a:gd name="connsiteY9" fmla="*/ 1072444 h 2946400"/>
              <a:gd name="connsiteX10" fmla="*/ 3556000 w 3951112"/>
              <a:gd name="connsiteY10" fmla="*/ 1151466 h 2946400"/>
              <a:gd name="connsiteX11" fmla="*/ 3307645 w 3951112"/>
              <a:gd name="connsiteY11" fmla="*/ 1219200 h 2946400"/>
              <a:gd name="connsiteX12" fmla="*/ 3206045 w 3951112"/>
              <a:gd name="connsiteY12" fmla="*/ 1241778 h 2946400"/>
              <a:gd name="connsiteX13" fmla="*/ 2765778 w 3951112"/>
              <a:gd name="connsiteY13" fmla="*/ 1264355 h 2946400"/>
              <a:gd name="connsiteX14" fmla="*/ 2573867 w 3951112"/>
              <a:gd name="connsiteY14" fmla="*/ 1275644 h 2946400"/>
              <a:gd name="connsiteX15" fmla="*/ 1140178 w 3951112"/>
              <a:gd name="connsiteY15" fmla="*/ 1298222 h 2946400"/>
              <a:gd name="connsiteX16" fmla="*/ 733778 w 3951112"/>
              <a:gd name="connsiteY16" fmla="*/ 1309511 h 2946400"/>
              <a:gd name="connsiteX17" fmla="*/ 496712 w 3951112"/>
              <a:gd name="connsiteY17" fmla="*/ 1343378 h 2946400"/>
              <a:gd name="connsiteX18" fmla="*/ 214489 w 3951112"/>
              <a:gd name="connsiteY18" fmla="*/ 1411111 h 2946400"/>
              <a:gd name="connsiteX19" fmla="*/ 135467 w 3951112"/>
              <a:gd name="connsiteY19" fmla="*/ 1456266 h 2946400"/>
              <a:gd name="connsiteX20" fmla="*/ 79023 w 3951112"/>
              <a:gd name="connsiteY20" fmla="*/ 1512711 h 2946400"/>
              <a:gd name="connsiteX21" fmla="*/ 0 w 3951112"/>
              <a:gd name="connsiteY21" fmla="*/ 1761066 h 2946400"/>
              <a:gd name="connsiteX22" fmla="*/ 90312 w 3951112"/>
              <a:gd name="connsiteY22" fmla="*/ 2472266 h 2946400"/>
              <a:gd name="connsiteX23" fmla="*/ 191912 w 3951112"/>
              <a:gd name="connsiteY23" fmla="*/ 2731911 h 2946400"/>
              <a:gd name="connsiteX24" fmla="*/ 225778 w 3951112"/>
              <a:gd name="connsiteY24" fmla="*/ 2844800 h 2946400"/>
              <a:gd name="connsiteX25" fmla="*/ 270934 w 3951112"/>
              <a:gd name="connsiteY25" fmla="*/ 2923822 h 2946400"/>
              <a:gd name="connsiteX26" fmla="*/ 282223 w 3951112"/>
              <a:gd name="connsiteY26" fmla="*/ 2946400 h 29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51112" h="2946400">
                <a:moveTo>
                  <a:pt x="3951112" y="0"/>
                </a:moveTo>
                <a:cubicBezTo>
                  <a:pt x="3943586" y="142993"/>
                  <a:pt x="3939516" y="286209"/>
                  <a:pt x="3928534" y="428978"/>
                </a:cubicBezTo>
                <a:cubicBezTo>
                  <a:pt x="3927562" y="441609"/>
                  <a:pt x="3910246" y="675600"/>
                  <a:pt x="3905956" y="699911"/>
                </a:cubicBezTo>
                <a:cubicBezTo>
                  <a:pt x="3901820" y="723348"/>
                  <a:pt x="3891382" y="745231"/>
                  <a:pt x="3883378" y="767644"/>
                </a:cubicBezTo>
                <a:cubicBezTo>
                  <a:pt x="3872565" y="797922"/>
                  <a:pt x="3860499" y="827740"/>
                  <a:pt x="3849512" y="857955"/>
                </a:cubicBezTo>
                <a:cubicBezTo>
                  <a:pt x="3845445" y="869138"/>
                  <a:pt x="3843545" y="881179"/>
                  <a:pt x="3838223" y="891822"/>
                </a:cubicBezTo>
                <a:cubicBezTo>
                  <a:pt x="3828410" y="911447"/>
                  <a:pt x="3815645" y="929451"/>
                  <a:pt x="3804356" y="948266"/>
                </a:cubicBezTo>
                <a:cubicBezTo>
                  <a:pt x="3800593" y="963318"/>
                  <a:pt x="3800765" y="979951"/>
                  <a:pt x="3793067" y="993422"/>
                </a:cubicBezTo>
                <a:cubicBezTo>
                  <a:pt x="3785146" y="1007284"/>
                  <a:pt x="3769590" y="1015167"/>
                  <a:pt x="3759200" y="1027289"/>
                </a:cubicBezTo>
                <a:cubicBezTo>
                  <a:pt x="3746956" y="1041574"/>
                  <a:pt x="3740185" y="1060893"/>
                  <a:pt x="3725334" y="1072444"/>
                </a:cubicBezTo>
                <a:cubicBezTo>
                  <a:pt x="3708618" y="1085445"/>
                  <a:pt x="3557097" y="1151027"/>
                  <a:pt x="3556000" y="1151466"/>
                </a:cubicBezTo>
                <a:cubicBezTo>
                  <a:pt x="3406104" y="1211424"/>
                  <a:pt x="3461956" y="1188338"/>
                  <a:pt x="3307645" y="1219200"/>
                </a:cubicBezTo>
                <a:cubicBezTo>
                  <a:pt x="3273626" y="1226004"/>
                  <a:pt x="3240389" y="1236872"/>
                  <a:pt x="3206045" y="1241778"/>
                </a:cubicBezTo>
                <a:cubicBezTo>
                  <a:pt x="3100492" y="1256857"/>
                  <a:pt x="2821405" y="1261826"/>
                  <a:pt x="2765778" y="1264355"/>
                </a:cubicBezTo>
                <a:cubicBezTo>
                  <a:pt x="2701763" y="1267265"/>
                  <a:pt x="2637934" y="1274309"/>
                  <a:pt x="2573867" y="1275644"/>
                </a:cubicBezTo>
                <a:lnTo>
                  <a:pt x="1140178" y="1298222"/>
                </a:lnTo>
                <a:lnTo>
                  <a:pt x="733778" y="1309511"/>
                </a:lnTo>
                <a:lnTo>
                  <a:pt x="496712" y="1343378"/>
                </a:lnTo>
                <a:cubicBezTo>
                  <a:pt x="385391" y="1360245"/>
                  <a:pt x="321558" y="1368284"/>
                  <a:pt x="214489" y="1411111"/>
                </a:cubicBezTo>
                <a:cubicBezTo>
                  <a:pt x="186321" y="1422378"/>
                  <a:pt x="159737" y="1438063"/>
                  <a:pt x="135467" y="1456266"/>
                </a:cubicBezTo>
                <a:cubicBezTo>
                  <a:pt x="114180" y="1472231"/>
                  <a:pt x="97838" y="1493896"/>
                  <a:pt x="79023" y="1512711"/>
                </a:cubicBezTo>
                <a:cubicBezTo>
                  <a:pt x="57599" y="1569842"/>
                  <a:pt x="0" y="1716076"/>
                  <a:pt x="0" y="1761066"/>
                </a:cubicBezTo>
                <a:cubicBezTo>
                  <a:pt x="0" y="1989758"/>
                  <a:pt x="24593" y="2245900"/>
                  <a:pt x="90312" y="2472266"/>
                </a:cubicBezTo>
                <a:cubicBezTo>
                  <a:pt x="163555" y="2724548"/>
                  <a:pt x="121165" y="2539882"/>
                  <a:pt x="191912" y="2731911"/>
                </a:cubicBezTo>
                <a:cubicBezTo>
                  <a:pt x="205493" y="2768775"/>
                  <a:pt x="210820" y="2808473"/>
                  <a:pt x="225778" y="2844800"/>
                </a:cubicBezTo>
                <a:cubicBezTo>
                  <a:pt x="237329" y="2872853"/>
                  <a:pt x="256200" y="2897302"/>
                  <a:pt x="270934" y="2923822"/>
                </a:cubicBezTo>
                <a:cubicBezTo>
                  <a:pt x="275020" y="2931177"/>
                  <a:pt x="278460" y="2938874"/>
                  <a:pt x="282223" y="2946400"/>
                </a:cubicBezTo>
              </a:path>
            </a:pathLst>
          </a:custGeom>
          <a:noFill/>
          <a:ln w="228600" cap="flat" cmpd="sng" algn="ctr">
            <a:solidFill>
              <a:srgbClr val="0A04EB"/>
            </a:solidFill>
            <a:prstDash val="solid"/>
            <a:round/>
            <a:headEnd type="none" w="med" len="med"/>
            <a:tailEnd type="triangl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638800" y="2190044"/>
            <a:ext cx="776111" cy="1772356"/>
          </a:xfrm>
          <a:custGeom>
            <a:avLst/>
            <a:gdLst>
              <a:gd name="connsiteX0" fmla="*/ 1162785 w 1162785"/>
              <a:gd name="connsiteY0" fmla="*/ 1106311 h 1772356"/>
              <a:gd name="connsiteX1" fmla="*/ 1151496 w 1162785"/>
              <a:gd name="connsiteY1" fmla="*/ 1174045 h 1772356"/>
              <a:gd name="connsiteX2" fmla="*/ 1140207 w 1162785"/>
              <a:gd name="connsiteY2" fmla="*/ 1207911 h 1772356"/>
              <a:gd name="connsiteX3" fmla="*/ 1128918 w 1162785"/>
              <a:gd name="connsiteY3" fmla="*/ 1422400 h 1772356"/>
              <a:gd name="connsiteX4" fmla="*/ 1117630 w 1162785"/>
              <a:gd name="connsiteY4" fmla="*/ 1467556 h 1772356"/>
              <a:gd name="connsiteX5" fmla="*/ 1106341 w 1162785"/>
              <a:gd name="connsiteY5" fmla="*/ 1557867 h 1772356"/>
              <a:gd name="connsiteX6" fmla="*/ 1095052 w 1162785"/>
              <a:gd name="connsiteY6" fmla="*/ 1591734 h 1772356"/>
              <a:gd name="connsiteX7" fmla="*/ 1061185 w 1162785"/>
              <a:gd name="connsiteY7" fmla="*/ 1727200 h 1772356"/>
              <a:gd name="connsiteX8" fmla="*/ 1049896 w 1162785"/>
              <a:gd name="connsiteY8" fmla="*/ 1761067 h 1772356"/>
              <a:gd name="connsiteX9" fmla="*/ 1004741 w 1162785"/>
              <a:gd name="connsiteY9" fmla="*/ 1772356 h 1772356"/>
              <a:gd name="connsiteX10" fmla="*/ 891852 w 1162785"/>
              <a:gd name="connsiteY10" fmla="*/ 1761067 h 1772356"/>
              <a:gd name="connsiteX11" fmla="*/ 880563 w 1162785"/>
              <a:gd name="connsiteY11" fmla="*/ 1715911 h 1772356"/>
              <a:gd name="connsiteX12" fmla="*/ 857985 w 1162785"/>
              <a:gd name="connsiteY12" fmla="*/ 1682045 h 1772356"/>
              <a:gd name="connsiteX13" fmla="*/ 801541 w 1162785"/>
              <a:gd name="connsiteY13" fmla="*/ 1546578 h 1772356"/>
              <a:gd name="connsiteX14" fmla="*/ 733807 w 1162785"/>
              <a:gd name="connsiteY14" fmla="*/ 1377245 h 1772356"/>
              <a:gd name="connsiteX15" fmla="*/ 711230 w 1162785"/>
              <a:gd name="connsiteY15" fmla="*/ 1309511 h 1772356"/>
              <a:gd name="connsiteX16" fmla="*/ 688652 w 1162785"/>
              <a:gd name="connsiteY16" fmla="*/ 1241778 h 1772356"/>
              <a:gd name="connsiteX17" fmla="*/ 677363 w 1162785"/>
              <a:gd name="connsiteY17" fmla="*/ 1207911 h 1772356"/>
              <a:gd name="connsiteX18" fmla="*/ 666074 w 1162785"/>
              <a:gd name="connsiteY18" fmla="*/ 1174045 h 1772356"/>
              <a:gd name="connsiteX19" fmla="*/ 654785 w 1162785"/>
              <a:gd name="connsiteY19" fmla="*/ 1083734 h 1772356"/>
              <a:gd name="connsiteX20" fmla="*/ 643496 w 1162785"/>
              <a:gd name="connsiteY20" fmla="*/ 1004711 h 1772356"/>
              <a:gd name="connsiteX21" fmla="*/ 620918 w 1162785"/>
              <a:gd name="connsiteY21" fmla="*/ 812800 h 1772356"/>
              <a:gd name="connsiteX22" fmla="*/ 598341 w 1162785"/>
              <a:gd name="connsiteY22" fmla="*/ 699911 h 1772356"/>
              <a:gd name="connsiteX23" fmla="*/ 587052 w 1162785"/>
              <a:gd name="connsiteY23" fmla="*/ 632178 h 1772356"/>
              <a:gd name="connsiteX24" fmla="*/ 564474 w 1162785"/>
              <a:gd name="connsiteY24" fmla="*/ 508000 h 1772356"/>
              <a:gd name="connsiteX25" fmla="*/ 541896 w 1162785"/>
              <a:gd name="connsiteY25" fmla="*/ 316089 h 1772356"/>
              <a:gd name="connsiteX26" fmla="*/ 530607 w 1162785"/>
              <a:gd name="connsiteY26" fmla="*/ 248356 h 1772356"/>
              <a:gd name="connsiteX27" fmla="*/ 496741 w 1162785"/>
              <a:gd name="connsiteY27" fmla="*/ 101600 h 1772356"/>
              <a:gd name="connsiteX28" fmla="*/ 474163 w 1162785"/>
              <a:gd name="connsiteY28" fmla="*/ 67734 h 1772356"/>
              <a:gd name="connsiteX29" fmla="*/ 429007 w 1162785"/>
              <a:gd name="connsiteY29" fmla="*/ 33867 h 1772356"/>
              <a:gd name="connsiteX30" fmla="*/ 361274 w 1162785"/>
              <a:gd name="connsiteY30" fmla="*/ 0 h 1772356"/>
              <a:gd name="connsiteX31" fmla="*/ 248385 w 1162785"/>
              <a:gd name="connsiteY31" fmla="*/ 11289 h 1772356"/>
              <a:gd name="connsiteX32" fmla="*/ 214518 w 1162785"/>
              <a:gd name="connsiteY32" fmla="*/ 45156 h 1772356"/>
              <a:gd name="connsiteX33" fmla="*/ 169363 w 1162785"/>
              <a:gd name="connsiteY33" fmla="*/ 124178 h 1772356"/>
              <a:gd name="connsiteX34" fmla="*/ 135496 w 1162785"/>
              <a:gd name="connsiteY34" fmla="*/ 203200 h 1772356"/>
              <a:gd name="connsiteX35" fmla="*/ 124207 w 1162785"/>
              <a:gd name="connsiteY35" fmla="*/ 248356 h 1772356"/>
              <a:gd name="connsiteX36" fmla="*/ 112918 w 1162785"/>
              <a:gd name="connsiteY36" fmla="*/ 282223 h 1772356"/>
              <a:gd name="connsiteX37" fmla="*/ 101630 w 1162785"/>
              <a:gd name="connsiteY37" fmla="*/ 372534 h 1772356"/>
              <a:gd name="connsiteX38" fmla="*/ 90341 w 1162785"/>
              <a:gd name="connsiteY38" fmla="*/ 451556 h 1772356"/>
              <a:gd name="connsiteX39" fmla="*/ 67763 w 1162785"/>
              <a:gd name="connsiteY39" fmla="*/ 666045 h 1772356"/>
              <a:gd name="connsiteX40" fmla="*/ 56474 w 1162785"/>
              <a:gd name="connsiteY40" fmla="*/ 699911 h 1772356"/>
              <a:gd name="connsiteX41" fmla="*/ 33896 w 1162785"/>
              <a:gd name="connsiteY41" fmla="*/ 824089 h 1772356"/>
              <a:gd name="connsiteX42" fmla="*/ 22607 w 1162785"/>
              <a:gd name="connsiteY42" fmla="*/ 857956 h 1772356"/>
              <a:gd name="connsiteX43" fmla="*/ 11318 w 1162785"/>
              <a:gd name="connsiteY43" fmla="*/ 925689 h 1772356"/>
              <a:gd name="connsiteX44" fmla="*/ 30 w 1162785"/>
              <a:gd name="connsiteY44" fmla="*/ 970845 h 177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62785" h="1772356">
                <a:moveTo>
                  <a:pt x="1162785" y="1106311"/>
                </a:moveTo>
                <a:cubicBezTo>
                  <a:pt x="1159022" y="1128889"/>
                  <a:pt x="1156461" y="1151701"/>
                  <a:pt x="1151496" y="1174045"/>
                </a:cubicBezTo>
                <a:cubicBezTo>
                  <a:pt x="1148915" y="1185661"/>
                  <a:pt x="1141284" y="1196061"/>
                  <a:pt x="1140207" y="1207911"/>
                </a:cubicBezTo>
                <a:cubicBezTo>
                  <a:pt x="1133725" y="1279212"/>
                  <a:pt x="1135120" y="1351074"/>
                  <a:pt x="1128918" y="1422400"/>
                </a:cubicBezTo>
                <a:cubicBezTo>
                  <a:pt x="1127574" y="1437857"/>
                  <a:pt x="1120181" y="1452252"/>
                  <a:pt x="1117630" y="1467556"/>
                </a:cubicBezTo>
                <a:cubicBezTo>
                  <a:pt x="1112643" y="1497481"/>
                  <a:pt x="1111768" y="1528018"/>
                  <a:pt x="1106341" y="1557867"/>
                </a:cubicBezTo>
                <a:cubicBezTo>
                  <a:pt x="1104212" y="1569575"/>
                  <a:pt x="1097633" y="1580118"/>
                  <a:pt x="1095052" y="1591734"/>
                </a:cubicBezTo>
                <a:cubicBezTo>
                  <a:pt x="1064649" y="1728547"/>
                  <a:pt x="1106807" y="1590335"/>
                  <a:pt x="1061185" y="1727200"/>
                </a:cubicBezTo>
                <a:cubicBezTo>
                  <a:pt x="1057422" y="1738489"/>
                  <a:pt x="1061440" y="1758181"/>
                  <a:pt x="1049896" y="1761067"/>
                </a:cubicBezTo>
                <a:lnTo>
                  <a:pt x="1004741" y="1772356"/>
                </a:lnTo>
                <a:cubicBezTo>
                  <a:pt x="967111" y="1768593"/>
                  <a:pt x="926280" y="1776716"/>
                  <a:pt x="891852" y="1761067"/>
                </a:cubicBezTo>
                <a:cubicBezTo>
                  <a:pt x="877727" y="1754647"/>
                  <a:pt x="886675" y="1730172"/>
                  <a:pt x="880563" y="1715911"/>
                </a:cubicBezTo>
                <a:cubicBezTo>
                  <a:pt x="875218" y="1703441"/>
                  <a:pt x="863722" y="1694340"/>
                  <a:pt x="857985" y="1682045"/>
                </a:cubicBezTo>
                <a:cubicBezTo>
                  <a:pt x="837298" y="1637716"/>
                  <a:pt x="823418" y="1590332"/>
                  <a:pt x="801541" y="1546578"/>
                </a:cubicBezTo>
                <a:cubicBezTo>
                  <a:pt x="736317" y="1416132"/>
                  <a:pt x="771994" y="1501353"/>
                  <a:pt x="733807" y="1377245"/>
                </a:cubicBezTo>
                <a:cubicBezTo>
                  <a:pt x="726808" y="1354498"/>
                  <a:pt x="718756" y="1332089"/>
                  <a:pt x="711230" y="1309511"/>
                </a:cubicBezTo>
                <a:lnTo>
                  <a:pt x="688652" y="1241778"/>
                </a:lnTo>
                <a:lnTo>
                  <a:pt x="677363" y="1207911"/>
                </a:lnTo>
                <a:lnTo>
                  <a:pt x="666074" y="1174045"/>
                </a:lnTo>
                <a:cubicBezTo>
                  <a:pt x="662311" y="1143941"/>
                  <a:pt x="658795" y="1113806"/>
                  <a:pt x="654785" y="1083734"/>
                </a:cubicBezTo>
                <a:cubicBezTo>
                  <a:pt x="651268" y="1057359"/>
                  <a:pt x="646605" y="1031137"/>
                  <a:pt x="643496" y="1004711"/>
                </a:cubicBezTo>
                <a:cubicBezTo>
                  <a:pt x="633308" y="918113"/>
                  <a:pt x="634918" y="892133"/>
                  <a:pt x="620918" y="812800"/>
                </a:cubicBezTo>
                <a:cubicBezTo>
                  <a:pt x="614249" y="775009"/>
                  <a:pt x="604650" y="737764"/>
                  <a:pt x="598341" y="699911"/>
                </a:cubicBezTo>
                <a:cubicBezTo>
                  <a:pt x="594578" y="677333"/>
                  <a:pt x="591147" y="654698"/>
                  <a:pt x="587052" y="632178"/>
                </a:cubicBezTo>
                <a:cubicBezTo>
                  <a:pt x="569438" y="535303"/>
                  <a:pt x="581107" y="616117"/>
                  <a:pt x="564474" y="508000"/>
                </a:cubicBezTo>
                <a:cubicBezTo>
                  <a:pt x="540307" y="350919"/>
                  <a:pt x="566534" y="513189"/>
                  <a:pt x="541896" y="316089"/>
                </a:cubicBezTo>
                <a:cubicBezTo>
                  <a:pt x="539057" y="293377"/>
                  <a:pt x="534087" y="270979"/>
                  <a:pt x="530607" y="248356"/>
                </a:cubicBezTo>
                <a:cubicBezTo>
                  <a:pt x="524883" y="211148"/>
                  <a:pt x="519744" y="136104"/>
                  <a:pt x="496741" y="101600"/>
                </a:cubicBezTo>
                <a:cubicBezTo>
                  <a:pt x="489215" y="90311"/>
                  <a:pt x="483757" y="77328"/>
                  <a:pt x="474163" y="67734"/>
                </a:cubicBezTo>
                <a:cubicBezTo>
                  <a:pt x="460859" y="54430"/>
                  <a:pt x="444317" y="44803"/>
                  <a:pt x="429007" y="33867"/>
                </a:cubicBezTo>
                <a:cubicBezTo>
                  <a:pt x="390710" y="6511"/>
                  <a:pt x="403215" y="13980"/>
                  <a:pt x="361274" y="0"/>
                </a:cubicBezTo>
                <a:cubicBezTo>
                  <a:pt x="323644" y="3763"/>
                  <a:pt x="284530" y="167"/>
                  <a:pt x="248385" y="11289"/>
                </a:cubicBezTo>
                <a:cubicBezTo>
                  <a:pt x="233126" y="15984"/>
                  <a:pt x="224738" y="32891"/>
                  <a:pt x="214518" y="45156"/>
                </a:cubicBezTo>
                <a:cubicBezTo>
                  <a:pt x="194576" y="69087"/>
                  <a:pt x="183162" y="96580"/>
                  <a:pt x="169363" y="124178"/>
                </a:cubicBezTo>
                <a:cubicBezTo>
                  <a:pt x="136953" y="253819"/>
                  <a:pt x="182273" y="94056"/>
                  <a:pt x="135496" y="203200"/>
                </a:cubicBezTo>
                <a:cubicBezTo>
                  <a:pt x="129384" y="217461"/>
                  <a:pt x="128469" y="233438"/>
                  <a:pt x="124207" y="248356"/>
                </a:cubicBezTo>
                <a:cubicBezTo>
                  <a:pt x="120938" y="259798"/>
                  <a:pt x="116681" y="270934"/>
                  <a:pt x="112918" y="282223"/>
                </a:cubicBezTo>
                <a:cubicBezTo>
                  <a:pt x="109155" y="312327"/>
                  <a:pt x="105639" y="342462"/>
                  <a:pt x="101630" y="372534"/>
                </a:cubicBezTo>
                <a:cubicBezTo>
                  <a:pt x="98113" y="398909"/>
                  <a:pt x="92864" y="425068"/>
                  <a:pt x="90341" y="451556"/>
                </a:cubicBezTo>
                <a:cubicBezTo>
                  <a:pt x="80038" y="559740"/>
                  <a:pt x="88555" y="582877"/>
                  <a:pt x="67763" y="666045"/>
                </a:cubicBezTo>
                <a:cubicBezTo>
                  <a:pt x="64877" y="677589"/>
                  <a:pt x="59360" y="688367"/>
                  <a:pt x="56474" y="699911"/>
                </a:cubicBezTo>
                <a:cubicBezTo>
                  <a:pt x="35931" y="782082"/>
                  <a:pt x="54024" y="733516"/>
                  <a:pt x="33896" y="824089"/>
                </a:cubicBezTo>
                <a:cubicBezTo>
                  <a:pt x="31315" y="835705"/>
                  <a:pt x="25188" y="846340"/>
                  <a:pt x="22607" y="857956"/>
                </a:cubicBezTo>
                <a:cubicBezTo>
                  <a:pt x="17642" y="880300"/>
                  <a:pt x="16283" y="903345"/>
                  <a:pt x="11318" y="925689"/>
                </a:cubicBezTo>
                <a:cubicBezTo>
                  <a:pt x="-1160" y="981841"/>
                  <a:pt x="30" y="941738"/>
                  <a:pt x="30" y="970845"/>
                </a:cubicBezTo>
              </a:path>
            </a:pathLst>
          </a:custGeom>
          <a:noFill/>
          <a:ln w="76200" cap="flat" cmpd="sng" algn="ctr">
            <a:solidFill>
              <a:srgbClr val="0A04E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981200" y="2895600"/>
            <a:ext cx="0" cy="798689"/>
          </a:xfrm>
          <a:prstGeom prst="line">
            <a:avLst/>
          </a:prstGeom>
          <a:noFill/>
          <a:ln w="228600" cap="flat" cmpd="sng" algn="ctr">
            <a:solidFill>
              <a:srgbClr val="0A04EB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2971800" y="2785533"/>
            <a:ext cx="0" cy="798689"/>
          </a:xfrm>
          <a:prstGeom prst="line">
            <a:avLst/>
          </a:prstGeom>
          <a:noFill/>
          <a:ln w="228600" cap="flat" cmpd="sng" algn="ctr">
            <a:solidFill>
              <a:srgbClr val="0A04EB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3657600" y="2667000"/>
            <a:ext cx="0" cy="798689"/>
          </a:xfrm>
          <a:prstGeom prst="line">
            <a:avLst/>
          </a:prstGeom>
          <a:noFill/>
          <a:ln w="228600" cap="flat" cmpd="sng" algn="ctr">
            <a:solidFill>
              <a:srgbClr val="0A04EB"/>
            </a:solidFill>
            <a:prstDash val="solid"/>
            <a:round/>
            <a:headEnd type="none" w="med" len="med"/>
            <a:tailEnd type="triangle" w="sm" len="sm"/>
          </a:ln>
          <a:effectLst/>
        </p:spPr>
      </p:cxnSp>
      <p:sp>
        <p:nvSpPr>
          <p:cNvPr id="33" name="Freeform 32"/>
          <p:cNvSpPr/>
          <p:nvPr/>
        </p:nvSpPr>
        <p:spPr bwMode="auto">
          <a:xfrm>
            <a:off x="6400800" y="2144889"/>
            <a:ext cx="776111" cy="1772356"/>
          </a:xfrm>
          <a:custGeom>
            <a:avLst/>
            <a:gdLst>
              <a:gd name="connsiteX0" fmla="*/ 1162785 w 1162785"/>
              <a:gd name="connsiteY0" fmla="*/ 1106311 h 1772356"/>
              <a:gd name="connsiteX1" fmla="*/ 1151496 w 1162785"/>
              <a:gd name="connsiteY1" fmla="*/ 1174045 h 1772356"/>
              <a:gd name="connsiteX2" fmla="*/ 1140207 w 1162785"/>
              <a:gd name="connsiteY2" fmla="*/ 1207911 h 1772356"/>
              <a:gd name="connsiteX3" fmla="*/ 1128918 w 1162785"/>
              <a:gd name="connsiteY3" fmla="*/ 1422400 h 1772356"/>
              <a:gd name="connsiteX4" fmla="*/ 1117630 w 1162785"/>
              <a:gd name="connsiteY4" fmla="*/ 1467556 h 1772356"/>
              <a:gd name="connsiteX5" fmla="*/ 1106341 w 1162785"/>
              <a:gd name="connsiteY5" fmla="*/ 1557867 h 1772356"/>
              <a:gd name="connsiteX6" fmla="*/ 1095052 w 1162785"/>
              <a:gd name="connsiteY6" fmla="*/ 1591734 h 1772356"/>
              <a:gd name="connsiteX7" fmla="*/ 1061185 w 1162785"/>
              <a:gd name="connsiteY7" fmla="*/ 1727200 h 1772356"/>
              <a:gd name="connsiteX8" fmla="*/ 1049896 w 1162785"/>
              <a:gd name="connsiteY8" fmla="*/ 1761067 h 1772356"/>
              <a:gd name="connsiteX9" fmla="*/ 1004741 w 1162785"/>
              <a:gd name="connsiteY9" fmla="*/ 1772356 h 1772356"/>
              <a:gd name="connsiteX10" fmla="*/ 891852 w 1162785"/>
              <a:gd name="connsiteY10" fmla="*/ 1761067 h 1772356"/>
              <a:gd name="connsiteX11" fmla="*/ 880563 w 1162785"/>
              <a:gd name="connsiteY11" fmla="*/ 1715911 h 1772356"/>
              <a:gd name="connsiteX12" fmla="*/ 857985 w 1162785"/>
              <a:gd name="connsiteY12" fmla="*/ 1682045 h 1772356"/>
              <a:gd name="connsiteX13" fmla="*/ 801541 w 1162785"/>
              <a:gd name="connsiteY13" fmla="*/ 1546578 h 1772356"/>
              <a:gd name="connsiteX14" fmla="*/ 733807 w 1162785"/>
              <a:gd name="connsiteY14" fmla="*/ 1377245 h 1772356"/>
              <a:gd name="connsiteX15" fmla="*/ 711230 w 1162785"/>
              <a:gd name="connsiteY15" fmla="*/ 1309511 h 1772356"/>
              <a:gd name="connsiteX16" fmla="*/ 688652 w 1162785"/>
              <a:gd name="connsiteY16" fmla="*/ 1241778 h 1772356"/>
              <a:gd name="connsiteX17" fmla="*/ 677363 w 1162785"/>
              <a:gd name="connsiteY17" fmla="*/ 1207911 h 1772356"/>
              <a:gd name="connsiteX18" fmla="*/ 666074 w 1162785"/>
              <a:gd name="connsiteY18" fmla="*/ 1174045 h 1772356"/>
              <a:gd name="connsiteX19" fmla="*/ 654785 w 1162785"/>
              <a:gd name="connsiteY19" fmla="*/ 1083734 h 1772356"/>
              <a:gd name="connsiteX20" fmla="*/ 643496 w 1162785"/>
              <a:gd name="connsiteY20" fmla="*/ 1004711 h 1772356"/>
              <a:gd name="connsiteX21" fmla="*/ 620918 w 1162785"/>
              <a:gd name="connsiteY21" fmla="*/ 812800 h 1772356"/>
              <a:gd name="connsiteX22" fmla="*/ 598341 w 1162785"/>
              <a:gd name="connsiteY22" fmla="*/ 699911 h 1772356"/>
              <a:gd name="connsiteX23" fmla="*/ 587052 w 1162785"/>
              <a:gd name="connsiteY23" fmla="*/ 632178 h 1772356"/>
              <a:gd name="connsiteX24" fmla="*/ 564474 w 1162785"/>
              <a:gd name="connsiteY24" fmla="*/ 508000 h 1772356"/>
              <a:gd name="connsiteX25" fmla="*/ 541896 w 1162785"/>
              <a:gd name="connsiteY25" fmla="*/ 316089 h 1772356"/>
              <a:gd name="connsiteX26" fmla="*/ 530607 w 1162785"/>
              <a:gd name="connsiteY26" fmla="*/ 248356 h 1772356"/>
              <a:gd name="connsiteX27" fmla="*/ 496741 w 1162785"/>
              <a:gd name="connsiteY27" fmla="*/ 101600 h 1772356"/>
              <a:gd name="connsiteX28" fmla="*/ 474163 w 1162785"/>
              <a:gd name="connsiteY28" fmla="*/ 67734 h 1772356"/>
              <a:gd name="connsiteX29" fmla="*/ 429007 w 1162785"/>
              <a:gd name="connsiteY29" fmla="*/ 33867 h 1772356"/>
              <a:gd name="connsiteX30" fmla="*/ 361274 w 1162785"/>
              <a:gd name="connsiteY30" fmla="*/ 0 h 1772356"/>
              <a:gd name="connsiteX31" fmla="*/ 248385 w 1162785"/>
              <a:gd name="connsiteY31" fmla="*/ 11289 h 1772356"/>
              <a:gd name="connsiteX32" fmla="*/ 214518 w 1162785"/>
              <a:gd name="connsiteY32" fmla="*/ 45156 h 1772356"/>
              <a:gd name="connsiteX33" fmla="*/ 169363 w 1162785"/>
              <a:gd name="connsiteY33" fmla="*/ 124178 h 1772356"/>
              <a:gd name="connsiteX34" fmla="*/ 135496 w 1162785"/>
              <a:gd name="connsiteY34" fmla="*/ 203200 h 1772356"/>
              <a:gd name="connsiteX35" fmla="*/ 124207 w 1162785"/>
              <a:gd name="connsiteY35" fmla="*/ 248356 h 1772356"/>
              <a:gd name="connsiteX36" fmla="*/ 112918 w 1162785"/>
              <a:gd name="connsiteY36" fmla="*/ 282223 h 1772356"/>
              <a:gd name="connsiteX37" fmla="*/ 101630 w 1162785"/>
              <a:gd name="connsiteY37" fmla="*/ 372534 h 1772356"/>
              <a:gd name="connsiteX38" fmla="*/ 90341 w 1162785"/>
              <a:gd name="connsiteY38" fmla="*/ 451556 h 1772356"/>
              <a:gd name="connsiteX39" fmla="*/ 67763 w 1162785"/>
              <a:gd name="connsiteY39" fmla="*/ 666045 h 1772356"/>
              <a:gd name="connsiteX40" fmla="*/ 56474 w 1162785"/>
              <a:gd name="connsiteY40" fmla="*/ 699911 h 1772356"/>
              <a:gd name="connsiteX41" fmla="*/ 33896 w 1162785"/>
              <a:gd name="connsiteY41" fmla="*/ 824089 h 1772356"/>
              <a:gd name="connsiteX42" fmla="*/ 22607 w 1162785"/>
              <a:gd name="connsiteY42" fmla="*/ 857956 h 1772356"/>
              <a:gd name="connsiteX43" fmla="*/ 11318 w 1162785"/>
              <a:gd name="connsiteY43" fmla="*/ 925689 h 1772356"/>
              <a:gd name="connsiteX44" fmla="*/ 30 w 1162785"/>
              <a:gd name="connsiteY44" fmla="*/ 970845 h 177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62785" h="1772356">
                <a:moveTo>
                  <a:pt x="1162785" y="1106311"/>
                </a:moveTo>
                <a:cubicBezTo>
                  <a:pt x="1159022" y="1128889"/>
                  <a:pt x="1156461" y="1151701"/>
                  <a:pt x="1151496" y="1174045"/>
                </a:cubicBezTo>
                <a:cubicBezTo>
                  <a:pt x="1148915" y="1185661"/>
                  <a:pt x="1141284" y="1196061"/>
                  <a:pt x="1140207" y="1207911"/>
                </a:cubicBezTo>
                <a:cubicBezTo>
                  <a:pt x="1133725" y="1279212"/>
                  <a:pt x="1135120" y="1351074"/>
                  <a:pt x="1128918" y="1422400"/>
                </a:cubicBezTo>
                <a:cubicBezTo>
                  <a:pt x="1127574" y="1437857"/>
                  <a:pt x="1120181" y="1452252"/>
                  <a:pt x="1117630" y="1467556"/>
                </a:cubicBezTo>
                <a:cubicBezTo>
                  <a:pt x="1112643" y="1497481"/>
                  <a:pt x="1111768" y="1528018"/>
                  <a:pt x="1106341" y="1557867"/>
                </a:cubicBezTo>
                <a:cubicBezTo>
                  <a:pt x="1104212" y="1569575"/>
                  <a:pt x="1097633" y="1580118"/>
                  <a:pt x="1095052" y="1591734"/>
                </a:cubicBezTo>
                <a:cubicBezTo>
                  <a:pt x="1064649" y="1728547"/>
                  <a:pt x="1106807" y="1590335"/>
                  <a:pt x="1061185" y="1727200"/>
                </a:cubicBezTo>
                <a:cubicBezTo>
                  <a:pt x="1057422" y="1738489"/>
                  <a:pt x="1061440" y="1758181"/>
                  <a:pt x="1049896" y="1761067"/>
                </a:cubicBezTo>
                <a:lnTo>
                  <a:pt x="1004741" y="1772356"/>
                </a:lnTo>
                <a:cubicBezTo>
                  <a:pt x="967111" y="1768593"/>
                  <a:pt x="926280" y="1776716"/>
                  <a:pt x="891852" y="1761067"/>
                </a:cubicBezTo>
                <a:cubicBezTo>
                  <a:pt x="877727" y="1754647"/>
                  <a:pt x="886675" y="1730172"/>
                  <a:pt x="880563" y="1715911"/>
                </a:cubicBezTo>
                <a:cubicBezTo>
                  <a:pt x="875218" y="1703441"/>
                  <a:pt x="863722" y="1694340"/>
                  <a:pt x="857985" y="1682045"/>
                </a:cubicBezTo>
                <a:cubicBezTo>
                  <a:pt x="837298" y="1637716"/>
                  <a:pt x="823418" y="1590332"/>
                  <a:pt x="801541" y="1546578"/>
                </a:cubicBezTo>
                <a:cubicBezTo>
                  <a:pt x="736317" y="1416132"/>
                  <a:pt x="771994" y="1501353"/>
                  <a:pt x="733807" y="1377245"/>
                </a:cubicBezTo>
                <a:cubicBezTo>
                  <a:pt x="726808" y="1354498"/>
                  <a:pt x="718756" y="1332089"/>
                  <a:pt x="711230" y="1309511"/>
                </a:cubicBezTo>
                <a:lnTo>
                  <a:pt x="688652" y="1241778"/>
                </a:lnTo>
                <a:lnTo>
                  <a:pt x="677363" y="1207911"/>
                </a:lnTo>
                <a:lnTo>
                  <a:pt x="666074" y="1174045"/>
                </a:lnTo>
                <a:cubicBezTo>
                  <a:pt x="662311" y="1143941"/>
                  <a:pt x="658795" y="1113806"/>
                  <a:pt x="654785" y="1083734"/>
                </a:cubicBezTo>
                <a:cubicBezTo>
                  <a:pt x="651268" y="1057359"/>
                  <a:pt x="646605" y="1031137"/>
                  <a:pt x="643496" y="1004711"/>
                </a:cubicBezTo>
                <a:cubicBezTo>
                  <a:pt x="633308" y="918113"/>
                  <a:pt x="634918" y="892133"/>
                  <a:pt x="620918" y="812800"/>
                </a:cubicBezTo>
                <a:cubicBezTo>
                  <a:pt x="614249" y="775009"/>
                  <a:pt x="604650" y="737764"/>
                  <a:pt x="598341" y="699911"/>
                </a:cubicBezTo>
                <a:cubicBezTo>
                  <a:pt x="594578" y="677333"/>
                  <a:pt x="591147" y="654698"/>
                  <a:pt x="587052" y="632178"/>
                </a:cubicBezTo>
                <a:cubicBezTo>
                  <a:pt x="569438" y="535303"/>
                  <a:pt x="581107" y="616117"/>
                  <a:pt x="564474" y="508000"/>
                </a:cubicBezTo>
                <a:cubicBezTo>
                  <a:pt x="540307" y="350919"/>
                  <a:pt x="566534" y="513189"/>
                  <a:pt x="541896" y="316089"/>
                </a:cubicBezTo>
                <a:cubicBezTo>
                  <a:pt x="539057" y="293377"/>
                  <a:pt x="534087" y="270979"/>
                  <a:pt x="530607" y="248356"/>
                </a:cubicBezTo>
                <a:cubicBezTo>
                  <a:pt x="524883" y="211148"/>
                  <a:pt x="519744" y="136104"/>
                  <a:pt x="496741" y="101600"/>
                </a:cubicBezTo>
                <a:cubicBezTo>
                  <a:pt x="489215" y="90311"/>
                  <a:pt x="483757" y="77328"/>
                  <a:pt x="474163" y="67734"/>
                </a:cubicBezTo>
                <a:cubicBezTo>
                  <a:pt x="460859" y="54430"/>
                  <a:pt x="444317" y="44803"/>
                  <a:pt x="429007" y="33867"/>
                </a:cubicBezTo>
                <a:cubicBezTo>
                  <a:pt x="390710" y="6511"/>
                  <a:pt x="403215" y="13980"/>
                  <a:pt x="361274" y="0"/>
                </a:cubicBezTo>
                <a:cubicBezTo>
                  <a:pt x="323644" y="3763"/>
                  <a:pt x="284530" y="167"/>
                  <a:pt x="248385" y="11289"/>
                </a:cubicBezTo>
                <a:cubicBezTo>
                  <a:pt x="233126" y="15984"/>
                  <a:pt x="224738" y="32891"/>
                  <a:pt x="214518" y="45156"/>
                </a:cubicBezTo>
                <a:cubicBezTo>
                  <a:pt x="194576" y="69087"/>
                  <a:pt x="183162" y="96580"/>
                  <a:pt x="169363" y="124178"/>
                </a:cubicBezTo>
                <a:cubicBezTo>
                  <a:pt x="136953" y="253819"/>
                  <a:pt x="182273" y="94056"/>
                  <a:pt x="135496" y="203200"/>
                </a:cubicBezTo>
                <a:cubicBezTo>
                  <a:pt x="129384" y="217461"/>
                  <a:pt x="128469" y="233438"/>
                  <a:pt x="124207" y="248356"/>
                </a:cubicBezTo>
                <a:cubicBezTo>
                  <a:pt x="120938" y="259798"/>
                  <a:pt x="116681" y="270934"/>
                  <a:pt x="112918" y="282223"/>
                </a:cubicBezTo>
                <a:cubicBezTo>
                  <a:pt x="109155" y="312327"/>
                  <a:pt x="105639" y="342462"/>
                  <a:pt x="101630" y="372534"/>
                </a:cubicBezTo>
                <a:cubicBezTo>
                  <a:pt x="98113" y="398909"/>
                  <a:pt x="92864" y="425068"/>
                  <a:pt x="90341" y="451556"/>
                </a:cubicBezTo>
                <a:cubicBezTo>
                  <a:pt x="80038" y="559740"/>
                  <a:pt x="88555" y="582877"/>
                  <a:pt x="67763" y="666045"/>
                </a:cubicBezTo>
                <a:cubicBezTo>
                  <a:pt x="64877" y="677589"/>
                  <a:pt x="59360" y="688367"/>
                  <a:pt x="56474" y="699911"/>
                </a:cubicBezTo>
                <a:cubicBezTo>
                  <a:pt x="35931" y="782082"/>
                  <a:pt x="54024" y="733516"/>
                  <a:pt x="33896" y="824089"/>
                </a:cubicBezTo>
                <a:cubicBezTo>
                  <a:pt x="31315" y="835705"/>
                  <a:pt x="25188" y="846340"/>
                  <a:pt x="22607" y="857956"/>
                </a:cubicBezTo>
                <a:cubicBezTo>
                  <a:pt x="17642" y="880300"/>
                  <a:pt x="16283" y="903345"/>
                  <a:pt x="11318" y="925689"/>
                </a:cubicBezTo>
                <a:cubicBezTo>
                  <a:pt x="-1160" y="981841"/>
                  <a:pt x="30" y="941738"/>
                  <a:pt x="30" y="970845"/>
                </a:cubicBezTo>
              </a:path>
            </a:pathLst>
          </a:custGeom>
          <a:noFill/>
          <a:ln w="76200" cap="flat" cmpd="sng" algn="ctr">
            <a:solidFill>
              <a:srgbClr val="0A04E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" name="Freeform 33"/>
          <p:cNvSpPr/>
          <p:nvPr/>
        </p:nvSpPr>
        <p:spPr bwMode="auto">
          <a:xfrm>
            <a:off x="7103533" y="2156178"/>
            <a:ext cx="776111" cy="1772356"/>
          </a:xfrm>
          <a:custGeom>
            <a:avLst/>
            <a:gdLst>
              <a:gd name="connsiteX0" fmla="*/ 1162785 w 1162785"/>
              <a:gd name="connsiteY0" fmla="*/ 1106311 h 1772356"/>
              <a:gd name="connsiteX1" fmla="*/ 1151496 w 1162785"/>
              <a:gd name="connsiteY1" fmla="*/ 1174045 h 1772356"/>
              <a:gd name="connsiteX2" fmla="*/ 1140207 w 1162785"/>
              <a:gd name="connsiteY2" fmla="*/ 1207911 h 1772356"/>
              <a:gd name="connsiteX3" fmla="*/ 1128918 w 1162785"/>
              <a:gd name="connsiteY3" fmla="*/ 1422400 h 1772356"/>
              <a:gd name="connsiteX4" fmla="*/ 1117630 w 1162785"/>
              <a:gd name="connsiteY4" fmla="*/ 1467556 h 1772356"/>
              <a:gd name="connsiteX5" fmla="*/ 1106341 w 1162785"/>
              <a:gd name="connsiteY5" fmla="*/ 1557867 h 1772356"/>
              <a:gd name="connsiteX6" fmla="*/ 1095052 w 1162785"/>
              <a:gd name="connsiteY6" fmla="*/ 1591734 h 1772356"/>
              <a:gd name="connsiteX7" fmla="*/ 1061185 w 1162785"/>
              <a:gd name="connsiteY7" fmla="*/ 1727200 h 1772356"/>
              <a:gd name="connsiteX8" fmla="*/ 1049896 w 1162785"/>
              <a:gd name="connsiteY8" fmla="*/ 1761067 h 1772356"/>
              <a:gd name="connsiteX9" fmla="*/ 1004741 w 1162785"/>
              <a:gd name="connsiteY9" fmla="*/ 1772356 h 1772356"/>
              <a:gd name="connsiteX10" fmla="*/ 891852 w 1162785"/>
              <a:gd name="connsiteY10" fmla="*/ 1761067 h 1772356"/>
              <a:gd name="connsiteX11" fmla="*/ 880563 w 1162785"/>
              <a:gd name="connsiteY11" fmla="*/ 1715911 h 1772356"/>
              <a:gd name="connsiteX12" fmla="*/ 857985 w 1162785"/>
              <a:gd name="connsiteY12" fmla="*/ 1682045 h 1772356"/>
              <a:gd name="connsiteX13" fmla="*/ 801541 w 1162785"/>
              <a:gd name="connsiteY13" fmla="*/ 1546578 h 1772356"/>
              <a:gd name="connsiteX14" fmla="*/ 733807 w 1162785"/>
              <a:gd name="connsiteY14" fmla="*/ 1377245 h 1772356"/>
              <a:gd name="connsiteX15" fmla="*/ 711230 w 1162785"/>
              <a:gd name="connsiteY15" fmla="*/ 1309511 h 1772356"/>
              <a:gd name="connsiteX16" fmla="*/ 688652 w 1162785"/>
              <a:gd name="connsiteY16" fmla="*/ 1241778 h 1772356"/>
              <a:gd name="connsiteX17" fmla="*/ 677363 w 1162785"/>
              <a:gd name="connsiteY17" fmla="*/ 1207911 h 1772356"/>
              <a:gd name="connsiteX18" fmla="*/ 666074 w 1162785"/>
              <a:gd name="connsiteY18" fmla="*/ 1174045 h 1772356"/>
              <a:gd name="connsiteX19" fmla="*/ 654785 w 1162785"/>
              <a:gd name="connsiteY19" fmla="*/ 1083734 h 1772356"/>
              <a:gd name="connsiteX20" fmla="*/ 643496 w 1162785"/>
              <a:gd name="connsiteY20" fmla="*/ 1004711 h 1772356"/>
              <a:gd name="connsiteX21" fmla="*/ 620918 w 1162785"/>
              <a:gd name="connsiteY21" fmla="*/ 812800 h 1772356"/>
              <a:gd name="connsiteX22" fmla="*/ 598341 w 1162785"/>
              <a:gd name="connsiteY22" fmla="*/ 699911 h 1772356"/>
              <a:gd name="connsiteX23" fmla="*/ 587052 w 1162785"/>
              <a:gd name="connsiteY23" fmla="*/ 632178 h 1772356"/>
              <a:gd name="connsiteX24" fmla="*/ 564474 w 1162785"/>
              <a:gd name="connsiteY24" fmla="*/ 508000 h 1772356"/>
              <a:gd name="connsiteX25" fmla="*/ 541896 w 1162785"/>
              <a:gd name="connsiteY25" fmla="*/ 316089 h 1772356"/>
              <a:gd name="connsiteX26" fmla="*/ 530607 w 1162785"/>
              <a:gd name="connsiteY26" fmla="*/ 248356 h 1772356"/>
              <a:gd name="connsiteX27" fmla="*/ 496741 w 1162785"/>
              <a:gd name="connsiteY27" fmla="*/ 101600 h 1772356"/>
              <a:gd name="connsiteX28" fmla="*/ 474163 w 1162785"/>
              <a:gd name="connsiteY28" fmla="*/ 67734 h 1772356"/>
              <a:gd name="connsiteX29" fmla="*/ 429007 w 1162785"/>
              <a:gd name="connsiteY29" fmla="*/ 33867 h 1772356"/>
              <a:gd name="connsiteX30" fmla="*/ 361274 w 1162785"/>
              <a:gd name="connsiteY30" fmla="*/ 0 h 1772356"/>
              <a:gd name="connsiteX31" fmla="*/ 248385 w 1162785"/>
              <a:gd name="connsiteY31" fmla="*/ 11289 h 1772356"/>
              <a:gd name="connsiteX32" fmla="*/ 214518 w 1162785"/>
              <a:gd name="connsiteY32" fmla="*/ 45156 h 1772356"/>
              <a:gd name="connsiteX33" fmla="*/ 169363 w 1162785"/>
              <a:gd name="connsiteY33" fmla="*/ 124178 h 1772356"/>
              <a:gd name="connsiteX34" fmla="*/ 135496 w 1162785"/>
              <a:gd name="connsiteY34" fmla="*/ 203200 h 1772356"/>
              <a:gd name="connsiteX35" fmla="*/ 124207 w 1162785"/>
              <a:gd name="connsiteY35" fmla="*/ 248356 h 1772356"/>
              <a:gd name="connsiteX36" fmla="*/ 112918 w 1162785"/>
              <a:gd name="connsiteY36" fmla="*/ 282223 h 1772356"/>
              <a:gd name="connsiteX37" fmla="*/ 101630 w 1162785"/>
              <a:gd name="connsiteY37" fmla="*/ 372534 h 1772356"/>
              <a:gd name="connsiteX38" fmla="*/ 90341 w 1162785"/>
              <a:gd name="connsiteY38" fmla="*/ 451556 h 1772356"/>
              <a:gd name="connsiteX39" fmla="*/ 67763 w 1162785"/>
              <a:gd name="connsiteY39" fmla="*/ 666045 h 1772356"/>
              <a:gd name="connsiteX40" fmla="*/ 56474 w 1162785"/>
              <a:gd name="connsiteY40" fmla="*/ 699911 h 1772356"/>
              <a:gd name="connsiteX41" fmla="*/ 33896 w 1162785"/>
              <a:gd name="connsiteY41" fmla="*/ 824089 h 1772356"/>
              <a:gd name="connsiteX42" fmla="*/ 22607 w 1162785"/>
              <a:gd name="connsiteY42" fmla="*/ 857956 h 1772356"/>
              <a:gd name="connsiteX43" fmla="*/ 11318 w 1162785"/>
              <a:gd name="connsiteY43" fmla="*/ 925689 h 1772356"/>
              <a:gd name="connsiteX44" fmla="*/ 30 w 1162785"/>
              <a:gd name="connsiteY44" fmla="*/ 970845 h 1772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162785" h="1772356">
                <a:moveTo>
                  <a:pt x="1162785" y="1106311"/>
                </a:moveTo>
                <a:cubicBezTo>
                  <a:pt x="1159022" y="1128889"/>
                  <a:pt x="1156461" y="1151701"/>
                  <a:pt x="1151496" y="1174045"/>
                </a:cubicBezTo>
                <a:cubicBezTo>
                  <a:pt x="1148915" y="1185661"/>
                  <a:pt x="1141284" y="1196061"/>
                  <a:pt x="1140207" y="1207911"/>
                </a:cubicBezTo>
                <a:cubicBezTo>
                  <a:pt x="1133725" y="1279212"/>
                  <a:pt x="1135120" y="1351074"/>
                  <a:pt x="1128918" y="1422400"/>
                </a:cubicBezTo>
                <a:cubicBezTo>
                  <a:pt x="1127574" y="1437857"/>
                  <a:pt x="1120181" y="1452252"/>
                  <a:pt x="1117630" y="1467556"/>
                </a:cubicBezTo>
                <a:cubicBezTo>
                  <a:pt x="1112643" y="1497481"/>
                  <a:pt x="1111768" y="1528018"/>
                  <a:pt x="1106341" y="1557867"/>
                </a:cubicBezTo>
                <a:cubicBezTo>
                  <a:pt x="1104212" y="1569575"/>
                  <a:pt x="1097633" y="1580118"/>
                  <a:pt x="1095052" y="1591734"/>
                </a:cubicBezTo>
                <a:cubicBezTo>
                  <a:pt x="1064649" y="1728547"/>
                  <a:pt x="1106807" y="1590335"/>
                  <a:pt x="1061185" y="1727200"/>
                </a:cubicBezTo>
                <a:cubicBezTo>
                  <a:pt x="1057422" y="1738489"/>
                  <a:pt x="1061440" y="1758181"/>
                  <a:pt x="1049896" y="1761067"/>
                </a:cubicBezTo>
                <a:lnTo>
                  <a:pt x="1004741" y="1772356"/>
                </a:lnTo>
                <a:cubicBezTo>
                  <a:pt x="967111" y="1768593"/>
                  <a:pt x="926280" y="1776716"/>
                  <a:pt x="891852" y="1761067"/>
                </a:cubicBezTo>
                <a:cubicBezTo>
                  <a:pt x="877727" y="1754647"/>
                  <a:pt x="886675" y="1730172"/>
                  <a:pt x="880563" y="1715911"/>
                </a:cubicBezTo>
                <a:cubicBezTo>
                  <a:pt x="875218" y="1703441"/>
                  <a:pt x="863722" y="1694340"/>
                  <a:pt x="857985" y="1682045"/>
                </a:cubicBezTo>
                <a:cubicBezTo>
                  <a:pt x="837298" y="1637716"/>
                  <a:pt x="823418" y="1590332"/>
                  <a:pt x="801541" y="1546578"/>
                </a:cubicBezTo>
                <a:cubicBezTo>
                  <a:pt x="736317" y="1416132"/>
                  <a:pt x="771994" y="1501353"/>
                  <a:pt x="733807" y="1377245"/>
                </a:cubicBezTo>
                <a:cubicBezTo>
                  <a:pt x="726808" y="1354498"/>
                  <a:pt x="718756" y="1332089"/>
                  <a:pt x="711230" y="1309511"/>
                </a:cubicBezTo>
                <a:lnTo>
                  <a:pt x="688652" y="1241778"/>
                </a:lnTo>
                <a:lnTo>
                  <a:pt x="677363" y="1207911"/>
                </a:lnTo>
                <a:lnTo>
                  <a:pt x="666074" y="1174045"/>
                </a:lnTo>
                <a:cubicBezTo>
                  <a:pt x="662311" y="1143941"/>
                  <a:pt x="658795" y="1113806"/>
                  <a:pt x="654785" y="1083734"/>
                </a:cubicBezTo>
                <a:cubicBezTo>
                  <a:pt x="651268" y="1057359"/>
                  <a:pt x="646605" y="1031137"/>
                  <a:pt x="643496" y="1004711"/>
                </a:cubicBezTo>
                <a:cubicBezTo>
                  <a:pt x="633308" y="918113"/>
                  <a:pt x="634918" y="892133"/>
                  <a:pt x="620918" y="812800"/>
                </a:cubicBezTo>
                <a:cubicBezTo>
                  <a:pt x="614249" y="775009"/>
                  <a:pt x="604650" y="737764"/>
                  <a:pt x="598341" y="699911"/>
                </a:cubicBezTo>
                <a:cubicBezTo>
                  <a:pt x="594578" y="677333"/>
                  <a:pt x="591147" y="654698"/>
                  <a:pt x="587052" y="632178"/>
                </a:cubicBezTo>
                <a:cubicBezTo>
                  <a:pt x="569438" y="535303"/>
                  <a:pt x="581107" y="616117"/>
                  <a:pt x="564474" y="508000"/>
                </a:cubicBezTo>
                <a:cubicBezTo>
                  <a:pt x="540307" y="350919"/>
                  <a:pt x="566534" y="513189"/>
                  <a:pt x="541896" y="316089"/>
                </a:cubicBezTo>
                <a:cubicBezTo>
                  <a:pt x="539057" y="293377"/>
                  <a:pt x="534087" y="270979"/>
                  <a:pt x="530607" y="248356"/>
                </a:cubicBezTo>
                <a:cubicBezTo>
                  <a:pt x="524883" y="211148"/>
                  <a:pt x="519744" y="136104"/>
                  <a:pt x="496741" y="101600"/>
                </a:cubicBezTo>
                <a:cubicBezTo>
                  <a:pt x="489215" y="90311"/>
                  <a:pt x="483757" y="77328"/>
                  <a:pt x="474163" y="67734"/>
                </a:cubicBezTo>
                <a:cubicBezTo>
                  <a:pt x="460859" y="54430"/>
                  <a:pt x="444317" y="44803"/>
                  <a:pt x="429007" y="33867"/>
                </a:cubicBezTo>
                <a:cubicBezTo>
                  <a:pt x="390710" y="6511"/>
                  <a:pt x="403215" y="13980"/>
                  <a:pt x="361274" y="0"/>
                </a:cubicBezTo>
                <a:cubicBezTo>
                  <a:pt x="323644" y="3763"/>
                  <a:pt x="284530" y="167"/>
                  <a:pt x="248385" y="11289"/>
                </a:cubicBezTo>
                <a:cubicBezTo>
                  <a:pt x="233126" y="15984"/>
                  <a:pt x="224738" y="32891"/>
                  <a:pt x="214518" y="45156"/>
                </a:cubicBezTo>
                <a:cubicBezTo>
                  <a:pt x="194576" y="69087"/>
                  <a:pt x="183162" y="96580"/>
                  <a:pt x="169363" y="124178"/>
                </a:cubicBezTo>
                <a:cubicBezTo>
                  <a:pt x="136953" y="253819"/>
                  <a:pt x="182273" y="94056"/>
                  <a:pt x="135496" y="203200"/>
                </a:cubicBezTo>
                <a:cubicBezTo>
                  <a:pt x="129384" y="217461"/>
                  <a:pt x="128469" y="233438"/>
                  <a:pt x="124207" y="248356"/>
                </a:cubicBezTo>
                <a:cubicBezTo>
                  <a:pt x="120938" y="259798"/>
                  <a:pt x="116681" y="270934"/>
                  <a:pt x="112918" y="282223"/>
                </a:cubicBezTo>
                <a:cubicBezTo>
                  <a:pt x="109155" y="312327"/>
                  <a:pt x="105639" y="342462"/>
                  <a:pt x="101630" y="372534"/>
                </a:cubicBezTo>
                <a:cubicBezTo>
                  <a:pt x="98113" y="398909"/>
                  <a:pt x="92864" y="425068"/>
                  <a:pt x="90341" y="451556"/>
                </a:cubicBezTo>
                <a:cubicBezTo>
                  <a:pt x="80038" y="559740"/>
                  <a:pt x="88555" y="582877"/>
                  <a:pt x="67763" y="666045"/>
                </a:cubicBezTo>
                <a:cubicBezTo>
                  <a:pt x="64877" y="677589"/>
                  <a:pt x="59360" y="688367"/>
                  <a:pt x="56474" y="699911"/>
                </a:cubicBezTo>
                <a:cubicBezTo>
                  <a:pt x="35931" y="782082"/>
                  <a:pt x="54024" y="733516"/>
                  <a:pt x="33896" y="824089"/>
                </a:cubicBezTo>
                <a:cubicBezTo>
                  <a:pt x="31315" y="835705"/>
                  <a:pt x="25188" y="846340"/>
                  <a:pt x="22607" y="857956"/>
                </a:cubicBezTo>
                <a:cubicBezTo>
                  <a:pt x="17642" y="880300"/>
                  <a:pt x="16283" y="903345"/>
                  <a:pt x="11318" y="925689"/>
                </a:cubicBezTo>
                <a:cubicBezTo>
                  <a:pt x="-1160" y="981841"/>
                  <a:pt x="30" y="941738"/>
                  <a:pt x="30" y="970845"/>
                </a:cubicBezTo>
              </a:path>
            </a:pathLst>
          </a:custGeom>
          <a:noFill/>
          <a:ln w="76200" cap="flat" cmpd="sng" algn="ctr">
            <a:solidFill>
              <a:srgbClr val="0A04EB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09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914400" y="838200"/>
          <a:ext cx="7793038" cy="5326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71" name="Bitmap Image" r:id="rId8" imgW="7790476" imgH="5323810" progId="Paint.Picture">
                  <p:embed/>
                </p:oleObj>
              </mc:Choice>
              <mc:Fallback>
                <p:oleObj name="Bitmap Image" r:id="rId8" imgW="7790476" imgH="53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7793038" cy="5326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accent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7684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514475" y="6138863"/>
            <a:ext cx="1295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ja-JP" altLang="en-US" sz="1400" smtClean="0">
                <a:solidFill>
                  <a:srgbClr val="1002CE"/>
                </a:solidFill>
                <a:latin typeface="Cambria" pitchFamily="18" charset="0"/>
              </a:rPr>
              <a:t>“</a:t>
            </a:r>
            <a:r>
              <a:rPr lang="en-US" altLang="ja-JP" sz="1400" smtClean="0">
                <a:solidFill>
                  <a:srgbClr val="1002CE"/>
                </a:solidFill>
                <a:latin typeface="Cambria" pitchFamily="18" charset="0"/>
              </a:rPr>
              <a:t>carry-out</a:t>
            </a:r>
            <a:r>
              <a:rPr lang="ja-JP" altLang="en-US" sz="1400" smtClean="0">
                <a:solidFill>
                  <a:srgbClr val="1002CE"/>
                </a:solidFill>
                <a:latin typeface="Cambria" pitchFamily="18" charset="0"/>
              </a:rPr>
              <a:t>”</a:t>
            </a:r>
            <a:r>
              <a:rPr lang="en-US" altLang="ja-JP" sz="1400" smtClean="0">
                <a:solidFill>
                  <a:srgbClr val="1002CE"/>
                </a:solidFill>
                <a:latin typeface="Cambria" pitchFamily="18" charset="0"/>
              </a:rPr>
              <a:t>, not </a:t>
            </a:r>
            <a:r>
              <a:rPr lang="ja-JP" altLang="en-US" sz="1400" smtClean="0">
                <a:solidFill>
                  <a:srgbClr val="1002CE"/>
                </a:solidFill>
                <a:latin typeface="Cambria" pitchFamily="18" charset="0"/>
              </a:rPr>
              <a:t>“</a:t>
            </a:r>
            <a:r>
              <a:rPr lang="en-US" altLang="ja-JP" sz="1400" smtClean="0">
                <a:solidFill>
                  <a:srgbClr val="1002CE"/>
                </a:solidFill>
                <a:latin typeface="Cambria" pitchFamily="18" charset="0"/>
              </a:rPr>
              <a:t>c-zero</a:t>
            </a:r>
            <a:r>
              <a:rPr lang="ja-JP" altLang="en-US" sz="1400" smtClean="0">
                <a:solidFill>
                  <a:srgbClr val="1002CE"/>
                </a:solidFill>
                <a:latin typeface="Cambria" pitchFamily="18" charset="0"/>
              </a:rPr>
              <a:t>”</a:t>
            </a:r>
            <a:endParaRPr lang="en-US" sz="1400" smtClean="0">
              <a:solidFill>
                <a:srgbClr val="1002CE"/>
              </a:solidFill>
              <a:latin typeface="Cambria" pitchFamily="18" charset="0"/>
            </a:endParaRPr>
          </a:p>
        </p:txBody>
      </p:sp>
      <p:sp>
        <p:nvSpPr>
          <p:cNvPr id="96768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916113" y="152400"/>
            <a:ext cx="5210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  <a:ea typeface="ＭＳ Ｐゴシック" charset="0"/>
              </a:rPr>
              <a:t>A  4-bit carry-</a:t>
            </a:r>
            <a:r>
              <a:rPr lang="en-US" dirty="0" err="1">
                <a:solidFill>
                  <a:srgbClr val="000000"/>
                </a:solidFill>
                <a:latin typeface="Cambria" pitchFamily="18" charset="0"/>
                <a:ea typeface="ＭＳ Ｐゴシック" charset="0"/>
              </a:rPr>
              <a:t>lookahead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  <a:ea typeface="ＭＳ Ｐゴシック" charset="0"/>
              </a:rPr>
              <a:t> adder circuit</a:t>
            </a:r>
          </a:p>
        </p:txBody>
      </p:sp>
      <p:sp>
        <p:nvSpPr>
          <p:cNvPr id="967686" name="Text Box 6"/>
          <p:cNvSpPr txBox="1">
            <a:spLocks noChangeArrowheads="1"/>
          </p:cNvSpPr>
          <p:nvPr/>
        </p:nvSpPr>
        <p:spPr bwMode="auto">
          <a:xfrm>
            <a:off x="265113" y="261143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1002CE"/>
                </a:solidFill>
                <a:latin typeface="Cambria" pitchFamily="18" charset="0"/>
                <a:ea typeface="ＭＳ Ｐゴシック" charset="0"/>
              </a:rPr>
              <a:t>Sum bits</a:t>
            </a:r>
          </a:p>
        </p:txBody>
      </p:sp>
      <p:sp>
        <p:nvSpPr>
          <p:cNvPr id="967687" name="Line 7"/>
          <p:cNvSpPr>
            <a:spLocks noChangeShapeType="1"/>
          </p:cNvSpPr>
          <p:nvPr/>
        </p:nvSpPr>
        <p:spPr bwMode="auto">
          <a:xfrm>
            <a:off x="1676400" y="2819400"/>
            <a:ext cx="1295400" cy="0"/>
          </a:xfrm>
          <a:prstGeom prst="line">
            <a:avLst/>
          </a:prstGeom>
          <a:noFill/>
          <a:ln w="19050">
            <a:solidFill>
              <a:srgbClr val="1002C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67689" name="Text Box 9"/>
          <p:cNvSpPr txBox="1">
            <a:spLocks noChangeArrowheads="1"/>
          </p:cNvSpPr>
          <p:nvPr/>
        </p:nvSpPr>
        <p:spPr bwMode="auto">
          <a:xfrm>
            <a:off x="6904038" y="6289675"/>
            <a:ext cx="2074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>
                <a:solidFill>
                  <a:srgbClr val="1002CE"/>
                </a:solidFill>
                <a:latin typeface="Cambria" pitchFamily="18" charset="0"/>
                <a:ea typeface="ＭＳ Ｐゴシック" charset="0"/>
              </a:rPr>
              <a:t>Carry bits</a:t>
            </a:r>
          </a:p>
        </p:txBody>
      </p:sp>
      <p:sp>
        <p:nvSpPr>
          <p:cNvPr id="967690" name="Line 10"/>
          <p:cNvSpPr>
            <a:spLocks noChangeShapeType="1"/>
          </p:cNvSpPr>
          <p:nvPr/>
        </p:nvSpPr>
        <p:spPr bwMode="auto">
          <a:xfrm flipV="1">
            <a:off x="7737475" y="4627563"/>
            <a:ext cx="771525" cy="1666875"/>
          </a:xfrm>
          <a:prstGeom prst="line">
            <a:avLst/>
          </a:prstGeom>
          <a:noFill/>
          <a:ln w="19050">
            <a:solidFill>
              <a:srgbClr val="1002C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67691" name="Line 11"/>
          <p:cNvSpPr>
            <a:spLocks noChangeShapeType="1"/>
          </p:cNvSpPr>
          <p:nvPr/>
        </p:nvSpPr>
        <p:spPr bwMode="auto">
          <a:xfrm flipH="1" flipV="1">
            <a:off x="6018213" y="6280150"/>
            <a:ext cx="1109662" cy="198438"/>
          </a:xfrm>
          <a:prstGeom prst="line">
            <a:avLst/>
          </a:prstGeom>
          <a:noFill/>
          <a:ln w="19050">
            <a:solidFill>
              <a:srgbClr val="1002CE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charset="0"/>
              <a:ea typeface="ＭＳ Ｐゴシック" charset="0"/>
            </a:endParaRPr>
          </a:p>
        </p:txBody>
      </p:sp>
      <p:sp>
        <p:nvSpPr>
          <p:cNvPr id="967693" name="Rectangle 13"/>
          <p:cNvSpPr>
            <a:spLocks noChangeArrowheads="1"/>
          </p:cNvSpPr>
          <p:nvPr/>
        </p:nvSpPr>
        <p:spPr bwMode="auto">
          <a:xfrm>
            <a:off x="7941469" y="3955547"/>
            <a:ext cx="10564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srgbClr val="1002CE"/>
                </a:solidFill>
                <a:latin typeface="Cambria" pitchFamily="18" charset="0"/>
                <a:ea typeface="ＭＳ Ｐゴシック" charset="0"/>
              </a:rPr>
              <a:t>carry-in</a:t>
            </a:r>
          </a:p>
        </p:txBody>
      </p:sp>
      <p:sp>
        <p:nvSpPr>
          <p:cNvPr id="967694" name="Rectangle 14"/>
          <p:cNvSpPr>
            <a:spLocks noChangeArrowheads="1"/>
          </p:cNvSpPr>
          <p:nvPr/>
        </p:nvSpPr>
        <p:spPr bwMode="auto">
          <a:xfrm>
            <a:off x="3119438" y="2614613"/>
            <a:ext cx="387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1002CE"/>
                </a:solidFill>
                <a:latin typeface="Comic Sans MS" charset="0"/>
                <a:ea typeface="ＭＳ Ｐゴシック" charset="0"/>
              </a:rPr>
              <a:t>xor</a:t>
            </a:r>
          </a:p>
        </p:txBody>
      </p:sp>
      <p:sp>
        <p:nvSpPr>
          <p:cNvPr id="967695" name="Rectangle 15"/>
          <p:cNvSpPr>
            <a:spLocks noChangeArrowheads="1"/>
          </p:cNvSpPr>
          <p:nvPr/>
        </p:nvSpPr>
        <p:spPr bwMode="auto">
          <a:xfrm>
            <a:off x="2851150" y="1576388"/>
            <a:ext cx="387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1002CE"/>
                </a:solidFill>
                <a:latin typeface="Comic Sans MS" charset="0"/>
                <a:ea typeface="ＭＳ Ｐゴシック" charset="0"/>
              </a:rPr>
              <a:t>xor</a:t>
            </a:r>
          </a:p>
        </p:txBody>
      </p:sp>
      <p:sp>
        <p:nvSpPr>
          <p:cNvPr id="967696" name="Rectangle 16"/>
          <p:cNvSpPr>
            <a:spLocks noChangeArrowheads="1"/>
          </p:cNvSpPr>
          <p:nvPr/>
        </p:nvSpPr>
        <p:spPr bwMode="auto">
          <a:xfrm>
            <a:off x="4781550" y="1593850"/>
            <a:ext cx="387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1002CE"/>
                </a:solidFill>
                <a:latin typeface="Comic Sans MS" charset="0"/>
                <a:ea typeface="ＭＳ Ｐゴシック" charset="0"/>
              </a:rPr>
              <a:t>xor</a:t>
            </a:r>
          </a:p>
        </p:txBody>
      </p:sp>
      <p:sp>
        <p:nvSpPr>
          <p:cNvPr id="967697" name="Rectangle 17"/>
          <p:cNvSpPr>
            <a:spLocks noChangeArrowheads="1"/>
          </p:cNvSpPr>
          <p:nvPr/>
        </p:nvSpPr>
        <p:spPr bwMode="auto">
          <a:xfrm>
            <a:off x="6116638" y="1595438"/>
            <a:ext cx="387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1002CE"/>
                </a:solidFill>
                <a:latin typeface="Comic Sans MS" charset="0"/>
                <a:ea typeface="ＭＳ Ｐゴシック" charset="0"/>
              </a:rPr>
              <a:t>xor</a:t>
            </a:r>
          </a:p>
        </p:txBody>
      </p:sp>
      <p:sp>
        <p:nvSpPr>
          <p:cNvPr id="967698" name="Rectangle 18"/>
          <p:cNvSpPr>
            <a:spLocks noChangeArrowheads="1"/>
          </p:cNvSpPr>
          <p:nvPr/>
        </p:nvSpPr>
        <p:spPr bwMode="auto">
          <a:xfrm>
            <a:off x="7459663" y="1597025"/>
            <a:ext cx="387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1002CE"/>
                </a:solidFill>
                <a:latin typeface="Comic Sans MS" charset="0"/>
                <a:ea typeface="ＭＳ Ｐゴシック" charset="0"/>
              </a:rPr>
              <a:t>xor</a:t>
            </a:r>
          </a:p>
        </p:txBody>
      </p:sp>
      <p:sp>
        <p:nvSpPr>
          <p:cNvPr id="967699" name="Rectangle 19"/>
          <p:cNvSpPr>
            <a:spLocks noChangeArrowheads="1"/>
          </p:cNvSpPr>
          <p:nvPr/>
        </p:nvSpPr>
        <p:spPr bwMode="auto">
          <a:xfrm>
            <a:off x="7731125" y="2598738"/>
            <a:ext cx="387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1002CE"/>
                </a:solidFill>
                <a:latin typeface="Comic Sans MS" charset="0"/>
                <a:ea typeface="ＭＳ Ｐゴシック" charset="0"/>
              </a:rPr>
              <a:t>xor</a:t>
            </a:r>
          </a:p>
        </p:txBody>
      </p:sp>
      <p:sp>
        <p:nvSpPr>
          <p:cNvPr id="967700" name="Rectangle 20"/>
          <p:cNvSpPr>
            <a:spLocks noChangeArrowheads="1"/>
          </p:cNvSpPr>
          <p:nvPr/>
        </p:nvSpPr>
        <p:spPr bwMode="auto">
          <a:xfrm>
            <a:off x="6399213" y="2592388"/>
            <a:ext cx="387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1002CE"/>
                </a:solidFill>
                <a:latin typeface="Comic Sans MS" charset="0"/>
                <a:ea typeface="ＭＳ Ｐゴシック" charset="0"/>
              </a:rPr>
              <a:t>xor</a:t>
            </a:r>
          </a:p>
        </p:txBody>
      </p:sp>
      <p:sp>
        <p:nvSpPr>
          <p:cNvPr id="967701" name="Rectangle 21"/>
          <p:cNvSpPr>
            <a:spLocks noChangeArrowheads="1"/>
          </p:cNvSpPr>
          <p:nvPr/>
        </p:nvSpPr>
        <p:spPr bwMode="auto">
          <a:xfrm>
            <a:off x="5059363" y="2593975"/>
            <a:ext cx="387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1002CE"/>
                </a:solidFill>
                <a:latin typeface="Comic Sans MS" charset="0"/>
                <a:ea typeface="ＭＳ Ｐゴシック" charset="0"/>
              </a:rPr>
              <a:t>xor</a:t>
            </a:r>
          </a:p>
        </p:txBody>
      </p:sp>
      <p:sp>
        <p:nvSpPr>
          <p:cNvPr id="20" name="Rectangle 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 rot="20975074">
            <a:off x="203280" y="930257"/>
            <a:ext cx="192873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200" dirty="0" smtClean="0">
                <a:solidFill>
                  <a:srgbClr val="0A04EB"/>
                </a:solidFill>
                <a:latin typeface="Cambria" pitchFamily="18" charset="0"/>
                <a:ea typeface="ＭＳ Ｐゴシック" charset="0"/>
              </a:rPr>
              <a:t>Details!</a:t>
            </a:r>
            <a:endParaRPr lang="en-US" sz="4200" dirty="0">
              <a:solidFill>
                <a:srgbClr val="0A04EB"/>
              </a:solidFill>
              <a:latin typeface="Cambria" pitchFamily="18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3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95943" y="207169"/>
            <a:ext cx="8763000" cy="3124200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15362" name="Picture 31" descr="gate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4"/>
          <a:stretch>
            <a:fillRect/>
          </a:stretch>
        </p:blipFill>
        <p:spPr bwMode="auto">
          <a:xfrm>
            <a:off x="381000" y="457200"/>
            <a:ext cx="23622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00400" y="1371600"/>
            <a:ext cx="5097463" cy="6715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What's </a:t>
            </a:r>
            <a:r>
              <a:rPr lang="en-US" altLang="en-US" sz="3800" b="1" i="1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inside</a:t>
            </a:r>
            <a:r>
              <a:rPr lang="en-US" altLang="en-US" sz="3800" i="1" dirty="0" smtClean="0">
                <a:solidFill>
                  <a:srgbClr val="000000"/>
                </a:solidFill>
                <a:latin typeface="Cambria" panose="02040503050406030204" pitchFamily="18" charset="0"/>
              </a:rPr>
              <a:t>  </a:t>
            </a:r>
            <a:r>
              <a:rPr lang="en-US" altLang="en-US" sz="3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gates?</a:t>
            </a:r>
            <a:endParaRPr lang="en-US" altLang="en-US" sz="3800" i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  <p:pic>
        <p:nvPicPr>
          <p:cNvPr id="15364" name="Picture 6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1910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495800"/>
            <a:ext cx="46482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What's the </a:t>
            </a:r>
            <a:r>
              <a:rPr lang="en-US" altLang="en-US" sz="3800" i="1" u="sng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other half</a:t>
            </a:r>
            <a:r>
              <a:rPr lang="en-US" altLang="en-US" sz="3800" u="sng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800" dirty="0" smtClean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rPr>
              <a:t>of computation?</a:t>
            </a:r>
            <a:endParaRPr lang="en-US" altLang="en-US" sz="3800" i="1" dirty="0" smtClean="0">
              <a:solidFill>
                <a:schemeClr val="bg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17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96"/>
          <a:stretch/>
        </p:blipFill>
        <p:spPr bwMode="auto">
          <a:xfrm>
            <a:off x="12092" y="1359594"/>
            <a:ext cx="7704706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228600"/>
            <a:ext cx="509746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Today's gates?</a:t>
            </a:r>
            <a:endParaRPr lang="en-US" sz="42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13" name="Picture 2" descr="https://images.plurk.com/723933_912ddecce1f130466649f25e4ffa8a7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" r="62625" b="7621"/>
          <a:stretch/>
        </p:blipFill>
        <p:spPr bwMode="auto">
          <a:xfrm>
            <a:off x="7772400" y="1544554"/>
            <a:ext cx="1371600" cy="409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419600" y="65054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https://www.youtube.com/watch?v=Fxv3JoS1uY8</a:t>
            </a:r>
          </a:p>
        </p:txBody>
      </p:sp>
    </p:spTree>
    <p:extLst>
      <p:ext uri="{BB962C8B-B14F-4D97-AF65-F5344CB8AC3E}">
        <p14:creationId xmlns:p14="http://schemas.microsoft.com/office/powerpoint/2010/main" val="35642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304800"/>
            <a:ext cx="861060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800" dirty="0" smtClean="0">
                <a:solidFill>
                  <a:srgbClr val="000000"/>
                </a:solidFill>
                <a:latin typeface="Cambria" pitchFamily="18" charset="0"/>
              </a:rPr>
              <a:t>Silicon-based switches    (</a:t>
            </a:r>
            <a:r>
              <a:rPr lang="en-US" sz="3800" i="1" dirty="0" err="1" smtClean="0">
                <a:solidFill>
                  <a:srgbClr val="000000"/>
                </a:solidFill>
                <a:latin typeface="Cambria" pitchFamily="18" charset="0"/>
              </a:rPr>
              <a:t>transisors</a:t>
            </a:r>
            <a:r>
              <a:rPr lang="en-US" sz="3800" dirty="0" smtClean="0">
                <a:solidFill>
                  <a:srgbClr val="000000"/>
                </a:solidFill>
                <a:latin typeface="Cambria" pitchFamily="18" charset="0"/>
              </a:rPr>
              <a:t>)</a:t>
            </a:r>
            <a:endParaRPr lang="en-US" sz="38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13" name="Picture 2" descr="https://images.plurk.com/723933_912ddecce1f130466649f25e4ffa8a72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7" r="30062" b="7621"/>
          <a:stretch/>
        </p:blipFill>
        <p:spPr bwMode="auto">
          <a:xfrm>
            <a:off x="533400" y="1547686"/>
            <a:ext cx="2931695" cy="505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589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42"/>
          <a:stretch/>
        </p:blipFill>
        <p:spPr bwMode="auto">
          <a:xfrm>
            <a:off x="3733800" y="1752600"/>
            <a:ext cx="5131293" cy="376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133600" y="3962400"/>
            <a:ext cx="381000" cy="460332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Times" pitchFamily="-105" charset="0"/>
              <a:ea typeface="ＭＳ Ｐゴシック" pitchFamily="-105" charset="-128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2133600" y="1752600"/>
            <a:ext cx="1600200" cy="2209800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2133600" y="4422732"/>
            <a:ext cx="1600200" cy="1216068"/>
          </a:xfrm>
          <a:prstGeom prst="lin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14800" y="5616714"/>
            <a:ext cx="434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a single etched transistor labeled with base (b), emitter (e), and collector (c)</a:t>
            </a:r>
            <a:endParaRPr lang="en-US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8537" y="196516"/>
            <a:ext cx="549537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Transistors</a:t>
            </a:r>
            <a:endParaRPr lang="en-US" sz="42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0735" name="Rectangle 32"/>
          <p:cNvSpPr>
            <a:spLocks noChangeArrowheads="1"/>
          </p:cNvSpPr>
          <p:nvPr/>
        </p:nvSpPr>
        <p:spPr bwMode="auto">
          <a:xfrm>
            <a:off x="4559274" y="5638800"/>
            <a:ext cx="3527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switch-on-type 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transistor</a:t>
            </a:r>
          </a:p>
        </p:txBody>
      </p:sp>
      <p:sp>
        <p:nvSpPr>
          <p:cNvPr id="30736" name="Rectangle 33"/>
          <p:cNvSpPr>
            <a:spLocks noChangeArrowheads="1"/>
          </p:cNvSpPr>
          <p:nvPr/>
        </p:nvSpPr>
        <p:spPr bwMode="auto">
          <a:xfrm>
            <a:off x="4818127" y="6154865"/>
            <a:ext cx="30099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ambria" pitchFamily="18" charset="0"/>
              </a:rPr>
              <a:t>single-electron </a:t>
            </a:r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</a:rPr>
              <a:t>tunneling, or SET transistor</a:t>
            </a:r>
            <a:endParaRPr lang="en-US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30737" name="Picture 35" descr="Picture 4.png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3" y="2057400"/>
            <a:ext cx="5127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738" name="Straight Connector 37"/>
          <p:cNvCxnSpPr>
            <a:cxnSpLocks noChangeShapeType="1"/>
          </p:cNvCxnSpPr>
          <p:nvPr/>
        </p:nvCxnSpPr>
        <p:spPr bwMode="auto">
          <a:xfrm>
            <a:off x="7241258" y="5071161"/>
            <a:ext cx="43434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39" name="Rectangle 38"/>
          <p:cNvSpPr>
            <a:spLocks noChangeArrowheads="1"/>
          </p:cNvSpPr>
          <p:nvPr/>
        </p:nvSpPr>
        <p:spPr bwMode="auto">
          <a:xfrm>
            <a:off x="7081375" y="5029200"/>
            <a:ext cx="74251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ambria" pitchFamily="18" charset="0"/>
              </a:rPr>
              <a:t>20 </a:t>
            </a:r>
            <a:r>
              <a:rPr lang="en-US" sz="1600" dirty="0">
                <a:solidFill>
                  <a:srgbClr val="000000"/>
                </a:solidFill>
                <a:latin typeface="Cambria" pitchFamily="18" charset="0"/>
              </a:rPr>
              <a:t>nm</a:t>
            </a:r>
          </a:p>
        </p:txBody>
      </p:sp>
      <p:sp>
        <p:nvSpPr>
          <p:cNvPr id="30740" name="Rectangle 39"/>
          <p:cNvSpPr>
            <a:spLocks noChangeArrowheads="1"/>
          </p:cNvSpPr>
          <p:nvPr/>
        </p:nvSpPr>
        <p:spPr bwMode="auto">
          <a:xfrm>
            <a:off x="5133951" y="1502319"/>
            <a:ext cx="2362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E0CFB"/>
                </a:solidFill>
                <a:latin typeface="Cambria" pitchFamily="18" charset="0"/>
              </a:rPr>
              <a:t>+3v voltage here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30742" name="Straight Arrow Connector 42"/>
          <p:cNvCxnSpPr>
            <a:cxnSpLocks noChangeShapeType="1"/>
          </p:cNvCxnSpPr>
          <p:nvPr/>
        </p:nvCxnSpPr>
        <p:spPr bwMode="auto">
          <a:xfrm flipV="1">
            <a:off x="5340350" y="3652838"/>
            <a:ext cx="2087563" cy="4762"/>
          </a:xfrm>
          <a:prstGeom prst="straightConnector1">
            <a:avLst/>
          </a:prstGeom>
          <a:noFill/>
          <a:ln w="19050">
            <a:solidFill>
              <a:srgbClr val="0A04EB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43" name="Rectangle 45"/>
          <p:cNvSpPr>
            <a:spLocks noChangeArrowheads="1"/>
          </p:cNvSpPr>
          <p:nvPr/>
        </p:nvSpPr>
        <p:spPr bwMode="auto">
          <a:xfrm>
            <a:off x="6957336" y="3797300"/>
            <a:ext cx="210320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E0CFB"/>
                </a:solidFill>
                <a:latin typeface="Cambria" pitchFamily="18" charset="0"/>
              </a:rPr>
              <a:t>allows current here</a:t>
            </a:r>
            <a:endParaRPr lang="en-US" sz="180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40" name="Picture 15"/>
          <p:cNvPicPr>
            <a:picLocks noChangeAspect="1" noChangeArrowheads="1"/>
          </p:cNvPicPr>
          <p:nvPr/>
        </p:nvPicPr>
        <p:blipFill rotWithShape="1"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47" b="18091"/>
          <a:stretch/>
        </p:blipFill>
        <p:spPr bwMode="auto">
          <a:xfrm>
            <a:off x="7434942" y="76200"/>
            <a:ext cx="1488491" cy="910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3" name="Rectangle 33"/>
          <p:cNvSpPr>
            <a:spLocks noChangeArrowheads="1"/>
          </p:cNvSpPr>
          <p:nvPr/>
        </p:nvSpPr>
        <p:spPr bwMode="auto">
          <a:xfrm>
            <a:off x="7315200" y="1040564"/>
            <a:ext cx="17279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Cambria" pitchFamily="18" charset="0"/>
              </a:rPr>
              <a:t>Radio Shack transistors</a:t>
            </a:r>
            <a:endParaRPr lang="en-US" sz="1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6" name="Down Arrow 5"/>
          <p:cNvSpPr/>
          <p:nvPr/>
        </p:nvSpPr>
        <p:spPr bwMode="auto">
          <a:xfrm rot="14165738">
            <a:off x="3337841" y="5040441"/>
            <a:ext cx="474110" cy="725904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7" name="Down Arrow 116"/>
          <p:cNvSpPr/>
          <p:nvPr/>
        </p:nvSpPr>
        <p:spPr bwMode="auto">
          <a:xfrm>
            <a:off x="6101649" y="1935283"/>
            <a:ext cx="426851" cy="494129"/>
          </a:xfrm>
          <a:prstGeom prst="downArrow">
            <a:avLst/>
          </a:prstGeom>
          <a:solidFill>
            <a:srgbClr val="CAEDF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18" name="Rounded Rectangle 117"/>
          <p:cNvSpPr/>
          <p:nvPr/>
        </p:nvSpPr>
        <p:spPr bwMode="auto">
          <a:xfrm>
            <a:off x="304800" y="1062682"/>
            <a:ext cx="3017108" cy="5474644"/>
          </a:xfrm>
          <a:prstGeom prst="roundRect">
            <a:avLst>
              <a:gd name="adj" fmla="val 12162"/>
            </a:avLst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19" name="Rectangle 118"/>
          <p:cNvSpPr/>
          <p:nvPr/>
        </p:nvSpPr>
        <p:spPr bwMode="auto">
          <a:xfrm>
            <a:off x="662898" y="2988920"/>
            <a:ext cx="949325" cy="64928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20" name="Line 12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07360" y="3358807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1" name="Line 13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448710" y="335880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2" name="Line 14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1437598" y="3596932"/>
            <a:ext cx="261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3" name="Group 1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flipH="1">
            <a:off x="562885" y="3350870"/>
            <a:ext cx="261938" cy="238125"/>
            <a:chOff x="1488" y="1787"/>
            <a:chExt cx="165" cy="150"/>
          </a:xfrm>
        </p:grpSpPr>
        <p:sp>
          <p:nvSpPr>
            <p:cNvPr id="124" name="Line 16"/>
            <p:cNvSpPr>
              <a:spLocks noChangeShapeType="1"/>
            </p:cNvSpPr>
            <p:nvPr>
              <p:custDataLst>
                <p:tags r:id="rId44"/>
              </p:custDataLst>
            </p:nvPr>
          </p:nvSpPr>
          <p:spPr bwMode="auto">
            <a:xfrm>
              <a:off x="1495" y="1787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5" name="Line 17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1488" y="1937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6" name="Line 1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5773" y="3233395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7" name="Oval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070885" y="3111157"/>
            <a:ext cx="119063" cy="1063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8" name="Line 2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1126448" y="286827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9" name="Text Box 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55087" y="2699249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latin typeface="Cambria" pitchFamily="18" charset="0"/>
              </a:rPr>
              <a:t>0v</a:t>
            </a:r>
            <a:endParaRPr lang="en-US" sz="1600" b="1" dirty="0">
              <a:latin typeface="Cambria" pitchFamily="18" charset="0"/>
            </a:endParaRPr>
          </a:p>
        </p:txBody>
      </p:sp>
      <p:sp>
        <p:nvSpPr>
          <p:cNvPr id="130" name="Text Box 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9326" y="2220239"/>
            <a:ext cx="21310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switch-off-type   </a:t>
            </a:r>
            <a:r>
              <a:rPr lang="en-US" sz="1200" dirty="0" smtClean="0">
                <a:latin typeface="Cambria" pitchFamily="18" charset="0"/>
              </a:rPr>
              <a:t>(</a:t>
            </a:r>
            <a:r>
              <a:rPr lang="en-US" sz="1200" dirty="0" err="1" smtClean="0">
                <a:latin typeface="Cambria" pitchFamily="18" charset="0"/>
              </a:rPr>
              <a:t>pmos</a:t>
            </a:r>
            <a:r>
              <a:rPr lang="en-US" sz="1200" dirty="0" smtClean="0">
                <a:latin typeface="Cambria" pitchFamily="18" charset="0"/>
              </a:rPr>
              <a:t>)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131" name="Text Box 2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40372" y="3618770"/>
            <a:ext cx="16308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rgbClr val="0E0CFB"/>
                </a:solidFill>
                <a:latin typeface="Cambria" pitchFamily="18" charset="0"/>
              </a:rPr>
              <a:t>0v “connects" this wire</a:t>
            </a:r>
            <a:endParaRPr lang="en-US" sz="1200" i="1" dirty="0">
              <a:solidFill>
                <a:srgbClr val="0E0CFB"/>
              </a:solidFill>
              <a:latin typeface="Cambria" pitchFamily="18" charset="0"/>
            </a:endParaRPr>
          </a:p>
        </p:txBody>
      </p:sp>
      <p:sp>
        <p:nvSpPr>
          <p:cNvPr id="132" name="Text Box 32"/>
          <p:cNvSpPr txBox="1">
            <a:spLocks noChangeArrowheads="1"/>
          </p:cNvSpPr>
          <p:nvPr/>
        </p:nvSpPr>
        <p:spPr bwMode="auto">
          <a:xfrm>
            <a:off x="769144" y="1187450"/>
            <a:ext cx="1982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Transistors are current</a:t>
            </a:r>
            <a:r>
              <a:rPr lang="en-US" sz="1800" b="1" i="1" dirty="0">
                <a:solidFill>
                  <a:srgbClr val="000000"/>
                </a:solidFill>
                <a:latin typeface="Cambria" pitchFamily="18" charset="0"/>
              </a:rPr>
              <a:t> switches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sz="1800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3" name="Line 33"/>
          <p:cNvSpPr>
            <a:spLocks noChangeShapeType="1"/>
          </p:cNvSpPr>
          <p:nvPr/>
        </p:nvSpPr>
        <p:spPr bwMode="auto">
          <a:xfrm>
            <a:off x="945473" y="3441357"/>
            <a:ext cx="379412" cy="0"/>
          </a:xfrm>
          <a:prstGeom prst="line">
            <a:avLst/>
          </a:prstGeom>
          <a:noFill/>
          <a:ln w="19050">
            <a:solidFill>
              <a:srgbClr val="0E0CFB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4" name="Text 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921783" y="3643218"/>
            <a:ext cx="1337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rgbClr val="0E0CFB"/>
                </a:solidFill>
                <a:latin typeface="Cambria" pitchFamily="18" charset="0"/>
              </a:rPr>
              <a:t>3v </a:t>
            </a:r>
            <a:r>
              <a:rPr lang="en-US" sz="1200" i="1" u="sng" dirty="0" smtClean="0">
                <a:solidFill>
                  <a:srgbClr val="0E0CFB"/>
                </a:solidFill>
                <a:latin typeface="Cambria" pitchFamily="18" charset="0"/>
              </a:rPr>
              <a:t>"cuts"</a:t>
            </a:r>
            <a:r>
              <a:rPr lang="en-US" sz="1200" i="1" dirty="0" smtClean="0">
                <a:solidFill>
                  <a:srgbClr val="0E0CFB"/>
                </a:solidFill>
                <a:latin typeface="Cambria" pitchFamily="18" charset="0"/>
              </a:rPr>
              <a:t> this wire</a:t>
            </a:r>
            <a:endParaRPr lang="en-US" sz="1200" i="1" dirty="0">
              <a:solidFill>
                <a:srgbClr val="0E0CFB"/>
              </a:solidFill>
              <a:latin typeface="Cambria" pitchFamily="18" charset="0"/>
            </a:endParaRPr>
          </a:p>
        </p:txBody>
      </p:sp>
      <p:sp>
        <p:nvSpPr>
          <p:cNvPr id="135" name="Rectangle 134"/>
          <p:cNvSpPr/>
          <p:nvPr/>
        </p:nvSpPr>
        <p:spPr bwMode="auto">
          <a:xfrm>
            <a:off x="2139049" y="2983443"/>
            <a:ext cx="949325" cy="64928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6" name="Line 1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283511" y="3353330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7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924861" y="335333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8" name="Line 1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913749" y="3591455"/>
            <a:ext cx="261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9" name="Group 1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 flipH="1">
            <a:off x="2039036" y="3345393"/>
            <a:ext cx="261938" cy="238125"/>
            <a:chOff x="1488" y="1787"/>
            <a:chExt cx="165" cy="150"/>
          </a:xfrm>
        </p:grpSpPr>
        <p:sp>
          <p:nvSpPr>
            <p:cNvPr id="140" name="Line 16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1495" y="1787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1" name="Line 17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1488" y="1937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2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281924" y="3227918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3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547036" y="3105680"/>
            <a:ext cx="119063" cy="1063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4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2602599" y="286279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5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55952" y="2706129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latin typeface="Cambria" pitchFamily="18" charset="0"/>
              </a:rPr>
              <a:t>3v</a:t>
            </a:r>
            <a:endParaRPr lang="en-US" sz="1600" b="1" dirty="0">
              <a:latin typeface="Cambria" pitchFamily="18" charset="0"/>
            </a:endParaRPr>
          </a:p>
        </p:txBody>
      </p:sp>
      <p:grpSp>
        <p:nvGrpSpPr>
          <p:cNvPr id="146" name="Group 145"/>
          <p:cNvGrpSpPr/>
          <p:nvPr/>
        </p:nvGrpSpPr>
        <p:grpSpPr>
          <a:xfrm>
            <a:off x="2514092" y="3274242"/>
            <a:ext cx="180975" cy="170362"/>
            <a:chOff x="2574582" y="3264816"/>
            <a:chExt cx="180975" cy="170362"/>
          </a:xfrm>
        </p:grpSpPr>
        <p:sp>
          <p:nvSpPr>
            <p:cNvPr id="147" name="Line 33"/>
            <p:cNvSpPr>
              <a:spLocks noChangeShapeType="1"/>
            </p:cNvSpPr>
            <p:nvPr/>
          </p:nvSpPr>
          <p:spPr bwMode="auto">
            <a:xfrm flipV="1">
              <a:off x="2574582" y="3264816"/>
              <a:ext cx="178045" cy="161849"/>
            </a:xfrm>
            <a:prstGeom prst="line">
              <a:avLst/>
            </a:prstGeom>
            <a:noFill/>
            <a:ln w="19050">
              <a:solidFill>
                <a:srgbClr val="0E0CFB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8" name="Line 33"/>
            <p:cNvSpPr>
              <a:spLocks noChangeShapeType="1"/>
            </p:cNvSpPr>
            <p:nvPr/>
          </p:nvSpPr>
          <p:spPr bwMode="auto">
            <a:xfrm>
              <a:off x="2579802" y="3264816"/>
              <a:ext cx="175755" cy="170362"/>
            </a:xfrm>
            <a:prstGeom prst="line">
              <a:avLst/>
            </a:prstGeom>
            <a:noFill/>
            <a:ln w="19050">
              <a:solidFill>
                <a:srgbClr val="0E0CFB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9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60580" y="4572000"/>
            <a:ext cx="2121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switch-on-type   </a:t>
            </a:r>
            <a:r>
              <a:rPr lang="en-US" sz="1200" dirty="0" smtClean="0">
                <a:latin typeface="Cambria" pitchFamily="18" charset="0"/>
              </a:rPr>
              <a:t>(</a:t>
            </a:r>
            <a:r>
              <a:rPr lang="en-US" sz="1200" dirty="0" err="1" smtClean="0">
                <a:latin typeface="Cambria" pitchFamily="18" charset="0"/>
              </a:rPr>
              <a:t>nmos</a:t>
            </a:r>
            <a:r>
              <a:rPr lang="en-US" sz="1200" dirty="0" smtClean="0">
                <a:latin typeface="Cambria" pitchFamily="18" charset="0"/>
              </a:rPr>
              <a:t>)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150" name="Line 12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756714" y="5610790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1" name="Line 13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1398064" y="561079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2" name="Line 14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386952" y="5848915"/>
            <a:ext cx="261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3" name="Group 15"/>
          <p:cNvGrpSpPr>
            <a:grpSpLocks/>
          </p:cNvGrpSpPr>
          <p:nvPr>
            <p:custDataLst>
              <p:tags r:id="rId25"/>
            </p:custDataLst>
          </p:nvPr>
        </p:nvGrpSpPr>
        <p:grpSpPr bwMode="auto">
          <a:xfrm flipH="1">
            <a:off x="512239" y="5602853"/>
            <a:ext cx="261938" cy="238125"/>
            <a:chOff x="1488" y="1787"/>
            <a:chExt cx="165" cy="150"/>
          </a:xfrm>
        </p:grpSpPr>
        <p:sp>
          <p:nvSpPr>
            <p:cNvPr id="154" name="Line 16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1495" y="1787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5" name="Line 17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1488" y="1937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6" name="Line 1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755127" y="5485378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7" name="Line 21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1075802" y="523386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8" name="Text 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004441" y="5064839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latin typeface="Cambria" pitchFamily="18" charset="0"/>
              </a:rPr>
              <a:t>0v</a:t>
            </a:r>
            <a:endParaRPr lang="en-US" sz="1600" b="1" dirty="0">
              <a:latin typeface="Cambria" pitchFamily="18" charset="0"/>
            </a:endParaRPr>
          </a:p>
        </p:txBody>
      </p:sp>
      <p:sp>
        <p:nvSpPr>
          <p:cNvPr id="159" name="Text Box 2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36303" y="5870753"/>
            <a:ext cx="1337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rgbClr val="0E0CFB"/>
                </a:solidFill>
                <a:latin typeface="Cambria" pitchFamily="18" charset="0"/>
              </a:rPr>
              <a:t>0v </a:t>
            </a:r>
            <a:r>
              <a:rPr lang="en-US" sz="1200" i="1" u="sng" dirty="0" smtClean="0">
                <a:solidFill>
                  <a:srgbClr val="0E0CFB"/>
                </a:solidFill>
                <a:latin typeface="Cambria" pitchFamily="18" charset="0"/>
              </a:rPr>
              <a:t>"cuts"</a:t>
            </a:r>
            <a:r>
              <a:rPr lang="en-US" sz="1200" i="1" dirty="0" smtClean="0">
                <a:solidFill>
                  <a:srgbClr val="0E0CFB"/>
                </a:solidFill>
                <a:latin typeface="Cambria" pitchFamily="18" charset="0"/>
              </a:rPr>
              <a:t> this wire</a:t>
            </a:r>
            <a:endParaRPr lang="en-US" sz="1200" i="1" dirty="0">
              <a:solidFill>
                <a:srgbClr val="0E0CFB"/>
              </a:solidFill>
              <a:latin typeface="Cambria" pitchFamily="18" charset="0"/>
            </a:endParaRPr>
          </a:p>
        </p:txBody>
      </p:sp>
      <p:sp>
        <p:nvSpPr>
          <p:cNvPr id="160" name="Line 33"/>
          <p:cNvSpPr>
            <a:spLocks noChangeShapeType="1"/>
          </p:cNvSpPr>
          <p:nvPr/>
        </p:nvSpPr>
        <p:spPr bwMode="auto">
          <a:xfrm>
            <a:off x="2363788" y="5693340"/>
            <a:ext cx="379412" cy="0"/>
          </a:xfrm>
          <a:prstGeom prst="line">
            <a:avLst/>
          </a:prstGeom>
          <a:noFill/>
          <a:ln w="19050">
            <a:solidFill>
              <a:srgbClr val="0E0CFB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1" name="Text Box 2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724560" y="5895201"/>
            <a:ext cx="16308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rgbClr val="0E0CFB"/>
                </a:solidFill>
                <a:latin typeface="Cambria" pitchFamily="18" charset="0"/>
              </a:rPr>
              <a:t>3v “connects" this wire</a:t>
            </a:r>
            <a:endParaRPr lang="en-US" sz="1200" i="1" dirty="0">
              <a:solidFill>
                <a:srgbClr val="0E0CFB"/>
              </a:solidFill>
              <a:latin typeface="Cambria" pitchFamily="18" charset="0"/>
            </a:endParaRPr>
          </a:p>
        </p:txBody>
      </p:sp>
      <p:sp>
        <p:nvSpPr>
          <p:cNvPr id="162" name="Line 12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2232865" y="5605313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3" name="Line 13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2874215" y="56053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4" name="Line 14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2863103" y="5843438"/>
            <a:ext cx="261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5" name="Group 15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 flipH="1">
            <a:off x="1988390" y="5597376"/>
            <a:ext cx="261938" cy="238125"/>
            <a:chOff x="1488" y="1787"/>
            <a:chExt cx="165" cy="150"/>
          </a:xfrm>
        </p:grpSpPr>
        <p:sp>
          <p:nvSpPr>
            <p:cNvPr id="166" name="Line 16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1495" y="1787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7" name="Line 17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1488" y="1937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8" name="Line 18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231278" y="5479901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9" name="Line 2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2551953" y="522838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0" name="Text Box 22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2505306" y="5071719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latin typeface="Cambria" pitchFamily="18" charset="0"/>
              </a:rPr>
              <a:t>3v</a:t>
            </a:r>
            <a:endParaRPr lang="en-US" sz="1600" b="1" dirty="0">
              <a:latin typeface="Cambria" pitchFamily="18" charset="0"/>
            </a:endParaRPr>
          </a:p>
        </p:txBody>
      </p:sp>
      <p:grpSp>
        <p:nvGrpSpPr>
          <p:cNvPr id="171" name="Group 170"/>
          <p:cNvGrpSpPr/>
          <p:nvPr/>
        </p:nvGrpSpPr>
        <p:grpSpPr>
          <a:xfrm>
            <a:off x="978243" y="5526225"/>
            <a:ext cx="180975" cy="170362"/>
            <a:chOff x="2574582" y="3264816"/>
            <a:chExt cx="180975" cy="170362"/>
          </a:xfrm>
        </p:grpSpPr>
        <p:sp>
          <p:nvSpPr>
            <p:cNvPr id="172" name="Line 33"/>
            <p:cNvSpPr>
              <a:spLocks noChangeShapeType="1"/>
            </p:cNvSpPr>
            <p:nvPr/>
          </p:nvSpPr>
          <p:spPr bwMode="auto">
            <a:xfrm flipV="1">
              <a:off x="2574582" y="3264816"/>
              <a:ext cx="178045" cy="161849"/>
            </a:xfrm>
            <a:prstGeom prst="line">
              <a:avLst/>
            </a:prstGeom>
            <a:noFill/>
            <a:ln w="19050">
              <a:solidFill>
                <a:srgbClr val="0E0CFB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3" name="Line 33"/>
            <p:cNvSpPr>
              <a:spLocks noChangeShapeType="1"/>
            </p:cNvSpPr>
            <p:nvPr/>
          </p:nvSpPr>
          <p:spPr bwMode="auto">
            <a:xfrm>
              <a:off x="2579802" y="3264816"/>
              <a:ext cx="175755" cy="170362"/>
            </a:xfrm>
            <a:prstGeom prst="line">
              <a:avLst/>
            </a:prstGeom>
            <a:noFill/>
            <a:ln w="19050">
              <a:solidFill>
                <a:srgbClr val="0E0CFB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74" name="Straight Connector 173"/>
          <p:cNvCxnSpPr/>
          <p:nvPr/>
        </p:nvCxnSpPr>
        <p:spPr bwMode="auto">
          <a:xfrm>
            <a:off x="562885" y="4325938"/>
            <a:ext cx="2408566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6820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7011"/>
            <a:ext cx="4343400" cy="4295495"/>
          </a:xfrm>
          <a:prstGeom prst="rect">
            <a:avLst/>
          </a:prstGeom>
        </p:spPr>
      </p:pic>
      <p:pic>
        <p:nvPicPr>
          <p:cNvPr id="17410" name="Picture 66" descr="Picture 6.png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4912580" cy="23637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6" name="Group 1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07950" y="6324600"/>
            <a:ext cx="381000" cy="457200"/>
            <a:chOff x="2928" y="1051"/>
            <a:chExt cx="840" cy="957"/>
          </a:xfrm>
        </p:grpSpPr>
        <p:sp>
          <p:nvSpPr>
            <p:cNvPr id="17433" name="Freeform 13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 w 1048"/>
                <a:gd name="T1" fmla="*/ 21 h 250"/>
                <a:gd name="T2" fmla="*/ 9 w 1048"/>
                <a:gd name="T3" fmla="*/ 83 h 250"/>
                <a:gd name="T4" fmla="*/ 9 w 1048"/>
                <a:gd name="T5" fmla="*/ 111 h 250"/>
                <a:gd name="T6" fmla="*/ 10 w 1048"/>
                <a:gd name="T7" fmla="*/ 125 h 250"/>
                <a:gd name="T8" fmla="*/ 10 w 1048"/>
                <a:gd name="T9" fmla="*/ 161 h 250"/>
                <a:gd name="T10" fmla="*/ 7 w 1048"/>
                <a:gd name="T11" fmla="*/ 230 h 250"/>
                <a:gd name="T12" fmla="*/ 2 w 1048"/>
                <a:gd name="T13" fmla="*/ 210 h 250"/>
                <a:gd name="T14" fmla="*/ 0 w 1048"/>
                <a:gd name="T15" fmla="*/ 189 h 250"/>
                <a:gd name="T16" fmla="*/ 2 w 1048"/>
                <a:gd name="T17" fmla="*/ 155 h 250"/>
                <a:gd name="T18" fmla="*/ 2 w 1048"/>
                <a:gd name="T19" fmla="*/ 125 h 250"/>
                <a:gd name="T20" fmla="*/ 2 w 1048"/>
                <a:gd name="T21" fmla="*/ 76 h 250"/>
                <a:gd name="T22" fmla="*/ 3 w 1048"/>
                <a:gd name="T23" fmla="*/ 55 h 250"/>
                <a:gd name="T24" fmla="*/ 3 w 1048"/>
                <a:gd name="T25" fmla="*/ 28 h 250"/>
                <a:gd name="T26" fmla="*/ 4 w 1048"/>
                <a:gd name="T27" fmla="*/ 14 h 250"/>
                <a:gd name="T28" fmla="*/ 5 w 1048"/>
                <a:gd name="T29" fmla="*/ 28 h 250"/>
                <a:gd name="T30" fmla="*/ 5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Oval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Oval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Oval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Oval 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Oval 1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Oval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Oval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1" name="AutoShape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2" name="Freeform 22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3" name="Freeform 23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4" name="Freeform 24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5" name="Freeform 25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27" name="Text Box 28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43060" y="6436489"/>
            <a:ext cx="265733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100" dirty="0" smtClean="0">
                <a:solidFill>
                  <a:srgbClr val="067B0E"/>
                </a:solidFill>
                <a:latin typeface="Cambria" pitchFamily="18" charset="0"/>
              </a:rPr>
              <a:t>Things seem to get messy around here…</a:t>
            </a:r>
            <a:endParaRPr lang="en-US" sz="1100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17429" name="Text Box 30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934200" y="6341336"/>
            <a:ext cx="1844842" cy="466281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500" dirty="0">
                <a:latin typeface="Calibri" pitchFamily="34" charset="0"/>
              </a:rPr>
              <a:t>An example of a </a:t>
            </a:r>
            <a:r>
              <a:rPr lang="en-US" sz="1500" b="1" i="1" dirty="0">
                <a:latin typeface="Calibri" pitchFamily="34" charset="0"/>
              </a:rPr>
              <a:t>happy </a:t>
            </a:r>
            <a:r>
              <a:rPr lang="en-US" sz="1500" dirty="0" smtClean="0">
                <a:latin typeface="Calibri" pitchFamily="34" charset="0"/>
              </a:rPr>
              <a:t>RCA</a:t>
            </a:r>
            <a:r>
              <a:rPr lang="en-US" sz="1500" b="1" i="1" dirty="0" smtClean="0">
                <a:latin typeface="Calibri" pitchFamily="34" charset="0"/>
              </a:rPr>
              <a:t> </a:t>
            </a:r>
            <a:r>
              <a:rPr lang="en-US" sz="1500" dirty="0" smtClean="0">
                <a:latin typeface="Calibri" pitchFamily="34" charset="0"/>
              </a:rPr>
              <a:t>solution</a:t>
            </a:r>
            <a:r>
              <a:rPr lang="en-US" sz="1500" dirty="0">
                <a:latin typeface="Calibri" pitchFamily="34" charset="0"/>
              </a:rPr>
              <a:t>...</a:t>
            </a:r>
          </a:p>
        </p:txBody>
      </p:sp>
      <p:sp>
        <p:nvSpPr>
          <p:cNvPr id="56" name="Rectangle 6"/>
          <p:cNvSpPr>
            <a:spLocks noChangeArrowheads="1"/>
          </p:cNvSpPr>
          <p:nvPr/>
        </p:nvSpPr>
        <p:spPr bwMode="auto">
          <a:xfrm>
            <a:off x="7656323" y="1087238"/>
            <a:ext cx="1372288" cy="193899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itchFamily="-106" charset="0"/>
              </a:rPr>
              <a:t>taking</a:t>
            </a:r>
          </a:p>
          <a:p>
            <a:r>
              <a:rPr lang="en-US" dirty="0" err="1" smtClean="0">
                <a:latin typeface="Calibri" pitchFamily="-106" charset="0"/>
              </a:rPr>
              <a:t>Logisim's</a:t>
            </a:r>
            <a:r>
              <a:rPr lang="en-US" dirty="0" smtClean="0">
                <a:latin typeface="Calibri" pitchFamily="-106" charset="0"/>
              </a:rPr>
              <a:t> </a:t>
            </a:r>
            <a:r>
              <a:rPr lang="en-US" i="1" dirty="0" smtClean="0">
                <a:solidFill>
                  <a:srgbClr val="067B0E"/>
                </a:solidFill>
                <a:latin typeface="Calibri" pitchFamily="-106" charset="0"/>
              </a:rPr>
              <a:t>"canvas" </a:t>
            </a:r>
            <a:r>
              <a:rPr lang="en-US" dirty="0" smtClean="0">
                <a:latin typeface="Calibri" pitchFamily="-106" charset="0"/>
              </a:rPr>
              <a:t>literally</a:t>
            </a:r>
          </a:p>
          <a:p>
            <a:r>
              <a:rPr lang="en-US" dirty="0" smtClean="0">
                <a:latin typeface="Calibri" pitchFamily="-106" charset="0"/>
              </a:rPr>
              <a:t>…</a:t>
            </a:r>
            <a:endParaRPr lang="en-US" sz="1600" dirty="0">
              <a:latin typeface="Calibri" pitchFamily="-106" charset="0"/>
            </a:endParaRPr>
          </a:p>
        </p:txBody>
      </p:sp>
      <p:sp>
        <p:nvSpPr>
          <p:cNvPr id="35" name="Line 25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3028406" y="609600"/>
            <a:ext cx="8895" cy="578276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36" name="Text Box 25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2130" y="76200"/>
            <a:ext cx="142187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CS </a:t>
            </a:r>
            <a:r>
              <a:rPr lang="en-US" sz="4200" dirty="0" smtClean="0">
                <a:latin typeface="Cambria" pitchFamily="18" charset="0"/>
              </a:rPr>
              <a:t>5</a:t>
            </a:r>
            <a:endParaRPr lang="en-US" sz="4200" dirty="0">
              <a:latin typeface="Cambria" pitchFamily="18" charset="0"/>
            </a:endParaRPr>
          </a:p>
        </p:txBody>
      </p:sp>
      <p:sp>
        <p:nvSpPr>
          <p:cNvPr id="37" name="Text Box 25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82763" y="5235077"/>
            <a:ext cx="1333500" cy="323850"/>
          </a:xfrm>
          <a:prstGeom prst="rect">
            <a:avLst/>
          </a:prstGeom>
          <a:solidFill>
            <a:srgbClr val="CAEDFC"/>
          </a:solidFill>
          <a:ln>
            <a:noFill/>
          </a:ln>
          <a:extLst/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alibri" panose="020F0502020204030204" pitchFamily="34" charset="0"/>
              </a:rPr>
              <a:t>logic gates</a:t>
            </a:r>
          </a:p>
        </p:txBody>
      </p:sp>
      <p:sp>
        <p:nvSpPr>
          <p:cNvPr id="38" name="Text Box 25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108042" y="5738147"/>
            <a:ext cx="1608221" cy="2437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 dirty="0" smtClean="0">
                <a:latin typeface="Calibri" panose="020F0502020204030204" pitchFamily="34" charset="0"/>
              </a:rPr>
              <a:t>switches:  </a:t>
            </a:r>
            <a:r>
              <a:rPr lang="en-US" sz="1200" b="1" i="1" dirty="0" smtClean="0">
                <a:latin typeface="Calibri" panose="020F0502020204030204" pitchFamily="34" charset="0"/>
              </a:rPr>
              <a:t>transistors</a:t>
            </a:r>
            <a:endParaRPr lang="en-US" sz="1200" b="1" i="1" dirty="0">
              <a:latin typeface="Calibri" panose="020F0502020204030204" pitchFamily="34" charset="0"/>
            </a:endParaRPr>
          </a:p>
        </p:txBody>
      </p:sp>
      <p:sp>
        <p:nvSpPr>
          <p:cNvPr id="39" name="Text Box 25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03326" y="4715964"/>
            <a:ext cx="1912937" cy="323850"/>
          </a:xfrm>
          <a:prstGeom prst="rect">
            <a:avLst/>
          </a:prstGeom>
          <a:solidFill>
            <a:srgbClr val="CAEDFC"/>
          </a:solidFill>
          <a:ln>
            <a:noFill/>
          </a:ln>
          <a:extLst/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alibri" panose="020F0502020204030204" pitchFamily="34" charset="0"/>
              </a:rPr>
              <a:t>bitwise functions</a:t>
            </a:r>
          </a:p>
        </p:txBody>
      </p:sp>
      <p:sp>
        <p:nvSpPr>
          <p:cNvPr id="40" name="Text Box 25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20863" y="4196852"/>
            <a:ext cx="1295400" cy="323850"/>
          </a:xfrm>
          <a:prstGeom prst="rect">
            <a:avLst/>
          </a:prstGeom>
          <a:solidFill>
            <a:srgbClr val="CAEDFC"/>
          </a:solidFill>
          <a:ln>
            <a:noFill/>
          </a:ln>
          <a:extLst/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arithmetic</a:t>
            </a:r>
          </a:p>
        </p:txBody>
      </p:sp>
      <p:sp>
        <p:nvSpPr>
          <p:cNvPr id="41" name="Text Box 25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8064" y="3715454"/>
            <a:ext cx="2238198" cy="289310"/>
          </a:xfrm>
          <a:prstGeom prst="rect">
            <a:avLst/>
          </a:prstGeom>
          <a:solidFill>
            <a:srgbClr val="FEDEB4"/>
          </a:solidFill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>
                <a:latin typeface="Calibri" panose="020F0502020204030204" pitchFamily="34" charset="0"/>
              </a:rPr>
              <a:t>1-bit memory: </a:t>
            </a:r>
            <a:r>
              <a:rPr lang="en-US" sz="1600" b="1" i="1" dirty="0">
                <a:latin typeface="Calibri" panose="020F0502020204030204" pitchFamily="34" charset="0"/>
              </a:rPr>
              <a:t>flip-flops</a:t>
            </a:r>
          </a:p>
        </p:txBody>
      </p:sp>
      <p:sp>
        <p:nvSpPr>
          <p:cNvPr id="42" name="Text Box 26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116063" y="2652214"/>
            <a:ext cx="1600200" cy="314325"/>
          </a:xfrm>
          <a:prstGeom prst="rect">
            <a:avLst/>
          </a:prstGeom>
          <a:solidFill>
            <a:srgbClr val="FEDEB4"/>
          </a:solidFill>
          <a:ln>
            <a:noFill/>
          </a:ln>
          <a:extLst/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>
                <a:latin typeface="Calibri" panose="020F0502020204030204" pitchFamily="34" charset="0"/>
              </a:rPr>
              <a:t>main memory</a:t>
            </a:r>
          </a:p>
        </p:txBody>
      </p:sp>
      <p:sp>
        <p:nvSpPr>
          <p:cNvPr id="43" name="Text Box 26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95400" y="2015067"/>
            <a:ext cx="1238931" cy="323850"/>
          </a:xfrm>
          <a:prstGeom prst="rect">
            <a:avLst/>
          </a:prstGeom>
          <a:solidFill>
            <a:srgbClr val="FFCC66"/>
          </a:solidFill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smtClean="0">
                <a:latin typeface="Calibri" panose="020F0502020204030204" pitchFamily="34" charset="0"/>
              </a:rPr>
              <a:t>computer</a:t>
            </a:r>
            <a:endParaRPr lang="en-US" sz="1800" b="1" dirty="0">
              <a:latin typeface="Calibri" panose="020F0502020204030204" pitchFamily="34" charset="0"/>
            </a:endParaRPr>
          </a:p>
        </p:txBody>
      </p:sp>
      <p:sp>
        <p:nvSpPr>
          <p:cNvPr id="44" name="Text Box 26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80533" y="1441002"/>
            <a:ext cx="1467769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b="1" i="1" dirty="0" smtClean="0">
                <a:solidFill>
                  <a:srgbClr val="CC3300"/>
                </a:solidFill>
                <a:latin typeface="Cambria" panose="02040503050406030204" pitchFamily="18" charset="0"/>
              </a:rPr>
              <a:t>Hmmm...</a:t>
            </a:r>
          </a:p>
        </p:txBody>
      </p:sp>
      <p:sp>
        <p:nvSpPr>
          <p:cNvPr id="45" name="Text Box 260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546276" y="3171327"/>
            <a:ext cx="1169987" cy="323850"/>
          </a:xfrm>
          <a:prstGeom prst="rect">
            <a:avLst/>
          </a:prstGeom>
          <a:solidFill>
            <a:srgbClr val="FEDEB4"/>
          </a:solidFill>
          <a:ln>
            <a:noFill/>
          </a:ln>
          <a:extLst/>
        </p:spPr>
        <p:txBody>
          <a:bodyPr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>
                <a:latin typeface="Calibri" panose="020F0502020204030204" pitchFamily="34" charset="0"/>
              </a:rPr>
              <a:t>registers</a:t>
            </a:r>
          </a:p>
        </p:txBody>
      </p:sp>
      <p:sp>
        <p:nvSpPr>
          <p:cNvPr id="46" name="Text Box 263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838200"/>
            <a:ext cx="19129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3200" b="1" dirty="0" smtClean="0">
                <a:latin typeface="Cambria" panose="02040503050406030204" pitchFamily="18" charset="0"/>
              </a:rPr>
              <a:t>Python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893864" y="1705337"/>
            <a:ext cx="306536" cy="2913618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dirty="0" smtClean="0">
                <a:latin typeface="Calibri" panose="020F0502020204030204" pitchFamily="34" charset="0"/>
              </a:rPr>
              <a:t>A</a:t>
            </a:r>
          </a:p>
          <a:p>
            <a:pPr>
              <a:lnSpc>
                <a:spcPts val="2000"/>
              </a:lnSpc>
            </a:pPr>
            <a:r>
              <a:rPr lang="en-US" sz="1500" dirty="0" smtClean="0">
                <a:latin typeface="Calibri" panose="020F0502020204030204" pitchFamily="34" charset="0"/>
              </a:rPr>
              <a:t>B</a:t>
            </a:r>
          </a:p>
          <a:p>
            <a:pPr>
              <a:lnSpc>
                <a:spcPts val="2000"/>
              </a:lnSpc>
            </a:pPr>
            <a:r>
              <a:rPr lang="en-US" sz="1500" dirty="0" smtClean="0">
                <a:latin typeface="Calibri" panose="020F0502020204030204" pitchFamily="34" charset="0"/>
              </a:rPr>
              <a:t>S</a:t>
            </a:r>
          </a:p>
          <a:p>
            <a:pPr>
              <a:lnSpc>
                <a:spcPts val="2000"/>
              </a:lnSpc>
            </a:pPr>
            <a:r>
              <a:rPr lang="en-US" sz="1500" dirty="0" smtClean="0">
                <a:latin typeface="Calibri" panose="020F0502020204030204" pitchFamily="34" charset="0"/>
              </a:rPr>
              <a:t>T</a:t>
            </a:r>
          </a:p>
          <a:p>
            <a:pPr>
              <a:lnSpc>
                <a:spcPts val="2000"/>
              </a:lnSpc>
            </a:pPr>
            <a:r>
              <a:rPr lang="en-US" sz="1500" dirty="0" smtClean="0">
                <a:latin typeface="Calibri" panose="020F0502020204030204" pitchFamily="34" charset="0"/>
              </a:rPr>
              <a:t>R</a:t>
            </a:r>
          </a:p>
          <a:p>
            <a:pPr>
              <a:lnSpc>
                <a:spcPts val="2000"/>
              </a:lnSpc>
            </a:pPr>
            <a:r>
              <a:rPr lang="en-US" sz="1500" dirty="0" smtClean="0">
                <a:latin typeface="Calibri" panose="020F0502020204030204" pitchFamily="34" charset="0"/>
              </a:rPr>
              <a:t>A</a:t>
            </a:r>
          </a:p>
          <a:p>
            <a:pPr>
              <a:lnSpc>
                <a:spcPts val="2000"/>
              </a:lnSpc>
            </a:pPr>
            <a:r>
              <a:rPr lang="en-US" sz="1500" dirty="0" smtClean="0">
                <a:latin typeface="Calibri" panose="020F0502020204030204" pitchFamily="34" charset="0"/>
              </a:rPr>
              <a:t>C</a:t>
            </a:r>
          </a:p>
          <a:p>
            <a:pPr>
              <a:lnSpc>
                <a:spcPts val="2000"/>
              </a:lnSpc>
            </a:pPr>
            <a:r>
              <a:rPr lang="en-US" sz="1500" dirty="0" smtClean="0">
                <a:latin typeface="Calibri" panose="020F0502020204030204" pitchFamily="34" charset="0"/>
              </a:rPr>
              <a:t>T</a:t>
            </a:r>
          </a:p>
          <a:p>
            <a:pPr>
              <a:lnSpc>
                <a:spcPts val="2000"/>
              </a:lnSpc>
            </a:pPr>
            <a:r>
              <a:rPr lang="en-US" sz="1500" dirty="0" smtClean="0">
                <a:latin typeface="Calibri" panose="020F0502020204030204" pitchFamily="34" charset="0"/>
              </a:rPr>
              <a:t>I</a:t>
            </a:r>
          </a:p>
          <a:p>
            <a:pPr>
              <a:lnSpc>
                <a:spcPts val="2000"/>
              </a:lnSpc>
            </a:pPr>
            <a:r>
              <a:rPr lang="en-US" sz="1500" dirty="0" smtClean="0">
                <a:latin typeface="Calibri" panose="020F0502020204030204" pitchFamily="34" charset="0"/>
              </a:rPr>
              <a:t>O</a:t>
            </a:r>
          </a:p>
          <a:p>
            <a:pPr>
              <a:lnSpc>
                <a:spcPts val="2000"/>
              </a:lnSpc>
            </a:pPr>
            <a:r>
              <a:rPr lang="en-US" sz="1500" dirty="0" smtClean="0">
                <a:latin typeface="Calibri" panose="020F0502020204030204" pitchFamily="34" charset="0"/>
              </a:rPr>
              <a:t>N</a:t>
            </a:r>
            <a:endParaRPr lang="en-US" sz="1500" dirty="0">
              <a:latin typeface="Calibri" panose="020F0502020204030204" pitchFamily="34" charset="0"/>
            </a:endParaRPr>
          </a:p>
        </p:txBody>
      </p:sp>
      <p:sp>
        <p:nvSpPr>
          <p:cNvPr id="47" name="Line 257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12584" y="914400"/>
            <a:ext cx="3659" cy="513184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4215" y="1774884"/>
            <a:ext cx="306536" cy="3170099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1500" dirty="0" smtClean="0">
                <a:latin typeface="Calibri" panose="020F0502020204030204" pitchFamily="34" charset="0"/>
              </a:rPr>
              <a:t>OUR</a:t>
            </a:r>
          </a:p>
          <a:p>
            <a:pPr>
              <a:lnSpc>
                <a:spcPts val="2000"/>
              </a:lnSpc>
            </a:pPr>
            <a:r>
              <a:rPr lang="en-US" sz="1500" dirty="0" smtClean="0">
                <a:latin typeface="Calibri" panose="020F0502020204030204" pitchFamily="34" charset="0"/>
              </a:rPr>
              <a:t> CS5</a:t>
            </a:r>
          </a:p>
          <a:p>
            <a:pPr>
              <a:lnSpc>
                <a:spcPts val="2000"/>
              </a:lnSpc>
            </a:pPr>
            <a:r>
              <a:rPr lang="en-US" sz="1500" dirty="0" smtClean="0">
                <a:latin typeface="Calibri" panose="020F0502020204030204" pitchFamily="34" charset="0"/>
              </a:rPr>
              <a:t> PATH </a:t>
            </a:r>
            <a:endParaRPr lang="en-US" sz="15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90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7"/>
          <p:cNvPicPr>
            <a:picLocks noChangeAspect="1" noChangeArrowheads="1"/>
          </p:cNvPicPr>
          <p:nvPr/>
        </p:nvPicPr>
        <p:blipFill>
          <a:blip r:embed="rId63"/>
          <a:srcRect l="43050" t="59862" r="52556" b="30078"/>
          <a:stretch>
            <a:fillRect/>
          </a:stretch>
        </p:blipFill>
        <p:spPr bwMode="auto">
          <a:xfrm>
            <a:off x="6184900" y="4308475"/>
            <a:ext cx="6858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1747" name="Picture 4" descr="invert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2" r="38347"/>
          <a:stretch>
            <a:fillRect/>
          </a:stretch>
        </p:blipFill>
        <p:spPr bwMode="auto">
          <a:xfrm>
            <a:off x="4605338" y="4208463"/>
            <a:ext cx="338931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66800" y="152400"/>
            <a:ext cx="71628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800" dirty="0">
                <a:solidFill>
                  <a:srgbClr val="000000"/>
                </a:solidFill>
                <a:latin typeface="Cambria" pitchFamily="18" charset="0"/>
              </a:rPr>
              <a:t>Building a NOT gate</a:t>
            </a:r>
            <a:endParaRPr lang="en-US" sz="38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1767" name="Text Box 2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84613" y="2822575"/>
            <a:ext cx="4556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Building a </a:t>
            </a:r>
            <a:r>
              <a:rPr lang="en-US" sz="2000" b="1" dirty="0">
                <a:solidFill>
                  <a:srgbClr val="000000"/>
                </a:solidFill>
                <a:latin typeface="Cambria" pitchFamily="18" charset="0"/>
              </a:rPr>
              <a:t>NOT</a:t>
            </a:r>
            <a:r>
              <a:rPr lang="en-US" sz="2000" dirty="0">
                <a:solidFill>
                  <a:srgbClr val="000000"/>
                </a:solidFill>
                <a:latin typeface="Cambria" pitchFamily="18" charset="0"/>
              </a:rPr>
              <a:t> gate from transistors…</a:t>
            </a:r>
          </a:p>
        </p:txBody>
      </p:sp>
      <p:sp>
        <p:nvSpPr>
          <p:cNvPr id="31771" name="Text Box 35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373216" y="1769061"/>
            <a:ext cx="77296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Cambria" pitchFamily="18" charset="0"/>
              </a:rPr>
              <a:t>output</a:t>
            </a:r>
          </a:p>
        </p:txBody>
      </p:sp>
      <p:grpSp>
        <p:nvGrpSpPr>
          <p:cNvPr id="31772" name="Group 36"/>
          <p:cNvGrpSpPr>
            <a:grpSpLocks/>
          </p:cNvGrpSpPr>
          <p:nvPr/>
        </p:nvGrpSpPr>
        <p:grpSpPr bwMode="auto">
          <a:xfrm rot="-5400000">
            <a:off x="5834857" y="316706"/>
            <a:ext cx="831850" cy="2789237"/>
            <a:chOff x="5022" y="2162"/>
            <a:chExt cx="336" cy="1235"/>
          </a:xfrm>
        </p:grpSpPr>
        <p:sp>
          <p:nvSpPr>
            <p:cNvPr id="31792" name="AutoShape 37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 rot="10800000">
              <a:off x="5022" y="2553"/>
              <a:ext cx="336" cy="480"/>
            </a:xfrm>
            <a:prstGeom prst="triangle">
              <a:avLst>
                <a:gd name="adj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93" name="Oval 38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 rot="5400000">
              <a:off x="5146" y="3047"/>
              <a:ext cx="89" cy="8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94" name="Line 39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5185" y="2162"/>
              <a:ext cx="0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1795" name="Line 40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>
              <a:off x="5191" y="3143"/>
              <a:ext cx="0" cy="25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1773" name="Rectangle 41"/>
          <p:cNvSpPr>
            <a:spLocks noChangeArrowheads="1"/>
          </p:cNvSpPr>
          <p:nvPr/>
        </p:nvSpPr>
        <p:spPr bwMode="auto">
          <a:xfrm>
            <a:off x="4439304" y="1727200"/>
            <a:ext cx="6527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9900"/>
                </a:solidFill>
                <a:latin typeface="Cambria" pitchFamily="18" charset="0"/>
              </a:rPr>
              <a:t>input</a:t>
            </a:r>
          </a:p>
        </p:txBody>
      </p:sp>
      <p:sp>
        <p:nvSpPr>
          <p:cNvPr id="31774" name="Text Box 4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54688" y="1554163"/>
            <a:ext cx="615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0000"/>
                </a:solidFill>
                <a:latin typeface="Arial" pitchFamily="34" charset="0"/>
              </a:rPr>
              <a:t>NOT</a:t>
            </a:r>
            <a:endParaRPr lang="en-US" sz="1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775" name="Line 44"/>
          <p:cNvSpPr>
            <a:spLocks noChangeShapeType="1"/>
          </p:cNvSpPr>
          <p:nvPr/>
        </p:nvSpPr>
        <p:spPr bwMode="auto">
          <a:xfrm>
            <a:off x="6227763" y="1143000"/>
            <a:ext cx="0" cy="30480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76" name="Line 45"/>
          <p:cNvSpPr>
            <a:spLocks noChangeShapeType="1"/>
          </p:cNvSpPr>
          <p:nvPr/>
        </p:nvSpPr>
        <p:spPr bwMode="auto">
          <a:xfrm>
            <a:off x="6234113" y="1979613"/>
            <a:ext cx="0" cy="30480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77" name="Line 46"/>
          <p:cNvSpPr>
            <a:spLocks noChangeShapeType="1"/>
          </p:cNvSpPr>
          <p:nvPr/>
        </p:nvSpPr>
        <p:spPr bwMode="auto">
          <a:xfrm rot="5400000">
            <a:off x="6230144" y="2199481"/>
            <a:ext cx="0" cy="204788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78" name="Line 47"/>
          <p:cNvSpPr>
            <a:spLocks noChangeShapeType="1"/>
          </p:cNvSpPr>
          <p:nvPr/>
        </p:nvSpPr>
        <p:spPr bwMode="auto">
          <a:xfrm rot="5400000">
            <a:off x="6230144" y="2278856"/>
            <a:ext cx="0" cy="134938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79" name="Line 48"/>
          <p:cNvSpPr>
            <a:spLocks noChangeShapeType="1"/>
          </p:cNvSpPr>
          <p:nvPr/>
        </p:nvSpPr>
        <p:spPr bwMode="auto">
          <a:xfrm rot="5400000">
            <a:off x="6229350" y="2346325"/>
            <a:ext cx="0" cy="88900"/>
          </a:xfrm>
          <a:prstGeom prst="line">
            <a:avLst/>
          </a:prstGeom>
          <a:noFill/>
          <a:ln w="19050">
            <a:solidFill>
              <a:srgbClr val="EB102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1783" name="Text Box 27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86238" y="5291138"/>
            <a:ext cx="893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Arial" pitchFamily="34" charset="0"/>
              </a:rPr>
              <a:t>(0 or 1)</a:t>
            </a:r>
          </a:p>
        </p:txBody>
      </p:sp>
      <p:sp>
        <p:nvSpPr>
          <p:cNvPr id="31784" name="Text Box 28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505575" y="3902075"/>
            <a:ext cx="579438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EB102C"/>
                </a:solidFill>
                <a:latin typeface="Arial" pitchFamily="34" charset="0"/>
              </a:rPr>
              <a:t>+3 </a:t>
            </a:r>
            <a:r>
              <a:rPr lang="en-US" sz="1600" dirty="0">
                <a:solidFill>
                  <a:srgbClr val="EB102C"/>
                </a:solidFill>
                <a:latin typeface="Arial" pitchFamily="34" charset="0"/>
              </a:rPr>
              <a:t>v</a:t>
            </a:r>
          </a:p>
        </p:txBody>
      </p:sp>
      <p:sp>
        <p:nvSpPr>
          <p:cNvPr id="31785" name="Text Box 29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184703" y="6368048"/>
            <a:ext cx="13211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EB102C"/>
                </a:solidFill>
                <a:latin typeface="Arial" pitchFamily="34" charset="0"/>
              </a:rPr>
              <a:t>Ground = 0v</a:t>
            </a:r>
            <a:endParaRPr lang="en-US" sz="1600" dirty="0">
              <a:solidFill>
                <a:srgbClr val="EB102C"/>
              </a:solidFill>
              <a:latin typeface="Arial" pitchFamily="34" charset="0"/>
            </a:endParaRPr>
          </a:p>
        </p:txBody>
      </p:sp>
      <p:sp>
        <p:nvSpPr>
          <p:cNvPr id="31786" name="Text Box 30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52153" y="5600391"/>
            <a:ext cx="1033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mic Sans MS" pitchFamily="66" charset="0"/>
              </a:rPr>
              <a:t>INPUT</a:t>
            </a:r>
          </a:p>
        </p:txBody>
      </p:sp>
      <p:sp>
        <p:nvSpPr>
          <p:cNvPr id="31787" name="Text Box 3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70638" y="3593068"/>
            <a:ext cx="1752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rgbClr val="EF3603"/>
                </a:solidFill>
                <a:latin typeface="Comic Sans MS" pitchFamily="66" charset="0"/>
              </a:rPr>
              <a:t>POWER</a:t>
            </a:r>
            <a:endParaRPr lang="en-US" dirty="0">
              <a:solidFill>
                <a:srgbClr val="EF3603"/>
              </a:solidFill>
              <a:latin typeface="Comic Sans MS" pitchFamily="66" charset="0"/>
            </a:endParaRPr>
          </a:p>
        </p:txBody>
      </p:sp>
      <p:sp>
        <p:nvSpPr>
          <p:cNvPr id="31789" name="Text Box 3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40910" y="5354660"/>
            <a:ext cx="14652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mic Sans MS" pitchFamily="66" charset="0"/>
              </a:rPr>
              <a:t>OUTPUT</a:t>
            </a:r>
          </a:p>
        </p:txBody>
      </p:sp>
      <p:sp>
        <p:nvSpPr>
          <p:cNvPr id="31790" name="Text Box 2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826375" y="5062538"/>
            <a:ext cx="893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Arial" pitchFamily="34" charset="0"/>
              </a:rPr>
              <a:t>(1 or 0)</a:t>
            </a:r>
          </a:p>
        </p:txBody>
      </p:sp>
      <p:sp>
        <p:nvSpPr>
          <p:cNvPr id="115" name="Rounded Rectangle 114"/>
          <p:cNvSpPr/>
          <p:nvPr/>
        </p:nvSpPr>
        <p:spPr bwMode="auto">
          <a:xfrm>
            <a:off x="304800" y="1062682"/>
            <a:ext cx="3017108" cy="5474644"/>
          </a:xfrm>
          <a:prstGeom prst="roundRect">
            <a:avLst>
              <a:gd name="adj" fmla="val 12162"/>
            </a:avLst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16" name="Rectangle 115"/>
          <p:cNvSpPr/>
          <p:nvPr/>
        </p:nvSpPr>
        <p:spPr bwMode="auto">
          <a:xfrm>
            <a:off x="662898" y="2988920"/>
            <a:ext cx="949325" cy="64928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17" name="Line 12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07360" y="3358807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8" name="Line 13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448710" y="3358807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9" name="Line 14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437598" y="3596932"/>
            <a:ext cx="261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0" name="Group 15"/>
          <p:cNvGrpSpPr>
            <a:grpSpLocks/>
          </p:cNvGrpSpPr>
          <p:nvPr>
            <p:custDataLst>
              <p:tags r:id="rId16"/>
            </p:custDataLst>
          </p:nvPr>
        </p:nvGrpSpPr>
        <p:grpSpPr bwMode="auto">
          <a:xfrm flipH="1">
            <a:off x="562885" y="3350870"/>
            <a:ext cx="261938" cy="238125"/>
            <a:chOff x="1488" y="1787"/>
            <a:chExt cx="165" cy="150"/>
          </a:xfrm>
        </p:grpSpPr>
        <p:sp>
          <p:nvSpPr>
            <p:cNvPr id="121" name="Line 16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1495" y="1787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Line 17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488" y="1937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23" name="Line 1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805773" y="3233395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4" name="Oval 1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070885" y="3111157"/>
            <a:ext cx="119063" cy="1063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5" name="Line 2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126448" y="286827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26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55087" y="2699249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latin typeface="Cambria" pitchFamily="18" charset="0"/>
              </a:rPr>
              <a:t>0v</a:t>
            </a:r>
            <a:endParaRPr lang="en-US" sz="1600" b="1" dirty="0">
              <a:latin typeface="Cambria" pitchFamily="18" charset="0"/>
            </a:endParaRPr>
          </a:p>
        </p:txBody>
      </p:sp>
      <p:sp>
        <p:nvSpPr>
          <p:cNvPr id="127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49326" y="2220239"/>
            <a:ext cx="2131096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switch-off-type   </a:t>
            </a:r>
            <a:r>
              <a:rPr lang="en-US" sz="1200" dirty="0" smtClean="0">
                <a:latin typeface="Cambria" pitchFamily="18" charset="0"/>
              </a:rPr>
              <a:t>(</a:t>
            </a:r>
            <a:r>
              <a:rPr lang="en-US" sz="1200" dirty="0" err="1" smtClean="0">
                <a:latin typeface="Cambria" pitchFamily="18" charset="0"/>
              </a:rPr>
              <a:t>pmos</a:t>
            </a:r>
            <a:r>
              <a:rPr lang="en-US" sz="1200" dirty="0" smtClean="0">
                <a:latin typeface="Cambria" pitchFamily="18" charset="0"/>
              </a:rPr>
              <a:t>)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128" name="Text Box 2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40372" y="3618770"/>
            <a:ext cx="16308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rgbClr val="0E0CFB"/>
                </a:solidFill>
                <a:latin typeface="Cambria" pitchFamily="18" charset="0"/>
              </a:rPr>
              <a:t>0v “connects" this wire</a:t>
            </a:r>
            <a:endParaRPr lang="en-US" sz="1200" i="1" dirty="0">
              <a:solidFill>
                <a:srgbClr val="0E0CFB"/>
              </a:solidFill>
              <a:latin typeface="Cambria" pitchFamily="18" charset="0"/>
            </a:endParaRPr>
          </a:p>
        </p:txBody>
      </p:sp>
      <p:sp>
        <p:nvSpPr>
          <p:cNvPr id="129" name="Text Box 32"/>
          <p:cNvSpPr txBox="1">
            <a:spLocks noChangeArrowheads="1"/>
          </p:cNvSpPr>
          <p:nvPr/>
        </p:nvSpPr>
        <p:spPr bwMode="auto">
          <a:xfrm>
            <a:off x="769144" y="1187450"/>
            <a:ext cx="19827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Transistors are current</a:t>
            </a:r>
            <a:r>
              <a:rPr lang="en-US" sz="1800" b="1" i="1" dirty="0">
                <a:solidFill>
                  <a:srgbClr val="000000"/>
                </a:solidFill>
                <a:latin typeface="Cambria" pitchFamily="18" charset="0"/>
              </a:rPr>
              <a:t> switches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:</a:t>
            </a:r>
            <a:endParaRPr lang="en-US" sz="1800" b="1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30" name="Line 33"/>
          <p:cNvSpPr>
            <a:spLocks noChangeShapeType="1"/>
          </p:cNvSpPr>
          <p:nvPr/>
        </p:nvSpPr>
        <p:spPr bwMode="auto">
          <a:xfrm>
            <a:off x="945473" y="3441357"/>
            <a:ext cx="379412" cy="0"/>
          </a:xfrm>
          <a:prstGeom prst="line">
            <a:avLst/>
          </a:prstGeom>
          <a:noFill/>
          <a:ln w="19050">
            <a:solidFill>
              <a:srgbClr val="0E0CFB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1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21783" y="3643218"/>
            <a:ext cx="1337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rgbClr val="0E0CFB"/>
                </a:solidFill>
                <a:latin typeface="Cambria" pitchFamily="18" charset="0"/>
              </a:rPr>
              <a:t>3v </a:t>
            </a:r>
            <a:r>
              <a:rPr lang="en-US" sz="1200" i="1" u="sng" dirty="0" smtClean="0">
                <a:solidFill>
                  <a:srgbClr val="0E0CFB"/>
                </a:solidFill>
                <a:latin typeface="Cambria" pitchFamily="18" charset="0"/>
              </a:rPr>
              <a:t>"cuts"</a:t>
            </a:r>
            <a:r>
              <a:rPr lang="en-US" sz="1200" i="1" dirty="0" smtClean="0">
                <a:solidFill>
                  <a:srgbClr val="0E0CFB"/>
                </a:solidFill>
                <a:latin typeface="Cambria" pitchFamily="18" charset="0"/>
              </a:rPr>
              <a:t> this wire</a:t>
            </a:r>
            <a:endParaRPr lang="en-US" sz="1200" i="1" dirty="0">
              <a:solidFill>
                <a:srgbClr val="0E0CFB"/>
              </a:solidFill>
              <a:latin typeface="Cambria" pitchFamily="18" charset="0"/>
            </a:endParaRPr>
          </a:p>
        </p:txBody>
      </p:sp>
      <p:sp>
        <p:nvSpPr>
          <p:cNvPr id="132" name="Rectangle 131"/>
          <p:cNvSpPr/>
          <p:nvPr/>
        </p:nvSpPr>
        <p:spPr bwMode="auto">
          <a:xfrm>
            <a:off x="2139049" y="2983443"/>
            <a:ext cx="949325" cy="649287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33" name="Line 1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283511" y="3353330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4" name="Line 1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924861" y="335333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35" name="Line 1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913749" y="3591455"/>
            <a:ext cx="261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36" name="Group 15"/>
          <p:cNvGrpSpPr>
            <a:grpSpLocks/>
          </p:cNvGrpSpPr>
          <p:nvPr>
            <p:custDataLst>
              <p:tags r:id="rId27"/>
            </p:custDataLst>
          </p:nvPr>
        </p:nvGrpSpPr>
        <p:grpSpPr bwMode="auto">
          <a:xfrm flipH="1">
            <a:off x="2039036" y="3345393"/>
            <a:ext cx="261938" cy="238125"/>
            <a:chOff x="1488" y="1787"/>
            <a:chExt cx="165" cy="150"/>
          </a:xfrm>
        </p:grpSpPr>
        <p:sp>
          <p:nvSpPr>
            <p:cNvPr id="137" name="Line 16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>
              <a:off x="1495" y="1787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8" name="Line 17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1488" y="1937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39" name="Line 1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281924" y="3227918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0" name="Oval 1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2547036" y="3105680"/>
            <a:ext cx="119063" cy="1063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1" name="Line 2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602599" y="286279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2" name="Text Box 2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555952" y="2706129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latin typeface="Cambria" pitchFamily="18" charset="0"/>
              </a:rPr>
              <a:t>3v</a:t>
            </a:r>
            <a:endParaRPr lang="en-US" sz="1600" b="1" dirty="0">
              <a:latin typeface="Cambria" pitchFamily="18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2514092" y="3274242"/>
            <a:ext cx="180975" cy="170362"/>
            <a:chOff x="2574582" y="3264816"/>
            <a:chExt cx="180975" cy="170362"/>
          </a:xfrm>
        </p:grpSpPr>
        <p:sp>
          <p:nvSpPr>
            <p:cNvPr id="144" name="Line 33"/>
            <p:cNvSpPr>
              <a:spLocks noChangeShapeType="1"/>
            </p:cNvSpPr>
            <p:nvPr/>
          </p:nvSpPr>
          <p:spPr bwMode="auto">
            <a:xfrm flipV="1">
              <a:off x="2574582" y="3264816"/>
              <a:ext cx="178045" cy="161849"/>
            </a:xfrm>
            <a:prstGeom prst="line">
              <a:avLst/>
            </a:prstGeom>
            <a:noFill/>
            <a:ln w="19050">
              <a:solidFill>
                <a:srgbClr val="0E0CFB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5" name="Line 33"/>
            <p:cNvSpPr>
              <a:spLocks noChangeShapeType="1"/>
            </p:cNvSpPr>
            <p:nvPr/>
          </p:nvSpPr>
          <p:spPr bwMode="auto">
            <a:xfrm>
              <a:off x="2579802" y="3264816"/>
              <a:ext cx="175755" cy="170362"/>
            </a:xfrm>
            <a:prstGeom prst="line">
              <a:avLst/>
            </a:prstGeom>
            <a:noFill/>
            <a:ln w="19050">
              <a:solidFill>
                <a:srgbClr val="0E0CFB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6" name="Text Box 2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60580" y="4572000"/>
            <a:ext cx="21214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switch-on-type   </a:t>
            </a:r>
            <a:r>
              <a:rPr lang="en-US" sz="1200" dirty="0" smtClean="0">
                <a:latin typeface="Cambria" pitchFamily="18" charset="0"/>
              </a:rPr>
              <a:t>(</a:t>
            </a:r>
            <a:r>
              <a:rPr lang="en-US" sz="1200" dirty="0" err="1" smtClean="0">
                <a:latin typeface="Cambria" pitchFamily="18" charset="0"/>
              </a:rPr>
              <a:t>nmos</a:t>
            </a:r>
            <a:r>
              <a:rPr lang="en-US" sz="1200" dirty="0" smtClean="0">
                <a:latin typeface="Cambria" pitchFamily="18" charset="0"/>
              </a:rPr>
              <a:t>)</a:t>
            </a:r>
            <a:endParaRPr lang="en-US" sz="1200" dirty="0">
              <a:latin typeface="Cambria" pitchFamily="18" charset="0"/>
            </a:endParaRPr>
          </a:p>
        </p:txBody>
      </p:sp>
      <p:sp>
        <p:nvSpPr>
          <p:cNvPr id="147" name="Line 12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756714" y="5610790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8" name="Line 13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1398064" y="561079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49" name="Line 1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1386952" y="5848915"/>
            <a:ext cx="261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50" name="Group 15"/>
          <p:cNvGrpSpPr>
            <a:grpSpLocks/>
          </p:cNvGrpSpPr>
          <p:nvPr>
            <p:custDataLst>
              <p:tags r:id="rId36"/>
            </p:custDataLst>
          </p:nvPr>
        </p:nvGrpSpPr>
        <p:grpSpPr bwMode="auto">
          <a:xfrm flipH="1">
            <a:off x="512239" y="5602853"/>
            <a:ext cx="261938" cy="238125"/>
            <a:chOff x="1488" y="1787"/>
            <a:chExt cx="165" cy="150"/>
          </a:xfrm>
        </p:grpSpPr>
        <p:sp>
          <p:nvSpPr>
            <p:cNvPr id="151" name="Line 16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1495" y="1787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2" name="Line 17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>
              <a:off x="1488" y="1937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53" name="Line 18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55127" y="5485378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4" name="Line 2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075802" y="523386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5" name="Text Box 2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1004441" y="5064839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latin typeface="Cambria" pitchFamily="18" charset="0"/>
              </a:rPr>
              <a:t>0v</a:t>
            </a:r>
            <a:endParaRPr lang="en-US" sz="1600" b="1" dirty="0">
              <a:latin typeface="Cambria" pitchFamily="18" charset="0"/>
            </a:endParaRPr>
          </a:p>
        </p:txBody>
      </p:sp>
      <p:sp>
        <p:nvSpPr>
          <p:cNvPr id="156" name="Text Box 25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36303" y="5870753"/>
            <a:ext cx="13377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 dirty="0" smtClean="0">
                <a:solidFill>
                  <a:srgbClr val="0E0CFB"/>
                </a:solidFill>
                <a:latin typeface="Cambria" pitchFamily="18" charset="0"/>
              </a:rPr>
              <a:t>0v </a:t>
            </a:r>
            <a:r>
              <a:rPr lang="en-US" sz="1200" i="1" u="sng" dirty="0" smtClean="0">
                <a:solidFill>
                  <a:srgbClr val="0E0CFB"/>
                </a:solidFill>
                <a:latin typeface="Cambria" pitchFamily="18" charset="0"/>
              </a:rPr>
              <a:t>"cuts"</a:t>
            </a:r>
            <a:r>
              <a:rPr lang="en-US" sz="1200" i="1" dirty="0" smtClean="0">
                <a:solidFill>
                  <a:srgbClr val="0E0CFB"/>
                </a:solidFill>
                <a:latin typeface="Cambria" pitchFamily="18" charset="0"/>
              </a:rPr>
              <a:t> this wire</a:t>
            </a:r>
            <a:endParaRPr lang="en-US" sz="1200" i="1" dirty="0">
              <a:solidFill>
                <a:srgbClr val="0E0CFB"/>
              </a:solidFill>
              <a:latin typeface="Cambria" pitchFamily="18" charset="0"/>
            </a:endParaRPr>
          </a:p>
        </p:txBody>
      </p:sp>
      <p:sp>
        <p:nvSpPr>
          <p:cNvPr id="157" name="Line 33"/>
          <p:cNvSpPr>
            <a:spLocks noChangeShapeType="1"/>
          </p:cNvSpPr>
          <p:nvPr/>
        </p:nvSpPr>
        <p:spPr bwMode="auto">
          <a:xfrm>
            <a:off x="2363788" y="5693340"/>
            <a:ext cx="379412" cy="0"/>
          </a:xfrm>
          <a:prstGeom prst="line">
            <a:avLst/>
          </a:prstGeom>
          <a:noFill/>
          <a:ln w="19050">
            <a:solidFill>
              <a:srgbClr val="0E0CFB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8" name="Text Box 25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724560" y="5895201"/>
            <a:ext cx="16308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200" i="1" dirty="0">
                <a:solidFill>
                  <a:srgbClr val="0E0CFB"/>
                </a:solidFill>
                <a:latin typeface="Cambria" pitchFamily="18" charset="0"/>
              </a:rPr>
              <a:t>3</a:t>
            </a:r>
            <a:r>
              <a:rPr lang="en-US" sz="1200" i="1" dirty="0" smtClean="0">
                <a:solidFill>
                  <a:srgbClr val="0E0CFB"/>
                </a:solidFill>
                <a:latin typeface="Cambria" pitchFamily="18" charset="0"/>
              </a:rPr>
              <a:t>v “connects" this wire</a:t>
            </a:r>
            <a:endParaRPr lang="en-US" sz="1200" i="1" dirty="0">
              <a:solidFill>
                <a:srgbClr val="0E0CFB"/>
              </a:solidFill>
              <a:latin typeface="Cambria" pitchFamily="18" charset="0"/>
            </a:endParaRPr>
          </a:p>
        </p:txBody>
      </p:sp>
      <p:sp>
        <p:nvSpPr>
          <p:cNvPr id="159" name="Line 12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>
            <a:off x="2232865" y="5605313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0" name="Line 13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>
            <a:off x="2874215" y="56053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1" name="Line 14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863103" y="5843438"/>
            <a:ext cx="2619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62" name="Group 15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 flipH="1">
            <a:off x="1988390" y="5597376"/>
            <a:ext cx="261938" cy="238125"/>
            <a:chOff x="1488" y="1787"/>
            <a:chExt cx="165" cy="150"/>
          </a:xfrm>
        </p:grpSpPr>
        <p:sp>
          <p:nvSpPr>
            <p:cNvPr id="163" name="Line 16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495" y="1787"/>
              <a:ext cx="0" cy="1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4" name="Line 17"/>
            <p:cNvSpPr>
              <a:spLocks noChangeShapeType="1"/>
            </p:cNvSpPr>
            <p:nvPr>
              <p:custDataLst>
                <p:tags r:id="rId50"/>
              </p:custDataLst>
            </p:nvPr>
          </p:nvSpPr>
          <p:spPr bwMode="auto">
            <a:xfrm>
              <a:off x="1488" y="1937"/>
              <a:ext cx="16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5" name="Line 1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2231278" y="5479901"/>
            <a:ext cx="641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6" name="Line 21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2551953" y="522838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67" name="Text Box 22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2505306" y="5071719"/>
            <a:ext cx="41549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latin typeface="Cambria" pitchFamily="18" charset="0"/>
              </a:rPr>
              <a:t>3v</a:t>
            </a:r>
            <a:endParaRPr lang="en-US" sz="1600" b="1" dirty="0">
              <a:latin typeface="Cambria" pitchFamily="18" charset="0"/>
            </a:endParaRPr>
          </a:p>
        </p:txBody>
      </p:sp>
      <p:grpSp>
        <p:nvGrpSpPr>
          <p:cNvPr id="168" name="Group 167"/>
          <p:cNvGrpSpPr/>
          <p:nvPr/>
        </p:nvGrpSpPr>
        <p:grpSpPr>
          <a:xfrm>
            <a:off x="978243" y="5526225"/>
            <a:ext cx="180975" cy="170362"/>
            <a:chOff x="2574582" y="3264816"/>
            <a:chExt cx="180975" cy="170362"/>
          </a:xfrm>
        </p:grpSpPr>
        <p:sp>
          <p:nvSpPr>
            <p:cNvPr id="169" name="Line 33"/>
            <p:cNvSpPr>
              <a:spLocks noChangeShapeType="1"/>
            </p:cNvSpPr>
            <p:nvPr/>
          </p:nvSpPr>
          <p:spPr bwMode="auto">
            <a:xfrm flipV="1">
              <a:off x="2574582" y="3264816"/>
              <a:ext cx="178045" cy="161849"/>
            </a:xfrm>
            <a:prstGeom prst="line">
              <a:avLst/>
            </a:prstGeom>
            <a:noFill/>
            <a:ln w="19050">
              <a:solidFill>
                <a:srgbClr val="0E0CFB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0" name="Line 33"/>
            <p:cNvSpPr>
              <a:spLocks noChangeShapeType="1"/>
            </p:cNvSpPr>
            <p:nvPr/>
          </p:nvSpPr>
          <p:spPr bwMode="auto">
            <a:xfrm>
              <a:off x="2579802" y="3264816"/>
              <a:ext cx="175755" cy="170362"/>
            </a:xfrm>
            <a:prstGeom prst="line">
              <a:avLst/>
            </a:prstGeom>
            <a:noFill/>
            <a:ln w="19050">
              <a:solidFill>
                <a:srgbClr val="0E0CFB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cxnSp>
        <p:nvCxnSpPr>
          <p:cNvPr id="171" name="Straight Connector 170"/>
          <p:cNvCxnSpPr/>
          <p:nvPr/>
        </p:nvCxnSpPr>
        <p:spPr bwMode="auto">
          <a:xfrm>
            <a:off x="562885" y="4325938"/>
            <a:ext cx="2408566" cy="0"/>
          </a:xfrm>
          <a:prstGeom prst="line">
            <a:avLst/>
          </a:prstGeom>
          <a:noFill/>
          <a:ln w="1270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8898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00" name="Picture 71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" b="49423"/>
          <a:stretch>
            <a:fillRect/>
          </a:stretch>
        </p:blipFill>
        <p:spPr bwMode="auto">
          <a:xfrm>
            <a:off x="4191000" y="111125"/>
            <a:ext cx="40640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5807" y="228600"/>
            <a:ext cx="209647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800" dirty="0" smtClean="0">
                <a:solidFill>
                  <a:srgbClr val="000000"/>
                </a:solidFill>
                <a:latin typeface="Cambria" pitchFamily="18" charset="0"/>
              </a:rPr>
              <a:t>NOT </a:t>
            </a:r>
            <a:r>
              <a:rPr lang="en-US" sz="3800" dirty="0">
                <a:solidFill>
                  <a:srgbClr val="000000"/>
                </a:solidFill>
                <a:latin typeface="Cambria" pitchFamily="18" charset="0"/>
              </a:rPr>
              <a:t>gate</a:t>
            </a:r>
            <a:endParaRPr lang="en-US" sz="38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3186289" y="376654"/>
            <a:ext cx="762000" cy="381000"/>
          </a:xfrm>
          <a:prstGeom prst="rightArrow">
            <a:avLst>
              <a:gd name="adj1" fmla="val 50000"/>
              <a:gd name="adj2" fmla="val 79630"/>
            </a:avLst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Times" pitchFamily="-105" charset="0"/>
              <a:ea typeface="ＭＳ Ｐゴシック" pitchFamily="-105" charset="-128"/>
            </a:endParaRPr>
          </a:p>
        </p:txBody>
      </p:sp>
      <p:pic>
        <p:nvPicPr>
          <p:cNvPr id="73" name="Picture 57"/>
          <p:cNvPicPr>
            <a:picLocks noChangeAspect="1" noChangeArrowheads="1"/>
          </p:cNvPicPr>
          <p:nvPr/>
        </p:nvPicPr>
        <p:blipFill>
          <a:blip r:embed="rId56"/>
          <a:srcRect l="43050" t="59862" r="52556" b="30078"/>
          <a:stretch>
            <a:fillRect/>
          </a:stretch>
        </p:blipFill>
        <p:spPr bwMode="auto">
          <a:xfrm>
            <a:off x="6184900" y="4308475"/>
            <a:ext cx="685800" cy="7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4" name="Picture 4" descr="invert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2" r="38347"/>
          <a:stretch>
            <a:fillRect/>
          </a:stretch>
        </p:blipFill>
        <p:spPr bwMode="auto">
          <a:xfrm>
            <a:off x="4605338" y="4208463"/>
            <a:ext cx="3389312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" name="Text Box 27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186238" y="5291138"/>
            <a:ext cx="8937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Arial" pitchFamily="34" charset="0"/>
              </a:rPr>
              <a:t>(0 or 1)</a:t>
            </a:r>
          </a:p>
        </p:txBody>
      </p:sp>
      <p:sp>
        <p:nvSpPr>
          <p:cNvPr id="76" name="Text Box 2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5575" y="3902075"/>
            <a:ext cx="579438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EB102C"/>
                </a:solidFill>
                <a:latin typeface="Arial" pitchFamily="34" charset="0"/>
              </a:rPr>
              <a:t>+3 </a:t>
            </a:r>
            <a:r>
              <a:rPr lang="en-US" sz="1600" dirty="0">
                <a:solidFill>
                  <a:srgbClr val="EB102C"/>
                </a:solidFill>
                <a:latin typeface="Arial" pitchFamily="34" charset="0"/>
              </a:rPr>
              <a:t>v</a:t>
            </a:r>
          </a:p>
        </p:txBody>
      </p:sp>
      <p:sp>
        <p:nvSpPr>
          <p:cNvPr id="77" name="Text Box 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184703" y="6368048"/>
            <a:ext cx="13211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EB102C"/>
                </a:solidFill>
                <a:latin typeface="Arial" pitchFamily="34" charset="0"/>
              </a:rPr>
              <a:t>Ground = 0v</a:t>
            </a:r>
            <a:endParaRPr lang="en-US" sz="1600" dirty="0">
              <a:solidFill>
                <a:srgbClr val="EB102C"/>
              </a:solidFill>
              <a:latin typeface="Arial" pitchFamily="34" charset="0"/>
            </a:endParaRPr>
          </a:p>
        </p:txBody>
      </p:sp>
      <p:sp>
        <p:nvSpPr>
          <p:cNvPr id="78" name="Text Box 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52153" y="5600391"/>
            <a:ext cx="103346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mic Sans MS" pitchFamily="66" charset="0"/>
              </a:rPr>
              <a:t>INPUT</a:t>
            </a:r>
          </a:p>
        </p:txBody>
      </p:sp>
      <p:sp>
        <p:nvSpPr>
          <p:cNvPr id="79" name="Text Box 3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170363" y="3914190"/>
            <a:ext cx="17526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rgbClr val="EF3603"/>
                </a:solidFill>
                <a:latin typeface="Comic Sans MS" pitchFamily="66" charset="0"/>
              </a:rPr>
              <a:t>POWER</a:t>
            </a:r>
            <a:endParaRPr lang="en-US" dirty="0">
              <a:solidFill>
                <a:srgbClr val="EF3603"/>
              </a:solidFill>
              <a:latin typeface="Comic Sans MS" pitchFamily="66" charset="0"/>
            </a:endParaRPr>
          </a:p>
        </p:txBody>
      </p:sp>
      <p:sp>
        <p:nvSpPr>
          <p:cNvPr id="81" name="Text Box 3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40910" y="5354660"/>
            <a:ext cx="14652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067B0E"/>
                </a:solidFill>
                <a:latin typeface="Comic Sans MS" pitchFamily="66" charset="0"/>
              </a:rPr>
              <a:t>OUTPUT</a:t>
            </a:r>
          </a:p>
        </p:txBody>
      </p:sp>
      <p:sp>
        <p:nvSpPr>
          <p:cNvPr id="82" name="Text Box 27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826375" y="5062538"/>
            <a:ext cx="8937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>
                <a:solidFill>
                  <a:srgbClr val="009900"/>
                </a:solidFill>
                <a:latin typeface="Arial" pitchFamily="34" charset="0"/>
              </a:rPr>
              <a:t>(1 or 0)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4800" y="1062682"/>
            <a:ext cx="3050656" cy="5474644"/>
            <a:chOff x="304800" y="1062682"/>
            <a:chExt cx="3050656" cy="5474644"/>
          </a:xfrm>
        </p:grpSpPr>
        <p:sp>
          <p:nvSpPr>
            <p:cNvPr id="83" name="Rounded Rectangle 82"/>
            <p:cNvSpPr/>
            <p:nvPr/>
          </p:nvSpPr>
          <p:spPr bwMode="auto">
            <a:xfrm>
              <a:off x="304800" y="1062682"/>
              <a:ext cx="3017108" cy="5474644"/>
            </a:xfrm>
            <a:prstGeom prst="roundRect">
              <a:avLst>
                <a:gd name="adj" fmla="val 12162"/>
              </a:avLst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1" charset="0"/>
                <a:ea typeface="ＭＳ Ｐゴシック" pitchFamily="1" charset="-128"/>
              </a:endParaRPr>
            </a:p>
          </p:txBody>
        </p:sp>
        <p:sp>
          <p:nvSpPr>
            <p:cNvPr id="84" name="Rectangle 83"/>
            <p:cNvSpPr/>
            <p:nvPr/>
          </p:nvSpPr>
          <p:spPr bwMode="auto">
            <a:xfrm>
              <a:off x="662898" y="2988920"/>
              <a:ext cx="949325" cy="6492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" pitchFamily="1" charset="0"/>
                <a:ea typeface="ＭＳ Ｐゴシック" pitchFamily="1" charset="-128"/>
              </a:endParaRPr>
            </a:p>
          </p:txBody>
        </p:sp>
        <p:sp>
          <p:nvSpPr>
            <p:cNvPr id="85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807360" y="3358807"/>
              <a:ext cx="641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448710" y="3358807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437598" y="3596932"/>
              <a:ext cx="2619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88" name="Group 15"/>
            <p:cNvGrpSpPr>
              <a:grpSpLocks/>
            </p:cNvGrpSpPr>
            <p:nvPr>
              <p:custDataLst>
                <p:tags r:id="rId12"/>
              </p:custDataLst>
            </p:nvPr>
          </p:nvGrpSpPr>
          <p:grpSpPr bwMode="auto">
            <a:xfrm flipH="1">
              <a:off x="562885" y="3350870"/>
              <a:ext cx="261938" cy="238125"/>
              <a:chOff x="1488" y="1787"/>
              <a:chExt cx="165" cy="150"/>
            </a:xfrm>
          </p:grpSpPr>
          <p:sp>
            <p:nvSpPr>
              <p:cNvPr id="89" name="Line 16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495" y="1787"/>
                <a:ext cx="0" cy="1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Line 1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488" y="193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1" name="Line 18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805773" y="3233395"/>
              <a:ext cx="641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Oval 19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70885" y="3111157"/>
              <a:ext cx="119063" cy="106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Line 21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1126448" y="2868270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Text Box 2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55087" y="2699249"/>
              <a:ext cx="4154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 smtClean="0">
                  <a:latin typeface="Cambria" pitchFamily="18" charset="0"/>
                </a:rPr>
                <a:t>0v</a:t>
              </a:r>
              <a:endParaRPr lang="en-US" sz="1600" b="1" dirty="0">
                <a:latin typeface="Cambria" pitchFamily="18" charset="0"/>
              </a:endParaRPr>
            </a:p>
          </p:txBody>
        </p:sp>
        <p:sp>
          <p:nvSpPr>
            <p:cNvPr id="95" name="Text Box 2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49326" y="2220239"/>
              <a:ext cx="2131096" cy="33855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/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ambria" pitchFamily="18" charset="0"/>
                </a:rPr>
                <a:t>switch-off-type   </a:t>
              </a:r>
              <a:r>
                <a:rPr lang="en-US" sz="1200" dirty="0" smtClean="0">
                  <a:latin typeface="Cambria" pitchFamily="18" charset="0"/>
                </a:rPr>
                <a:t>(</a:t>
              </a:r>
              <a:r>
                <a:rPr lang="en-US" sz="1200" dirty="0" err="1" smtClean="0">
                  <a:latin typeface="Cambria" pitchFamily="18" charset="0"/>
                </a:rPr>
                <a:t>pmos</a:t>
              </a:r>
              <a:r>
                <a:rPr lang="en-US" sz="1200" dirty="0" smtClean="0">
                  <a:latin typeface="Cambria" pitchFamily="18" charset="0"/>
                </a:rPr>
                <a:t>)</a:t>
              </a: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96" name="Text Box 25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40372" y="3630994"/>
              <a:ext cx="16308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i="1" dirty="0" smtClean="0">
                  <a:solidFill>
                    <a:srgbClr val="0E0CFB"/>
                  </a:solidFill>
                  <a:latin typeface="Cambria" pitchFamily="18" charset="0"/>
                </a:rPr>
                <a:t>0v “connects" this wire</a:t>
              </a:r>
              <a:endParaRPr lang="en-US" sz="1200" i="1" dirty="0">
                <a:solidFill>
                  <a:srgbClr val="0E0CFB"/>
                </a:solidFill>
                <a:latin typeface="Cambria" pitchFamily="18" charset="0"/>
              </a:endParaRPr>
            </a:p>
          </p:txBody>
        </p:sp>
        <p:sp>
          <p:nvSpPr>
            <p:cNvPr id="97" name="Text Box 32"/>
            <p:cNvSpPr txBox="1">
              <a:spLocks noChangeArrowheads="1"/>
            </p:cNvSpPr>
            <p:nvPr/>
          </p:nvSpPr>
          <p:spPr bwMode="auto">
            <a:xfrm>
              <a:off x="769144" y="1187450"/>
              <a:ext cx="1982787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Cambria" pitchFamily="18" charset="0"/>
                </a:rPr>
                <a:t>Transistors are current</a:t>
              </a:r>
              <a:r>
                <a:rPr lang="en-US" sz="1800" b="1" i="1" dirty="0">
                  <a:solidFill>
                    <a:srgbClr val="000000"/>
                  </a:solidFill>
                  <a:latin typeface="Cambria" pitchFamily="18" charset="0"/>
                </a:rPr>
                <a:t> switches</a:t>
              </a:r>
              <a:r>
                <a:rPr lang="en-US" sz="1800" dirty="0">
                  <a:solidFill>
                    <a:srgbClr val="000000"/>
                  </a:solidFill>
                  <a:latin typeface="Cambria" pitchFamily="18" charset="0"/>
                </a:rPr>
                <a:t>:</a:t>
              </a:r>
              <a:endParaRPr lang="en-US" sz="1800" b="1" i="1" dirty="0">
                <a:solidFill>
                  <a:srgbClr val="000000"/>
                </a:solidFill>
                <a:latin typeface="Cambria" pitchFamily="18" charset="0"/>
              </a:endParaRPr>
            </a:p>
          </p:txBody>
        </p:sp>
        <p:sp>
          <p:nvSpPr>
            <p:cNvPr id="98" name="Line 33"/>
            <p:cNvSpPr>
              <a:spLocks noChangeShapeType="1"/>
            </p:cNvSpPr>
            <p:nvPr/>
          </p:nvSpPr>
          <p:spPr bwMode="auto">
            <a:xfrm>
              <a:off x="945473" y="3441357"/>
              <a:ext cx="379412" cy="0"/>
            </a:xfrm>
            <a:prstGeom prst="line">
              <a:avLst/>
            </a:prstGeom>
            <a:noFill/>
            <a:ln w="19050">
              <a:solidFill>
                <a:srgbClr val="0E0CFB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Text Box 2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21783" y="3630994"/>
              <a:ext cx="13377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i="1" dirty="0" smtClean="0">
                  <a:solidFill>
                    <a:srgbClr val="0E0CFB"/>
                  </a:solidFill>
                  <a:latin typeface="Cambria" pitchFamily="18" charset="0"/>
                </a:rPr>
                <a:t>3v </a:t>
              </a:r>
              <a:r>
                <a:rPr lang="en-US" sz="1200" i="1" u="sng" dirty="0" smtClean="0">
                  <a:solidFill>
                    <a:srgbClr val="0E0CFB"/>
                  </a:solidFill>
                  <a:latin typeface="Cambria" pitchFamily="18" charset="0"/>
                </a:rPr>
                <a:t>"cuts"</a:t>
              </a:r>
              <a:r>
                <a:rPr lang="en-US" sz="1200" i="1" dirty="0" smtClean="0">
                  <a:solidFill>
                    <a:srgbClr val="0E0CFB"/>
                  </a:solidFill>
                  <a:latin typeface="Cambria" pitchFamily="18" charset="0"/>
                </a:rPr>
                <a:t> this wire</a:t>
              </a:r>
              <a:endParaRPr lang="en-US" sz="1200" i="1" dirty="0">
                <a:solidFill>
                  <a:srgbClr val="0E0CFB"/>
                </a:solidFill>
                <a:latin typeface="Cambria" pitchFamily="18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2139049" y="2983443"/>
              <a:ext cx="949325" cy="6492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Times" pitchFamily="1" charset="0"/>
                <a:ea typeface="ＭＳ Ｐゴシック" pitchFamily="1" charset="-128"/>
              </a:endParaRPr>
            </a:p>
          </p:txBody>
        </p:sp>
        <p:sp>
          <p:nvSpPr>
            <p:cNvPr id="101" name="Line 12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283511" y="3353330"/>
              <a:ext cx="641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2" name="Line 13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2924861" y="3353330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" name="Line 1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2913749" y="3591455"/>
              <a:ext cx="2619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04" name="Group 15"/>
            <p:cNvGrpSpPr>
              <a:grpSpLocks/>
            </p:cNvGrpSpPr>
            <p:nvPr>
              <p:custDataLst>
                <p:tags r:id="rId23"/>
              </p:custDataLst>
            </p:nvPr>
          </p:nvGrpSpPr>
          <p:grpSpPr bwMode="auto">
            <a:xfrm flipH="1">
              <a:off x="2039036" y="3345393"/>
              <a:ext cx="261938" cy="238125"/>
              <a:chOff x="1488" y="1787"/>
              <a:chExt cx="165" cy="150"/>
            </a:xfrm>
          </p:grpSpPr>
          <p:sp>
            <p:nvSpPr>
              <p:cNvPr id="105" name="Line 16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495" y="1787"/>
                <a:ext cx="0" cy="1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Line 17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488" y="193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7" name="Line 18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2281924" y="3227918"/>
              <a:ext cx="641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8" name="Oval 19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547036" y="3105680"/>
              <a:ext cx="119063" cy="10636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9" name="Line 2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2602599" y="2862793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0" name="Text Box 2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555952" y="2706129"/>
              <a:ext cx="4154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 smtClean="0">
                  <a:latin typeface="Cambria" pitchFamily="18" charset="0"/>
                </a:rPr>
                <a:t>3v</a:t>
              </a:r>
              <a:endParaRPr lang="en-US" sz="1600" b="1" dirty="0">
                <a:latin typeface="Cambria" pitchFamily="18" charset="0"/>
              </a:endParaRPr>
            </a:p>
          </p:txBody>
        </p:sp>
        <p:grpSp>
          <p:nvGrpSpPr>
            <p:cNvPr id="111" name="Group 110"/>
            <p:cNvGrpSpPr/>
            <p:nvPr/>
          </p:nvGrpSpPr>
          <p:grpSpPr>
            <a:xfrm>
              <a:off x="2514092" y="3274242"/>
              <a:ext cx="180975" cy="170362"/>
              <a:chOff x="2574582" y="3264816"/>
              <a:chExt cx="180975" cy="170362"/>
            </a:xfrm>
          </p:grpSpPr>
          <p:sp>
            <p:nvSpPr>
              <p:cNvPr id="112" name="Line 33"/>
              <p:cNvSpPr>
                <a:spLocks noChangeShapeType="1"/>
              </p:cNvSpPr>
              <p:nvPr/>
            </p:nvSpPr>
            <p:spPr bwMode="auto">
              <a:xfrm flipV="1">
                <a:off x="2574582" y="3264816"/>
                <a:ext cx="178045" cy="161849"/>
              </a:xfrm>
              <a:prstGeom prst="line">
                <a:avLst/>
              </a:prstGeom>
              <a:noFill/>
              <a:ln w="19050">
                <a:solidFill>
                  <a:srgbClr val="0E0CFB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Line 33"/>
              <p:cNvSpPr>
                <a:spLocks noChangeShapeType="1"/>
              </p:cNvSpPr>
              <p:nvPr/>
            </p:nvSpPr>
            <p:spPr bwMode="auto">
              <a:xfrm>
                <a:off x="2579802" y="3264816"/>
                <a:ext cx="175755" cy="170362"/>
              </a:xfrm>
              <a:prstGeom prst="line">
                <a:avLst/>
              </a:prstGeom>
              <a:noFill/>
              <a:ln w="19050">
                <a:solidFill>
                  <a:srgbClr val="0E0CFB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14" name="Text Box 2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60580" y="4572000"/>
              <a:ext cx="21214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dirty="0" smtClean="0">
                  <a:latin typeface="Cambria" pitchFamily="18" charset="0"/>
                </a:rPr>
                <a:t>switch-on-type   </a:t>
              </a:r>
              <a:r>
                <a:rPr lang="en-US" sz="1200" dirty="0" smtClean="0">
                  <a:latin typeface="Cambria" pitchFamily="18" charset="0"/>
                </a:rPr>
                <a:t>(</a:t>
              </a:r>
              <a:r>
                <a:rPr lang="en-US" sz="1200" dirty="0" err="1" smtClean="0">
                  <a:latin typeface="Cambria" pitchFamily="18" charset="0"/>
                </a:rPr>
                <a:t>nmos</a:t>
              </a:r>
              <a:r>
                <a:rPr lang="en-US" sz="1200" dirty="0" smtClean="0">
                  <a:latin typeface="Cambria" pitchFamily="18" charset="0"/>
                </a:rPr>
                <a:t>)</a:t>
              </a:r>
              <a:endParaRPr lang="en-US" sz="1200" dirty="0">
                <a:latin typeface="Cambria" pitchFamily="18" charset="0"/>
              </a:endParaRPr>
            </a:p>
          </p:txBody>
        </p:sp>
        <p:sp>
          <p:nvSpPr>
            <p:cNvPr id="115" name="Line 1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756714" y="5610790"/>
              <a:ext cx="641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6" name="Line 1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398064" y="5610790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7" name="Line 1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1386952" y="5848915"/>
              <a:ext cx="2619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18" name="Group 15"/>
            <p:cNvGrpSpPr>
              <a:grpSpLocks/>
            </p:cNvGrpSpPr>
            <p:nvPr>
              <p:custDataLst>
                <p:tags r:id="rId32"/>
              </p:custDataLst>
            </p:nvPr>
          </p:nvGrpSpPr>
          <p:grpSpPr bwMode="auto">
            <a:xfrm flipH="1">
              <a:off x="512239" y="5602853"/>
              <a:ext cx="261938" cy="238125"/>
              <a:chOff x="1488" y="1787"/>
              <a:chExt cx="165" cy="150"/>
            </a:xfrm>
          </p:grpSpPr>
          <p:sp>
            <p:nvSpPr>
              <p:cNvPr id="119" name="Line 16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495" y="1787"/>
                <a:ext cx="0" cy="1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Line 17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488" y="193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21" name="Line 18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755127" y="5485378"/>
              <a:ext cx="641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2" name="Line 21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1075802" y="5233860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3" name="Text Box 22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004441" y="5064839"/>
              <a:ext cx="4154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 smtClean="0">
                  <a:latin typeface="Cambria" pitchFamily="18" charset="0"/>
                </a:rPr>
                <a:t>0v</a:t>
              </a:r>
              <a:endParaRPr lang="en-US" sz="1600" b="1" dirty="0">
                <a:latin typeface="Cambria" pitchFamily="18" charset="0"/>
              </a:endParaRPr>
            </a:p>
          </p:txBody>
        </p:sp>
        <p:sp>
          <p:nvSpPr>
            <p:cNvPr id="124" name="Text Box 2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36303" y="5882977"/>
              <a:ext cx="133773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i="1" dirty="0" smtClean="0">
                  <a:solidFill>
                    <a:srgbClr val="0E0CFB"/>
                  </a:solidFill>
                  <a:latin typeface="Cambria" pitchFamily="18" charset="0"/>
                </a:rPr>
                <a:t>0v </a:t>
              </a:r>
              <a:r>
                <a:rPr lang="en-US" sz="1200" i="1" u="sng" dirty="0" smtClean="0">
                  <a:solidFill>
                    <a:srgbClr val="0E0CFB"/>
                  </a:solidFill>
                  <a:latin typeface="Cambria" pitchFamily="18" charset="0"/>
                </a:rPr>
                <a:t>"cuts"</a:t>
              </a:r>
              <a:r>
                <a:rPr lang="en-US" sz="1200" i="1" dirty="0" smtClean="0">
                  <a:solidFill>
                    <a:srgbClr val="0E0CFB"/>
                  </a:solidFill>
                  <a:latin typeface="Cambria" pitchFamily="18" charset="0"/>
                </a:rPr>
                <a:t> this wire</a:t>
              </a:r>
              <a:endParaRPr lang="en-US" sz="1200" i="1" dirty="0">
                <a:solidFill>
                  <a:srgbClr val="0E0CFB"/>
                </a:solidFill>
                <a:latin typeface="Cambria" pitchFamily="18" charset="0"/>
              </a:endParaRPr>
            </a:p>
          </p:txBody>
        </p:sp>
        <p:sp>
          <p:nvSpPr>
            <p:cNvPr id="125" name="Line 33"/>
            <p:cNvSpPr>
              <a:spLocks noChangeShapeType="1"/>
            </p:cNvSpPr>
            <p:nvPr/>
          </p:nvSpPr>
          <p:spPr bwMode="auto">
            <a:xfrm>
              <a:off x="2363788" y="5693340"/>
              <a:ext cx="379412" cy="0"/>
            </a:xfrm>
            <a:prstGeom prst="line">
              <a:avLst/>
            </a:prstGeom>
            <a:noFill/>
            <a:ln w="19050">
              <a:solidFill>
                <a:srgbClr val="0E0CFB"/>
              </a:solidFill>
              <a:round/>
              <a:headEnd type="triangl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6" name="Text Box 25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1724560" y="5882977"/>
              <a:ext cx="16308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200" i="1" dirty="0" smtClean="0">
                  <a:solidFill>
                    <a:srgbClr val="0E0CFB"/>
                  </a:solidFill>
                  <a:latin typeface="Cambria" pitchFamily="18" charset="0"/>
                </a:rPr>
                <a:t>3v “connects" this wire</a:t>
              </a:r>
              <a:endParaRPr lang="en-US" sz="1200" i="1" dirty="0">
                <a:solidFill>
                  <a:srgbClr val="0E0CFB"/>
                </a:solidFill>
                <a:latin typeface="Cambria" pitchFamily="18" charset="0"/>
              </a:endParaRPr>
            </a:p>
          </p:txBody>
        </p:sp>
        <p:sp>
          <p:nvSpPr>
            <p:cNvPr id="127" name="Line 12"/>
            <p:cNvSpPr>
              <a:spLocks noChangeShapeType="1"/>
            </p:cNvSpPr>
            <p:nvPr>
              <p:custDataLst>
                <p:tags r:id="rId38"/>
              </p:custDataLst>
            </p:nvPr>
          </p:nvSpPr>
          <p:spPr bwMode="auto">
            <a:xfrm>
              <a:off x="2232865" y="5605313"/>
              <a:ext cx="641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8" name="Line 13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2874215" y="5605313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9" name="Line 14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2863103" y="5843438"/>
              <a:ext cx="26193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30" name="Group 15"/>
            <p:cNvGrpSpPr>
              <a:grpSpLocks/>
            </p:cNvGrpSpPr>
            <p:nvPr>
              <p:custDataLst>
                <p:tags r:id="rId41"/>
              </p:custDataLst>
            </p:nvPr>
          </p:nvGrpSpPr>
          <p:grpSpPr bwMode="auto">
            <a:xfrm flipH="1">
              <a:off x="1988390" y="5597376"/>
              <a:ext cx="261938" cy="238125"/>
              <a:chOff x="1488" y="1787"/>
              <a:chExt cx="165" cy="150"/>
            </a:xfrm>
          </p:grpSpPr>
          <p:sp>
            <p:nvSpPr>
              <p:cNvPr id="131" name="Line 16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495" y="1787"/>
                <a:ext cx="0" cy="15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Line 17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488" y="1937"/>
                <a:ext cx="16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33" name="Line 18"/>
            <p:cNvSpPr>
              <a:spLocks noChangeShapeType="1"/>
            </p:cNvSpPr>
            <p:nvPr>
              <p:custDataLst>
                <p:tags r:id="rId42"/>
              </p:custDataLst>
            </p:nvPr>
          </p:nvSpPr>
          <p:spPr bwMode="auto">
            <a:xfrm>
              <a:off x="2231278" y="5479901"/>
              <a:ext cx="6413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4" name="Line 21"/>
            <p:cNvSpPr>
              <a:spLocks noChangeShapeType="1"/>
            </p:cNvSpPr>
            <p:nvPr>
              <p:custDataLst>
                <p:tags r:id="rId43"/>
              </p:custDataLst>
            </p:nvPr>
          </p:nvSpPr>
          <p:spPr bwMode="auto">
            <a:xfrm>
              <a:off x="2551953" y="5228383"/>
              <a:ext cx="0" cy="238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5" name="Text Box 22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505306" y="5071719"/>
              <a:ext cx="4154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-106" charset="0"/>
                  <a:ea typeface="ＭＳ Ｐゴシック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600" b="1" dirty="0" smtClean="0">
                  <a:latin typeface="Cambria" pitchFamily="18" charset="0"/>
                </a:rPr>
                <a:t>3v</a:t>
              </a:r>
              <a:endParaRPr lang="en-US" sz="1600" b="1" dirty="0">
                <a:latin typeface="Cambria" pitchFamily="18" charset="0"/>
              </a:endParaRPr>
            </a:p>
          </p:txBody>
        </p:sp>
        <p:grpSp>
          <p:nvGrpSpPr>
            <p:cNvPr id="136" name="Group 135"/>
            <p:cNvGrpSpPr/>
            <p:nvPr/>
          </p:nvGrpSpPr>
          <p:grpSpPr>
            <a:xfrm>
              <a:off x="978243" y="5526225"/>
              <a:ext cx="180975" cy="170362"/>
              <a:chOff x="2574582" y="3264816"/>
              <a:chExt cx="180975" cy="170362"/>
            </a:xfrm>
          </p:grpSpPr>
          <p:sp>
            <p:nvSpPr>
              <p:cNvPr id="137" name="Line 33"/>
              <p:cNvSpPr>
                <a:spLocks noChangeShapeType="1"/>
              </p:cNvSpPr>
              <p:nvPr/>
            </p:nvSpPr>
            <p:spPr bwMode="auto">
              <a:xfrm flipV="1">
                <a:off x="2574582" y="3264816"/>
                <a:ext cx="178045" cy="161849"/>
              </a:xfrm>
              <a:prstGeom prst="line">
                <a:avLst/>
              </a:prstGeom>
              <a:noFill/>
              <a:ln w="19050">
                <a:solidFill>
                  <a:srgbClr val="0E0CFB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Line 33"/>
              <p:cNvSpPr>
                <a:spLocks noChangeShapeType="1"/>
              </p:cNvSpPr>
              <p:nvPr/>
            </p:nvSpPr>
            <p:spPr bwMode="auto">
              <a:xfrm>
                <a:off x="2579802" y="3264816"/>
                <a:ext cx="175755" cy="170362"/>
              </a:xfrm>
              <a:prstGeom prst="line">
                <a:avLst/>
              </a:prstGeom>
              <a:noFill/>
              <a:ln w="19050">
                <a:solidFill>
                  <a:srgbClr val="0E0CFB"/>
                </a:solidFill>
                <a:round/>
                <a:headEnd type="triangl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>
                <a:spAutoFit/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cxnSp>
          <p:nvCxnSpPr>
            <p:cNvPr id="6" name="Straight Connector 5"/>
            <p:cNvCxnSpPr/>
            <p:nvPr/>
          </p:nvCxnSpPr>
          <p:spPr bwMode="auto">
            <a:xfrm>
              <a:off x="562885" y="4325938"/>
              <a:ext cx="2408566" cy="0"/>
            </a:xfrm>
            <a:prstGeom prst="line">
              <a:avLst/>
            </a:prstGeom>
            <a:noFill/>
            <a:ln w="12700" cap="flat" cmpd="sng" algn="ctr">
              <a:solidFill>
                <a:schemeClr val="bg1">
                  <a:lumMod val="6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6506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8" name="Picture 4" descr="inverter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3" t="83878" r="53168"/>
          <a:stretch>
            <a:fillRect/>
          </a:stretch>
        </p:blipFill>
        <p:spPr bwMode="auto">
          <a:xfrm>
            <a:off x="5969574" y="4494975"/>
            <a:ext cx="679450" cy="334962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8" name="Rounded Rectangle 7"/>
          <p:cNvSpPr/>
          <p:nvPr/>
        </p:nvSpPr>
        <p:spPr bwMode="auto">
          <a:xfrm>
            <a:off x="7341174" y="0"/>
            <a:ext cx="1802826" cy="2003778"/>
          </a:xfrm>
          <a:prstGeom prst="roundRect">
            <a:avLst>
              <a:gd name="adj" fmla="val 13536"/>
            </a:avLst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91193" y="5067653"/>
            <a:ext cx="1757362" cy="1660525"/>
          </a:xfrm>
          <a:prstGeom prst="roundRect">
            <a:avLst/>
          </a:prstGeom>
          <a:solidFill>
            <a:srgbClr val="CAEDF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solidFill>
                <a:srgbClr val="000000"/>
              </a:solidFill>
              <a:latin typeface="Times" pitchFamily="-105" charset="0"/>
              <a:ea typeface="ＭＳ Ｐゴシック" pitchFamily="-105" charset="-128"/>
            </a:endParaRPr>
          </a:p>
        </p:txBody>
      </p:sp>
      <p:sp>
        <p:nvSpPr>
          <p:cNvPr id="5141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56884" y="5039858"/>
            <a:ext cx="6681094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100" b="1" dirty="0" smtClean="0">
                <a:solidFill>
                  <a:srgbClr val="000000"/>
                </a:solidFill>
                <a:latin typeface="Cambria" pitchFamily="18" charset="0"/>
              </a:rPr>
              <a:t>(2)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 the above circuit is one of these gates – </a:t>
            </a:r>
            <a:r>
              <a:rPr lang="en-US" sz="2100" b="1" i="1" dirty="0" smtClean="0">
                <a:solidFill>
                  <a:srgbClr val="000000"/>
                </a:solidFill>
                <a:latin typeface="Cambria" pitchFamily="18" charset="0"/>
              </a:rPr>
              <a:t>which one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?</a:t>
            </a:r>
            <a:endParaRPr lang="en-US" sz="2100" i="1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3795" name="Text Box 2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373489" y="2132522"/>
            <a:ext cx="12930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000" dirty="0">
                <a:latin typeface="Cambria" pitchFamily="18" charset="0"/>
              </a:rPr>
              <a:t>each is  0 or 1 independently</a:t>
            </a:r>
          </a:p>
        </p:txBody>
      </p:sp>
      <p:sp>
        <p:nvSpPr>
          <p:cNvPr id="33797" name="Text Box 2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436815" y="4504379"/>
            <a:ext cx="16403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>
                <a:solidFill>
                  <a:srgbClr val="C00000"/>
                </a:solidFill>
                <a:latin typeface="Cambria" pitchFamily="18" charset="0"/>
              </a:rPr>
              <a:t>Ground, </a:t>
            </a:r>
            <a:r>
              <a:rPr lang="en-US" sz="1600" b="1" dirty="0" smtClean="0">
                <a:solidFill>
                  <a:srgbClr val="C00000"/>
                </a:solidFill>
                <a:latin typeface="Cambria" pitchFamily="18" charset="0"/>
              </a:rPr>
              <a:t>0 or 0v</a:t>
            </a:r>
            <a:endParaRPr lang="en-US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3798" name="Text Box 3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39622" y="1882422"/>
            <a:ext cx="1362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Inputs:</a:t>
            </a:r>
            <a:r>
              <a:rPr lang="en-US" sz="1600" b="1" dirty="0" smtClean="0">
                <a:latin typeface="Cambria" pitchFamily="18" charset="0"/>
              </a:rPr>
              <a:t> 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sz="1600" dirty="0" smtClean="0">
                <a:latin typeface="Cambria" pitchFamily="18" charset="0"/>
              </a:rPr>
              <a:t>,</a:t>
            </a:r>
            <a:r>
              <a:rPr lang="en-US" sz="1600" b="1" dirty="0" smtClean="0">
                <a:latin typeface="Cambria" pitchFamily="18" charset="0"/>
              </a:rPr>
              <a:t>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endParaRPr lang="en-US" sz="1600" b="1" dirty="0">
              <a:latin typeface="Cambria" pitchFamily="18" charset="0"/>
            </a:endParaRPr>
          </a:p>
        </p:txBody>
      </p:sp>
      <p:pic>
        <p:nvPicPr>
          <p:cNvPr id="33800" name="Picture 92" descr="Picture 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774" y="3285300"/>
            <a:ext cx="704850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4" descr="Picture 3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6"/>
          <a:stretch>
            <a:fillRect/>
          </a:stretch>
        </p:blipFill>
        <p:spPr bwMode="auto">
          <a:xfrm>
            <a:off x="6466461" y="3285300"/>
            <a:ext cx="665163" cy="123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802" name="Straight Connector 51"/>
          <p:cNvCxnSpPr>
            <a:cxnSpLocks noChangeShapeType="1"/>
          </p:cNvCxnSpPr>
          <p:nvPr/>
        </p:nvCxnSpPr>
        <p:spPr bwMode="auto">
          <a:xfrm>
            <a:off x="3439099" y="1670812"/>
            <a:ext cx="2209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3" name="Straight Connector 96"/>
          <p:cNvCxnSpPr>
            <a:cxnSpLocks noChangeShapeType="1"/>
          </p:cNvCxnSpPr>
          <p:nvPr/>
        </p:nvCxnSpPr>
        <p:spPr bwMode="auto">
          <a:xfrm>
            <a:off x="3439099" y="2763012"/>
            <a:ext cx="22098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4" name="Rounded Rectangle 97"/>
          <p:cNvSpPr>
            <a:spLocks noChangeArrowheads="1"/>
          </p:cNvSpPr>
          <p:nvPr/>
        </p:nvSpPr>
        <p:spPr bwMode="auto">
          <a:xfrm>
            <a:off x="3975674" y="1618425"/>
            <a:ext cx="104775" cy="1143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805" name="Rounded Rectangle 98"/>
          <p:cNvSpPr>
            <a:spLocks noChangeArrowheads="1"/>
          </p:cNvSpPr>
          <p:nvPr/>
        </p:nvSpPr>
        <p:spPr bwMode="auto">
          <a:xfrm>
            <a:off x="4540824" y="2716975"/>
            <a:ext cx="104775" cy="1143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3806" name="Straight Connector 52"/>
          <p:cNvCxnSpPr>
            <a:cxnSpLocks noChangeShapeType="1"/>
          </p:cNvCxnSpPr>
          <p:nvPr/>
        </p:nvCxnSpPr>
        <p:spPr bwMode="auto">
          <a:xfrm>
            <a:off x="5552061" y="3332925"/>
            <a:ext cx="15287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07" name="Straight Connector 99"/>
          <p:cNvCxnSpPr>
            <a:cxnSpLocks noChangeShapeType="1"/>
          </p:cNvCxnSpPr>
          <p:nvPr/>
        </p:nvCxnSpPr>
        <p:spPr bwMode="auto">
          <a:xfrm>
            <a:off x="5544124" y="4472750"/>
            <a:ext cx="152876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9" name="Text Box 3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095066" y="2633246"/>
            <a:ext cx="10214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dirty="0" smtClean="0">
                <a:latin typeface="Cambria" pitchFamily="18" charset="0"/>
              </a:rPr>
              <a:t>Output: </a:t>
            </a:r>
            <a:r>
              <a:rPr lang="en-US" sz="1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Z</a:t>
            </a:r>
            <a:endParaRPr lang="en-US" sz="1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3810" name="Rounded Rectangle 104"/>
          <p:cNvSpPr>
            <a:spLocks noChangeArrowheads="1"/>
          </p:cNvSpPr>
          <p:nvPr/>
        </p:nvSpPr>
        <p:spPr bwMode="auto">
          <a:xfrm>
            <a:off x="6302949" y="3271012"/>
            <a:ext cx="106362" cy="1143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3811" name="Rectangle 106"/>
          <p:cNvSpPr>
            <a:spLocks noChangeArrowheads="1"/>
          </p:cNvSpPr>
          <p:nvPr/>
        </p:nvSpPr>
        <p:spPr bwMode="auto">
          <a:xfrm>
            <a:off x="3064449" y="1419987"/>
            <a:ext cx="368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3812" name="Rectangle 107"/>
          <p:cNvSpPr>
            <a:spLocks noChangeArrowheads="1"/>
          </p:cNvSpPr>
          <p:nvPr/>
        </p:nvSpPr>
        <p:spPr bwMode="auto">
          <a:xfrm>
            <a:off x="3045399" y="2512187"/>
            <a:ext cx="369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Courier New" pitchFamily="49" charset="0"/>
              </a:rPr>
              <a:t>Y</a:t>
            </a:r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3813" name="Straight Connector 109"/>
          <p:cNvCxnSpPr>
            <a:cxnSpLocks noChangeShapeType="1"/>
          </p:cNvCxnSpPr>
          <p:nvPr/>
        </p:nvCxnSpPr>
        <p:spPr bwMode="auto">
          <a:xfrm rot="5400000">
            <a:off x="2904111" y="2786825"/>
            <a:ext cx="224313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4" name="Straight Connector 110"/>
          <p:cNvCxnSpPr>
            <a:cxnSpLocks noChangeShapeType="1"/>
          </p:cNvCxnSpPr>
          <p:nvPr/>
        </p:nvCxnSpPr>
        <p:spPr bwMode="auto">
          <a:xfrm>
            <a:off x="4015361" y="3902837"/>
            <a:ext cx="100330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5" name="Straight Connector 117"/>
          <p:cNvCxnSpPr>
            <a:cxnSpLocks noChangeShapeType="1"/>
          </p:cNvCxnSpPr>
          <p:nvPr/>
        </p:nvCxnSpPr>
        <p:spPr bwMode="auto">
          <a:xfrm>
            <a:off x="4597974" y="2804287"/>
            <a:ext cx="898525" cy="53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16" name="Straight Connector 120"/>
          <p:cNvCxnSpPr>
            <a:cxnSpLocks noChangeShapeType="1"/>
          </p:cNvCxnSpPr>
          <p:nvPr/>
        </p:nvCxnSpPr>
        <p:spPr bwMode="auto">
          <a:xfrm>
            <a:off x="5617149" y="3413887"/>
            <a:ext cx="858837" cy="487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17" name="Rectangle 122"/>
          <p:cNvSpPr>
            <a:spLocks noChangeArrowheads="1"/>
          </p:cNvSpPr>
          <p:nvPr/>
        </p:nvSpPr>
        <p:spPr bwMode="auto">
          <a:xfrm>
            <a:off x="4294761" y="3659245"/>
            <a:ext cx="300038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Courier New" pitchFamily="49" charset="0"/>
              </a:rPr>
              <a:t>X</a:t>
            </a:r>
            <a:endParaRPr lang="en-US" sz="1500" dirty="0">
              <a:solidFill>
                <a:srgbClr val="000000"/>
              </a:solidFill>
            </a:endParaRPr>
          </a:p>
        </p:txBody>
      </p:sp>
      <p:sp>
        <p:nvSpPr>
          <p:cNvPr id="33818" name="Rectangle 123"/>
          <p:cNvSpPr>
            <a:spLocks noChangeArrowheads="1"/>
          </p:cNvSpPr>
          <p:nvPr/>
        </p:nvSpPr>
        <p:spPr bwMode="auto">
          <a:xfrm>
            <a:off x="6034485" y="3729447"/>
            <a:ext cx="3000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rgbClr val="000000"/>
                </a:solidFill>
                <a:latin typeface="Courier New" pitchFamily="49" charset="0"/>
              </a:rPr>
              <a:t>Y</a:t>
            </a:r>
            <a:endParaRPr lang="en-US" sz="1500" dirty="0">
              <a:solidFill>
                <a:srgbClr val="000000"/>
              </a:solidFill>
            </a:endParaRPr>
          </a:p>
        </p:txBody>
      </p:sp>
      <p:cxnSp>
        <p:nvCxnSpPr>
          <p:cNvPr id="33819" name="Straight Connector 51"/>
          <p:cNvCxnSpPr>
            <a:cxnSpLocks noChangeShapeType="1"/>
          </p:cNvCxnSpPr>
          <p:nvPr/>
        </p:nvCxnSpPr>
        <p:spPr bwMode="auto">
          <a:xfrm>
            <a:off x="7331649" y="2961450"/>
            <a:ext cx="682625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3820" name="Picture 84" descr="AND_OR_equivs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78" b="80664"/>
          <a:stretch>
            <a:fillRect/>
          </a:stretch>
        </p:blipFill>
        <p:spPr bwMode="auto">
          <a:xfrm>
            <a:off x="5867400" y="5635096"/>
            <a:ext cx="12398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1" name="Picture 85" descr="AND_OR_equivs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3" r="64778" b="26782"/>
          <a:stretch>
            <a:fillRect/>
          </a:stretch>
        </p:blipFill>
        <p:spPr bwMode="auto">
          <a:xfrm>
            <a:off x="2560638" y="5623983"/>
            <a:ext cx="12398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22" name="Picture 87" descr="AND_OR_equivs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4" r="71519" b="54662"/>
          <a:stretch>
            <a:fillRect/>
          </a:stretch>
        </p:blipFill>
        <p:spPr bwMode="auto">
          <a:xfrm>
            <a:off x="7734300" y="5636683"/>
            <a:ext cx="10033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3" name="Freeform 90"/>
          <p:cNvSpPr>
            <a:spLocks noChangeArrowheads="1"/>
          </p:cNvSpPr>
          <p:nvPr/>
        </p:nvSpPr>
        <p:spPr bwMode="auto">
          <a:xfrm>
            <a:off x="7673975" y="5681133"/>
            <a:ext cx="142875" cy="814388"/>
          </a:xfrm>
          <a:custGeom>
            <a:avLst/>
            <a:gdLst>
              <a:gd name="T0" fmla="*/ 8734 w 143102"/>
              <a:gd name="T1" fmla="*/ 0 h 813926"/>
              <a:gd name="T2" fmla="*/ 26200 w 143102"/>
              <a:gd name="T3" fmla="*/ 36077 h 813926"/>
              <a:gd name="T4" fmla="*/ 43667 w 143102"/>
              <a:gd name="T5" fmla="*/ 63150 h 813926"/>
              <a:gd name="T6" fmla="*/ 61134 w 143102"/>
              <a:gd name="T7" fmla="*/ 117266 h 813926"/>
              <a:gd name="T8" fmla="*/ 78602 w 143102"/>
              <a:gd name="T9" fmla="*/ 171394 h 813926"/>
              <a:gd name="T10" fmla="*/ 87334 w 143102"/>
              <a:gd name="T11" fmla="*/ 198455 h 813926"/>
              <a:gd name="T12" fmla="*/ 104800 w 143102"/>
              <a:gd name="T13" fmla="*/ 216497 h 813926"/>
              <a:gd name="T14" fmla="*/ 113534 w 143102"/>
              <a:gd name="T15" fmla="*/ 261595 h 813926"/>
              <a:gd name="T16" fmla="*/ 131003 w 143102"/>
              <a:gd name="T17" fmla="*/ 315725 h 813926"/>
              <a:gd name="T18" fmla="*/ 139735 w 143102"/>
              <a:gd name="T19" fmla="*/ 351803 h 813926"/>
              <a:gd name="T20" fmla="*/ 131003 w 143102"/>
              <a:gd name="T21" fmla="*/ 451031 h 813926"/>
              <a:gd name="T22" fmla="*/ 113534 w 143102"/>
              <a:gd name="T23" fmla="*/ 505156 h 813926"/>
              <a:gd name="T24" fmla="*/ 96066 w 143102"/>
              <a:gd name="T25" fmla="*/ 577323 h 813926"/>
              <a:gd name="T26" fmla="*/ 69868 w 143102"/>
              <a:gd name="T27" fmla="*/ 667528 h 813926"/>
              <a:gd name="T28" fmla="*/ 52400 w 143102"/>
              <a:gd name="T29" fmla="*/ 694590 h 813926"/>
              <a:gd name="T30" fmla="*/ 34932 w 143102"/>
              <a:gd name="T31" fmla="*/ 748714 h 813926"/>
              <a:gd name="T32" fmla="*/ 26200 w 143102"/>
              <a:gd name="T33" fmla="*/ 775776 h 813926"/>
              <a:gd name="T34" fmla="*/ 17468 w 143102"/>
              <a:gd name="T35" fmla="*/ 802837 h 813926"/>
              <a:gd name="T36" fmla="*/ 0 w 143102"/>
              <a:gd name="T37" fmla="*/ 820879 h 8139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3102"/>
              <a:gd name="T58" fmla="*/ 0 h 813926"/>
              <a:gd name="T59" fmla="*/ 143102 w 143102"/>
              <a:gd name="T60" fmla="*/ 813926 h 8139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3102" h="813926">
                <a:moveTo>
                  <a:pt x="8944" y="0"/>
                </a:moveTo>
                <a:cubicBezTo>
                  <a:pt x="14906" y="11926"/>
                  <a:pt x="20216" y="24200"/>
                  <a:pt x="26831" y="35777"/>
                </a:cubicBezTo>
                <a:cubicBezTo>
                  <a:pt x="32164" y="45110"/>
                  <a:pt x="40353" y="52787"/>
                  <a:pt x="44719" y="62610"/>
                </a:cubicBezTo>
                <a:cubicBezTo>
                  <a:pt x="52377" y="79841"/>
                  <a:pt x="56644" y="98387"/>
                  <a:pt x="62607" y="116275"/>
                </a:cubicBezTo>
                <a:lnTo>
                  <a:pt x="80495" y="169941"/>
                </a:lnTo>
                <a:cubicBezTo>
                  <a:pt x="83476" y="178885"/>
                  <a:pt x="82773" y="190106"/>
                  <a:pt x="89439" y="196773"/>
                </a:cubicBezTo>
                <a:lnTo>
                  <a:pt x="107326" y="214662"/>
                </a:lnTo>
                <a:cubicBezTo>
                  <a:pt x="110307" y="229569"/>
                  <a:pt x="112270" y="244716"/>
                  <a:pt x="116270" y="259383"/>
                </a:cubicBezTo>
                <a:cubicBezTo>
                  <a:pt x="121231" y="277575"/>
                  <a:pt x="129585" y="294756"/>
                  <a:pt x="134158" y="313049"/>
                </a:cubicBezTo>
                <a:lnTo>
                  <a:pt x="143102" y="348826"/>
                </a:lnTo>
                <a:cubicBezTo>
                  <a:pt x="140121" y="381621"/>
                  <a:pt x="139881" y="414782"/>
                  <a:pt x="134158" y="447212"/>
                </a:cubicBezTo>
                <a:cubicBezTo>
                  <a:pt x="130881" y="465781"/>
                  <a:pt x="120843" y="482585"/>
                  <a:pt x="116270" y="500878"/>
                </a:cubicBezTo>
                <a:lnTo>
                  <a:pt x="98382" y="572432"/>
                </a:lnTo>
                <a:cubicBezTo>
                  <a:pt x="93381" y="592435"/>
                  <a:pt x="80265" y="648803"/>
                  <a:pt x="71551" y="661874"/>
                </a:cubicBezTo>
                <a:cubicBezTo>
                  <a:pt x="65588" y="670818"/>
                  <a:pt x="58029" y="678884"/>
                  <a:pt x="53663" y="688707"/>
                </a:cubicBezTo>
                <a:cubicBezTo>
                  <a:pt x="46005" y="705938"/>
                  <a:pt x="41738" y="724484"/>
                  <a:pt x="35775" y="742372"/>
                </a:cubicBezTo>
                <a:lnTo>
                  <a:pt x="26831" y="769205"/>
                </a:lnTo>
                <a:cubicBezTo>
                  <a:pt x="23850" y="778149"/>
                  <a:pt x="24555" y="789371"/>
                  <a:pt x="17888" y="796038"/>
                </a:cubicBezTo>
                <a:lnTo>
                  <a:pt x="0" y="813926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3824" name="Picture 91" descr="AND_OR_equivs.gi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4" r="71519" b="54662"/>
          <a:stretch>
            <a:fillRect/>
          </a:stretch>
        </p:blipFill>
        <p:spPr bwMode="auto">
          <a:xfrm>
            <a:off x="4221163" y="5636683"/>
            <a:ext cx="10033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25" name="Rectangle 93"/>
          <p:cNvSpPr>
            <a:spLocks noChangeArrowheads="1"/>
          </p:cNvSpPr>
          <p:nvPr/>
        </p:nvSpPr>
        <p:spPr bwMode="auto">
          <a:xfrm>
            <a:off x="2560638" y="5877983"/>
            <a:ext cx="9477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pitchFamily="34" charset="0"/>
              </a:rPr>
              <a:t>NAND</a:t>
            </a: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33826" name="Rectangle 94"/>
          <p:cNvSpPr>
            <a:spLocks noChangeArrowheads="1"/>
          </p:cNvSpPr>
          <p:nvPr/>
        </p:nvSpPr>
        <p:spPr bwMode="auto">
          <a:xfrm>
            <a:off x="2592211" y="6503988"/>
            <a:ext cx="8080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00"/>
                </a:solidFill>
                <a:latin typeface="Arial" pitchFamily="34" charset="0"/>
              </a:rPr>
              <a:t>"not and"</a:t>
            </a:r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33827" name="Rectangle 95"/>
          <p:cNvSpPr>
            <a:spLocks noChangeArrowheads="1"/>
          </p:cNvSpPr>
          <p:nvPr/>
        </p:nvSpPr>
        <p:spPr bwMode="auto">
          <a:xfrm>
            <a:off x="4419600" y="5877983"/>
            <a:ext cx="5889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pitchFamily="34" charset="0"/>
              </a:rPr>
              <a:t>OR</a:t>
            </a: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33828" name="Rectangle 96"/>
          <p:cNvSpPr>
            <a:spLocks noChangeArrowheads="1"/>
          </p:cNvSpPr>
          <p:nvPr/>
        </p:nvSpPr>
        <p:spPr bwMode="auto">
          <a:xfrm>
            <a:off x="6048375" y="5877983"/>
            <a:ext cx="7826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pitchFamily="34" charset="0"/>
              </a:rPr>
              <a:t>NOR</a:t>
            </a: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33829" name="Rectangle 97"/>
          <p:cNvSpPr>
            <a:spLocks noChangeArrowheads="1"/>
          </p:cNvSpPr>
          <p:nvPr/>
        </p:nvSpPr>
        <p:spPr bwMode="auto">
          <a:xfrm>
            <a:off x="7877175" y="5877983"/>
            <a:ext cx="768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pitchFamily="34" charset="0"/>
              </a:rPr>
              <a:t>XOR</a:t>
            </a: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33830" name="Rectangle 98"/>
          <p:cNvSpPr>
            <a:spLocks noChangeArrowheads="1"/>
          </p:cNvSpPr>
          <p:nvPr/>
        </p:nvSpPr>
        <p:spPr bwMode="auto">
          <a:xfrm>
            <a:off x="5989461" y="6503988"/>
            <a:ext cx="6873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"not or"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33831" name="Straight Connector 96"/>
          <p:cNvCxnSpPr>
            <a:cxnSpLocks noChangeShapeType="1"/>
          </p:cNvCxnSpPr>
          <p:nvPr/>
        </p:nvCxnSpPr>
        <p:spPr bwMode="auto">
          <a:xfrm>
            <a:off x="2266950" y="5927196"/>
            <a:ext cx="3365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2" name="Straight Connector 96"/>
          <p:cNvCxnSpPr>
            <a:cxnSpLocks noChangeShapeType="1"/>
          </p:cNvCxnSpPr>
          <p:nvPr/>
        </p:nvCxnSpPr>
        <p:spPr bwMode="auto">
          <a:xfrm>
            <a:off x="2249488" y="6303433"/>
            <a:ext cx="3365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3" name="Straight Connector 96"/>
          <p:cNvCxnSpPr>
            <a:cxnSpLocks noChangeShapeType="1"/>
          </p:cNvCxnSpPr>
          <p:nvPr/>
        </p:nvCxnSpPr>
        <p:spPr bwMode="auto">
          <a:xfrm>
            <a:off x="3636963" y="6081183"/>
            <a:ext cx="21113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4" name="Straight Connector 96"/>
          <p:cNvCxnSpPr>
            <a:cxnSpLocks noChangeShapeType="1"/>
          </p:cNvCxnSpPr>
          <p:nvPr/>
        </p:nvCxnSpPr>
        <p:spPr bwMode="auto">
          <a:xfrm>
            <a:off x="4038600" y="5927196"/>
            <a:ext cx="3349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5" name="Straight Connector 96"/>
          <p:cNvCxnSpPr>
            <a:cxnSpLocks noChangeShapeType="1"/>
          </p:cNvCxnSpPr>
          <p:nvPr/>
        </p:nvCxnSpPr>
        <p:spPr bwMode="auto">
          <a:xfrm>
            <a:off x="4021138" y="6303433"/>
            <a:ext cx="3349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6" name="Straight Connector 96"/>
          <p:cNvCxnSpPr>
            <a:cxnSpLocks noChangeShapeType="1"/>
          </p:cNvCxnSpPr>
          <p:nvPr/>
        </p:nvCxnSpPr>
        <p:spPr bwMode="auto">
          <a:xfrm>
            <a:off x="5192713" y="6079596"/>
            <a:ext cx="2095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7" name="Straight Connector 96"/>
          <p:cNvCxnSpPr>
            <a:cxnSpLocks noChangeShapeType="1"/>
          </p:cNvCxnSpPr>
          <p:nvPr/>
        </p:nvCxnSpPr>
        <p:spPr bwMode="auto">
          <a:xfrm>
            <a:off x="5684838" y="5927196"/>
            <a:ext cx="33496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8" name="Straight Connector 96"/>
          <p:cNvCxnSpPr>
            <a:cxnSpLocks noChangeShapeType="1"/>
          </p:cNvCxnSpPr>
          <p:nvPr/>
        </p:nvCxnSpPr>
        <p:spPr bwMode="auto">
          <a:xfrm>
            <a:off x="5667375" y="6303433"/>
            <a:ext cx="3349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39" name="Straight Connector 96"/>
          <p:cNvCxnSpPr>
            <a:cxnSpLocks noChangeShapeType="1"/>
          </p:cNvCxnSpPr>
          <p:nvPr/>
        </p:nvCxnSpPr>
        <p:spPr bwMode="auto">
          <a:xfrm>
            <a:off x="6961188" y="6044671"/>
            <a:ext cx="21113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0" name="Straight Connector 96"/>
          <p:cNvCxnSpPr>
            <a:cxnSpLocks noChangeShapeType="1"/>
          </p:cNvCxnSpPr>
          <p:nvPr/>
        </p:nvCxnSpPr>
        <p:spPr bwMode="auto">
          <a:xfrm>
            <a:off x="7435850" y="5909733"/>
            <a:ext cx="3365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1" name="Straight Connector 96"/>
          <p:cNvCxnSpPr>
            <a:cxnSpLocks noChangeShapeType="1"/>
          </p:cNvCxnSpPr>
          <p:nvPr/>
        </p:nvCxnSpPr>
        <p:spPr bwMode="auto">
          <a:xfrm>
            <a:off x="7418388" y="6285971"/>
            <a:ext cx="3365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42" name="Straight Connector 96"/>
          <p:cNvCxnSpPr>
            <a:cxnSpLocks noChangeShapeType="1"/>
          </p:cNvCxnSpPr>
          <p:nvPr/>
        </p:nvCxnSpPr>
        <p:spPr bwMode="auto">
          <a:xfrm>
            <a:off x="8704263" y="6054196"/>
            <a:ext cx="21113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46" name="Rectangle 106"/>
          <p:cNvSpPr>
            <a:spLocks noChangeArrowheads="1"/>
          </p:cNvSpPr>
          <p:nvPr/>
        </p:nvSpPr>
        <p:spPr bwMode="auto">
          <a:xfrm>
            <a:off x="8623300" y="2743962"/>
            <a:ext cx="3683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Z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703" name="Picture 58"/>
          <p:cNvPicPr>
            <a:picLocks noChangeAspect="1" noChangeArrowheads="1"/>
          </p:cNvPicPr>
          <p:nvPr/>
        </p:nvPicPr>
        <p:blipFill>
          <a:blip r:embed="rId14"/>
          <a:srcRect l="69965" t="54979" r="15160" b="18793"/>
          <a:stretch>
            <a:fillRect/>
          </a:stretch>
        </p:blipFill>
        <p:spPr bwMode="auto">
          <a:xfrm>
            <a:off x="5642549" y="1302512"/>
            <a:ext cx="766762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7704" name="Picture 58"/>
          <p:cNvPicPr>
            <a:picLocks noChangeAspect="1" noChangeArrowheads="1"/>
          </p:cNvPicPr>
          <p:nvPr/>
        </p:nvPicPr>
        <p:blipFill>
          <a:blip r:embed="rId14"/>
          <a:srcRect l="69965" t="54979" r="15160" b="18793"/>
          <a:stretch>
            <a:fillRect/>
          </a:stretch>
        </p:blipFill>
        <p:spPr bwMode="auto">
          <a:xfrm>
            <a:off x="5642549" y="2397887"/>
            <a:ext cx="766762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cxnSp>
        <p:nvCxnSpPr>
          <p:cNvPr id="33849" name="Straight Connector 4"/>
          <p:cNvCxnSpPr>
            <a:cxnSpLocks noChangeShapeType="1"/>
          </p:cNvCxnSpPr>
          <p:nvPr/>
        </p:nvCxnSpPr>
        <p:spPr bwMode="auto">
          <a:xfrm>
            <a:off x="6347399" y="2097850"/>
            <a:ext cx="0" cy="3159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0" name="Straight Connector 93"/>
          <p:cNvCxnSpPr>
            <a:cxnSpLocks noChangeShapeType="1"/>
          </p:cNvCxnSpPr>
          <p:nvPr/>
        </p:nvCxnSpPr>
        <p:spPr bwMode="auto">
          <a:xfrm>
            <a:off x="6348986" y="1096137"/>
            <a:ext cx="0" cy="211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1" name="Straight Connector 98"/>
          <p:cNvCxnSpPr>
            <a:cxnSpLocks noChangeShapeType="1"/>
          </p:cNvCxnSpPr>
          <p:nvPr/>
        </p:nvCxnSpPr>
        <p:spPr bwMode="auto">
          <a:xfrm>
            <a:off x="6355336" y="3164650"/>
            <a:ext cx="0" cy="212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852" name="Straight Connector 117"/>
          <p:cNvCxnSpPr>
            <a:cxnSpLocks noChangeShapeType="1"/>
          </p:cNvCxnSpPr>
          <p:nvPr/>
        </p:nvCxnSpPr>
        <p:spPr bwMode="auto">
          <a:xfrm flipV="1">
            <a:off x="6344224" y="2956687"/>
            <a:ext cx="996950" cy="368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56" name="Rectangle 94"/>
          <p:cNvSpPr>
            <a:spLocks noChangeArrowheads="1"/>
          </p:cNvSpPr>
          <p:nvPr/>
        </p:nvSpPr>
        <p:spPr bwMode="auto">
          <a:xfrm>
            <a:off x="67734" y="5148969"/>
            <a:ext cx="1813807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B04FF"/>
                </a:solidFill>
                <a:latin typeface="Cambria" pitchFamily="18" charset="0"/>
              </a:rPr>
              <a:t>(3) Extra</a:t>
            </a:r>
            <a:r>
              <a:rPr lang="en-US" sz="1500" b="1" dirty="0">
                <a:solidFill>
                  <a:srgbClr val="0B04FF"/>
                </a:solidFill>
                <a:latin typeface="Cambria" pitchFamily="18" charset="0"/>
              </a:rPr>
              <a:t>!</a:t>
            </a:r>
            <a:r>
              <a:rPr lang="en-US" sz="1000" b="1" dirty="0">
                <a:solidFill>
                  <a:srgbClr val="0B04FF"/>
                </a:solidFill>
                <a:latin typeface="Cambria" pitchFamily="18" charset="0"/>
              </a:rPr>
              <a:t>  </a:t>
            </a:r>
            <a:r>
              <a:rPr lang="en-US" sz="1000" dirty="0">
                <a:solidFill>
                  <a:srgbClr val="000000"/>
                </a:solidFill>
                <a:latin typeface="Cambria" pitchFamily="18" charset="0"/>
              </a:rPr>
              <a:t>How could you </a:t>
            </a:r>
            <a:r>
              <a:rPr lang="en-US" sz="1000" dirty="0" smtClean="0">
                <a:solidFill>
                  <a:srgbClr val="000000"/>
                </a:solidFill>
                <a:latin typeface="Cambria" pitchFamily="18" charset="0"/>
              </a:rPr>
              <a:t>alter the </a:t>
            </a:r>
            <a:r>
              <a:rPr lang="en-US" sz="1000" dirty="0">
                <a:solidFill>
                  <a:srgbClr val="000000"/>
                </a:solidFill>
                <a:latin typeface="Cambria" pitchFamily="18" charset="0"/>
              </a:rPr>
              <a:t>transistor-level design </a:t>
            </a:r>
            <a:r>
              <a:rPr lang="en-US" sz="1000" dirty="0" smtClean="0">
                <a:solidFill>
                  <a:srgbClr val="000000"/>
                </a:solidFill>
                <a:latin typeface="Cambria" pitchFamily="18" charset="0"/>
              </a:rPr>
              <a:t>to make an AND?</a:t>
            </a:r>
            <a:endParaRPr lang="en-US" sz="1000" dirty="0">
              <a:solidFill>
                <a:srgbClr val="000000"/>
              </a:solidFill>
              <a:latin typeface="Cambria" pitchFamily="18" charset="0"/>
            </a:endParaRPr>
          </a:p>
        </p:txBody>
      </p:sp>
      <p:pic>
        <p:nvPicPr>
          <p:cNvPr id="27713" name="Picture 85"/>
          <p:cNvPicPr>
            <a:picLocks noChangeAspect="1" noChangeArrowheads="1"/>
          </p:cNvPicPr>
          <p:nvPr/>
        </p:nvPicPr>
        <p:blipFill>
          <a:blip r:embed="rId15"/>
          <a:srcRect l="17747" t="79166" r="70238" b="9653"/>
          <a:stretch>
            <a:fillRect/>
          </a:stretch>
        </p:blipFill>
        <p:spPr bwMode="auto">
          <a:xfrm>
            <a:off x="403578" y="5920493"/>
            <a:ext cx="1066800" cy="65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3" name="Text Box 2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48200" y="880646"/>
            <a:ext cx="167462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C00000"/>
                </a:solidFill>
                <a:latin typeface="Cambria" pitchFamily="18" charset="0"/>
              </a:rPr>
              <a:t>Power,  1 or +3v</a:t>
            </a:r>
            <a:endParaRPr lang="en-US" sz="16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4" name="Rectangle 98"/>
          <p:cNvSpPr>
            <a:spLocks noChangeArrowheads="1"/>
          </p:cNvSpPr>
          <p:nvPr/>
        </p:nvSpPr>
        <p:spPr bwMode="auto">
          <a:xfrm>
            <a:off x="7556157" y="6503988"/>
            <a:ext cx="1103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</a:rPr>
              <a:t>"exclusive </a:t>
            </a:r>
            <a:r>
              <a:rPr lang="en-US" sz="1200" dirty="0">
                <a:solidFill>
                  <a:srgbClr val="000000"/>
                </a:solidFill>
                <a:latin typeface="Arial" pitchFamily="34" charset="0"/>
              </a:rPr>
              <a:t>or"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66" name="Text Box 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045217" y="288990"/>
            <a:ext cx="5929533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  <a:defRPr/>
            </a:pP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Name(s)  __________________________________________</a:t>
            </a:r>
            <a:endParaRPr lang="en-US" sz="1800" i="1" dirty="0" smtClean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76200"/>
            <a:ext cx="122982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i="1" dirty="0" smtClean="0">
                <a:solidFill>
                  <a:srgbClr val="000000"/>
                </a:solidFill>
                <a:latin typeface="Cambria" pitchFamily="18" charset="0"/>
              </a:rPr>
              <a:t>Quiz</a:t>
            </a:r>
            <a:endParaRPr lang="en-US" sz="4200" i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264418" y="1483153"/>
            <a:ext cx="19332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latin typeface="Cambria" pitchFamily="18" charset="0"/>
              </a:rPr>
              <a:t>(1)</a:t>
            </a:r>
            <a:r>
              <a:rPr lang="en-US" sz="1500" dirty="0" smtClean="0">
                <a:latin typeface="Cambria" pitchFamily="18" charset="0"/>
              </a:rPr>
              <a:t> Find the circuit's truth </a:t>
            </a:r>
            <a:r>
              <a:rPr lang="en-US" sz="1500" dirty="0">
                <a:latin typeface="Cambria" pitchFamily="18" charset="0"/>
              </a:rPr>
              <a:t>t</a:t>
            </a:r>
            <a:r>
              <a:rPr lang="en-US" sz="1500" dirty="0" smtClean="0">
                <a:latin typeface="Cambria" pitchFamily="18" charset="0"/>
              </a:rPr>
              <a:t>able</a:t>
            </a:r>
            <a:endParaRPr lang="en-US" sz="1500" dirty="0"/>
          </a:p>
        </p:txBody>
      </p:sp>
      <p:sp>
        <p:nvSpPr>
          <p:cNvPr id="67" name="Rectangle 106"/>
          <p:cNvSpPr>
            <a:spLocks noChangeArrowheads="1"/>
          </p:cNvSpPr>
          <p:nvPr/>
        </p:nvSpPr>
        <p:spPr bwMode="auto">
          <a:xfrm>
            <a:off x="7532018" y="111953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X</a:t>
            </a:r>
            <a:endParaRPr lang="en-US" sz="1800" dirty="0"/>
          </a:p>
        </p:txBody>
      </p:sp>
      <p:sp>
        <p:nvSpPr>
          <p:cNvPr id="68" name="Rectangle 107"/>
          <p:cNvSpPr>
            <a:spLocks noChangeArrowheads="1"/>
          </p:cNvSpPr>
          <p:nvPr/>
        </p:nvSpPr>
        <p:spPr bwMode="auto">
          <a:xfrm>
            <a:off x="7890336" y="111159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Y</a:t>
            </a:r>
            <a:endParaRPr lang="en-US" sz="1800" dirty="0"/>
          </a:p>
        </p:txBody>
      </p:sp>
      <p:sp>
        <p:nvSpPr>
          <p:cNvPr id="69" name="Rectangle 106"/>
          <p:cNvSpPr>
            <a:spLocks noChangeArrowheads="1"/>
          </p:cNvSpPr>
          <p:nvPr/>
        </p:nvSpPr>
        <p:spPr bwMode="auto">
          <a:xfrm>
            <a:off x="8326713" y="111953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  <a:latin typeface="Courier New" pitchFamily="49" charset="0"/>
              </a:rPr>
              <a:t>Z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70" name="Rectangle 106"/>
          <p:cNvSpPr>
            <a:spLocks noChangeArrowheads="1"/>
          </p:cNvSpPr>
          <p:nvPr/>
        </p:nvSpPr>
        <p:spPr bwMode="auto">
          <a:xfrm>
            <a:off x="7532018" y="396705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urier New" pitchFamily="49" charset="0"/>
              </a:rPr>
              <a:t>0</a:t>
            </a:r>
            <a:endParaRPr lang="en-US" sz="1800" dirty="0"/>
          </a:p>
        </p:txBody>
      </p:sp>
      <p:sp>
        <p:nvSpPr>
          <p:cNvPr id="71" name="Rectangle 107"/>
          <p:cNvSpPr>
            <a:spLocks noChangeArrowheads="1"/>
          </p:cNvSpPr>
          <p:nvPr/>
        </p:nvSpPr>
        <p:spPr bwMode="auto">
          <a:xfrm>
            <a:off x="7890336" y="395911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urier New" pitchFamily="49" charset="0"/>
              </a:rPr>
              <a:t>0</a:t>
            </a:r>
            <a:endParaRPr lang="en-US" sz="1800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7555468" y="405064"/>
            <a:ext cx="1090845" cy="0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>
            <a:off x="8277364" y="102410"/>
            <a:ext cx="0" cy="1305285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Rectangle 106"/>
          <p:cNvSpPr>
            <a:spLocks noChangeArrowheads="1"/>
          </p:cNvSpPr>
          <p:nvPr/>
        </p:nvSpPr>
        <p:spPr bwMode="auto">
          <a:xfrm>
            <a:off x="7532018" y="633300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urier New" pitchFamily="49" charset="0"/>
              </a:rPr>
              <a:t>0</a:t>
            </a:r>
            <a:endParaRPr lang="en-US" sz="1800" dirty="0"/>
          </a:p>
        </p:txBody>
      </p:sp>
      <p:sp>
        <p:nvSpPr>
          <p:cNvPr id="77" name="Rectangle 107"/>
          <p:cNvSpPr>
            <a:spLocks noChangeArrowheads="1"/>
          </p:cNvSpPr>
          <p:nvPr/>
        </p:nvSpPr>
        <p:spPr bwMode="auto">
          <a:xfrm>
            <a:off x="7890336" y="632506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1</a:t>
            </a:r>
            <a:endParaRPr lang="en-US" sz="1800" dirty="0"/>
          </a:p>
        </p:txBody>
      </p:sp>
      <p:sp>
        <p:nvSpPr>
          <p:cNvPr id="78" name="Rectangle 106"/>
          <p:cNvSpPr>
            <a:spLocks noChangeArrowheads="1"/>
          </p:cNvSpPr>
          <p:nvPr/>
        </p:nvSpPr>
        <p:spPr bwMode="auto">
          <a:xfrm>
            <a:off x="7532018" y="845860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1</a:t>
            </a:r>
            <a:endParaRPr lang="en-US" sz="1800" dirty="0"/>
          </a:p>
        </p:txBody>
      </p:sp>
      <p:sp>
        <p:nvSpPr>
          <p:cNvPr id="79" name="Rectangle 107"/>
          <p:cNvSpPr>
            <a:spLocks noChangeArrowheads="1"/>
          </p:cNvSpPr>
          <p:nvPr/>
        </p:nvSpPr>
        <p:spPr bwMode="auto">
          <a:xfrm>
            <a:off x="7890336" y="845066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 smtClean="0">
                <a:latin typeface="Courier New" pitchFamily="49" charset="0"/>
              </a:rPr>
              <a:t>0</a:t>
            </a:r>
            <a:endParaRPr lang="en-US" sz="1800" dirty="0"/>
          </a:p>
        </p:txBody>
      </p:sp>
      <p:sp>
        <p:nvSpPr>
          <p:cNvPr id="80" name="Rectangle 106"/>
          <p:cNvSpPr>
            <a:spLocks noChangeArrowheads="1"/>
          </p:cNvSpPr>
          <p:nvPr/>
        </p:nvSpPr>
        <p:spPr bwMode="auto">
          <a:xfrm>
            <a:off x="7532018" y="1058420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1</a:t>
            </a:r>
            <a:endParaRPr lang="en-US" sz="1800" dirty="0"/>
          </a:p>
        </p:txBody>
      </p:sp>
      <p:sp>
        <p:nvSpPr>
          <p:cNvPr id="81" name="Rectangle 107"/>
          <p:cNvSpPr>
            <a:spLocks noChangeArrowheads="1"/>
          </p:cNvSpPr>
          <p:nvPr/>
        </p:nvSpPr>
        <p:spPr bwMode="auto">
          <a:xfrm>
            <a:off x="7890336" y="1057626"/>
            <a:ext cx="32252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 dirty="0">
                <a:latin typeface="Courier New" pitchFamily="49" charset="0"/>
              </a:rPr>
              <a:t>1</a:t>
            </a:r>
            <a:endParaRPr lang="en-US" sz="1800" dirty="0"/>
          </a:p>
        </p:txBody>
      </p:sp>
      <p:sp>
        <p:nvSpPr>
          <p:cNvPr id="9" name="Right Arrow 8"/>
          <p:cNvSpPr/>
          <p:nvPr/>
        </p:nvSpPr>
        <p:spPr bwMode="auto">
          <a:xfrm>
            <a:off x="2592211" y="1440630"/>
            <a:ext cx="512763" cy="424733"/>
          </a:xfrm>
          <a:prstGeom prst="rightArrow">
            <a:avLst/>
          </a:prstGeom>
          <a:solidFill>
            <a:srgbClr val="CAEDF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2" name="Right Arrow 81"/>
          <p:cNvSpPr/>
          <p:nvPr/>
        </p:nvSpPr>
        <p:spPr bwMode="auto">
          <a:xfrm>
            <a:off x="2592211" y="2552233"/>
            <a:ext cx="512763" cy="424733"/>
          </a:xfrm>
          <a:prstGeom prst="rightArrow">
            <a:avLst/>
          </a:prstGeom>
          <a:solidFill>
            <a:srgbClr val="CAEDF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3" name="Right Arrow 82"/>
          <p:cNvSpPr/>
          <p:nvPr/>
        </p:nvSpPr>
        <p:spPr bwMode="auto">
          <a:xfrm>
            <a:off x="8142111" y="2762836"/>
            <a:ext cx="512763" cy="424733"/>
          </a:xfrm>
          <a:prstGeom prst="rightArrow">
            <a:avLst/>
          </a:prstGeom>
          <a:solidFill>
            <a:srgbClr val="CAEDF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05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cxnSp>
        <p:nvCxnSpPr>
          <p:cNvPr id="87" name="Straight Connector 86"/>
          <p:cNvCxnSpPr/>
          <p:nvPr/>
        </p:nvCxnSpPr>
        <p:spPr bwMode="auto">
          <a:xfrm>
            <a:off x="9144000" y="254810"/>
            <a:ext cx="0" cy="1305285"/>
          </a:xfrm>
          <a:prstGeom prst="lin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300" y="6312801"/>
            <a:ext cx="476772" cy="51048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1" y="1013551"/>
            <a:ext cx="2138452" cy="3841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0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5945188" y="152400"/>
            <a:ext cx="2971800" cy="830997"/>
          </a:xfrm>
          <a:prstGeom prst="rect">
            <a:avLst/>
          </a:prstGeom>
          <a:solidFill>
            <a:srgbClr val="CAEDFC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Reading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this week</a:t>
            </a: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: </a:t>
            </a:r>
            <a:r>
              <a:rPr lang="en-US" i="1" dirty="0" smtClean="0">
                <a:solidFill>
                  <a:srgbClr val="0A04EB"/>
                </a:solidFill>
                <a:latin typeface="Cambria" pitchFamily="18" charset="0"/>
              </a:rPr>
              <a:t>H</a:t>
            </a:r>
            <a:r>
              <a:rPr lang="en-US" i="1" baseline="-25000" dirty="0" smtClean="0">
                <a:solidFill>
                  <a:srgbClr val="0A04EB"/>
                </a:solidFill>
                <a:latin typeface="Cambria" pitchFamily="18" charset="0"/>
              </a:rPr>
              <a:t>2</a:t>
            </a:r>
            <a:r>
              <a:rPr lang="en-US" i="1" dirty="0" smtClean="0">
                <a:solidFill>
                  <a:srgbClr val="0A04EB"/>
                </a:solidFill>
                <a:latin typeface="Cambria" pitchFamily="18" charset="0"/>
              </a:rPr>
              <a:t>O  computing !</a:t>
            </a:r>
            <a:endParaRPr lang="en-US" dirty="0">
              <a:solidFill>
                <a:srgbClr val="0A04EB"/>
              </a:solidFill>
              <a:latin typeface="Cambria" pitchFamily="18" charset="0"/>
            </a:endParaRP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4000"/>
            <a:ext cx="780288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7658"/>
            <a:ext cx="5257800" cy="903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30425" y="1579563"/>
            <a:ext cx="5008563" cy="3430587"/>
            <a:chOff x="2130425" y="1579563"/>
            <a:chExt cx="5008563" cy="3430587"/>
          </a:xfrm>
        </p:grpSpPr>
        <p:pic>
          <p:nvPicPr>
            <p:cNvPr id="24579" name="Picture 9" descr="bool-relay-inv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0425" y="1579563"/>
              <a:ext cx="5008563" cy="3430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4753" y="2727859"/>
              <a:ext cx="345025" cy="2144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0" name="Rectangle 10"/>
          <p:cNvSpPr>
            <a:spLocks noChangeArrowheads="1"/>
          </p:cNvSpPr>
          <p:nvPr/>
        </p:nvSpPr>
        <p:spPr bwMode="auto">
          <a:xfrm rot="21246882">
            <a:off x="785721" y="4548772"/>
            <a:ext cx="203023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3600" b="1" i="1" dirty="0" smtClean="0">
                <a:solidFill>
                  <a:srgbClr val="000000"/>
                </a:solidFill>
                <a:latin typeface="Cambria" pitchFamily="18" charset="0"/>
              </a:rPr>
              <a:t>NOT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 gate</a:t>
            </a:r>
            <a:endParaRPr lang="en-US" sz="3600" dirty="0">
              <a:solidFill>
                <a:srgbClr val="000000"/>
              </a:solidFill>
              <a:latin typeface="Cambria" pitchFamily="18" charset="0"/>
            </a:endParaRPr>
          </a:p>
        </p:txBody>
      </p:sp>
      <p:cxnSp>
        <p:nvCxnSpPr>
          <p:cNvPr id="24581" name="Straight Arrow Connector 12"/>
          <p:cNvCxnSpPr>
            <a:cxnSpLocks noChangeShapeType="1"/>
          </p:cNvCxnSpPr>
          <p:nvPr/>
        </p:nvCxnSpPr>
        <p:spPr bwMode="auto">
          <a:xfrm rot="5400000" flipH="1" flipV="1">
            <a:off x="4126707" y="5296694"/>
            <a:ext cx="381000" cy="1587"/>
          </a:xfrm>
          <a:prstGeom prst="straightConnector1">
            <a:avLst/>
          </a:prstGeom>
          <a:noFill/>
          <a:ln w="28575">
            <a:solidFill>
              <a:srgbClr val="067B0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2" name="Rectangle 13"/>
          <p:cNvSpPr>
            <a:spLocks noChangeArrowheads="1"/>
          </p:cNvSpPr>
          <p:nvPr/>
        </p:nvSpPr>
        <p:spPr bwMode="auto">
          <a:xfrm>
            <a:off x="3214688" y="5486400"/>
            <a:ext cx="2232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67B0E"/>
                </a:solidFill>
                <a:latin typeface="Cambria" pitchFamily="18" charset="0"/>
              </a:rPr>
              <a:t>Signal Input, A</a:t>
            </a:r>
          </a:p>
        </p:txBody>
      </p:sp>
      <p:cxnSp>
        <p:nvCxnSpPr>
          <p:cNvPr id="24583" name="Straight Arrow Connector 14"/>
          <p:cNvCxnSpPr>
            <a:cxnSpLocks noChangeShapeType="1"/>
          </p:cNvCxnSpPr>
          <p:nvPr/>
        </p:nvCxnSpPr>
        <p:spPr bwMode="auto">
          <a:xfrm flipV="1">
            <a:off x="7192963" y="2101850"/>
            <a:ext cx="409575" cy="7938"/>
          </a:xfrm>
          <a:prstGeom prst="straightConnector1">
            <a:avLst/>
          </a:prstGeom>
          <a:noFill/>
          <a:ln w="28575">
            <a:solidFill>
              <a:srgbClr val="067B0E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4" name="Rectangle 19"/>
          <p:cNvSpPr>
            <a:spLocks noChangeArrowheads="1"/>
          </p:cNvSpPr>
          <p:nvPr/>
        </p:nvSpPr>
        <p:spPr bwMode="auto">
          <a:xfrm>
            <a:off x="7467600" y="1484313"/>
            <a:ext cx="1365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159627"/>
                </a:solidFill>
                <a:latin typeface="Cambria" pitchFamily="18" charset="0"/>
              </a:rPr>
              <a:t>Signal Output</a:t>
            </a:r>
          </a:p>
          <a:p>
            <a:r>
              <a:rPr lang="en-US" b="1" dirty="0">
                <a:solidFill>
                  <a:srgbClr val="159627"/>
                </a:solidFill>
                <a:latin typeface="Cambria" pitchFamily="18" charset="0"/>
              </a:rPr>
              <a:t>Q</a:t>
            </a:r>
          </a:p>
        </p:txBody>
      </p:sp>
      <p:sp>
        <p:nvSpPr>
          <p:cNvPr id="24585" name="Rectangle 20"/>
          <p:cNvSpPr>
            <a:spLocks noChangeArrowheads="1"/>
          </p:cNvSpPr>
          <p:nvPr/>
        </p:nvSpPr>
        <p:spPr bwMode="auto">
          <a:xfrm>
            <a:off x="3691894" y="1906588"/>
            <a:ext cx="590226" cy="276999"/>
          </a:xfrm>
          <a:prstGeom prst="rect">
            <a:avLst/>
          </a:prstGeom>
          <a:solidFill>
            <a:srgbClr val="CAEDFC"/>
          </a:solidFill>
          <a:ln>
            <a:noFill/>
          </a:ln>
          <a:extLst/>
        </p:spPr>
        <p:txBody>
          <a:bodyPr wrap="none">
            <a:spAutoFit/>
          </a:bodyPr>
          <a:lstStyle/>
          <a:p>
            <a:r>
              <a:rPr lang="en-US" sz="1200" b="1" dirty="0">
                <a:latin typeface="Calibri" pitchFamily="34" charset="0"/>
              </a:rPr>
              <a:t>Spring</a:t>
            </a:r>
            <a:endParaRPr lang="en-US" sz="1200" b="1" dirty="0"/>
          </a:p>
        </p:txBody>
      </p:sp>
      <p:sp>
        <p:nvSpPr>
          <p:cNvPr id="24588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52400"/>
            <a:ext cx="845185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3800" dirty="0" smtClean="0">
                <a:solidFill>
                  <a:srgbClr val="000000"/>
                </a:solidFill>
                <a:latin typeface="Cambria" pitchFamily="18" charset="0"/>
              </a:rPr>
              <a:t>Electromechanical "gates" (relays)</a:t>
            </a:r>
            <a:endParaRPr lang="en-US" sz="38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588064">
            <a:off x="7522424" y="302357"/>
            <a:ext cx="1443108" cy="646331"/>
          </a:xfrm>
          <a:prstGeom prst="rect">
            <a:avLst/>
          </a:prstGeom>
          <a:solidFill>
            <a:srgbClr val="D9F3E2"/>
          </a:solidFill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Calibri" panose="020F0502020204030204" pitchFamily="34" charset="0"/>
              </a:rPr>
              <a:t>1940's computers</a:t>
            </a:r>
            <a:endParaRPr lang="en-US" sz="1800" dirty="0">
              <a:latin typeface="Calibri" panose="020F050202020403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052751" y="2725581"/>
            <a:ext cx="179099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External Power 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(6v)</a:t>
            </a:r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3418795" y="2910246"/>
            <a:ext cx="728662" cy="461665"/>
          </a:xfrm>
          <a:prstGeom prst="rect">
            <a:avLst/>
          </a:prstGeom>
          <a:solidFill>
            <a:srgbClr val="CAEDF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Electro-magnet</a:t>
            </a:r>
            <a:endParaRPr lang="en-US" sz="1200" b="1" dirty="0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5082382" y="1348729"/>
            <a:ext cx="728662" cy="461665"/>
          </a:xfrm>
          <a:prstGeom prst="rect">
            <a:avLst/>
          </a:prstGeom>
          <a:solidFill>
            <a:srgbClr val="CAEDFC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Calibri" pitchFamily="34" charset="0"/>
              </a:rPr>
              <a:t>metal plate</a:t>
            </a:r>
            <a:endParaRPr lang="en-US" sz="1200" b="1" dirty="0"/>
          </a:p>
        </p:txBody>
      </p:sp>
      <p:cxnSp>
        <p:nvCxnSpPr>
          <p:cNvPr id="6" name="Straight Arrow Connector 5"/>
          <p:cNvCxnSpPr>
            <a:stCxn id="19" idx="2"/>
          </p:cNvCxnSpPr>
          <p:nvPr/>
        </p:nvCxnSpPr>
        <p:spPr bwMode="auto">
          <a:xfrm flipH="1">
            <a:off x="5257801" y="1810394"/>
            <a:ext cx="188912" cy="373193"/>
          </a:xfrm>
          <a:prstGeom prst="straightConnector1">
            <a:avLst/>
          </a:prstGeom>
          <a:noFill/>
          <a:ln w="38100" cap="flat" cmpd="sng" algn="ctr">
            <a:solidFill>
              <a:srgbClr val="CAEDFC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384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5" descr="bool-relay-and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620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8" y="3391317"/>
            <a:ext cx="224738" cy="139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8538" y="152400"/>
            <a:ext cx="71628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800" dirty="0">
                <a:solidFill>
                  <a:srgbClr val="000000"/>
                </a:solidFill>
                <a:latin typeface="Cambria" pitchFamily="18" charset="0"/>
              </a:rPr>
              <a:t>Which gate is </a:t>
            </a:r>
            <a:r>
              <a:rPr lang="en-US" sz="3800" dirty="0" smtClean="0">
                <a:solidFill>
                  <a:srgbClr val="000000"/>
                </a:solidFill>
                <a:latin typeface="Cambria" pitchFamily="18" charset="0"/>
              </a:rPr>
              <a:t>this?</a:t>
            </a:r>
            <a:endParaRPr lang="en-US" sz="3800" i="1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951072" y="4414837"/>
            <a:ext cx="130333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67B0E"/>
                </a:solidFill>
                <a:latin typeface="Cambria" pitchFamily="18" charset="0"/>
              </a:rPr>
              <a:t>Input, A</a:t>
            </a:r>
          </a:p>
        </p:txBody>
      </p:sp>
      <p:sp>
        <p:nvSpPr>
          <p:cNvPr id="25607" name="Rectangle 19"/>
          <p:cNvSpPr>
            <a:spLocks noChangeArrowheads="1"/>
          </p:cNvSpPr>
          <p:nvPr/>
        </p:nvSpPr>
        <p:spPr bwMode="auto">
          <a:xfrm>
            <a:off x="7521575" y="2760090"/>
            <a:ext cx="1212850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67B0E"/>
                </a:solidFill>
                <a:latin typeface="Cambria" pitchFamily="18" charset="0"/>
              </a:rPr>
              <a:t>Signal Output</a:t>
            </a:r>
          </a:p>
          <a:p>
            <a:r>
              <a:rPr lang="en-US" b="1" dirty="0">
                <a:solidFill>
                  <a:srgbClr val="067B0E"/>
                </a:solidFill>
                <a:latin typeface="Cambria" pitchFamily="18" charset="0"/>
              </a:rPr>
              <a:t>Q</a:t>
            </a:r>
          </a:p>
        </p:txBody>
      </p:sp>
      <p:sp>
        <p:nvSpPr>
          <p:cNvPr id="25608" name="Rectangle 13"/>
          <p:cNvSpPr>
            <a:spLocks noChangeArrowheads="1"/>
          </p:cNvSpPr>
          <p:nvPr/>
        </p:nvSpPr>
        <p:spPr bwMode="auto">
          <a:xfrm>
            <a:off x="87882" y="2514600"/>
            <a:ext cx="179099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Cambria" pitchFamily="18" charset="0"/>
              </a:rPr>
              <a:t>External Power </a:t>
            </a:r>
            <a:r>
              <a:rPr lang="en-US" b="1" dirty="0">
                <a:solidFill>
                  <a:srgbClr val="C00000"/>
                </a:solidFill>
                <a:latin typeface="Cambria" pitchFamily="18" charset="0"/>
              </a:rPr>
              <a:t>(6v)</a:t>
            </a:r>
          </a:p>
        </p:txBody>
      </p:sp>
      <p:pic>
        <p:nvPicPr>
          <p:cNvPr id="25609" name="Picture 84" descr="AND_OR_equiv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78" b="80664"/>
          <a:stretch>
            <a:fillRect/>
          </a:stretch>
        </p:blipFill>
        <p:spPr bwMode="auto">
          <a:xfrm>
            <a:off x="5715000" y="5713413"/>
            <a:ext cx="1239838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85" descr="AND_OR_equiv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23" r="64778" b="26782"/>
          <a:stretch>
            <a:fillRect/>
          </a:stretch>
        </p:blipFill>
        <p:spPr bwMode="auto">
          <a:xfrm>
            <a:off x="2408238" y="5702300"/>
            <a:ext cx="12398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86" descr="AND_OR_equiv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30" r="64778"/>
          <a:stretch>
            <a:fillRect/>
          </a:stretch>
        </p:blipFill>
        <p:spPr bwMode="auto">
          <a:xfrm>
            <a:off x="658813" y="5716588"/>
            <a:ext cx="1239837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2" name="Picture 87" descr="AND_OR_equiv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4" r="71519" b="54662"/>
          <a:stretch>
            <a:fillRect/>
          </a:stretch>
        </p:blipFill>
        <p:spPr bwMode="auto">
          <a:xfrm>
            <a:off x="7581900" y="5715000"/>
            <a:ext cx="10033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3" name="Freeform 90"/>
          <p:cNvSpPr>
            <a:spLocks noChangeArrowheads="1"/>
          </p:cNvSpPr>
          <p:nvPr/>
        </p:nvSpPr>
        <p:spPr bwMode="auto">
          <a:xfrm>
            <a:off x="7521575" y="5759450"/>
            <a:ext cx="142875" cy="814388"/>
          </a:xfrm>
          <a:custGeom>
            <a:avLst/>
            <a:gdLst>
              <a:gd name="T0" fmla="*/ 8720 w 143102"/>
              <a:gd name="T1" fmla="*/ 0 h 813926"/>
              <a:gd name="T2" fmla="*/ 26158 w 143102"/>
              <a:gd name="T3" fmla="*/ 36097 h 813926"/>
              <a:gd name="T4" fmla="*/ 43598 w 143102"/>
              <a:gd name="T5" fmla="*/ 63186 h 813926"/>
              <a:gd name="T6" fmla="*/ 61037 w 143102"/>
              <a:gd name="T7" fmla="*/ 117333 h 813926"/>
              <a:gd name="T8" fmla="*/ 78477 w 143102"/>
              <a:gd name="T9" fmla="*/ 171492 h 813926"/>
              <a:gd name="T10" fmla="*/ 87195 w 143102"/>
              <a:gd name="T11" fmla="*/ 198568 h 813926"/>
              <a:gd name="T12" fmla="*/ 104634 w 143102"/>
              <a:gd name="T13" fmla="*/ 216620 h 813926"/>
              <a:gd name="T14" fmla="*/ 113354 w 143102"/>
              <a:gd name="T15" fmla="*/ 261747 h 813926"/>
              <a:gd name="T16" fmla="*/ 130795 w 143102"/>
              <a:gd name="T17" fmla="*/ 315905 h 813926"/>
              <a:gd name="T18" fmla="*/ 139513 w 143102"/>
              <a:gd name="T19" fmla="*/ 352007 h 813926"/>
              <a:gd name="T20" fmla="*/ 130795 w 143102"/>
              <a:gd name="T21" fmla="*/ 451291 h 813926"/>
              <a:gd name="T22" fmla="*/ 113354 w 143102"/>
              <a:gd name="T23" fmla="*/ 505446 h 813926"/>
              <a:gd name="T24" fmla="*/ 95914 w 143102"/>
              <a:gd name="T25" fmla="*/ 577654 h 813926"/>
              <a:gd name="T26" fmla="*/ 69757 w 143102"/>
              <a:gd name="T27" fmla="*/ 667911 h 813926"/>
              <a:gd name="T28" fmla="*/ 52317 w 143102"/>
              <a:gd name="T29" fmla="*/ 694989 h 813926"/>
              <a:gd name="T30" fmla="*/ 34877 w 143102"/>
              <a:gd name="T31" fmla="*/ 749144 h 813926"/>
              <a:gd name="T32" fmla="*/ 26158 w 143102"/>
              <a:gd name="T33" fmla="*/ 776221 h 813926"/>
              <a:gd name="T34" fmla="*/ 17440 w 143102"/>
              <a:gd name="T35" fmla="*/ 803298 h 813926"/>
              <a:gd name="T36" fmla="*/ 0 w 143102"/>
              <a:gd name="T37" fmla="*/ 821350 h 81392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3102"/>
              <a:gd name="T58" fmla="*/ 0 h 813926"/>
              <a:gd name="T59" fmla="*/ 143102 w 143102"/>
              <a:gd name="T60" fmla="*/ 813926 h 81392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3102" h="813926">
                <a:moveTo>
                  <a:pt x="8944" y="0"/>
                </a:moveTo>
                <a:cubicBezTo>
                  <a:pt x="14906" y="11926"/>
                  <a:pt x="20216" y="24200"/>
                  <a:pt x="26831" y="35777"/>
                </a:cubicBezTo>
                <a:cubicBezTo>
                  <a:pt x="32164" y="45110"/>
                  <a:pt x="40353" y="52787"/>
                  <a:pt x="44719" y="62610"/>
                </a:cubicBezTo>
                <a:cubicBezTo>
                  <a:pt x="52377" y="79841"/>
                  <a:pt x="56644" y="98387"/>
                  <a:pt x="62607" y="116275"/>
                </a:cubicBezTo>
                <a:lnTo>
                  <a:pt x="80495" y="169941"/>
                </a:lnTo>
                <a:cubicBezTo>
                  <a:pt x="83476" y="178885"/>
                  <a:pt x="82773" y="190106"/>
                  <a:pt x="89439" y="196773"/>
                </a:cubicBezTo>
                <a:lnTo>
                  <a:pt x="107326" y="214662"/>
                </a:lnTo>
                <a:cubicBezTo>
                  <a:pt x="110307" y="229569"/>
                  <a:pt x="112270" y="244716"/>
                  <a:pt x="116270" y="259383"/>
                </a:cubicBezTo>
                <a:cubicBezTo>
                  <a:pt x="121231" y="277575"/>
                  <a:pt x="129585" y="294756"/>
                  <a:pt x="134158" y="313049"/>
                </a:cubicBezTo>
                <a:lnTo>
                  <a:pt x="143102" y="348826"/>
                </a:lnTo>
                <a:cubicBezTo>
                  <a:pt x="140121" y="381621"/>
                  <a:pt x="139881" y="414782"/>
                  <a:pt x="134158" y="447212"/>
                </a:cubicBezTo>
                <a:cubicBezTo>
                  <a:pt x="130881" y="465781"/>
                  <a:pt x="120843" y="482585"/>
                  <a:pt x="116270" y="500878"/>
                </a:cubicBezTo>
                <a:lnTo>
                  <a:pt x="98382" y="572432"/>
                </a:lnTo>
                <a:cubicBezTo>
                  <a:pt x="93381" y="592435"/>
                  <a:pt x="80265" y="648803"/>
                  <a:pt x="71551" y="661874"/>
                </a:cubicBezTo>
                <a:cubicBezTo>
                  <a:pt x="65588" y="670818"/>
                  <a:pt x="58029" y="678884"/>
                  <a:pt x="53663" y="688707"/>
                </a:cubicBezTo>
                <a:cubicBezTo>
                  <a:pt x="46005" y="705938"/>
                  <a:pt x="41738" y="724484"/>
                  <a:pt x="35775" y="742372"/>
                </a:cubicBezTo>
                <a:lnTo>
                  <a:pt x="26831" y="769205"/>
                </a:lnTo>
                <a:cubicBezTo>
                  <a:pt x="23850" y="778149"/>
                  <a:pt x="24555" y="789371"/>
                  <a:pt x="17888" y="796038"/>
                </a:cubicBezTo>
                <a:lnTo>
                  <a:pt x="0" y="813926"/>
                </a:lnTo>
              </a:path>
            </a:pathLst>
          </a:cu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25614" name="Picture 91" descr="AND_OR_equivs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54" r="71519" b="54662"/>
          <a:stretch>
            <a:fillRect/>
          </a:stretch>
        </p:blipFill>
        <p:spPr bwMode="auto">
          <a:xfrm>
            <a:off x="4068763" y="5715000"/>
            <a:ext cx="1003300" cy="90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5" name="Rectangle 92"/>
          <p:cNvSpPr>
            <a:spLocks noChangeArrowheads="1"/>
          </p:cNvSpPr>
          <p:nvPr/>
        </p:nvSpPr>
        <p:spPr bwMode="auto">
          <a:xfrm>
            <a:off x="746125" y="5956300"/>
            <a:ext cx="76517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pitchFamily="34" charset="0"/>
              </a:rPr>
              <a:t>AND</a:t>
            </a: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25616" name="Rectangle 93"/>
          <p:cNvSpPr>
            <a:spLocks noChangeArrowheads="1"/>
          </p:cNvSpPr>
          <p:nvPr/>
        </p:nvSpPr>
        <p:spPr bwMode="auto">
          <a:xfrm>
            <a:off x="2408238" y="5956300"/>
            <a:ext cx="94773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pitchFamily="34" charset="0"/>
              </a:rPr>
              <a:t>NAND</a:t>
            </a: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25617" name="Rectangle 95"/>
          <p:cNvSpPr>
            <a:spLocks noChangeArrowheads="1"/>
          </p:cNvSpPr>
          <p:nvPr/>
        </p:nvSpPr>
        <p:spPr bwMode="auto">
          <a:xfrm>
            <a:off x="4267200" y="5956300"/>
            <a:ext cx="5889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pitchFamily="34" charset="0"/>
              </a:rPr>
              <a:t>OR</a:t>
            </a: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25618" name="Rectangle 96"/>
          <p:cNvSpPr>
            <a:spLocks noChangeArrowheads="1"/>
          </p:cNvSpPr>
          <p:nvPr/>
        </p:nvSpPr>
        <p:spPr bwMode="auto">
          <a:xfrm>
            <a:off x="5895975" y="5956300"/>
            <a:ext cx="7826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pitchFamily="34" charset="0"/>
              </a:rPr>
              <a:t>NOR</a:t>
            </a:r>
            <a:endParaRPr lang="en-US" sz="2100">
              <a:solidFill>
                <a:srgbClr val="000000"/>
              </a:solidFill>
            </a:endParaRPr>
          </a:p>
        </p:txBody>
      </p:sp>
      <p:sp>
        <p:nvSpPr>
          <p:cNvPr id="25619" name="Rectangle 97"/>
          <p:cNvSpPr>
            <a:spLocks noChangeArrowheads="1"/>
          </p:cNvSpPr>
          <p:nvPr/>
        </p:nvSpPr>
        <p:spPr bwMode="auto">
          <a:xfrm>
            <a:off x="7724775" y="5956300"/>
            <a:ext cx="76835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100">
                <a:solidFill>
                  <a:srgbClr val="000000"/>
                </a:solidFill>
                <a:latin typeface="Arial" pitchFamily="34" charset="0"/>
              </a:rPr>
              <a:t>XOR</a:t>
            </a:r>
            <a:endParaRPr lang="en-US" sz="2100">
              <a:solidFill>
                <a:srgbClr val="000000"/>
              </a:solidFill>
            </a:endParaRPr>
          </a:p>
        </p:txBody>
      </p:sp>
      <p:cxnSp>
        <p:nvCxnSpPr>
          <p:cNvPr id="25620" name="Straight Connector 96"/>
          <p:cNvCxnSpPr>
            <a:cxnSpLocks noChangeShapeType="1"/>
          </p:cNvCxnSpPr>
          <p:nvPr/>
        </p:nvCxnSpPr>
        <p:spPr bwMode="auto">
          <a:xfrm>
            <a:off x="388938" y="6005513"/>
            <a:ext cx="33496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1" name="Straight Connector 96"/>
          <p:cNvCxnSpPr>
            <a:cxnSpLocks noChangeShapeType="1"/>
          </p:cNvCxnSpPr>
          <p:nvPr/>
        </p:nvCxnSpPr>
        <p:spPr bwMode="auto">
          <a:xfrm>
            <a:off x="371475" y="6381750"/>
            <a:ext cx="3349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2" name="Straight Connector 96"/>
          <p:cNvCxnSpPr>
            <a:cxnSpLocks noChangeShapeType="1"/>
          </p:cNvCxnSpPr>
          <p:nvPr/>
        </p:nvCxnSpPr>
        <p:spPr bwMode="auto">
          <a:xfrm>
            <a:off x="1604963" y="6194425"/>
            <a:ext cx="21113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3" name="Straight Connector 96"/>
          <p:cNvCxnSpPr>
            <a:cxnSpLocks noChangeShapeType="1"/>
          </p:cNvCxnSpPr>
          <p:nvPr/>
        </p:nvCxnSpPr>
        <p:spPr bwMode="auto">
          <a:xfrm>
            <a:off x="2114550" y="6005513"/>
            <a:ext cx="3365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4" name="Straight Connector 96"/>
          <p:cNvCxnSpPr>
            <a:cxnSpLocks noChangeShapeType="1"/>
          </p:cNvCxnSpPr>
          <p:nvPr/>
        </p:nvCxnSpPr>
        <p:spPr bwMode="auto">
          <a:xfrm>
            <a:off x="2097088" y="6381750"/>
            <a:ext cx="3365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5" name="Straight Connector 96"/>
          <p:cNvCxnSpPr>
            <a:cxnSpLocks noChangeShapeType="1"/>
          </p:cNvCxnSpPr>
          <p:nvPr/>
        </p:nvCxnSpPr>
        <p:spPr bwMode="auto">
          <a:xfrm>
            <a:off x="3484563" y="6159500"/>
            <a:ext cx="211137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6" name="Straight Connector 96"/>
          <p:cNvCxnSpPr>
            <a:cxnSpLocks noChangeShapeType="1"/>
          </p:cNvCxnSpPr>
          <p:nvPr/>
        </p:nvCxnSpPr>
        <p:spPr bwMode="auto">
          <a:xfrm>
            <a:off x="3886200" y="6005513"/>
            <a:ext cx="334963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7" name="Straight Connector 96"/>
          <p:cNvCxnSpPr>
            <a:cxnSpLocks noChangeShapeType="1"/>
          </p:cNvCxnSpPr>
          <p:nvPr/>
        </p:nvCxnSpPr>
        <p:spPr bwMode="auto">
          <a:xfrm>
            <a:off x="3868738" y="6381750"/>
            <a:ext cx="334962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8" name="Straight Connector 96"/>
          <p:cNvCxnSpPr>
            <a:cxnSpLocks noChangeShapeType="1"/>
          </p:cNvCxnSpPr>
          <p:nvPr/>
        </p:nvCxnSpPr>
        <p:spPr bwMode="auto">
          <a:xfrm>
            <a:off x="5040313" y="6157913"/>
            <a:ext cx="2095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29" name="Straight Connector 96"/>
          <p:cNvCxnSpPr>
            <a:cxnSpLocks noChangeShapeType="1"/>
          </p:cNvCxnSpPr>
          <p:nvPr/>
        </p:nvCxnSpPr>
        <p:spPr bwMode="auto">
          <a:xfrm>
            <a:off x="5532438" y="6005513"/>
            <a:ext cx="33496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0" name="Straight Connector 96"/>
          <p:cNvCxnSpPr>
            <a:cxnSpLocks noChangeShapeType="1"/>
          </p:cNvCxnSpPr>
          <p:nvPr/>
        </p:nvCxnSpPr>
        <p:spPr bwMode="auto">
          <a:xfrm>
            <a:off x="5514975" y="6381750"/>
            <a:ext cx="334963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1" name="Straight Connector 96"/>
          <p:cNvCxnSpPr>
            <a:cxnSpLocks noChangeShapeType="1"/>
          </p:cNvCxnSpPr>
          <p:nvPr/>
        </p:nvCxnSpPr>
        <p:spPr bwMode="auto">
          <a:xfrm>
            <a:off x="6808788" y="6122988"/>
            <a:ext cx="21113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2" name="Straight Connector 96"/>
          <p:cNvCxnSpPr>
            <a:cxnSpLocks noChangeShapeType="1"/>
          </p:cNvCxnSpPr>
          <p:nvPr/>
        </p:nvCxnSpPr>
        <p:spPr bwMode="auto">
          <a:xfrm>
            <a:off x="7283450" y="5988050"/>
            <a:ext cx="3365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3" name="Straight Connector 96"/>
          <p:cNvCxnSpPr>
            <a:cxnSpLocks noChangeShapeType="1"/>
          </p:cNvCxnSpPr>
          <p:nvPr/>
        </p:nvCxnSpPr>
        <p:spPr bwMode="auto">
          <a:xfrm>
            <a:off x="7265988" y="6364288"/>
            <a:ext cx="336550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634" name="Straight Connector 96"/>
          <p:cNvCxnSpPr>
            <a:cxnSpLocks noChangeShapeType="1"/>
          </p:cNvCxnSpPr>
          <p:nvPr/>
        </p:nvCxnSpPr>
        <p:spPr bwMode="auto">
          <a:xfrm>
            <a:off x="8551863" y="6132513"/>
            <a:ext cx="211137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4114801" y="4414837"/>
            <a:ext cx="130333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67B0E"/>
                </a:solidFill>
                <a:latin typeface="Cambria" pitchFamily="18" charset="0"/>
              </a:rPr>
              <a:t>Input, B</a:t>
            </a:r>
          </a:p>
        </p:txBody>
      </p:sp>
    </p:spTree>
    <p:extLst>
      <p:ext uri="{BB962C8B-B14F-4D97-AF65-F5344CB8AC3E}">
        <p14:creationId xmlns:p14="http://schemas.microsoft.com/office/powerpoint/2010/main" val="2749095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76200" y="4876800"/>
            <a:ext cx="1808294" cy="317577"/>
          </a:xfrm>
          <a:prstGeom prst="roundRect">
            <a:avLst/>
          </a:prstGeom>
          <a:solidFill>
            <a:srgbClr val="CAEDFC"/>
          </a:solidFill>
          <a:ln w="19050" cap="flat" cmpd="sng" algn="ctr">
            <a:solidFill>
              <a:srgbClr val="CAEDF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26626" name="Picture 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10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3511" y="101600"/>
            <a:ext cx="318196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The Mark 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630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17371" y="5040489"/>
            <a:ext cx="1698029" cy="307777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ran at 0.00001 MHz</a:t>
            </a:r>
          </a:p>
        </p:txBody>
      </p:sp>
      <p:sp>
        <p:nvSpPr>
          <p:cNvPr id="26631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5619444"/>
            <a:ext cx="3200400" cy="100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5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tons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530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miles of wiring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765,299 distinct parts!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5619444"/>
            <a:ext cx="3743325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Addition: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100" b="1" dirty="0" smtClean="0">
                <a:solidFill>
                  <a:srgbClr val="0B04FF"/>
                </a:solidFill>
                <a:latin typeface="Cambria" pitchFamily="18" charset="0"/>
              </a:rPr>
              <a:t>0.6 </a:t>
            </a:r>
            <a:r>
              <a:rPr lang="en-US" sz="2100" b="1" dirty="0">
                <a:solidFill>
                  <a:srgbClr val="0B04FF"/>
                </a:solidFill>
                <a:latin typeface="Cambria" pitchFamily="18" charset="0"/>
              </a:rPr>
              <a:t>seconds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Multiplication: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100" b="1" dirty="0" smtClean="0">
                <a:solidFill>
                  <a:srgbClr val="0B04FF"/>
                </a:solidFill>
                <a:latin typeface="Cambria" pitchFamily="18" charset="0"/>
              </a:rPr>
              <a:t>5.7 </a:t>
            </a:r>
            <a:r>
              <a:rPr lang="en-US" sz="2100" b="1" dirty="0">
                <a:solidFill>
                  <a:srgbClr val="0B04FF"/>
                </a:solidFill>
                <a:latin typeface="Cambria" pitchFamily="18" charset="0"/>
              </a:rPr>
              <a:t>seconds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Division: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100" b="1" dirty="0" smtClean="0">
                <a:solidFill>
                  <a:srgbClr val="0B04FF"/>
                </a:solidFill>
                <a:latin typeface="Cambria" pitchFamily="18" charset="0"/>
              </a:rPr>
              <a:t>15.3 </a:t>
            </a:r>
            <a:r>
              <a:rPr lang="en-US" sz="2100" b="1" dirty="0">
                <a:solidFill>
                  <a:srgbClr val="0B04FF"/>
                </a:solidFill>
                <a:latin typeface="Cambria" pitchFamily="18" charset="0"/>
              </a:rPr>
              <a:t>seconds</a:t>
            </a:r>
          </a:p>
        </p:txBody>
      </p:sp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4454172" y="4554008"/>
            <a:ext cx="457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  <a:latin typeface="Calibri" pitchFamily="34" charset="0"/>
              </a:rPr>
              <a:t>http://www-03.ibm.com/ibm/history/exhibits/markI/markI_reference.html</a:t>
            </a:r>
          </a:p>
        </p:txBody>
      </p:sp>
      <p:sp>
        <p:nvSpPr>
          <p:cNvPr id="13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" y="4876800"/>
            <a:ext cx="7173912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Grace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Hopper +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Howard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Aiken,  Harvard ~ 1944</a:t>
            </a: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0" y="251178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an early, relay-based computer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auto">
          <a:xfrm>
            <a:off x="76200" y="4876800"/>
            <a:ext cx="1808294" cy="317577"/>
          </a:xfrm>
          <a:prstGeom prst="roundRect">
            <a:avLst/>
          </a:prstGeom>
          <a:solidFill>
            <a:srgbClr val="CAEDFC"/>
          </a:solidFill>
          <a:ln w="19050" cap="flat" cmpd="sng" algn="ctr">
            <a:solidFill>
              <a:srgbClr val="CAEDF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26626" name="Picture 8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90106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3511" y="101600"/>
            <a:ext cx="3181967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The Mark 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6630" name="Rectangle 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17371" y="5040489"/>
            <a:ext cx="1698029" cy="307777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sz="1400" dirty="0">
                <a:solidFill>
                  <a:srgbClr val="000000"/>
                </a:solidFill>
                <a:latin typeface="Cambria" pitchFamily="18" charset="0"/>
              </a:rPr>
              <a:t>ran at 0.00001 MHz</a:t>
            </a:r>
          </a:p>
        </p:txBody>
      </p:sp>
      <p:sp>
        <p:nvSpPr>
          <p:cNvPr id="26631" name="Text 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90600" y="5619444"/>
            <a:ext cx="3200400" cy="1009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5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tons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530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miles of wiring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765,299 distinct parts!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2000" y="5619444"/>
            <a:ext cx="3743325" cy="997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Addition: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100" b="1" dirty="0" smtClean="0">
                <a:solidFill>
                  <a:srgbClr val="0B04FF"/>
                </a:solidFill>
                <a:latin typeface="Cambria" pitchFamily="18" charset="0"/>
              </a:rPr>
              <a:t>0.6 </a:t>
            </a:r>
            <a:r>
              <a:rPr lang="en-US" sz="2100" b="1" dirty="0">
                <a:solidFill>
                  <a:srgbClr val="0B04FF"/>
                </a:solidFill>
                <a:latin typeface="Cambria" pitchFamily="18" charset="0"/>
              </a:rPr>
              <a:t>seconds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Multiplication: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100" b="1" dirty="0" smtClean="0">
                <a:solidFill>
                  <a:srgbClr val="0B04FF"/>
                </a:solidFill>
                <a:latin typeface="Cambria" pitchFamily="18" charset="0"/>
              </a:rPr>
              <a:t>5.7 </a:t>
            </a:r>
            <a:r>
              <a:rPr lang="en-US" sz="2100" b="1" dirty="0">
                <a:solidFill>
                  <a:srgbClr val="0B04FF"/>
                </a:solidFill>
                <a:latin typeface="Cambria" pitchFamily="18" charset="0"/>
              </a:rPr>
              <a:t>seconds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Division: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2100" b="1" dirty="0" smtClean="0">
                <a:solidFill>
                  <a:srgbClr val="0B04FF"/>
                </a:solidFill>
                <a:latin typeface="Cambria" pitchFamily="18" charset="0"/>
              </a:rPr>
              <a:t>15.3 </a:t>
            </a:r>
            <a:r>
              <a:rPr lang="en-US" sz="2100" b="1" dirty="0">
                <a:solidFill>
                  <a:srgbClr val="0B04FF"/>
                </a:solidFill>
                <a:latin typeface="Cambria" pitchFamily="18" charset="0"/>
              </a:rPr>
              <a:t>seconds</a:t>
            </a:r>
          </a:p>
        </p:txBody>
      </p:sp>
      <p:sp>
        <p:nvSpPr>
          <p:cNvPr id="26634" name="Rectangle 12"/>
          <p:cNvSpPr>
            <a:spLocks noChangeArrowheads="1"/>
          </p:cNvSpPr>
          <p:nvPr/>
        </p:nvSpPr>
        <p:spPr bwMode="auto">
          <a:xfrm>
            <a:off x="4454172" y="4554008"/>
            <a:ext cx="4572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900" dirty="0">
                <a:solidFill>
                  <a:srgbClr val="FFFFFF"/>
                </a:solidFill>
                <a:latin typeface="Calibri" pitchFamily="34" charset="0"/>
              </a:rPr>
              <a:t>http://www-03.ibm.com/ibm/history/exhibits/markI/markI_reference.html</a:t>
            </a:r>
          </a:p>
        </p:txBody>
      </p:sp>
      <p:sp>
        <p:nvSpPr>
          <p:cNvPr id="13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6200" y="4876800"/>
            <a:ext cx="7173912" cy="35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80000"/>
              </a:lnSpc>
              <a:spcBef>
                <a:spcPct val="50000"/>
              </a:spcBef>
            </a:pP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Grace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Hopper +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</a:rPr>
              <a:t>Howard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</a:rPr>
              <a:t>Aiken,  Harvard ~ 1944</a:t>
            </a:r>
            <a:endParaRPr lang="en-US" sz="21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91000" y="251178"/>
            <a:ext cx="441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an early, relay-based computer 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b="15035"/>
          <a:stretch/>
        </p:blipFill>
        <p:spPr>
          <a:xfrm>
            <a:off x="554159" y="1719133"/>
            <a:ext cx="8090012" cy="502602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54159" y="1625025"/>
            <a:ext cx="6227641" cy="584775"/>
          </a:xfrm>
          <a:prstGeom prst="rect">
            <a:avLst/>
          </a:prstGeom>
          <a:solidFill>
            <a:srgbClr val="FFCC99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a "modern" relay-based computer 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84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7063" y="228600"/>
            <a:ext cx="79295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Transistors</a:t>
            </a:r>
            <a:r>
              <a:rPr lang="en-US" sz="36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Cambria" pitchFamily="18" charset="0"/>
              </a:rPr>
              <a:t>as </a:t>
            </a:r>
            <a:r>
              <a:rPr lang="en-US" sz="3600" i="1" dirty="0">
                <a:solidFill>
                  <a:srgbClr val="000000"/>
                </a:solidFill>
                <a:latin typeface="Cambria" pitchFamily="18" charset="0"/>
              </a:rPr>
              <a:t>disruptive</a:t>
            </a:r>
            <a:r>
              <a:rPr lang="en-US" sz="3600" dirty="0">
                <a:solidFill>
                  <a:srgbClr val="000000"/>
                </a:solidFill>
                <a:latin typeface="Cambria" pitchFamily="18" charset="0"/>
              </a:rPr>
              <a:t> technology</a:t>
            </a:r>
          </a:p>
        </p:txBody>
      </p:sp>
      <p:pic>
        <p:nvPicPr>
          <p:cNvPr id="27652" name="Picture 34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"/>
          <a:stretch/>
        </p:blipFill>
        <p:spPr bwMode="auto">
          <a:xfrm>
            <a:off x="381000" y="1600200"/>
            <a:ext cx="3248025" cy="500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 Box 37"/>
          <p:cNvSpPr txBox="1">
            <a:spLocks noChangeArrowheads="1"/>
          </p:cNvSpPr>
          <p:nvPr/>
        </p:nvSpPr>
        <p:spPr bwMode="auto">
          <a:xfrm>
            <a:off x="4038600" y="16764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1947: </a:t>
            </a:r>
            <a:r>
              <a:rPr lang="en-US" b="1" dirty="0">
                <a:solidFill>
                  <a:srgbClr val="000000"/>
                </a:solidFill>
                <a:latin typeface="Cambria" pitchFamily="18" charset="0"/>
              </a:rPr>
              <a:t>Bell Labs</a:t>
            </a:r>
          </a:p>
        </p:txBody>
      </p:sp>
      <p:sp>
        <p:nvSpPr>
          <p:cNvPr id="27654" name="Text Box 38"/>
          <p:cNvSpPr txBox="1">
            <a:spLocks noChangeArrowheads="1"/>
          </p:cNvSpPr>
          <p:nvPr/>
        </p:nvSpPr>
        <p:spPr bwMode="auto">
          <a:xfrm>
            <a:off x="4419600" y="2133600"/>
            <a:ext cx="441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seeking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amplifiers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for phone lines </a:t>
            </a:r>
          </a:p>
        </p:txBody>
      </p:sp>
      <p:sp>
        <p:nvSpPr>
          <p:cNvPr id="27655" name="Text Box 39"/>
          <p:cNvSpPr txBox="1">
            <a:spLocks noChangeArrowheads="1"/>
          </p:cNvSpPr>
          <p:nvPr/>
        </p:nvSpPr>
        <p:spPr bwMode="auto">
          <a:xfrm>
            <a:off x="4419600" y="2559050"/>
            <a:ext cx="4089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team of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physicists:  Walter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Brattain, William Shockley, and John Bardeen </a:t>
            </a:r>
          </a:p>
        </p:txBody>
      </p:sp>
      <p:sp>
        <p:nvSpPr>
          <p:cNvPr id="27656" name="Text Box 40"/>
          <p:cNvSpPr txBox="1">
            <a:spLocks noChangeArrowheads="1"/>
          </p:cNvSpPr>
          <p:nvPr/>
        </p:nvSpPr>
        <p:spPr bwMode="auto">
          <a:xfrm>
            <a:off x="4038600" y="3429000"/>
            <a:ext cx="4470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1948: </a:t>
            </a:r>
            <a:r>
              <a:rPr lang="en-US" b="1" dirty="0">
                <a:solidFill>
                  <a:srgbClr val="000000"/>
                </a:solidFill>
                <a:latin typeface="Cambria" pitchFamily="18" charset="0"/>
              </a:rPr>
              <a:t>J</a:t>
            </a:r>
            <a:r>
              <a:rPr lang="en-US" b="1" dirty="0" smtClean="0">
                <a:solidFill>
                  <a:srgbClr val="000000"/>
                </a:solidFill>
                <a:latin typeface="Cambria" pitchFamily="18" charset="0"/>
              </a:rPr>
              <a:t>unction </a:t>
            </a:r>
            <a:r>
              <a:rPr lang="en-US" b="1" dirty="0">
                <a:solidFill>
                  <a:srgbClr val="000000"/>
                </a:solidFill>
                <a:latin typeface="Cambria" pitchFamily="18" charset="0"/>
              </a:rPr>
              <a:t>transistor</a:t>
            </a:r>
          </a:p>
        </p:txBody>
      </p:sp>
      <p:sp>
        <p:nvSpPr>
          <p:cNvPr id="27657" name="Text Box 41"/>
          <p:cNvSpPr txBox="1">
            <a:spLocks noChangeArrowheads="1"/>
          </p:cNvSpPr>
          <p:nvPr/>
        </p:nvSpPr>
        <p:spPr bwMode="auto">
          <a:xfrm>
            <a:off x="4038600" y="4427538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1956: </a:t>
            </a:r>
            <a:r>
              <a:rPr lang="en-US" b="1" dirty="0">
                <a:solidFill>
                  <a:srgbClr val="000000"/>
                </a:solidFill>
                <a:latin typeface="Cambria" pitchFamily="18" charset="0"/>
              </a:rPr>
              <a:t>Shockley </a:t>
            </a:r>
            <a:r>
              <a:rPr lang="en-US" b="1" dirty="0" smtClean="0">
                <a:solidFill>
                  <a:srgbClr val="000000"/>
                </a:solidFill>
                <a:latin typeface="Cambria" pitchFamily="18" charset="0"/>
              </a:rPr>
              <a:t>Semiconductor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 Co.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7658" name="Text Box 42"/>
          <p:cNvSpPr txBox="1">
            <a:spLocks noChangeArrowheads="1"/>
          </p:cNvSpPr>
          <p:nvPr/>
        </p:nvSpPr>
        <p:spPr bwMode="auto">
          <a:xfrm>
            <a:off x="4038600" y="5410200"/>
            <a:ext cx="502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</a:rPr>
              <a:t>1957: </a:t>
            </a:r>
            <a:r>
              <a:rPr lang="en-US" b="1" dirty="0">
                <a:solidFill>
                  <a:srgbClr val="000000"/>
                </a:solidFill>
                <a:latin typeface="Cambria" pitchFamily="18" charset="0"/>
              </a:rPr>
              <a:t>Fairchild </a:t>
            </a:r>
            <a:r>
              <a:rPr lang="en-US" b="1" dirty="0" smtClean="0">
                <a:solidFill>
                  <a:srgbClr val="000000"/>
                </a:solidFill>
                <a:latin typeface="Cambria" pitchFamily="18" charset="0"/>
              </a:rPr>
              <a:t>Semiconductor </a:t>
            </a:r>
            <a:r>
              <a:rPr lang="en-US" dirty="0" smtClean="0">
                <a:solidFill>
                  <a:srgbClr val="000000"/>
                </a:solidFill>
                <a:latin typeface="Cambria" pitchFamily="18" charset="0"/>
              </a:rPr>
              <a:t>Co.</a:t>
            </a:r>
            <a:endParaRPr lang="en-US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7659" name="Rectangle 44"/>
          <p:cNvSpPr>
            <a:spLocks noChangeArrowheads="1"/>
          </p:cNvSpPr>
          <p:nvPr/>
        </p:nvSpPr>
        <p:spPr bwMode="auto">
          <a:xfrm>
            <a:off x="4419600" y="3810000"/>
            <a:ext cx="3657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00000"/>
                </a:solidFill>
                <a:latin typeface="Cambria" pitchFamily="18" charset="0"/>
              </a:rPr>
              <a:t>much more robust design</a:t>
            </a:r>
          </a:p>
        </p:txBody>
      </p:sp>
      <p:sp>
        <p:nvSpPr>
          <p:cNvPr id="27660" name="Rectangle 45"/>
          <p:cNvSpPr>
            <a:spLocks noChangeArrowheads="1"/>
          </p:cNvSpPr>
          <p:nvPr/>
        </p:nvSpPr>
        <p:spPr bwMode="auto">
          <a:xfrm>
            <a:off x="4419600" y="5805488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the "traitorous eight" – left </a:t>
            </a: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- </a:t>
            </a:r>
            <a:r>
              <a:rPr lang="en-US" sz="1800" dirty="0">
                <a:solidFill>
                  <a:srgbClr val="000000"/>
                </a:solidFill>
                <a:latin typeface="Cambria" pitchFamily="18" charset="0"/>
              </a:rPr>
              <a:t>ICs</a:t>
            </a:r>
          </a:p>
        </p:txBody>
      </p:sp>
      <p:sp>
        <p:nvSpPr>
          <p:cNvPr id="27661" name="Text Box 46"/>
          <p:cNvSpPr txBox="1">
            <a:spLocks noChangeArrowheads="1"/>
          </p:cNvSpPr>
          <p:nvPr/>
        </p:nvSpPr>
        <p:spPr bwMode="auto">
          <a:xfrm>
            <a:off x="609600" y="1066800"/>
            <a:ext cx="2743200" cy="369332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00000"/>
                </a:solidFill>
                <a:latin typeface="Cambria" pitchFamily="18" charset="0"/>
              </a:rPr>
              <a:t>point contact transistor</a:t>
            </a:r>
          </a:p>
        </p:txBody>
      </p:sp>
      <p:sp>
        <p:nvSpPr>
          <p:cNvPr id="27662" name="Rectangle 47"/>
          <p:cNvSpPr>
            <a:spLocks noChangeArrowheads="1"/>
          </p:cNvSpPr>
          <p:nvPr/>
        </p:nvSpPr>
        <p:spPr bwMode="auto">
          <a:xfrm>
            <a:off x="4419600" y="4814888"/>
            <a:ext cx="36576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in hometown of Palo Alto...</a:t>
            </a:r>
            <a:endParaRPr 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15" name="Text Box 42"/>
          <p:cNvSpPr txBox="1">
            <a:spLocks noChangeArrowheads="1"/>
          </p:cNvSpPr>
          <p:nvPr/>
        </p:nvSpPr>
        <p:spPr bwMode="auto">
          <a:xfrm>
            <a:off x="3962400" y="6443246"/>
            <a:ext cx="50292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i="1" dirty="0" smtClean="0">
                <a:solidFill>
                  <a:srgbClr val="7030A0"/>
                </a:solidFill>
                <a:latin typeface="Cambria" pitchFamily="18" charset="0"/>
              </a:rPr>
              <a:t>... and the valley had begun silicon-</a:t>
            </a:r>
            <a:r>
              <a:rPr lang="en-US" sz="1600" i="1" dirty="0" err="1" smtClean="0">
                <a:solidFill>
                  <a:srgbClr val="7030A0"/>
                </a:solidFill>
                <a:latin typeface="Cambria" pitchFamily="18" charset="0"/>
              </a:rPr>
              <a:t>izing</a:t>
            </a:r>
            <a:endParaRPr lang="en-US" sz="1600" i="1" dirty="0">
              <a:solidFill>
                <a:srgbClr val="7030A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4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2"/>
          <a:stretch/>
        </p:blipFill>
        <p:spPr>
          <a:xfrm>
            <a:off x="335906" y="1066800"/>
            <a:ext cx="5004109" cy="486339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 bwMode="auto">
          <a:xfrm>
            <a:off x="6172200" y="2316152"/>
            <a:ext cx="2695074" cy="1582079"/>
          </a:xfrm>
          <a:prstGeom prst="roundRect">
            <a:avLst/>
          </a:prstGeom>
          <a:solidFill>
            <a:srgbClr val="D9F3E2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2532" name="Rectangle 2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4625" y="160338"/>
            <a:ext cx="61531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200" i="1" dirty="0">
                <a:solidFill>
                  <a:schemeClr val="tx2"/>
                </a:solidFill>
                <a:latin typeface="Cambria" pitchFamily="18" charset="0"/>
              </a:rPr>
              <a:t>Half</a:t>
            </a:r>
            <a:r>
              <a:rPr lang="en-US" sz="4200" dirty="0">
                <a:solidFill>
                  <a:schemeClr val="tx2"/>
                </a:solidFill>
                <a:latin typeface="Cambria" pitchFamily="18" charset="0"/>
              </a:rPr>
              <a:t> a computer:  the </a:t>
            </a:r>
            <a:r>
              <a:rPr lang="en-US" sz="4200" b="1" dirty="0">
                <a:solidFill>
                  <a:schemeClr val="tx2"/>
                </a:solidFill>
                <a:latin typeface="Cambria" pitchFamily="18" charset="0"/>
              </a:rPr>
              <a:t>CPU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3846" y="1371600"/>
            <a:ext cx="244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</a:rPr>
              <a:t>transistors</a:t>
            </a:r>
            <a:endParaRPr lang="en-US" sz="3200" dirty="0">
              <a:latin typeface="Calibri" panose="020F0502020204030204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7465050" y="1982437"/>
            <a:ext cx="0" cy="28035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" name="Group 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799598" y="5402205"/>
            <a:ext cx="531813" cy="600075"/>
            <a:chOff x="2928" y="1051"/>
            <a:chExt cx="840" cy="957"/>
          </a:xfrm>
        </p:grpSpPr>
        <p:sp>
          <p:nvSpPr>
            <p:cNvPr id="10" name="Freeform 9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52 w 1048"/>
                <a:gd name="T1" fmla="*/ 21 h 250"/>
                <a:gd name="T2" fmla="*/ 90 w 1048"/>
                <a:gd name="T3" fmla="*/ 83 h 250"/>
                <a:gd name="T4" fmla="*/ 94 w 1048"/>
                <a:gd name="T5" fmla="*/ 111 h 250"/>
                <a:gd name="T6" fmla="*/ 98 w 1048"/>
                <a:gd name="T7" fmla="*/ 129 h 250"/>
                <a:gd name="T8" fmla="*/ 103 w 1048"/>
                <a:gd name="T9" fmla="*/ 170 h 250"/>
                <a:gd name="T10" fmla="*/ 73 w 1048"/>
                <a:gd name="T11" fmla="*/ 239 h 250"/>
                <a:gd name="T12" fmla="*/ 8 w 1048"/>
                <a:gd name="T13" fmla="*/ 219 h 250"/>
                <a:gd name="T14" fmla="*/ 0 w 1048"/>
                <a:gd name="T15" fmla="*/ 198 h 250"/>
                <a:gd name="T16" fmla="*/ 2 w 1048"/>
                <a:gd name="T17" fmla="*/ 164 h 250"/>
                <a:gd name="T18" fmla="*/ 9 w 1048"/>
                <a:gd name="T19" fmla="*/ 125 h 250"/>
                <a:gd name="T20" fmla="*/ 20 w 1048"/>
                <a:gd name="T21" fmla="*/ 76 h 250"/>
                <a:gd name="T22" fmla="*/ 28 w 1048"/>
                <a:gd name="T23" fmla="*/ 55 h 250"/>
                <a:gd name="T24" fmla="*/ 32 w 1048"/>
                <a:gd name="T25" fmla="*/ 28 h 250"/>
                <a:gd name="T26" fmla="*/ 37 w 1048"/>
                <a:gd name="T27" fmla="*/ 14 h 250"/>
                <a:gd name="T28" fmla="*/ 49 w 1048"/>
                <a:gd name="T29" fmla="*/ 28 h 250"/>
                <a:gd name="T30" fmla="*/ 52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0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7" name="Oval 16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8" name="AutoShape 17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" name="Freeform 1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2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2453" y="5120188"/>
            <a:ext cx="131414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 b="1" dirty="0">
                <a:solidFill>
                  <a:srgbClr val="067B0E"/>
                </a:solidFill>
                <a:latin typeface="Cambria" pitchFamily="18" charset="0"/>
              </a:rPr>
              <a:t>6 x 7… </a:t>
            </a:r>
            <a:r>
              <a:rPr lang="en-US" sz="1400" b="1" dirty="0" smtClean="0">
                <a:solidFill>
                  <a:srgbClr val="067B0E"/>
                </a:solidFill>
                <a:latin typeface="Cambria" pitchFamily="18" charset="0"/>
              </a:rPr>
              <a:t>!</a:t>
            </a:r>
            <a:endParaRPr lang="en-US" sz="1400" b="1" dirty="0">
              <a:solidFill>
                <a:srgbClr val="067B0E"/>
              </a:solidFill>
              <a:latin typeface="Cambria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10590" y="3206109"/>
            <a:ext cx="19089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arithmetic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6934200" y="2288855"/>
            <a:ext cx="1061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</a:rPr>
              <a:t>gates</a:t>
            </a:r>
            <a:endParaRPr lang="en-US" dirty="0"/>
          </a:p>
        </p:txBody>
      </p:sp>
      <p:cxnSp>
        <p:nvCxnSpPr>
          <p:cNvPr id="30" name="Straight Arrow Connector 29"/>
          <p:cNvCxnSpPr/>
          <p:nvPr/>
        </p:nvCxnSpPr>
        <p:spPr bwMode="auto">
          <a:xfrm>
            <a:off x="7465050" y="2899692"/>
            <a:ext cx="0" cy="280356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4892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52400"/>
            <a:ext cx="7772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i="1" dirty="0">
                <a:solidFill>
                  <a:srgbClr val="000000"/>
                </a:solidFill>
                <a:latin typeface="Cambria" pitchFamily="18" charset="0"/>
              </a:rPr>
              <a:t>Composing 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4200" dirty="0" smtClean="0">
                <a:solidFill>
                  <a:srgbClr val="000000"/>
                </a:solidFill>
                <a:latin typeface="Cambria" pitchFamily="18" charset="0"/>
              </a:rPr>
              <a:t>circuits ~ hw6</a:t>
            </a:r>
            <a:endParaRPr lang="en-US" sz="42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8389" name="Text Box 11"/>
          <p:cNvSpPr txBox="1">
            <a:spLocks noChangeArrowheads="1"/>
          </p:cNvSpPr>
          <p:nvPr/>
        </p:nvSpPr>
        <p:spPr bwMode="auto">
          <a:xfrm>
            <a:off x="533400" y="1524000"/>
            <a:ext cx="4724400" cy="584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Calibri" pitchFamily="-106" charset="0"/>
              </a:rPr>
              <a:t>4-bit </a:t>
            </a:r>
            <a:r>
              <a:rPr lang="en-US" sz="3200" dirty="0" smtClean="0">
                <a:solidFill>
                  <a:srgbClr val="000000"/>
                </a:solidFill>
                <a:latin typeface="Calibri" pitchFamily="-106" charset="0"/>
              </a:rPr>
              <a:t>"Ripple-Carry" </a:t>
            </a:r>
            <a:r>
              <a:rPr lang="en-US" sz="3200" b="1" dirty="0">
                <a:solidFill>
                  <a:srgbClr val="000000"/>
                </a:solidFill>
                <a:latin typeface="Calibri" pitchFamily="-106" charset="0"/>
              </a:rPr>
              <a:t>Adder</a:t>
            </a:r>
          </a:p>
        </p:txBody>
      </p:sp>
      <p:sp>
        <p:nvSpPr>
          <p:cNvPr id="42" name="Text Box 11"/>
          <p:cNvSpPr txBox="1">
            <a:spLocks noChangeArrowheads="1"/>
          </p:cNvSpPr>
          <p:nvPr/>
        </p:nvSpPr>
        <p:spPr bwMode="auto">
          <a:xfrm>
            <a:off x="2133600" y="2971800"/>
            <a:ext cx="4724400" cy="584200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Calibri" pitchFamily="-106" charset="0"/>
              </a:rPr>
              <a:t>4-bit 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-106" charset="0"/>
              </a:rPr>
              <a:t>Multiplier</a:t>
            </a:r>
            <a:endParaRPr lang="en-US" sz="3200" b="1" dirty="0">
              <a:solidFill>
                <a:srgbClr val="000000"/>
              </a:solidFill>
              <a:latin typeface="Calibri" pitchFamily="-106" charset="0"/>
            </a:endParaRP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4053625" y="4419600"/>
            <a:ext cx="4724400" cy="584200"/>
          </a:xfrm>
          <a:prstGeom prst="rect">
            <a:avLst/>
          </a:prstGeom>
          <a:solidFill>
            <a:srgbClr val="FECACA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alibri" pitchFamily="-106" charset="0"/>
              </a:rPr>
              <a:t>3x2-bit </a:t>
            </a:r>
            <a:r>
              <a:rPr lang="en-US" sz="3200" b="1" dirty="0" smtClean="0">
                <a:solidFill>
                  <a:srgbClr val="000000"/>
                </a:solidFill>
                <a:latin typeface="Calibri" pitchFamily="-106" charset="0"/>
              </a:rPr>
              <a:t>Divider</a:t>
            </a:r>
            <a:endParaRPr lang="en-US" sz="3200" b="1" dirty="0">
              <a:solidFill>
                <a:srgbClr val="000000"/>
              </a:solidFill>
              <a:latin typeface="Calibri" pitchFamily="-106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3352800" y="2209800"/>
            <a:ext cx="381000" cy="685800"/>
          </a:xfrm>
          <a:prstGeom prst="downArrow">
            <a:avLst/>
          </a:prstGeom>
          <a:solidFill>
            <a:srgbClr val="CCECFF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7924800" y="3587044"/>
            <a:ext cx="381000" cy="685800"/>
          </a:xfrm>
          <a:prstGeom prst="downArrow">
            <a:avLst/>
          </a:prstGeom>
          <a:solidFill>
            <a:srgbClr val="FECAC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143000" y="5943600"/>
            <a:ext cx="6858000" cy="584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000000"/>
                </a:solidFill>
                <a:latin typeface="Calibri" pitchFamily="-106" charset="0"/>
              </a:rPr>
              <a:t>12 </a:t>
            </a:r>
            <a:r>
              <a:rPr lang="en-US" sz="3200" dirty="0" err="1" smtClean="0">
                <a:solidFill>
                  <a:srgbClr val="000000"/>
                </a:solidFill>
                <a:latin typeface="Calibri" pitchFamily="-106" charset="0"/>
              </a:rPr>
              <a:t>nGbits</a:t>
            </a:r>
            <a:r>
              <a:rPr lang="en-US" sz="3200" dirty="0" smtClean="0">
                <a:solidFill>
                  <a:srgbClr val="000000"/>
                </a:solidFill>
                <a:latin typeface="Calibri" pitchFamily="-106" charset="0"/>
              </a:rPr>
              <a:t> of memory (RAM)</a:t>
            </a:r>
            <a:endParaRPr lang="en-US" sz="3200" b="1" dirty="0">
              <a:solidFill>
                <a:srgbClr val="000000"/>
              </a:solidFill>
              <a:latin typeface="Calibri" pitchFamily="-106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685800" y="5486400"/>
            <a:ext cx="7620000" cy="0"/>
          </a:xfrm>
          <a:prstGeom prst="lin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TextBox 4"/>
          <p:cNvSpPr txBox="1"/>
          <p:nvPr/>
        </p:nvSpPr>
        <p:spPr>
          <a:xfrm>
            <a:off x="1066800" y="5366453"/>
            <a:ext cx="914400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Calibri" panose="020F0502020204030204" pitchFamily="34" charset="0"/>
              </a:rPr>
              <a:t>extra credit</a:t>
            </a:r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8587525" y="5212281"/>
            <a:ext cx="381000" cy="685800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699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28600" y="3581400"/>
            <a:ext cx="8763000" cy="3124200"/>
          </a:xfrm>
          <a:prstGeom prst="roundRect">
            <a:avLst/>
          </a:prstGeom>
          <a:solidFill>
            <a:srgbClr val="FFCC99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15362" name="Picture 31" descr="gates.jpg"/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24"/>
          <a:stretch>
            <a:fillRect/>
          </a:stretch>
        </p:blipFill>
        <p:spPr bwMode="auto">
          <a:xfrm>
            <a:off x="381000" y="457200"/>
            <a:ext cx="23622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00400" y="1371600"/>
            <a:ext cx="5097463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What's </a:t>
            </a:r>
            <a:r>
              <a:rPr lang="en-US" altLang="en-US" sz="3800" i="1" u="sng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inside</a:t>
            </a:r>
            <a:r>
              <a:rPr lang="en-US" altLang="en-US" sz="3800" i="1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80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gates?</a:t>
            </a:r>
            <a:endParaRPr lang="en-US" altLang="en-US" sz="3800" i="1" dirty="0" smtClean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5364" name="Picture 69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91000"/>
            <a:ext cx="284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495800"/>
            <a:ext cx="46482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What's the </a:t>
            </a:r>
            <a:r>
              <a:rPr lang="en-US" altLang="en-US" sz="3800" i="1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other half</a:t>
            </a:r>
            <a:r>
              <a:rPr lang="en-US" altLang="en-US" sz="3800" u="sng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altLang="en-US" sz="3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of computation?</a:t>
            </a:r>
            <a:endParaRPr lang="en-US" altLang="en-US" sz="3800" i="1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92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0600" y="685800"/>
            <a:ext cx="68961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Cambria" pitchFamily="18" charset="0"/>
              </a:rPr>
              <a:t>Make no mistake: computers </a:t>
            </a:r>
            <a:r>
              <a:rPr lang="en-US" sz="3600" dirty="0">
                <a:latin typeface="Cambria" pitchFamily="18" charset="0"/>
              </a:rPr>
              <a:t>process </a:t>
            </a:r>
            <a:r>
              <a:rPr lang="en-US" sz="3600" dirty="0" smtClean="0">
                <a:latin typeface="Cambria" pitchFamily="18" charset="0"/>
              </a:rPr>
              <a:t>numbers—not </a:t>
            </a:r>
            <a:r>
              <a:rPr lang="en-US" sz="3600" dirty="0">
                <a:latin typeface="Cambria" pitchFamily="18" charset="0"/>
              </a:rPr>
              <a:t>symbols</a:t>
            </a:r>
            <a:r>
              <a:rPr lang="en-US" sz="3600" dirty="0" smtClean="0">
                <a:latin typeface="Cambria" pitchFamily="18" charset="0"/>
              </a:rPr>
              <a:t>.</a:t>
            </a:r>
          </a:p>
          <a:p>
            <a:r>
              <a:rPr lang="en-US" sz="3600" dirty="0" smtClean="0">
                <a:latin typeface="Cambria" pitchFamily="18" charset="0"/>
              </a:rPr>
              <a:t> </a:t>
            </a:r>
          </a:p>
          <a:p>
            <a:r>
              <a:rPr lang="en-US" sz="3600" b="1" i="1" dirty="0" smtClean="0">
                <a:latin typeface="Cambria" pitchFamily="18" charset="0"/>
              </a:rPr>
              <a:t>We can only automate what we can </a:t>
            </a:r>
            <a:r>
              <a:rPr lang="en-US" sz="3600" b="1" i="1" dirty="0" err="1" smtClean="0">
                <a:solidFill>
                  <a:srgbClr val="0A04EB"/>
                </a:solidFill>
                <a:latin typeface="Cambria" pitchFamily="18" charset="0"/>
              </a:rPr>
              <a:t>arithmetize</a:t>
            </a:r>
            <a:r>
              <a:rPr lang="en-US" sz="3600" b="1" i="1" dirty="0" smtClean="0">
                <a:latin typeface="Cambria" pitchFamily="18" charset="0"/>
              </a:rPr>
              <a:t>.</a:t>
            </a:r>
            <a:endParaRPr lang="en-US" sz="3600" b="1" i="1" dirty="0">
              <a:latin typeface="Cambria" pitchFamily="18" charset="0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134100" y="3668811"/>
            <a:ext cx="1752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- Alan Perlis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0" y="5867400"/>
            <a:ext cx="4495800" cy="830263"/>
          </a:xfrm>
          <a:prstGeom prst="rect">
            <a:avLst/>
          </a:prstGeom>
          <a:solidFill>
            <a:srgbClr val="FFCC99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altLang="en-US" dirty="0" smtClean="0">
                <a:solidFill>
                  <a:srgbClr val="0A04EB"/>
                </a:solidFill>
                <a:latin typeface="Calibri" pitchFamily="34" charset="0"/>
              </a:rPr>
              <a:t>True! </a:t>
            </a:r>
            <a:r>
              <a:rPr lang="en-US" altLang="en-US" dirty="0" smtClean="0">
                <a:solidFill>
                  <a:srgbClr val="000000"/>
                </a:solidFill>
                <a:latin typeface="Calibri" pitchFamily="34" charset="0"/>
              </a:rPr>
              <a:t>But it misses 99% of what computers do!  </a:t>
            </a:r>
            <a:r>
              <a:rPr lang="en-US" altLang="en-US" i="1" dirty="0" smtClean="0">
                <a:solidFill>
                  <a:srgbClr val="0A04EB"/>
                </a:solidFill>
                <a:latin typeface="Calibri" pitchFamily="34" charset="0"/>
              </a:rPr>
              <a:t>What?</a:t>
            </a:r>
            <a:endParaRPr lang="en-US" altLang="en-US" dirty="0" smtClean="0">
              <a:solidFill>
                <a:srgbClr val="0A04EB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21159089">
            <a:off x="337750" y="4373221"/>
            <a:ext cx="8468498" cy="1569660"/>
          </a:xfrm>
          <a:prstGeom prst="rect">
            <a:avLst/>
          </a:prstGeom>
          <a:solidFill>
            <a:srgbClr val="0A04EB"/>
          </a:solidFill>
          <a:ln w="9525">
            <a:solidFill>
              <a:srgbClr val="FFCC99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altLang="en-US" sz="7200" dirty="0" smtClean="0">
                <a:solidFill>
                  <a:srgbClr val="FEDEB4"/>
                </a:solidFill>
                <a:latin typeface="Cambria" panose="02040503050406030204" pitchFamily="18" charset="0"/>
              </a:rPr>
              <a:t>Store + Retrieve</a:t>
            </a:r>
          </a:p>
          <a:p>
            <a:r>
              <a:rPr lang="en-US" altLang="en-US" dirty="0" smtClean="0">
                <a:solidFill>
                  <a:srgbClr val="FEDEB4"/>
                </a:solidFill>
                <a:latin typeface="Cambria" panose="02040503050406030204" pitchFamily="18" charset="0"/>
              </a:rPr>
              <a:t>incl.  </a:t>
            </a:r>
            <a:r>
              <a:rPr lang="en-US" altLang="en-US" i="1" u="sng" dirty="0" smtClean="0">
                <a:solidFill>
                  <a:srgbClr val="FEDEB4"/>
                </a:solidFill>
                <a:latin typeface="Cambria" panose="02040503050406030204" pitchFamily="18" charset="0"/>
              </a:rPr>
              <a:t>communication</a:t>
            </a:r>
            <a:endParaRPr lang="en-US" altLang="en-US" dirty="0" smtClean="0">
              <a:solidFill>
                <a:srgbClr val="FEDEB4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50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8846" y="228600"/>
            <a:ext cx="6553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dirty="0">
                <a:latin typeface="Cambria" pitchFamily="18" charset="0"/>
              </a:rPr>
              <a:t>For systems, a face-lift is to add an edge that </a:t>
            </a:r>
            <a:r>
              <a:rPr lang="en-US" sz="3600" b="1" i="1" dirty="0">
                <a:latin typeface="Cambria" pitchFamily="18" charset="0"/>
              </a:rPr>
              <a:t>creates a cycle</a:t>
            </a:r>
            <a:r>
              <a:rPr lang="en-US" sz="3600" dirty="0">
                <a:latin typeface="Cambria" pitchFamily="18" charset="0"/>
              </a:rPr>
              <a:t>, not just an additional node.</a:t>
            </a:r>
          </a:p>
        </p:txBody>
      </p:sp>
      <p:sp>
        <p:nvSpPr>
          <p:cNvPr id="43016" name="Line 1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2036762" y="4054694"/>
            <a:ext cx="4745037" cy="5912"/>
          </a:xfrm>
          <a:prstGeom prst="line">
            <a:avLst/>
          </a:prstGeom>
          <a:noFill/>
          <a:ln w="38100">
            <a:solidFill>
              <a:srgbClr val="0A04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3020" name="Text Box 1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066800" y="3339662"/>
            <a:ext cx="1287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input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3021" name="Text Box 1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54082" y="3339662"/>
            <a:ext cx="163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latin typeface="Cambria" pitchFamily="18" charset="0"/>
              </a:rPr>
              <a:t>output</a:t>
            </a:r>
          </a:p>
        </p:txBody>
      </p:sp>
      <p:sp>
        <p:nvSpPr>
          <p:cNvPr id="41" name="Text Box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59216" y="1968500"/>
            <a:ext cx="1752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- </a:t>
            </a:r>
            <a:r>
              <a:rPr lang="en-US" sz="1600" dirty="0" smtClean="0">
                <a:latin typeface="Calibri" panose="020F0502020204030204" pitchFamily="34" charset="0"/>
              </a:rPr>
              <a:t>also Alan </a:t>
            </a:r>
            <a:r>
              <a:rPr lang="en-US" sz="1600" dirty="0">
                <a:latin typeface="Calibri" panose="020F0502020204030204" pitchFamily="34" charset="0"/>
              </a:rPr>
              <a:t>Perlis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1710531" y="3943350"/>
            <a:ext cx="228600" cy="228600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6938294" y="3924300"/>
            <a:ext cx="266700" cy="266700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ounded Rectangle 37"/>
          <p:cNvSpPr>
            <a:spLocks noChangeArrowheads="1"/>
          </p:cNvSpPr>
          <p:nvPr/>
        </p:nvSpPr>
        <p:spPr bwMode="auto">
          <a:xfrm>
            <a:off x="6400800" y="3417888"/>
            <a:ext cx="2438400" cy="3048000"/>
          </a:xfrm>
          <a:prstGeom prst="roundRect">
            <a:avLst>
              <a:gd name="adj" fmla="val 16667"/>
            </a:avLst>
          </a:prstGeom>
          <a:solidFill>
            <a:srgbClr val="CAEDFC"/>
          </a:solidFill>
          <a:ln w="19050">
            <a:solidFill>
              <a:srgbClr val="0A04EB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3011" name="Rectangle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58846" y="228600"/>
            <a:ext cx="65532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dirty="0">
                <a:latin typeface="Cambria" pitchFamily="18" charset="0"/>
              </a:rPr>
              <a:t>For systems, a face-lift is to add an edge that </a:t>
            </a:r>
            <a:r>
              <a:rPr lang="en-US" sz="3600" b="1" i="1" dirty="0">
                <a:latin typeface="Cambria" pitchFamily="18" charset="0"/>
              </a:rPr>
              <a:t>creates a cycle</a:t>
            </a:r>
            <a:r>
              <a:rPr lang="en-US" sz="3600" dirty="0">
                <a:latin typeface="Cambria" pitchFamily="18" charset="0"/>
              </a:rPr>
              <a:t>, not just an additional node.</a:t>
            </a:r>
          </a:p>
        </p:txBody>
      </p:sp>
      <p:sp>
        <p:nvSpPr>
          <p:cNvPr id="43012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H="1">
            <a:off x="1298575" y="4732338"/>
            <a:ext cx="1487488" cy="0"/>
          </a:xfrm>
          <a:prstGeom prst="line">
            <a:avLst/>
          </a:prstGeom>
          <a:noFill/>
          <a:ln w="38100">
            <a:solidFill>
              <a:srgbClr val="0A04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13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4364038" y="4418013"/>
            <a:ext cx="655637" cy="7937"/>
          </a:xfrm>
          <a:prstGeom prst="line">
            <a:avLst/>
          </a:prstGeom>
          <a:noFill/>
          <a:ln w="38100">
            <a:solidFill>
              <a:srgbClr val="0A04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14" name="Oval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35438" y="4329113"/>
            <a:ext cx="211137" cy="201612"/>
          </a:xfrm>
          <a:prstGeom prst="ellipse">
            <a:avLst/>
          </a:prstGeom>
          <a:noFill/>
          <a:ln w="38100">
            <a:solidFill>
              <a:srgbClr val="0A04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15" name="Group 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555875" y="3810000"/>
            <a:ext cx="1600200" cy="1219200"/>
            <a:chOff x="4734" y="3053"/>
            <a:chExt cx="656" cy="491"/>
          </a:xfrm>
        </p:grpSpPr>
        <p:grpSp>
          <p:nvGrpSpPr>
            <p:cNvPr id="43041" name="Group 7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43045" name="Freeform 8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38100">
                <a:solidFill>
                  <a:srgbClr val="0A04E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6" name="Freeform 9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38100">
                <a:solidFill>
                  <a:srgbClr val="0A04E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042" name="Group 10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43043" name="Freeform 11"/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38100">
                <a:solidFill>
                  <a:srgbClr val="0A04E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44" name="Freeform 12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38100">
                <a:solidFill>
                  <a:srgbClr val="0A04E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3016" name="Line 1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274763" y="4079875"/>
            <a:ext cx="1474787" cy="0"/>
          </a:xfrm>
          <a:prstGeom prst="line">
            <a:avLst/>
          </a:prstGeom>
          <a:noFill/>
          <a:ln w="38100">
            <a:solidFill>
              <a:srgbClr val="0A04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3017" name="Text Box 1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68588" y="4211638"/>
            <a:ext cx="1482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olidFill>
                  <a:srgbClr val="0A04EB"/>
                </a:solidFill>
                <a:latin typeface="Cambria" pitchFamily="18" charset="0"/>
              </a:rPr>
              <a:t>NOR</a:t>
            </a:r>
          </a:p>
        </p:txBody>
      </p:sp>
      <p:sp>
        <p:nvSpPr>
          <p:cNvPr id="43018" name="Rectangl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63575" y="3848100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latin typeface="Courier New" pitchFamily="49" charset="0"/>
              </a:rPr>
              <a:t>X</a:t>
            </a:r>
            <a:endParaRPr lang="en-US" b="1" dirty="0">
              <a:latin typeface="Courier New" pitchFamily="49" charset="0"/>
            </a:endParaRPr>
          </a:p>
        </p:txBody>
      </p:sp>
      <p:sp>
        <p:nvSpPr>
          <p:cNvPr id="43019" name="Rectangle 1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781800" y="3498096"/>
            <a:ext cx="1625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alibri" pitchFamily="34" charset="0"/>
              </a:rPr>
              <a:t>NOR</a:t>
            </a:r>
          </a:p>
        </p:txBody>
      </p:sp>
      <p:sp>
        <p:nvSpPr>
          <p:cNvPr id="43020" name="Text Box 17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04800" y="3397250"/>
            <a:ext cx="12874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inputs</a:t>
            </a:r>
          </a:p>
        </p:txBody>
      </p:sp>
      <p:sp>
        <p:nvSpPr>
          <p:cNvPr id="43021" name="Text Box 18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67200" y="4464050"/>
            <a:ext cx="1635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Cambria" pitchFamily="18" charset="0"/>
              </a:rPr>
              <a:t>output</a:t>
            </a:r>
          </a:p>
        </p:txBody>
      </p:sp>
      <p:sp>
        <p:nvSpPr>
          <p:cNvPr id="43022" name="Rectangle 1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71513" y="4484688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Y</a:t>
            </a:r>
          </a:p>
        </p:txBody>
      </p:sp>
      <p:sp>
        <p:nvSpPr>
          <p:cNvPr id="43023" name="Text Box 2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98532" y="3048000"/>
            <a:ext cx="2514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>
                <a:latin typeface="Calibri" pitchFamily="34" charset="0"/>
              </a:rPr>
              <a:t>NOR's Truth Table</a:t>
            </a:r>
          </a:p>
        </p:txBody>
      </p:sp>
      <p:sp>
        <p:nvSpPr>
          <p:cNvPr id="43025" name="Rectangle 15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10363" y="4052888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X</a:t>
            </a:r>
          </a:p>
        </p:txBody>
      </p:sp>
      <p:sp>
        <p:nvSpPr>
          <p:cNvPr id="43026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26300" y="4043363"/>
            <a:ext cx="53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Courier New" pitchFamily="49" charset="0"/>
              </a:rPr>
              <a:t>Y</a:t>
            </a:r>
          </a:p>
        </p:txBody>
      </p:sp>
      <p:sp>
        <p:nvSpPr>
          <p:cNvPr id="43027" name="Rectangle 1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648200" y="3962400"/>
            <a:ext cx="81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A04EB"/>
                </a:solidFill>
                <a:latin typeface="Courier New" pitchFamily="49" charset="0"/>
              </a:rPr>
              <a:t>Z</a:t>
            </a:r>
          </a:p>
        </p:txBody>
      </p:sp>
      <p:sp>
        <p:nvSpPr>
          <p:cNvPr id="43028" name="Rectangle 1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785100" y="4027488"/>
            <a:ext cx="812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A04EB"/>
                </a:solidFill>
                <a:latin typeface="Courier New" pitchFamily="49" charset="0"/>
              </a:rPr>
              <a:t>Z</a:t>
            </a:r>
          </a:p>
        </p:txBody>
      </p:sp>
      <p:sp>
        <p:nvSpPr>
          <p:cNvPr id="43029" name="Rectangle 15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45608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0</a:t>
            </a:r>
          </a:p>
        </p:txBody>
      </p:sp>
      <p:sp>
        <p:nvSpPr>
          <p:cNvPr id="43030" name="Rectangl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221538" y="45513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0</a:t>
            </a:r>
          </a:p>
        </p:txBody>
      </p:sp>
      <p:sp>
        <p:nvSpPr>
          <p:cNvPr id="43031" name="Rectangle 15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705600" y="49418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0</a:t>
            </a:r>
          </a:p>
        </p:txBody>
      </p:sp>
      <p:sp>
        <p:nvSpPr>
          <p:cNvPr id="43032" name="Rectangle 1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221538" y="49323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1</a:t>
            </a:r>
          </a:p>
        </p:txBody>
      </p:sp>
      <p:sp>
        <p:nvSpPr>
          <p:cNvPr id="43033" name="Rectangle 1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05600" y="53990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1</a:t>
            </a:r>
          </a:p>
        </p:txBody>
      </p:sp>
      <p:sp>
        <p:nvSpPr>
          <p:cNvPr id="43034" name="Rectangle 1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221538" y="53895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0</a:t>
            </a:r>
          </a:p>
        </p:txBody>
      </p:sp>
      <p:sp>
        <p:nvSpPr>
          <p:cNvPr id="43035" name="Rectangle 15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705600" y="57800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1</a:t>
            </a:r>
          </a:p>
        </p:txBody>
      </p:sp>
      <p:sp>
        <p:nvSpPr>
          <p:cNvPr id="43036" name="Rectangle 1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7221538" y="5770563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alibri" pitchFamily="34" charset="0"/>
              </a:rPr>
              <a:t>1</a:t>
            </a:r>
          </a:p>
        </p:txBody>
      </p:sp>
      <p:sp>
        <p:nvSpPr>
          <p:cNvPr id="43037" name="Rectangle 1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924800" y="45608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A04EB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3038" name="Rectangle 1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924800" y="49418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A04EB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039" name="Rectangle 1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924800" y="53990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A04EB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3040" name="Rectangle 19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7924800" y="5780088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A04EB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39" name="Text Box 4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 rot="20706452">
            <a:off x="4475016" y="5722164"/>
            <a:ext cx="2105025" cy="553998"/>
          </a:xfrm>
          <a:prstGeom prst="rect">
            <a:avLst/>
          </a:prstGeom>
          <a:solidFill>
            <a:schemeClr val="bg1"/>
          </a:solidFill>
          <a:ln>
            <a:solidFill>
              <a:srgbClr val="0A04EB"/>
            </a:solidFill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 smtClean="0">
                <a:solidFill>
                  <a:srgbClr val="1002CE"/>
                </a:solidFill>
                <a:latin typeface="Cambria" pitchFamily="18" charset="0"/>
                <a:cs typeface="Times New Roman" pitchFamily="18" charset="0"/>
              </a:rPr>
              <a:t>Let's engineer this into 1 bit of memory!</a:t>
            </a:r>
            <a:endParaRPr lang="en-US" sz="15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659216" y="1968500"/>
            <a:ext cx="1752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600" dirty="0">
                <a:latin typeface="Calibri" panose="020F0502020204030204" pitchFamily="34" charset="0"/>
              </a:rPr>
              <a:t>- </a:t>
            </a:r>
            <a:r>
              <a:rPr lang="en-US" sz="1600" dirty="0" smtClean="0">
                <a:latin typeface="Calibri" panose="020F0502020204030204" pitchFamily="34" charset="0"/>
              </a:rPr>
              <a:t>also Alan </a:t>
            </a:r>
            <a:r>
              <a:rPr lang="en-US" sz="1600" dirty="0">
                <a:latin typeface="Calibri" panose="020F0502020204030204" pitchFamily="34" charset="0"/>
              </a:rPr>
              <a:t>Perlis</a:t>
            </a:r>
          </a:p>
        </p:txBody>
      </p:sp>
    </p:spTree>
    <p:extLst>
      <p:ext uri="{BB962C8B-B14F-4D97-AF65-F5344CB8AC3E}">
        <p14:creationId xmlns:p14="http://schemas.microsoft.com/office/powerpoint/2010/main" val="8695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599" y="296863"/>
            <a:ext cx="419743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 dirty="0">
                <a:latin typeface="Calibri" pitchFamily="34" charset="0"/>
              </a:rPr>
              <a:t> T</a:t>
            </a:r>
            <a:r>
              <a:rPr lang="en-US" sz="1600" dirty="0" smtClean="0">
                <a:latin typeface="Calibri" pitchFamily="34" charset="0"/>
              </a:rPr>
              <a:t>he circuit </a:t>
            </a:r>
            <a:r>
              <a:rPr lang="en-US" sz="1600" u="sng" dirty="0" smtClean="0">
                <a:latin typeface="Calibri" pitchFamily="34" charset="0"/>
              </a:rPr>
              <a:t>starts</a:t>
            </a:r>
            <a:r>
              <a:rPr lang="en-US" sz="1600" dirty="0" smtClean="0">
                <a:latin typeface="Calibri" pitchFamily="34" charset="0"/>
              </a:rPr>
              <a:t> with  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R </a:t>
            </a:r>
            <a:r>
              <a:rPr lang="en-US" sz="1600" dirty="0" smtClean="0">
                <a:latin typeface="Calibri" pitchFamily="34" charset="0"/>
              </a:rPr>
              <a:t>being </a:t>
            </a:r>
            <a:r>
              <a:rPr lang="en-US" sz="1600" b="1" dirty="0" smtClean="0">
                <a:latin typeface="Calibri" pitchFamily="34" charset="0"/>
              </a:rPr>
              <a:t> 0  </a:t>
            </a:r>
            <a:r>
              <a:rPr lang="en-US" sz="1600" dirty="0">
                <a:latin typeface="Calibri" pitchFamily="34" charset="0"/>
              </a:rPr>
              <a:t>+</a:t>
            </a:r>
            <a:r>
              <a:rPr lang="en-US" sz="1600" dirty="0" smtClean="0">
                <a:latin typeface="Calibri" pitchFamily="34" charset="0"/>
              </a:rPr>
              <a:t> 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S  </a:t>
            </a:r>
            <a:r>
              <a:rPr lang="en-US" sz="1600" dirty="0" smtClean="0">
                <a:latin typeface="Calibri" pitchFamily="34" charset="0"/>
              </a:rPr>
              <a:t>being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</a:rPr>
              <a:t>0</a:t>
            </a:r>
            <a:r>
              <a:rPr lang="en-US" sz="1600" dirty="0">
                <a:latin typeface="Calibri" pitchFamily="34" charset="0"/>
              </a:rPr>
              <a:t> </a:t>
            </a:r>
          </a:p>
        </p:txBody>
      </p:sp>
      <p:sp>
        <p:nvSpPr>
          <p:cNvPr id="4505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40956" y="735228"/>
            <a:ext cx="5443152" cy="338554"/>
          </a:xfrm>
          <a:prstGeom prst="rect">
            <a:avLst/>
          </a:prstGeom>
          <a:solidFill>
            <a:srgbClr val="FFEB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 dirty="0" smtClean="0">
                <a:latin typeface="Calibri" pitchFamily="34" charset="0"/>
              </a:rPr>
              <a:t> The </a:t>
            </a:r>
            <a:r>
              <a:rPr lang="en-US" sz="1600" b="1" i="1" dirty="0" smtClean="0">
                <a:solidFill>
                  <a:srgbClr val="0A04EB"/>
                </a:solidFill>
                <a:latin typeface="Calibri" pitchFamily="34" charset="0"/>
              </a:rPr>
              <a:t>internal wires</a:t>
            </a: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may be undefined, to start  (this is ok) ...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5066" name="Oval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403887" y="1619250"/>
            <a:ext cx="141287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2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3559462" y="1689100"/>
            <a:ext cx="511175" cy="0"/>
          </a:xfrm>
          <a:prstGeom prst="line">
            <a:avLst/>
          </a:prstGeom>
          <a:noFill/>
          <a:ln w="38100">
            <a:solidFill>
              <a:srgbClr val="0A04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5068" name="Group 1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519649" y="1384300"/>
            <a:ext cx="892175" cy="611188"/>
            <a:chOff x="4734" y="3053"/>
            <a:chExt cx="656" cy="491"/>
          </a:xfrm>
        </p:grpSpPr>
        <p:grpSp>
          <p:nvGrpSpPr>
            <p:cNvPr id="45108" name="Group 14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45112" name="Freeform 15"/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3" name="Freeform 16"/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109" name="Group 17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45110" name="Freeform 18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11" name="Freeform 19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5069" name="Group 20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519649" y="2832100"/>
            <a:ext cx="892175" cy="611188"/>
            <a:chOff x="4734" y="3053"/>
            <a:chExt cx="656" cy="491"/>
          </a:xfrm>
        </p:grpSpPr>
        <p:grpSp>
          <p:nvGrpSpPr>
            <p:cNvPr id="45102" name="Group 21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45106" name="Freeform 22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7" name="Freeform 23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5103" name="Group 24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45104" name="Freeform 25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05" name="Freeform 26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5070" name="Oval 27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95949" y="3068638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Text Box 2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78362" y="15382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NOR</a:t>
            </a:r>
          </a:p>
        </p:txBody>
      </p:sp>
      <p:sp>
        <p:nvSpPr>
          <p:cNvPr id="45072" name="Text Box 2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379949" y="29860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NOR</a:t>
            </a:r>
          </a:p>
        </p:txBody>
      </p:sp>
      <p:sp>
        <p:nvSpPr>
          <p:cNvPr id="45073" name="Line 3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548349" y="3136900"/>
            <a:ext cx="990600" cy="0"/>
          </a:xfrm>
          <a:prstGeom prst="line">
            <a:avLst/>
          </a:prstGeom>
          <a:noFill/>
          <a:ln w="38100">
            <a:solidFill>
              <a:srgbClr val="0A04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4" name="Line 3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1451262" y="1527175"/>
            <a:ext cx="1177925" cy="0"/>
          </a:xfrm>
          <a:prstGeom prst="line">
            <a:avLst/>
          </a:prstGeom>
          <a:noFill/>
          <a:ln w="3810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5" name="Line 32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105312" y="1793875"/>
            <a:ext cx="531812" cy="0"/>
          </a:xfrm>
          <a:prstGeom prst="line">
            <a:avLst/>
          </a:prstGeom>
          <a:noFill/>
          <a:ln w="38100">
            <a:solidFill>
              <a:srgbClr val="0A04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6" name="Line 3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106899" y="2968625"/>
            <a:ext cx="531813" cy="0"/>
          </a:xfrm>
          <a:prstGeom prst="line">
            <a:avLst/>
          </a:prstGeom>
          <a:noFill/>
          <a:ln w="38100">
            <a:solidFill>
              <a:srgbClr val="0A04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7" name="Line 3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425862" y="3282950"/>
            <a:ext cx="1212850" cy="0"/>
          </a:xfrm>
          <a:prstGeom prst="line">
            <a:avLst/>
          </a:prstGeom>
          <a:noFill/>
          <a:ln w="3810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8" name="Freeform 35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2111662" y="1787525"/>
            <a:ext cx="1968500" cy="1349375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A04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79" name="Freeform 36"/>
          <p:cNvSpPr>
            <a:spLocks/>
          </p:cNvSpPr>
          <p:nvPr>
            <p:custDataLst>
              <p:tags r:id="rId16"/>
            </p:custDataLst>
          </p:nvPr>
        </p:nvSpPr>
        <p:spPr bwMode="auto">
          <a:xfrm flipV="1">
            <a:off x="2108487" y="1685925"/>
            <a:ext cx="1968500" cy="1293813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A04E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80" name="Rectangle 37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495712" y="1471613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49" charset="0"/>
              </a:rPr>
              <a:t>S</a:t>
            </a:r>
          </a:p>
        </p:txBody>
      </p:sp>
      <p:sp>
        <p:nvSpPr>
          <p:cNvPr id="45081" name="Rectangle 3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395864" y="3264568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67B0E"/>
                </a:solidFill>
                <a:latin typeface="Courier New" pitchFamily="49" charset="0"/>
              </a:rPr>
              <a:t>R</a:t>
            </a:r>
          </a:p>
        </p:txBody>
      </p:sp>
      <p:sp>
        <p:nvSpPr>
          <p:cNvPr id="45082" name="Text Box 39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778537" y="283834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A04EB"/>
                </a:solidFill>
                <a:latin typeface="Courier New" pitchFamily="49" charset="0"/>
              </a:rPr>
              <a:t>?</a:t>
            </a:r>
          </a:p>
        </p:txBody>
      </p:sp>
      <p:sp>
        <p:nvSpPr>
          <p:cNvPr id="45083" name="Text Box 40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245556" y="13716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A04EB"/>
                </a:solidFill>
                <a:latin typeface="Courier New" pitchFamily="49" charset="0"/>
              </a:rPr>
              <a:t>?</a:t>
            </a:r>
          </a:p>
        </p:txBody>
      </p:sp>
      <p:sp>
        <p:nvSpPr>
          <p:cNvPr id="45084" name="Text Box 4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151224" y="2971800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67B0E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45085" name="Text Box 42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7520" y="1357051"/>
            <a:ext cx="10398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>
                <a:latin typeface="Cambria" pitchFamily="18" charset="0"/>
              </a:rPr>
              <a:t>"</a:t>
            </a:r>
            <a:r>
              <a:rPr lang="en-US" sz="1500" dirty="0" smtClean="0">
                <a:latin typeface="Cambria" pitchFamily="18" charset="0"/>
              </a:rPr>
              <a:t>Set"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45086" name="Text Box 43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610390" y="3110456"/>
            <a:ext cx="889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>
                <a:latin typeface="Cambria" pitchFamily="18" charset="0"/>
                <a:cs typeface="Times New Roman" pitchFamily="18" charset="0"/>
              </a:rPr>
              <a:t>"Reset</a:t>
            </a:r>
            <a:r>
              <a:rPr lang="en-US" sz="1500" dirty="0" smtClean="0">
                <a:latin typeface="Cambria" pitchFamily="18" charset="0"/>
                <a:cs typeface="Times New Roman" pitchFamily="18" charset="0"/>
              </a:rPr>
              <a:t>"</a:t>
            </a:r>
            <a:endParaRPr lang="en-US" sz="15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5087" name="Text Box 44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23168" y="266065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A04EB"/>
                </a:solidFill>
                <a:latin typeface="Courier New" pitchFamily="49" charset="0"/>
              </a:rPr>
              <a:t>?</a:t>
            </a:r>
          </a:p>
        </p:txBody>
      </p:sp>
      <p:sp>
        <p:nvSpPr>
          <p:cNvPr id="45088" name="Text Box 45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257587" y="1219200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67B0E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45089" name="Text Box 46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590962" y="168751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0A04EB"/>
                </a:solidFill>
                <a:latin typeface="Courier New" pitchFamily="49" charset="0"/>
              </a:rPr>
              <a:t>?</a:t>
            </a:r>
          </a:p>
        </p:txBody>
      </p:sp>
      <p:sp>
        <p:nvSpPr>
          <p:cNvPr id="45090" name="Rectangle 4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559587" y="2873375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Q</a:t>
            </a:r>
            <a:endParaRPr lang="en-US" sz="16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45091" name="Text Box 48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024338" y="2835360"/>
            <a:ext cx="1071662" cy="569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5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Cambria" pitchFamily="18" charset="0"/>
                <a:cs typeface="Times New Roman" pitchFamily="18" charset="0"/>
              </a:rPr>
              <a:t>is the output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290846"/>
            <a:ext cx="1596549" cy="2141873"/>
          </a:xfrm>
          <a:prstGeom prst="rect">
            <a:avLst/>
          </a:prstGeom>
        </p:spPr>
      </p:pic>
      <p:sp>
        <p:nvSpPr>
          <p:cNvPr id="46" name="Text Box 3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09346" y="4180360"/>
            <a:ext cx="833764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 dirty="0">
                <a:latin typeface="Calibri" pitchFamily="34" charset="0"/>
              </a:rPr>
              <a:t> What </a:t>
            </a:r>
            <a:r>
              <a:rPr lang="en-US" sz="1600" dirty="0" smtClean="0">
                <a:latin typeface="Calibri" pitchFamily="34" charset="0"/>
              </a:rPr>
              <a:t>happens if 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R </a:t>
            </a:r>
            <a:r>
              <a:rPr lang="en-US" sz="1600" dirty="0" smtClean="0">
                <a:latin typeface="Calibri" pitchFamily="34" charset="0"/>
              </a:rPr>
              <a:t>is set to</a:t>
            </a:r>
            <a:r>
              <a:rPr lang="en-US" sz="1600" b="1" dirty="0" smtClean="0">
                <a:latin typeface="Calibri" pitchFamily="34" charset="0"/>
              </a:rPr>
              <a:t> 1</a:t>
            </a:r>
            <a:r>
              <a:rPr lang="en-US" sz="1600" dirty="0">
                <a:latin typeface="Calibri" pitchFamily="34" charset="0"/>
              </a:rPr>
              <a:t>?   </a:t>
            </a:r>
            <a:r>
              <a:rPr lang="en-US" sz="1600" dirty="0" smtClean="0">
                <a:latin typeface="Calibri" pitchFamily="34" charset="0"/>
              </a:rPr>
              <a:t> (and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S</a:t>
            </a:r>
            <a:r>
              <a:rPr lang="en-US" sz="1600" dirty="0" smtClean="0">
                <a:latin typeface="Calibri" pitchFamily="34" charset="0"/>
              </a:rPr>
              <a:t> stays </a:t>
            </a:r>
            <a:r>
              <a:rPr lang="en-US" sz="1600" b="1" dirty="0" smtClean="0">
                <a:latin typeface="Calibri" pitchFamily="34" charset="0"/>
              </a:rPr>
              <a:t>0</a:t>
            </a:r>
            <a:r>
              <a:rPr lang="en-US" sz="1600" dirty="0" smtClean="0">
                <a:latin typeface="Calibri" pitchFamily="34" charset="0"/>
              </a:rPr>
              <a:t>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7" name="Text Box 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09346" y="4688931"/>
            <a:ext cx="8337640" cy="338554"/>
          </a:xfrm>
          <a:prstGeom prst="rect">
            <a:avLst/>
          </a:prstGeom>
          <a:solidFill>
            <a:srgbClr val="FFEB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 dirty="0">
                <a:latin typeface="Calibri" pitchFamily="34" charset="0"/>
              </a:rPr>
              <a:t> What </a:t>
            </a:r>
            <a:r>
              <a:rPr lang="en-US" sz="1600" dirty="0" smtClean="0">
                <a:latin typeface="Calibri" pitchFamily="34" charset="0"/>
              </a:rPr>
              <a:t>happens if 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R </a:t>
            </a:r>
            <a:r>
              <a:rPr lang="en-US" sz="1600" dirty="0" smtClean="0">
                <a:latin typeface="Calibri" pitchFamily="34" charset="0"/>
              </a:rPr>
              <a:t>is set back to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</a:rPr>
              <a:t>0</a:t>
            </a:r>
            <a:r>
              <a:rPr lang="en-US" sz="1600" dirty="0" smtClean="0">
                <a:latin typeface="Calibri" pitchFamily="34" charset="0"/>
              </a:rPr>
              <a:t>?   (</a:t>
            </a:r>
            <a:r>
              <a:rPr lang="en-US" sz="1600" dirty="0">
                <a:latin typeface="Calibri" pitchFamily="34" charset="0"/>
              </a:rPr>
              <a:t>and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S</a:t>
            </a:r>
            <a:r>
              <a:rPr lang="en-US" sz="1600" dirty="0" smtClean="0">
                <a:latin typeface="Calibri" pitchFamily="34" charset="0"/>
              </a:rPr>
              <a:t> stays </a:t>
            </a:r>
            <a:r>
              <a:rPr lang="en-US" sz="1600" b="1" dirty="0" smtClean="0">
                <a:latin typeface="Calibri" pitchFamily="34" charset="0"/>
              </a:rPr>
              <a:t>0</a:t>
            </a:r>
            <a:r>
              <a:rPr lang="en-US" sz="1600" dirty="0" smtClean="0">
                <a:latin typeface="Calibri" pitchFamily="34" charset="0"/>
              </a:rPr>
              <a:t>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9" name="Text Box 3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09346" y="5197502"/>
            <a:ext cx="833764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 dirty="0">
                <a:latin typeface="Calibri" pitchFamily="34" charset="0"/>
              </a:rPr>
              <a:t> What </a:t>
            </a:r>
            <a:r>
              <a:rPr lang="en-US" sz="1600" dirty="0" smtClean="0">
                <a:latin typeface="Calibri" pitchFamily="34" charset="0"/>
              </a:rPr>
              <a:t>if, then,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is set to </a:t>
            </a:r>
            <a:r>
              <a:rPr lang="en-US" sz="1600" b="1" dirty="0">
                <a:latin typeface="Calibri" pitchFamily="34" charset="0"/>
              </a:rPr>
              <a:t>1</a:t>
            </a:r>
            <a:r>
              <a:rPr lang="en-US" sz="1600" dirty="0" smtClean="0">
                <a:latin typeface="Calibri" pitchFamily="34" charset="0"/>
              </a:rPr>
              <a:t>?      (</a:t>
            </a:r>
            <a:r>
              <a:rPr lang="en-US" sz="1600" dirty="0">
                <a:latin typeface="Calibri" pitchFamily="34" charset="0"/>
              </a:rPr>
              <a:t>and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stays </a:t>
            </a:r>
            <a:r>
              <a:rPr lang="en-US" sz="1600" b="1" dirty="0" smtClean="0">
                <a:latin typeface="Calibri" pitchFamily="34" charset="0"/>
              </a:rPr>
              <a:t>0</a:t>
            </a:r>
            <a:r>
              <a:rPr lang="en-US" sz="1600" dirty="0">
                <a:latin typeface="Calibri" pitchFamily="34" charset="0"/>
              </a:rPr>
              <a:t>)</a:t>
            </a:r>
          </a:p>
        </p:txBody>
      </p:sp>
      <p:sp>
        <p:nvSpPr>
          <p:cNvPr id="50" name="Text Box 10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031118" y="100914"/>
            <a:ext cx="396048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i="1" dirty="0" smtClean="0">
                <a:solidFill>
                  <a:schemeClr val="bg1">
                    <a:lumMod val="65000"/>
                  </a:schemeClr>
                </a:solidFill>
                <a:latin typeface="Cambria" pitchFamily="18" charset="0"/>
              </a:rPr>
              <a:t>Thought experiment</a:t>
            </a:r>
            <a:endParaRPr lang="en-US" sz="2800" i="1" dirty="0">
              <a:solidFill>
                <a:schemeClr val="bg1">
                  <a:lumMod val="65000"/>
                </a:schemeClr>
              </a:solidFill>
              <a:latin typeface="Cambria" pitchFamily="18" charset="0"/>
            </a:endParaRPr>
          </a:p>
        </p:txBody>
      </p:sp>
      <p:sp>
        <p:nvSpPr>
          <p:cNvPr id="51" name="Text Box 3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309346" y="5706073"/>
            <a:ext cx="8337640" cy="338554"/>
          </a:xfrm>
          <a:prstGeom prst="rect">
            <a:avLst/>
          </a:prstGeom>
          <a:solidFill>
            <a:srgbClr val="FFEBFF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 dirty="0">
                <a:latin typeface="Calibri" pitchFamily="34" charset="0"/>
              </a:rPr>
              <a:t> What </a:t>
            </a:r>
            <a:r>
              <a:rPr lang="en-US" sz="1600" dirty="0" smtClean="0">
                <a:latin typeface="Calibri" pitchFamily="34" charset="0"/>
              </a:rPr>
              <a:t>happens if, then, </a:t>
            </a:r>
            <a:r>
              <a:rPr lang="en-US" sz="1600" b="1" dirty="0">
                <a:solidFill>
                  <a:srgbClr val="067B0E"/>
                </a:solidFill>
                <a:latin typeface="Calibri" pitchFamily="34" charset="0"/>
              </a:rPr>
              <a:t>S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is set back to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</a:rPr>
              <a:t>0</a:t>
            </a:r>
            <a:r>
              <a:rPr lang="en-US" sz="1600" dirty="0" smtClean="0">
                <a:latin typeface="Calibri" pitchFamily="34" charset="0"/>
              </a:rPr>
              <a:t>?   (</a:t>
            </a:r>
            <a:r>
              <a:rPr lang="en-US" sz="1600" dirty="0">
                <a:latin typeface="Calibri" pitchFamily="34" charset="0"/>
              </a:rPr>
              <a:t>and </a:t>
            </a:r>
            <a:r>
              <a:rPr lang="en-US" sz="1600" b="1" dirty="0">
                <a:solidFill>
                  <a:srgbClr val="067B0E"/>
                </a:solidFill>
                <a:latin typeface="Calibri" pitchFamily="34" charset="0"/>
              </a:rPr>
              <a:t>R</a:t>
            </a:r>
            <a:r>
              <a:rPr lang="en-US" sz="1600" dirty="0" smtClean="0">
                <a:latin typeface="Calibri" pitchFamily="34" charset="0"/>
              </a:rPr>
              <a:t> stays </a:t>
            </a:r>
            <a:r>
              <a:rPr lang="en-US" sz="1600" b="1" dirty="0" smtClean="0">
                <a:latin typeface="Calibri" pitchFamily="34" charset="0"/>
              </a:rPr>
              <a:t>0</a:t>
            </a:r>
            <a:r>
              <a:rPr lang="en-US" sz="1600" dirty="0" smtClean="0">
                <a:latin typeface="Calibri" pitchFamily="34" charset="0"/>
              </a:rPr>
              <a:t>)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53" name="Text Box 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09346" y="6214646"/>
            <a:ext cx="833764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Why </a:t>
            </a:r>
            <a:r>
              <a:rPr lang="en-US" sz="1600" i="1" dirty="0" smtClean="0">
                <a:latin typeface="Calibri" pitchFamily="34" charset="0"/>
              </a:rPr>
              <a:t>does </a:t>
            </a:r>
            <a:r>
              <a:rPr lang="en-US" sz="1600" i="1" dirty="0">
                <a:latin typeface="Calibri" pitchFamily="34" charset="0"/>
              </a:rPr>
              <a:t>"S" stand for "</a:t>
            </a:r>
            <a:r>
              <a:rPr lang="en-US" sz="1600" b="1" i="1" dirty="0">
                <a:latin typeface="Calibri" pitchFamily="34" charset="0"/>
              </a:rPr>
              <a:t>Set</a:t>
            </a:r>
            <a:r>
              <a:rPr lang="en-US" sz="1600" i="1" dirty="0">
                <a:latin typeface="Calibri" pitchFamily="34" charset="0"/>
              </a:rPr>
              <a:t>" and R for "</a:t>
            </a:r>
            <a:r>
              <a:rPr lang="en-US" sz="1600" b="1" i="1" dirty="0">
                <a:latin typeface="Calibri" pitchFamily="34" charset="0"/>
              </a:rPr>
              <a:t>Reset</a:t>
            </a:r>
            <a:r>
              <a:rPr lang="en-US" sz="1600" i="1" dirty="0">
                <a:latin typeface="Calibri" pitchFamily="34" charset="0"/>
              </a:rPr>
              <a:t>" ? </a:t>
            </a:r>
          </a:p>
        </p:txBody>
      </p:sp>
    </p:spTree>
    <p:extLst>
      <p:ext uri="{BB962C8B-B14F-4D97-AF65-F5344CB8AC3E}">
        <p14:creationId xmlns:p14="http://schemas.microsoft.com/office/powerpoint/2010/main" val="158232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/>
          <p:cNvSpPr txBox="1"/>
          <p:nvPr/>
        </p:nvSpPr>
        <p:spPr>
          <a:xfrm>
            <a:off x="985929" y="1767919"/>
            <a:ext cx="358607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600" dirty="0">
                <a:solidFill>
                  <a:srgbClr val="C00000"/>
                </a:solidFill>
              </a:rPr>
              <a:t>  </a:t>
            </a:r>
            <a:r>
              <a:rPr lang="en-US" sz="1600" dirty="0" smtClean="0">
                <a:solidFill>
                  <a:srgbClr val="C00000"/>
                </a:solidFill>
              </a:rPr>
              <a:t>still stays (!) at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985929" y="2383339"/>
            <a:ext cx="358607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600" dirty="0">
                <a:solidFill>
                  <a:srgbClr val="C00000"/>
                </a:solidFill>
              </a:rPr>
              <a:t>  is then set to 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85929" y="3044533"/>
            <a:ext cx="358607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600" dirty="0">
                <a:solidFill>
                  <a:srgbClr val="C00000"/>
                </a:solidFill>
              </a:rPr>
              <a:t>  still stays (!) at </a:t>
            </a:r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sz="16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85929" y="1110517"/>
            <a:ext cx="358607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600" dirty="0" smtClean="0">
                <a:solidFill>
                  <a:srgbClr val="C00000"/>
                </a:solidFill>
              </a:rPr>
              <a:t>  is then set to  </a:t>
            </a:r>
            <a:r>
              <a:rPr lang="en-US" sz="16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78685" y="5792686"/>
            <a:ext cx="2488315" cy="572618"/>
          </a:xfrm>
          <a:prstGeom prst="roundRect">
            <a:avLst/>
          </a:prstGeom>
          <a:solidFill>
            <a:srgbClr val="CCFFCC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572000"/>
            <a:ext cx="6248921" cy="2160022"/>
          </a:xfrm>
          <a:prstGeom prst="rect">
            <a:avLst/>
          </a:prstGeom>
        </p:spPr>
      </p:pic>
      <p:sp>
        <p:nvSpPr>
          <p:cNvPr id="45060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28600" y="1488357"/>
            <a:ext cx="4589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 dirty="0">
                <a:latin typeface="Calibri" pitchFamily="34" charset="0"/>
              </a:rPr>
              <a:t> What </a:t>
            </a:r>
            <a:r>
              <a:rPr lang="en-US" sz="1600" dirty="0" smtClean="0">
                <a:latin typeface="Calibri" pitchFamily="34" charset="0"/>
              </a:rPr>
              <a:t>happens if  </a:t>
            </a:r>
            <a:r>
              <a:rPr lang="en-US" sz="1600" b="1" dirty="0">
                <a:solidFill>
                  <a:srgbClr val="067B0E"/>
                </a:solidFill>
                <a:latin typeface="Calibri" pitchFamily="34" charset="0"/>
              </a:rPr>
              <a:t>S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stays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</a:rPr>
              <a:t>0</a:t>
            </a:r>
            <a:r>
              <a:rPr lang="en-US" sz="1600" dirty="0">
                <a:latin typeface="Calibri" pitchFamily="34" charset="0"/>
              </a:rPr>
              <a:t>   and  </a:t>
            </a:r>
            <a:r>
              <a:rPr lang="en-US" sz="1600" b="1" dirty="0">
                <a:solidFill>
                  <a:srgbClr val="067B0E"/>
                </a:solidFill>
                <a:latin typeface="Calibri" pitchFamily="34" charset="0"/>
              </a:rPr>
              <a:t>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is set </a:t>
            </a:r>
            <a:r>
              <a:rPr lang="en-US" sz="1600" b="1" i="1" dirty="0" smtClean="0">
                <a:latin typeface="Calibri" pitchFamily="34" charset="0"/>
              </a:rPr>
              <a:t>back </a:t>
            </a:r>
            <a:r>
              <a:rPr lang="en-US" sz="1600" dirty="0" smtClean="0">
                <a:latin typeface="Calibri" pitchFamily="34" charset="0"/>
              </a:rPr>
              <a:t>to </a:t>
            </a:r>
            <a:r>
              <a:rPr lang="en-US" sz="1600" b="1" dirty="0" smtClean="0">
                <a:latin typeface="Calibri" pitchFamily="34" charset="0"/>
              </a:rPr>
              <a:t>0</a:t>
            </a:r>
            <a:r>
              <a:rPr lang="en-US" sz="1600" dirty="0" smtClean="0">
                <a:latin typeface="Calibri" pitchFamily="34" charset="0"/>
              </a:rPr>
              <a:t>?</a:t>
            </a:r>
            <a:endParaRPr lang="en-US" sz="1600" dirty="0">
              <a:latin typeface="Calibri" pitchFamily="34" charset="0"/>
            </a:endParaRPr>
          </a:p>
        </p:txBody>
      </p:sp>
      <p:sp>
        <p:nvSpPr>
          <p:cNvPr id="45063" name="Text Box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8600" y="2138514"/>
            <a:ext cx="3951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 dirty="0">
                <a:latin typeface="Calibri" pitchFamily="34" charset="0"/>
              </a:rPr>
              <a:t> What </a:t>
            </a:r>
            <a:r>
              <a:rPr lang="en-US" sz="1600" dirty="0" smtClean="0">
                <a:latin typeface="Calibri" pitchFamily="34" charset="0"/>
              </a:rPr>
              <a:t>happens  </a:t>
            </a:r>
            <a:r>
              <a:rPr lang="en-US" sz="1600" dirty="0">
                <a:latin typeface="Calibri" pitchFamily="34" charset="0"/>
              </a:rPr>
              <a:t>if  </a:t>
            </a:r>
            <a:r>
              <a:rPr lang="en-US" sz="1600" b="1" dirty="0">
                <a:solidFill>
                  <a:srgbClr val="067B0E"/>
                </a:solidFill>
                <a:latin typeface="Calibri" pitchFamily="34" charset="0"/>
              </a:rPr>
              <a:t>R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is</a:t>
            </a:r>
            <a:r>
              <a:rPr lang="en-US" sz="1600" b="1" dirty="0">
                <a:latin typeface="Calibri" pitchFamily="34" charset="0"/>
              </a:rPr>
              <a:t> 0</a:t>
            </a:r>
            <a:r>
              <a:rPr lang="en-US" sz="1600" dirty="0">
                <a:latin typeface="Calibri" pitchFamily="34" charset="0"/>
              </a:rPr>
              <a:t>   and  </a:t>
            </a:r>
            <a:r>
              <a:rPr lang="en-US" sz="1600" b="1" dirty="0">
                <a:solidFill>
                  <a:srgbClr val="067B0E"/>
                </a:solidFill>
                <a:latin typeface="Calibri" pitchFamily="34" charset="0"/>
              </a:rPr>
              <a:t>S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is set to </a:t>
            </a:r>
            <a:r>
              <a:rPr lang="en-US" sz="1600" b="1" dirty="0">
                <a:latin typeface="Calibri" pitchFamily="34" charset="0"/>
              </a:rPr>
              <a:t>1</a:t>
            </a:r>
            <a:r>
              <a:rPr lang="en-US" sz="1600" dirty="0">
                <a:latin typeface="Calibri" pitchFamily="34" charset="0"/>
              </a:rPr>
              <a:t>?</a:t>
            </a:r>
          </a:p>
        </p:txBody>
      </p:sp>
      <p:sp>
        <p:nvSpPr>
          <p:cNvPr id="45065" name="Text Box 10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05400" y="173752"/>
            <a:ext cx="184493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 smtClean="0">
                <a:latin typeface="Cambria" pitchFamily="18" charset="0"/>
              </a:rPr>
              <a:t>Memory!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45096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78685" y="4572000"/>
            <a:ext cx="2488315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Take a look at this circuit: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The D (</a:t>
            </a:r>
            <a:r>
              <a:rPr lang="en-US" sz="1600" b="1" dirty="0" smtClean="0">
                <a:latin typeface="Calibri" pitchFamily="34" charset="0"/>
              </a:rPr>
              <a:t>data</a:t>
            </a:r>
            <a:r>
              <a:rPr lang="en-US" sz="1600" dirty="0" smtClean="0">
                <a:latin typeface="Calibri" pitchFamily="34" charset="0"/>
              </a:rPr>
              <a:t>) line holds a single bit we want to store (either a 0 or a 1).</a:t>
            </a:r>
          </a:p>
          <a:p>
            <a:pPr>
              <a:spcBef>
                <a:spcPct val="50000"/>
              </a:spcBef>
            </a:pP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b="1" i="1" dirty="0" smtClean="0">
                <a:latin typeface="Calibri" pitchFamily="34" charset="0"/>
              </a:rPr>
              <a:t>How does the strobe bit help store the bit D into Q?</a:t>
            </a:r>
            <a:endParaRPr lang="en-US" sz="1600" b="1" i="1" dirty="0">
              <a:latin typeface="Calibri" pitchFamily="34" charset="0"/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599" y="3513022"/>
            <a:ext cx="437107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i="1" dirty="0" smtClean="0">
                <a:latin typeface="Calibri" pitchFamily="34" charset="0"/>
              </a:rPr>
              <a:t>Why does "S" stand for "</a:t>
            </a:r>
            <a:r>
              <a:rPr lang="en-US" sz="1600" b="1" i="1" dirty="0" smtClean="0">
                <a:latin typeface="Calibri" pitchFamily="34" charset="0"/>
              </a:rPr>
              <a:t>Set</a:t>
            </a:r>
            <a:r>
              <a:rPr lang="en-US" sz="1600" i="1" dirty="0" smtClean="0">
                <a:latin typeface="Calibri" pitchFamily="34" charset="0"/>
              </a:rPr>
              <a:t>" and R for "</a:t>
            </a:r>
            <a:r>
              <a:rPr lang="en-US" sz="1600" b="1" i="1" dirty="0" smtClean="0">
                <a:latin typeface="Calibri" pitchFamily="34" charset="0"/>
              </a:rPr>
              <a:t>Reset</a:t>
            </a:r>
            <a:r>
              <a:rPr lang="en-US" sz="1600" i="1" dirty="0" smtClean="0">
                <a:latin typeface="Calibri" pitchFamily="34" charset="0"/>
              </a:rPr>
              <a:t>" ? </a:t>
            </a:r>
            <a:endParaRPr lang="en-US" sz="1600" i="1" dirty="0">
              <a:latin typeface="Calibri" pitchFamily="34" charset="0"/>
            </a:endParaRPr>
          </a:p>
        </p:txBody>
      </p:sp>
      <p:sp>
        <p:nvSpPr>
          <p:cNvPr id="58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28600" y="2788671"/>
            <a:ext cx="439791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 dirty="0">
                <a:latin typeface="Calibri" pitchFamily="34" charset="0"/>
              </a:rPr>
              <a:t> What </a:t>
            </a:r>
            <a:r>
              <a:rPr lang="en-US" sz="1600" dirty="0" smtClean="0">
                <a:latin typeface="Calibri" pitchFamily="34" charset="0"/>
              </a:rPr>
              <a:t>happens  </a:t>
            </a:r>
            <a:r>
              <a:rPr lang="en-US" sz="1600" dirty="0">
                <a:latin typeface="Calibri" pitchFamily="34" charset="0"/>
              </a:rPr>
              <a:t>if  </a:t>
            </a:r>
            <a:r>
              <a:rPr lang="en-US" sz="1600" b="1" dirty="0">
                <a:solidFill>
                  <a:srgbClr val="067B0E"/>
                </a:solidFill>
                <a:latin typeface="Calibri" pitchFamily="34" charset="0"/>
              </a:rPr>
              <a:t>S </a:t>
            </a:r>
            <a:r>
              <a:rPr lang="en-US" sz="1600" dirty="0">
                <a:latin typeface="Calibri" pitchFamily="34" charset="0"/>
              </a:rPr>
              <a:t>is</a:t>
            </a:r>
            <a:r>
              <a:rPr lang="en-US" sz="1600" b="1" dirty="0">
                <a:latin typeface="Calibri" pitchFamily="34" charset="0"/>
              </a:rPr>
              <a:t> 0</a:t>
            </a:r>
            <a:r>
              <a:rPr lang="en-US" sz="1600" dirty="0">
                <a:latin typeface="Calibri" pitchFamily="34" charset="0"/>
              </a:rPr>
              <a:t>   and  </a:t>
            </a:r>
            <a:r>
              <a:rPr lang="en-US" sz="1600" b="1" dirty="0">
                <a:solidFill>
                  <a:srgbClr val="067B0E"/>
                </a:solidFill>
                <a:latin typeface="Calibri" pitchFamily="34" charset="0"/>
              </a:rPr>
              <a:t>R</a:t>
            </a:r>
            <a:r>
              <a:rPr lang="en-US" sz="1600" dirty="0">
                <a:latin typeface="Calibri" pitchFamily="34" charset="0"/>
              </a:rPr>
              <a:t> is set </a:t>
            </a:r>
            <a:r>
              <a:rPr lang="en-US" sz="1600" b="1" i="1" dirty="0" smtClean="0">
                <a:latin typeface="Calibri" pitchFamily="34" charset="0"/>
              </a:rPr>
              <a:t>back</a:t>
            </a:r>
            <a:r>
              <a:rPr lang="en-US" sz="1600" dirty="0" smtClean="0">
                <a:latin typeface="Calibri" pitchFamily="34" charset="0"/>
              </a:rPr>
              <a:t> to </a:t>
            </a:r>
            <a:r>
              <a:rPr lang="en-US" sz="1600" b="1" dirty="0">
                <a:latin typeface="Calibri" pitchFamily="34" charset="0"/>
              </a:rPr>
              <a:t>0</a:t>
            </a:r>
            <a:r>
              <a:rPr lang="en-US" sz="1600" dirty="0" smtClean="0">
                <a:latin typeface="Calibri" pitchFamily="34" charset="0"/>
              </a:rPr>
              <a:t>?</a:t>
            </a:r>
            <a:endParaRPr lang="en-US" sz="1600" dirty="0">
              <a:latin typeface="Calibri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433931" y="4316071"/>
            <a:ext cx="8100469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11289" y="6497018"/>
            <a:ext cx="28552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1" dirty="0" smtClean="0">
                <a:latin typeface="Cambria" panose="02040503050406030204" pitchFamily="18" charset="0"/>
              </a:rPr>
              <a:t>Hint</a:t>
            </a:r>
            <a:r>
              <a:rPr lang="en-US" sz="1100" dirty="0" smtClean="0">
                <a:latin typeface="Cambria" panose="02040503050406030204" pitchFamily="18" charset="0"/>
              </a:rPr>
              <a:t>:  What happens when the "strobe" is 1?</a:t>
            </a:r>
            <a:endParaRPr lang="en-US" sz="1100" dirty="0">
              <a:latin typeface="Cambria" panose="02040503050406030204" pitchFamily="18" charset="0"/>
            </a:endParaRPr>
          </a:p>
        </p:txBody>
      </p:sp>
      <p:sp>
        <p:nvSpPr>
          <p:cNvPr id="54" name="Oval 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594887" y="1735663"/>
            <a:ext cx="141287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1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750462" y="1805513"/>
            <a:ext cx="511175" cy="0"/>
          </a:xfrm>
          <a:prstGeom prst="line">
            <a:avLst/>
          </a:prstGeom>
          <a:noFill/>
          <a:ln w="3810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9" name="Group 13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6710649" y="1500713"/>
            <a:ext cx="892175" cy="611188"/>
            <a:chOff x="4734" y="3053"/>
            <a:chExt cx="656" cy="491"/>
          </a:xfrm>
        </p:grpSpPr>
        <p:grpSp>
          <p:nvGrpSpPr>
            <p:cNvPr id="60" name="Group 14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64" name="Freeform 15"/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Freeform 16"/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1" name="Group 17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62" name="Freeform 18"/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Freeform 19"/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6" name="Group 20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6710649" y="2948513"/>
            <a:ext cx="892175" cy="611188"/>
            <a:chOff x="4734" y="3053"/>
            <a:chExt cx="656" cy="491"/>
          </a:xfrm>
        </p:grpSpPr>
        <p:grpSp>
          <p:nvGrpSpPr>
            <p:cNvPr id="67" name="Group 21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71" name="Freeform 22"/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Freeform 23"/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8" name="Group 24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69" name="Freeform 25"/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Freeform 26"/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3" name="Oval 27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86949" y="3185051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" name="Text Box 28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69362" y="1654701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NOR</a:t>
            </a:r>
          </a:p>
        </p:txBody>
      </p:sp>
      <p:sp>
        <p:nvSpPr>
          <p:cNvPr id="75" name="Text Box 29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70949" y="3102501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NOR</a:t>
            </a:r>
          </a:p>
        </p:txBody>
      </p:sp>
      <p:sp>
        <p:nvSpPr>
          <p:cNvPr id="76" name="Line 3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7739349" y="3253313"/>
            <a:ext cx="990600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" name="Line 3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642262" y="1643588"/>
            <a:ext cx="1177925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" name="Line 32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296312" y="1910288"/>
            <a:ext cx="531812" cy="0"/>
          </a:xfrm>
          <a:prstGeom prst="line">
            <a:avLst/>
          </a:pr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Line 33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297899" y="3085038"/>
            <a:ext cx="531813" cy="0"/>
          </a:xfrm>
          <a:prstGeom prst="line">
            <a:avLst/>
          </a:prstGeom>
          <a:noFill/>
          <a:ln w="3810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" name="Line 34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616862" y="3399363"/>
            <a:ext cx="1212850" cy="0"/>
          </a:xfrm>
          <a:prstGeom prst="line">
            <a:avLst/>
          </a:prstGeom>
          <a:noFill/>
          <a:ln w="3810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" name="Freeform 35"/>
          <p:cNvSpPr>
            <a:spLocks/>
          </p:cNvSpPr>
          <p:nvPr>
            <p:custDataLst>
              <p:tags r:id="rId19"/>
            </p:custDataLst>
          </p:nvPr>
        </p:nvSpPr>
        <p:spPr bwMode="auto">
          <a:xfrm>
            <a:off x="6302662" y="1903938"/>
            <a:ext cx="1968500" cy="1349375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66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Freeform 36"/>
          <p:cNvSpPr>
            <a:spLocks/>
          </p:cNvSpPr>
          <p:nvPr>
            <p:custDataLst>
              <p:tags r:id="rId20"/>
            </p:custDataLst>
          </p:nvPr>
        </p:nvSpPr>
        <p:spPr bwMode="auto">
          <a:xfrm flipV="1">
            <a:off x="6299487" y="1802338"/>
            <a:ext cx="1968500" cy="1293813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067B0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" name="Rectangle 37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686712" y="1588026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ourier New" pitchFamily="49" charset="0"/>
              </a:rPr>
              <a:t>S</a:t>
            </a:r>
          </a:p>
        </p:txBody>
      </p:sp>
      <p:sp>
        <p:nvSpPr>
          <p:cNvPr id="84" name="Rectangle 3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586864" y="3380981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urier New" pitchFamily="49" charset="0"/>
              </a:rPr>
              <a:t>R</a:t>
            </a:r>
          </a:p>
        </p:txBody>
      </p:sp>
      <p:sp>
        <p:nvSpPr>
          <p:cNvPr id="85" name="Text Box 39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7969537" y="2956451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1</a:t>
            </a:r>
            <a:endParaRPr lang="en-US" sz="1800" b="1" dirty="0">
              <a:solidFill>
                <a:srgbClr val="067B0E"/>
              </a:solidFill>
              <a:latin typeface="Courier New" pitchFamily="49" charset="0"/>
            </a:endParaRPr>
          </a:p>
        </p:txBody>
      </p:sp>
      <p:sp>
        <p:nvSpPr>
          <p:cNvPr id="86" name="Text Box 40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467887" y="1513573"/>
            <a:ext cx="838200" cy="3667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latin typeface="Courier New" pitchFamily="49" charset="0"/>
              </a:rPr>
              <a:t>0</a:t>
            </a:r>
          </a:p>
        </p:txBody>
      </p:sp>
      <p:sp>
        <p:nvSpPr>
          <p:cNvPr id="87" name="Text Box 41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342224" y="3088213"/>
            <a:ext cx="838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0</a:t>
            </a:r>
          </a:p>
        </p:txBody>
      </p:sp>
      <p:sp>
        <p:nvSpPr>
          <p:cNvPr id="88" name="Text Box 42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868520" y="1473464"/>
            <a:ext cx="1039813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>
                <a:latin typeface="Cambria" pitchFamily="18" charset="0"/>
              </a:rPr>
              <a:t>"</a:t>
            </a:r>
            <a:r>
              <a:rPr lang="en-US" sz="1500" dirty="0" smtClean="0">
                <a:latin typeface="Cambria" pitchFamily="18" charset="0"/>
              </a:rPr>
              <a:t>Set"</a:t>
            </a:r>
            <a:endParaRPr lang="en-US" sz="1500" dirty="0">
              <a:latin typeface="Cambria" pitchFamily="18" charset="0"/>
            </a:endParaRPr>
          </a:p>
        </p:txBody>
      </p:sp>
      <p:sp>
        <p:nvSpPr>
          <p:cNvPr id="89" name="Text Box 43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801390" y="3226869"/>
            <a:ext cx="889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500" dirty="0">
                <a:latin typeface="Cambria" pitchFamily="18" charset="0"/>
                <a:cs typeface="Times New Roman" pitchFamily="18" charset="0"/>
              </a:rPr>
              <a:t>"Reset</a:t>
            </a:r>
            <a:r>
              <a:rPr lang="en-US" sz="1500" dirty="0" smtClean="0">
                <a:latin typeface="Cambria" pitchFamily="18" charset="0"/>
                <a:cs typeface="Times New Roman" pitchFamily="18" charset="0"/>
              </a:rPr>
              <a:t>"</a:t>
            </a:r>
            <a:endParaRPr lang="en-US" sz="15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1" name="Text Box 45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5448587" y="1335613"/>
            <a:ext cx="83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7030A0"/>
                </a:solidFill>
                <a:latin typeface="Courier New" pitchFamily="49" charset="0"/>
              </a:rPr>
              <a:t>1</a:t>
            </a:r>
          </a:p>
        </p:txBody>
      </p:sp>
      <p:sp>
        <p:nvSpPr>
          <p:cNvPr id="93" name="Rectangle 47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8750587" y="2989788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Q</a:t>
            </a:r>
            <a:endParaRPr lang="en-US" sz="16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94" name="Text Box 48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947176" y="3469213"/>
            <a:ext cx="1071662" cy="569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5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Cambria" pitchFamily="18" charset="0"/>
                <a:cs typeface="Times New Roman" pitchFamily="18" charset="0"/>
              </a:rPr>
              <a:t>is 1 bit of storage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310" y="74825"/>
            <a:ext cx="902490" cy="1210749"/>
          </a:xfrm>
          <a:prstGeom prst="rect">
            <a:avLst/>
          </a:prstGeom>
        </p:spPr>
      </p:pic>
      <p:sp>
        <p:nvSpPr>
          <p:cNvPr id="92" name="Text Box 2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228599" y="296863"/>
            <a:ext cx="41974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 dirty="0">
                <a:latin typeface="Calibri" pitchFamily="34" charset="0"/>
              </a:rPr>
              <a:t> T</a:t>
            </a:r>
            <a:r>
              <a:rPr lang="en-US" sz="1600" dirty="0" smtClean="0">
                <a:latin typeface="Calibri" pitchFamily="34" charset="0"/>
              </a:rPr>
              <a:t>he circuit </a:t>
            </a:r>
            <a:r>
              <a:rPr lang="en-US" sz="1600" u="sng" dirty="0" smtClean="0">
                <a:latin typeface="Calibri" pitchFamily="34" charset="0"/>
              </a:rPr>
              <a:t>starts</a:t>
            </a:r>
            <a:r>
              <a:rPr lang="en-US" sz="1600" dirty="0" smtClean="0">
                <a:latin typeface="Calibri" pitchFamily="34" charset="0"/>
              </a:rPr>
              <a:t> with  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R </a:t>
            </a:r>
            <a:r>
              <a:rPr lang="en-US" sz="1600" dirty="0" smtClean="0">
                <a:latin typeface="Calibri" pitchFamily="34" charset="0"/>
              </a:rPr>
              <a:t>being </a:t>
            </a:r>
            <a:r>
              <a:rPr lang="en-US" sz="1600" b="1" dirty="0" smtClean="0">
                <a:latin typeface="Calibri" pitchFamily="34" charset="0"/>
              </a:rPr>
              <a:t> 0  </a:t>
            </a:r>
            <a:r>
              <a:rPr lang="en-US" sz="1600" dirty="0">
                <a:latin typeface="Calibri" pitchFamily="34" charset="0"/>
              </a:rPr>
              <a:t>+</a:t>
            </a:r>
            <a:r>
              <a:rPr lang="en-US" sz="1600" dirty="0" smtClean="0">
                <a:latin typeface="Calibri" pitchFamily="34" charset="0"/>
              </a:rPr>
              <a:t> 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S  </a:t>
            </a:r>
            <a:r>
              <a:rPr lang="en-US" sz="1600" dirty="0" smtClean="0">
                <a:latin typeface="Calibri" pitchFamily="34" charset="0"/>
              </a:rPr>
              <a:t>being</a:t>
            </a:r>
            <a:r>
              <a:rPr lang="en-US" sz="1600" b="1" dirty="0" smtClean="0">
                <a:latin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</a:rPr>
              <a:t>0</a:t>
            </a:r>
            <a:r>
              <a:rPr lang="en-US" sz="1600" dirty="0">
                <a:latin typeface="Calibri" pitchFamily="34" charset="0"/>
              </a:rPr>
              <a:t> </a:t>
            </a:r>
          </a:p>
        </p:txBody>
      </p:sp>
      <p:sp>
        <p:nvSpPr>
          <p:cNvPr id="98" name="Text Box 3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28600" y="838200"/>
            <a:ext cx="39512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  <a:buFont typeface="Times" pitchFamily="-106" charset="0"/>
              <a:buChar char="•"/>
            </a:pPr>
            <a:r>
              <a:rPr lang="en-US" sz="1600" dirty="0">
                <a:latin typeface="Calibri" pitchFamily="34" charset="0"/>
              </a:rPr>
              <a:t> What  if 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S </a:t>
            </a:r>
            <a:r>
              <a:rPr lang="en-US" sz="1600" dirty="0">
                <a:latin typeface="Calibri" pitchFamily="34" charset="0"/>
              </a:rPr>
              <a:t>stays</a:t>
            </a:r>
            <a:r>
              <a:rPr lang="en-US" sz="1600" b="1" dirty="0">
                <a:latin typeface="Calibri" pitchFamily="34" charset="0"/>
              </a:rPr>
              <a:t> 0</a:t>
            </a:r>
            <a:r>
              <a:rPr lang="en-US" sz="1600" dirty="0">
                <a:latin typeface="Calibri" pitchFamily="34" charset="0"/>
              </a:rPr>
              <a:t> and  </a:t>
            </a:r>
            <a:r>
              <a:rPr lang="en-US" sz="1600" b="1" dirty="0" smtClean="0">
                <a:solidFill>
                  <a:srgbClr val="067B0E"/>
                </a:solidFill>
                <a:latin typeface="Calibri" pitchFamily="34" charset="0"/>
              </a:rPr>
              <a:t>R</a:t>
            </a:r>
            <a:r>
              <a:rPr lang="en-US" sz="1600" dirty="0" smtClean="0">
                <a:latin typeface="Calibri" pitchFamily="34" charset="0"/>
              </a:rPr>
              <a:t> </a:t>
            </a:r>
            <a:r>
              <a:rPr lang="en-US" sz="1600" dirty="0">
                <a:latin typeface="Calibri" pitchFamily="34" charset="0"/>
              </a:rPr>
              <a:t>is set to </a:t>
            </a:r>
            <a:r>
              <a:rPr lang="en-US" sz="1600" b="1" dirty="0">
                <a:latin typeface="Calibri" pitchFamily="34" charset="0"/>
              </a:rPr>
              <a:t>1</a:t>
            </a:r>
            <a:r>
              <a:rPr lang="en-US" sz="1600" dirty="0">
                <a:latin typeface="Calibri" pitchFamily="34" charset="0"/>
              </a:rPr>
              <a:t>?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011737" y="3780071"/>
            <a:ext cx="358607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"sets" Q to 1; R "resets" it back to 0.</a:t>
            </a:r>
            <a:endParaRPr lang="en-US" sz="1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87129" y="5227920"/>
            <a:ext cx="1199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"we are ready to handle the data"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 rot="20736926">
            <a:off x="4382348" y="2319061"/>
            <a:ext cx="581312" cy="352819"/>
          </a:xfrm>
          <a:prstGeom prst="rightArrow">
            <a:avLst/>
          </a:prstGeom>
          <a:solidFill>
            <a:srgbClr val="CCFFCC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363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6" name="AutoShape 75"/>
          <p:cNvSpPr>
            <a:spLocks noChangeArrowheads="1"/>
          </p:cNvSpPr>
          <p:nvPr/>
        </p:nvSpPr>
        <p:spPr bwMode="auto">
          <a:xfrm>
            <a:off x="381000" y="4495800"/>
            <a:ext cx="5684838" cy="2238375"/>
          </a:xfrm>
          <a:prstGeom prst="roundRect">
            <a:avLst>
              <a:gd name="adj" fmla="val 16667"/>
            </a:avLst>
          </a:prstGeom>
          <a:solidFill>
            <a:srgbClr val="D9F3E2"/>
          </a:solidFill>
          <a:ln w="381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3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37400" y="1847850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292975" y="1917700"/>
            <a:ext cx="511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8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253163" y="1612900"/>
            <a:ext cx="892175" cy="611188"/>
            <a:chOff x="4734" y="3053"/>
            <a:chExt cx="656" cy="491"/>
          </a:xfrm>
        </p:grpSpPr>
        <p:grpSp>
          <p:nvGrpSpPr>
            <p:cNvPr id="46149" name="Group 5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46153" name="Freeform 6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4" name="Freeform 7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50" name="Group 8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46151" name="Freeform 9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2" name="Freeform 10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086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253163" y="3060700"/>
            <a:ext cx="892175" cy="611188"/>
            <a:chOff x="4734" y="3053"/>
            <a:chExt cx="656" cy="491"/>
          </a:xfrm>
        </p:grpSpPr>
        <p:grpSp>
          <p:nvGrpSpPr>
            <p:cNvPr id="46143" name="Group 12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46147" name="Freeform 13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8" name="Freeform 14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44" name="Group 15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46145" name="Freeform 16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6" name="Freeform 17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87" name="Oval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29463" y="3297238"/>
            <a:ext cx="141287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11875" y="17668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NOR</a:t>
            </a:r>
          </a:p>
        </p:txBody>
      </p:sp>
      <p:sp>
        <p:nvSpPr>
          <p:cNvPr id="46089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13463" y="32146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NOR</a:t>
            </a:r>
          </a:p>
        </p:txBody>
      </p:sp>
      <p:sp>
        <p:nvSpPr>
          <p:cNvPr id="46090" name="Line 2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281863" y="33655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2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354638" y="1755775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2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838825" y="2022475"/>
            <a:ext cx="531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Line 2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840413" y="3197225"/>
            <a:ext cx="531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Line 2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364163" y="3511550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Freeform 2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845175" y="2016125"/>
            <a:ext cx="1968500" cy="1349375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Freeform 27"/>
          <p:cNvSpPr>
            <a:spLocks/>
          </p:cNvSpPr>
          <p:nvPr>
            <p:custDataLst>
              <p:tags r:id="rId14"/>
            </p:custDataLst>
          </p:nvPr>
        </p:nvSpPr>
        <p:spPr bwMode="auto">
          <a:xfrm flipV="1">
            <a:off x="5842000" y="1914525"/>
            <a:ext cx="1968500" cy="1293813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4782" y="1524668"/>
            <a:ext cx="9739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67B0E"/>
                </a:solidFill>
                <a:latin typeface="Cambria" pitchFamily="18" charset="0"/>
              </a:rPr>
              <a:t>inputs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46106" name="Text Box 3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95600" y="228600"/>
            <a:ext cx="333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The flip-flop</a:t>
            </a:r>
          </a:p>
        </p:txBody>
      </p:sp>
      <p:grpSp>
        <p:nvGrpSpPr>
          <p:cNvPr id="46107" name="Group 38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729038" y="1430338"/>
            <a:ext cx="500062" cy="647700"/>
            <a:chOff x="4891" y="1600"/>
            <a:chExt cx="315" cy="408"/>
          </a:xfrm>
        </p:grpSpPr>
        <p:sp>
          <p:nvSpPr>
            <p:cNvPr id="46140" name="Freeform 39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Freeform 40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Line 4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08" name="Line 4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965450" y="3373438"/>
            <a:ext cx="259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954338" y="1579563"/>
            <a:ext cx="0" cy="179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544763" y="1844675"/>
            <a:ext cx="0" cy="1843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135063" y="1854200"/>
            <a:ext cx="175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Oval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581400" y="3297238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13" name="Group 47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729038" y="3184525"/>
            <a:ext cx="500062" cy="647700"/>
            <a:chOff x="4891" y="1600"/>
            <a:chExt cx="315" cy="408"/>
          </a:xfrm>
        </p:grpSpPr>
        <p:sp>
          <p:nvSpPr>
            <p:cNvPr id="46137" name="Freeform 48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Freeform 49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Line 50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14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112838" y="1585913"/>
            <a:ext cx="2620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Line 5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025775" y="1847850"/>
            <a:ext cx="708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543175" y="3675063"/>
            <a:ext cx="1184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Rectangle 5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047750" y="12049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49" charset="0"/>
              </a:rPr>
              <a:t>D</a:t>
            </a:r>
            <a:endParaRPr lang="en-US" sz="1600">
              <a:latin typeface="Monaco" pitchFamily="-106" charset="0"/>
            </a:endParaRPr>
          </a:p>
        </p:txBody>
      </p:sp>
      <p:sp>
        <p:nvSpPr>
          <p:cNvPr id="46118" name="Rectangle 5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69636" y="1227224"/>
            <a:ext cx="663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67B0E"/>
                </a:solidFill>
                <a:latin typeface="Cambria" pitchFamily="18" charset="0"/>
              </a:rPr>
              <a:t>data</a:t>
            </a:r>
          </a:p>
        </p:txBody>
      </p:sp>
      <p:sp>
        <p:nvSpPr>
          <p:cNvPr id="46119" name="Rectangle 5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058776" y="1824454"/>
            <a:ext cx="10806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67B0E"/>
                </a:solidFill>
                <a:latin typeface="Cambria" pitchFamily="18" charset="0"/>
              </a:rPr>
              <a:t>"strobe"</a:t>
            </a:r>
          </a:p>
        </p:txBody>
      </p:sp>
      <p:sp>
        <p:nvSpPr>
          <p:cNvPr id="46120" name="Text Box 5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660775" y="1611313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AND</a:t>
            </a:r>
          </a:p>
        </p:txBody>
      </p:sp>
      <p:sp>
        <p:nvSpPr>
          <p:cNvPr id="46121" name="Text Box 5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60775" y="3352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AND</a:t>
            </a:r>
          </a:p>
        </p:txBody>
      </p:sp>
      <p:sp>
        <p:nvSpPr>
          <p:cNvPr id="46122" name="Line 5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219575" y="3509963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123" name="Line 6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222750" y="1760538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124" name="Rectangle 6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62000" y="4724400"/>
            <a:ext cx="1217613" cy="1752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5" name="Freeform 6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766763" y="5856288"/>
            <a:ext cx="169862" cy="404812"/>
          </a:xfrm>
          <a:custGeom>
            <a:avLst/>
            <a:gdLst>
              <a:gd name="T0" fmla="*/ 0 w 48"/>
              <a:gd name="T1" fmla="*/ 0 h 96"/>
              <a:gd name="T2" fmla="*/ 2147483647 w 48"/>
              <a:gd name="T3" fmla="*/ 2147483647 h 96"/>
              <a:gd name="T4" fmla="*/ 0 w 48"/>
              <a:gd name="T5" fmla="*/ 2147483647 h 96"/>
              <a:gd name="T6" fmla="*/ 0 w 48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96"/>
              <a:gd name="T14" fmla="*/ 48 w 48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6" name="Rectangle 6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08050" y="5895975"/>
            <a:ext cx="677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strobe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46127" name="Line 6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62000" y="5129213"/>
            <a:ext cx="250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8" name="Line 6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716088" y="5556250"/>
            <a:ext cx="250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9" name="Rectangle 6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11200" y="4800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D</a:t>
            </a:r>
          </a:p>
        </p:txBody>
      </p:sp>
      <p:sp>
        <p:nvSpPr>
          <p:cNvPr id="46130" name="Rectangle 6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35125" y="52308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Q</a:t>
            </a:r>
          </a:p>
        </p:txBody>
      </p:sp>
      <p:sp>
        <p:nvSpPr>
          <p:cNvPr id="46131" name="Text Box 6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066800" y="5638800"/>
            <a:ext cx="605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67B0E"/>
                </a:solidFill>
                <a:latin typeface="Cambria" pitchFamily="18" charset="0"/>
              </a:rPr>
              <a:t>1 bit of memory!</a:t>
            </a:r>
          </a:p>
        </p:txBody>
      </p:sp>
      <p:pic>
        <p:nvPicPr>
          <p:cNvPr id="46132" name="Picture 69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12" y="5734050"/>
            <a:ext cx="1041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34" name="Text Box 7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317082" y="4724400"/>
            <a:ext cx="325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the flip-flop's diagram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 flipH="1">
            <a:off x="2348706" y="4330700"/>
            <a:ext cx="392113" cy="393700"/>
          </a:xfrm>
          <a:prstGeom prst="line">
            <a:avLst/>
          </a:prstGeom>
          <a:noFill/>
          <a:ln w="571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Isosceles Triangle 1"/>
          <p:cNvSpPr/>
          <p:nvPr/>
        </p:nvSpPr>
        <p:spPr bwMode="auto">
          <a:xfrm rot="5400000">
            <a:off x="3336293" y="3178233"/>
            <a:ext cx="135615" cy="365919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 rot="592509">
            <a:off x="7123455" y="301914"/>
            <a:ext cx="1794096" cy="584775"/>
          </a:xfrm>
          <a:prstGeom prst="rect">
            <a:avLst/>
          </a:prstGeom>
          <a:solidFill>
            <a:srgbClr val="D9DA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Demo!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77" name="Rectangle 4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290766" y="3119610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Q</a:t>
            </a:r>
            <a:endParaRPr lang="en-US" sz="16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924800" y="3599035"/>
            <a:ext cx="1071662" cy="569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5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Cambria" pitchFamily="18" charset="0"/>
                <a:cs typeface="Times New Roman" pitchFamily="18" charset="0"/>
              </a:rPr>
              <a:t>is 1 bit of storage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75327" y="2313246"/>
            <a:ext cx="11992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"we are ready to handle the data"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3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6" name="AutoShape 75"/>
          <p:cNvSpPr>
            <a:spLocks noChangeArrowheads="1"/>
          </p:cNvSpPr>
          <p:nvPr/>
        </p:nvSpPr>
        <p:spPr bwMode="auto">
          <a:xfrm>
            <a:off x="381000" y="4495800"/>
            <a:ext cx="5684838" cy="2238375"/>
          </a:xfrm>
          <a:prstGeom prst="roundRect">
            <a:avLst>
              <a:gd name="adj" fmla="val 16667"/>
            </a:avLst>
          </a:prstGeom>
          <a:solidFill>
            <a:srgbClr val="D9F3E2"/>
          </a:solidFill>
          <a:ln w="381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083" name="Oval 2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137400" y="1847850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4" name="Line 3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292975" y="1917700"/>
            <a:ext cx="5111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085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253163" y="1612900"/>
            <a:ext cx="892175" cy="611188"/>
            <a:chOff x="4734" y="3053"/>
            <a:chExt cx="656" cy="491"/>
          </a:xfrm>
        </p:grpSpPr>
        <p:grpSp>
          <p:nvGrpSpPr>
            <p:cNvPr id="46149" name="Group 5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46153" name="Freeform 6"/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4" name="Freeform 7"/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50" name="Group 8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46151" name="Freeform 9"/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52" name="Freeform 10"/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6086" name="Group 1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6253163" y="3060700"/>
            <a:ext cx="892175" cy="611188"/>
            <a:chOff x="4734" y="3053"/>
            <a:chExt cx="656" cy="491"/>
          </a:xfrm>
        </p:grpSpPr>
        <p:grpSp>
          <p:nvGrpSpPr>
            <p:cNvPr id="46143" name="Group 12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46147" name="Freeform 13"/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8" name="Freeform 14"/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6144" name="Group 15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46145" name="Freeform 16"/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6 w 806"/>
                  <a:gd name="T3" fmla="*/ 30 h 254"/>
                  <a:gd name="T4" fmla="*/ 6 w 806"/>
                  <a:gd name="T5" fmla="*/ 47 h 254"/>
                  <a:gd name="T6" fmla="*/ 7 w 806"/>
                  <a:gd name="T7" fmla="*/ 65 h 254"/>
                  <a:gd name="T8" fmla="*/ 8 w 806"/>
                  <a:gd name="T9" fmla="*/ 94 h 254"/>
                  <a:gd name="T10" fmla="*/ 8 w 806"/>
                  <a:gd name="T11" fmla="*/ 112 h 254"/>
                  <a:gd name="T12" fmla="*/ 9 w 806"/>
                  <a:gd name="T13" fmla="*/ 124 h 254"/>
                  <a:gd name="T14" fmla="*/ 9 w 806"/>
                  <a:gd name="T15" fmla="*/ 159 h 254"/>
                  <a:gd name="T16" fmla="*/ 9 w 806"/>
                  <a:gd name="T17" fmla="*/ 188 h 254"/>
                  <a:gd name="T18" fmla="*/ 10 w 806"/>
                  <a:gd name="T19" fmla="*/ 235 h 254"/>
                  <a:gd name="T20" fmla="*/ 10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146" name="Freeform 17"/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6087" name="Oval 1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129463" y="3297238"/>
            <a:ext cx="141287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8" name="Text Box 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111875" y="17668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NOR</a:t>
            </a:r>
          </a:p>
        </p:txBody>
      </p:sp>
      <p:sp>
        <p:nvSpPr>
          <p:cNvPr id="46089" name="Text Box 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113463" y="3214688"/>
            <a:ext cx="1219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NOR</a:t>
            </a:r>
          </a:p>
        </p:txBody>
      </p:sp>
      <p:sp>
        <p:nvSpPr>
          <p:cNvPr id="46090" name="Line 2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7281863" y="3365500"/>
            <a:ext cx="990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1" name="Line 22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354638" y="1755775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2" name="Line 23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5838825" y="2022475"/>
            <a:ext cx="5318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3" name="Line 24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5840413" y="3197225"/>
            <a:ext cx="531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4" name="Line 25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364163" y="3511550"/>
            <a:ext cx="1008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5" name="Freeform 26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845175" y="2016125"/>
            <a:ext cx="1968500" cy="1349375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Freeform 27"/>
          <p:cNvSpPr>
            <a:spLocks/>
          </p:cNvSpPr>
          <p:nvPr>
            <p:custDataLst>
              <p:tags r:id="rId14"/>
            </p:custDataLst>
          </p:nvPr>
        </p:nvSpPr>
        <p:spPr bwMode="auto">
          <a:xfrm flipV="1">
            <a:off x="5842000" y="1914525"/>
            <a:ext cx="1968500" cy="1293813"/>
          </a:xfrm>
          <a:custGeom>
            <a:avLst/>
            <a:gdLst>
              <a:gd name="T0" fmla="*/ 2147483647 w 1240"/>
              <a:gd name="T1" fmla="*/ 2147483647 h 815"/>
              <a:gd name="T2" fmla="*/ 2147483647 w 1240"/>
              <a:gd name="T3" fmla="*/ 2147483647 h 815"/>
              <a:gd name="T4" fmla="*/ 0 w 1240"/>
              <a:gd name="T5" fmla="*/ 2147483647 h 815"/>
              <a:gd name="T6" fmla="*/ 0 w 1240"/>
              <a:gd name="T7" fmla="*/ 0 h 815"/>
              <a:gd name="T8" fmla="*/ 0 60000 65536"/>
              <a:gd name="T9" fmla="*/ 0 60000 65536"/>
              <a:gd name="T10" fmla="*/ 0 60000 65536"/>
              <a:gd name="T11" fmla="*/ 0 60000 65536"/>
              <a:gd name="T12" fmla="*/ 0 w 1240"/>
              <a:gd name="T13" fmla="*/ 0 h 815"/>
              <a:gd name="T14" fmla="*/ 1240 w 1240"/>
              <a:gd name="T15" fmla="*/ 815 h 8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0" h="815">
                <a:moveTo>
                  <a:pt x="1240" y="815"/>
                </a:moveTo>
                <a:lnTo>
                  <a:pt x="1240" y="575"/>
                </a:lnTo>
                <a:lnTo>
                  <a:pt x="0" y="215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1" name="Text Box 32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54782" y="1524668"/>
            <a:ext cx="97393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067B0E"/>
                </a:solidFill>
                <a:latin typeface="Cambria" pitchFamily="18" charset="0"/>
              </a:rPr>
              <a:t>inputs</a:t>
            </a:r>
            <a:endParaRPr lang="en-US" sz="1600" dirty="0">
              <a:latin typeface="Cambria" pitchFamily="18" charset="0"/>
            </a:endParaRPr>
          </a:p>
        </p:txBody>
      </p:sp>
      <p:sp>
        <p:nvSpPr>
          <p:cNvPr id="46106" name="Text Box 37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895600" y="228600"/>
            <a:ext cx="333375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200" dirty="0">
                <a:latin typeface="Cambria" pitchFamily="18" charset="0"/>
              </a:rPr>
              <a:t>The flip-flop</a:t>
            </a:r>
          </a:p>
        </p:txBody>
      </p:sp>
      <p:grpSp>
        <p:nvGrpSpPr>
          <p:cNvPr id="46107" name="Group 38"/>
          <p:cNvGrpSpPr>
            <a:grpSpLocks/>
          </p:cNvGrpSpPr>
          <p:nvPr>
            <p:custDataLst>
              <p:tags r:id="rId17"/>
            </p:custDataLst>
          </p:nvPr>
        </p:nvGrpSpPr>
        <p:grpSpPr bwMode="auto">
          <a:xfrm>
            <a:off x="3729038" y="1430338"/>
            <a:ext cx="500062" cy="647700"/>
            <a:chOff x="4891" y="1600"/>
            <a:chExt cx="315" cy="408"/>
          </a:xfrm>
        </p:grpSpPr>
        <p:sp>
          <p:nvSpPr>
            <p:cNvPr id="46140" name="Freeform 39"/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1" name="Freeform 40"/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42" name="Line 4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08" name="Line 4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2965450" y="3373438"/>
            <a:ext cx="2590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09" name="Line 43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H="1">
            <a:off x="2954338" y="1579563"/>
            <a:ext cx="0" cy="179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0" name="Line 44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2544763" y="1844675"/>
            <a:ext cx="0" cy="18430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1" name="Line 4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135063" y="1854200"/>
            <a:ext cx="175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2" name="Oval 46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581400" y="3297238"/>
            <a:ext cx="141288" cy="1397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6113" name="Group 47"/>
          <p:cNvGrpSpPr>
            <a:grpSpLocks/>
          </p:cNvGrpSpPr>
          <p:nvPr>
            <p:custDataLst>
              <p:tags r:id="rId23"/>
            </p:custDataLst>
          </p:nvPr>
        </p:nvGrpSpPr>
        <p:grpSpPr bwMode="auto">
          <a:xfrm>
            <a:off x="3729038" y="3184525"/>
            <a:ext cx="500062" cy="647700"/>
            <a:chOff x="4891" y="1600"/>
            <a:chExt cx="315" cy="408"/>
          </a:xfrm>
        </p:grpSpPr>
        <p:sp>
          <p:nvSpPr>
            <p:cNvPr id="46137" name="Freeform 48"/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8" name="Freeform 49"/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39" name="Line 50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114" name="Line 5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112838" y="1585913"/>
            <a:ext cx="26209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5" name="Line 52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025775" y="1847850"/>
            <a:ext cx="708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6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543175" y="3675063"/>
            <a:ext cx="11842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17" name="Rectangle 54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047750" y="1204913"/>
            <a:ext cx="36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67B0E"/>
                </a:solidFill>
                <a:latin typeface="Courier New" pitchFamily="49" charset="0"/>
              </a:rPr>
              <a:t>D</a:t>
            </a:r>
            <a:endParaRPr lang="en-US" sz="1600">
              <a:latin typeface="Monaco" pitchFamily="-106" charset="0"/>
            </a:endParaRPr>
          </a:p>
        </p:txBody>
      </p:sp>
      <p:sp>
        <p:nvSpPr>
          <p:cNvPr id="46118" name="Rectangle 55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469636" y="1227224"/>
            <a:ext cx="663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67B0E"/>
                </a:solidFill>
                <a:latin typeface="Cambria" pitchFamily="18" charset="0"/>
              </a:rPr>
              <a:t>data</a:t>
            </a:r>
          </a:p>
        </p:txBody>
      </p:sp>
      <p:sp>
        <p:nvSpPr>
          <p:cNvPr id="46119" name="Rectangle 56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058776" y="1824454"/>
            <a:ext cx="108068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67B0E"/>
                </a:solidFill>
                <a:latin typeface="Cambria" pitchFamily="18" charset="0"/>
              </a:rPr>
              <a:t>"strobe"</a:t>
            </a:r>
          </a:p>
        </p:txBody>
      </p:sp>
      <p:sp>
        <p:nvSpPr>
          <p:cNvPr id="46120" name="Text Box 57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660775" y="1611313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AND</a:t>
            </a:r>
          </a:p>
        </p:txBody>
      </p:sp>
      <p:sp>
        <p:nvSpPr>
          <p:cNvPr id="46121" name="Text Box 58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660775" y="3352800"/>
            <a:ext cx="611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AND</a:t>
            </a:r>
          </a:p>
        </p:txBody>
      </p:sp>
      <p:sp>
        <p:nvSpPr>
          <p:cNvPr id="46122" name="Line 59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4219575" y="3509963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123" name="Line 60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4222750" y="1760538"/>
            <a:ext cx="1168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6124" name="Rectangle 61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62000" y="4724400"/>
            <a:ext cx="1217613" cy="1752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5" name="Freeform 62"/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766763" y="5856288"/>
            <a:ext cx="169862" cy="404812"/>
          </a:xfrm>
          <a:custGeom>
            <a:avLst/>
            <a:gdLst>
              <a:gd name="T0" fmla="*/ 0 w 48"/>
              <a:gd name="T1" fmla="*/ 0 h 96"/>
              <a:gd name="T2" fmla="*/ 2147483647 w 48"/>
              <a:gd name="T3" fmla="*/ 2147483647 h 96"/>
              <a:gd name="T4" fmla="*/ 0 w 48"/>
              <a:gd name="T5" fmla="*/ 2147483647 h 96"/>
              <a:gd name="T6" fmla="*/ 0 w 48"/>
              <a:gd name="T7" fmla="*/ 0 h 96"/>
              <a:gd name="T8" fmla="*/ 0 60000 65536"/>
              <a:gd name="T9" fmla="*/ 0 60000 65536"/>
              <a:gd name="T10" fmla="*/ 0 60000 65536"/>
              <a:gd name="T11" fmla="*/ 0 60000 65536"/>
              <a:gd name="T12" fmla="*/ 0 w 48"/>
              <a:gd name="T13" fmla="*/ 0 h 96"/>
              <a:gd name="T14" fmla="*/ 48 w 48"/>
              <a:gd name="T15" fmla="*/ 96 h 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" h="96">
                <a:moveTo>
                  <a:pt x="0" y="0"/>
                </a:moveTo>
                <a:lnTo>
                  <a:pt x="48" y="48"/>
                </a:lnTo>
                <a:lnTo>
                  <a:pt x="0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26" name="Rectangle 63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908050" y="5895975"/>
            <a:ext cx="6778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strobe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46127" name="Line 6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762000" y="5129213"/>
            <a:ext cx="250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8" name="Line 65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1716088" y="5556250"/>
            <a:ext cx="250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129" name="Rectangle 66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11200" y="4800600"/>
            <a:ext cx="349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D</a:t>
            </a:r>
          </a:p>
        </p:txBody>
      </p:sp>
      <p:sp>
        <p:nvSpPr>
          <p:cNvPr id="46130" name="Rectangle 67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635125" y="5230813"/>
            <a:ext cx="361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>
                <a:latin typeface="Arial" pitchFamily="34" charset="0"/>
              </a:rPr>
              <a:t>Q</a:t>
            </a:r>
          </a:p>
        </p:txBody>
      </p:sp>
      <p:sp>
        <p:nvSpPr>
          <p:cNvPr id="46131" name="Text Box 68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1066800" y="5638800"/>
            <a:ext cx="605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067B0E"/>
                </a:solidFill>
                <a:latin typeface="Cambria" pitchFamily="18" charset="0"/>
              </a:rPr>
              <a:t>1 bit of memory!</a:t>
            </a:r>
          </a:p>
        </p:txBody>
      </p:sp>
      <p:pic>
        <p:nvPicPr>
          <p:cNvPr id="46132" name="Picture 69"/>
          <p:cNvPicPr>
            <a:picLocks noChangeAspect="1" noChangeArrowheads="1"/>
          </p:cNvPicPr>
          <p:nvPr>
            <p:custDataLst>
              <p:tags r:id="rId42"/>
            </p:custDataLst>
          </p:nvPr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912" y="5734050"/>
            <a:ext cx="10414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34" name="Text Box 71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2317082" y="4724400"/>
            <a:ext cx="32575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the flip-flop's diagram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75" name="Line 74"/>
          <p:cNvSpPr>
            <a:spLocks noChangeShapeType="1"/>
          </p:cNvSpPr>
          <p:nvPr/>
        </p:nvSpPr>
        <p:spPr bwMode="auto">
          <a:xfrm flipH="1">
            <a:off x="2348706" y="4330700"/>
            <a:ext cx="392113" cy="393700"/>
          </a:xfrm>
          <a:prstGeom prst="line">
            <a:avLst/>
          </a:prstGeom>
          <a:noFill/>
          <a:ln w="57150">
            <a:solidFill>
              <a:srgbClr val="067B0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Isosceles Triangle 1"/>
          <p:cNvSpPr/>
          <p:nvPr/>
        </p:nvSpPr>
        <p:spPr bwMode="auto">
          <a:xfrm rot="5400000">
            <a:off x="3336293" y="3178233"/>
            <a:ext cx="135615" cy="365919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76" name="TextBox 75"/>
          <p:cNvSpPr txBox="1"/>
          <p:nvPr/>
        </p:nvSpPr>
        <p:spPr>
          <a:xfrm rot="592509">
            <a:off x="7123455" y="301914"/>
            <a:ext cx="1794096" cy="584775"/>
          </a:xfrm>
          <a:prstGeom prst="rect">
            <a:avLst/>
          </a:prstGeom>
          <a:solidFill>
            <a:srgbClr val="D9DAFF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Demo!</a:t>
            </a:r>
            <a:endParaRPr lang="en-US" sz="3200" dirty="0">
              <a:latin typeface="Cambria" panose="02040503050406030204" pitchFamily="18" charset="0"/>
            </a:endParaRPr>
          </a:p>
        </p:txBody>
      </p:sp>
      <p:sp>
        <p:nvSpPr>
          <p:cNvPr id="77" name="Rectangle 47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8290766" y="3119610"/>
            <a:ext cx="36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Q</a:t>
            </a:r>
            <a:endParaRPr lang="en-US" sz="1600" b="1" dirty="0">
              <a:solidFill>
                <a:srgbClr val="FF0000"/>
              </a:solidFill>
              <a:latin typeface="Courier New" pitchFamily="49" charset="0"/>
            </a:endParaRPr>
          </a:p>
        </p:txBody>
      </p:sp>
      <p:sp>
        <p:nvSpPr>
          <p:cNvPr id="78" name="Text Box 48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7924800" y="3599035"/>
            <a:ext cx="1071662" cy="56938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sz="1500" dirty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1500" dirty="0" smtClean="0">
                <a:latin typeface="Cambria" pitchFamily="18" charset="0"/>
                <a:cs typeface="Times New Roman" pitchFamily="18" charset="0"/>
              </a:rPr>
              <a:t>is 1 bit of storage</a:t>
            </a:r>
            <a:endParaRPr lang="en-US" sz="15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 rot="20916206">
            <a:off x="431610" y="1958911"/>
            <a:ext cx="8451740" cy="1938992"/>
          </a:xfrm>
          <a:prstGeom prst="rect">
            <a:avLst/>
          </a:prstGeom>
          <a:solidFill>
            <a:schemeClr val="bg1"/>
          </a:solidFill>
          <a:ln w="9525">
            <a:solidFill>
              <a:srgbClr val="067B0E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6000" dirty="0" smtClean="0">
                <a:solidFill>
                  <a:srgbClr val="067B0E"/>
                </a:solidFill>
                <a:latin typeface="Cambria" panose="02040503050406030204" pitchFamily="18" charset="0"/>
              </a:rPr>
              <a:t>But there's a LOT more than 1 bit of memory… !</a:t>
            </a:r>
            <a:endParaRPr lang="en-US" sz="6000" dirty="0">
              <a:solidFill>
                <a:srgbClr val="067B0E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5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4800" y="228600"/>
            <a:ext cx="77819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400" b="1" dirty="0">
                <a:latin typeface="Cambria" pitchFamily="18" charset="0"/>
              </a:rPr>
              <a:t>R</a:t>
            </a:r>
            <a:r>
              <a:rPr lang="en-US" sz="4400" dirty="0">
                <a:latin typeface="Cambria" pitchFamily="18" charset="0"/>
              </a:rPr>
              <a:t>andom </a:t>
            </a:r>
            <a:r>
              <a:rPr lang="en-US" sz="4400" b="1" dirty="0">
                <a:latin typeface="Cambria" pitchFamily="18" charset="0"/>
              </a:rPr>
              <a:t>A</a:t>
            </a:r>
            <a:r>
              <a:rPr lang="en-US" sz="4400" dirty="0">
                <a:latin typeface="Cambria" pitchFamily="18" charset="0"/>
              </a:rPr>
              <a:t>ccess </a:t>
            </a:r>
            <a:r>
              <a:rPr lang="en-US" sz="4400" b="1" dirty="0">
                <a:latin typeface="Cambria" pitchFamily="18" charset="0"/>
              </a:rPr>
              <a:t>M</a:t>
            </a:r>
            <a:r>
              <a:rPr lang="en-US" sz="4400" dirty="0">
                <a:latin typeface="Cambria" pitchFamily="18" charset="0"/>
              </a:rPr>
              <a:t>emory</a:t>
            </a:r>
          </a:p>
        </p:txBody>
      </p:sp>
      <p:sp>
        <p:nvSpPr>
          <p:cNvPr id="52228" name="Text Box 6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38200" y="1066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dirty="0" smtClean="0">
                <a:latin typeface="Cambria" pitchFamily="18" charset="0"/>
              </a:rPr>
              <a:t>Extra this week:   </a:t>
            </a:r>
            <a:r>
              <a:rPr lang="en-US" b="1" i="1" dirty="0" smtClean="0">
                <a:solidFill>
                  <a:srgbClr val="C00000"/>
                </a:solidFill>
                <a:latin typeface="Cambria" pitchFamily="18" charset="0"/>
              </a:rPr>
              <a:t>Design 12nGbits of  RAM</a:t>
            </a:r>
            <a:endParaRPr lang="en-US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52229" name="Text Box 7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034088" y="3429000"/>
            <a:ext cx="18780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3 data output bits</a:t>
            </a:r>
          </a:p>
        </p:txBody>
      </p:sp>
      <p:sp>
        <p:nvSpPr>
          <p:cNvPr id="52230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676400" y="2209800"/>
            <a:ext cx="1066800" cy="3667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Cambria" pitchFamily="18" charset="0"/>
              </a:rPr>
              <a:t>Inputs</a:t>
            </a:r>
          </a:p>
        </p:txBody>
      </p:sp>
      <p:sp>
        <p:nvSpPr>
          <p:cNvPr id="52231" name="Text Box 9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103313" y="2722563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3 data input bits</a:t>
            </a:r>
          </a:p>
        </p:txBody>
      </p:sp>
      <p:sp>
        <p:nvSpPr>
          <p:cNvPr id="52232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24200" y="2819400"/>
            <a:ext cx="2819400" cy="2438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33" name="Text Box 1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29000" y="3181350"/>
            <a:ext cx="2667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S</a:t>
            </a:r>
            <a:r>
              <a:rPr lang="en-US" sz="3200" b="1" dirty="0">
                <a:latin typeface="Calibri" pitchFamily="34" charset="0"/>
              </a:rPr>
              <a:t>implified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P</a:t>
            </a:r>
            <a:r>
              <a:rPr lang="en-US" sz="3200" b="1" dirty="0">
                <a:latin typeface="Calibri" pitchFamily="34" charset="0"/>
              </a:rPr>
              <a:t>rototype for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A</a:t>
            </a:r>
            <a:r>
              <a:rPr lang="en-US" sz="3200" b="1" dirty="0">
                <a:latin typeface="Calibri" pitchFamily="34" charset="0"/>
              </a:rPr>
              <a:t>ccessing 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M</a:t>
            </a:r>
            <a:r>
              <a:rPr lang="en-US" sz="3200" b="1" dirty="0">
                <a:latin typeface="Calibri" pitchFamily="34" charset="0"/>
              </a:rPr>
              <a:t>emory</a:t>
            </a:r>
          </a:p>
        </p:txBody>
      </p:sp>
      <p:sp>
        <p:nvSpPr>
          <p:cNvPr id="52234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019800" y="2209800"/>
            <a:ext cx="1066800" cy="366713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bg1"/>
                </a:solidFill>
                <a:latin typeface="Cambria" pitchFamily="18" charset="0"/>
              </a:rPr>
              <a:t>Outputs</a:t>
            </a:r>
          </a:p>
        </p:txBody>
      </p:sp>
      <p:sp>
        <p:nvSpPr>
          <p:cNvPr id="52235" name="Line 13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2286000" y="3048000"/>
            <a:ext cx="8382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6" name="Line 14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286000" y="3200400"/>
            <a:ext cx="8382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7" name="Line 15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2286000" y="3352800"/>
            <a:ext cx="8382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8" name="Line 16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2286000" y="3962400"/>
            <a:ext cx="838200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9" name="Line 17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2286000" y="4114800"/>
            <a:ext cx="838200" cy="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0" name="Line 18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2286000" y="47244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1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286000" y="4876800"/>
            <a:ext cx="838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2" name="Line 20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946775" y="3038475"/>
            <a:ext cx="838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3" name="Line 2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946775" y="3190875"/>
            <a:ext cx="838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4" name="Line 22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946775" y="3343275"/>
            <a:ext cx="838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5" name="Text Box 23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143000" y="36576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980236"/>
                </a:solidFill>
                <a:latin typeface="Comic Sans MS" pitchFamily="66" charset="0"/>
              </a:rPr>
              <a:t>write enable line</a:t>
            </a:r>
          </a:p>
        </p:txBody>
      </p:sp>
      <p:sp>
        <p:nvSpPr>
          <p:cNvPr id="52246" name="Text Box 24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143000" y="4071938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66" charset="0"/>
              </a:rPr>
              <a:t>read enable line</a:t>
            </a:r>
          </a:p>
        </p:txBody>
      </p:sp>
      <p:sp>
        <p:nvSpPr>
          <p:cNvPr id="52247" name="Text Box 25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95375" y="485775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 dirty="0">
                <a:latin typeface="Comic Sans MS" pitchFamily="66" charset="0"/>
              </a:rPr>
              <a:t>2 data address bits</a:t>
            </a:r>
          </a:p>
        </p:txBody>
      </p:sp>
      <p:sp>
        <p:nvSpPr>
          <p:cNvPr id="52248" name="Text Box 26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38213" y="5654675"/>
            <a:ext cx="2522537" cy="91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pitchFamily="34" charset="0"/>
              </a:rPr>
              <a:t> 3 bits stored</a:t>
            </a:r>
            <a:r>
              <a:rPr lang="en-US" sz="1400">
                <a:latin typeface="Arial" pitchFamily="34" charset="0"/>
              </a:rPr>
              <a:t> at location 00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pitchFamily="34" charset="0"/>
              </a:rPr>
              <a:t> 3 bits stored</a:t>
            </a:r>
            <a:r>
              <a:rPr lang="en-US" sz="1400">
                <a:latin typeface="Arial" pitchFamily="34" charset="0"/>
              </a:rPr>
              <a:t> at location 01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pitchFamily="34" charset="0"/>
              </a:rPr>
              <a:t> 3 bits stored</a:t>
            </a:r>
            <a:r>
              <a:rPr lang="en-US" sz="1400">
                <a:latin typeface="Arial" pitchFamily="34" charset="0"/>
              </a:rPr>
              <a:t> at location 10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Arial" pitchFamily="34" charset="0"/>
              </a:rPr>
              <a:t> 3 bits stored</a:t>
            </a:r>
            <a:r>
              <a:rPr lang="en-US" sz="1400">
                <a:latin typeface="Arial" pitchFamily="34" charset="0"/>
              </a:rPr>
              <a:t> at location 11</a:t>
            </a:r>
          </a:p>
        </p:txBody>
      </p:sp>
      <p:sp>
        <p:nvSpPr>
          <p:cNvPr id="52249" name="AutoShape 27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905000" y="5253038"/>
            <a:ext cx="317500" cy="295275"/>
          </a:xfrm>
          <a:prstGeom prst="downArrow">
            <a:avLst>
              <a:gd name="adj1" fmla="val 40000"/>
              <a:gd name="adj2" fmla="val 35486"/>
            </a:avLst>
          </a:prstGeom>
          <a:solidFill>
            <a:schemeClr val="tx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2250" name="Text Box 29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476625" y="5318125"/>
            <a:ext cx="2139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600"/>
              <a:t>12 bits of RAM</a:t>
            </a:r>
          </a:p>
        </p:txBody>
      </p:sp>
      <p:sp>
        <p:nvSpPr>
          <p:cNvPr id="26" name="TextBox 25"/>
          <p:cNvSpPr txBox="1"/>
          <p:nvPr/>
        </p:nvSpPr>
        <p:spPr>
          <a:xfrm rot="592509">
            <a:off x="7174254" y="378113"/>
            <a:ext cx="1794096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mbria" panose="02040503050406030204" pitchFamily="18" charset="0"/>
              </a:rPr>
              <a:t>Demo!</a:t>
            </a:r>
            <a:endParaRPr lang="en-US" sz="32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Rounded Rectangle 244"/>
          <p:cNvSpPr/>
          <p:nvPr/>
        </p:nvSpPr>
        <p:spPr bwMode="auto">
          <a:xfrm>
            <a:off x="3568700" y="2374900"/>
            <a:ext cx="5486400" cy="1116013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grpSp>
        <p:nvGrpSpPr>
          <p:cNvPr id="53251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043363" y="1425575"/>
            <a:ext cx="3657600" cy="658813"/>
            <a:chOff x="2352" y="881"/>
            <a:chExt cx="2304" cy="415"/>
          </a:xfrm>
        </p:grpSpPr>
        <p:grpSp>
          <p:nvGrpSpPr>
            <p:cNvPr id="53464" name="Group 3"/>
            <p:cNvGrpSpPr>
              <a:grpSpLocks/>
            </p:cNvGrpSpPr>
            <p:nvPr/>
          </p:nvGrpSpPr>
          <p:grpSpPr bwMode="auto">
            <a:xfrm>
              <a:off x="4224" y="881"/>
              <a:ext cx="432" cy="415"/>
              <a:chOff x="4035" y="3216"/>
              <a:chExt cx="432" cy="415"/>
            </a:xfrm>
          </p:grpSpPr>
          <p:sp>
            <p:nvSpPr>
              <p:cNvPr id="53481" name="Rectangle 4"/>
              <p:cNvSpPr>
                <a:spLocks noChangeArrowheads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82" name="Freeform 5"/>
              <p:cNvSpPr>
                <a:spLocks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83" name="Rectangle 6"/>
              <p:cNvSpPr>
                <a:spLocks noChangeArrowheads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pitchFamily="34" charset="0"/>
                  </a:rPr>
                  <a:t>strobe</a:t>
                </a:r>
              </a:p>
            </p:txBody>
          </p:sp>
          <p:sp>
            <p:nvSpPr>
              <p:cNvPr id="53484" name="Line 7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85" name="Line 8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86" name="Rectangle 9"/>
              <p:cNvSpPr>
                <a:spLocks noChangeArrowheads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53487" name="Rectangle 10"/>
              <p:cNvSpPr>
                <a:spLocks noChangeArrowheads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Q</a:t>
                </a:r>
              </a:p>
            </p:txBody>
          </p:sp>
        </p:grpSp>
        <p:grpSp>
          <p:nvGrpSpPr>
            <p:cNvPr id="53465" name="Group 11"/>
            <p:cNvGrpSpPr>
              <a:grpSpLocks/>
            </p:cNvGrpSpPr>
            <p:nvPr/>
          </p:nvGrpSpPr>
          <p:grpSpPr bwMode="auto">
            <a:xfrm>
              <a:off x="3288" y="881"/>
              <a:ext cx="432" cy="415"/>
              <a:chOff x="4035" y="3216"/>
              <a:chExt cx="432" cy="415"/>
            </a:xfrm>
          </p:grpSpPr>
          <p:sp>
            <p:nvSpPr>
              <p:cNvPr id="53474" name="Rectangle 12"/>
              <p:cNvSpPr>
                <a:spLocks noChangeArrowheads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75" name="Freeform 13"/>
              <p:cNvSpPr>
                <a:spLocks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76" name="Rectangle 14"/>
              <p:cNvSpPr>
                <a:spLocks noChangeArrowheads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pitchFamily="34" charset="0"/>
                  </a:rPr>
                  <a:t>strobe</a:t>
                </a:r>
              </a:p>
            </p:txBody>
          </p:sp>
          <p:sp>
            <p:nvSpPr>
              <p:cNvPr id="53477" name="Line 15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78" name="Line 16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79" name="Rectangle 17"/>
              <p:cNvSpPr>
                <a:spLocks noChangeArrowheads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53480" name="Rectangle 18"/>
              <p:cNvSpPr>
                <a:spLocks noChangeArrowheads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Q</a:t>
                </a:r>
              </a:p>
            </p:txBody>
          </p:sp>
        </p:grpSp>
        <p:grpSp>
          <p:nvGrpSpPr>
            <p:cNvPr id="53466" name="Group 19"/>
            <p:cNvGrpSpPr>
              <a:grpSpLocks/>
            </p:cNvGrpSpPr>
            <p:nvPr/>
          </p:nvGrpSpPr>
          <p:grpSpPr bwMode="auto">
            <a:xfrm>
              <a:off x="2352" y="881"/>
              <a:ext cx="432" cy="415"/>
              <a:chOff x="4035" y="3216"/>
              <a:chExt cx="432" cy="415"/>
            </a:xfrm>
          </p:grpSpPr>
          <p:sp>
            <p:nvSpPr>
              <p:cNvPr id="53467" name="Rectangle 20"/>
              <p:cNvSpPr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8" name="Freeform 21"/>
              <p:cNvSpPr>
                <a:spLocks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69" name="Rectangle 22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pitchFamily="34" charset="0"/>
                  </a:rPr>
                  <a:t>strobe</a:t>
                </a:r>
              </a:p>
            </p:txBody>
          </p:sp>
          <p:sp>
            <p:nvSpPr>
              <p:cNvPr id="53470" name="Line 23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71" name="Line 24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72" name="Rectangle 25"/>
              <p:cNvSpPr>
                <a:spLocks noChangeArrowheads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53473" name="Rectangle 26"/>
              <p:cNvSpPr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Q</a:t>
                </a:r>
              </a:p>
            </p:txBody>
          </p:sp>
        </p:grpSp>
      </p:grpSp>
      <p:sp>
        <p:nvSpPr>
          <p:cNvPr id="53252" name="Line 29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2528888" y="2274888"/>
            <a:ext cx="658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440" name="Group 31"/>
          <p:cNvGrpSpPr>
            <a:grpSpLocks/>
          </p:cNvGrpSpPr>
          <p:nvPr/>
        </p:nvGrpSpPr>
        <p:grpSpPr bwMode="auto">
          <a:xfrm>
            <a:off x="7015163" y="2590800"/>
            <a:ext cx="685800" cy="658813"/>
            <a:chOff x="4035" y="3216"/>
            <a:chExt cx="432" cy="415"/>
          </a:xfrm>
        </p:grpSpPr>
        <p:sp>
          <p:nvSpPr>
            <p:cNvPr id="53457" name="Rectangle 32"/>
            <p:cNvSpPr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080" y="3216"/>
              <a:ext cx="345" cy="41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8" name="Freeform 33"/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4079" y="3484"/>
              <a:ext cx="48" cy="96"/>
            </a:xfrm>
            <a:custGeom>
              <a:avLst/>
              <a:gdLst>
                <a:gd name="T0" fmla="*/ 0 w 48"/>
                <a:gd name="T1" fmla="*/ 0 h 96"/>
                <a:gd name="T2" fmla="*/ 48 w 48"/>
                <a:gd name="T3" fmla="*/ 48 h 96"/>
                <a:gd name="T4" fmla="*/ 0 w 48"/>
                <a:gd name="T5" fmla="*/ 9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9" name="Rectangle 34"/>
            <p:cNvSpPr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088" y="3486"/>
              <a:ext cx="3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900" b="1">
                  <a:latin typeface="Arial" pitchFamily="34" charset="0"/>
                </a:rPr>
                <a:t>strobe</a:t>
              </a:r>
            </a:p>
          </p:txBody>
        </p:sp>
        <p:sp>
          <p:nvSpPr>
            <p:cNvPr id="53460" name="Line 35"/>
            <p:cNvSpPr>
              <a:spLocks noChangeShapeType="1"/>
            </p:cNvSpPr>
            <p:nvPr>
              <p:custDataLst>
                <p:tags r:id="rId188"/>
              </p:custDataLst>
            </p:nvPr>
          </p:nvSpPr>
          <p:spPr bwMode="auto">
            <a:xfrm>
              <a:off x="4080" y="3312"/>
              <a:ext cx="7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1" name="Line 36"/>
            <p:cNvSpPr>
              <a:spLocks noChangeShapeType="1"/>
            </p:cNvSpPr>
            <p:nvPr>
              <p:custDataLst>
                <p:tags r:id="rId189"/>
              </p:custDataLst>
            </p:nvPr>
          </p:nvSpPr>
          <p:spPr bwMode="auto">
            <a:xfrm>
              <a:off x="4346" y="3413"/>
              <a:ext cx="7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62" name="Rectangle 37"/>
            <p:cNvSpPr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4035" y="3288"/>
              <a:ext cx="1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</a:rPr>
                <a:t>D</a:t>
              </a:r>
            </a:p>
          </p:txBody>
        </p:sp>
        <p:sp>
          <p:nvSpPr>
            <p:cNvPr id="53463" name="Rectangle 38"/>
            <p:cNvSpPr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4276" y="3269"/>
              <a:ext cx="1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53441" name="Group 39"/>
          <p:cNvGrpSpPr>
            <a:grpSpLocks/>
          </p:cNvGrpSpPr>
          <p:nvPr/>
        </p:nvGrpSpPr>
        <p:grpSpPr bwMode="auto">
          <a:xfrm>
            <a:off x="5529263" y="2590800"/>
            <a:ext cx="685800" cy="658813"/>
            <a:chOff x="4035" y="3216"/>
            <a:chExt cx="432" cy="415"/>
          </a:xfrm>
        </p:grpSpPr>
        <p:sp>
          <p:nvSpPr>
            <p:cNvPr id="53450" name="Rectangle 40"/>
            <p:cNvSpPr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4080" y="3216"/>
              <a:ext cx="345" cy="41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1" name="Freeform 41"/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079" y="3484"/>
              <a:ext cx="48" cy="96"/>
            </a:xfrm>
            <a:custGeom>
              <a:avLst/>
              <a:gdLst>
                <a:gd name="T0" fmla="*/ 0 w 48"/>
                <a:gd name="T1" fmla="*/ 0 h 96"/>
                <a:gd name="T2" fmla="*/ 48 w 48"/>
                <a:gd name="T3" fmla="*/ 48 h 96"/>
                <a:gd name="T4" fmla="*/ 0 w 48"/>
                <a:gd name="T5" fmla="*/ 9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2" name="Rectangle 42"/>
            <p:cNvSpPr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4088" y="3486"/>
              <a:ext cx="3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900" b="1">
                  <a:latin typeface="Arial" pitchFamily="34" charset="0"/>
                </a:rPr>
                <a:t>strobe</a:t>
              </a:r>
            </a:p>
          </p:txBody>
        </p:sp>
        <p:sp>
          <p:nvSpPr>
            <p:cNvPr id="53453" name="Line 43"/>
            <p:cNvSpPr>
              <a:spLocks noChangeShapeType="1"/>
            </p:cNvSpPr>
            <p:nvPr>
              <p:custDataLst>
                <p:tags r:id="rId181"/>
              </p:custDataLst>
            </p:nvPr>
          </p:nvSpPr>
          <p:spPr bwMode="auto">
            <a:xfrm>
              <a:off x="4080" y="3312"/>
              <a:ext cx="7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4" name="Line 44"/>
            <p:cNvSpPr>
              <a:spLocks noChangeShapeType="1"/>
            </p:cNvSpPr>
            <p:nvPr>
              <p:custDataLst>
                <p:tags r:id="rId182"/>
              </p:custDataLst>
            </p:nvPr>
          </p:nvSpPr>
          <p:spPr bwMode="auto">
            <a:xfrm>
              <a:off x="4346" y="3413"/>
              <a:ext cx="7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55" name="Rectangle 45"/>
            <p:cNvSpPr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4035" y="3288"/>
              <a:ext cx="1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</a:rPr>
                <a:t>D</a:t>
              </a:r>
            </a:p>
          </p:txBody>
        </p:sp>
        <p:sp>
          <p:nvSpPr>
            <p:cNvPr id="53456" name="Rectangle 46"/>
            <p:cNvSpPr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4276" y="3269"/>
              <a:ext cx="1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</a:rPr>
                <a:t>Q</a:t>
              </a:r>
            </a:p>
          </p:txBody>
        </p:sp>
      </p:grpSp>
      <p:grpSp>
        <p:nvGrpSpPr>
          <p:cNvPr id="53442" name="Group 47"/>
          <p:cNvGrpSpPr>
            <a:grpSpLocks/>
          </p:cNvGrpSpPr>
          <p:nvPr/>
        </p:nvGrpSpPr>
        <p:grpSpPr bwMode="auto">
          <a:xfrm>
            <a:off x="4043363" y="2590800"/>
            <a:ext cx="685800" cy="658813"/>
            <a:chOff x="4035" y="3216"/>
            <a:chExt cx="432" cy="415"/>
          </a:xfrm>
        </p:grpSpPr>
        <p:sp>
          <p:nvSpPr>
            <p:cNvPr id="53443" name="Rectangle 48"/>
            <p:cNvSpPr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4080" y="3216"/>
              <a:ext cx="345" cy="415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44" name="Freeform 49"/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4079" y="3484"/>
              <a:ext cx="48" cy="96"/>
            </a:xfrm>
            <a:custGeom>
              <a:avLst/>
              <a:gdLst>
                <a:gd name="T0" fmla="*/ 0 w 48"/>
                <a:gd name="T1" fmla="*/ 0 h 96"/>
                <a:gd name="T2" fmla="*/ 48 w 48"/>
                <a:gd name="T3" fmla="*/ 48 h 96"/>
                <a:gd name="T4" fmla="*/ 0 w 48"/>
                <a:gd name="T5" fmla="*/ 96 h 96"/>
                <a:gd name="T6" fmla="*/ 0 w 48"/>
                <a:gd name="T7" fmla="*/ 0 h 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8"/>
                <a:gd name="T13" fmla="*/ 0 h 96"/>
                <a:gd name="T14" fmla="*/ 48 w 48"/>
                <a:gd name="T15" fmla="*/ 96 h 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8" h="96">
                  <a:moveTo>
                    <a:pt x="0" y="0"/>
                  </a:moveTo>
                  <a:lnTo>
                    <a:pt x="48" y="48"/>
                  </a:lnTo>
                  <a:lnTo>
                    <a:pt x="0" y="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45" name="Rectangle 50"/>
            <p:cNvSpPr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4088" y="3486"/>
              <a:ext cx="336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900" b="1">
                  <a:latin typeface="Arial" pitchFamily="34" charset="0"/>
                </a:rPr>
                <a:t>strobe</a:t>
              </a:r>
            </a:p>
          </p:txBody>
        </p:sp>
        <p:sp>
          <p:nvSpPr>
            <p:cNvPr id="53446" name="Line 51"/>
            <p:cNvSpPr>
              <a:spLocks noChangeShapeType="1"/>
            </p:cNvSpPr>
            <p:nvPr>
              <p:custDataLst>
                <p:tags r:id="rId174"/>
              </p:custDataLst>
            </p:nvPr>
          </p:nvSpPr>
          <p:spPr bwMode="auto">
            <a:xfrm>
              <a:off x="4080" y="3312"/>
              <a:ext cx="7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47" name="Line 52"/>
            <p:cNvSpPr>
              <a:spLocks noChangeShapeType="1"/>
            </p:cNvSpPr>
            <p:nvPr>
              <p:custDataLst>
                <p:tags r:id="rId175"/>
              </p:custDataLst>
            </p:nvPr>
          </p:nvSpPr>
          <p:spPr bwMode="auto">
            <a:xfrm>
              <a:off x="4346" y="3413"/>
              <a:ext cx="71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48" name="Rectangle 53"/>
            <p:cNvSpPr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4035" y="3288"/>
              <a:ext cx="18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</a:rPr>
                <a:t>D</a:t>
              </a:r>
            </a:p>
          </p:txBody>
        </p:sp>
        <p:sp>
          <p:nvSpPr>
            <p:cNvPr id="53449" name="Rectangle 54"/>
            <p:cNvSpPr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4276" y="3269"/>
              <a:ext cx="191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200">
                  <a:latin typeface="Arial" pitchFamily="34" charset="0"/>
                </a:rPr>
                <a:t>Q</a:t>
              </a:r>
            </a:p>
          </p:txBody>
        </p:sp>
      </p:grpSp>
      <p:sp>
        <p:nvSpPr>
          <p:cNvPr id="53254" name="Line 5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2506663" y="3398838"/>
            <a:ext cx="674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55" name="Group 5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3197225" y="1997075"/>
            <a:ext cx="288925" cy="344488"/>
            <a:chOff x="4891" y="1600"/>
            <a:chExt cx="315" cy="408"/>
          </a:xfrm>
        </p:grpSpPr>
        <p:sp>
          <p:nvSpPr>
            <p:cNvPr id="53437" name="Freeform 57"/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38" name="Freeform 58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39" name="Line 59"/>
            <p:cNvSpPr>
              <a:spLocks noChangeShapeType="1"/>
            </p:cNvSpPr>
            <p:nvPr>
              <p:custDataLst>
                <p:tags r:id="rId170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256" name="Group 6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3182938" y="3160713"/>
            <a:ext cx="288925" cy="344487"/>
            <a:chOff x="4891" y="1600"/>
            <a:chExt cx="315" cy="408"/>
          </a:xfrm>
        </p:grpSpPr>
        <p:sp>
          <p:nvSpPr>
            <p:cNvPr id="53434" name="Freeform 61"/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35" name="Freeform 62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36" name="Line 63"/>
            <p:cNvSpPr>
              <a:spLocks noChangeShapeType="1"/>
            </p:cNvSpPr>
            <p:nvPr>
              <p:custDataLst>
                <p:tags r:id="rId167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7" name="Line 64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3490913" y="2173288"/>
            <a:ext cx="3460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65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3478213" y="3336925"/>
            <a:ext cx="3484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6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3076575" y="2097088"/>
            <a:ext cx="111125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Line 67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070225" y="3276600"/>
            <a:ext cx="111125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68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986213" y="1938338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6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983038" y="1939925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7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5480050" y="1939925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71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5476875" y="1941513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72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950075" y="1933575"/>
            <a:ext cx="0" cy="238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6" name="Line 73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946900" y="1935163"/>
            <a:ext cx="134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Line 74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986213" y="3119438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8" name="Line 75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3983038" y="3121025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76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3078163" y="2089150"/>
            <a:ext cx="0" cy="14605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Line 77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081338" y="2320925"/>
            <a:ext cx="0" cy="877888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78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076575" y="3168650"/>
            <a:ext cx="0" cy="185738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Line 7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000125" y="5562600"/>
            <a:ext cx="2079625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Line 80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559175" y="382588"/>
            <a:ext cx="3328988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Line 8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330575" y="687388"/>
            <a:ext cx="20574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5" name="Line 82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998788" y="992188"/>
            <a:ext cx="912812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Line 83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924300" y="990600"/>
            <a:ext cx="0" cy="1138238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Line 8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924300" y="1577975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Line 85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5394325" y="1579563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Line 86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6880225" y="1581150"/>
            <a:ext cx="20637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0" name="Line 87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5402263" y="674688"/>
            <a:ext cx="0" cy="146367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Line 88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6878638" y="382588"/>
            <a:ext cx="0" cy="17653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Line 8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3917950" y="2216150"/>
            <a:ext cx="0" cy="6858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3" name="Line 90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3925888" y="2740025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4" name="Line 91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5403850" y="2225675"/>
            <a:ext cx="0" cy="6778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5" name="Line 92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5411788" y="2743200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6" name="Line 93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81813" y="2220913"/>
            <a:ext cx="0" cy="6858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7" name="Line 94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6889750" y="2744788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8" name="Text Box 9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7216775" y="122238"/>
            <a:ext cx="1765300" cy="969496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STORE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the value 5 into mem. loc. #1</a:t>
            </a:r>
          </a:p>
        </p:txBody>
      </p:sp>
      <p:sp>
        <p:nvSpPr>
          <p:cNvPr id="53289" name="Text Box 96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320925" y="508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3 data input bits</a:t>
            </a:r>
          </a:p>
        </p:txBody>
      </p:sp>
      <p:sp>
        <p:nvSpPr>
          <p:cNvPr id="53290" name="Text Box 97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793750" y="5197475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980236"/>
                </a:solidFill>
                <a:latin typeface="Comic Sans MS" pitchFamily="66" charset="0"/>
              </a:rPr>
              <a:t>write enable line</a:t>
            </a:r>
          </a:p>
        </p:txBody>
      </p:sp>
      <p:sp>
        <p:nvSpPr>
          <p:cNvPr id="53291" name="Text Box 98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85813" y="5857875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66" charset="0"/>
              </a:rPr>
              <a:t>read enable line</a:t>
            </a:r>
          </a:p>
        </p:txBody>
      </p:sp>
      <p:sp>
        <p:nvSpPr>
          <p:cNvPr id="53292" name="Text Box 101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528888" y="201453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53293" name="Text Box 102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527300" y="31242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53294" name="Text Box 104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6200" y="6546850"/>
            <a:ext cx="34956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two other memory lines and their flip-flops are not drawn</a:t>
            </a:r>
          </a:p>
        </p:txBody>
      </p:sp>
      <p:sp>
        <p:nvSpPr>
          <p:cNvPr id="53295" name="Line 10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5203825" y="1730375"/>
            <a:ext cx="0" cy="4048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6" name="Line 106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2900363" y="2286000"/>
            <a:ext cx="0" cy="1063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7" name="Line 107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7639050" y="1733550"/>
            <a:ext cx="508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8" name="Line 10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>
            <a:off x="6156325" y="1727200"/>
            <a:ext cx="6191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9" name="Line 10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>
            <a:off x="4665663" y="1736725"/>
            <a:ext cx="5397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0" name="Line 110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008563" y="2895600"/>
            <a:ext cx="0" cy="4048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1" name="Line 11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4660900" y="2894013"/>
            <a:ext cx="3492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2" name="Line 112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6415088" y="2897188"/>
            <a:ext cx="0" cy="4127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3" name="Line 113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154738" y="2895600"/>
            <a:ext cx="2619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4" name="Line 114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7916863" y="2890838"/>
            <a:ext cx="0" cy="10239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5" name="Line 115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7632700" y="2889250"/>
            <a:ext cx="2857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6" name="Line 116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8150225" y="1731963"/>
            <a:ext cx="0" cy="23098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7" name="Line 117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74688" y="5867400"/>
            <a:ext cx="2563812" cy="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308" name="Group 119"/>
          <p:cNvGrpSpPr>
            <a:grpSpLocks/>
          </p:cNvGrpSpPr>
          <p:nvPr>
            <p:custDataLst>
              <p:tags r:id="rId57"/>
            </p:custDataLst>
          </p:nvPr>
        </p:nvGrpSpPr>
        <p:grpSpPr bwMode="auto">
          <a:xfrm>
            <a:off x="3414713" y="3778250"/>
            <a:ext cx="288925" cy="344488"/>
            <a:chOff x="4891" y="1600"/>
            <a:chExt cx="315" cy="408"/>
          </a:xfrm>
        </p:grpSpPr>
        <p:sp>
          <p:nvSpPr>
            <p:cNvPr id="53431" name="Freeform 120"/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32" name="Freeform 121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33" name="Line 122"/>
            <p:cNvSpPr>
              <a:spLocks noChangeShapeType="1"/>
            </p:cNvSpPr>
            <p:nvPr>
              <p:custDataLst>
                <p:tags r:id="rId164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09" name="Line 123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3725863" y="3954463"/>
            <a:ext cx="1428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310" name="Group 124"/>
          <p:cNvGrpSpPr>
            <a:grpSpLocks/>
          </p:cNvGrpSpPr>
          <p:nvPr>
            <p:custDataLst>
              <p:tags r:id="rId59"/>
            </p:custDataLst>
          </p:nvPr>
        </p:nvGrpSpPr>
        <p:grpSpPr bwMode="auto">
          <a:xfrm>
            <a:off x="3433763" y="4721225"/>
            <a:ext cx="288925" cy="344488"/>
            <a:chOff x="4891" y="1600"/>
            <a:chExt cx="315" cy="408"/>
          </a:xfrm>
        </p:grpSpPr>
        <p:sp>
          <p:nvSpPr>
            <p:cNvPr id="53428" name="Freeform 125"/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29" name="Freeform 126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30" name="Line 127"/>
            <p:cNvSpPr>
              <a:spLocks noChangeShapeType="1"/>
            </p:cNvSpPr>
            <p:nvPr>
              <p:custDataLst>
                <p:tags r:id="rId161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11" name="Line 128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3744913" y="4897438"/>
            <a:ext cx="1230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2" name="Line 129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2905125" y="3886200"/>
            <a:ext cx="539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13" name="Line 133"/>
          <p:cNvSpPr>
            <a:spLocks noChangeShapeType="1"/>
          </p:cNvSpPr>
          <p:nvPr>
            <p:custDataLst>
              <p:tags r:id="rId62"/>
            </p:custDataLst>
          </p:nvPr>
        </p:nvSpPr>
        <p:spPr bwMode="auto">
          <a:xfrm>
            <a:off x="2709863" y="4813300"/>
            <a:ext cx="730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314" name="Group 134"/>
          <p:cNvGrpSpPr>
            <a:grpSpLocks/>
          </p:cNvGrpSpPr>
          <p:nvPr>
            <p:custDataLst>
              <p:tags r:id="rId63"/>
            </p:custDataLst>
          </p:nvPr>
        </p:nvGrpSpPr>
        <p:grpSpPr bwMode="auto">
          <a:xfrm rot="5400000">
            <a:off x="5057775" y="4032250"/>
            <a:ext cx="195263" cy="233363"/>
            <a:chOff x="4891" y="1600"/>
            <a:chExt cx="315" cy="408"/>
          </a:xfrm>
        </p:grpSpPr>
        <p:sp>
          <p:nvSpPr>
            <p:cNvPr id="53425" name="Freeform 135"/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26" name="Freeform 136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27" name="Line 137"/>
            <p:cNvSpPr>
              <a:spLocks noChangeShapeType="1"/>
            </p:cNvSpPr>
            <p:nvPr>
              <p:custDataLst>
                <p:tags r:id="rId158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315" name="Group 138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 rot="5400000">
            <a:off x="4860925" y="4978400"/>
            <a:ext cx="195263" cy="233363"/>
            <a:chOff x="4891" y="1600"/>
            <a:chExt cx="315" cy="408"/>
          </a:xfrm>
        </p:grpSpPr>
        <p:sp>
          <p:nvSpPr>
            <p:cNvPr id="53422" name="Freeform 139"/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23" name="Freeform 140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24" name="Line 141"/>
            <p:cNvSpPr>
              <a:spLocks noChangeShapeType="1"/>
            </p:cNvSpPr>
            <p:nvPr>
              <p:custDataLst>
                <p:tags r:id="rId155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316" name="Group 142"/>
          <p:cNvGrpSpPr>
            <a:grpSpLocks/>
          </p:cNvGrpSpPr>
          <p:nvPr>
            <p:custDataLst>
              <p:tags r:id="rId65"/>
            </p:custDataLst>
          </p:nvPr>
        </p:nvGrpSpPr>
        <p:grpSpPr bwMode="auto">
          <a:xfrm rot="5400000">
            <a:off x="6272212" y="4978401"/>
            <a:ext cx="195263" cy="233362"/>
            <a:chOff x="4891" y="1600"/>
            <a:chExt cx="315" cy="408"/>
          </a:xfrm>
        </p:grpSpPr>
        <p:sp>
          <p:nvSpPr>
            <p:cNvPr id="53419" name="Freeform 143"/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20" name="Freeform 144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21" name="Line 145"/>
            <p:cNvSpPr>
              <a:spLocks noChangeShapeType="1"/>
            </p:cNvSpPr>
            <p:nvPr>
              <p:custDataLst>
                <p:tags r:id="rId152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317" name="Group 146"/>
          <p:cNvGrpSpPr>
            <a:grpSpLocks/>
          </p:cNvGrpSpPr>
          <p:nvPr>
            <p:custDataLst>
              <p:tags r:id="rId66"/>
            </p:custDataLst>
          </p:nvPr>
        </p:nvGrpSpPr>
        <p:grpSpPr bwMode="auto">
          <a:xfrm rot="5400000">
            <a:off x="7781925" y="4978400"/>
            <a:ext cx="195263" cy="233363"/>
            <a:chOff x="4891" y="1600"/>
            <a:chExt cx="315" cy="408"/>
          </a:xfrm>
        </p:grpSpPr>
        <p:sp>
          <p:nvSpPr>
            <p:cNvPr id="53416" name="Freeform 147"/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17" name="Freeform 148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18" name="Line 149"/>
            <p:cNvSpPr>
              <a:spLocks noChangeShapeType="1"/>
            </p:cNvSpPr>
            <p:nvPr>
              <p:custDataLst>
                <p:tags r:id="rId149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318" name="Group 150"/>
          <p:cNvGrpSpPr>
            <a:grpSpLocks/>
          </p:cNvGrpSpPr>
          <p:nvPr>
            <p:custDataLst>
              <p:tags r:id="rId67"/>
            </p:custDataLst>
          </p:nvPr>
        </p:nvGrpSpPr>
        <p:grpSpPr bwMode="auto">
          <a:xfrm rot="5400000">
            <a:off x="6645275" y="4032250"/>
            <a:ext cx="195263" cy="233363"/>
            <a:chOff x="4891" y="1600"/>
            <a:chExt cx="315" cy="408"/>
          </a:xfrm>
        </p:grpSpPr>
        <p:sp>
          <p:nvSpPr>
            <p:cNvPr id="53413" name="Freeform 151"/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14" name="Freeform 152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15" name="Line 153"/>
            <p:cNvSpPr>
              <a:spLocks noChangeShapeType="1"/>
            </p:cNvSpPr>
            <p:nvPr>
              <p:custDataLst>
                <p:tags r:id="rId146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3319" name="Group 154"/>
          <p:cNvGrpSpPr>
            <a:grpSpLocks/>
          </p:cNvGrpSpPr>
          <p:nvPr>
            <p:custDataLst>
              <p:tags r:id="rId68"/>
            </p:custDataLst>
          </p:nvPr>
        </p:nvGrpSpPr>
        <p:grpSpPr bwMode="auto">
          <a:xfrm rot="5400000">
            <a:off x="8016875" y="4032250"/>
            <a:ext cx="195263" cy="233363"/>
            <a:chOff x="4891" y="1600"/>
            <a:chExt cx="315" cy="408"/>
          </a:xfrm>
        </p:grpSpPr>
        <p:sp>
          <p:nvSpPr>
            <p:cNvPr id="53410" name="Freeform 155"/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11" name="Freeform 156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412" name="Line 157"/>
            <p:cNvSpPr>
              <a:spLocks noChangeShapeType="1"/>
            </p:cNvSpPr>
            <p:nvPr>
              <p:custDataLst>
                <p:tags r:id="rId143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320" name="Line 15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5254625" y="3954463"/>
            <a:ext cx="1500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1" name="Line 159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6827838" y="3954463"/>
            <a:ext cx="1246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2" name="Line 160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>
            <a:off x="8070850" y="3946525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3" name="Line 161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>
            <a:off x="6691313" y="3956050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4" name="Line 162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5094288" y="3946525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5" name="Line 163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4906963" y="4889500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6" name="Line 164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5065713" y="4900613"/>
            <a:ext cx="127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7" name="Line 165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6496050" y="4900613"/>
            <a:ext cx="134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8" name="Line 166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7835900" y="4886325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9" name="Line 167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6313488" y="4887913"/>
            <a:ext cx="0" cy="103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30" name="Line 16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5170488" y="4240213"/>
            <a:ext cx="0" cy="6111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31" name="Line 16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6743700" y="4257675"/>
            <a:ext cx="0" cy="6111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32" name="Line 17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8126413" y="4267200"/>
            <a:ext cx="0" cy="13096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333" name="Group 171"/>
          <p:cNvGrpSpPr>
            <a:grpSpLocks/>
          </p:cNvGrpSpPr>
          <p:nvPr>
            <p:custDataLst>
              <p:tags r:id="rId82"/>
            </p:custDataLst>
          </p:nvPr>
        </p:nvGrpSpPr>
        <p:grpSpPr bwMode="auto">
          <a:xfrm rot="5400000">
            <a:off x="7847807" y="5520531"/>
            <a:ext cx="304800" cy="388937"/>
            <a:chOff x="4734" y="3053"/>
            <a:chExt cx="656" cy="491"/>
          </a:xfrm>
        </p:grpSpPr>
        <p:grpSp>
          <p:nvGrpSpPr>
            <p:cNvPr id="53404" name="Group 172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53408" name="Freeform 173"/>
              <p:cNvSpPr>
                <a:spLocks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7 w 806"/>
                  <a:gd name="T3" fmla="*/ 30 h 254"/>
                  <a:gd name="T4" fmla="*/ 8 w 806"/>
                  <a:gd name="T5" fmla="*/ 47 h 254"/>
                  <a:gd name="T6" fmla="*/ 9 w 806"/>
                  <a:gd name="T7" fmla="*/ 65 h 254"/>
                  <a:gd name="T8" fmla="*/ 10 w 806"/>
                  <a:gd name="T9" fmla="*/ 94 h 254"/>
                  <a:gd name="T10" fmla="*/ 10 w 806"/>
                  <a:gd name="T11" fmla="*/ 112 h 254"/>
                  <a:gd name="T12" fmla="*/ 11 w 806"/>
                  <a:gd name="T13" fmla="*/ 124 h 254"/>
                  <a:gd name="T14" fmla="*/ 11 w 806"/>
                  <a:gd name="T15" fmla="*/ 159 h 254"/>
                  <a:gd name="T16" fmla="*/ 11 w 806"/>
                  <a:gd name="T17" fmla="*/ 188 h 254"/>
                  <a:gd name="T18" fmla="*/ 13 w 806"/>
                  <a:gd name="T19" fmla="*/ 235 h 254"/>
                  <a:gd name="T20" fmla="*/ 13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09" name="Freeform 174"/>
              <p:cNvSpPr>
                <a:spLocks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405" name="Group 175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53406" name="Freeform 176"/>
              <p:cNvSpPr>
                <a:spLocks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7 w 806"/>
                  <a:gd name="T3" fmla="*/ 30 h 254"/>
                  <a:gd name="T4" fmla="*/ 8 w 806"/>
                  <a:gd name="T5" fmla="*/ 47 h 254"/>
                  <a:gd name="T6" fmla="*/ 9 w 806"/>
                  <a:gd name="T7" fmla="*/ 65 h 254"/>
                  <a:gd name="T8" fmla="*/ 10 w 806"/>
                  <a:gd name="T9" fmla="*/ 94 h 254"/>
                  <a:gd name="T10" fmla="*/ 10 w 806"/>
                  <a:gd name="T11" fmla="*/ 112 h 254"/>
                  <a:gd name="T12" fmla="*/ 11 w 806"/>
                  <a:gd name="T13" fmla="*/ 124 h 254"/>
                  <a:gd name="T14" fmla="*/ 11 w 806"/>
                  <a:gd name="T15" fmla="*/ 159 h 254"/>
                  <a:gd name="T16" fmla="*/ 11 w 806"/>
                  <a:gd name="T17" fmla="*/ 188 h 254"/>
                  <a:gd name="T18" fmla="*/ 13 w 806"/>
                  <a:gd name="T19" fmla="*/ 235 h 254"/>
                  <a:gd name="T20" fmla="*/ 13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07" name="Freeform 177"/>
              <p:cNvSpPr>
                <a:spLocks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3334" name="Group 178"/>
          <p:cNvGrpSpPr>
            <a:grpSpLocks/>
          </p:cNvGrpSpPr>
          <p:nvPr>
            <p:custDataLst>
              <p:tags r:id="rId83"/>
            </p:custDataLst>
          </p:nvPr>
        </p:nvGrpSpPr>
        <p:grpSpPr bwMode="auto">
          <a:xfrm rot="5400000">
            <a:off x="6414294" y="5698331"/>
            <a:ext cx="304800" cy="522288"/>
            <a:chOff x="4734" y="3053"/>
            <a:chExt cx="656" cy="491"/>
          </a:xfrm>
        </p:grpSpPr>
        <p:grpSp>
          <p:nvGrpSpPr>
            <p:cNvPr id="53398" name="Group 179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53402" name="Freeform 180"/>
              <p:cNvSpPr>
                <a:spLocks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7 w 806"/>
                  <a:gd name="T3" fmla="*/ 30 h 254"/>
                  <a:gd name="T4" fmla="*/ 8 w 806"/>
                  <a:gd name="T5" fmla="*/ 47 h 254"/>
                  <a:gd name="T6" fmla="*/ 9 w 806"/>
                  <a:gd name="T7" fmla="*/ 65 h 254"/>
                  <a:gd name="T8" fmla="*/ 10 w 806"/>
                  <a:gd name="T9" fmla="*/ 94 h 254"/>
                  <a:gd name="T10" fmla="*/ 10 w 806"/>
                  <a:gd name="T11" fmla="*/ 112 h 254"/>
                  <a:gd name="T12" fmla="*/ 11 w 806"/>
                  <a:gd name="T13" fmla="*/ 124 h 254"/>
                  <a:gd name="T14" fmla="*/ 11 w 806"/>
                  <a:gd name="T15" fmla="*/ 159 h 254"/>
                  <a:gd name="T16" fmla="*/ 11 w 806"/>
                  <a:gd name="T17" fmla="*/ 188 h 254"/>
                  <a:gd name="T18" fmla="*/ 13 w 806"/>
                  <a:gd name="T19" fmla="*/ 235 h 254"/>
                  <a:gd name="T20" fmla="*/ 13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03" name="Freeform 181"/>
              <p:cNvSpPr>
                <a:spLocks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399" name="Group 182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53400" name="Freeform 183"/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7 w 806"/>
                  <a:gd name="T3" fmla="*/ 30 h 254"/>
                  <a:gd name="T4" fmla="*/ 8 w 806"/>
                  <a:gd name="T5" fmla="*/ 47 h 254"/>
                  <a:gd name="T6" fmla="*/ 9 w 806"/>
                  <a:gd name="T7" fmla="*/ 65 h 254"/>
                  <a:gd name="T8" fmla="*/ 10 w 806"/>
                  <a:gd name="T9" fmla="*/ 94 h 254"/>
                  <a:gd name="T10" fmla="*/ 10 w 806"/>
                  <a:gd name="T11" fmla="*/ 112 h 254"/>
                  <a:gd name="T12" fmla="*/ 11 w 806"/>
                  <a:gd name="T13" fmla="*/ 124 h 254"/>
                  <a:gd name="T14" fmla="*/ 11 w 806"/>
                  <a:gd name="T15" fmla="*/ 159 h 254"/>
                  <a:gd name="T16" fmla="*/ 11 w 806"/>
                  <a:gd name="T17" fmla="*/ 188 h 254"/>
                  <a:gd name="T18" fmla="*/ 13 w 806"/>
                  <a:gd name="T19" fmla="*/ 235 h 254"/>
                  <a:gd name="T20" fmla="*/ 13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401" name="Freeform 184"/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3335" name="Group 185"/>
          <p:cNvGrpSpPr>
            <a:grpSpLocks/>
          </p:cNvGrpSpPr>
          <p:nvPr>
            <p:custDataLst>
              <p:tags r:id="rId84"/>
            </p:custDataLst>
          </p:nvPr>
        </p:nvGrpSpPr>
        <p:grpSpPr bwMode="auto">
          <a:xfrm rot="5400000">
            <a:off x="4907757" y="6022181"/>
            <a:ext cx="304800" cy="388937"/>
            <a:chOff x="4734" y="3053"/>
            <a:chExt cx="656" cy="491"/>
          </a:xfrm>
        </p:grpSpPr>
        <p:grpSp>
          <p:nvGrpSpPr>
            <p:cNvPr id="53392" name="Group 186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53396" name="Freeform 187"/>
              <p:cNvSpPr>
                <a:spLocks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7 w 806"/>
                  <a:gd name="T3" fmla="*/ 30 h 254"/>
                  <a:gd name="T4" fmla="*/ 8 w 806"/>
                  <a:gd name="T5" fmla="*/ 47 h 254"/>
                  <a:gd name="T6" fmla="*/ 9 w 806"/>
                  <a:gd name="T7" fmla="*/ 65 h 254"/>
                  <a:gd name="T8" fmla="*/ 10 w 806"/>
                  <a:gd name="T9" fmla="*/ 94 h 254"/>
                  <a:gd name="T10" fmla="*/ 10 w 806"/>
                  <a:gd name="T11" fmla="*/ 112 h 254"/>
                  <a:gd name="T12" fmla="*/ 11 w 806"/>
                  <a:gd name="T13" fmla="*/ 124 h 254"/>
                  <a:gd name="T14" fmla="*/ 11 w 806"/>
                  <a:gd name="T15" fmla="*/ 159 h 254"/>
                  <a:gd name="T16" fmla="*/ 11 w 806"/>
                  <a:gd name="T17" fmla="*/ 188 h 254"/>
                  <a:gd name="T18" fmla="*/ 13 w 806"/>
                  <a:gd name="T19" fmla="*/ 235 h 254"/>
                  <a:gd name="T20" fmla="*/ 13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97" name="Freeform 188"/>
              <p:cNvSpPr>
                <a:spLocks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393" name="Group 189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53394" name="Freeform 190"/>
              <p:cNvSpPr>
                <a:spLocks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7 w 806"/>
                  <a:gd name="T3" fmla="*/ 30 h 254"/>
                  <a:gd name="T4" fmla="*/ 8 w 806"/>
                  <a:gd name="T5" fmla="*/ 47 h 254"/>
                  <a:gd name="T6" fmla="*/ 9 w 806"/>
                  <a:gd name="T7" fmla="*/ 65 h 254"/>
                  <a:gd name="T8" fmla="*/ 10 w 806"/>
                  <a:gd name="T9" fmla="*/ 94 h 254"/>
                  <a:gd name="T10" fmla="*/ 10 w 806"/>
                  <a:gd name="T11" fmla="*/ 112 h 254"/>
                  <a:gd name="T12" fmla="*/ 11 w 806"/>
                  <a:gd name="T13" fmla="*/ 124 h 254"/>
                  <a:gd name="T14" fmla="*/ 11 w 806"/>
                  <a:gd name="T15" fmla="*/ 159 h 254"/>
                  <a:gd name="T16" fmla="*/ 11 w 806"/>
                  <a:gd name="T17" fmla="*/ 188 h 254"/>
                  <a:gd name="T18" fmla="*/ 13 w 806"/>
                  <a:gd name="T19" fmla="*/ 235 h 254"/>
                  <a:gd name="T20" fmla="*/ 13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95" name="Freeform 191"/>
              <p:cNvSpPr>
                <a:spLocks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3336" name="Line 19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7881938" y="5197475"/>
            <a:ext cx="0" cy="3889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37" name="Line 19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6745288" y="4933950"/>
            <a:ext cx="0" cy="889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38" name="Line 194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>
            <a:off x="6373813" y="5181600"/>
            <a:ext cx="0" cy="6429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39" name="Line 195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>
            <a:off x="4954588" y="5222875"/>
            <a:ext cx="0" cy="8731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0" name="Line 196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5170488" y="4922838"/>
            <a:ext cx="0" cy="11668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1" name="Line 197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561138" y="6103938"/>
            <a:ext cx="0" cy="1031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2" name="Line 198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7999413" y="5883275"/>
            <a:ext cx="0" cy="1031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3" name="Line 199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5049838" y="6369050"/>
            <a:ext cx="0" cy="1031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4" name="Line 200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5051425" y="6465888"/>
            <a:ext cx="253841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5" name="Line 201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6569075" y="6213475"/>
            <a:ext cx="16573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6" name="Line 202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8015288" y="5984875"/>
            <a:ext cx="8080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7" name="Text Box 203"/>
          <p:cNvSpPr txBox="1">
            <a:spLocks noChangeArrowheads="1"/>
          </p:cNvSpPr>
          <p:nvPr>
            <p:custDataLst>
              <p:tags r:id="rId96"/>
            </p:custDataLst>
          </p:nvPr>
        </p:nvSpPr>
        <p:spPr bwMode="auto">
          <a:xfrm>
            <a:off x="7162800" y="6503988"/>
            <a:ext cx="187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3 data output bits</a:t>
            </a:r>
          </a:p>
        </p:txBody>
      </p:sp>
      <p:sp>
        <p:nvSpPr>
          <p:cNvPr id="53348" name="Line 204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2900363" y="3452813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49" name="Line 20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2711450" y="3406775"/>
            <a:ext cx="0" cy="140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0" name="Line 206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3076575" y="3448050"/>
            <a:ext cx="0" cy="392113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1" name="Line 207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3081338" y="3943350"/>
            <a:ext cx="0" cy="828675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2" name="Line 20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>
            <a:off x="3081338" y="4884738"/>
            <a:ext cx="0" cy="677862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3" name="Line 209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5010150" y="3981450"/>
            <a:ext cx="0" cy="10080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4" name="Line 210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>
            <a:off x="6413500" y="3381375"/>
            <a:ext cx="0" cy="523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5" name="Line 211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6413500" y="3998913"/>
            <a:ext cx="0" cy="9842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6" name="Line 212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>
            <a:off x="5010150" y="3389313"/>
            <a:ext cx="0" cy="523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7" name="Line 213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5503863" y="3113088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8" name="Line 214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5500688" y="3114675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59" name="Line 21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>
            <a:off x="6958013" y="3122613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0" name="Line 216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>
            <a:off x="6954838" y="3124200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1" name="Line 217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>
            <a:off x="5210175" y="2222500"/>
            <a:ext cx="0" cy="10795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2" name="Line 218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>
            <a:off x="5210175" y="3379788"/>
            <a:ext cx="0" cy="6667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3" name="Text Box 219"/>
          <p:cNvSpPr txBox="1">
            <a:spLocks noChangeArrowheads="1"/>
          </p:cNvSpPr>
          <p:nvPr>
            <p:custDataLst>
              <p:tags r:id="rId112"/>
            </p:custDataLst>
          </p:nvPr>
        </p:nvSpPr>
        <p:spPr bwMode="auto">
          <a:xfrm>
            <a:off x="2170113" y="426243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53364" name="Text Box 220"/>
          <p:cNvSpPr txBox="1">
            <a:spLocks noChangeArrowheads="1"/>
          </p:cNvSpPr>
          <p:nvPr>
            <p:custDataLst>
              <p:tags r:id="rId113"/>
            </p:custDataLst>
          </p:nvPr>
        </p:nvSpPr>
        <p:spPr bwMode="auto">
          <a:xfrm>
            <a:off x="2170113" y="4594225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3</a:t>
            </a:r>
          </a:p>
        </p:txBody>
      </p:sp>
      <p:sp>
        <p:nvSpPr>
          <p:cNvPr id="53365" name="Line 221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411413" y="4410075"/>
            <a:ext cx="87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6" name="Line 222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2414588" y="4748213"/>
            <a:ext cx="87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7" name="Line 223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6780213" y="1728788"/>
            <a:ext cx="0" cy="4048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8" name="Line 22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>
            <a:off x="6786563" y="2220913"/>
            <a:ext cx="0" cy="10795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69" name="Line 22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>
            <a:off x="6786563" y="3378200"/>
            <a:ext cx="0" cy="6667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70" name="Line 226"/>
          <p:cNvSpPr>
            <a:spLocks noChangeShapeType="1"/>
          </p:cNvSpPr>
          <p:nvPr>
            <p:custDataLst>
              <p:tags r:id="rId119"/>
            </p:custDataLst>
          </p:nvPr>
        </p:nvSpPr>
        <p:spPr bwMode="auto">
          <a:xfrm>
            <a:off x="7913688" y="3981450"/>
            <a:ext cx="0" cy="10080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71" name="Text Box 227"/>
          <p:cNvSpPr txBox="1">
            <a:spLocks noChangeArrowheads="1"/>
          </p:cNvSpPr>
          <p:nvPr>
            <p:custDataLst>
              <p:tags r:id="rId120"/>
            </p:custDataLst>
          </p:nvPr>
        </p:nvSpPr>
        <p:spPr bwMode="auto">
          <a:xfrm>
            <a:off x="4830763" y="612140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Arial" pitchFamily="34" charset="0"/>
              </a:rPr>
              <a:t>OR</a:t>
            </a:r>
          </a:p>
        </p:txBody>
      </p:sp>
      <p:sp>
        <p:nvSpPr>
          <p:cNvPr id="53372" name="Text Box 228"/>
          <p:cNvSpPr txBox="1"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6324600" y="586105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Arial" pitchFamily="34" charset="0"/>
              </a:rPr>
              <a:t>OR</a:t>
            </a:r>
          </a:p>
        </p:txBody>
      </p:sp>
      <p:sp>
        <p:nvSpPr>
          <p:cNvPr id="53373" name="Text Box 229"/>
          <p:cNvSpPr txBox="1">
            <a:spLocks noChangeArrowheads="1"/>
          </p:cNvSpPr>
          <p:nvPr>
            <p:custDataLst>
              <p:tags r:id="rId122"/>
            </p:custDataLst>
          </p:nvPr>
        </p:nvSpPr>
        <p:spPr bwMode="auto">
          <a:xfrm>
            <a:off x="7770813" y="5616575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Arial" pitchFamily="34" charset="0"/>
              </a:rPr>
              <a:t>OR</a:t>
            </a:r>
          </a:p>
        </p:txBody>
      </p:sp>
      <p:sp>
        <p:nvSpPr>
          <p:cNvPr id="53374" name="Text Box 230"/>
          <p:cNvSpPr txBox="1">
            <a:spLocks noChangeArrowheads="1"/>
          </p:cNvSpPr>
          <p:nvPr/>
        </p:nvSpPr>
        <p:spPr bwMode="auto">
          <a:xfrm>
            <a:off x="96838" y="488950"/>
            <a:ext cx="1984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0. Make data input bits </a:t>
            </a:r>
            <a:r>
              <a:rPr lang="en-US" sz="1000" b="1">
                <a:latin typeface="Courier New" pitchFamily="49" charset="0"/>
              </a:rPr>
              <a:t>101</a:t>
            </a:r>
          </a:p>
        </p:txBody>
      </p:sp>
      <p:sp>
        <p:nvSpPr>
          <p:cNvPr id="53375" name="Text Box 231"/>
          <p:cNvSpPr txBox="1">
            <a:spLocks noChangeArrowheads="1"/>
          </p:cNvSpPr>
          <p:nvPr/>
        </p:nvSpPr>
        <p:spPr bwMode="auto">
          <a:xfrm>
            <a:off x="96838" y="1219200"/>
            <a:ext cx="21907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3. How do the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*</a:t>
            </a:r>
            <a:r>
              <a:rPr lang="en-US" sz="1000" b="1"/>
              <a:t> AND gates make sure that the value does go into memory location #1?</a:t>
            </a:r>
          </a:p>
        </p:txBody>
      </p:sp>
      <p:sp>
        <p:nvSpPr>
          <p:cNvPr id="53376" name="Rectangle 232"/>
          <p:cNvSpPr>
            <a:spLocks noChangeArrowheads="1"/>
          </p:cNvSpPr>
          <p:nvPr/>
        </p:nvSpPr>
        <p:spPr bwMode="auto">
          <a:xfrm>
            <a:off x="3149600" y="202565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EB102C"/>
                </a:solidFill>
                <a:latin typeface="Courier New" pitchFamily="49" charset="0"/>
              </a:rPr>
              <a:t>*</a:t>
            </a:r>
          </a:p>
        </p:txBody>
      </p:sp>
      <p:sp>
        <p:nvSpPr>
          <p:cNvPr id="53377" name="Rectangle 233"/>
          <p:cNvSpPr>
            <a:spLocks noChangeArrowheads="1"/>
          </p:cNvSpPr>
          <p:nvPr/>
        </p:nvSpPr>
        <p:spPr bwMode="auto">
          <a:xfrm>
            <a:off x="3146425" y="3187700"/>
            <a:ext cx="320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EB102C"/>
                </a:solidFill>
                <a:latin typeface="Courier New" pitchFamily="49" charset="0"/>
              </a:rPr>
              <a:t>*</a:t>
            </a:r>
          </a:p>
        </p:txBody>
      </p:sp>
      <p:sp>
        <p:nvSpPr>
          <p:cNvPr id="53378" name="Text Box 234"/>
          <p:cNvSpPr txBox="1">
            <a:spLocks noChangeArrowheads="1"/>
          </p:cNvSpPr>
          <p:nvPr/>
        </p:nvSpPr>
        <p:spPr bwMode="auto">
          <a:xfrm>
            <a:off x="74613" y="68263"/>
            <a:ext cx="200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b="1" dirty="0" smtClean="0"/>
              <a:t>Extra Credit</a:t>
            </a:r>
            <a:endParaRPr lang="en-US" b="1" dirty="0"/>
          </a:p>
        </p:txBody>
      </p:sp>
      <p:sp>
        <p:nvSpPr>
          <p:cNvPr id="53379" name="Rectangle 235"/>
          <p:cNvSpPr>
            <a:spLocks noChangeArrowheads="1"/>
          </p:cNvSpPr>
          <p:nvPr/>
        </p:nvSpPr>
        <p:spPr bwMode="auto">
          <a:xfrm>
            <a:off x="2278063" y="1660525"/>
            <a:ext cx="815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/>
              <a:t>memory location</a:t>
            </a:r>
          </a:p>
        </p:txBody>
      </p:sp>
      <p:sp>
        <p:nvSpPr>
          <p:cNvPr id="53380" name="Text Box 236"/>
          <p:cNvSpPr txBox="1">
            <a:spLocks noChangeArrowheads="1"/>
          </p:cNvSpPr>
          <p:nvPr/>
        </p:nvSpPr>
        <p:spPr bwMode="auto">
          <a:xfrm>
            <a:off x="96838" y="730250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1. Give </a:t>
            </a:r>
            <a:r>
              <a:rPr lang="en-US" sz="1000" b="1">
                <a:latin typeface="Courier New" pitchFamily="49" charset="0"/>
              </a:rPr>
              <a:t>01</a:t>
            </a:r>
            <a:r>
              <a:rPr lang="en-US" sz="1000" b="1"/>
              <a:t> to the decoder (the 1 goes on)</a:t>
            </a:r>
          </a:p>
        </p:txBody>
      </p:sp>
      <p:sp>
        <p:nvSpPr>
          <p:cNvPr id="53381" name="Text Box 237"/>
          <p:cNvSpPr txBox="1">
            <a:spLocks noChangeArrowheads="1"/>
          </p:cNvSpPr>
          <p:nvPr/>
        </p:nvSpPr>
        <p:spPr bwMode="auto">
          <a:xfrm>
            <a:off x="96838" y="969963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2. Make the "Write Enable" high</a:t>
            </a:r>
          </a:p>
        </p:txBody>
      </p:sp>
      <p:sp>
        <p:nvSpPr>
          <p:cNvPr id="53382" name="Rectangle 239"/>
          <p:cNvSpPr>
            <a:spLocks noChangeArrowheads="1"/>
          </p:cNvSpPr>
          <p:nvPr/>
        </p:nvSpPr>
        <p:spPr bwMode="auto">
          <a:xfrm>
            <a:off x="1784350" y="2163763"/>
            <a:ext cx="731838" cy="27892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383" name="Text Box 103"/>
          <p:cNvSpPr txBox="1">
            <a:spLocks noChangeArrowheads="1"/>
          </p:cNvSpPr>
          <p:nvPr>
            <p:custDataLst>
              <p:tags r:id="rId123"/>
            </p:custDataLst>
          </p:nvPr>
        </p:nvSpPr>
        <p:spPr bwMode="auto">
          <a:xfrm>
            <a:off x="1660525" y="2286000"/>
            <a:ext cx="10064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Binary Address Decoder</a:t>
            </a:r>
          </a:p>
        </p:txBody>
      </p:sp>
      <p:sp>
        <p:nvSpPr>
          <p:cNvPr id="53384" name="Text Box 231"/>
          <p:cNvSpPr txBox="1">
            <a:spLocks noChangeArrowheads="1"/>
          </p:cNvSpPr>
          <p:nvPr/>
        </p:nvSpPr>
        <p:spPr bwMode="auto">
          <a:xfrm>
            <a:off x="95250" y="1778000"/>
            <a:ext cx="1581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4. How do the </a:t>
            </a:r>
            <a:r>
              <a:rPr lang="en-US" sz="1400" b="1">
                <a:solidFill>
                  <a:srgbClr val="EB102C"/>
                </a:solidFill>
                <a:latin typeface="Courier New" pitchFamily="49" charset="0"/>
              </a:rPr>
              <a:t>*</a:t>
            </a:r>
            <a:r>
              <a:rPr lang="en-US" sz="1000" b="1"/>
              <a:t> AND gates make sure that the value does NOT go into memory location #0?</a:t>
            </a:r>
          </a:p>
        </p:txBody>
      </p:sp>
      <p:sp>
        <p:nvSpPr>
          <p:cNvPr id="53385" name="TextBox 240"/>
          <p:cNvSpPr txBox="1">
            <a:spLocks noChangeArrowheads="1"/>
          </p:cNvSpPr>
          <p:nvPr/>
        </p:nvSpPr>
        <p:spPr bwMode="auto">
          <a:xfrm>
            <a:off x="8420100" y="1371600"/>
            <a:ext cx="492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4800" b="1">
                <a:latin typeface="Calibri" pitchFamily="34" charset="0"/>
              </a:rPr>
              <a:t>0</a:t>
            </a:r>
          </a:p>
        </p:txBody>
      </p:sp>
      <p:sp>
        <p:nvSpPr>
          <p:cNvPr id="53386" name="TextBox 241"/>
          <p:cNvSpPr txBox="1">
            <a:spLocks noChangeArrowheads="1"/>
          </p:cNvSpPr>
          <p:nvPr/>
        </p:nvSpPr>
        <p:spPr bwMode="auto">
          <a:xfrm>
            <a:off x="8420100" y="2522538"/>
            <a:ext cx="492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4800" b="1">
                <a:latin typeface="Calibri" pitchFamily="34" charset="0"/>
              </a:rPr>
              <a:t>1</a:t>
            </a:r>
          </a:p>
        </p:txBody>
      </p:sp>
      <p:sp>
        <p:nvSpPr>
          <p:cNvPr id="53387" name="Line 27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>
            <a:off x="889000" y="3733800"/>
            <a:ext cx="900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88" name="Line 28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>
            <a:off x="603250" y="3886200"/>
            <a:ext cx="1182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89" name="Text Box 99"/>
          <p:cNvSpPr txBox="1">
            <a:spLocks noChangeArrowheads="1"/>
          </p:cNvSpPr>
          <p:nvPr>
            <p:custDataLst>
              <p:tags r:id="rId126"/>
            </p:custDataLst>
          </p:nvPr>
        </p:nvSpPr>
        <p:spPr bwMode="auto">
          <a:xfrm>
            <a:off x="381000" y="4035425"/>
            <a:ext cx="1143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data address, in binary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53390" name="Text Box 219"/>
          <p:cNvSpPr txBox="1">
            <a:spLocks noChangeArrowheads="1"/>
          </p:cNvSpPr>
          <p:nvPr>
            <p:custDataLst>
              <p:tags r:id="rId127"/>
            </p:custDataLst>
          </p:nvPr>
        </p:nvSpPr>
        <p:spPr bwMode="auto">
          <a:xfrm>
            <a:off x="152400" y="37338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A0</a:t>
            </a:r>
          </a:p>
        </p:txBody>
      </p:sp>
      <p:sp>
        <p:nvSpPr>
          <p:cNvPr id="53391" name="Text Box 219"/>
          <p:cNvSpPr txBox="1"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457200" y="3568700"/>
            <a:ext cx="914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A1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52400"/>
            <a:ext cx="7772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i="1" dirty="0">
                <a:solidFill>
                  <a:srgbClr val="000000"/>
                </a:solidFill>
                <a:latin typeface="Cambria" pitchFamily="18" charset="0"/>
              </a:rPr>
              <a:t>Composing 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 circuits</a:t>
            </a:r>
          </a:p>
        </p:txBody>
      </p:sp>
      <p:sp>
        <p:nvSpPr>
          <p:cNvPr id="24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371600" y="2362200"/>
            <a:ext cx="3357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buFont typeface="Arial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 pitchFamily="-106" charset="0"/>
                <a:cs typeface="Courier New" pitchFamily="-106" charset="0"/>
              </a:rPr>
              <a:t> 0   1   1   1</a:t>
            </a:r>
          </a:p>
          <a:p>
            <a:pPr algn="l">
              <a:buFont typeface="Arial" charset="0"/>
              <a:buNone/>
            </a:pPr>
            <a:r>
              <a:rPr lang="en-US" sz="2800" b="1" dirty="0">
                <a:solidFill>
                  <a:srgbClr val="000000"/>
                </a:solidFill>
                <a:latin typeface="Courier New" pitchFamily="-106" charset="0"/>
                <a:cs typeface="Courier New" pitchFamily="-106" charset="0"/>
              </a:rPr>
              <a:t> 1   1   0   1</a:t>
            </a:r>
          </a:p>
        </p:txBody>
      </p:sp>
      <p:sp>
        <p:nvSpPr>
          <p:cNvPr id="25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3400" y="2933524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26" name="Line 9"/>
          <p:cNvSpPr>
            <a:spLocks noChangeShapeType="1"/>
          </p:cNvSpPr>
          <p:nvPr/>
        </p:nvSpPr>
        <p:spPr bwMode="auto">
          <a:xfrm>
            <a:off x="644525" y="3362149"/>
            <a:ext cx="42322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28" name="Text Box 11"/>
          <p:cNvSpPr txBox="1">
            <a:spLocks noChangeArrowheads="1"/>
          </p:cNvSpPr>
          <p:nvPr/>
        </p:nvSpPr>
        <p:spPr bwMode="auto">
          <a:xfrm>
            <a:off x="228600" y="1066800"/>
            <a:ext cx="4724400" cy="584200"/>
          </a:xfrm>
          <a:prstGeom prst="rect">
            <a:avLst/>
          </a:prstGeom>
          <a:solidFill>
            <a:srgbClr val="CAEDF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A04EB"/>
                </a:solidFill>
                <a:latin typeface="Calibri" pitchFamily="-106" charset="0"/>
              </a:rPr>
              <a:t>4-bit </a:t>
            </a:r>
            <a:r>
              <a:rPr lang="en-US" sz="3200" dirty="0" smtClean="0">
                <a:solidFill>
                  <a:srgbClr val="0A04EB"/>
                </a:solidFill>
                <a:latin typeface="Calibri" pitchFamily="-106" charset="0"/>
              </a:rPr>
              <a:t>Ripple-Carry </a:t>
            </a:r>
            <a:r>
              <a:rPr lang="en-US" sz="3200" dirty="0">
                <a:solidFill>
                  <a:srgbClr val="0A04EB"/>
                </a:solidFill>
                <a:latin typeface="Calibri" pitchFamily="-106" charset="0"/>
              </a:rPr>
              <a:t>Adder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5991579" y="2541411"/>
            <a:ext cx="2514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8 bits in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5991579" y="3462955"/>
            <a:ext cx="2514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Cambria" pitchFamily="18" charset="0"/>
              </a:rPr>
              <a:t>5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 bits out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0800000">
            <a:off x="5511800" y="2686844"/>
            <a:ext cx="381000" cy="304800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5511800" y="3572165"/>
            <a:ext cx="381000" cy="304800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 rot="20772955">
            <a:off x="5222643" y="4378973"/>
            <a:ext cx="3543480" cy="1754326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00"/>
                </a:solidFill>
                <a:latin typeface="Cambria" panose="02040503050406030204" pitchFamily="18" charset="0"/>
                <a:ea typeface="ＭＳ Ｐゴシック" pitchFamily="-106" charset="-128"/>
              </a:rPr>
              <a:t>let's abstract these details away…</a:t>
            </a:r>
            <a:endParaRPr lang="en-US" sz="3600" dirty="0">
              <a:solidFill>
                <a:srgbClr val="000000"/>
              </a:solidFill>
              <a:latin typeface="Cambria" panose="02040503050406030204" pitchFamily="18" charset="0"/>
              <a:ea typeface="ＭＳ Ｐゴシック" pitchFamily="-106" charset="-128"/>
            </a:endParaRPr>
          </a:p>
        </p:txBody>
      </p:sp>
      <p:pic>
        <p:nvPicPr>
          <p:cNvPr id="13" name="Picture 66" descr="Picture 6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2" y="368042"/>
            <a:ext cx="3801231" cy="1829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0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ounded Rectangle 239"/>
          <p:cNvSpPr/>
          <p:nvPr/>
        </p:nvSpPr>
        <p:spPr bwMode="auto">
          <a:xfrm>
            <a:off x="3568700" y="2374900"/>
            <a:ext cx="5486400" cy="1116013"/>
          </a:xfrm>
          <a:prstGeom prst="roundRect">
            <a:avLst/>
          </a:prstGeom>
          <a:solidFill>
            <a:schemeClr val="accent3">
              <a:lumMod val="8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Times" pitchFamily="1" charset="0"/>
              <a:ea typeface="ＭＳ Ｐゴシック" pitchFamily="1" charset="-128"/>
            </a:endParaRPr>
          </a:p>
        </p:txBody>
      </p:sp>
      <p:grpSp>
        <p:nvGrpSpPr>
          <p:cNvPr id="54275" name="Group 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043363" y="1425575"/>
            <a:ext cx="3657600" cy="658813"/>
            <a:chOff x="2352" y="881"/>
            <a:chExt cx="2304" cy="415"/>
          </a:xfrm>
        </p:grpSpPr>
        <p:grpSp>
          <p:nvGrpSpPr>
            <p:cNvPr id="54486" name="Group 3"/>
            <p:cNvGrpSpPr>
              <a:grpSpLocks/>
            </p:cNvGrpSpPr>
            <p:nvPr/>
          </p:nvGrpSpPr>
          <p:grpSpPr bwMode="auto">
            <a:xfrm>
              <a:off x="4224" y="881"/>
              <a:ext cx="432" cy="415"/>
              <a:chOff x="4035" y="3216"/>
              <a:chExt cx="432" cy="415"/>
            </a:xfrm>
          </p:grpSpPr>
          <p:sp>
            <p:nvSpPr>
              <p:cNvPr id="54503" name="Rectangle 4"/>
              <p:cNvSpPr>
                <a:spLocks noChangeArrowheads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4" name="Freeform 5"/>
              <p:cNvSpPr>
                <a:spLocks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5" name="Rectangle 6"/>
              <p:cNvSpPr>
                <a:spLocks noChangeArrowheads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pitchFamily="34" charset="0"/>
                  </a:rPr>
                  <a:t>strobe</a:t>
                </a:r>
              </a:p>
            </p:txBody>
          </p:sp>
          <p:sp>
            <p:nvSpPr>
              <p:cNvPr id="54506" name="Line 7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7" name="Line 8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8" name="Rectangle 9"/>
              <p:cNvSpPr>
                <a:spLocks noChangeArrowheads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54509" name="Rectangle 10"/>
              <p:cNvSpPr>
                <a:spLocks noChangeArrowheads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Q</a:t>
                </a:r>
              </a:p>
            </p:txBody>
          </p:sp>
        </p:grpSp>
        <p:grpSp>
          <p:nvGrpSpPr>
            <p:cNvPr id="54487" name="Group 11"/>
            <p:cNvGrpSpPr>
              <a:grpSpLocks/>
            </p:cNvGrpSpPr>
            <p:nvPr/>
          </p:nvGrpSpPr>
          <p:grpSpPr bwMode="auto">
            <a:xfrm>
              <a:off x="3288" y="881"/>
              <a:ext cx="432" cy="415"/>
              <a:chOff x="4035" y="3216"/>
              <a:chExt cx="432" cy="415"/>
            </a:xfrm>
          </p:grpSpPr>
          <p:sp>
            <p:nvSpPr>
              <p:cNvPr id="54496" name="Rectangle 12"/>
              <p:cNvSpPr>
                <a:spLocks noChangeArrowheads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7" name="Freeform 13"/>
              <p:cNvSpPr>
                <a:spLocks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8" name="Rectangle 14"/>
              <p:cNvSpPr>
                <a:spLocks noChangeArrowheads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pitchFamily="34" charset="0"/>
                  </a:rPr>
                  <a:t>strobe</a:t>
                </a:r>
              </a:p>
            </p:txBody>
          </p:sp>
          <p:sp>
            <p:nvSpPr>
              <p:cNvPr id="54499" name="Line 15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0" name="Line 16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501" name="Rectangle 17"/>
              <p:cNvSpPr>
                <a:spLocks noChangeArrowheads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54502" name="Rectangle 18"/>
              <p:cNvSpPr>
                <a:spLocks noChangeArrowheads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Q</a:t>
                </a:r>
              </a:p>
            </p:txBody>
          </p:sp>
        </p:grpSp>
        <p:grpSp>
          <p:nvGrpSpPr>
            <p:cNvPr id="54488" name="Group 19"/>
            <p:cNvGrpSpPr>
              <a:grpSpLocks/>
            </p:cNvGrpSpPr>
            <p:nvPr/>
          </p:nvGrpSpPr>
          <p:grpSpPr bwMode="auto">
            <a:xfrm>
              <a:off x="2352" y="881"/>
              <a:ext cx="432" cy="415"/>
              <a:chOff x="4035" y="3216"/>
              <a:chExt cx="432" cy="415"/>
            </a:xfrm>
          </p:grpSpPr>
          <p:sp>
            <p:nvSpPr>
              <p:cNvPr id="54489" name="Rectangle 20"/>
              <p:cNvSpPr>
                <a:spLocks noChangeArrowheads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0" name="Freeform 21"/>
              <p:cNvSpPr>
                <a:spLocks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1" name="Rectangle 22"/>
              <p:cNvSpPr>
                <a:spLocks noChangeArrowheads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pitchFamily="34" charset="0"/>
                  </a:rPr>
                  <a:t>strobe</a:t>
                </a:r>
              </a:p>
            </p:txBody>
          </p:sp>
          <p:sp>
            <p:nvSpPr>
              <p:cNvPr id="54492" name="Line 23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3" name="Line 24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94" name="Rectangle 25"/>
              <p:cNvSpPr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54495" name="Rectangle 26"/>
              <p:cNvSpPr>
                <a:spLocks noChangeArrowheads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Q</a:t>
                </a:r>
              </a:p>
            </p:txBody>
          </p:sp>
        </p:grpSp>
      </p:grpSp>
      <p:sp>
        <p:nvSpPr>
          <p:cNvPr id="54276" name="Line 27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889000" y="3733800"/>
            <a:ext cx="90011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7" name="Line 28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03250" y="3886200"/>
            <a:ext cx="11826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78" name="Line 29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2528888" y="2274888"/>
            <a:ext cx="6588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79" name="Group 3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4043363" y="2590800"/>
            <a:ext cx="3657600" cy="658813"/>
            <a:chOff x="2352" y="1457"/>
            <a:chExt cx="2304" cy="415"/>
          </a:xfrm>
        </p:grpSpPr>
        <p:grpSp>
          <p:nvGrpSpPr>
            <p:cNvPr id="54462" name="Group 31"/>
            <p:cNvGrpSpPr>
              <a:grpSpLocks/>
            </p:cNvGrpSpPr>
            <p:nvPr/>
          </p:nvGrpSpPr>
          <p:grpSpPr bwMode="auto">
            <a:xfrm>
              <a:off x="4224" y="1457"/>
              <a:ext cx="432" cy="415"/>
              <a:chOff x="4035" y="3216"/>
              <a:chExt cx="432" cy="415"/>
            </a:xfrm>
          </p:grpSpPr>
          <p:sp>
            <p:nvSpPr>
              <p:cNvPr id="54479" name="Rectangle 32"/>
              <p:cNvSpPr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80" name="Freeform 33"/>
              <p:cNvSpPr>
                <a:spLocks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81" name="Rectangle 34"/>
              <p:cNvSpPr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pitchFamily="34" charset="0"/>
                  </a:rPr>
                  <a:t>strobe</a:t>
                </a:r>
              </a:p>
            </p:txBody>
          </p:sp>
          <p:sp>
            <p:nvSpPr>
              <p:cNvPr id="54482" name="Line 35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83" name="Line 36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84" name="Rectangle 37"/>
              <p:cNvSpPr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54485" name="Rectangle 38"/>
              <p:cNvSpPr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Q</a:t>
                </a:r>
              </a:p>
            </p:txBody>
          </p:sp>
        </p:grpSp>
        <p:grpSp>
          <p:nvGrpSpPr>
            <p:cNvPr id="54463" name="Group 39"/>
            <p:cNvGrpSpPr>
              <a:grpSpLocks/>
            </p:cNvGrpSpPr>
            <p:nvPr/>
          </p:nvGrpSpPr>
          <p:grpSpPr bwMode="auto">
            <a:xfrm>
              <a:off x="3288" y="1457"/>
              <a:ext cx="432" cy="415"/>
              <a:chOff x="4035" y="3216"/>
              <a:chExt cx="432" cy="415"/>
            </a:xfrm>
          </p:grpSpPr>
          <p:sp>
            <p:nvSpPr>
              <p:cNvPr id="54472" name="Rectangle 40"/>
              <p:cNvSpPr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3" name="Freeform 41"/>
              <p:cNvSpPr>
                <a:spLocks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4" name="Rectangle 42"/>
              <p:cNvSpPr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pitchFamily="34" charset="0"/>
                  </a:rPr>
                  <a:t>strobe</a:t>
                </a:r>
              </a:p>
            </p:txBody>
          </p:sp>
          <p:sp>
            <p:nvSpPr>
              <p:cNvPr id="54475" name="Line 43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6" name="Line 44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7" name="Rectangle 45"/>
              <p:cNvSpPr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54478" name="Rectangle 46"/>
              <p:cNvSpPr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Q</a:t>
                </a:r>
              </a:p>
            </p:txBody>
          </p:sp>
        </p:grpSp>
        <p:grpSp>
          <p:nvGrpSpPr>
            <p:cNvPr id="54464" name="Group 47"/>
            <p:cNvGrpSpPr>
              <a:grpSpLocks/>
            </p:cNvGrpSpPr>
            <p:nvPr/>
          </p:nvGrpSpPr>
          <p:grpSpPr bwMode="auto">
            <a:xfrm>
              <a:off x="2352" y="1457"/>
              <a:ext cx="432" cy="415"/>
              <a:chOff x="4035" y="3216"/>
              <a:chExt cx="432" cy="415"/>
            </a:xfrm>
          </p:grpSpPr>
          <p:sp>
            <p:nvSpPr>
              <p:cNvPr id="54465" name="Rectangle 48"/>
              <p:cNvSpPr>
                <a:spLocks noChangeArrowheads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4080" y="3216"/>
                <a:ext cx="345" cy="415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6" name="Freeform 49"/>
              <p:cNvSpPr>
                <a:spLocks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4079" y="3484"/>
                <a:ext cx="48" cy="96"/>
              </a:xfrm>
              <a:custGeom>
                <a:avLst/>
                <a:gdLst>
                  <a:gd name="T0" fmla="*/ 0 w 48"/>
                  <a:gd name="T1" fmla="*/ 0 h 96"/>
                  <a:gd name="T2" fmla="*/ 48 w 48"/>
                  <a:gd name="T3" fmla="*/ 48 h 96"/>
                  <a:gd name="T4" fmla="*/ 0 w 48"/>
                  <a:gd name="T5" fmla="*/ 96 h 96"/>
                  <a:gd name="T6" fmla="*/ 0 w 48"/>
                  <a:gd name="T7" fmla="*/ 0 h 9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"/>
                  <a:gd name="T13" fmla="*/ 0 h 96"/>
                  <a:gd name="T14" fmla="*/ 48 w 48"/>
                  <a:gd name="T15" fmla="*/ 96 h 9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" h="96">
                    <a:moveTo>
                      <a:pt x="0" y="0"/>
                    </a:moveTo>
                    <a:lnTo>
                      <a:pt x="48" y="48"/>
                    </a:lnTo>
                    <a:lnTo>
                      <a:pt x="0" y="9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7" name="Rectangle 50"/>
              <p:cNvSpPr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4088" y="3486"/>
                <a:ext cx="33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900" b="1">
                    <a:latin typeface="Arial" pitchFamily="34" charset="0"/>
                  </a:rPr>
                  <a:t>strobe</a:t>
                </a:r>
              </a:p>
            </p:txBody>
          </p:sp>
          <p:sp>
            <p:nvSpPr>
              <p:cNvPr id="54468" name="Line 51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4080" y="3312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69" name="Line 52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4346" y="3413"/>
                <a:ext cx="71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70" name="Rectangle 53"/>
              <p:cNvSpPr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4035" y="3288"/>
                <a:ext cx="18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D</a:t>
                </a:r>
              </a:p>
            </p:txBody>
          </p:sp>
          <p:sp>
            <p:nvSpPr>
              <p:cNvPr id="54471" name="Rectangle 54"/>
              <p:cNvSpPr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4276" y="3269"/>
                <a:ext cx="19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sz="1200">
                    <a:latin typeface="Arial" pitchFamily="34" charset="0"/>
                  </a:rPr>
                  <a:t>Q</a:t>
                </a:r>
              </a:p>
            </p:txBody>
          </p:sp>
        </p:grpSp>
      </p:grpSp>
      <p:sp>
        <p:nvSpPr>
          <p:cNvPr id="54280" name="Line 5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06663" y="3398838"/>
            <a:ext cx="6746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281" name="Group 5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3197225" y="1997075"/>
            <a:ext cx="288925" cy="344488"/>
            <a:chOff x="4891" y="1600"/>
            <a:chExt cx="315" cy="408"/>
          </a:xfrm>
        </p:grpSpPr>
        <p:sp>
          <p:nvSpPr>
            <p:cNvPr id="54459" name="Freeform 57"/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60" name="Freeform 58"/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61" name="Line 59"/>
            <p:cNvSpPr>
              <a:spLocks noChangeShapeType="1"/>
            </p:cNvSpPr>
            <p:nvPr>
              <p:custDataLst>
                <p:tags r:id="rId171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282" name="Group 60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3182938" y="3160713"/>
            <a:ext cx="288925" cy="344487"/>
            <a:chOff x="4891" y="1600"/>
            <a:chExt cx="315" cy="408"/>
          </a:xfrm>
        </p:grpSpPr>
        <p:sp>
          <p:nvSpPr>
            <p:cNvPr id="54456" name="Freeform 61"/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57" name="Freeform 62"/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58" name="Line 63"/>
            <p:cNvSpPr>
              <a:spLocks noChangeShapeType="1"/>
            </p:cNvSpPr>
            <p:nvPr>
              <p:custDataLst>
                <p:tags r:id="rId168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283" name="Line 64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490913" y="2173288"/>
            <a:ext cx="3460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4" name="Line 65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3478213" y="3336925"/>
            <a:ext cx="3484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5" name="Line 66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076575" y="2097088"/>
            <a:ext cx="111125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6" name="Line 6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3070225" y="3276600"/>
            <a:ext cx="111125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7" name="Line 6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3986213" y="1938338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8" name="Line 6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983038" y="1939925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89" name="Line 7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480050" y="1939925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0" name="Line 7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476875" y="1941513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1" name="Line 72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6950075" y="1933575"/>
            <a:ext cx="0" cy="238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2" name="Line 73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946900" y="1935163"/>
            <a:ext cx="1349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3" name="Line 74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3986213" y="3119438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4" name="Line 75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3983038" y="3121025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5" name="Line 76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3078163" y="2089150"/>
            <a:ext cx="0" cy="14605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6" name="Line 7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3081338" y="2320925"/>
            <a:ext cx="0" cy="877888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7" name="Line 78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3076575" y="3168650"/>
            <a:ext cx="0" cy="185738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8" name="Line 7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000125" y="5562600"/>
            <a:ext cx="2079625" cy="0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299" name="Line 80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559175" y="382588"/>
            <a:ext cx="3328988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0" name="Line 8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330575" y="687388"/>
            <a:ext cx="20574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1" name="Line 82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2998788" y="992188"/>
            <a:ext cx="912812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2" name="Line 83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3924300" y="990600"/>
            <a:ext cx="0" cy="1138238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3" name="Line 84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3924300" y="1577975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4" name="Line 85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5394325" y="1579563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5" name="Line 86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6880225" y="1581150"/>
            <a:ext cx="206375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6" name="Line 87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>
            <a:off x="5402263" y="674688"/>
            <a:ext cx="0" cy="1463675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7" name="Line 88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6878638" y="382588"/>
            <a:ext cx="0" cy="17653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8" name="Line 89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3917950" y="2216150"/>
            <a:ext cx="0" cy="6858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09" name="Line 90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3925888" y="2740025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0" name="Line 9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5403850" y="2225675"/>
            <a:ext cx="0" cy="677863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1" name="Line 92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5411788" y="2743200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2" name="Line 93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6881813" y="2220913"/>
            <a:ext cx="0" cy="68580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3" name="Line 94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>
            <a:off x="6889750" y="2744788"/>
            <a:ext cx="190500" cy="0"/>
          </a:xfrm>
          <a:prstGeom prst="line">
            <a:avLst/>
          </a:prstGeom>
          <a:noFill/>
          <a:ln w="190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14" name="Text Box 95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7080250" y="120650"/>
            <a:ext cx="1955800" cy="969963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</a:rPr>
              <a:t>LOAD 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take 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data from mem. location #1</a:t>
            </a:r>
          </a:p>
        </p:txBody>
      </p:sp>
      <p:sp>
        <p:nvSpPr>
          <p:cNvPr id="54315" name="Text Box 96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2320925" y="50800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9900"/>
                </a:solidFill>
                <a:latin typeface="Comic Sans MS" pitchFamily="66" charset="0"/>
              </a:rPr>
              <a:t>3 data input bits</a:t>
            </a:r>
          </a:p>
        </p:txBody>
      </p:sp>
      <p:sp>
        <p:nvSpPr>
          <p:cNvPr id="54316" name="Text Box 97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793750" y="5197475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980236"/>
                </a:solidFill>
                <a:latin typeface="Comic Sans MS" pitchFamily="66" charset="0"/>
              </a:rPr>
              <a:t>write enable line</a:t>
            </a:r>
          </a:p>
        </p:txBody>
      </p:sp>
      <p:sp>
        <p:nvSpPr>
          <p:cNvPr id="54317" name="Text Box 98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785813" y="5857875"/>
            <a:ext cx="182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8F01B8"/>
                </a:solidFill>
                <a:latin typeface="Comic Sans MS" pitchFamily="66" charset="0"/>
              </a:rPr>
              <a:t>read enable line</a:t>
            </a:r>
          </a:p>
        </p:txBody>
      </p:sp>
      <p:sp>
        <p:nvSpPr>
          <p:cNvPr id="54318" name="Text Box 99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381000" y="4035425"/>
            <a:ext cx="1143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data address, in binary</a:t>
            </a:r>
            <a:endParaRPr lang="en-US" sz="1400">
              <a:latin typeface="Comic Sans MS" pitchFamily="66" charset="0"/>
            </a:endParaRPr>
          </a:p>
        </p:txBody>
      </p:sp>
      <p:sp>
        <p:nvSpPr>
          <p:cNvPr id="54319" name="Text Box 101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528888" y="201453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0</a:t>
            </a:r>
          </a:p>
        </p:txBody>
      </p:sp>
      <p:sp>
        <p:nvSpPr>
          <p:cNvPr id="54320" name="Text Box 102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2527300" y="31242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1</a:t>
            </a:r>
          </a:p>
        </p:txBody>
      </p:sp>
      <p:sp>
        <p:nvSpPr>
          <p:cNvPr id="54321" name="Text Box 103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660525" y="2286000"/>
            <a:ext cx="10064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1200" b="1">
                <a:latin typeface="Calibri" pitchFamily="34" charset="0"/>
              </a:rPr>
              <a:t>Binary Address Decoder</a:t>
            </a:r>
          </a:p>
        </p:txBody>
      </p:sp>
      <p:sp>
        <p:nvSpPr>
          <p:cNvPr id="54322" name="Text Box 10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76200" y="6546850"/>
            <a:ext cx="34956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two other memory lines and their flip-flops are not drawn</a:t>
            </a:r>
          </a:p>
        </p:txBody>
      </p:sp>
      <p:sp>
        <p:nvSpPr>
          <p:cNvPr id="54323" name="Line 105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>
            <a:off x="5203825" y="1730375"/>
            <a:ext cx="0" cy="4048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4" name="Line 106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>
            <a:off x="2900363" y="2286000"/>
            <a:ext cx="0" cy="1063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5" name="Line 107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7639050" y="1733550"/>
            <a:ext cx="5080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6" name="Line 108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>
            <a:off x="6156325" y="1727200"/>
            <a:ext cx="6191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7" name="Line 10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4665663" y="1736725"/>
            <a:ext cx="5397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8" name="Line 110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5008563" y="2895600"/>
            <a:ext cx="0" cy="40481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29" name="Line 111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4660900" y="2894013"/>
            <a:ext cx="3492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0" name="Line 112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>
            <a:off x="6415088" y="2897188"/>
            <a:ext cx="0" cy="4127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1" name="Line 113"/>
          <p:cNvSpPr>
            <a:spLocks noChangeShapeType="1"/>
          </p:cNvSpPr>
          <p:nvPr>
            <p:custDataLst>
              <p:tags r:id="rId57"/>
            </p:custDataLst>
          </p:nvPr>
        </p:nvSpPr>
        <p:spPr bwMode="auto">
          <a:xfrm>
            <a:off x="6154738" y="2895600"/>
            <a:ext cx="2619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2" name="Line 114"/>
          <p:cNvSpPr>
            <a:spLocks noChangeShapeType="1"/>
          </p:cNvSpPr>
          <p:nvPr>
            <p:custDataLst>
              <p:tags r:id="rId58"/>
            </p:custDataLst>
          </p:nvPr>
        </p:nvSpPr>
        <p:spPr bwMode="auto">
          <a:xfrm>
            <a:off x="7916863" y="2890838"/>
            <a:ext cx="0" cy="102393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3" name="Line 115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7632700" y="2889250"/>
            <a:ext cx="2857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4" name="Line 116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8150225" y="1731963"/>
            <a:ext cx="0" cy="23098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35" name="Line 117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>
            <a:off x="674688" y="5867400"/>
            <a:ext cx="2563812" cy="0"/>
          </a:xfrm>
          <a:prstGeom prst="line">
            <a:avLst/>
          </a:prstGeom>
          <a:noFill/>
          <a:ln w="19050">
            <a:solidFill>
              <a:srgbClr val="8F01B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336" name="Group 119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3414713" y="3778250"/>
            <a:ext cx="288925" cy="344488"/>
            <a:chOff x="4891" y="1600"/>
            <a:chExt cx="315" cy="408"/>
          </a:xfrm>
        </p:grpSpPr>
        <p:sp>
          <p:nvSpPr>
            <p:cNvPr id="54453" name="Freeform 120"/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54" name="Freeform 121"/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55" name="Line 122"/>
            <p:cNvSpPr>
              <a:spLocks noChangeShapeType="1"/>
            </p:cNvSpPr>
            <p:nvPr>
              <p:custDataLst>
                <p:tags r:id="rId165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337" name="Line 123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>
            <a:off x="3725863" y="3954463"/>
            <a:ext cx="1428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338" name="Group 124"/>
          <p:cNvGrpSpPr>
            <a:grpSpLocks/>
          </p:cNvGrpSpPr>
          <p:nvPr>
            <p:custDataLst>
              <p:tags r:id="rId64"/>
            </p:custDataLst>
          </p:nvPr>
        </p:nvGrpSpPr>
        <p:grpSpPr bwMode="auto">
          <a:xfrm>
            <a:off x="3433763" y="4721225"/>
            <a:ext cx="288925" cy="344488"/>
            <a:chOff x="4891" y="1600"/>
            <a:chExt cx="315" cy="408"/>
          </a:xfrm>
        </p:grpSpPr>
        <p:sp>
          <p:nvSpPr>
            <p:cNvPr id="54450" name="Freeform 125"/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51" name="Freeform 126"/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52" name="Line 127"/>
            <p:cNvSpPr>
              <a:spLocks noChangeShapeType="1"/>
            </p:cNvSpPr>
            <p:nvPr>
              <p:custDataLst>
                <p:tags r:id="rId162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339" name="Line 12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3744913" y="4897438"/>
            <a:ext cx="1230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0" name="Line 129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2905125" y="3886200"/>
            <a:ext cx="5397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1" name="Line 133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>
            <a:off x="2709863" y="4813300"/>
            <a:ext cx="7302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342" name="Group 134"/>
          <p:cNvGrpSpPr>
            <a:grpSpLocks/>
          </p:cNvGrpSpPr>
          <p:nvPr>
            <p:custDataLst>
              <p:tags r:id="rId68"/>
            </p:custDataLst>
          </p:nvPr>
        </p:nvGrpSpPr>
        <p:grpSpPr bwMode="auto">
          <a:xfrm rot="5400000">
            <a:off x="5057775" y="4032250"/>
            <a:ext cx="195263" cy="233363"/>
            <a:chOff x="4891" y="1600"/>
            <a:chExt cx="315" cy="408"/>
          </a:xfrm>
        </p:grpSpPr>
        <p:sp>
          <p:nvSpPr>
            <p:cNvPr id="54447" name="Freeform 135"/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48" name="Freeform 136"/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49" name="Line 137"/>
            <p:cNvSpPr>
              <a:spLocks noChangeShapeType="1"/>
            </p:cNvSpPr>
            <p:nvPr>
              <p:custDataLst>
                <p:tags r:id="rId159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43" name="Group 138"/>
          <p:cNvGrpSpPr>
            <a:grpSpLocks/>
          </p:cNvGrpSpPr>
          <p:nvPr>
            <p:custDataLst>
              <p:tags r:id="rId69"/>
            </p:custDataLst>
          </p:nvPr>
        </p:nvGrpSpPr>
        <p:grpSpPr bwMode="auto">
          <a:xfrm rot="5400000">
            <a:off x="4860925" y="4978400"/>
            <a:ext cx="195263" cy="233363"/>
            <a:chOff x="4891" y="1600"/>
            <a:chExt cx="315" cy="408"/>
          </a:xfrm>
        </p:grpSpPr>
        <p:sp>
          <p:nvSpPr>
            <p:cNvPr id="54444" name="Freeform 139"/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45" name="Freeform 140"/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46" name="Line 141"/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44" name="Group 142"/>
          <p:cNvGrpSpPr>
            <a:grpSpLocks/>
          </p:cNvGrpSpPr>
          <p:nvPr>
            <p:custDataLst>
              <p:tags r:id="rId70"/>
            </p:custDataLst>
          </p:nvPr>
        </p:nvGrpSpPr>
        <p:grpSpPr bwMode="auto">
          <a:xfrm rot="5400000">
            <a:off x="6272212" y="4978401"/>
            <a:ext cx="195263" cy="233362"/>
            <a:chOff x="4891" y="1600"/>
            <a:chExt cx="315" cy="408"/>
          </a:xfrm>
        </p:grpSpPr>
        <p:sp>
          <p:nvSpPr>
            <p:cNvPr id="54441" name="Freeform 143"/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42" name="Freeform 144"/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43" name="Line 145"/>
            <p:cNvSpPr>
              <a:spLocks noChangeShapeType="1"/>
            </p:cNvSpPr>
            <p:nvPr>
              <p:custDataLst>
                <p:tags r:id="rId153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45" name="Group 146"/>
          <p:cNvGrpSpPr>
            <a:grpSpLocks/>
          </p:cNvGrpSpPr>
          <p:nvPr>
            <p:custDataLst>
              <p:tags r:id="rId71"/>
            </p:custDataLst>
          </p:nvPr>
        </p:nvGrpSpPr>
        <p:grpSpPr bwMode="auto">
          <a:xfrm rot="5400000">
            <a:off x="7781925" y="4978400"/>
            <a:ext cx="195263" cy="233363"/>
            <a:chOff x="4891" y="1600"/>
            <a:chExt cx="315" cy="408"/>
          </a:xfrm>
        </p:grpSpPr>
        <p:sp>
          <p:nvSpPr>
            <p:cNvPr id="54438" name="Freeform 147"/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9" name="Freeform 148"/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40" name="Line 149"/>
            <p:cNvSpPr>
              <a:spLocks noChangeShapeType="1"/>
            </p:cNvSpPr>
            <p:nvPr>
              <p:custDataLst>
                <p:tags r:id="rId150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46" name="Group 150"/>
          <p:cNvGrpSpPr>
            <a:grpSpLocks/>
          </p:cNvGrpSpPr>
          <p:nvPr>
            <p:custDataLst>
              <p:tags r:id="rId72"/>
            </p:custDataLst>
          </p:nvPr>
        </p:nvGrpSpPr>
        <p:grpSpPr bwMode="auto">
          <a:xfrm rot="5400000">
            <a:off x="6645275" y="4032250"/>
            <a:ext cx="195263" cy="233363"/>
            <a:chOff x="4891" y="1600"/>
            <a:chExt cx="315" cy="408"/>
          </a:xfrm>
        </p:grpSpPr>
        <p:sp>
          <p:nvSpPr>
            <p:cNvPr id="54435" name="Freeform 151"/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6" name="Freeform 152"/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7" name="Line 153"/>
            <p:cNvSpPr>
              <a:spLocks noChangeShapeType="1"/>
            </p:cNvSpPr>
            <p:nvPr>
              <p:custDataLst>
                <p:tags r:id="rId147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4347" name="Group 154"/>
          <p:cNvGrpSpPr>
            <a:grpSpLocks/>
          </p:cNvGrpSpPr>
          <p:nvPr>
            <p:custDataLst>
              <p:tags r:id="rId73"/>
            </p:custDataLst>
          </p:nvPr>
        </p:nvGrpSpPr>
        <p:grpSpPr bwMode="auto">
          <a:xfrm rot="5400000">
            <a:off x="8016875" y="4032250"/>
            <a:ext cx="195263" cy="233363"/>
            <a:chOff x="4891" y="1600"/>
            <a:chExt cx="315" cy="408"/>
          </a:xfrm>
        </p:grpSpPr>
        <p:sp>
          <p:nvSpPr>
            <p:cNvPr id="54432" name="Freeform 155"/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4891" y="1600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3" name="Freeform 156"/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 flipV="1">
              <a:off x="4892" y="1808"/>
              <a:ext cx="314" cy="200"/>
            </a:xfrm>
            <a:custGeom>
              <a:avLst/>
              <a:gdLst>
                <a:gd name="T0" fmla="*/ 3 w 314"/>
                <a:gd name="T1" fmla="*/ 0 h 200"/>
                <a:gd name="T2" fmla="*/ 79 w 314"/>
                <a:gd name="T3" fmla="*/ 12 h 200"/>
                <a:gd name="T4" fmla="*/ 238 w 314"/>
                <a:gd name="T5" fmla="*/ 65 h 200"/>
                <a:gd name="T6" fmla="*/ 291 w 314"/>
                <a:gd name="T7" fmla="*/ 130 h 200"/>
                <a:gd name="T8" fmla="*/ 303 w 314"/>
                <a:gd name="T9" fmla="*/ 147 h 200"/>
                <a:gd name="T10" fmla="*/ 314 w 314"/>
                <a:gd name="T11" fmla="*/ 200 h 2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4"/>
                <a:gd name="T19" fmla="*/ 0 h 200"/>
                <a:gd name="T20" fmla="*/ 314 w 314"/>
                <a:gd name="T21" fmla="*/ 200 h 2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4" h="200">
                  <a:moveTo>
                    <a:pt x="3" y="0"/>
                  </a:moveTo>
                  <a:cubicBezTo>
                    <a:pt x="42" y="14"/>
                    <a:pt x="0" y="0"/>
                    <a:pt x="79" y="12"/>
                  </a:cubicBezTo>
                  <a:cubicBezTo>
                    <a:pt x="116" y="17"/>
                    <a:pt x="207" y="44"/>
                    <a:pt x="238" y="65"/>
                  </a:cubicBezTo>
                  <a:cubicBezTo>
                    <a:pt x="255" y="91"/>
                    <a:pt x="271" y="100"/>
                    <a:pt x="291" y="130"/>
                  </a:cubicBezTo>
                  <a:cubicBezTo>
                    <a:pt x="294" y="135"/>
                    <a:pt x="303" y="147"/>
                    <a:pt x="303" y="147"/>
                  </a:cubicBezTo>
                  <a:cubicBezTo>
                    <a:pt x="308" y="165"/>
                    <a:pt x="314" y="180"/>
                    <a:pt x="314" y="20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434" name="Line 157"/>
            <p:cNvSpPr>
              <a:spLocks noChangeShapeType="1"/>
            </p:cNvSpPr>
            <p:nvPr>
              <p:custDataLst>
                <p:tags r:id="rId144"/>
              </p:custDataLst>
            </p:nvPr>
          </p:nvSpPr>
          <p:spPr bwMode="auto">
            <a:xfrm>
              <a:off x="4894" y="1606"/>
              <a:ext cx="0" cy="3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4348" name="Line 158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5254625" y="3954463"/>
            <a:ext cx="15001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49" name="Line 159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6827838" y="3954463"/>
            <a:ext cx="12461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0" name="Line 160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8070850" y="3946525"/>
            <a:ext cx="0" cy="111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1" name="Line 161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>
            <a:off x="6691313" y="3956050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2" name="Line 162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>
            <a:off x="5094288" y="3946525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3" name="Line 163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906963" y="4889500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4" name="Line 164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5065713" y="4900613"/>
            <a:ext cx="1276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5" name="Line 165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>
            <a:off x="6496050" y="4900613"/>
            <a:ext cx="13414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6" name="Line 166"/>
          <p:cNvSpPr>
            <a:spLocks noChangeShapeType="1"/>
          </p:cNvSpPr>
          <p:nvPr>
            <p:custDataLst>
              <p:tags r:id="rId82"/>
            </p:custDataLst>
          </p:nvPr>
        </p:nvSpPr>
        <p:spPr bwMode="auto">
          <a:xfrm>
            <a:off x="7835900" y="4886325"/>
            <a:ext cx="0" cy="1031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7" name="Line 167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>
            <a:off x="6313488" y="4887913"/>
            <a:ext cx="0" cy="103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8" name="Line 168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5170488" y="4240213"/>
            <a:ext cx="0" cy="6111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59" name="Line 169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6743700" y="4257675"/>
            <a:ext cx="0" cy="6111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0" name="Line 170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>
            <a:off x="8126413" y="4267200"/>
            <a:ext cx="0" cy="13096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4361" name="Group 171"/>
          <p:cNvGrpSpPr>
            <a:grpSpLocks/>
          </p:cNvGrpSpPr>
          <p:nvPr>
            <p:custDataLst>
              <p:tags r:id="rId87"/>
            </p:custDataLst>
          </p:nvPr>
        </p:nvGrpSpPr>
        <p:grpSpPr bwMode="auto">
          <a:xfrm rot="5400000">
            <a:off x="7847807" y="5520531"/>
            <a:ext cx="304800" cy="388937"/>
            <a:chOff x="4734" y="3053"/>
            <a:chExt cx="656" cy="491"/>
          </a:xfrm>
        </p:grpSpPr>
        <p:grpSp>
          <p:nvGrpSpPr>
            <p:cNvPr id="54426" name="Group 172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54430" name="Freeform 173"/>
              <p:cNvSpPr>
                <a:spLocks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7 w 806"/>
                  <a:gd name="T3" fmla="*/ 30 h 254"/>
                  <a:gd name="T4" fmla="*/ 8 w 806"/>
                  <a:gd name="T5" fmla="*/ 47 h 254"/>
                  <a:gd name="T6" fmla="*/ 9 w 806"/>
                  <a:gd name="T7" fmla="*/ 65 h 254"/>
                  <a:gd name="T8" fmla="*/ 10 w 806"/>
                  <a:gd name="T9" fmla="*/ 94 h 254"/>
                  <a:gd name="T10" fmla="*/ 10 w 806"/>
                  <a:gd name="T11" fmla="*/ 112 h 254"/>
                  <a:gd name="T12" fmla="*/ 11 w 806"/>
                  <a:gd name="T13" fmla="*/ 124 h 254"/>
                  <a:gd name="T14" fmla="*/ 11 w 806"/>
                  <a:gd name="T15" fmla="*/ 159 h 254"/>
                  <a:gd name="T16" fmla="*/ 11 w 806"/>
                  <a:gd name="T17" fmla="*/ 188 h 254"/>
                  <a:gd name="T18" fmla="*/ 13 w 806"/>
                  <a:gd name="T19" fmla="*/ 235 h 254"/>
                  <a:gd name="T20" fmla="*/ 13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31" name="Freeform 174"/>
              <p:cNvSpPr>
                <a:spLocks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427" name="Group 175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54428" name="Freeform 176"/>
              <p:cNvSpPr>
                <a:spLocks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7 w 806"/>
                  <a:gd name="T3" fmla="*/ 30 h 254"/>
                  <a:gd name="T4" fmla="*/ 8 w 806"/>
                  <a:gd name="T5" fmla="*/ 47 h 254"/>
                  <a:gd name="T6" fmla="*/ 9 w 806"/>
                  <a:gd name="T7" fmla="*/ 65 h 254"/>
                  <a:gd name="T8" fmla="*/ 10 w 806"/>
                  <a:gd name="T9" fmla="*/ 94 h 254"/>
                  <a:gd name="T10" fmla="*/ 10 w 806"/>
                  <a:gd name="T11" fmla="*/ 112 h 254"/>
                  <a:gd name="T12" fmla="*/ 11 w 806"/>
                  <a:gd name="T13" fmla="*/ 124 h 254"/>
                  <a:gd name="T14" fmla="*/ 11 w 806"/>
                  <a:gd name="T15" fmla="*/ 159 h 254"/>
                  <a:gd name="T16" fmla="*/ 11 w 806"/>
                  <a:gd name="T17" fmla="*/ 188 h 254"/>
                  <a:gd name="T18" fmla="*/ 13 w 806"/>
                  <a:gd name="T19" fmla="*/ 235 h 254"/>
                  <a:gd name="T20" fmla="*/ 13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9" name="Freeform 177"/>
              <p:cNvSpPr>
                <a:spLocks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4362" name="Group 178"/>
          <p:cNvGrpSpPr>
            <a:grpSpLocks/>
          </p:cNvGrpSpPr>
          <p:nvPr>
            <p:custDataLst>
              <p:tags r:id="rId88"/>
            </p:custDataLst>
          </p:nvPr>
        </p:nvGrpSpPr>
        <p:grpSpPr bwMode="auto">
          <a:xfrm rot="5400000">
            <a:off x="6414294" y="5698331"/>
            <a:ext cx="304800" cy="522288"/>
            <a:chOff x="4734" y="3053"/>
            <a:chExt cx="656" cy="491"/>
          </a:xfrm>
        </p:grpSpPr>
        <p:grpSp>
          <p:nvGrpSpPr>
            <p:cNvPr id="54420" name="Group 179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54424" name="Freeform 180"/>
              <p:cNvSpPr>
                <a:spLocks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7 w 806"/>
                  <a:gd name="T3" fmla="*/ 30 h 254"/>
                  <a:gd name="T4" fmla="*/ 8 w 806"/>
                  <a:gd name="T5" fmla="*/ 47 h 254"/>
                  <a:gd name="T6" fmla="*/ 9 w 806"/>
                  <a:gd name="T7" fmla="*/ 65 h 254"/>
                  <a:gd name="T8" fmla="*/ 10 w 806"/>
                  <a:gd name="T9" fmla="*/ 94 h 254"/>
                  <a:gd name="T10" fmla="*/ 10 w 806"/>
                  <a:gd name="T11" fmla="*/ 112 h 254"/>
                  <a:gd name="T12" fmla="*/ 11 w 806"/>
                  <a:gd name="T13" fmla="*/ 124 h 254"/>
                  <a:gd name="T14" fmla="*/ 11 w 806"/>
                  <a:gd name="T15" fmla="*/ 159 h 254"/>
                  <a:gd name="T16" fmla="*/ 11 w 806"/>
                  <a:gd name="T17" fmla="*/ 188 h 254"/>
                  <a:gd name="T18" fmla="*/ 13 w 806"/>
                  <a:gd name="T19" fmla="*/ 235 h 254"/>
                  <a:gd name="T20" fmla="*/ 13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5" name="Freeform 181"/>
              <p:cNvSpPr>
                <a:spLocks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421" name="Group 182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54422" name="Freeform 183"/>
              <p:cNvSpPr>
                <a:spLocks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7 w 806"/>
                  <a:gd name="T3" fmla="*/ 30 h 254"/>
                  <a:gd name="T4" fmla="*/ 8 w 806"/>
                  <a:gd name="T5" fmla="*/ 47 h 254"/>
                  <a:gd name="T6" fmla="*/ 9 w 806"/>
                  <a:gd name="T7" fmla="*/ 65 h 254"/>
                  <a:gd name="T8" fmla="*/ 10 w 806"/>
                  <a:gd name="T9" fmla="*/ 94 h 254"/>
                  <a:gd name="T10" fmla="*/ 10 w 806"/>
                  <a:gd name="T11" fmla="*/ 112 h 254"/>
                  <a:gd name="T12" fmla="*/ 11 w 806"/>
                  <a:gd name="T13" fmla="*/ 124 h 254"/>
                  <a:gd name="T14" fmla="*/ 11 w 806"/>
                  <a:gd name="T15" fmla="*/ 159 h 254"/>
                  <a:gd name="T16" fmla="*/ 11 w 806"/>
                  <a:gd name="T17" fmla="*/ 188 h 254"/>
                  <a:gd name="T18" fmla="*/ 13 w 806"/>
                  <a:gd name="T19" fmla="*/ 235 h 254"/>
                  <a:gd name="T20" fmla="*/ 13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23" name="Freeform 184"/>
              <p:cNvSpPr>
                <a:spLocks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4363" name="Group 185"/>
          <p:cNvGrpSpPr>
            <a:grpSpLocks/>
          </p:cNvGrpSpPr>
          <p:nvPr>
            <p:custDataLst>
              <p:tags r:id="rId89"/>
            </p:custDataLst>
          </p:nvPr>
        </p:nvGrpSpPr>
        <p:grpSpPr bwMode="auto">
          <a:xfrm rot="5400000">
            <a:off x="4907757" y="6022181"/>
            <a:ext cx="304800" cy="388937"/>
            <a:chOff x="4734" y="3053"/>
            <a:chExt cx="656" cy="491"/>
          </a:xfrm>
        </p:grpSpPr>
        <p:grpSp>
          <p:nvGrpSpPr>
            <p:cNvPr id="54414" name="Group 186"/>
            <p:cNvGrpSpPr>
              <a:grpSpLocks/>
            </p:cNvGrpSpPr>
            <p:nvPr/>
          </p:nvGrpSpPr>
          <p:grpSpPr bwMode="auto">
            <a:xfrm>
              <a:off x="4734" y="3053"/>
              <a:ext cx="648" cy="254"/>
              <a:chOff x="4734" y="3053"/>
              <a:chExt cx="648" cy="254"/>
            </a:xfrm>
          </p:grpSpPr>
          <p:sp>
            <p:nvSpPr>
              <p:cNvPr id="54418" name="Freeform 187"/>
              <p:cNvSpPr>
                <a:spLocks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7 w 806"/>
                  <a:gd name="T3" fmla="*/ 30 h 254"/>
                  <a:gd name="T4" fmla="*/ 8 w 806"/>
                  <a:gd name="T5" fmla="*/ 47 h 254"/>
                  <a:gd name="T6" fmla="*/ 9 w 806"/>
                  <a:gd name="T7" fmla="*/ 65 h 254"/>
                  <a:gd name="T8" fmla="*/ 10 w 806"/>
                  <a:gd name="T9" fmla="*/ 94 h 254"/>
                  <a:gd name="T10" fmla="*/ 10 w 806"/>
                  <a:gd name="T11" fmla="*/ 112 h 254"/>
                  <a:gd name="T12" fmla="*/ 11 w 806"/>
                  <a:gd name="T13" fmla="*/ 124 h 254"/>
                  <a:gd name="T14" fmla="*/ 11 w 806"/>
                  <a:gd name="T15" fmla="*/ 159 h 254"/>
                  <a:gd name="T16" fmla="*/ 11 w 806"/>
                  <a:gd name="T17" fmla="*/ 188 h 254"/>
                  <a:gd name="T18" fmla="*/ 13 w 806"/>
                  <a:gd name="T19" fmla="*/ 235 h 254"/>
                  <a:gd name="T20" fmla="*/ 13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19" name="Freeform 188"/>
              <p:cNvSpPr>
                <a:spLocks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415" name="Group 189"/>
            <p:cNvGrpSpPr>
              <a:grpSpLocks/>
            </p:cNvGrpSpPr>
            <p:nvPr/>
          </p:nvGrpSpPr>
          <p:grpSpPr bwMode="auto">
            <a:xfrm flipV="1">
              <a:off x="4742" y="3290"/>
              <a:ext cx="648" cy="254"/>
              <a:chOff x="4734" y="3053"/>
              <a:chExt cx="648" cy="254"/>
            </a:xfrm>
          </p:grpSpPr>
          <p:sp>
            <p:nvSpPr>
              <p:cNvPr id="54416" name="Freeform 190"/>
              <p:cNvSpPr>
                <a:spLocks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734" y="3053"/>
                <a:ext cx="648" cy="254"/>
              </a:xfrm>
              <a:custGeom>
                <a:avLst/>
                <a:gdLst>
                  <a:gd name="T0" fmla="*/ 0 w 806"/>
                  <a:gd name="T1" fmla="*/ 0 h 254"/>
                  <a:gd name="T2" fmla="*/ 7 w 806"/>
                  <a:gd name="T3" fmla="*/ 30 h 254"/>
                  <a:gd name="T4" fmla="*/ 8 w 806"/>
                  <a:gd name="T5" fmla="*/ 47 h 254"/>
                  <a:gd name="T6" fmla="*/ 9 w 806"/>
                  <a:gd name="T7" fmla="*/ 65 h 254"/>
                  <a:gd name="T8" fmla="*/ 10 w 806"/>
                  <a:gd name="T9" fmla="*/ 94 h 254"/>
                  <a:gd name="T10" fmla="*/ 10 w 806"/>
                  <a:gd name="T11" fmla="*/ 112 h 254"/>
                  <a:gd name="T12" fmla="*/ 11 w 806"/>
                  <a:gd name="T13" fmla="*/ 124 h 254"/>
                  <a:gd name="T14" fmla="*/ 11 w 806"/>
                  <a:gd name="T15" fmla="*/ 159 h 254"/>
                  <a:gd name="T16" fmla="*/ 11 w 806"/>
                  <a:gd name="T17" fmla="*/ 188 h 254"/>
                  <a:gd name="T18" fmla="*/ 13 w 806"/>
                  <a:gd name="T19" fmla="*/ 235 h 254"/>
                  <a:gd name="T20" fmla="*/ 13 w 806"/>
                  <a:gd name="T21" fmla="*/ 253 h 25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06"/>
                  <a:gd name="T34" fmla="*/ 0 h 254"/>
                  <a:gd name="T35" fmla="*/ 806 w 806"/>
                  <a:gd name="T36" fmla="*/ 254 h 25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06" h="254">
                    <a:moveTo>
                      <a:pt x="0" y="0"/>
                    </a:moveTo>
                    <a:cubicBezTo>
                      <a:pt x="165" y="3"/>
                      <a:pt x="315" y="11"/>
                      <a:pt x="477" y="30"/>
                    </a:cubicBezTo>
                    <a:cubicBezTo>
                      <a:pt x="528" y="44"/>
                      <a:pt x="460" y="23"/>
                      <a:pt x="512" y="47"/>
                    </a:cubicBezTo>
                    <a:cubicBezTo>
                      <a:pt x="552" y="65"/>
                      <a:pt x="536" y="53"/>
                      <a:pt x="571" y="65"/>
                    </a:cubicBezTo>
                    <a:cubicBezTo>
                      <a:pt x="594" y="72"/>
                      <a:pt x="612" y="86"/>
                      <a:pt x="636" y="94"/>
                    </a:cubicBezTo>
                    <a:cubicBezTo>
                      <a:pt x="643" y="100"/>
                      <a:pt x="650" y="106"/>
                      <a:pt x="659" y="112"/>
                    </a:cubicBezTo>
                    <a:cubicBezTo>
                      <a:pt x="666" y="116"/>
                      <a:pt x="675" y="118"/>
                      <a:pt x="683" y="124"/>
                    </a:cubicBezTo>
                    <a:cubicBezTo>
                      <a:pt x="714" y="146"/>
                      <a:pt x="687" y="134"/>
                      <a:pt x="712" y="159"/>
                    </a:cubicBezTo>
                    <a:cubicBezTo>
                      <a:pt x="720" y="167"/>
                      <a:pt x="741" y="180"/>
                      <a:pt x="753" y="188"/>
                    </a:cubicBezTo>
                    <a:cubicBezTo>
                      <a:pt x="761" y="212"/>
                      <a:pt x="773" y="221"/>
                      <a:pt x="795" y="235"/>
                    </a:cubicBezTo>
                    <a:cubicBezTo>
                      <a:pt x="800" y="254"/>
                      <a:pt x="793" y="253"/>
                      <a:pt x="806" y="253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417" name="Freeform 191"/>
              <p:cNvSpPr>
                <a:spLocks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741" y="3059"/>
                <a:ext cx="129" cy="241"/>
              </a:xfrm>
              <a:custGeom>
                <a:avLst/>
                <a:gdLst>
                  <a:gd name="T0" fmla="*/ 0 w 129"/>
                  <a:gd name="T1" fmla="*/ 0 h 241"/>
                  <a:gd name="T2" fmla="*/ 41 w 129"/>
                  <a:gd name="T3" fmla="*/ 35 h 241"/>
                  <a:gd name="T4" fmla="*/ 106 w 129"/>
                  <a:gd name="T5" fmla="*/ 171 h 241"/>
                  <a:gd name="T6" fmla="*/ 123 w 129"/>
                  <a:gd name="T7" fmla="*/ 218 h 241"/>
                  <a:gd name="T8" fmla="*/ 129 w 129"/>
                  <a:gd name="T9" fmla="*/ 241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9"/>
                  <a:gd name="T16" fmla="*/ 0 h 241"/>
                  <a:gd name="T17" fmla="*/ 129 w 129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9" h="241">
                    <a:moveTo>
                      <a:pt x="0" y="0"/>
                    </a:moveTo>
                    <a:cubicBezTo>
                      <a:pt x="24" y="8"/>
                      <a:pt x="18" y="20"/>
                      <a:pt x="41" y="35"/>
                    </a:cubicBezTo>
                    <a:cubicBezTo>
                      <a:pt x="57" y="83"/>
                      <a:pt x="87" y="123"/>
                      <a:pt x="106" y="171"/>
                    </a:cubicBezTo>
                    <a:cubicBezTo>
                      <a:pt x="111" y="186"/>
                      <a:pt x="117" y="202"/>
                      <a:pt x="123" y="218"/>
                    </a:cubicBezTo>
                    <a:cubicBezTo>
                      <a:pt x="125" y="225"/>
                      <a:pt x="129" y="241"/>
                      <a:pt x="129" y="24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4364" name="Line 192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7881938" y="5197475"/>
            <a:ext cx="0" cy="3889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5" name="Line 193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6745288" y="4933950"/>
            <a:ext cx="0" cy="889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6" name="Line 194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>
            <a:off x="6373813" y="5181600"/>
            <a:ext cx="0" cy="64293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7" name="Line 195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>
            <a:off x="4954588" y="5222875"/>
            <a:ext cx="0" cy="8731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8" name="Line 196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>
            <a:off x="5170488" y="4922838"/>
            <a:ext cx="0" cy="11668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69" name="Line 197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>
            <a:off x="6561138" y="6103938"/>
            <a:ext cx="0" cy="103187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0" name="Line 19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>
            <a:off x="7999413" y="5883275"/>
            <a:ext cx="0" cy="1031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1" name="Line 199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>
            <a:off x="5049838" y="6369050"/>
            <a:ext cx="0" cy="1031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2" name="Line 200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5051425" y="6465888"/>
            <a:ext cx="2538413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3" name="Line 20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6569075" y="6213475"/>
            <a:ext cx="165735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4" name="Line 202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>
            <a:off x="8015288" y="5984875"/>
            <a:ext cx="8080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5" name="Text Box 203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>
            <a:off x="7162800" y="6503988"/>
            <a:ext cx="187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000FF"/>
                </a:solidFill>
                <a:latin typeface="Comic Sans MS" pitchFamily="66" charset="0"/>
              </a:rPr>
              <a:t>3 data output bits</a:t>
            </a:r>
          </a:p>
        </p:txBody>
      </p:sp>
      <p:sp>
        <p:nvSpPr>
          <p:cNvPr id="54376" name="Line 204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>
            <a:off x="2900363" y="3452813"/>
            <a:ext cx="0" cy="428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7" name="Line 205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>
            <a:off x="2711450" y="3406775"/>
            <a:ext cx="0" cy="140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8" name="Line 206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>
            <a:off x="3076575" y="3448050"/>
            <a:ext cx="0" cy="392113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79" name="Line 207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>
            <a:off x="3081338" y="3943350"/>
            <a:ext cx="0" cy="828675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0" name="Line 208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>
            <a:off x="3081338" y="4884738"/>
            <a:ext cx="0" cy="677862"/>
          </a:xfrm>
          <a:prstGeom prst="line">
            <a:avLst/>
          </a:prstGeom>
          <a:noFill/>
          <a:ln w="19050">
            <a:solidFill>
              <a:srgbClr val="98023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1" name="Line 209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>
            <a:off x="5010150" y="3981450"/>
            <a:ext cx="0" cy="10080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2" name="Line 210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>
            <a:off x="6413500" y="3381375"/>
            <a:ext cx="0" cy="523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3" name="Line 211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>
            <a:off x="6413500" y="3998913"/>
            <a:ext cx="0" cy="9842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4" name="Line 212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>
            <a:off x="5010150" y="3389313"/>
            <a:ext cx="0" cy="52387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5" name="Line 213"/>
          <p:cNvSpPr>
            <a:spLocks noChangeShapeType="1"/>
          </p:cNvSpPr>
          <p:nvPr>
            <p:custDataLst>
              <p:tags r:id="rId111"/>
            </p:custDataLst>
          </p:nvPr>
        </p:nvSpPr>
        <p:spPr bwMode="auto">
          <a:xfrm>
            <a:off x="5503863" y="3113088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6" name="Line 214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5500688" y="3114675"/>
            <a:ext cx="1111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7" name="Line 21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6958013" y="3122613"/>
            <a:ext cx="0" cy="22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8" name="Line 216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6954838" y="3124200"/>
            <a:ext cx="127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89" name="Line 217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5210175" y="2222500"/>
            <a:ext cx="0" cy="10795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0" name="Line 218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5210175" y="3379788"/>
            <a:ext cx="0" cy="6667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1" name="Text Box 219"/>
          <p:cNvSpPr txBox="1">
            <a:spLocks noChangeArrowheads="1"/>
          </p:cNvSpPr>
          <p:nvPr>
            <p:custDataLst>
              <p:tags r:id="rId117"/>
            </p:custDataLst>
          </p:nvPr>
        </p:nvSpPr>
        <p:spPr bwMode="auto">
          <a:xfrm>
            <a:off x="2170113" y="4262438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2</a:t>
            </a:r>
          </a:p>
        </p:txBody>
      </p:sp>
      <p:sp>
        <p:nvSpPr>
          <p:cNvPr id="54392" name="Text Box 220"/>
          <p:cNvSpPr txBox="1">
            <a:spLocks noChangeArrowheads="1"/>
          </p:cNvSpPr>
          <p:nvPr>
            <p:custDataLst>
              <p:tags r:id="rId118"/>
            </p:custDataLst>
          </p:nvPr>
        </p:nvSpPr>
        <p:spPr bwMode="auto">
          <a:xfrm>
            <a:off x="2170113" y="4594225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3</a:t>
            </a:r>
          </a:p>
        </p:txBody>
      </p:sp>
      <p:sp>
        <p:nvSpPr>
          <p:cNvPr id="54393" name="Line 221"/>
          <p:cNvSpPr>
            <a:spLocks noChangeShapeType="1"/>
          </p:cNvSpPr>
          <p:nvPr>
            <p:custDataLst>
              <p:tags r:id="rId119"/>
            </p:custDataLst>
          </p:nvPr>
        </p:nvSpPr>
        <p:spPr bwMode="auto">
          <a:xfrm>
            <a:off x="2411413" y="4410075"/>
            <a:ext cx="87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4" name="Line 222"/>
          <p:cNvSpPr>
            <a:spLocks noChangeShapeType="1"/>
          </p:cNvSpPr>
          <p:nvPr>
            <p:custDataLst>
              <p:tags r:id="rId120"/>
            </p:custDataLst>
          </p:nvPr>
        </p:nvSpPr>
        <p:spPr bwMode="auto">
          <a:xfrm>
            <a:off x="2414588" y="4748213"/>
            <a:ext cx="87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5" name="Line 223"/>
          <p:cNvSpPr>
            <a:spLocks noChangeShapeType="1"/>
          </p:cNvSpPr>
          <p:nvPr>
            <p:custDataLst>
              <p:tags r:id="rId121"/>
            </p:custDataLst>
          </p:nvPr>
        </p:nvSpPr>
        <p:spPr bwMode="auto">
          <a:xfrm>
            <a:off x="6780213" y="1728788"/>
            <a:ext cx="0" cy="4048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6" name="Line 224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>
            <a:off x="6786563" y="2220913"/>
            <a:ext cx="0" cy="10795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7" name="Line 225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>
            <a:off x="6786563" y="3378200"/>
            <a:ext cx="0" cy="6667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8" name="Line 226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>
            <a:off x="7913688" y="3981450"/>
            <a:ext cx="0" cy="1008063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399" name="Text Box 227"/>
          <p:cNvSpPr txBox="1">
            <a:spLocks noChangeArrowheads="1"/>
          </p:cNvSpPr>
          <p:nvPr>
            <p:custDataLst>
              <p:tags r:id="rId125"/>
            </p:custDataLst>
          </p:nvPr>
        </p:nvSpPr>
        <p:spPr bwMode="auto">
          <a:xfrm>
            <a:off x="4830763" y="612140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Arial" pitchFamily="34" charset="0"/>
              </a:rPr>
              <a:t>OR</a:t>
            </a:r>
          </a:p>
        </p:txBody>
      </p:sp>
      <p:sp>
        <p:nvSpPr>
          <p:cNvPr id="54400" name="Text Box 228"/>
          <p:cNvSpPr txBox="1">
            <a:spLocks noChangeArrowheads="1"/>
          </p:cNvSpPr>
          <p:nvPr>
            <p:custDataLst>
              <p:tags r:id="rId126"/>
            </p:custDataLst>
          </p:nvPr>
        </p:nvSpPr>
        <p:spPr bwMode="auto">
          <a:xfrm>
            <a:off x="6324600" y="5861050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Arial" pitchFamily="34" charset="0"/>
              </a:rPr>
              <a:t>OR</a:t>
            </a:r>
          </a:p>
        </p:txBody>
      </p:sp>
      <p:sp>
        <p:nvSpPr>
          <p:cNvPr id="54401" name="Text Box 229"/>
          <p:cNvSpPr txBox="1">
            <a:spLocks noChangeArrowheads="1"/>
          </p:cNvSpPr>
          <p:nvPr>
            <p:custDataLst>
              <p:tags r:id="rId127"/>
            </p:custDataLst>
          </p:nvPr>
        </p:nvSpPr>
        <p:spPr bwMode="auto">
          <a:xfrm>
            <a:off x="7770813" y="5616575"/>
            <a:ext cx="457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900">
                <a:latin typeface="Arial" pitchFamily="34" charset="0"/>
              </a:rPr>
              <a:t>OR</a:t>
            </a:r>
          </a:p>
        </p:txBody>
      </p:sp>
      <p:sp>
        <p:nvSpPr>
          <p:cNvPr id="54402" name="Text Box 230"/>
          <p:cNvSpPr txBox="1">
            <a:spLocks noChangeArrowheads="1"/>
          </p:cNvSpPr>
          <p:nvPr/>
        </p:nvSpPr>
        <p:spPr bwMode="auto">
          <a:xfrm>
            <a:off x="106363" y="88900"/>
            <a:ext cx="19843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0. Suppose 101 is in Location #1</a:t>
            </a:r>
          </a:p>
        </p:txBody>
      </p:sp>
      <p:sp>
        <p:nvSpPr>
          <p:cNvPr id="54403" name="Text Box 231"/>
          <p:cNvSpPr txBox="1">
            <a:spLocks noChangeArrowheads="1"/>
          </p:cNvSpPr>
          <p:nvPr/>
        </p:nvSpPr>
        <p:spPr bwMode="auto">
          <a:xfrm>
            <a:off x="88900" y="796925"/>
            <a:ext cx="21907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3. Which gates will ensure bits from memory location #1 are read out?</a:t>
            </a:r>
          </a:p>
        </p:txBody>
      </p:sp>
      <p:sp>
        <p:nvSpPr>
          <p:cNvPr id="54404" name="Text Box 233"/>
          <p:cNvSpPr txBox="1">
            <a:spLocks noChangeArrowheads="1"/>
          </p:cNvSpPr>
          <p:nvPr/>
        </p:nvSpPr>
        <p:spPr bwMode="auto">
          <a:xfrm>
            <a:off x="92075" y="1184275"/>
            <a:ext cx="242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4. Which gates will ensure bits from memory location #0 are </a:t>
            </a:r>
            <a:r>
              <a:rPr lang="en-US" sz="1000" b="1" i="1"/>
              <a:t>not</a:t>
            </a:r>
            <a:r>
              <a:rPr lang="en-US" sz="1000" b="1"/>
              <a:t> read out?</a:t>
            </a:r>
          </a:p>
        </p:txBody>
      </p:sp>
      <p:sp>
        <p:nvSpPr>
          <p:cNvPr id="54405" name="Rectangle 234"/>
          <p:cNvSpPr>
            <a:spLocks noChangeArrowheads="1"/>
          </p:cNvSpPr>
          <p:nvPr/>
        </p:nvSpPr>
        <p:spPr bwMode="auto">
          <a:xfrm>
            <a:off x="2265363" y="1643063"/>
            <a:ext cx="8159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000" b="1"/>
              <a:t>memory location</a:t>
            </a:r>
          </a:p>
        </p:txBody>
      </p:sp>
      <p:sp>
        <p:nvSpPr>
          <p:cNvPr id="54406" name="Text Box 235"/>
          <p:cNvSpPr txBox="1">
            <a:spLocks noChangeArrowheads="1"/>
          </p:cNvSpPr>
          <p:nvPr/>
        </p:nvSpPr>
        <p:spPr bwMode="auto">
          <a:xfrm>
            <a:off x="88900" y="325438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1. Give </a:t>
            </a:r>
            <a:r>
              <a:rPr lang="en-US" sz="1000" b="1">
                <a:latin typeface="Courier New" pitchFamily="49" charset="0"/>
              </a:rPr>
              <a:t>01</a:t>
            </a:r>
            <a:r>
              <a:rPr lang="en-US" sz="1000" b="1"/>
              <a:t> to the decoder (the 1 goes on)</a:t>
            </a:r>
          </a:p>
        </p:txBody>
      </p:sp>
      <p:sp>
        <p:nvSpPr>
          <p:cNvPr id="54407" name="Text Box 236"/>
          <p:cNvSpPr txBox="1">
            <a:spLocks noChangeArrowheads="1"/>
          </p:cNvSpPr>
          <p:nvPr/>
        </p:nvSpPr>
        <p:spPr bwMode="auto">
          <a:xfrm>
            <a:off x="88900" y="560388"/>
            <a:ext cx="2438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/>
              <a:t>2. Make the "Read Enable" high</a:t>
            </a:r>
          </a:p>
        </p:txBody>
      </p:sp>
      <p:sp>
        <p:nvSpPr>
          <p:cNvPr id="54408" name="Rectangle 237"/>
          <p:cNvSpPr>
            <a:spLocks noChangeArrowheads="1"/>
          </p:cNvSpPr>
          <p:nvPr/>
        </p:nvSpPr>
        <p:spPr bwMode="auto">
          <a:xfrm>
            <a:off x="1784350" y="2163763"/>
            <a:ext cx="731838" cy="27892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4409" name="Text Box 233"/>
          <p:cNvSpPr txBox="1">
            <a:spLocks noChangeArrowheads="1"/>
          </p:cNvSpPr>
          <p:nvPr/>
        </p:nvSpPr>
        <p:spPr bwMode="auto">
          <a:xfrm>
            <a:off x="92075" y="1581150"/>
            <a:ext cx="2117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000" b="1" i="1">
                <a:solidFill>
                  <a:srgbClr val="C00000"/>
                </a:solidFill>
              </a:rPr>
              <a:t>5. Draw where the "Read Enable" wire should go!</a:t>
            </a:r>
          </a:p>
        </p:txBody>
      </p:sp>
      <p:sp>
        <p:nvSpPr>
          <p:cNvPr id="54410" name="TextBox 237"/>
          <p:cNvSpPr txBox="1">
            <a:spLocks noChangeArrowheads="1"/>
          </p:cNvSpPr>
          <p:nvPr/>
        </p:nvSpPr>
        <p:spPr bwMode="auto">
          <a:xfrm>
            <a:off x="8420100" y="1371600"/>
            <a:ext cx="492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4800" b="1">
                <a:latin typeface="Calibri" pitchFamily="34" charset="0"/>
              </a:rPr>
              <a:t>0</a:t>
            </a:r>
          </a:p>
        </p:txBody>
      </p:sp>
      <p:sp>
        <p:nvSpPr>
          <p:cNvPr id="54411" name="TextBox 240"/>
          <p:cNvSpPr txBox="1">
            <a:spLocks noChangeArrowheads="1"/>
          </p:cNvSpPr>
          <p:nvPr/>
        </p:nvSpPr>
        <p:spPr bwMode="auto">
          <a:xfrm>
            <a:off x="8420100" y="2522538"/>
            <a:ext cx="492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r>
              <a:rPr lang="en-US" sz="4800" b="1">
                <a:latin typeface="Calibri" pitchFamily="34" charset="0"/>
              </a:rPr>
              <a:t>1</a:t>
            </a:r>
          </a:p>
        </p:txBody>
      </p:sp>
      <p:sp>
        <p:nvSpPr>
          <p:cNvPr id="54412" name="Text Box 219"/>
          <p:cNvSpPr txBox="1">
            <a:spLocks noChangeArrowheads="1"/>
          </p:cNvSpPr>
          <p:nvPr>
            <p:custDataLst>
              <p:tags r:id="rId128"/>
            </p:custDataLst>
          </p:nvPr>
        </p:nvSpPr>
        <p:spPr bwMode="auto">
          <a:xfrm>
            <a:off x="152400" y="3733800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A0</a:t>
            </a:r>
          </a:p>
        </p:txBody>
      </p:sp>
      <p:sp>
        <p:nvSpPr>
          <p:cNvPr id="54413" name="Text Box 219"/>
          <p:cNvSpPr txBox="1"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57200" y="3568700"/>
            <a:ext cx="9144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34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400">
                <a:latin typeface="Arial" pitchFamily="34" charset="0"/>
              </a:rPr>
              <a:t>A1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1"/>
          <a:stretch/>
        </p:blipFill>
        <p:spPr>
          <a:xfrm rot="20966119">
            <a:off x="6459019" y="5789063"/>
            <a:ext cx="1980147" cy="81814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1"/>
          <a:stretch/>
        </p:blipFill>
        <p:spPr>
          <a:xfrm rot="391282">
            <a:off x="4712227" y="5689162"/>
            <a:ext cx="1980147" cy="81814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 bwMode="auto">
          <a:xfrm>
            <a:off x="304800" y="2615619"/>
            <a:ext cx="4800600" cy="1623975"/>
          </a:xfrm>
          <a:prstGeom prst="roundRect">
            <a:avLst/>
          </a:prstGeom>
          <a:solidFill>
            <a:srgbClr val="CCECFF"/>
          </a:solidFill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8372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52400" y="152400"/>
            <a:ext cx="77724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4200" i="1" dirty="0">
                <a:solidFill>
                  <a:srgbClr val="000000"/>
                </a:solidFill>
                <a:latin typeface="Cambria" pitchFamily="18" charset="0"/>
              </a:rPr>
              <a:t>Composing </a:t>
            </a:r>
            <a:r>
              <a:rPr lang="en-US" sz="4200" dirty="0">
                <a:solidFill>
                  <a:srgbClr val="000000"/>
                </a:solidFill>
                <a:latin typeface="Cambria" pitchFamily="18" charset="0"/>
              </a:rPr>
              <a:t> circuits</a:t>
            </a:r>
          </a:p>
        </p:txBody>
      </p:sp>
      <p:sp>
        <p:nvSpPr>
          <p:cNvPr id="58374" name="Line 9"/>
          <p:cNvSpPr>
            <a:spLocks noChangeShapeType="1"/>
          </p:cNvSpPr>
          <p:nvPr/>
        </p:nvSpPr>
        <p:spPr bwMode="auto">
          <a:xfrm>
            <a:off x="644525" y="3615568"/>
            <a:ext cx="4232275" cy="0"/>
          </a:xfrm>
          <a:prstGeom prst="line">
            <a:avLst/>
          </a:prstGeom>
          <a:noFill/>
          <a:ln w="19050">
            <a:solidFill>
              <a:srgbClr val="0E0CF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58375" name="Text Box 10"/>
          <p:cNvSpPr txBox="1">
            <a:spLocks noChangeArrowheads="1"/>
          </p:cNvSpPr>
          <p:nvPr/>
        </p:nvSpPr>
        <p:spPr bwMode="auto">
          <a:xfrm>
            <a:off x="5991579" y="2794830"/>
            <a:ext cx="2514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8 input bits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58376" name="Text Box 11"/>
          <p:cNvSpPr txBox="1">
            <a:spLocks noChangeArrowheads="1"/>
          </p:cNvSpPr>
          <p:nvPr/>
        </p:nvSpPr>
        <p:spPr bwMode="auto">
          <a:xfrm>
            <a:off x="533400" y="578233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dirty="0" smtClean="0">
                <a:solidFill>
                  <a:srgbClr val="000000"/>
                </a:solidFill>
                <a:latin typeface="Cambria" pitchFamily="18" charset="0"/>
              </a:rPr>
              <a:t>Now let's make lots of them!!</a:t>
            </a:r>
            <a:endParaRPr lang="en-US" sz="1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800" y="3716374"/>
            <a:ext cx="42183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buFont typeface="Arial" charset="0"/>
              <a:buNone/>
            </a:pPr>
            <a:r>
              <a:rPr lang="en-US" sz="2800" b="1" dirty="0" smtClean="0">
                <a:solidFill>
                  <a:srgbClr val="333399">
                    <a:lumMod val="40000"/>
                    <a:lumOff val="60000"/>
                  </a:srgbClr>
                </a:solidFill>
                <a:latin typeface="Courier New" pitchFamily="-106" charset="0"/>
                <a:cs typeface="Courier New" pitchFamily="-106" charset="0"/>
              </a:rPr>
              <a:t>1   0   </a:t>
            </a:r>
            <a:r>
              <a:rPr lang="en-US" sz="2800" b="1" dirty="0">
                <a:solidFill>
                  <a:srgbClr val="333399">
                    <a:lumMod val="40000"/>
                    <a:lumOff val="60000"/>
                  </a:srgbClr>
                </a:solidFill>
                <a:latin typeface="Courier New" pitchFamily="-106" charset="0"/>
                <a:cs typeface="Courier New" pitchFamily="-106" charset="0"/>
              </a:rPr>
              <a:t>1   </a:t>
            </a:r>
            <a:r>
              <a:rPr lang="en-US" sz="2800" b="1" dirty="0" smtClean="0">
                <a:solidFill>
                  <a:srgbClr val="333399">
                    <a:lumMod val="40000"/>
                    <a:lumOff val="60000"/>
                  </a:srgbClr>
                </a:solidFill>
                <a:latin typeface="Courier New" pitchFamily="-106" charset="0"/>
                <a:cs typeface="Courier New" pitchFamily="-106" charset="0"/>
              </a:rPr>
              <a:t>0   </a:t>
            </a:r>
            <a:r>
              <a:rPr lang="en-US" sz="2800" b="1" dirty="0">
                <a:solidFill>
                  <a:srgbClr val="333399">
                    <a:lumMod val="40000"/>
                    <a:lumOff val="60000"/>
                  </a:srgbClr>
                </a:solidFill>
                <a:latin typeface="Courier New" pitchFamily="-106" charset="0"/>
                <a:cs typeface="Courier New" pitchFamily="-106" charset="0"/>
              </a:rPr>
              <a:t>0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5991579" y="3716374"/>
            <a:ext cx="25146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  <a:latin typeface="Cambria" pitchFamily="18" charset="0"/>
              </a:rPr>
              <a:t>5</a:t>
            </a:r>
            <a:r>
              <a:rPr lang="en-US" sz="2800" dirty="0" smtClean="0">
                <a:solidFill>
                  <a:srgbClr val="000000"/>
                </a:solidFill>
                <a:latin typeface="Cambria" pitchFamily="18" charset="0"/>
              </a:rPr>
              <a:t> output bits</a:t>
            </a:r>
            <a:endParaRPr lang="en-US" sz="2800" dirty="0">
              <a:solidFill>
                <a:srgbClr val="000000"/>
              </a:solidFill>
              <a:latin typeface="Cambr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371600" y="2615619"/>
            <a:ext cx="33575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buFont typeface="Arial" charset="0"/>
              <a:buNone/>
            </a:pPr>
            <a:r>
              <a:rPr lang="en-US" sz="2800" b="1" dirty="0">
                <a:solidFill>
                  <a:srgbClr val="333399">
                    <a:lumMod val="40000"/>
                    <a:lumOff val="60000"/>
                  </a:srgbClr>
                </a:solidFill>
                <a:latin typeface="Courier New" pitchFamily="-106" charset="0"/>
                <a:cs typeface="Courier New" pitchFamily="-106" charset="0"/>
              </a:rPr>
              <a:t> 0   1   1   1</a:t>
            </a:r>
          </a:p>
          <a:p>
            <a:pPr algn="l">
              <a:buFont typeface="Arial" charset="0"/>
              <a:buNone/>
            </a:pPr>
            <a:r>
              <a:rPr lang="en-US" sz="2800" b="1" dirty="0">
                <a:solidFill>
                  <a:srgbClr val="333399">
                    <a:lumMod val="40000"/>
                    <a:lumOff val="60000"/>
                  </a:srgbClr>
                </a:solidFill>
                <a:latin typeface="Courier New" pitchFamily="-106" charset="0"/>
                <a:cs typeface="Courier New" pitchFamily="-106" charset="0"/>
              </a:rPr>
              <a:t> 1   1   0   1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304800" y="2615620"/>
            <a:ext cx="1219200" cy="81297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58373" name="Text Box 8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33400" y="3186943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99">
                    <a:lumMod val="40000"/>
                    <a:lumOff val="60000"/>
                  </a:srgbClr>
                </a:solidFill>
              </a:rPr>
              <a:t>+</a:t>
            </a:r>
          </a:p>
        </p:txBody>
      </p:sp>
      <p:sp>
        <p:nvSpPr>
          <p:cNvPr id="6" name="Right Arrow 5"/>
          <p:cNvSpPr/>
          <p:nvPr/>
        </p:nvSpPr>
        <p:spPr bwMode="auto">
          <a:xfrm rot="10800000">
            <a:off x="5511800" y="2940263"/>
            <a:ext cx="381000" cy="304800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5511800" y="3825584"/>
            <a:ext cx="381000" cy="304800"/>
          </a:xfrm>
          <a:prstGeom prst="rightArrow">
            <a:avLst/>
          </a:prstGeom>
          <a:solidFill>
            <a:srgbClr val="CCECFF"/>
          </a:solidFill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285045" y="2590800"/>
            <a:ext cx="1219200" cy="81297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398462" y="1313745"/>
            <a:ext cx="4724400" cy="584200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Calibri" pitchFamily="-106" charset="0"/>
              </a:rPr>
              <a:t>4-bit </a:t>
            </a:r>
            <a:r>
              <a:rPr lang="en-US" sz="3200" dirty="0" smtClean="0">
                <a:solidFill>
                  <a:srgbClr val="000000"/>
                </a:solidFill>
                <a:latin typeface="Calibri" pitchFamily="-106" charset="0"/>
              </a:rPr>
              <a:t>Ripple-Carry </a:t>
            </a:r>
            <a:r>
              <a:rPr lang="en-US" sz="3200" dirty="0">
                <a:solidFill>
                  <a:srgbClr val="000000"/>
                </a:solidFill>
                <a:latin typeface="Calibri" pitchFamily="-106" charset="0"/>
              </a:rPr>
              <a:t>Adder</a:t>
            </a:r>
          </a:p>
        </p:txBody>
      </p:sp>
      <p:sp>
        <p:nvSpPr>
          <p:cNvPr id="4" name="5-Point Star 3"/>
          <p:cNvSpPr/>
          <p:nvPr/>
        </p:nvSpPr>
        <p:spPr bwMode="auto">
          <a:xfrm>
            <a:off x="749808" y="3801200"/>
            <a:ext cx="304800" cy="304800"/>
          </a:xfrm>
          <a:prstGeom prst="star5">
            <a:avLst/>
          </a:prstGeom>
          <a:noFill/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" name="5-Point Star 24"/>
          <p:cNvSpPr/>
          <p:nvPr/>
        </p:nvSpPr>
        <p:spPr bwMode="auto">
          <a:xfrm>
            <a:off x="1600200" y="3774826"/>
            <a:ext cx="304800" cy="304800"/>
          </a:xfrm>
          <a:prstGeom prst="star5">
            <a:avLst/>
          </a:prstGeom>
          <a:noFill/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" name="5-Point Star 25"/>
          <p:cNvSpPr/>
          <p:nvPr/>
        </p:nvSpPr>
        <p:spPr bwMode="auto">
          <a:xfrm>
            <a:off x="2438400" y="3787018"/>
            <a:ext cx="304800" cy="304800"/>
          </a:xfrm>
          <a:prstGeom prst="star5">
            <a:avLst/>
          </a:prstGeom>
          <a:noFill/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5-Point Star 26"/>
          <p:cNvSpPr/>
          <p:nvPr/>
        </p:nvSpPr>
        <p:spPr bwMode="auto">
          <a:xfrm>
            <a:off x="3288792" y="3787018"/>
            <a:ext cx="304800" cy="304800"/>
          </a:xfrm>
          <a:prstGeom prst="star5">
            <a:avLst/>
          </a:prstGeom>
          <a:noFill/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8" name="5-Point Star 27"/>
          <p:cNvSpPr/>
          <p:nvPr/>
        </p:nvSpPr>
        <p:spPr bwMode="auto">
          <a:xfrm>
            <a:off x="4166616" y="3787018"/>
            <a:ext cx="304800" cy="304800"/>
          </a:xfrm>
          <a:prstGeom prst="star5">
            <a:avLst/>
          </a:prstGeom>
          <a:noFill/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9" name="5-Point Star 28"/>
          <p:cNvSpPr/>
          <p:nvPr/>
        </p:nvSpPr>
        <p:spPr bwMode="auto">
          <a:xfrm>
            <a:off x="8153400" y="3787018"/>
            <a:ext cx="304800" cy="304800"/>
          </a:xfrm>
          <a:prstGeom prst="star5">
            <a:avLst/>
          </a:prstGeom>
          <a:noFill/>
          <a:ln w="19050" cap="flat" cmpd="sng" algn="ctr">
            <a:solidFill>
              <a:srgbClr val="0E0CF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1"/>
          <a:stretch/>
        </p:blipFill>
        <p:spPr>
          <a:xfrm rot="20920210">
            <a:off x="4054782" y="5167520"/>
            <a:ext cx="1980147" cy="81814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1"/>
          <a:stretch/>
        </p:blipFill>
        <p:spPr>
          <a:xfrm rot="367053">
            <a:off x="5905357" y="5098473"/>
            <a:ext cx="1980147" cy="81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6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1"/>
          <a:stretch/>
        </p:blipFill>
        <p:spPr>
          <a:xfrm>
            <a:off x="7621381" y="5056290"/>
            <a:ext cx="1409843" cy="5825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1"/>
          <a:stretch/>
        </p:blipFill>
        <p:spPr>
          <a:xfrm>
            <a:off x="7468981" y="4903890"/>
            <a:ext cx="1409843" cy="58251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>
            <a:off x="304800" y="838200"/>
            <a:ext cx="8625700" cy="4023281"/>
          </a:xfrm>
          <a:prstGeom prst="roundRect">
            <a:avLst/>
          </a:prstGeom>
          <a:solidFill>
            <a:srgbClr val="F3E2F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76200"/>
            <a:ext cx="7772400" cy="701675"/>
          </a:xfrm>
          <a:noFill/>
        </p:spPr>
        <p:txBody>
          <a:bodyPr/>
          <a:lstStyle/>
          <a:p>
            <a:pPr algn="l" eaLnBrk="1" hangingPunct="1"/>
            <a:r>
              <a:rPr lang="en-US" sz="3200" dirty="0" smtClean="0">
                <a:latin typeface="Calibri" pitchFamily="34" charset="0"/>
              </a:rPr>
              <a:t>hw6pr2</a:t>
            </a:r>
            <a:r>
              <a:rPr lang="en-US" sz="3200" dirty="0" smtClean="0">
                <a:latin typeface="Cambria" pitchFamily="18" charset="0"/>
              </a:rPr>
              <a:t>:  A 4-bit </a:t>
            </a:r>
            <a:r>
              <a:rPr lang="en-US" sz="3200" i="1" dirty="0" smtClean="0">
                <a:latin typeface="Cambria" pitchFamily="18" charset="0"/>
              </a:rPr>
              <a:t>multiplier</a:t>
            </a:r>
          </a:p>
        </p:txBody>
      </p:sp>
      <p:sp>
        <p:nvSpPr>
          <p:cNvPr id="6042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838200"/>
            <a:ext cx="6738938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lnSpc>
                <a:spcPct val="190000"/>
              </a:lnSpc>
            </a:pPr>
            <a:r>
              <a:rPr lang="en-US" sz="1800" dirty="0">
                <a:solidFill>
                  <a:srgbClr val="000000"/>
                </a:solidFill>
                <a:latin typeface="Comic Sans MS" pitchFamily="-106" charset="0"/>
              </a:rPr>
              <a:t>				</a:t>
            </a:r>
            <a:r>
              <a:rPr lang="en-US" sz="1800" dirty="0">
                <a:solidFill>
                  <a:srgbClr val="3333FF"/>
                </a:solidFill>
                <a:latin typeface="Comic Sans MS" pitchFamily="-106" charset="0"/>
              </a:rPr>
              <a:t>1	1	0	1</a:t>
            </a:r>
            <a:r>
              <a:rPr lang="en-US" sz="1800" dirty="0">
                <a:solidFill>
                  <a:srgbClr val="000000"/>
                </a:solidFill>
                <a:latin typeface="Comic Sans MS" pitchFamily="-106" charset="0"/>
              </a:rPr>
              <a:t>	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-106" charset="0"/>
              </a:rPr>
              <a:t>Multiplicand</a:t>
            </a:r>
          </a:p>
          <a:p>
            <a:pPr algn="l">
              <a:lnSpc>
                <a:spcPct val="190000"/>
              </a:lnSpc>
            </a:pPr>
            <a:r>
              <a:rPr lang="en-US" sz="1800" dirty="0" smtClean="0">
                <a:solidFill>
                  <a:srgbClr val="000000"/>
                </a:solidFill>
                <a:latin typeface="Comic Sans MS" pitchFamily="-106" charset="0"/>
              </a:rPr>
              <a:t>			x	0	1	1	0	Multiplier</a:t>
            </a:r>
          </a:p>
          <a:p>
            <a:pPr algn="l">
              <a:lnSpc>
                <a:spcPct val="190000"/>
              </a:lnSpc>
            </a:pPr>
            <a:r>
              <a:rPr lang="en-US" sz="1800" dirty="0">
                <a:solidFill>
                  <a:srgbClr val="000000"/>
                </a:solidFill>
                <a:latin typeface="Comic Sans MS" pitchFamily="-106" charset="0"/>
              </a:rPr>
              <a:t>				</a:t>
            </a:r>
            <a:r>
              <a:rPr lang="en-US" sz="1800" dirty="0">
                <a:solidFill>
                  <a:srgbClr val="FF33CC"/>
                </a:solidFill>
                <a:latin typeface="Comic Sans MS" pitchFamily="-106" charset="0"/>
              </a:rPr>
              <a:t>0	0	0	0</a:t>
            </a:r>
            <a:r>
              <a:rPr lang="en-US" sz="1800" dirty="0">
                <a:solidFill>
                  <a:srgbClr val="000000"/>
                </a:solidFill>
                <a:latin typeface="Comic Sans MS" pitchFamily="-106" charset="0"/>
              </a:rPr>
              <a:t>	4 partial products</a:t>
            </a:r>
          </a:p>
          <a:p>
            <a:pPr algn="l">
              <a:lnSpc>
                <a:spcPct val="190000"/>
              </a:lnSpc>
            </a:pPr>
            <a:r>
              <a:rPr lang="en-US" sz="1800" dirty="0">
                <a:solidFill>
                  <a:srgbClr val="000000"/>
                </a:solidFill>
                <a:latin typeface="Comic Sans MS" pitchFamily="-106" charset="0"/>
              </a:rPr>
              <a:t>		</a:t>
            </a:r>
            <a:r>
              <a:rPr lang="en-US" sz="1800" dirty="0">
                <a:solidFill>
                  <a:srgbClr val="3333FF"/>
                </a:solidFill>
                <a:latin typeface="Comic Sans MS" pitchFamily="-106" charset="0"/>
              </a:rPr>
              <a:t>	1	1	0	1</a:t>
            </a:r>
          </a:p>
          <a:p>
            <a:pPr algn="l">
              <a:lnSpc>
                <a:spcPct val="190000"/>
              </a:lnSpc>
            </a:pPr>
            <a:r>
              <a:rPr lang="en-US" sz="1800" dirty="0">
                <a:solidFill>
                  <a:srgbClr val="3333FF"/>
                </a:solidFill>
                <a:latin typeface="Comic Sans MS" pitchFamily="-106" charset="0"/>
              </a:rPr>
              <a:t>		1	1	0	1</a:t>
            </a:r>
          </a:p>
          <a:p>
            <a:pPr algn="l">
              <a:lnSpc>
                <a:spcPct val="190000"/>
              </a:lnSpc>
            </a:pPr>
            <a:r>
              <a:rPr lang="en-US" sz="1800" dirty="0">
                <a:solidFill>
                  <a:srgbClr val="000000"/>
                </a:solidFill>
                <a:latin typeface="Comic Sans MS" pitchFamily="-106" charset="0"/>
              </a:rPr>
              <a:t>+	</a:t>
            </a:r>
            <a:r>
              <a:rPr lang="en-US" sz="1800" dirty="0">
                <a:solidFill>
                  <a:srgbClr val="FF33CC"/>
                </a:solidFill>
                <a:latin typeface="Comic Sans MS" pitchFamily="-106" charset="0"/>
              </a:rPr>
              <a:t>0	0	0	0</a:t>
            </a:r>
            <a:endParaRPr lang="en-US" sz="1800" dirty="0">
              <a:solidFill>
                <a:srgbClr val="000000"/>
              </a:solidFill>
              <a:latin typeface="Comic Sans MS" pitchFamily="-106" charset="0"/>
            </a:endParaRPr>
          </a:p>
          <a:p>
            <a:pPr algn="l">
              <a:lnSpc>
                <a:spcPct val="190000"/>
              </a:lnSpc>
            </a:pPr>
            <a:r>
              <a:rPr lang="en-US" sz="1800" dirty="0">
                <a:solidFill>
                  <a:srgbClr val="000000"/>
                </a:solidFill>
                <a:latin typeface="Comic Sans MS" pitchFamily="-106" charset="0"/>
              </a:rPr>
              <a:t>	1	0	0	1	1	1	0	Final answer…</a:t>
            </a:r>
          </a:p>
        </p:txBody>
      </p:sp>
      <p:sp>
        <p:nvSpPr>
          <p:cNvPr id="60421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819400" y="19812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60422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219200" y="4046538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sp>
        <p:nvSpPr>
          <p:cNvPr id="60423" name="Rectangle 6"/>
          <p:cNvSpPr>
            <a:spLocks noChangeArrowheads="1"/>
          </p:cNvSpPr>
          <p:nvPr/>
        </p:nvSpPr>
        <p:spPr bwMode="auto">
          <a:xfrm>
            <a:off x="116646" y="5105400"/>
            <a:ext cx="7427154" cy="38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lnSpc>
                <a:spcPct val="90000"/>
              </a:lnSpc>
              <a:tabLst>
                <a:tab pos="1371600" algn="l"/>
                <a:tab pos="2857500" algn="l"/>
                <a:tab pos="4343400" algn="l"/>
                <a:tab pos="5829300" algn="l"/>
              </a:tabLst>
            </a:pPr>
            <a:r>
              <a:rPr lang="en-US" sz="2100" b="1" dirty="0">
                <a:solidFill>
                  <a:srgbClr val="CC00CC"/>
                </a:solidFill>
                <a:latin typeface="Cambria" pitchFamily="18" charset="0"/>
                <a:ea typeface="ＭＳ Ｐゴシック" pitchFamily="-106" charset="-128"/>
              </a:rPr>
              <a:t>(</a:t>
            </a:r>
            <a:r>
              <a:rPr lang="en-US" sz="2100" b="1" dirty="0" smtClean="0">
                <a:solidFill>
                  <a:srgbClr val="CC00CC"/>
                </a:solidFill>
                <a:latin typeface="Cambria" pitchFamily="18" charset="0"/>
                <a:ea typeface="ＭＳ Ｐゴシック" pitchFamily="-106" charset="-128"/>
              </a:rPr>
              <a:t>Q3)</a:t>
            </a:r>
            <a:r>
              <a:rPr lang="en-US" sz="2100" b="1" dirty="0" smtClean="0">
                <a:solidFill>
                  <a:srgbClr val="C00000"/>
                </a:solidFill>
                <a:latin typeface="Cambria" pitchFamily="18" charset="0"/>
                <a:ea typeface="ＭＳ Ｐゴシック" pitchFamily="-106" charset="-128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</a:rPr>
              <a:t>How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</a:rPr>
              <a:t>could </a:t>
            </a:r>
            <a:r>
              <a:rPr lang="en-US" sz="2100" b="1" dirty="0" smtClean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</a:rPr>
              <a:t>THREE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</a:rPr>
              <a:t> 4-bit ripple-carry adders help here?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ＭＳ Ｐゴシック" pitchFamily="-106" charset="-128"/>
            </a:endParaRPr>
          </a:p>
        </p:txBody>
      </p:sp>
      <p:cxnSp>
        <p:nvCxnSpPr>
          <p:cNvPr id="60425" name="Straight Arrow Connector 9"/>
          <p:cNvCxnSpPr>
            <a:cxnSpLocks noChangeShapeType="1"/>
          </p:cNvCxnSpPr>
          <p:nvPr/>
        </p:nvCxnSpPr>
        <p:spPr bwMode="auto">
          <a:xfrm>
            <a:off x="6629400" y="2514600"/>
            <a:ext cx="0" cy="1371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"/>
          <p:cNvSpPr/>
          <p:nvPr/>
        </p:nvSpPr>
        <p:spPr>
          <a:xfrm>
            <a:off x="116646" y="5665898"/>
            <a:ext cx="71985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100" b="1" dirty="0">
                <a:solidFill>
                  <a:srgbClr val="CC00CC"/>
                </a:solidFill>
                <a:latin typeface="Cambria" pitchFamily="18" charset="0"/>
                <a:ea typeface="ＭＳ Ｐゴシック" pitchFamily="-106" charset="-128"/>
              </a:rPr>
              <a:t>(</a:t>
            </a:r>
            <a:r>
              <a:rPr lang="en-US" sz="2100" b="1" dirty="0" smtClean="0">
                <a:solidFill>
                  <a:srgbClr val="CC00CC"/>
                </a:solidFill>
                <a:latin typeface="Cambria" pitchFamily="18" charset="0"/>
                <a:ea typeface="ＭＳ Ｐゴシック" pitchFamily="-106" charset="-128"/>
              </a:rPr>
              <a:t>Q2)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</a:rPr>
              <a:t>What bit would be correct for the starred spot          ?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646" y="6241000"/>
            <a:ext cx="840531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100" b="1" dirty="0">
                <a:solidFill>
                  <a:srgbClr val="CC00CC"/>
                </a:solidFill>
                <a:latin typeface="Cambria" pitchFamily="18" charset="0"/>
                <a:ea typeface="ＭＳ Ｐゴシック" pitchFamily="-106" charset="-128"/>
              </a:rPr>
              <a:t>(</a:t>
            </a:r>
            <a:r>
              <a:rPr lang="en-US" sz="2100" b="1" dirty="0" smtClean="0">
                <a:solidFill>
                  <a:srgbClr val="CC00CC"/>
                </a:solidFill>
                <a:latin typeface="Cambria" pitchFamily="18" charset="0"/>
                <a:ea typeface="ＭＳ Ｐゴシック" pitchFamily="-106" charset="-128"/>
              </a:rPr>
              <a:t>Q1) </a:t>
            </a:r>
            <a:r>
              <a:rPr lang="en-US" sz="2100" dirty="0" smtClean="0">
                <a:solidFill>
                  <a:srgbClr val="000000"/>
                </a:solidFill>
                <a:latin typeface="Cambria" pitchFamily="18" charset="0"/>
                <a:ea typeface="ＭＳ Ｐゴシック" pitchFamily="-106" charset="-128"/>
              </a:rPr>
              <a:t>What circuits could you use to create the four "partial products" ??</a:t>
            </a:r>
            <a:endParaRPr lang="en-US" sz="2100" dirty="0">
              <a:solidFill>
                <a:srgbClr val="000000"/>
              </a:solidFill>
              <a:latin typeface="Cambria" pitchFamily="18" charset="0"/>
              <a:ea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2755" y="4149046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mic Sans MS" pitchFamily="-106" charset="0"/>
                <a:ea typeface="ＭＳ Ｐゴシック" pitchFamily="-106" charset="-128"/>
              </a:rPr>
              <a:t>0</a:t>
            </a:r>
            <a:endParaRPr lang="en-US" dirty="0">
              <a:solidFill>
                <a:srgbClr val="000000"/>
              </a:solidFill>
              <a:ea typeface="ＭＳ Ｐゴシック" pitchFamily="-106" charset="-128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1"/>
          <a:stretch/>
        </p:blipFill>
        <p:spPr>
          <a:xfrm>
            <a:off x="7252573" y="4767650"/>
            <a:ext cx="1409843" cy="582510"/>
          </a:xfrm>
          <a:prstGeom prst="rect">
            <a:avLst/>
          </a:prstGeom>
        </p:spPr>
      </p:pic>
      <p:sp>
        <p:nvSpPr>
          <p:cNvPr id="16" name="5-Point Star 15"/>
          <p:cNvSpPr/>
          <p:nvPr/>
        </p:nvSpPr>
        <p:spPr bwMode="auto">
          <a:xfrm>
            <a:off x="2852928" y="2089722"/>
            <a:ext cx="304800" cy="304800"/>
          </a:xfrm>
          <a:prstGeom prst="star5">
            <a:avLst/>
          </a:prstGeom>
          <a:solidFill>
            <a:schemeClr val="bg1"/>
          </a:solidFill>
          <a:ln w="31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17" name="5-Point Star 16"/>
          <p:cNvSpPr/>
          <p:nvPr/>
        </p:nvSpPr>
        <p:spPr bwMode="auto">
          <a:xfrm>
            <a:off x="6172200" y="5717714"/>
            <a:ext cx="304800" cy="304800"/>
          </a:xfrm>
          <a:prstGeom prst="star5">
            <a:avLst/>
          </a:prstGeom>
          <a:solidFill>
            <a:srgbClr val="F3E2FA"/>
          </a:solidFill>
          <a:ln w="31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32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1"/>
          <a:stretch/>
        </p:blipFill>
        <p:spPr>
          <a:xfrm>
            <a:off x="8217287" y="6366284"/>
            <a:ext cx="813937" cy="33629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1"/>
          <a:stretch/>
        </p:blipFill>
        <p:spPr>
          <a:xfrm>
            <a:off x="8064887" y="6213884"/>
            <a:ext cx="813937" cy="33629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01"/>
          <a:stretch/>
        </p:blipFill>
        <p:spPr>
          <a:xfrm>
            <a:off x="7848479" y="6038455"/>
            <a:ext cx="813937" cy="336297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304800" y="838200"/>
            <a:ext cx="8625700" cy="4023281"/>
          </a:xfrm>
          <a:prstGeom prst="roundRect">
            <a:avLst/>
          </a:prstGeom>
          <a:solidFill>
            <a:srgbClr val="F3E2FA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152400" y="76200"/>
            <a:ext cx="4724400" cy="701675"/>
          </a:xfrm>
          <a:noFill/>
        </p:spPr>
        <p:txBody>
          <a:bodyPr/>
          <a:lstStyle/>
          <a:p>
            <a:pPr algn="l" eaLnBrk="1" hangingPunct="1"/>
            <a:r>
              <a:rPr lang="en-US" sz="3200" dirty="0" smtClean="0">
                <a:latin typeface="Calibri" pitchFamily="34" charset="0"/>
              </a:rPr>
              <a:t>hw6pr2</a:t>
            </a:r>
            <a:r>
              <a:rPr lang="en-US" sz="3200" dirty="0">
                <a:latin typeface="Cambria" pitchFamily="18" charset="0"/>
              </a:rPr>
              <a:t>:  A 4-bit </a:t>
            </a:r>
            <a:r>
              <a:rPr lang="en-US" sz="3200" i="1" dirty="0">
                <a:latin typeface="Cambria" pitchFamily="18" charset="0"/>
              </a:rPr>
              <a:t>multiplier</a:t>
            </a:r>
            <a:endParaRPr lang="en-US" sz="3200" b="1" i="1" dirty="0" smtClean="0">
              <a:latin typeface="Cambria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219200" y="838200"/>
            <a:ext cx="6738938" cy="377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1030288" algn="l"/>
                <a:tab pos="1604963" algn="l"/>
                <a:tab pos="2165350" algn="l"/>
                <a:tab pos="2740025" algn="l"/>
                <a:tab pos="3314700" algn="l"/>
                <a:tab pos="3887788" algn="l"/>
              </a:tabLs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l">
              <a:lnSpc>
                <a:spcPct val="190000"/>
              </a:lnSpc>
            </a:pPr>
            <a:r>
              <a:rPr lang="en-US" sz="1800" dirty="0">
                <a:latin typeface="Comic Sans MS" pitchFamily="-106" charset="0"/>
              </a:rPr>
              <a:t>				</a:t>
            </a:r>
            <a:r>
              <a:rPr lang="en-US" sz="1800" dirty="0">
                <a:solidFill>
                  <a:srgbClr val="3333FF"/>
                </a:solidFill>
                <a:latin typeface="Comic Sans MS" pitchFamily="-106" charset="0"/>
              </a:rPr>
              <a:t>1	1	0	1</a:t>
            </a:r>
            <a:r>
              <a:rPr lang="en-US" sz="1800" dirty="0">
                <a:latin typeface="Comic Sans MS" pitchFamily="-106" charset="0"/>
              </a:rPr>
              <a:t>	</a:t>
            </a:r>
            <a:r>
              <a:rPr lang="en-US" sz="1800" dirty="0" smtClean="0">
                <a:latin typeface="Comic Sans MS" pitchFamily="-106" charset="0"/>
              </a:rPr>
              <a:t>Multiplicand</a:t>
            </a:r>
          </a:p>
          <a:p>
            <a:pPr algn="l">
              <a:lnSpc>
                <a:spcPct val="190000"/>
              </a:lnSpc>
            </a:pPr>
            <a:r>
              <a:rPr lang="en-US" sz="1800" dirty="0" smtClean="0">
                <a:latin typeface="Comic Sans MS" pitchFamily="-106" charset="0"/>
              </a:rPr>
              <a:t>			x	0	1	1	0	Multiplier</a:t>
            </a:r>
          </a:p>
          <a:p>
            <a:pPr algn="l">
              <a:lnSpc>
                <a:spcPct val="190000"/>
              </a:lnSpc>
            </a:pPr>
            <a:r>
              <a:rPr lang="en-US" sz="1800" dirty="0">
                <a:latin typeface="Comic Sans MS" pitchFamily="-106" charset="0"/>
              </a:rPr>
              <a:t>				</a:t>
            </a:r>
            <a:r>
              <a:rPr lang="en-US" sz="1800" dirty="0">
                <a:solidFill>
                  <a:srgbClr val="FF33CC"/>
                </a:solidFill>
                <a:latin typeface="Comic Sans MS" pitchFamily="-106" charset="0"/>
              </a:rPr>
              <a:t>0	0	0	0</a:t>
            </a:r>
            <a:r>
              <a:rPr lang="en-US" sz="1800" dirty="0">
                <a:latin typeface="Comic Sans MS" pitchFamily="-106" charset="0"/>
              </a:rPr>
              <a:t>	4 partial products</a:t>
            </a:r>
          </a:p>
          <a:p>
            <a:pPr algn="l">
              <a:lnSpc>
                <a:spcPct val="190000"/>
              </a:lnSpc>
            </a:pPr>
            <a:r>
              <a:rPr lang="en-US" sz="1800" dirty="0">
                <a:latin typeface="Comic Sans MS" pitchFamily="-106" charset="0"/>
              </a:rPr>
              <a:t>		</a:t>
            </a:r>
            <a:r>
              <a:rPr lang="en-US" sz="1800" dirty="0">
                <a:solidFill>
                  <a:srgbClr val="3333FF"/>
                </a:solidFill>
                <a:latin typeface="Comic Sans MS" pitchFamily="-106" charset="0"/>
              </a:rPr>
              <a:t>	1	1	0	1</a:t>
            </a:r>
          </a:p>
          <a:p>
            <a:pPr algn="l">
              <a:lnSpc>
                <a:spcPct val="190000"/>
              </a:lnSpc>
            </a:pPr>
            <a:r>
              <a:rPr lang="en-US" sz="1800" dirty="0">
                <a:solidFill>
                  <a:srgbClr val="3333FF"/>
                </a:solidFill>
                <a:latin typeface="Comic Sans MS" pitchFamily="-106" charset="0"/>
              </a:rPr>
              <a:t>		1	1	0	1</a:t>
            </a:r>
          </a:p>
          <a:p>
            <a:pPr algn="l">
              <a:lnSpc>
                <a:spcPct val="190000"/>
              </a:lnSpc>
            </a:pPr>
            <a:r>
              <a:rPr lang="en-US" sz="1800" dirty="0">
                <a:latin typeface="Comic Sans MS" pitchFamily="-106" charset="0"/>
              </a:rPr>
              <a:t>+	</a:t>
            </a:r>
            <a:r>
              <a:rPr lang="en-US" sz="1800" dirty="0">
                <a:solidFill>
                  <a:srgbClr val="FF33CC"/>
                </a:solidFill>
                <a:latin typeface="Comic Sans MS" pitchFamily="-106" charset="0"/>
              </a:rPr>
              <a:t>0	0	0	0</a:t>
            </a:r>
            <a:endParaRPr lang="en-US" sz="1800" dirty="0">
              <a:latin typeface="Comic Sans MS" pitchFamily="-106" charset="0"/>
            </a:endParaRPr>
          </a:p>
          <a:p>
            <a:pPr algn="l">
              <a:lnSpc>
                <a:spcPct val="190000"/>
              </a:lnSpc>
            </a:pPr>
            <a:r>
              <a:rPr lang="en-US" sz="1800" dirty="0">
                <a:latin typeface="Comic Sans MS" pitchFamily="-106" charset="0"/>
              </a:rPr>
              <a:t>	1	0	0	1	1	1	0	Final answer…</a:t>
            </a:r>
          </a:p>
        </p:txBody>
      </p:sp>
      <p:sp>
        <p:nvSpPr>
          <p:cNvPr id="11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>
            <a:off x="2819400" y="1981200"/>
            <a:ext cx="2590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219200" y="4046538"/>
            <a:ext cx="4114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16645" y="5692859"/>
            <a:ext cx="818915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100" b="1" dirty="0" smtClean="0">
                <a:solidFill>
                  <a:srgbClr val="CC00CC"/>
                </a:solidFill>
                <a:latin typeface="Cambria" pitchFamily="18" charset="0"/>
              </a:rPr>
              <a:t>(A1)</a:t>
            </a:r>
            <a:r>
              <a:rPr lang="en-US" sz="21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100" dirty="0" smtClean="0">
                <a:latin typeface="Cambria" pitchFamily="18" charset="0"/>
              </a:rPr>
              <a:t>Use a 4x1-bit helper circuit to find the four </a:t>
            </a:r>
            <a:r>
              <a:rPr lang="en-US" sz="2100" i="1" dirty="0" smtClean="0">
                <a:latin typeface="Cambria" pitchFamily="18" charset="0"/>
              </a:rPr>
              <a:t>partial products…</a:t>
            </a:r>
            <a:endParaRPr lang="en-US" sz="2100" i="1" dirty="0">
              <a:latin typeface="Cambria" pitchFamily="18" charset="0"/>
            </a:endParaRPr>
          </a:p>
        </p:txBody>
      </p:sp>
      <p:cxnSp>
        <p:nvCxnSpPr>
          <p:cNvPr id="14" name="Straight Arrow Connector 9"/>
          <p:cNvCxnSpPr>
            <a:cxnSpLocks noChangeShapeType="1"/>
          </p:cNvCxnSpPr>
          <p:nvPr/>
        </p:nvCxnSpPr>
        <p:spPr bwMode="auto">
          <a:xfrm>
            <a:off x="6629400" y="2514600"/>
            <a:ext cx="0" cy="13716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ectangle 14"/>
          <p:cNvSpPr/>
          <p:nvPr/>
        </p:nvSpPr>
        <p:spPr>
          <a:xfrm>
            <a:off x="116646" y="6213902"/>
            <a:ext cx="81891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100" b="1" dirty="0" smtClean="0">
                <a:solidFill>
                  <a:srgbClr val="CC00CC"/>
                </a:solidFill>
                <a:latin typeface="Cambria" pitchFamily="18" charset="0"/>
              </a:rPr>
              <a:t>(A3) </a:t>
            </a:r>
            <a:r>
              <a:rPr lang="en-US" sz="2100" dirty="0" smtClean="0">
                <a:latin typeface="Cambria" pitchFamily="18" charset="0"/>
              </a:rPr>
              <a:t>You need three (3) ripple-carry adders to finish: </a:t>
            </a:r>
            <a:r>
              <a:rPr lang="en-US" sz="2100" i="1" dirty="0" smtClean="0">
                <a:latin typeface="Cambria" pitchFamily="18" charset="0"/>
              </a:rPr>
              <a:t>see above…</a:t>
            </a:r>
            <a:endParaRPr lang="en-US" sz="2100" i="1" dirty="0">
              <a:latin typeface="Cambria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646" y="5147102"/>
            <a:ext cx="72941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100" b="1" dirty="0" smtClean="0">
                <a:solidFill>
                  <a:srgbClr val="CC00CC"/>
                </a:solidFill>
                <a:latin typeface="Cambria" pitchFamily="18" charset="0"/>
              </a:rPr>
              <a:t>(A1) </a:t>
            </a:r>
            <a:r>
              <a:rPr lang="en-US" sz="2100" dirty="0">
                <a:latin typeface="Cambria" pitchFamily="18" charset="0"/>
              </a:rPr>
              <a:t>T</a:t>
            </a:r>
            <a:r>
              <a:rPr lang="en-US" sz="2100" dirty="0" smtClean="0">
                <a:latin typeface="Cambria" pitchFamily="18" charset="0"/>
              </a:rPr>
              <a:t>he AND gate is </a:t>
            </a:r>
            <a:r>
              <a:rPr lang="en-US" sz="2100" b="1" i="1" dirty="0" smtClean="0">
                <a:latin typeface="Cambria" pitchFamily="18" charset="0"/>
              </a:rPr>
              <a:t>single-bit </a:t>
            </a:r>
            <a:r>
              <a:rPr lang="en-US" sz="2100" dirty="0" smtClean="0">
                <a:latin typeface="Cambria" pitchFamily="18" charset="0"/>
              </a:rPr>
              <a:t>multiplication.</a:t>
            </a:r>
            <a:endParaRPr lang="en-US" sz="2100" dirty="0">
              <a:latin typeface="Cambria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62755" y="4149046"/>
            <a:ext cx="32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omic Sans MS" pitchFamily="-106" charset="0"/>
              </a:rPr>
              <a:t>0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 bwMode="auto">
          <a:xfrm>
            <a:off x="2057400" y="2049376"/>
            <a:ext cx="2895600" cy="904374"/>
          </a:xfrm>
          <a:custGeom>
            <a:avLst/>
            <a:gdLst>
              <a:gd name="connsiteX0" fmla="*/ 794085 w 3140243"/>
              <a:gd name="connsiteY0" fmla="*/ 517358 h 1046748"/>
              <a:gd name="connsiteX1" fmla="*/ 794085 w 3140243"/>
              <a:gd name="connsiteY1" fmla="*/ 0 h 1046748"/>
              <a:gd name="connsiteX2" fmla="*/ 3140243 w 3140243"/>
              <a:gd name="connsiteY2" fmla="*/ 0 h 1046748"/>
              <a:gd name="connsiteX3" fmla="*/ 3140243 w 3140243"/>
              <a:gd name="connsiteY3" fmla="*/ 1046748 h 1046748"/>
              <a:gd name="connsiteX4" fmla="*/ 0 w 3140243"/>
              <a:gd name="connsiteY4" fmla="*/ 1046748 h 1046748"/>
              <a:gd name="connsiteX5" fmla="*/ 0 w 3140243"/>
              <a:gd name="connsiteY5" fmla="*/ 529390 h 1046748"/>
              <a:gd name="connsiteX6" fmla="*/ 794085 w 3140243"/>
              <a:gd name="connsiteY6" fmla="*/ 517358 h 104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0243" h="1046748">
                <a:moveTo>
                  <a:pt x="794085" y="517358"/>
                </a:moveTo>
                <a:lnTo>
                  <a:pt x="794085" y="0"/>
                </a:lnTo>
                <a:lnTo>
                  <a:pt x="3140243" y="0"/>
                </a:lnTo>
                <a:lnTo>
                  <a:pt x="3140243" y="1046748"/>
                </a:lnTo>
                <a:lnTo>
                  <a:pt x="0" y="1046748"/>
                </a:lnTo>
                <a:lnTo>
                  <a:pt x="0" y="529390"/>
                </a:lnTo>
                <a:lnTo>
                  <a:pt x="794085" y="517358"/>
                </a:lnTo>
                <a:close/>
              </a:path>
            </a:pathLst>
          </a:custGeom>
          <a:solidFill>
            <a:srgbClr val="0A04EB">
              <a:alpha val="14000"/>
            </a:srgbClr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358192" y="2907632"/>
            <a:ext cx="76200" cy="76200"/>
          </a:xfrm>
          <a:prstGeom prst="ellipse">
            <a:avLst/>
          </a:prstGeom>
          <a:solidFill>
            <a:srgbClr val="0A04EB"/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2933702" y="2907632"/>
            <a:ext cx="76200" cy="76200"/>
          </a:xfrm>
          <a:prstGeom prst="ellipse">
            <a:avLst/>
          </a:prstGeom>
          <a:solidFill>
            <a:srgbClr val="0A04EB"/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509212" y="2907632"/>
            <a:ext cx="76200" cy="76200"/>
          </a:xfrm>
          <a:prstGeom prst="ellipse">
            <a:avLst/>
          </a:prstGeom>
          <a:solidFill>
            <a:srgbClr val="0A04EB"/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4084722" y="2907632"/>
            <a:ext cx="76200" cy="76200"/>
          </a:xfrm>
          <a:prstGeom prst="ellipse">
            <a:avLst/>
          </a:prstGeom>
          <a:solidFill>
            <a:srgbClr val="0A04EB"/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4660232" y="2907632"/>
            <a:ext cx="76200" cy="76200"/>
          </a:xfrm>
          <a:prstGeom prst="ellipse">
            <a:avLst/>
          </a:prstGeom>
          <a:solidFill>
            <a:srgbClr val="0A04EB"/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7" name="Freeform 26"/>
          <p:cNvSpPr/>
          <p:nvPr/>
        </p:nvSpPr>
        <p:spPr bwMode="auto">
          <a:xfrm>
            <a:off x="1588168" y="2866902"/>
            <a:ext cx="2637062" cy="646320"/>
          </a:xfrm>
          <a:custGeom>
            <a:avLst/>
            <a:gdLst>
              <a:gd name="connsiteX0" fmla="*/ 794085 w 3140243"/>
              <a:gd name="connsiteY0" fmla="*/ 517358 h 1046748"/>
              <a:gd name="connsiteX1" fmla="*/ 794085 w 3140243"/>
              <a:gd name="connsiteY1" fmla="*/ 0 h 1046748"/>
              <a:gd name="connsiteX2" fmla="*/ 3140243 w 3140243"/>
              <a:gd name="connsiteY2" fmla="*/ 0 h 1046748"/>
              <a:gd name="connsiteX3" fmla="*/ 3140243 w 3140243"/>
              <a:gd name="connsiteY3" fmla="*/ 1046748 h 1046748"/>
              <a:gd name="connsiteX4" fmla="*/ 0 w 3140243"/>
              <a:gd name="connsiteY4" fmla="*/ 1046748 h 1046748"/>
              <a:gd name="connsiteX5" fmla="*/ 0 w 3140243"/>
              <a:gd name="connsiteY5" fmla="*/ 529390 h 1046748"/>
              <a:gd name="connsiteX6" fmla="*/ 794085 w 3140243"/>
              <a:gd name="connsiteY6" fmla="*/ 517358 h 104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0243" h="1046748">
                <a:moveTo>
                  <a:pt x="794085" y="517358"/>
                </a:moveTo>
                <a:lnTo>
                  <a:pt x="794085" y="0"/>
                </a:lnTo>
                <a:lnTo>
                  <a:pt x="3140243" y="0"/>
                </a:lnTo>
                <a:lnTo>
                  <a:pt x="3140243" y="1046748"/>
                </a:lnTo>
                <a:lnTo>
                  <a:pt x="0" y="1046748"/>
                </a:lnTo>
                <a:lnTo>
                  <a:pt x="0" y="529390"/>
                </a:lnTo>
                <a:lnTo>
                  <a:pt x="794085" y="517358"/>
                </a:lnTo>
                <a:close/>
              </a:path>
            </a:pathLst>
          </a:custGeom>
          <a:solidFill>
            <a:srgbClr val="0A04EB">
              <a:alpha val="14000"/>
            </a:srgbClr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1788696" y="3465096"/>
            <a:ext cx="76200" cy="76200"/>
          </a:xfrm>
          <a:prstGeom prst="ellipse">
            <a:avLst/>
          </a:prstGeom>
          <a:solidFill>
            <a:srgbClr val="0A04EB"/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29" name="Oval 28"/>
          <p:cNvSpPr/>
          <p:nvPr/>
        </p:nvSpPr>
        <p:spPr bwMode="auto">
          <a:xfrm>
            <a:off x="2364206" y="3465096"/>
            <a:ext cx="76200" cy="76200"/>
          </a:xfrm>
          <a:prstGeom prst="ellipse">
            <a:avLst/>
          </a:prstGeom>
          <a:solidFill>
            <a:srgbClr val="0A04EB"/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939716" y="3465096"/>
            <a:ext cx="76200" cy="76200"/>
          </a:xfrm>
          <a:prstGeom prst="ellipse">
            <a:avLst/>
          </a:prstGeom>
          <a:solidFill>
            <a:srgbClr val="0A04EB"/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1" name="Oval 30"/>
          <p:cNvSpPr/>
          <p:nvPr/>
        </p:nvSpPr>
        <p:spPr bwMode="auto">
          <a:xfrm>
            <a:off x="3515226" y="3465096"/>
            <a:ext cx="76200" cy="76200"/>
          </a:xfrm>
          <a:prstGeom prst="ellipse">
            <a:avLst/>
          </a:prstGeom>
          <a:solidFill>
            <a:srgbClr val="0A04EB"/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4090736" y="3465096"/>
            <a:ext cx="76200" cy="76200"/>
          </a:xfrm>
          <a:prstGeom prst="ellipse">
            <a:avLst/>
          </a:prstGeom>
          <a:solidFill>
            <a:srgbClr val="0A04EB"/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1034716" y="3404938"/>
            <a:ext cx="2645082" cy="725908"/>
          </a:xfrm>
          <a:custGeom>
            <a:avLst/>
            <a:gdLst>
              <a:gd name="connsiteX0" fmla="*/ 794085 w 3140243"/>
              <a:gd name="connsiteY0" fmla="*/ 517358 h 1046748"/>
              <a:gd name="connsiteX1" fmla="*/ 794085 w 3140243"/>
              <a:gd name="connsiteY1" fmla="*/ 0 h 1046748"/>
              <a:gd name="connsiteX2" fmla="*/ 3140243 w 3140243"/>
              <a:gd name="connsiteY2" fmla="*/ 0 h 1046748"/>
              <a:gd name="connsiteX3" fmla="*/ 3140243 w 3140243"/>
              <a:gd name="connsiteY3" fmla="*/ 1046748 h 1046748"/>
              <a:gd name="connsiteX4" fmla="*/ 0 w 3140243"/>
              <a:gd name="connsiteY4" fmla="*/ 1046748 h 1046748"/>
              <a:gd name="connsiteX5" fmla="*/ 0 w 3140243"/>
              <a:gd name="connsiteY5" fmla="*/ 529390 h 1046748"/>
              <a:gd name="connsiteX6" fmla="*/ 794085 w 3140243"/>
              <a:gd name="connsiteY6" fmla="*/ 517358 h 1046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40243" h="1046748">
                <a:moveTo>
                  <a:pt x="794085" y="517358"/>
                </a:moveTo>
                <a:lnTo>
                  <a:pt x="794085" y="0"/>
                </a:lnTo>
                <a:lnTo>
                  <a:pt x="3140243" y="0"/>
                </a:lnTo>
                <a:lnTo>
                  <a:pt x="3140243" y="1046748"/>
                </a:lnTo>
                <a:lnTo>
                  <a:pt x="0" y="1046748"/>
                </a:lnTo>
                <a:lnTo>
                  <a:pt x="0" y="529390"/>
                </a:lnTo>
                <a:lnTo>
                  <a:pt x="794085" y="517358"/>
                </a:lnTo>
                <a:close/>
              </a:path>
            </a:pathLst>
          </a:custGeom>
          <a:solidFill>
            <a:srgbClr val="0A04EB">
              <a:alpha val="14000"/>
            </a:srgbClr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4" name="Oval 33"/>
          <p:cNvSpPr/>
          <p:nvPr/>
        </p:nvSpPr>
        <p:spPr bwMode="auto">
          <a:xfrm>
            <a:off x="1243264" y="4082720"/>
            <a:ext cx="76200" cy="76200"/>
          </a:xfrm>
          <a:prstGeom prst="ellipse">
            <a:avLst/>
          </a:prstGeom>
          <a:solidFill>
            <a:srgbClr val="0A04EB"/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1818774" y="4082720"/>
            <a:ext cx="76200" cy="76200"/>
          </a:xfrm>
          <a:prstGeom prst="ellipse">
            <a:avLst/>
          </a:prstGeom>
          <a:solidFill>
            <a:srgbClr val="0A04EB"/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6" name="Oval 35"/>
          <p:cNvSpPr/>
          <p:nvPr/>
        </p:nvSpPr>
        <p:spPr bwMode="auto">
          <a:xfrm>
            <a:off x="2394284" y="4082720"/>
            <a:ext cx="76200" cy="76200"/>
          </a:xfrm>
          <a:prstGeom prst="ellipse">
            <a:avLst/>
          </a:prstGeom>
          <a:solidFill>
            <a:srgbClr val="0A04EB"/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7" name="Oval 36"/>
          <p:cNvSpPr/>
          <p:nvPr/>
        </p:nvSpPr>
        <p:spPr bwMode="auto">
          <a:xfrm>
            <a:off x="2969794" y="4082720"/>
            <a:ext cx="76200" cy="76200"/>
          </a:xfrm>
          <a:prstGeom prst="ellipse">
            <a:avLst/>
          </a:prstGeom>
          <a:solidFill>
            <a:srgbClr val="0A04EB"/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8" name="Oval 37"/>
          <p:cNvSpPr/>
          <p:nvPr/>
        </p:nvSpPr>
        <p:spPr bwMode="auto">
          <a:xfrm>
            <a:off x="3545304" y="4082720"/>
            <a:ext cx="76200" cy="76200"/>
          </a:xfrm>
          <a:prstGeom prst="ellipse">
            <a:avLst/>
          </a:prstGeom>
          <a:solidFill>
            <a:srgbClr val="0A04EB"/>
          </a:solidFill>
          <a:ln w="19050" cap="flat" cmpd="sng" algn="ctr">
            <a:solidFill>
              <a:srgbClr val="0A04EB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pitchFamily="1" charset="0"/>
              <a:ea typeface="ＭＳ Ｐゴシック" pitchFamily="1" charset="-128"/>
            </a:endParaRPr>
          </a:p>
        </p:txBody>
      </p:sp>
      <p:sp>
        <p:nvSpPr>
          <p:cNvPr id="39" name="5-Point Star 38"/>
          <p:cNvSpPr/>
          <p:nvPr/>
        </p:nvSpPr>
        <p:spPr bwMode="auto">
          <a:xfrm>
            <a:off x="2852928" y="2089722"/>
            <a:ext cx="304800" cy="304800"/>
          </a:xfrm>
          <a:prstGeom prst="star5">
            <a:avLst/>
          </a:prstGeom>
          <a:solidFill>
            <a:schemeClr val="bg1"/>
          </a:solidFill>
          <a:ln w="3175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smtClean="0">
              <a:solidFill>
                <a:srgbClr val="000000"/>
              </a:solidFill>
              <a:latin typeface="Times" pitchFamily="1" charset="0"/>
              <a:ea typeface="ＭＳ Ｐゴシック" pitchFamily="1" charset="-128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22715" y="5089575"/>
            <a:ext cx="1842172" cy="415498"/>
            <a:chOff x="7240123" y="5089575"/>
            <a:chExt cx="1842172" cy="415498"/>
          </a:xfrm>
        </p:grpSpPr>
        <p:sp>
          <p:nvSpPr>
            <p:cNvPr id="4" name="Rectangle 3"/>
            <p:cNvSpPr/>
            <p:nvPr/>
          </p:nvSpPr>
          <p:spPr>
            <a:xfrm>
              <a:off x="7240123" y="5089575"/>
              <a:ext cx="1842172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100" b="1" dirty="0">
                  <a:solidFill>
                    <a:srgbClr val="CC00CC"/>
                  </a:solidFill>
                  <a:latin typeface="Cambria" pitchFamily="18" charset="0"/>
                </a:rPr>
                <a:t>(</a:t>
              </a:r>
              <a:r>
                <a:rPr lang="en-US" sz="2100" b="1" dirty="0" smtClean="0">
                  <a:solidFill>
                    <a:srgbClr val="CC00CC"/>
                  </a:solidFill>
                  <a:latin typeface="Cambria" pitchFamily="18" charset="0"/>
                </a:rPr>
                <a:t>A2) </a:t>
              </a:r>
              <a:r>
                <a:rPr lang="en-US" sz="2100" dirty="0">
                  <a:solidFill>
                    <a:srgbClr val="000000"/>
                  </a:solidFill>
                  <a:latin typeface="Cambria" pitchFamily="18" charset="0"/>
                </a:rPr>
                <a:t> </a:t>
              </a:r>
              <a:r>
                <a:rPr lang="en-US" sz="2100" dirty="0" smtClean="0">
                  <a:solidFill>
                    <a:srgbClr val="000000"/>
                  </a:solidFill>
                  <a:latin typeface="Cambria" pitchFamily="18" charset="0"/>
                </a:rPr>
                <a:t>        == 0</a:t>
              </a:r>
              <a:endParaRPr lang="en-US" dirty="0"/>
            </a:p>
          </p:txBody>
        </p:sp>
        <p:sp>
          <p:nvSpPr>
            <p:cNvPr id="43" name="5-Point Star 42"/>
            <p:cNvSpPr/>
            <p:nvPr/>
          </p:nvSpPr>
          <p:spPr bwMode="auto">
            <a:xfrm>
              <a:off x="8013357" y="5159568"/>
              <a:ext cx="304800" cy="304800"/>
            </a:xfrm>
            <a:prstGeom prst="star5">
              <a:avLst/>
            </a:prstGeom>
            <a:solidFill>
              <a:schemeClr val="bg1"/>
            </a:solidFill>
            <a:ln w="317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en-US" smtClean="0">
                <a:solidFill>
                  <a:srgbClr val="000000"/>
                </a:solidFill>
                <a:latin typeface="Times" pitchFamily="1" charset="0"/>
                <a:ea typeface="ＭＳ Ｐゴシック" pitchFamily="1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70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Picture 10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672388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6"/>
          <p:cNvSpPr>
            <a:spLocks noChangeArrowheads="1"/>
          </p:cNvSpPr>
          <p:nvPr/>
        </p:nvSpPr>
        <p:spPr bwMode="auto">
          <a:xfrm>
            <a:off x="4741730" y="188890"/>
            <a:ext cx="3727450" cy="8302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4800" i="1" dirty="0" smtClean="0">
                <a:latin typeface="Calibri" pitchFamily="-106" charset="0"/>
              </a:rPr>
              <a:t>The "canvas"</a:t>
            </a:r>
            <a:endParaRPr lang="en-US" sz="3600" dirty="0">
              <a:latin typeface="Calibri" pitchFamily="-106" charset="0"/>
            </a:endParaRPr>
          </a:p>
        </p:txBody>
      </p:sp>
      <p:grpSp>
        <p:nvGrpSpPr>
          <p:cNvPr id="4" name="Group 5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7781706" y="5986768"/>
            <a:ext cx="349250" cy="411162"/>
            <a:chOff x="2928" y="1051"/>
            <a:chExt cx="840" cy="957"/>
          </a:xfrm>
        </p:grpSpPr>
        <p:sp>
          <p:nvSpPr>
            <p:cNvPr id="5" name="Freeform 56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8" y="1759"/>
              <a:ext cx="810" cy="249"/>
            </a:xfrm>
            <a:custGeom>
              <a:avLst/>
              <a:gdLst>
                <a:gd name="T0" fmla="*/ 40 w 1048"/>
                <a:gd name="T1" fmla="*/ 21 h 250"/>
                <a:gd name="T2" fmla="*/ 70 w 1048"/>
                <a:gd name="T3" fmla="*/ 83 h 250"/>
                <a:gd name="T4" fmla="*/ 73 w 1048"/>
                <a:gd name="T5" fmla="*/ 111 h 250"/>
                <a:gd name="T6" fmla="*/ 76 w 1048"/>
                <a:gd name="T7" fmla="*/ 128 h 250"/>
                <a:gd name="T8" fmla="*/ 80 w 1048"/>
                <a:gd name="T9" fmla="*/ 169 h 250"/>
                <a:gd name="T10" fmla="*/ 56 w 1048"/>
                <a:gd name="T11" fmla="*/ 238 h 250"/>
                <a:gd name="T12" fmla="*/ 6 w 1048"/>
                <a:gd name="T13" fmla="*/ 218 h 250"/>
                <a:gd name="T14" fmla="*/ 0 w 1048"/>
                <a:gd name="T15" fmla="*/ 197 h 250"/>
                <a:gd name="T16" fmla="*/ 2 w 1048"/>
                <a:gd name="T17" fmla="*/ 163 h 250"/>
                <a:gd name="T18" fmla="*/ 7 w 1048"/>
                <a:gd name="T19" fmla="*/ 125 h 250"/>
                <a:gd name="T20" fmla="*/ 15 w 1048"/>
                <a:gd name="T21" fmla="*/ 76 h 250"/>
                <a:gd name="T22" fmla="*/ 22 w 1048"/>
                <a:gd name="T23" fmla="*/ 55 h 250"/>
                <a:gd name="T24" fmla="*/ 25 w 1048"/>
                <a:gd name="T25" fmla="*/ 28 h 250"/>
                <a:gd name="T26" fmla="*/ 29 w 1048"/>
                <a:gd name="T27" fmla="*/ 14 h 250"/>
                <a:gd name="T28" fmla="*/ 38 w 1048"/>
                <a:gd name="T29" fmla="*/ 28 h 250"/>
                <a:gd name="T30" fmla="*/ 40 w 1048"/>
                <a:gd name="T31" fmla="*/ 21 h 2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48"/>
                <a:gd name="T49" fmla="*/ 0 h 250"/>
                <a:gd name="T50" fmla="*/ 1048 w 1048"/>
                <a:gd name="T51" fmla="*/ 250 h 2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48" h="250">
                  <a:moveTo>
                    <a:pt x="531" y="21"/>
                  </a:moveTo>
                  <a:cubicBezTo>
                    <a:pt x="673" y="0"/>
                    <a:pt x="778" y="50"/>
                    <a:pt x="910" y="83"/>
                  </a:cubicBezTo>
                  <a:cubicBezTo>
                    <a:pt x="923" y="92"/>
                    <a:pt x="937" y="102"/>
                    <a:pt x="951" y="111"/>
                  </a:cubicBezTo>
                  <a:cubicBezTo>
                    <a:pt x="965" y="120"/>
                    <a:pt x="993" y="138"/>
                    <a:pt x="993" y="138"/>
                  </a:cubicBezTo>
                  <a:cubicBezTo>
                    <a:pt x="1009" y="162"/>
                    <a:pt x="1023" y="163"/>
                    <a:pt x="1048" y="179"/>
                  </a:cubicBezTo>
                  <a:cubicBezTo>
                    <a:pt x="943" y="250"/>
                    <a:pt x="887" y="238"/>
                    <a:pt x="751" y="248"/>
                  </a:cubicBezTo>
                  <a:cubicBezTo>
                    <a:pt x="201" y="233"/>
                    <a:pt x="424" y="241"/>
                    <a:pt x="82" y="228"/>
                  </a:cubicBezTo>
                  <a:cubicBezTo>
                    <a:pt x="54" y="218"/>
                    <a:pt x="27" y="216"/>
                    <a:pt x="0" y="207"/>
                  </a:cubicBezTo>
                  <a:cubicBezTo>
                    <a:pt x="2" y="195"/>
                    <a:pt x="1" y="183"/>
                    <a:pt x="7" y="173"/>
                  </a:cubicBezTo>
                  <a:cubicBezTo>
                    <a:pt x="19" y="151"/>
                    <a:pt x="75" y="138"/>
                    <a:pt x="96" y="131"/>
                  </a:cubicBezTo>
                  <a:cubicBezTo>
                    <a:pt x="134" y="116"/>
                    <a:pt x="169" y="92"/>
                    <a:pt x="207" y="76"/>
                  </a:cubicBezTo>
                  <a:cubicBezTo>
                    <a:pt x="239" y="61"/>
                    <a:pt x="238" y="77"/>
                    <a:pt x="275" y="55"/>
                  </a:cubicBezTo>
                  <a:cubicBezTo>
                    <a:pt x="288" y="46"/>
                    <a:pt x="309" y="33"/>
                    <a:pt x="324" y="28"/>
                  </a:cubicBezTo>
                  <a:cubicBezTo>
                    <a:pt x="341" y="21"/>
                    <a:pt x="379" y="14"/>
                    <a:pt x="379" y="14"/>
                  </a:cubicBezTo>
                  <a:cubicBezTo>
                    <a:pt x="420" y="18"/>
                    <a:pt x="461" y="22"/>
                    <a:pt x="503" y="28"/>
                  </a:cubicBezTo>
                  <a:cubicBezTo>
                    <a:pt x="531" y="32"/>
                    <a:pt x="519" y="44"/>
                    <a:pt x="531" y="21"/>
                  </a:cubicBezTo>
                  <a:close/>
                </a:path>
              </a:pathLst>
            </a:custGeom>
            <a:solidFill>
              <a:srgbClr val="FD9D0F"/>
            </a:solidFill>
            <a:ln w="9525">
              <a:solidFill>
                <a:srgbClr val="FD9D0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5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65" y="1240"/>
              <a:ext cx="779" cy="672"/>
            </a:xfrm>
            <a:prstGeom prst="ellipse">
              <a:avLst/>
            </a:prstGeom>
            <a:solidFill>
              <a:srgbClr val="9ECC46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5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-1967255">
              <a:off x="3039" y="1383"/>
              <a:ext cx="186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5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3262" y="1383"/>
              <a:ext cx="222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 rot="-2071034">
              <a:off x="3521" y="1431"/>
              <a:ext cx="149" cy="2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6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3118" y="1479"/>
              <a:ext cx="56" cy="6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6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3341" y="1495"/>
              <a:ext cx="55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6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543" y="1549"/>
              <a:ext cx="54" cy="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6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 rot="-5400000">
              <a:off x="3291" y="1540"/>
              <a:ext cx="77" cy="445"/>
            </a:xfrm>
            <a:prstGeom prst="moon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Freeform 65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3120" y="1128"/>
              <a:ext cx="648" cy="256"/>
            </a:xfrm>
            <a:custGeom>
              <a:avLst/>
              <a:gdLst>
                <a:gd name="T0" fmla="*/ 208 w 648"/>
                <a:gd name="T1" fmla="*/ 0 h 256"/>
                <a:gd name="T2" fmla="*/ 47 w 648"/>
                <a:gd name="T3" fmla="*/ 7 h 256"/>
                <a:gd name="T4" fmla="*/ 0 w 648"/>
                <a:gd name="T5" fmla="*/ 92 h 256"/>
                <a:gd name="T6" fmla="*/ 162 w 648"/>
                <a:gd name="T7" fmla="*/ 192 h 256"/>
                <a:gd name="T8" fmla="*/ 300 w 648"/>
                <a:gd name="T9" fmla="*/ 238 h 256"/>
                <a:gd name="T10" fmla="*/ 484 w 648"/>
                <a:gd name="T11" fmla="*/ 246 h 256"/>
                <a:gd name="T12" fmla="*/ 646 w 648"/>
                <a:gd name="T13" fmla="*/ 184 h 256"/>
                <a:gd name="T14" fmla="*/ 615 w 648"/>
                <a:gd name="T15" fmla="*/ 153 h 256"/>
                <a:gd name="T16" fmla="*/ 546 w 648"/>
                <a:gd name="T17" fmla="*/ 84 h 2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48"/>
                <a:gd name="T28" fmla="*/ 0 h 256"/>
                <a:gd name="T29" fmla="*/ 648 w 648"/>
                <a:gd name="T30" fmla="*/ 256 h 25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8" h="256">
                  <a:moveTo>
                    <a:pt x="208" y="0"/>
                  </a:moveTo>
                  <a:cubicBezTo>
                    <a:pt x="154" y="2"/>
                    <a:pt x="100" y="0"/>
                    <a:pt x="47" y="7"/>
                  </a:cubicBezTo>
                  <a:cubicBezTo>
                    <a:pt x="15" y="11"/>
                    <a:pt x="0" y="92"/>
                    <a:pt x="0" y="92"/>
                  </a:cubicBezTo>
                  <a:cubicBezTo>
                    <a:pt x="19" y="199"/>
                    <a:pt x="72" y="170"/>
                    <a:pt x="162" y="192"/>
                  </a:cubicBezTo>
                  <a:cubicBezTo>
                    <a:pt x="208" y="203"/>
                    <a:pt x="252" y="234"/>
                    <a:pt x="300" y="238"/>
                  </a:cubicBezTo>
                  <a:cubicBezTo>
                    <a:pt x="361" y="243"/>
                    <a:pt x="423" y="243"/>
                    <a:pt x="484" y="246"/>
                  </a:cubicBezTo>
                  <a:cubicBezTo>
                    <a:pt x="648" y="235"/>
                    <a:pt x="569" y="256"/>
                    <a:pt x="646" y="184"/>
                  </a:cubicBezTo>
                  <a:cubicBezTo>
                    <a:pt x="642" y="180"/>
                    <a:pt x="617" y="158"/>
                    <a:pt x="615" y="153"/>
                  </a:cubicBezTo>
                  <a:cubicBezTo>
                    <a:pt x="596" y="116"/>
                    <a:pt x="599" y="84"/>
                    <a:pt x="546" y="84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3254" y="1051"/>
              <a:ext cx="442" cy="192"/>
            </a:xfrm>
            <a:custGeom>
              <a:avLst/>
              <a:gdLst>
                <a:gd name="T0" fmla="*/ 88 w 442"/>
                <a:gd name="T1" fmla="*/ 138 h 192"/>
                <a:gd name="T2" fmla="*/ 34 w 442"/>
                <a:gd name="T3" fmla="*/ 92 h 192"/>
                <a:gd name="T4" fmla="*/ 57 w 442"/>
                <a:gd name="T5" fmla="*/ 0 h 192"/>
                <a:gd name="T6" fmla="*/ 234 w 442"/>
                <a:gd name="T7" fmla="*/ 15 h 192"/>
                <a:gd name="T8" fmla="*/ 372 w 442"/>
                <a:gd name="T9" fmla="*/ 61 h 192"/>
                <a:gd name="T10" fmla="*/ 441 w 442"/>
                <a:gd name="T11" fmla="*/ 92 h 192"/>
                <a:gd name="T12" fmla="*/ 434 w 442"/>
                <a:gd name="T13" fmla="*/ 122 h 192"/>
                <a:gd name="T14" fmla="*/ 280 w 442"/>
                <a:gd name="T15" fmla="*/ 161 h 192"/>
                <a:gd name="T16" fmla="*/ 257 w 442"/>
                <a:gd name="T17" fmla="*/ 169 h 192"/>
                <a:gd name="T18" fmla="*/ 226 w 442"/>
                <a:gd name="T19" fmla="*/ 184 h 192"/>
                <a:gd name="T20" fmla="*/ 196 w 442"/>
                <a:gd name="T21" fmla="*/ 192 h 1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442"/>
                <a:gd name="T34" fmla="*/ 0 h 192"/>
                <a:gd name="T35" fmla="*/ 442 w 442"/>
                <a:gd name="T36" fmla="*/ 192 h 1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442" h="192">
                  <a:moveTo>
                    <a:pt x="88" y="138"/>
                  </a:moveTo>
                  <a:cubicBezTo>
                    <a:pt x="71" y="119"/>
                    <a:pt x="55" y="106"/>
                    <a:pt x="34" y="92"/>
                  </a:cubicBezTo>
                  <a:cubicBezTo>
                    <a:pt x="22" y="52"/>
                    <a:pt x="0" y="17"/>
                    <a:pt x="57" y="0"/>
                  </a:cubicBezTo>
                  <a:cubicBezTo>
                    <a:pt x="75" y="1"/>
                    <a:pt x="202" y="8"/>
                    <a:pt x="234" y="15"/>
                  </a:cubicBezTo>
                  <a:cubicBezTo>
                    <a:pt x="275" y="24"/>
                    <a:pt x="331" y="47"/>
                    <a:pt x="372" y="61"/>
                  </a:cubicBezTo>
                  <a:cubicBezTo>
                    <a:pt x="394" y="81"/>
                    <a:pt x="412" y="84"/>
                    <a:pt x="441" y="92"/>
                  </a:cubicBezTo>
                  <a:cubicBezTo>
                    <a:pt x="439" y="102"/>
                    <a:pt x="442" y="115"/>
                    <a:pt x="434" y="122"/>
                  </a:cubicBezTo>
                  <a:cubicBezTo>
                    <a:pt x="411" y="142"/>
                    <a:pt x="306" y="158"/>
                    <a:pt x="280" y="161"/>
                  </a:cubicBezTo>
                  <a:cubicBezTo>
                    <a:pt x="272" y="164"/>
                    <a:pt x="264" y="166"/>
                    <a:pt x="257" y="169"/>
                  </a:cubicBezTo>
                  <a:cubicBezTo>
                    <a:pt x="246" y="173"/>
                    <a:pt x="237" y="180"/>
                    <a:pt x="226" y="184"/>
                  </a:cubicBezTo>
                  <a:cubicBezTo>
                    <a:pt x="216" y="188"/>
                    <a:pt x="196" y="192"/>
                    <a:pt x="196" y="192"/>
                  </a:cubicBezTo>
                </a:path>
              </a:pathLst>
            </a:custGeom>
            <a:solidFill>
              <a:srgbClr val="CC0099"/>
            </a:solidFill>
            <a:ln w="9525">
              <a:solidFill>
                <a:srgbClr val="FF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6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3025" y="1802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6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 flipH="1">
              <a:off x="3456" y="1813"/>
              <a:ext cx="215" cy="139"/>
            </a:xfrm>
            <a:custGeom>
              <a:avLst/>
              <a:gdLst>
                <a:gd name="T0" fmla="*/ 8 w 215"/>
                <a:gd name="T1" fmla="*/ 78 h 139"/>
                <a:gd name="T2" fmla="*/ 84 w 215"/>
                <a:gd name="T3" fmla="*/ 17 h 139"/>
                <a:gd name="T4" fmla="*/ 154 w 215"/>
                <a:gd name="T5" fmla="*/ 40 h 139"/>
                <a:gd name="T6" fmla="*/ 215 w 215"/>
                <a:gd name="T7" fmla="*/ 139 h 1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5"/>
                <a:gd name="T13" fmla="*/ 0 h 139"/>
                <a:gd name="T14" fmla="*/ 215 w 215"/>
                <a:gd name="T15" fmla="*/ 139 h 1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5" h="139">
                  <a:moveTo>
                    <a:pt x="8" y="78"/>
                  </a:moveTo>
                  <a:cubicBezTo>
                    <a:pt x="20" y="0"/>
                    <a:pt x="0" y="6"/>
                    <a:pt x="84" y="17"/>
                  </a:cubicBezTo>
                  <a:cubicBezTo>
                    <a:pt x="108" y="24"/>
                    <a:pt x="154" y="40"/>
                    <a:pt x="154" y="40"/>
                  </a:cubicBezTo>
                  <a:cubicBezTo>
                    <a:pt x="162" y="81"/>
                    <a:pt x="162" y="139"/>
                    <a:pt x="215" y="139"/>
                  </a:cubicBezTo>
                </a:path>
              </a:pathLst>
            </a:custGeom>
            <a:solidFill>
              <a:srgbClr val="FD9D0F"/>
            </a:solidFill>
            <a:ln w="9525">
              <a:solidFill>
                <a:srgbClr val="FFCC9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69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956331" y="6080112"/>
            <a:ext cx="102569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000" dirty="0" smtClean="0">
                <a:solidFill>
                  <a:srgbClr val="067B0E"/>
                </a:solidFill>
                <a:latin typeface="Cambria" pitchFamily="18" charset="0"/>
              </a:rPr>
              <a:t>These are circuit-based compositions!</a:t>
            </a:r>
            <a:endParaRPr lang="en-US" sz="1000" dirty="0">
              <a:solidFill>
                <a:srgbClr val="067B0E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55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04875" y="152400"/>
            <a:ext cx="74771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-106" charset="0"/>
                <a:ea typeface="ＭＳ Ｐゴシック" pitchFamily="-106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400" i="1" dirty="0">
                <a:solidFill>
                  <a:srgbClr val="000000"/>
                </a:solidFill>
                <a:latin typeface="Cambria" pitchFamily="18" charset="0"/>
              </a:rPr>
              <a:t>Division?  </a:t>
            </a:r>
            <a:r>
              <a:rPr lang="en-US" sz="4400" dirty="0">
                <a:solidFill>
                  <a:srgbClr val="000000"/>
                </a:solidFill>
                <a:latin typeface="Cambria" pitchFamily="18" charset="0"/>
              </a:rPr>
              <a:t> </a:t>
            </a:r>
            <a:r>
              <a:rPr lang="en-US" sz="4400" dirty="0" smtClean="0">
                <a:solidFill>
                  <a:srgbClr val="000000"/>
                </a:solidFill>
                <a:latin typeface="Cambria" pitchFamily="18" charset="0"/>
              </a:rPr>
              <a:t>  </a:t>
            </a:r>
            <a:r>
              <a:rPr lang="en-US" sz="3600" dirty="0" smtClean="0">
                <a:solidFill>
                  <a:srgbClr val="000000"/>
                </a:solidFill>
                <a:latin typeface="Calibri" pitchFamily="34" charset="0"/>
                <a:cs typeface="Courier New" pitchFamily="-106" charset="0"/>
              </a:rPr>
              <a:t>hw6pr3</a:t>
            </a:r>
            <a:endParaRPr lang="en-US" sz="3600" dirty="0">
              <a:solidFill>
                <a:srgbClr val="000000"/>
              </a:solidFill>
              <a:latin typeface="Calibri" pitchFamily="34" charset="0"/>
              <a:cs typeface="Courier New" pitchFamily="-106" charset="0"/>
            </a:endParaRPr>
          </a:p>
        </p:txBody>
      </p:sp>
      <p:pic>
        <p:nvPicPr>
          <p:cNvPr id="62467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77925"/>
            <a:ext cx="7239000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9" name="Rectangle 1"/>
          <p:cNvSpPr>
            <a:spLocks noChangeArrowheads="1"/>
          </p:cNvSpPr>
          <p:nvPr/>
        </p:nvSpPr>
        <p:spPr bwMode="auto">
          <a:xfrm rot="-1136216">
            <a:off x="3549650" y="5181600"/>
            <a:ext cx="1022350" cy="461963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9900"/>
                </a:solidFill>
              </a:rPr>
              <a:t>Ideas?</a:t>
            </a:r>
            <a:endParaRPr lang="en-US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1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3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imes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5" charset="0"/>
            <a:ea typeface="ＭＳ Ｐゴシック" pitchFamily="-105" charset="-128"/>
            <a:cs typeface="ＭＳ Ｐゴシック" pitchFamily="-10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44607</TotalTime>
  <Words>3009</Words>
  <Application>Microsoft Office PowerPoint</Application>
  <PresentationFormat>On-screen Show (4:3)</PresentationFormat>
  <Paragraphs>722</Paragraphs>
  <Slides>40</Slides>
  <Notes>40</Notes>
  <HiddenSlides>10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Blank Presentation</vt:lpstr>
      <vt:lpstr>5_Blank Presentation</vt:lpstr>
      <vt:lpstr>6_Blank Presentation</vt:lpstr>
      <vt:lpstr>2_Blank Presentation</vt:lpstr>
      <vt:lpstr>7_Blank Presentation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hw6pr2:  A 4-bit multiplier</vt:lpstr>
      <vt:lpstr>hw6pr2:  A 4-bit multiplier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Zachary Dodds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dodds</dc:creator>
  <cp:lastModifiedBy>Geoff Kuenning</cp:lastModifiedBy>
  <cp:revision>762</cp:revision>
  <cp:lastPrinted>2018-02-21T09:29:36Z</cp:lastPrinted>
  <dcterms:created xsi:type="dcterms:W3CDTF">2010-10-07T12:26:39Z</dcterms:created>
  <dcterms:modified xsi:type="dcterms:W3CDTF">2018-02-21T09:29:39Z</dcterms:modified>
</cp:coreProperties>
</file>