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9.xml" ContentType="application/vnd.openxmlformats-officedocument.presentationml.notesSlide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7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8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9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0.xml" ContentType="application/vnd.openxmlformats-officedocument.presentationml.notesSlide+xml"/>
  <Override PartName="/ppt/ink/ink8.xml" ContentType="application/inkml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1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2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3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4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5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6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9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30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1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32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33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360" r:id="rId3"/>
    <p:sldId id="515" r:id="rId4"/>
    <p:sldId id="516" r:id="rId5"/>
    <p:sldId id="502" r:id="rId6"/>
    <p:sldId id="503" r:id="rId7"/>
    <p:sldId id="366" r:id="rId8"/>
    <p:sldId id="371" r:id="rId9"/>
    <p:sldId id="601" r:id="rId10"/>
    <p:sldId id="373" r:id="rId11"/>
    <p:sldId id="377" r:id="rId12"/>
    <p:sldId id="602" r:id="rId13"/>
    <p:sldId id="603" r:id="rId14"/>
    <p:sldId id="510" r:id="rId15"/>
    <p:sldId id="379" r:id="rId16"/>
    <p:sldId id="380" r:id="rId17"/>
    <p:sldId id="381" r:id="rId18"/>
    <p:sldId id="598" r:id="rId19"/>
    <p:sldId id="599" r:id="rId20"/>
    <p:sldId id="604" r:id="rId21"/>
    <p:sldId id="412" r:id="rId22"/>
    <p:sldId id="413" r:id="rId23"/>
    <p:sldId id="414" r:id="rId24"/>
    <p:sldId id="506" r:id="rId25"/>
    <p:sldId id="511" r:id="rId26"/>
    <p:sldId id="507" r:id="rId27"/>
    <p:sldId id="428" r:id="rId28"/>
    <p:sldId id="429" r:id="rId29"/>
    <p:sldId id="505" r:id="rId30"/>
    <p:sldId id="508" r:id="rId31"/>
    <p:sldId id="512" r:id="rId32"/>
    <p:sldId id="509" r:id="rId33"/>
    <p:sldId id="513" r:id="rId34"/>
    <p:sldId id="468" r:id="rId35"/>
    <p:sldId id="469" r:id="rId36"/>
  </p:sldIdLst>
  <p:sldSz cx="9144000" cy="6858000" type="screen4x3"/>
  <p:notesSz cx="6985000" cy="9271000"/>
  <p:custShowLst>
    <p:custShow name="For screen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2"/>
        <p:sld r:id="rId23"/>
        <p:sld r:id="rId24"/>
        <p:sld r:id="rId25"/>
        <p:sld r:id="rId27"/>
        <p:sld r:id="rId28"/>
        <p:sld r:id="rId29"/>
        <p:sld r:id="rId30"/>
        <p:sld r:id="rId31"/>
        <p:sld r:id="rId33"/>
        <p:sld r:id="rId35"/>
        <p:sld r:id="rId36"/>
      </p:sldLst>
    </p:custShow>
    <p:custShow name="For printing" id="1">
      <p:sldLst>
        <p:sld r:id="rId3"/>
        <p:sld r:id="rId6"/>
        <p:sld r:id="rId7"/>
        <p:sld r:id="rId8"/>
        <p:sld r:id="rId9"/>
        <p:sld r:id="rId10"/>
        <p:sld r:id="rId11"/>
        <p:sld r:id="rId12"/>
        <p:sld r:id="rId16"/>
        <p:sld r:id="rId17"/>
        <p:sld r:id="rId18"/>
        <p:sld r:id="rId19"/>
        <p:sld r:id="rId21"/>
        <p:sld r:id="rId22"/>
        <p:sld r:id="rId23"/>
        <p:sld r:id="rId24"/>
        <p:sld r:id="rId26"/>
        <p:sld r:id="rId27"/>
        <p:sld r:id="rId28"/>
        <p:sld r:id="rId29"/>
        <p:sld r:id="rId30"/>
        <p:sld r:id="rId32"/>
        <p:sld r:id="rId34"/>
        <p:sld r:id="rId35"/>
        <p:sld r:id="rId3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C20"/>
    <a:srgbClr val="E3CEAB"/>
    <a:srgbClr val="E3B1CD"/>
    <a:srgbClr val="BBF95B"/>
    <a:srgbClr val="99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6:42:27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24085 15404 0,'0'0'0,"0"-25"15,-24 0 17,24 0-17,-25 25 1,-25-49 15,-124-1-15,150 25-16,-26 0 15,0 25-15,1 0 16,24 0 0,0 0-1,0 0-15,-24 25 16,-1 0-16,1 49 16,-26 26-1,26-51-15,-1 26 16,-24 49-16,24 0 15,0-25 1,50-49-16,-124 1140 16,149-1190 31,0 0-32,25 0 1,-1 25-1,1-25-15,-1 0 32,26 0-32,-1 0 15,1 0-15,-1 0 0,25-25 16,0-74 0,-24 25-16,-1-1 0,1-24 15,123-298 1,-123 248-16,-1-99 15,0 75-15,-49 98 16,-25-24-16,-25 49 16,-24 1-1,-1-1-15,-843 174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6:44:06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17041 5234 0,'0'0'0,"-25"0"140,0 0-124,0 0-1,1 0 1,-1-25 0,0 0-16,0 25 15,-24-25-15,-1 25 16,-124-74 31,150 49-47,-1 25 15,-25-25 1,-24 1-16,24 24 16,0 0-16,26 24 15,-26 1-15,0 0 16,-24 0-16,49 0 16,-24-1-16,-1 1 31,-24 50-31,49-75 15,0 24-15,0-24 16,0 25-16,-24 0 0,24 0 16,0 0-1,0 24-15,1 1 16,-51 173 0,50-173-1,25-1-15,-24-24 31,24 0-31,0 25 16,0-26 0,0 26-16,0-25 15,0 0-15,0 24 16,0 1 0,24-1-16,-24-24 15,25 25-15,-25-25 0,25-1 16,0 26-16,0-25 15,-1 0 1,1-1-16,0 1 16,0 0-16,24 0 15,1-25-15,0 25 16,-26-1 0,26-24-1,-25 0-15,0 0 16,24 0-16,-24 0 15,0 0-15,24 0 16,1 0-16,0 25 16,-1-25-1,1 25-15,24-25 0,-49 0 16,25 0-16,-1 0 16,1 0-1,-25-25-15,24 25 16,1-25-16,0 1 15,-1-1-15,26 0 16,-26 0-16,1-24 16,-1 49-1,-24-25-15,0 25 16,25-25 0,-26 25-16,-24-25 15,25 0-15,0 25 16,-25-24-16,25-1 15,-25 0-15,25-25 16,-25 1-16,24-26 16,1 26-16,-25-1 15,0 1 1,-25-1-16,1-49 16,-1-50-16,-25 25 15,1 49-15,-1 1 0,-24 0 16,-1 24-1,-49 0-15,0-24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6:45:49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6350 4167 0,'0'0'0,"25"0"141,0 0-125,-1 0-1,1 0-15,0 0 16,0 0-1,24 0-15,26 0 16,-26 0 0,75 0-1,-49 0-15,-50 0 16,24 0 0,1 0-16,-25 0 0,24 0 15,-24 0-15,25 0 31</inkml:trace>
  <inkml:trace contextRef="#ctx0" brushRef="#br0" timeOffset="617.41">6375 4266 0,'0'0'0,"25"25"47,-1 0-32,1 0 17,25-25-32,-1 25 15,1-25-15,-25 0 16</inkml:trace>
  <inkml:trace contextRef="#ctx0" brushRef="#br0" timeOffset="1774.92">6623 6251 0,'0'0'0,"-25"0"31,25 25-15,-25-25-16,0 0 0,50 0 93,0 0-77,0 0 0,0 0-1,24 0-15,-24 0 16,25 0-16,-26 24 15,26-24-15</inkml:trace>
  <inkml:trace contextRef="#ctx0" brushRef="#br0" timeOffset="2370.56">6598 6871 0,'0'0'0,"25"0"125,0 0-109,24 0 0,1-25-16,-1 25 15,26 0-15,-25 0 16</inkml:trace>
  <inkml:trace contextRef="#ctx0" brushRef="#br0" timeOffset="3443.47">6623 8409 0,'0'0'0,"25"0"62,-1 0-46,1 0-16,0 0 31,25 0-31,-1-25 16,26 0-1,-26 25-15,1 0 16,-25 0-16</inkml:trace>
  <inkml:trace contextRef="#ctx0" brushRef="#br0" timeOffset="3982.83">6846 8905 0,'0'0'0,"25"0"94,0 0-63,24-25-31,1 25 16,0 0 0,-1 0-16,26 0 15,-1 0-15</inkml:trace>
  <inkml:trace contextRef="#ctx0" brushRef="#br0" timeOffset="5002.06">6697 10492 0,'0'0'0,"25"0"141,25 0-125,74-24-1,-75 24 1</inkml:trace>
  <inkml:trace contextRef="#ctx0" brushRef="#br0" timeOffset="5603.75">6697 10964 0,'0'0'0,"25"0"78,0 0-62,24 0 0,26 0-16,-25 0 15,24 0-15,0 0 16,26 0-16,-1 0 31,-25 0-31</inkml:trace>
  <inkml:trace contextRef="#ctx0" brushRef="#br0" timeOffset="111521.25">2009 4167 0,'0'0'0,"-25"0"94,1 0-94,-1 0 16,0 25 15,-25 0-31,26 0 0,-26 24 16,-173 224 30,198-223-46,-25 24 16,25 25-16,-24-24 16,24-1-1,0 1-15,-24-26 32,-1 199-32,25-99 15,0-25-15,1-50 16,24-24-16,-25 49 15,0 50 1,25 25-16,0-75 0,0 50 31,0 173-15,25-173-16,-25-25 0,0-49 16,0 24-16,0 74 15,0-24 1,0-25-1,0-49-15,-25 49 16,25 74 0,-25 1-16,25-75 15,0-50-15,0 50 16,0 74-16,-25-24 16,25-75-16,0 1 15,0 24-15,0 49 16,-24 1-16,24-50 15,0-25-15,0 0 16,-25 75 0,25-25-16,0-25 15,0-50-15,0 1 16,0 49-16,0 24 0,25 1 16,-1-25-16,-24-25 15,25-49 1,-25 0-16,25 49 15,-25 25-15,25 50 16,0-75-16,-25 0 31,0-49-31,0-1 16,0 26-16,24 24 16,-24 25-16,0 25 15,0-50-15,0-25 16,0-24-16,0 0 15,0-26 1,25 1-16,-25 0 0,25 0 16,0 0-16,-25-1 15,25 1 1,-1 0 0,1-25-16,25 25 15,-1 0-15,26-1 16,-26-24-1,26 25 1,-1-25-16</inkml:trace>
  <inkml:trace contextRef="#ctx0" brushRef="#br0" timeOffset="153685.32">1017 12353 0,'0'0'0,"-25"0"47,0 0 63,75 25 15,-100 24-125,26 26 15,-1-26 1,0 26-16,-25 24 15,-74 174 1,75-125-16,24-23 31,0-101-31,25 1 16,0 0-16,0 0 16,-25 74-16,25 25 15,0 25-15,0 124 31,0-249-31,0 1 16,0 0-16,0 0 16,0 74-16,25 25 15,0 0-15,-25 0 16,25-49 0,-25-51-16,25 1 15,-25 25-15,24-25 16,1-25-16,-25 24 15,25-24-15,-25 25 16,25 0-16,0-25 16,-25 25-16,24-25 15,1 25-15,0-25 16,0 24 0,-25 1-1,25-25-15,-1 0 16,1 0-1,0 0 1,0 0 0,0 0-1,-1 0 1,1-49 62,-25 24-62,0-25-16,0 1 15,0 24-15,0 0 16,0 0-16,0 0 16,-25 25-16,25-24 15,-24 24-15,-1-25 16,25 0-1,-25 25-15,25-25 16,-25 25-16,0-25 0,25 1 16</inkml:trace>
  <inkml:trace contextRef="#ctx0" brushRef="#br0" timeOffset="154255.31">1290 14982 0,'0'0'0,"0"-25"16,0 50-1,-25-25 1,0 25-16,0 0 16,-24 24-16,-1 26 15,1-26 1,-1 1-1,-347 322-15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6:54:17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8607 5184 0,'0'0'0,"-25"-25"62,1 25-62,24-24 16,-25-1-16,0 0 15,-25 0 1,26 25-16,-1-25 16,-50 1-16,26-1 15,-50 25-15,-1-25 16,1 0 0,0 0-1,0 25-15,-1-24 16,1 24-16,-25 0 15,25 0-15,0 0 16,0 49 0,-75 100-1,100-99-15,-1-1 0,25 1 16,1-1-16,-1 100 16,25-50-1,1 1-15,24-26 16,0-24-16,24-1 15,26 75-15,0 0 16,49 25-16,0-50 16,0 1-16,25-26 15,-24 0-15,24-24 16,0 0-16,0-1 16,0-24-16,-25 0 15,0-25 1,0 0-1,25-50-15,-24-24 16,-1 24-16,0-24 16,0-25-16,0-75 15,-24 50-15,-50 50 16,-1-50 0,-48-25-16,-26 25 15,-24 0-15,-50 24 0,0 26 16,-25-25-16,25 49 15,-25 1 1,25-1-16</inkml:trace>
  <inkml:trace contextRef="#ctx0" brushRef="#br0" timeOffset="1242.57">8632 5085 0,'0'0'0,"0"25"31,0 0-15,0-1-1,25-24 48,0 0-63,-1 0 15,1 0-15,0-24 16,25 24 0,-1-25-16,1 0 15,24 0-15,1-24 16,24 24-1,0 0-15,0 25 16,1-25 0,-1 0-16,0 25 15,0-24-15,-24 24 16,-1 0-16,0 0 16,1 0-1,-25 0-15,-1 0 0,-24 0 16,25 0-16,-1 0 15,1 0-15,-25 0 16,24 0-16,1-25 16,-25 25-1,-1 0-15,1-25 16,0 0 0,25 25-16,-26-25 15,1 0-15,0-24 16,0-1-1,-25 1-15,0-1 16,0 25-16,0 0 16,0 1-16,-25-26 15,0 25-15,0 0 16,-24 1-16,-1-1 16,1 0-16,-1 25 15,-24-25-15,-1 0 16,26 25-1,-1-24-15,25 24 16,-24 0-16,24 0 0</inkml:trace>
  <inkml:trace contextRef="#ctx0" brushRef="#br0" timeOffset="1740.63">10468 4638 0,'0'0'0,"0"25"94,0 0-79,-25-25 1,0 74-16,0-24 16,-24 25-1,24-1-15,-25-24 16,25 24-16,1-24 15,-26-26-15,50 1 16</inkml:trace>
  <inkml:trace contextRef="#ctx0" brushRef="#br0" timeOffset="2390.19">11187 3473 0,'0'0'0,"0"24"79,-25 26-64,25 24-15,-25-24 16,25 99-16,-25 74 15,1-99-15,24 75 16,0 24-16,0-74 16,24-25-16,1-50 15,-25-24-15</inkml:trace>
  <inkml:trace contextRef="#ctx0" brushRef="#br0" timeOffset="3145.9">11361 3473 0,'0'0'0,"49"0"188,-24 0-172,25 0-16,-26 0 15,26 0 1,0 0-1,-26 0-15,26 0 16,0 24-16,-1 1 16,-24 0-16,0 25 15,0-1-15,-25-24 16,0 25-16,-25-1 16,0-24-16,-25 25 15,1-25-15,-1-1 16,-148 76 15,148-76-31,1-24 16,-1 25-16,25-25 15,0 0 1</inkml:trace>
  <inkml:trace contextRef="#ctx0" brushRef="#br0" timeOffset="3763.49">13221 3671 0,'0'0'0,"0"-25"94,-25 25-94,0-25 15,-24 1 1,-26 24-16,-24-25 15,0 25-15,0 0 16,-25 25-16,0 24 16,-25 51-16,25-51 31,24 1-31,26-1 16,0 1-16,49 0 15,25-1-15,0-24 16,0 25-16,49-1 15,1 26 1,49 24-16,25 0 16,25-25-16,0-24 15,-25 0-15</inkml:trace>
  <inkml:trace contextRef="#ctx0" brushRef="#br0" timeOffset="129153.45">8880 17115 0,'0'0'0,"-25"0"281,0 0-265,1 0 0,-1 0-16,-50 0 15,26 0-15,-1 0 16,-24 0-1,24 0-15,1 0 16,-26 0-16,26 0 16,-1 0-16,-24 0 15,49-25-15,-50 25 16,-24-74 0,25 49-1,-1-24-15,-24 24 0,25-25 16,-26 25-16,1 1 15,0-26 1,0 25-16,24 25 16,-24-25-16,0-24 15,0 49-15,-1 0 16,-24-25 0,0 25-1,25-25-15,-50 25 16,50-25-16,-25 1 15,25 24-15,0 0 16,-1-25-16,1 25 16,25 0-1,-25 0-15,-1 0 0,1-25 16,0 25-16,-25 25 16,25-25-1,-50 25-15,50 24 16,-25-24-16,0 25 15,24-1-15,1 1 16,-25-1-16,25 1 0,-25-25 16,25 0-1,0 24-15,-1-49 16,1 25-16,0-25 16,24 25-16,-24-25 15,0 25-15,25-1 31,-1-24-31,1 25 16,-25-25-16,49 25 16,-49 49-1,24-24-15,-24 24 0,25-24 16,-1 24 0,26-49-16,-1 0 15,0 25-15,1-25 0,24-25 16,0 24-1,0-24-15,1 25 16,-1 0-16,0-25 16,25 25-16,-25 0 15,25 24-15,-25 1 32,25-1-32,0 26 15,0-26-15,25 1 16,-25-25-16,25 24 15,-25-24-15,50 0 16,-26 25-16,1-26 16,25 1-1,-25 0-15,24 0 0,1 0 16,-1-1-16,1 1 16,49 0-1,-24 0-15,24 0 16,-25-1-16,26 1 15,-1-25-15,25 25 16,-25-25 0,0 25-1,0-25-15,1 0 16,24 0-16,25 0 16,-25 25-16,0-25 15,0 0-15,24 25 16,-24-25-1,0 24-15,0-24 0,0 0 16,1 25-16,-26-25 16,25 0-16,25 0 15,-25 25 1,-25-25-16,50 0 16,-25 25-16,0-25 15,-25 0-15,25 0 0,0 25 16,0-25-1,25 0-15,0-25 16,-1 25-16,-23-25 16,23 0-16,-24 0 15,25 25-15,-50-24 32,25 24-32,0-25 15,-24 25-15,24-25 16,-25 0-16,0 25 15,0 0-15,-24 0 16,24 0-16,-25 0 16,1-25-1,-1 25-15,1-49 0,-26 24 16,26-50-16,-1 1 16,-24 24-1,-1 1-15,1-1 16,0 25-16,-26 1 15,1-1-15,0 0 32,0-25-32,-25 26 15,25-51-15,-1 1 16,-24-25-16,0 49 16,-24-24-16,-1 49 15,0-25-15,0 0 16,-24 26-1,24-1-15,-50 0 0,1-25 16,-1 26-16,-24-26 16,25 0-16,-25 1 15,-1-26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7:10:10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7665 6722 0,'0'0'0,"0"-25"188,0 0-173,0 1 1</inkml:trace>
  <inkml:trace contextRef="#ctx0" brushRef="#br0" timeOffset="585.27">7987 6573 0,'0'0'0,"25"0"78,0 0-62,0 0-16,-1 25 15,26 0 1,-50 0 0,25-25-16,0 24 15,24-24-15,-24 25 16,0-25-16,0 0 16,-1 0-16,1 0 15,25 0 1,-25 0-16,24 0 15,-24 0-15,0 0 0,0 0 16,24 0 0,-24 0-1,0 0-15,0 0 16,-1 0 0,1 0-16,25 0 15,-25 0-15,-1 0 16,1 0-16,0 0 15,0 0-15,24 0 16,-24 0 0,0 0-1,0 0 1,0 0 0,0 0-16,-1 0 15,1 0 16,0 0-31</inkml:trace>
  <inkml:trace contextRef="#ctx0" brushRef="#br0" timeOffset="1425.04">9723 6400 0,'0'0'0,"0"24"94,0 1-94,0 0 16,-24 0-16,24 0 15,-25-1-15,25 1 16,-25 0-16,25 0 16,0 0-1,0-50 48,25 0-48,0 0-15,-1 0 32,26 1-17,-25-1-15,0 25 16,-1-25-16,1 25 16,0 0-16,0 0 31,0 0-31</inkml:trace>
  <inkml:trace contextRef="#ctx0" brushRef="#br0" timeOffset="2111.15">10319 6201 0,'0'0'0,"0"25"94,0 25-94,0-26 15,0 1-15,0 0 16,0 0 0,25-25 15,-1 0-15,1 0-1,0 0 1,0 0-1,-25-25-15,49 25 16,-49-25 0,25 0-16</inkml:trace>
  <inkml:trace contextRef="#ctx0" brushRef="#br0" timeOffset="2845.72">10368 6201 0,'0'0'0,"0"25"109,0 25-93,0 24 0,-24-24-16,24-1 15,-25 1 1,25-1-16,0-24 15,0 0 1</inkml:trace>
  <inkml:trace contextRef="#ctx0" brushRef="#br0" timeOffset="3578.92">10889 6201 0,'0'0'0,"25"0"94,0 0-79,0 0 1,-1 0-16,1 0 31,25 0-31,-1 0 0,1 0 16,25 0-1,24 0-15,-25 0 0,1 0 16</inkml:trace>
  <inkml:trace contextRef="#ctx0" brushRef="#br0" timeOffset="4418.05">10988 6201 0,'0'0'0,"25"0"234,0 0-218,0 0-16,24 0 0,1 0 16,25 0-16,-26 25 15,1-25-15,24 0 16,-24 0-16,-1 0 16,1 0-16</inkml:trace>
  <inkml:trace contextRef="#ctx0" brushRef="#br0" timeOffset="5382.88">11038 6350 0,'0'0'0,"-25"0"140,0 0-140,50 0 141,25 0-126,-25 0 1,24 25-16,1 0 0,0-1 16,-26 26-16,26-25 15,0 24-15,-1-24 16</inkml:trace>
  <inkml:trace contextRef="#ctx0" brushRef="#br0" timeOffset="6340.29">11410 5978 0,'0'0'0,"25"25"125,0 0-109,0-25-1,24 49 1,1-24 0,-25-25-16,-1 0 15,1 0-15,0 0 16,0 0 0,0 0-1,-1 0 1,-24 25 15,0 24-15,-49 26-16,24-1 15,-25 1-15,26-26 16,-26 1-16,0-1 16,26-24-16,-1 0 15,0 0-15,0 0 16,-24-25-16,49 24 15,-25-24 1,25 25-16</inkml:trace>
  <inkml:trace contextRef="#ctx0" brushRef="#br0" timeOffset="7056.38">12278 6201 0,'0'0'16,"0"25"62,-24 49-63,24-24 1,-25 0-16,25-1 0,-25-24 16,25 0-16,0 24 15,0-24 1,0-50 46,0 1-46,25-1-16,0 0 31,-1 0-15,1 25 0,-25-25-16,25 1 0,0 24 15,0-25-15,-1 25 0</inkml:trace>
  <inkml:trace contextRef="#ctx0" brushRef="#br0" timeOffset="7927.04">12874 6176 0,'0'0'0,"24"50"235,51 74-220,-50-74 17,-1-1-32,1-24 15,0 0-15,-25 0 16,25-1-16,0 1 16,-25 0-16,24-25 15,-24 25-15,0 0 16</inkml:trace>
  <inkml:trace contextRef="#ctx0" brushRef="#br0" timeOffset="8459.42">13519 5978 0,'0'0'0,"-25"25"78,0 0-63,-25-25-15,1 24 16,-26 1-16,1 25 16,-1 24-16,-24 1 15,25 24-15,-1-50 16,51 1-16,-76 49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7:16:30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5507 0,'0'0'0,"24"24"125,1 1-125,0 50 16,0-1-16,24-24 16,-24-1-16,0-24 15,0 0-15,0 25 16,-1-26-16,26 1 16,-25 25-16,0-1 15,-1 1-15,1 24 16,0-24-16,0 0 15,-25-1-15,0-24 16</inkml:trace>
  <inkml:trace contextRef="#ctx0" brushRef="#br0" timeOffset="438.38">17661 5531 0,'0'0'0,"-25"0"110,0 0-95,1 25-15,-26 25 16,-25-1-16,1 26 16,0-1-16,24-24 15,-24 0-15,24-26 16,0 26 0,26-50-16</inkml:trace>
  <inkml:trace contextRef="#ctx0" brushRef="#br0" timeOffset="1403.72">17959 5234 0,'0'0'15,"0"-25"1,0 0 0,0 0 15,0 1-16,0-1 1,0 0-16,24 25 16,1-25-16,0 25 31,25 0-15,-26 0-16,1 0 0,0 25 15,0-25 1,0 25-16,-25 0 15,24-1-15,-24 1 16,0 0 0,0 0-1,0 0 1,0-1 0,0 1-1,0 0-15,0 0 125,25-25-109,0 25-16,0-1 15,0 1 1,-1-25-16,1 25 16,0-25-16,0 25 15</inkml:trace>
  <inkml:trace contextRef="#ctx0" brushRef="#br0" timeOffset="3649.37">18380 5482 0,'0'0'0,"-25"0"188,1 0-141,-1 0-47,0 0 31,0 0-15,0 0-16,1 0 31,-1 0-15,0 0-1,0 0-15,0 0 16,50 0 171,0 0-171,0 0-16,0-25 16,-1 25-16,1 0 31,0 0-31,0 0 31,0 0-15,-1 0-16</inkml:trace>
  <inkml:trace contextRef="#ctx0" brushRef="#br0" timeOffset="4584.03">17835 5531 0,'0'0'0,"24"0"109,1 0-93,0 0 0,0 0-1,0 0 1,24 0 0,-24 0-1,25 0 1,-1 0-16,1 0 0,-1-24 15,1 24-15,0 0 16,-1 0-16,1 0 16,-1 0-16,1 0 15,-25 0 1,0 0-16,24 0 16,-24 0-1,0 0-15,0 0 16</inkml:trace>
  <inkml:trace contextRef="#ctx0" brushRef="#br0" timeOffset="81250.59">16594 7590 0,'0'0'0,"25"0"250,0 0-250,0 0 32,0 0-17,24 0 1,-24 0-16,0 0 15,0 0 1,-1 0-16,1 0 16,25 0-16,-25 0 15,-1 0 1,1 0-16,0 0 31,-25 25-15,0 0-1,0 0-15,0-1 16,-25 26-16,25 0 31,-49-26-31,24 26 0,0-25 16,0 24-16,0-49 16,25 25-1,-24-25-15,24 25 16,-25-25-1,0 25-15,25 0 32,25 0 15,0-25-47,-25 24 15,24-24-15,-24 25 16,25-25-1,0 0 1,0 0-16,-50 25 47,0-25-47,0 25 16,1-25-16,-26 25 15,25-25-15,-24 0 16,-1 0-16,0 0 31,26 0-31</inkml:trace>
  <inkml:trace contextRef="#ctx0" brushRef="#br0" timeOffset="82438.1">17562 7590 0,'0'0'0,"-50"0"109,25 25-109,0-25 16,25 25 125,0 0-126,0-1-15,0 1 16,0 25-16,0-1 16,0-24-1,0 0 1,25 0-16,-25 24 0,25-24 15,0-25-15,-25 25 16,25-25-16,-25 25 16,25 0-16,-1 0 31,1-25-15,-25 24-1</inkml:trace>
  <inkml:trace contextRef="#ctx0" brushRef="#br0" timeOffset="82971.27">18008 7590 0,'0'0'0,"-25"0"63,1 0-48,-1 25-15,0 0 16,-49 24-16,24 26 16,-24-26-1,24 26-15,-24-26 16,49-24-16,-25 0 16,25 0-1,0 0-15</inkml:trace>
  <inkml:trace contextRef="#ctx0" brushRef="#br0" timeOffset="96822.27">15131 10294 0,'0'0'0,"-25"0"109,0 0-93,0 0-16,1 0 31,-1 0-15,0 0-1,0 0 1,0 0 0,50 0 171,25 0-171,-25 0-1,24 0-15,1 0 16,24 0 0,1 0-16,-26 0 15,125 0-15,-100 0 16,26 0-16,-26 0 16,25 0-16,0 0 15,1 0 1,-1 0-16,25 0 0,0 0 15,0 0-15,0 0 16,0 0-16,25 0 31,0 0-31,-1 0 16,1 0-16,149 0 31,-124 0-31,24 0 16,-49 0-16,24 0 15,1 0-15,-25 0 16,25 0-16,-26 0 16,26 0-16,0 0 15,-26 0-15,-23 0 16,-1 0-16,-25 0 16,0 0-16</inkml:trace>
  <inkml:trace contextRef="#ctx0" brushRef="#br0" timeOffset="97811.05">15106 10294 0,'0'0'0,"0"-25"172,25 25-157,-25-49-15,49-1 16,1-24-16,24-1 15,26 25-15,-1 1 16,25-1-16,0 1 16,0-1-16,25 0 15,-25 1-15,25 24 16</inkml:trace>
  <inkml:trace contextRef="#ctx0" brushRef="#br0" timeOffset="98545.06">15205 10319 0,'0'0'0,"25"0"235,25 49-220,-1 1-15,26 24 16,-1-24-16,1 0 16,24 24-16,0-49 15,0 24-15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7:21:32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6945 0,'0'0'0,"-24"0"391,-1 0-376,0 0 1,0 0-16,0 0 16,-24 25-16,24 25 15,-25-25-15,1 49 16,-1-49-16,25 24 16,25-24-1,-24 0-15,-1 25 16,25-26-1,25 1 1,-1-25 0,1 0-1,0 0 1,0-25 0,0 1-16,-1-26 0,26 25 15,-25 0-15,0-24 0,-1 24 31,1 25-31,-25-25 16,25 0-16,-25 50 31,0 0-31,25 0 32,-25 24-32,25-24 15,-1 0-15,-24 0 16,25 0-16,-25-1 15,25-24 1,0 25-16,0 0 16,-25 0-16,25-25 15</inkml:trace>
  <inkml:trace contextRef="#ctx0" brushRef="#br0" timeOffset="548.79">18256 6921 0,'0'0'0,"-25"0"62,1 0-46,-26 0 15,25 0-31,0 0 16,1 0-16,-26 0 15,25 0-15,50 24 110,-25 26-95,0 0-15,0-1 16,0 1-1,-25-1-15,25-24 16,-25 0-16,1 0 0,24 0 16,-25-25-1,25 24-15,-25-24 0,25 25 16</inkml:trace>
  <inkml:trace contextRef="#ctx0" brushRef="#br0" timeOffset="1081.2">18852 6871 0,'0'0'0,"-25"0"32,0 0-17,-25 0 1,26 0 0,-26 0-16,0 0 15,1 0-15,24 0 0,0 0 16,0 0-16,0 25 15,25 0 1,0-1 0,0 1-1,25 25-15,0-25 16,-25-1 0,25 1-1,-25 25 1,0-1-16,0-24 15,-25 0-15,25 0 16,-50 0-16,26-1 16,-26 1-1,0 25-15,1-50 0,24 25 16,0-25 0,0 24-16,1-24 15,-1 0 1</inkml:trace>
  <inkml:trace contextRef="#ctx0" brushRef="#br0" timeOffset="1588.6">18926 6970 0,'0'0'0,"0"25"110,0 0-110,-25 24 15,25-24-15,0 0 16,0 0 0,0 24-16,25-24 15,-25 0-15,25-25 16,0 0 0,24-25-1,1 0-15,-25-24 16,-1 24-16,1 0 15,0 0 1,0 1 0,-25 48 15,0 1-31,0 25 16,25-25-16,-25-1 15,24 1 1,1 0-16,-25 0 15,25 0 1</inkml:trace>
  <inkml:trace contextRef="#ctx0" brushRef="#br0" timeOffset="2290.08">19918 6871 0,'0'0'0,"0"25"63,0 24-63,0 1 15,-25 0 1,25 24-16,-24-49 15,-1 24-15,25-24 16,0 0-16,0 0 31,0 0-31,0-50 32,0 0-17,25 0-15,-1 0 16,-24 1-16,25-1 15,0 50 17,-25-1-32,0 1 15,0 25-15,0-25 16,0-1-16,0 1 16,0 0-16,0 0 15,25-25 32,0-50-31,-1 25-16,1 1 15,0-1 1,0 0-16,0 25 16,-1 0-16,1 0 15,25 74 1,-1-49-16,-49 0 15,25 0-15,-25 0 16,0-1 0,0 1-1,0 0 1</inkml:trace>
  <inkml:trace contextRef="#ctx0" brushRef="#br0" timeOffset="2838.98">20613 6945 0,'0'0'0,"0"25"31,0 25-16,0-25 1,24-1-16,-24 1 16,25 0-16,0-25 0,0 0 15,25 0-15,-1-50 16,-24 50 0,25-24-16,-26 24 15,1-25-15,-25 50 63,-25 24-63,25 1 15,-24-1-15,24-24 16,0 0 0,24 0-16,1 0 15,0-1 1,25 1-16,-1 0 15,-24 0 1</inkml:trace>
  <inkml:trace contextRef="#ctx0" brushRef="#br0" timeOffset="3726.31">22498 6871 0,'0'0'0,"-25"0"47,0 0-32,0 0 1,1 0-16,-1 0 16,-25 50-16,1-1 15,-26 26-15,50-1 16,1-24-16,-1-1 15,0-24-15,25 0 16,0 0-16,0-50 47,25 0-47,0 0 16,-25 0-16,24-24 15,-24 24 1,25 25-16,-25-25 15,25 0-15,0 25 16,-25-24 0,25 24-16,-25-25 0,24 25 0,1 0 15,-25 25 17,25-1-32,-25 26 15,25 0-15,-25-26 16,25 1-1,-1 0 1,-24 0-16,25 0 16</inkml:trace>
  <inkml:trace contextRef="#ctx0" brushRef="#br0" timeOffset="4196.49">23093 6871 0,'0'0'0,"0"25"47,-25 0-47,25 24 16,-24 1-16,-1-1 15,25 1-15,-25-25 16,25-50 62,25 25-78,-25-25 0,25 0 16,-1 25-16,-24-24 15,0 48 16,0 1-31,0 25 16,0-25-16,0-1 16,0 1-16,0 0 15,0 0-15,0 0 16,0-1 0,25 1-1,0-25 1</inkml:trace>
  <inkml:trace contextRef="#ctx0" brushRef="#br0" timeOffset="4575.77">23639 6896 0,'0'0'0,"-25"0"78,0 0-47,0 25-15,1-25-1,-1 24-15,0 1 0,0 0 16,25 0-16,-25-25 16,25 25-1,0-1 1,25 26-1,-25 0 17,0-26-32,0 1 0,-25 0 15,25 0 1,-24 0-16,-1-1 16,0-24-16,25 25 15</inkml:trace>
  <inkml:trace contextRef="#ctx0" brushRef="#br0" timeOffset="5717.32">23937 6871 0,'0'0'0,"0"25"78,0 0-62,0-1 0,0 1 109,0 0-94,24-25-16,1 0 1,0 0-16,0-25 16,24 25-16,1-25 15,-25 25-15,0 0 16,24 0-16,-24 0 16,0 0-1,0 0 1,-1 0-16,-24 25 15,25-25 1,-25 25-16,25 0 16,0-25-16,-25 25 0,25-25 15,-25 24-15,24-24 16,1 0 15,0 0-31,0 0 16,0 0-1,-1-24 1,1 24 0,0-25-16,25 25 15,-50-25-15,24 25 16,-24 25 46,-24 0-62,-26 49 16,25-49-16,25 24 16,-25-24-16,25 0 15,0 0-15,0 0 16,0-1 15,25-24-15,-25-24-16,25-1 15,0 0-15,0 0 16,-1 0 0,1-24-16,0 24 15,0 25 1,-25-25-16,25 25 16,-1 25-1,-24 0 1,0 0-1,0-1 1,25-24 31,-25-24-47,25-1 16,0 0-16,25 0 15,-1 0-15,-24 25 16,0-24-16,0 24 15,-1-25 1,1 25-16</inkml:trace>
  <inkml:trace contextRef="#ctx0" brushRef="#br0" timeOffset="33886.4">13246 8235 0,'0'0'0,"25"0"312,-1 0-296,1 0-16,0 0 16,25 0-1,-26 0-15,26 0 16,24-25-16,1 1 16,-1 24-16,1 0 15,-1 0-15,-24 0 31,24 0-31,0 0 16,1 0-16,-1 0 16,75 0-1,-74 0-15</inkml:trace>
  <inkml:trace contextRef="#ctx0" brushRef="#br0" timeOffset="34910.04">15503 7590 0,'0'0'0,"-25"0"78,0 0-62,1 0-1,-1 0 1,0 0-16,-25 0 16,25 0-16,-24 0 15,-1 0 1,1 0-16,24 0 0,0 0 0,-25 25 16,26 25-1,-26-1-15,25 1 16,0-1-16,1 1 15,-1-25-15,25 0 16,0-1-16,0 1 31,0 25-31,25 0 16,-1-26-16,-24 26 16,25-25-16,-25 0 15,25-25-15,0 24 16,24-24-16,26 0 31,-26 0-31,1 0 0,0-24 16,-26-1-16,26-25 15,-25 1-15,0-1 16,-25 25 0,0 0-16,0-49 31,0 49-16,-50-25 17,25 50-32,25-24 0,-25 24 15,25-25-15,-24 25 16,24-25-16,-25 0 16</inkml:trace>
  <inkml:trace contextRef="#ctx0" brushRef="#br0" timeOffset="35673.98">16272 7640 0,'0'0'0,"-25"0"78,0 0-78,0 0 32,-24 0-1,24 0-16,0 0 1,0 0 0,1 0-1,48 0 79,1 0-94,0 0 16,0 0 15,-25 25 0,0-1-31,-25 26 16,25 0-1,-25-26-15,-24 26 16,24 0-16,0-1 16,-25 1-16,1 24 15,24-24-15,0 0 0,0-26 16,1 1 0,-1-25-16</inkml:trace>
  <inkml:trace contextRef="#ctx0" brushRef="#br0" timeOffset="36207.12">15726 7813 0,'0'0'0,"0"25"93,25 0-93,-25 0 0,25 0 16,49-1 0,-24 1-16,49 0 0,-25 25 15,50-25 1,0-25-16,1 24 15</inkml:trace>
  <inkml:trace contextRef="#ctx0" brushRef="#br0" timeOffset="37348.32">16222 7565 0,'0'0'0,"-25"0"203,-24 0-187,24 0-16,0 0 16,-24 0-16,24 0 15,-25 0-15,1 0 16,-26 0-1,26 0-15,-1 0 0,25 0 16</inkml:trace>
  <inkml:trace contextRef="#ctx0" brushRef="#br0" timeOffset="96567.2">7119 9624 0,'0'0'0,"-25"0"188,0 0-173,1 0 1,-1 0-1,0 0 79,0 0-78,0 0-1,1 0 1,-1 0 0,0 0-1,-25 0-15,25-25 0,-24 1 16,-1-1-16,1 0 16,24 0-16,-25 0 31,1 1-31,-1-26 15,25 25-15,-24 0 16,-1-24-16,25 24 16,0 0-16,1 25 15,-1-25 1,-25 1-16,25 24 16,25-25-16,-24 25 0,24-25 15,-25 25 1,0 0-16,0 0 15,0 0 1,1 0 0,-1 0-1,0 0 17,0 25-17,0-25-15,25 25 16,-24-1-16,24 1 15,-25 0-15,25 0 16,-25 0 0,0-1-16,0 1 0,0 25 15,1 24 1,-1 25-16,0-24 0,25-1 16,-25 1-1,25-26-15,0 1 16,0-25-16,0-1 15,-25 26 1,25 25-16,0 24 16,-24 0-1,24 50 1,0-100-16,0 1 16,0-25-16,0 0 15,0-1-15,0 26 16,0-25-1,0 0-15,0-1 16,0 1-16,0 0 16,0 0-1,0 0 1,0-1 0,0 1-1,0 0 1,0 0-1,0 0 17,0-1-1,0 1-15,0 0-16,0 0 15,0 0 1,0-1-1,0 1 1,0 0 0,0 0-1,0 0-15,0 0 16,24-25 0,-24 24-1,25-24-15,0 25 16,-25 0-16,25-25 15,0 25 1,-1-25-16,1 25 16,0-1-1,25 1-15,-25 0 16,-1-25-16,1 25 16,25 0-16,-25-25 15,24 24 1,-24-24-16,0 25 0,0-25 15,24 25-15,-24 0 16,25-25-16,-26 25 16,51-25-16,-26 0 15,26 0 1,-26 0 0,26 0-16,-26 0 0,-24 0 0</inkml:trace>
  <inkml:trace contextRef="#ctx0" brushRef="#br0" timeOffset="100728.71">5333 10294 0,'0'0'0,"0"25"219,0 0-204,0-1-15,-25 1 32,0 0-32,25 0 15,-24 0-15,24-1 16,-25 1 0,0 25-16,25-25 15,-25-1 1,25 1-16,-25 0 15,-49 25 1,49-26-16,0-24 16,1 25-16,-1-25 15,-25 25-15,25-25 16,-24 25-16,-1 0 16,25-25-16,-24 24 15,24-24-15,-25 0 16,1 0-1,-1-24-15,25 24 16,-24-50-16,24 25 0,-25 0 16,1 1-16,24-1 15,0 0 1,0-25-16,0 26 16,-24 24-16,24-25 15,0 25-15,0-25 16,1 0-1,-1 25 1,0-25-16,-25 1 16,26-26-1,-26 25-15,0-49 0,1 24 16,-1-49-16,1 25 16,-26-26-1,25 26 1,26 49-16,-1 0 15,0 0-15,-25-24 16,1-1 0,-1-24-16,25-25 15,-24 49-15,-1-24 16,25-1 0,1 26-1,-1-1-15,0 25 16,25 0-16,-25 1 15,0-1-15,25 0 16,0-25-16,0-24 16,0 24-16,0 1 15,0-1-15,0-24 16,0 24-16,0 0 16,25 1-16,0 24 15,-25 0-15,25-24 16,-25 24-1,25 0-15,24-25 16,-24 50-16,0-24 16,0 24-16,-1-25 15,1 25 1,25-25-16,-1 0 16,1 25-16,-25-25 15,24 25-15,-24-24 31,0 24-31,25-25 16,-1 0-16,1 25 16,0-25-16,-1 25 0,26-25 15,-26 1 1,1 24-16,24 0 16,-24 0-16,-1 0 15,26 0-15,-26 0 16,26-25-16,-26 25 15,1 0-15,24-25 16,-24 25 0,24-25-16,-24 25 15,25 0-15,-26 0 16,1 0 0,-1 0-16,1 0 15,0 0 1,-1 0-16,-24 0 15,25 0-15,-1 0 16,1 0-16,-25 0 16,24 0-1,1 0-15,-25 0 0,-1 0 16,1 0-16,25 0 16,-25 0-16,-1 0 15,26 0 1,-25 0-16,0 0 15,-1 0-15,1 25 16,0-25 0,25 0-16,-25 0 15,-1 0 17,1 0-17,0 0-15,0 0 16,0 0-16,-1 0 15,1 0 1,0 0 0,0 0-1,0 0-15,-25-25 63,0 0-48,0 1 1,-25-26-16,0 25 16,25 0-16,-25 0 15,0-24-15,1 24 16,-1 0 0,0 0-16,-25 1 15,1-1 1,-26-25-16,26 25 15,-1 1-15,-24-26 16</inkml:trace>
  <inkml:trace contextRef="#ctx0" brushRef="#br0" timeOffset="101400.47">6251 7888 0,'0'0'0,"0"25"47,-25-1-47,0-24 16,25 25-16,-25-25 15,25 25-15,-24-25 16,-26 50-16,0-1 15,-24 26-15,0 49 32,-1-25-32,25-25 15,1-24-15</inkml:trace>
  <inkml:trace contextRef="#ctx0" brushRef="#br0" timeOffset="183835.05">10468 7640 0,'0'0'0,"0"25"172,0-1-157,0 1-15,0 25 16,0-1-16,0-24 15,0 0-15,0 0 16,0 24-16,0-24 16,0 0-1,0 0 1,0 0 0,0 0 93,24-50-31,-24 0-78,25 0 16,0 0-1,-25 0-15,50-24 16,-26 24-16,1 0 16,0 0-1,0 25 1,0 0-1,-1 50 1,1-25-16,-25 0 16,0-1-1,0 26 1,0 25-16,0 24 16,0-25-16,0 1 15,0-26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17:40:16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16272 10046 0,'0'0'0,"0"-25"219,0 0-204,0-24 1,-50 24 15,25 0-31,-24-25 32,24 26-17,0 24 1,0-25-16,1 0 0,-1 25 15,-50-25 1,51 0 15,-125 25 1,99 0-32,1 0 0,-1 0 15,0 0 1,26 25-16,-26-25 15,0 25-15,1 0 16,24 0-16,-25 24 16,1 1-16,-1-25 15,25 24-15,-24-24 16,24 0-16,0 0 16,0 0-16,0-25 15,1 24-15,-1 1 31,0 0-15,0 0-16,0 24 16,-24 1-16,24 0 15,25-1-15,-25 26 16,25-51 0,-25 26-16,25-25 15,0 0-15,0-1 0,0 1 16,0 0-16,0 0 31,0 0-15,25-1-16,0 1 15,0-25 1,0 25-16,-1-25 16,26 25-16,0 0 15,-26-25-15,26 24 16,0-24-16,-1 25 15,1-25 1,-1 25-16,1-25 16,0 0-1,-25 0-15,24 0 16,1 0-16,-25 0 16,24 0-1,1 0-15,-25 0 16,24 0-16,1 0 15,-1 0-15,-24-25 16,50 0-16,-26 1 16,1-26-16,-1 0 15,1 1-15,-25 24 16,0-25-16,-1 26 16,-24-1-1,0 0 1,0-25-1,0-74-15,-24 25 16,-1 0-16,25 49 16,-25-24-16,0 49 15,-24-25 1,-1 26-16,0-1 16</inkml:trace>
  <inkml:trace contextRef="#ctx0" brushRef="#br0" timeOffset="2815.52">16321 10294 0,'0'0'0,"25"-25"265,0-24-265,-25 24 16,25-50 0,0 26-1,0-1-15,-1 0 16,1 26-16,25-1 15,-25 0-15,-1-25 16,26 26-16,-25-1 16,49-25-16,-24-24 15,74-75 1,-99 75-16,24-1 16,1 26-16,-1-1 15,-24 25-15,25-24 16,-1 24-1,1 0-15,0-25 16,-1-24-16,1-1 0,24-24 16,-24 25-16,0-1 15,-1 1 1,1 49-16,24-24 16,-24-1-16,74 0 31,-75 26-31,1-1 15,24-25 1,-24 25-16,0 1 16,24-1-16,-24 0 15,-1-25-15,26 1 16,-1 24 0,-24-25-16,24 1 0,1-1 15,-1 25-15,0-24 16,1-1-16,-1 25 15,1 0-15,-1 1 16,0-1 0,1 0-16,-1 0 15,1 25-15,-1-25 16,1 25 0,-26-24-16,1 24 15,24-25 1,-24 0-16,-1 25 15,1 0-15,24 0 16,-24 0 0,0 0-16,-1 0 0,1-25 15,-1 25-15,26-25 16,-50 25-16,24 0 16,1 0-16,-25 0 15,24 0-15,-24 0 16,25 0-1,-26 0-15,1 0 16,0 0 0,0 0-16,0 0 15,0 0-15,24 0 16,-24 0 0,0 0-16,24 0 15,-24 0-15,0 0 16,0 0-16,0 0 15,24 0-15,-24 0 16,0 0-16,0 0 16,-1 0-16,1 0 15,0 0-15,0 0 16,0 0-16,-1 0 31,1 0-31,0 0 16,0 0-1,-25 25 1,25-25-16,-25 25 16,24-25-16,1 25 15,-25 0-15,25-1 16,-25 1 0,25 25-1,-25-25-15,25-1 16,-25 26-16,0-25 15,0 0-15,0-1 16,0 1 0,24 0-1,1 25 1,-25-25-16,25-1 16,0 51-16,-25-26 15,25 26-15,-25-1 16,0-24-1,0-1-15,0 1 16,0-25 0,0 0-16,0 24 15,0-24-15,0 0 16,0 0 15,0-1-31,0 1 16,0 0-1,0 0 1,0 0 62,-25-25 63,0 0-126,0 0 1,0-25 0,-24 25-1,24-50-15,-25 25 0,1-24 16,-1 24-16,1 0 16,-1 0-16,25 1 15,-24-1-15,-1 25 16,25-25-1,0 25-15</inkml:trace>
  <inkml:trace contextRef="#ctx0" brushRef="#br0" timeOffset="3518.15">21754 8930 0,'0'0'0,"25"-50"62,-1 0-62,1-24 16,25 24-16,-50 1 15,25-1-15,-25 25 16,24 1-16,1-1 16,0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A2E75A-B854-4476-8D4C-1CD4243C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790FF8B-1737-4113-9DF6-10B8504CE88C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Class 13 organization5</a:t>
            </a:r>
          </a:p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Worksheet is writing a simple Hmmm program.</a:t>
            </a:r>
          </a:p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Demos: prog01-multiply and prog03-countup.</a:t>
            </a:r>
          </a:p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21CDC38-D836-4D97-B66B-22BD96AE00B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There are 26 instructions in the Hmmm instruction set.  A few (copy,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nop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, and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neg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) are pseudo-ops.  This slide lists the most important ones.</a:t>
            </a:r>
          </a:p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Hmmm doesn’t have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jgez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or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jlez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.  How could you implement them?  (There are two options.)</a:t>
            </a:r>
          </a:p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Do the registers have to be used this way?  Is there another way to calculate r2 = 3*r1?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2E75A-B854-4476-8D4C-1CD4243CE3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5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Could line 06 be written differently?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2E75A-B854-4476-8D4C-1CD4243CE3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9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E3B74-6AAA-4239-99E7-60CE68D2950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The compiler!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37BE0C6-2D19-4905-936E-51C22D940442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AEC030B-22A3-42AE-ADD6-A369EA1D8E9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770D59-9829-4294-A9D1-7B761E91949E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7B46729-507F-4EC0-8C01-4184E636C824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slide animates the actions: first the copy of the bunny, then the increment of r15.  The new value of r15 is shown on the next slide.</a:t>
            </a:r>
          </a:p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49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87CE2F1-8CF7-4B06-8092-950F89E6B7CA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animates the pop: first “decrement” appears, then r15 changes to 42, then the bunny gets copied.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87CE2F1-8CF7-4B06-8092-950F89E6B7CA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63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FD02BC-7666-4C2A-815F-90125BA6953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Things tend more toward Papa bear than Mama or Baby.</a:t>
            </a:r>
          </a:p>
        </p:txBody>
      </p:sp>
    </p:spTree>
    <p:extLst>
      <p:ext uri="{BB962C8B-B14F-4D97-AF65-F5344CB8AC3E}">
        <p14:creationId xmlns:p14="http://schemas.microsoft.com/office/powerpoint/2010/main" val="416947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CA907AF-D7B8-436C-9BA7-9B973DB08ECB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AB3906-893E-4B03-94EB-542884DCE3FD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The circle around the 2 is animated.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58E63F-8235-4A8A-8CC2-685471C45E3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Ask them to identify whether this assembly code is the iterative or recursive factorial.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The material from here on is duplicated in the Thursday lecture.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slide has seven animations.  The sequence shows how r1 (in particular) has its value preserved across calls, and is local to each function.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Emphasize to students that in Hmmm, r1 is a register rather than a variable and there’s only one of it.  In Python each function has its own r1.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3EB9F99-A77A-48B6-8A0C-9D8DE0D7823C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61B1CFD-D9BF-4DD1-9A68-8FDD31B9F500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This slide continues the animations showing return values.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F41574C-B027-4950-9AF8-30CF87C551E2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69B7581-45C7-4C9C-8AF8-316867AE3454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5AD8B9E-C2E1-4C80-8F90-5F14A8119B98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273CF00-26D0-4A61-83C2-EA8FFC502709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slide has multiple animations (17!) showing how the stack works.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2154260-D506-4448-8CF3-D2050A7A0F1B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FD02BC-7666-4C2A-815F-90125BA6953F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833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828AB03-BC20-4C21-852E-359649C8D2CE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slide has 18 more animations.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67E22B5-631F-4ABB-A25E-4ADBEEB122DD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3C8C9C0-88D8-4E8A-8899-A9660A132041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slide has one animation.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09AEEE-2BDE-4F31-87A7-DAB9E4AB98EA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This slide is a teaser for next time.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E3C9AA4-CE89-446B-B1BC-59BF635A6FCE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FD02BC-7666-4C2A-815F-90125BA6953F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80953EA-BA2B-4249-8AFB-8CADA2BC902C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210F5E-9DAF-4A0F-A4C0-C6DCF4544D3D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16E7248-06FD-4A33-9041-FA7E48F8E9C2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Demos here: prog01-multiply and prog03-countup.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Questions: 1. What does it do?  2: When is line 4 executed?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2E75A-B854-4476-8D4C-1CD4243CE3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Consider doing only #1 on this worksheet.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the next slide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has the Hmmm instruction set for reference purposes.</a:t>
            </a:r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F5018FF-F449-41B8-A488-CE61D604A7A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9A07-E767-46A0-8184-C1B39D9B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1A2C-4748-45A2-82CF-910B703E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DAA8-7C49-4656-8324-281E3F0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879B-F24E-469F-BA44-328F1450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73EA-D776-4047-B26D-4EB9719E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461C-E197-4281-A9DD-A4B0A0F6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3FB8-9C05-4DBF-B086-B0A8930C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BFA4-464D-4482-A3B6-F3CF2E3A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1BCB-92F3-4981-99FB-2972EF67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DC44-721E-4809-A1E1-4E88398F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4812-ED1B-448E-BDDA-5CF1C724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6928-8789-48E9-B874-D7C955DC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A1A542-7A20-4F63-ACEA-9A5E9858F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625EBD-E033-43D1-9B64-7B142605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3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3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4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17.jpeg"/><Relationship Id="rId4" Type="http://schemas.openxmlformats.org/officeDocument/2006/relationships/tags" Target="../tags/tag143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2" Type="http://schemas.openxmlformats.org/officeDocument/2006/relationships/tags" Target="../tags/tag147.xml"/><Relationship Id="rId16" Type="http://schemas.openxmlformats.org/officeDocument/2006/relationships/image" Target="../media/image18.jpe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tags" Target="../tags/tag202.xml"/><Relationship Id="rId47" Type="http://schemas.openxmlformats.org/officeDocument/2006/relationships/tags" Target="../tags/tag207.xml"/><Relationship Id="rId50" Type="http://schemas.openxmlformats.org/officeDocument/2006/relationships/tags" Target="../tags/tag210.xml"/><Relationship Id="rId55" Type="http://schemas.openxmlformats.org/officeDocument/2006/relationships/tags" Target="../tags/tag215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tags" Target="../tags/tag206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tags" Target="../tags/tag201.xml"/><Relationship Id="rId54" Type="http://schemas.openxmlformats.org/officeDocument/2006/relationships/tags" Target="../tags/tag214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tags" Target="../tags/tag205.xml"/><Relationship Id="rId53" Type="http://schemas.openxmlformats.org/officeDocument/2006/relationships/tags" Target="../tags/tag213.xml"/><Relationship Id="rId58" Type="http://schemas.openxmlformats.org/officeDocument/2006/relationships/image" Target="../media/image3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tags" Target="../tags/tag209.xml"/><Relationship Id="rId57" Type="http://schemas.openxmlformats.org/officeDocument/2006/relationships/notesSlide" Target="../notesSlides/notesSlide17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tags" Target="../tags/tag204.xml"/><Relationship Id="rId52" Type="http://schemas.openxmlformats.org/officeDocument/2006/relationships/tags" Target="../tags/tag212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tags" Target="../tags/tag203.xml"/><Relationship Id="rId48" Type="http://schemas.openxmlformats.org/officeDocument/2006/relationships/tags" Target="../tags/tag208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68.xml"/><Relationship Id="rId51" Type="http://schemas.openxmlformats.org/officeDocument/2006/relationships/tags" Target="../tags/tag211.xml"/><Relationship Id="rId3" Type="http://schemas.openxmlformats.org/officeDocument/2006/relationships/tags" Target="../tags/tag16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tags" Target="../tags/tag254.xml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tags" Target="../tags/tag257.xml"/><Relationship Id="rId47" Type="http://schemas.openxmlformats.org/officeDocument/2006/relationships/tags" Target="../tags/tag262.xml"/><Relationship Id="rId50" Type="http://schemas.openxmlformats.org/officeDocument/2006/relationships/tags" Target="../tags/tag265.xml"/><Relationship Id="rId55" Type="http://schemas.openxmlformats.org/officeDocument/2006/relationships/tags" Target="../tags/tag270.xml"/><Relationship Id="rId63" Type="http://schemas.openxmlformats.org/officeDocument/2006/relationships/image" Target="../media/image3.png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tags" Target="../tags/tag244.xml"/><Relationship Id="rId41" Type="http://schemas.openxmlformats.org/officeDocument/2006/relationships/tags" Target="../tags/tag256.xml"/><Relationship Id="rId54" Type="http://schemas.openxmlformats.org/officeDocument/2006/relationships/tags" Target="../tags/tag269.xml"/><Relationship Id="rId62" Type="http://schemas.openxmlformats.org/officeDocument/2006/relationships/notesSlide" Target="../notesSlides/notesSlide18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40" Type="http://schemas.openxmlformats.org/officeDocument/2006/relationships/tags" Target="../tags/tag255.xml"/><Relationship Id="rId45" Type="http://schemas.openxmlformats.org/officeDocument/2006/relationships/tags" Target="../tags/tag260.xml"/><Relationship Id="rId53" Type="http://schemas.openxmlformats.org/officeDocument/2006/relationships/tags" Target="../tags/tag268.xml"/><Relationship Id="rId58" Type="http://schemas.openxmlformats.org/officeDocument/2006/relationships/tags" Target="../tags/tag273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49" Type="http://schemas.openxmlformats.org/officeDocument/2006/relationships/tags" Target="../tags/tag264.xml"/><Relationship Id="rId57" Type="http://schemas.openxmlformats.org/officeDocument/2006/relationships/tags" Target="../tags/tag272.xml"/><Relationship Id="rId61" Type="http://schemas.openxmlformats.org/officeDocument/2006/relationships/slideLayout" Target="../slideLayouts/slideLayout6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4" Type="http://schemas.openxmlformats.org/officeDocument/2006/relationships/tags" Target="../tags/tag259.xml"/><Relationship Id="rId52" Type="http://schemas.openxmlformats.org/officeDocument/2006/relationships/tags" Target="../tags/tag267.xml"/><Relationship Id="rId60" Type="http://schemas.openxmlformats.org/officeDocument/2006/relationships/tags" Target="../tags/tag27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tags" Target="../tags/tag258.xml"/><Relationship Id="rId48" Type="http://schemas.openxmlformats.org/officeDocument/2006/relationships/tags" Target="../tags/tag263.xml"/><Relationship Id="rId56" Type="http://schemas.openxmlformats.org/officeDocument/2006/relationships/tags" Target="../tags/tag271.xml"/><Relationship Id="rId8" Type="http://schemas.openxmlformats.org/officeDocument/2006/relationships/tags" Target="../tags/tag223.xml"/><Relationship Id="rId51" Type="http://schemas.openxmlformats.org/officeDocument/2006/relationships/tags" Target="../tags/tag266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Relationship Id="rId46" Type="http://schemas.openxmlformats.org/officeDocument/2006/relationships/tags" Target="../tags/tag261.xml"/><Relationship Id="rId59" Type="http://schemas.openxmlformats.org/officeDocument/2006/relationships/tags" Target="../tags/tag27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9" Type="http://schemas.openxmlformats.org/officeDocument/2006/relationships/tags" Target="../tags/tag314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42" Type="http://schemas.openxmlformats.org/officeDocument/2006/relationships/tags" Target="../tags/tag317.xml"/><Relationship Id="rId47" Type="http://schemas.openxmlformats.org/officeDocument/2006/relationships/tags" Target="../tags/tag322.xml"/><Relationship Id="rId50" Type="http://schemas.openxmlformats.org/officeDocument/2006/relationships/tags" Target="../tags/tag325.xml"/><Relationship Id="rId55" Type="http://schemas.openxmlformats.org/officeDocument/2006/relationships/tags" Target="../tags/tag330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41" Type="http://schemas.openxmlformats.org/officeDocument/2006/relationships/tags" Target="../tags/tag316.xml"/><Relationship Id="rId54" Type="http://schemas.openxmlformats.org/officeDocument/2006/relationships/tags" Target="../tags/tag329.xml"/><Relationship Id="rId62" Type="http://schemas.openxmlformats.org/officeDocument/2006/relationships/image" Target="../media/image3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tags" Target="../tags/tag312.xml"/><Relationship Id="rId40" Type="http://schemas.openxmlformats.org/officeDocument/2006/relationships/tags" Target="../tags/tag315.xml"/><Relationship Id="rId45" Type="http://schemas.openxmlformats.org/officeDocument/2006/relationships/tags" Target="../tags/tag320.xml"/><Relationship Id="rId53" Type="http://schemas.openxmlformats.org/officeDocument/2006/relationships/tags" Target="../tags/tag328.xml"/><Relationship Id="rId58" Type="http://schemas.openxmlformats.org/officeDocument/2006/relationships/tags" Target="../tags/tag333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49" Type="http://schemas.openxmlformats.org/officeDocument/2006/relationships/tags" Target="../tags/tag324.xml"/><Relationship Id="rId57" Type="http://schemas.openxmlformats.org/officeDocument/2006/relationships/tags" Target="../tags/tag332.xml"/><Relationship Id="rId61" Type="http://schemas.openxmlformats.org/officeDocument/2006/relationships/notesSlide" Target="../notesSlides/notesSlide19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4" Type="http://schemas.openxmlformats.org/officeDocument/2006/relationships/tags" Target="../tags/tag319.xml"/><Relationship Id="rId52" Type="http://schemas.openxmlformats.org/officeDocument/2006/relationships/tags" Target="../tags/tag327.xml"/><Relationship Id="rId60" Type="http://schemas.openxmlformats.org/officeDocument/2006/relationships/slideLayout" Target="../slideLayouts/slideLayout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tags" Target="../tags/tag310.xml"/><Relationship Id="rId43" Type="http://schemas.openxmlformats.org/officeDocument/2006/relationships/tags" Target="../tags/tag318.xml"/><Relationship Id="rId48" Type="http://schemas.openxmlformats.org/officeDocument/2006/relationships/tags" Target="../tags/tag323.xml"/><Relationship Id="rId56" Type="http://schemas.openxmlformats.org/officeDocument/2006/relationships/tags" Target="../tags/tag331.xml"/><Relationship Id="rId8" Type="http://schemas.openxmlformats.org/officeDocument/2006/relationships/tags" Target="../tags/tag283.xml"/><Relationship Id="rId51" Type="http://schemas.openxmlformats.org/officeDocument/2006/relationships/tags" Target="../tags/tag326.xml"/><Relationship Id="rId3" Type="http://schemas.openxmlformats.org/officeDocument/2006/relationships/tags" Target="../tags/tag278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38" Type="http://schemas.openxmlformats.org/officeDocument/2006/relationships/tags" Target="../tags/tag313.xml"/><Relationship Id="rId46" Type="http://schemas.openxmlformats.org/officeDocument/2006/relationships/tags" Target="../tags/tag321.xml"/><Relationship Id="rId59" Type="http://schemas.openxmlformats.org/officeDocument/2006/relationships/tags" Target="../tags/tag3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3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.pn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customXml" Target="../ink/ink8.xml"/><Relationship Id="rId5" Type="http://schemas.openxmlformats.org/officeDocument/2006/relationships/tags" Target="../tags/tag339.xml"/><Relationship Id="rId10" Type="http://schemas.openxmlformats.org/officeDocument/2006/relationships/image" Target="../media/image21.jpg"/><Relationship Id="rId4" Type="http://schemas.openxmlformats.org/officeDocument/2006/relationships/tags" Target="../tags/tag338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tags" Target="../tags/tag366.xml"/><Relationship Id="rId39" Type="http://schemas.openxmlformats.org/officeDocument/2006/relationships/tags" Target="../tags/tag379.xml"/><Relationship Id="rId3" Type="http://schemas.openxmlformats.org/officeDocument/2006/relationships/tags" Target="../tags/tag343.xml"/><Relationship Id="rId21" Type="http://schemas.openxmlformats.org/officeDocument/2006/relationships/tags" Target="../tags/tag361.xml"/><Relationship Id="rId34" Type="http://schemas.openxmlformats.org/officeDocument/2006/relationships/tags" Target="../tags/tag374.xml"/><Relationship Id="rId42" Type="http://schemas.openxmlformats.org/officeDocument/2006/relationships/tags" Target="../tags/tag382.xml"/><Relationship Id="rId47" Type="http://schemas.openxmlformats.org/officeDocument/2006/relationships/tags" Target="../tags/tag387.xml"/><Relationship Id="rId50" Type="http://schemas.openxmlformats.org/officeDocument/2006/relationships/tags" Target="../tags/tag390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tags" Target="../tags/tag365.xml"/><Relationship Id="rId33" Type="http://schemas.openxmlformats.org/officeDocument/2006/relationships/tags" Target="../tags/tag373.xml"/><Relationship Id="rId38" Type="http://schemas.openxmlformats.org/officeDocument/2006/relationships/tags" Target="../tags/tag378.xml"/><Relationship Id="rId46" Type="http://schemas.openxmlformats.org/officeDocument/2006/relationships/tags" Target="../tags/tag386.xml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29" Type="http://schemas.openxmlformats.org/officeDocument/2006/relationships/tags" Target="../tags/tag369.xml"/><Relationship Id="rId41" Type="http://schemas.openxmlformats.org/officeDocument/2006/relationships/tags" Target="../tags/tag381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tags" Target="../tags/tag364.xml"/><Relationship Id="rId32" Type="http://schemas.openxmlformats.org/officeDocument/2006/relationships/tags" Target="../tags/tag372.xml"/><Relationship Id="rId37" Type="http://schemas.openxmlformats.org/officeDocument/2006/relationships/tags" Target="../tags/tag377.xml"/><Relationship Id="rId40" Type="http://schemas.openxmlformats.org/officeDocument/2006/relationships/tags" Target="../tags/tag380.xml"/><Relationship Id="rId45" Type="http://schemas.openxmlformats.org/officeDocument/2006/relationships/tags" Target="../tags/tag385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28" Type="http://schemas.openxmlformats.org/officeDocument/2006/relationships/tags" Target="../tags/tag368.xml"/><Relationship Id="rId36" Type="http://schemas.openxmlformats.org/officeDocument/2006/relationships/tags" Target="../tags/tag376.xml"/><Relationship Id="rId49" Type="http://schemas.openxmlformats.org/officeDocument/2006/relationships/tags" Target="../tags/tag389.xml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tags" Target="../tags/tag371.xml"/><Relationship Id="rId44" Type="http://schemas.openxmlformats.org/officeDocument/2006/relationships/tags" Target="../tags/tag384.xml"/><Relationship Id="rId52" Type="http://schemas.openxmlformats.org/officeDocument/2006/relationships/notesSlide" Target="../notesSlides/notesSlide21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tags" Target="../tags/tag367.xml"/><Relationship Id="rId30" Type="http://schemas.openxmlformats.org/officeDocument/2006/relationships/tags" Target="../tags/tag370.xml"/><Relationship Id="rId35" Type="http://schemas.openxmlformats.org/officeDocument/2006/relationships/tags" Target="../tags/tag375.xml"/><Relationship Id="rId43" Type="http://schemas.openxmlformats.org/officeDocument/2006/relationships/tags" Target="../tags/tag383.xml"/><Relationship Id="rId48" Type="http://schemas.openxmlformats.org/officeDocument/2006/relationships/tags" Target="../tags/tag388.xml"/><Relationship Id="rId8" Type="http://schemas.openxmlformats.org/officeDocument/2006/relationships/tags" Target="../tags/tag348.xml"/><Relationship Id="rId5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" Type="http://schemas.openxmlformats.org/officeDocument/2006/relationships/tags" Target="../tags/tag393.xml"/><Relationship Id="rId21" Type="http://schemas.openxmlformats.org/officeDocument/2006/relationships/tags" Target="../tags/tag411.xml"/><Relationship Id="rId34" Type="http://schemas.openxmlformats.org/officeDocument/2006/relationships/notesSlide" Target="../notesSlides/notesSlide22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29" Type="http://schemas.openxmlformats.org/officeDocument/2006/relationships/tags" Target="../tags/tag419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tags" Target="../tags/tag422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tags" Target="../tags/tag421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tags" Target="../tags/tag4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7" Type="http://schemas.openxmlformats.org/officeDocument/2006/relationships/image" Target="../media/image3.pn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image" Target="../media/image3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37.xml"/><Relationship Id="rId7" Type="http://schemas.openxmlformats.org/officeDocument/2006/relationships/image" Target="../media/image4.png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40.xml"/><Relationship Id="rId7" Type="http://schemas.openxmlformats.org/officeDocument/2006/relationships/image" Target="../media/image4.png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43.xml"/><Relationship Id="rId7" Type="http://schemas.openxmlformats.org/officeDocument/2006/relationships/image" Target="../media/image5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46.xml"/><Relationship Id="rId7" Type="http://schemas.openxmlformats.org/officeDocument/2006/relationships/image" Target="../media/image4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image" Target="../media/image5.png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52.xml"/><Relationship Id="rId7" Type="http://schemas.openxmlformats.org/officeDocument/2006/relationships/image" Target="../media/image5.pn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4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customXml" Target="../ink/ink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11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customXml" Target="../ink/ink4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3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tags" Target="../tags/tag88.xml"/><Relationship Id="rId21" Type="http://schemas.openxmlformats.org/officeDocument/2006/relationships/tags" Target="../tags/tag70.xml"/><Relationship Id="rId34" Type="http://schemas.openxmlformats.org/officeDocument/2006/relationships/tags" Target="../tags/tag83.xml"/><Relationship Id="rId42" Type="http://schemas.openxmlformats.org/officeDocument/2006/relationships/tags" Target="../tags/tag91.xml"/><Relationship Id="rId47" Type="http://schemas.openxmlformats.org/officeDocument/2006/relationships/tags" Target="../tags/tag96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63" Type="http://schemas.openxmlformats.org/officeDocument/2006/relationships/tags" Target="../tags/tag112.xml"/><Relationship Id="rId68" Type="http://schemas.openxmlformats.org/officeDocument/2006/relationships/tags" Target="../tags/tag117.xml"/><Relationship Id="rId76" Type="http://schemas.openxmlformats.org/officeDocument/2006/relationships/tags" Target="../tags/tag125.xml"/><Relationship Id="rId84" Type="http://schemas.openxmlformats.org/officeDocument/2006/relationships/slideLayout" Target="../slideLayouts/slideLayout1.xml"/><Relationship Id="rId7" Type="http://schemas.openxmlformats.org/officeDocument/2006/relationships/tags" Target="../tags/tag56.xml"/><Relationship Id="rId71" Type="http://schemas.openxmlformats.org/officeDocument/2006/relationships/tags" Target="../tags/tag120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9" Type="http://schemas.openxmlformats.org/officeDocument/2006/relationships/tags" Target="../tags/tag78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tags" Target="../tags/tag86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53" Type="http://schemas.openxmlformats.org/officeDocument/2006/relationships/tags" Target="../tags/tag102.xml"/><Relationship Id="rId58" Type="http://schemas.openxmlformats.org/officeDocument/2006/relationships/tags" Target="../tags/tag107.xml"/><Relationship Id="rId66" Type="http://schemas.openxmlformats.org/officeDocument/2006/relationships/tags" Target="../tags/tag115.xml"/><Relationship Id="rId74" Type="http://schemas.openxmlformats.org/officeDocument/2006/relationships/tags" Target="../tags/tag123.xml"/><Relationship Id="rId79" Type="http://schemas.openxmlformats.org/officeDocument/2006/relationships/tags" Target="../tags/tag128.xml"/><Relationship Id="rId5" Type="http://schemas.openxmlformats.org/officeDocument/2006/relationships/tags" Target="../tags/tag54.xml"/><Relationship Id="rId61" Type="http://schemas.openxmlformats.org/officeDocument/2006/relationships/tags" Target="../tags/tag110.xml"/><Relationship Id="rId82" Type="http://schemas.openxmlformats.org/officeDocument/2006/relationships/tags" Target="../tags/tag131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56" Type="http://schemas.openxmlformats.org/officeDocument/2006/relationships/tags" Target="../tags/tag105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77" Type="http://schemas.openxmlformats.org/officeDocument/2006/relationships/tags" Target="../tags/tag126.xml"/><Relationship Id="rId8" Type="http://schemas.openxmlformats.org/officeDocument/2006/relationships/tags" Target="../tags/tag57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80" Type="http://schemas.openxmlformats.org/officeDocument/2006/relationships/tags" Target="../tags/tag129.xml"/><Relationship Id="rId85" Type="http://schemas.openxmlformats.org/officeDocument/2006/relationships/notesSlide" Target="../notesSlides/notesSlide9.xml"/><Relationship Id="rId3" Type="http://schemas.openxmlformats.org/officeDocument/2006/relationships/tags" Target="../tags/tag52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46" Type="http://schemas.openxmlformats.org/officeDocument/2006/relationships/tags" Target="../tags/tag95.xml"/><Relationship Id="rId59" Type="http://schemas.openxmlformats.org/officeDocument/2006/relationships/tags" Target="../tags/tag108.xml"/><Relationship Id="rId67" Type="http://schemas.openxmlformats.org/officeDocument/2006/relationships/tags" Target="../tags/tag116.xml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54" Type="http://schemas.openxmlformats.org/officeDocument/2006/relationships/tags" Target="../tags/tag103.xml"/><Relationship Id="rId62" Type="http://schemas.openxmlformats.org/officeDocument/2006/relationships/tags" Target="../tags/tag111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83" Type="http://schemas.openxmlformats.org/officeDocument/2006/relationships/tags" Target="../tags/tag132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tags" Target="../tags/tag85.xml"/><Relationship Id="rId49" Type="http://schemas.openxmlformats.org/officeDocument/2006/relationships/tags" Target="../tags/tag98.xml"/><Relationship Id="rId57" Type="http://schemas.openxmlformats.org/officeDocument/2006/relationships/tags" Target="../tags/tag106.xml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44" Type="http://schemas.openxmlformats.org/officeDocument/2006/relationships/tags" Target="../tags/tag93.xml"/><Relationship Id="rId52" Type="http://schemas.openxmlformats.org/officeDocument/2006/relationships/tags" Target="../tags/tag101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81" Type="http://schemas.openxmlformats.org/officeDocument/2006/relationships/tags" Target="../tags/tag130.xml"/><Relationship Id="rId8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06680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en-US"/>
              <a:t>CS 5 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3622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/>
              <a:t>Psychics predict that there was no CS 5 lecture yesterday.  Definitive proof of paranormal phenomena!</a:t>
            </a:r>
          </a:p>
          <a:p>
            <a:pPr algn="l" eaLnBrk="1" hangingPunct="1"/>
            <a:r>
              <a:rPr lang="en-US" altLang="en-US" sz="1800"/>
              <a:t>(Claremont AP):  A group of psychics has made an extraordinary set of predictions that, one-by-one, are being corroborated by scientists.  </a:t>
            </a:r>
            <a:r>
              <a:rPr lang="ja-JP" altLang="en-US" sz="1800"/>
              <a:t>“</a:t>
            </a:r>
            <a:r>
              <a:rPr lang="en-US" altLang="ja-JP" sz="1800"/>
              <a:t>It is indeed true that we didn</a:t>
            </a:r>
            <a:r>
              <a:rPr lang="ja-JP" altLang="en-US" sz="1800"/>
              <a:t>’</a:t>
            </a:r>
            <a:r>
              <a:rPr lang="en-US" altLang="ja-JP" sz="1800"/>
              <a:t>t have CS 5 yesterday,</a:t>
            </a:r>
            <a:r>
              <a:rPr lang="ja-JP" altLang="en-US" sz="1800"/>
              <a:t>”</a:t>
            </a:r>
            <a:r>
              <a:rPr lang="en-US" altLang="ja-JP" sz="1800"/>
              <a:t> said one CS 5 professor.  The psychics have also predicted that fall break will occur sometime within the next 3-10 days.</a:t>
            </a:r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198438"/>
            <a:ext cx="916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Sports:  HMC CS Professor to coach 2021 U.S. Olympic chocolate-eating team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Weather:  63.79% chance of weather today</a:t>
            </a:r>
            <a:endParaRPr lang="en-US" alt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4138" y="1323975"/>
            <a:ext cx="2492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CS 5 alien abducted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by aliens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Page 42 will no longer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be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Farm animals displace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penguins, invade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CS 5 notes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400" y="7620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News in Brief</a:t>
            </a:r>
          </a:p>
        </p:txBody>
      </p:sp>
      <p:pic>
        <p:nvPicPr>
          <p:cNvPr id="3079" name="Picture 6" descr="AA0496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08725"/>
            <a:ext cx="59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32525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A0274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80125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6016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722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ounded Rectangular Callout 11"/>
          <p:cNvSpPr>
            <a:spLocks noChangeArrowheads="1"/>
          </p:cNvSpPr>
          <p:nvPr/>
        </p:nvSpPr>
        <p:spPr bwMode="auto">
          <a:xfrm>
            <a:off x="5621338" y="6248400"/>
            <a:ext cx="2684462" cy="304800"/>
          </a:xfrm>
          <a:prstGeom prst="wedgeRoundRectCallout">
            <a:avLst>
              <a:gd name="adj1" fmla="val -56889"/>
              <a:gd name="adj2" fmla="val 2361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5715000" y="6248400"/>
            <a:ext cx="2555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We</a:t>
            </a:r>
            <a:r>
              <a:rPr lang="ja-JP" altLang="en-US" sz="1100"/>
              <a:t>’</a:t>
            </a:r>
            <a:r>
              <a:rPr lang="en-US" altLang="ja-JP" sz="1100"/>
              <a:t>re going to milk this for all it</a:t>
            </a:r>
            <a:r>
              <a:rPr lang="ja-JP" altLang="en-US" sz="1100"/>
              <a:t>’</a:t>
            </a:r>
            <a:r>
              <a:rPr lang="en-US" altLang="ja-JP" sz="1100"/>
              <a:t>s worth!</a:t>
            </a:r>
            <a:endParaRPr lang="en-US" altLang="en-US" sz="110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1A9B905-1F98-4F4B-A532-9A31D28A3899}"/>
              </a:ext>
            </a:extLst>
          </p:cNvPr>
          <p:cNvSpPr/>
          <p:nvPr/>
        </p:nvSpPr>
        <p:spPr bwMode="auto">
          <a:xfrm>
            <a:off x="381000" y="5006180"/>
            <a:ext cx="2195513" cy="785019"/>
          </a:xfrm>
          <a:prstGeom prst="wedgeRoundRectCallout">
            <a:avLst>
              <a:gd name="adj1" fmla="val 70838"/>
              <a:gd name="adj2" fmla="val 104198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Honk! Read sections 4.5-4.6!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45128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System</a:t>
                      </a:r>
                      <a:r>
                        <a:rPr lang="en-US" sz="900" b="1" baseline="0" dirty="0"/>
                        <a:t> Instructions</a:t>
                      </a:r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halt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Stop!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read  </a:t>
                      </a:r>
                      <a:r>
                        <a:rPr lang="en-US" sz="90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Place user input in register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write  </a:t>
                      </a:r>
                      <a:r>
                        <a:rPr lang="en-US" sz="90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Print contents of</a:t>
                      </a:r>
                      <a:r>
                        <a:rPr lang="en-US" sz="900" baseline="0" dirty="0"/>
                        <a:t> register </a:t>
                      </a:r>
                      <a:r>
                        <a:rPr lang="en-US" sz="900" baseline="0" dirty="0" err="1"/>
                        <a:t>rX</a:t>
                      </a:r>
                      <a:endParaRPr lang="en-US" sz="9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nop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Do 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Setting register</a:t>
                      </a:r>
                      <a:r>
                        <a:rPr lang="en-US" sz="900" b="1" baseline="0" dirty="0"/>
                        <a:t> data</a:t>
                      </a:r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setn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register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equal to the integer N (-128 to 127)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addn</a:t>
                      </a:r>
                      <a:r>
                        <a:rPr lang="en-US" sz="900" dirty="0"/>
                        <a:t> 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Add integer</a:t>
                      </a:r>
                      <a:r>
                        <a:rPr lang="en-US" sz="900" baseline="0" dirty="0"/>
                        <a:t> N (-128 to 127) to register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copy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Copy</a:t>
                      </a:r>
                      <a:r>
                        <a:rPr lang="en-US" sz="900" baseline="0" dirty="0"/>
                        <a:t> the number in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into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Arithmetic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add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=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+ </a:t>
                      </a:r>
                      <a:r>
                        <a:rPr lang="en-US" sz="900" baseline="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sub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=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– </a:t>
                      </a:r>
                      <a:r>
                        <a:rPr lang="en-US" sz="900" baseline="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neg</a:t>
                      </a:r>
                      <a:r>
                        <a:rPr lang="en-US" sz="900" dirty="0"/>
                        <a:t> 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 -</a:t>
                      </a:r>
                      <a:r>
                        <a:rPr lang="en-US" sz="90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mul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*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div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=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// </a:t>
                      </a:r>
                      <a:r>
                        <a:rPr lang="en-US" sz="900" baseline="0" dirty="0" err="1"/>
                        <a:t>rZ</a:t>
                      </a:r>
                      <a:r>
                        <a:rPr lang="en-US" sz="900" baseline="0" dirty="0"/>
                        <a:t> (integer division; no remainder)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mod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%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rZ</a:t>
                      </a:r>
                      <a:r>
                        <a:rPr lang="en-US" sz="900" baseline="0" dirty="0"/>
                        <a:t> (returns the remainder of integer division)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Jumps!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jumpn</a:t>
                      </a:r>
                      <a:r>
                        <a:rPr lang="en-US" sz="900" dirty="0"/>
                        <a:t> 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program counter to address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jumpr</a:t>
                      </a:r>
                      <a:r>
                        <a:rPr lang="en-US" sz="900" baseline="0" dirty="0"/>
                        <a:t> 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program counter to address in </a:t>
                      </a:r>
                      <a:r>
                        <a:rPr lang="en-US" sz="90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jeqzn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== 0, then jump to line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jnezn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!= 0, then jump to line N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jgtzn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&gt;</a:t>
                      </a:r>
                      <a:r>
                        <a:rPr lang="en-US" sz="900" baseline="0" dirty="0"/>
                        <a:t> 0, then jump to line N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jltzn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&lt; 0, then jump to line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calln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Copy the next</a:t>
                      </a:r>
                      <a:r>
                        <a:rPr lang="en-US" sz="900" baseline="0" dirty="0"/>
                        <a:t> program address into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and then jump to memory address N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Interacting with memory</a:t>
                      </a:r>
                      <a:r>
                        <a:rPr lang="en-US" sz="900" b="1" baseline="0" dirty="0"/>
                        <a:t> (RAM)</a:t>
                      </a:r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pushr</a:t>
                      </a:r>
                      <a:r>
                        <a:rPr lang="en-US" sz="900" baseline="0" dirty="0"/>
                        <a:t> 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Store</a:t>
                      </a:r>
                      <a:r>
                        <a:rPr lang="en-US" sz="900" baseline="0" dirty="0"/>
                        <a:t> contents of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into memory addressed by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, and then increment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popr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Decrement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, and then load the </a:t>
                      </a:r>
                      <a:r>
                        <a:rPr lang="en-US" sz="900" baseline="0" dirty="0" err="1"/>
                        <a:t>contrents</a:t>
                      </a:r>
                      <a:r>
                        <a:rPr lang="en-US" sz="900" baseline="0" dirty="0"/>
                        <a:t> of memory addressed by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into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8756A6-17B6-480F-A566-23C25FD82B18}"/>
                  </a:ext>
                </a:extLst>
              </p14:cNvPr>
              <p14:cNvContentPartPr/>
              <p14:nvPr/>
            </p14:nvContentPartPr>
            <p14:xfrm>
              <a:off x="2759400" y="2152080"/>
              <a:ext cx="2107800" cy="26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8756A6-17B6-480F-A566-23C25FD82B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0040" y="2142720"/>
                <a:ext cx="2126520" cy="2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62AD-167F-4719-9CC5-3878FD56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+ 3X + 4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23D36FA-4165-4B29-BEC7-04042B3317D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71658C2-2352-4484-8E0E-B029F4DFA7D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8DC2486-C90F-43AB-939D-46CB4643486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E5F59F-A32D-41BE-8660-D8539198267E}"/>
              </a:ext>
            </a:extLst>
          </p:cNvPr>
          <p:cNvSpPr/>
          <p:nvPr/>
        </p:nvSpPr>
        <p:spPr>
          <a:xfrm>
            <a:off x="2286000" y="16012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 read	r1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r13 r1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r2 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r2 r1 r2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 add	r13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r13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r13 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 write	r13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 halt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E3D66A-8C3D-4647-ADC7-B4CB0A606652}"/>
                  </a:ext>
                </a:extLst>
              </p14:cNvPr>
              <p14:cNvContentPartPr/>
              <p14:nvPr/>
            </p14:nvContentPartPr>
            <p14:xfrm>
              <a:off x="5375520" y="1821600"/>
              <a:ext cx="1804320" cy="204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E3D66A-8C3D-4647-ADC7-B4CB0A6066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6160" y="1812240"/>
                <a:ext cx="1823040" cy="20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28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62AD-167F-4719-9CC5-3878FD56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/>
              <a:t>r1</a:t>
            </a:r>
            <a:r>
              <a:rPr lang="en-US" baseline="30000" dirty="0"/>
              <a:t>r2</a:t>
            </a:r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23D36FA-4165-4B29-BEC7-04042B3317D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71658C2-2352-4484-8E0E-B029F4DFA7D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8DC2486-C90F-43AB-939D-46CB4643486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E5F59F-A32D-41BE-8660-D8539198267E}"/>
              </a:ext>
            </a:extLst>
          </p:cNvPr>
          <p:cNvSpPr/>
          <p:nvPr/>
        </p:nvSpPr>
        <p:spPr>
          <a:xfrm>
            <a:off x="2286000" y="16012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 read	r1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 read	r2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r13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jeqz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r2 08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r13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r2 -1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jumpn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 write	r13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 halt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505331-091F-48EB-9056-117EB1D03794}"/>
                  </a:ext>
                </a:extLst>
              </p14:cNvPr>
              <p14:cNvContentPartPr/>
              <p14:nvPr/>
            </p14:nvContentPartPr>
            <p14:xfrm>
              <a:off x="1125000" y="2473560"/>
              <a:ext cx="7921080" cy="170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505331-091F-48EB-9056-117EB1D037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5640" y="2464200"/>
                <a:ext cx="7939800" cy="17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80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/>
              <a:t>The Alien’s Life Advice</a:t>
            </a:r>
            <a:endParaRPr lang="en-US" altLang="en-US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143500" y="2611438"/>
            <a:ext cx="1752600" cy="708025"/>
          </a:xfrm>
          <a:prstGeom prst="wedgeRectCallout">
            <a:avLst>
              <a:gd name="adj1" fmla="val -79134"/>
              <a:gd name="adj2" fmla="val 12882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Travel!  And study abroad!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4876800" y="5105400"/>
            <a:ext cx="2286000" cy="1016000"/>
          </a:xfrm>
          <a:prstGeom prst="wedgeRectCallout">
            <a:avLst>
              <a:gd name="adj1" fmla="val -60491"/>
              <a:gd name="adj2" fmla="val -130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How else are you going to meet a nice alien?</a:t>
            </a:r>
          </a:p>
        </p:txBody>
      </p:sp>
      <p:pic>
        <p:nvPicPr>
          <p:cNvPr id="18438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>
            <a:fillRect/>
          </a:stretch>
        </p:blipFill>
        <p:spPr bwMode="auto">
          <a:xfrm>
            <a:off x="152400" y="12192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lodge04_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/>
          <a:stretch>
            <a:fillRect/>
          </a:stretch>
        </p:blipFill>
        <p:spPr bwMode="auto">
          <a:xfrm>
            <a:off x="152400" y="1219200"/>
            <a:ext cx="8839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973138"/>
            <a:ext cx="8218487" cy="180975"/>
            <a:chOff x="295" y="1311"/>
            <a:chExt cx="5177" cy="114"/>
          </a:xfrm>
        </p:grpSpPr>
        <p:sp>
          <p:nvSpPr>
            <p:cNvPr id="1024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4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2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563" y="227013"/>
            <a:ext cx="821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Why Assembly Language?</a:t>
            </a:r>
          </a:p>
        </p:txBody>
      </p:sp>
      <p:sp>
        <p:nvSpPr>
          <p:cNvPr id="1024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4200" y="1230313"/>
            <a:ext cx="530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It</a:t>
            </a:r>
            <a:r>
              <a:rPr lang="ja-JP" altLang="en-US" sz="2400"/>
              <a:t>’</a:t>
            </a:r>
            <a:r>
              <a:rPr lang="en-US" altLang="ja-JP" sz="2400"/>
              <a:t>s only the foolish that never climb  Mt. Fuji—or that climb it again.</a:t>
            </a:r>
            <a:endParaRPr lang="en-US" altLang="en-US" sz="24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477000" y="5966936"/>
            <a:ext cx="243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D2D2D2"/>
                </a:solidFill>
              </a:rPr>
              <a:t>Who writes most of the assembly language used worldwide?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1130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0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14313"/>
            <a:ext cx="8218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The Compiler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38200" y="12954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program that translates from human-usable language into assembly language and machine language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5438" y="3362325"/>
            <a:ext cx="1524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print z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01638" y="49466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28600" y="3200400"/>
            <a:ext cx="1635125" cy="2087563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555875" y="3200400"/>
            <a:ext cx="2000250" cy="2087563"/>
          </a:xfrm>
          <a:prstGeom prst="rect">
            <a:avLst/>
          </a:prstGeom>
          <a:noFill/>
          <a:ln w="19050">
            <a:solidFill>
              <a:srgbClr val="B003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747963" y="4724400"/>
            <a:ext cx="1595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assembly or byte-code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5105400" y="2438400"/>
            <a:ext cx="2590800" cy="1401763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5413375" y="3529013"/>
            <a:ext cx="2017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executable</a:t>
            </a:r>
            <a:r>
              <a:rPr lang="en-US" altLang="en-US" sz="1200"/>
              <a:t> machine code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5346700" y="4953000"/>
            <a:ext cx="1635125" cy="1258888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5538788" y="58689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machine code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2622550" y="3429000"/>
            <a:ext cx="18415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r1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r2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mul r3 r1 r2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write r3</a:t>
            </a:r>
          </a:p>
        </p:txBody>
      </p:sp>
      <p:sp>
        <p:nvSpPr>
          <p:cNvPr id="11279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713" y="2549525"/>
            <a:ext cx="2239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0000 0001 0000 0001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0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9713" y="2728913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1000 0010 0001 0001</a:t>
            </a:r>
          </a:p>
        </p:txBody>
      </p:sp>
      <p:sp>
        <p:nvSpPr>
          <p:cNvPr id="11281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9713" y="2908300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0110 0010 0010 0001</a:t>
            </a:r>
          </a:p>
        </p:txBody>
      </p:sp>
      <p:sp>
        <p:nvSpPr>
          <p:cNvPr id="11282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3087688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0000 0010 0000 0010</a:t>
            </a:r>
          </a:p>
        </p:txBody>
      </p:sp>
      <p:sp>
        <p:nvSpPr>
          <p:cNvPr id="11283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9713" y="3267075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0000 0000 0000 0000</a:t>
            </a:r>
          </a:p>
        </p:txBody>
      </p:sp>
      <p:sp>
        <p:nvSpPr>
          <p:cNvPr id="11284" name="AutoShape 23"/>
          <p:cNvSpPr>
            <a:spLocks noChangeArrowheads="1"/>
          </p:cNvSpPr>
          <p:nvPr/>
        </p:nvSpPr>
        <p:spPr bwMode="auto">
          <a:xfrm>
            <a:off x="2020888" y="406717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B90DD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5" name="AutoShape 24"/>
          <p:cNvSpPr>
            <a:spLocks noChangeArrowheads="1"/>
          </p:cNvSpPr>
          <p:nvPr/>
        </p:nvSpPr>
        <p:spPr bwMode="auto">
          <a:xfrm>
            <a:off x="4648200" y="3276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6" name="AutoShape 25"/>
          <p:cNvSpPr>
            <a:spLocks noChangeArrowheads="1"/>
          </p:cNvSpPr>
          <p:nvPr/>
        </p:nvSpPr>
        <p:spPr bwMode="auto">
          <a:xfrm>
            <a:off x="4648200" y="481171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7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59413" y="50450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8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9413" y="52133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0010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9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54650" y="538162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9413" y="5549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1" name="Rectangle 30"/>
          <p:cNvSpPr>
            <a:spLocks noChangeArrowheads="1"/>
          </p:cNvSpPr>
          <p:nvPr/>
        </p:nvSpPr>
        <p:spPr bwMode="auto">
          <a:xfrm>
            <a:off x="5111750" y="4491038"/>
            <a:ext cx="3429000" cy="221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92" name="Picture 31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8016875" y="2638425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2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7448550" y="5080000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AutoShape 33"/>
          <p:cNvSpPr>
            <a:spLocks noChangeArrowheads="1"/>
          </p:cNvSpPr>
          <p:nvPr/>
        </p:nvSpPr>
        <p:spPr bwMode="auto">
          <a:xfrm>
            <a:off x="7772400" y="2514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5" name="AutoShape 34"/>
          <p:cNvSpPr>
            <a:spLocks noChangeArrowheads="1"/>
          </p:cNvSpPr>
          <p:nvPr/>
        </p:nvSpPr>
        <p:spPr bwMode="auto">
          <a:xfrm>
            <a:off x="7070725" y="5006975"/>
            <a:ext cx="396875" cy="304800"/>
          </a:xfrm>
          <a:prstGeom prst="leftRightArrow">
            <a:avLst>
              <a:gd name="adj1" fmla="val 50000"/>
              <a:gd name="adj2" fmla="val 2604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6" name="Text Box 35"/>
          <p:cNvSpPr txBox="1">
            <a:spLocks noChangeArrowheads="1"/>
          </p:cNvSpPr>
          <p:nvPr/>
        </p:nvSpPr>
        <p:spPr bwMode="auto">
          <a:xfrm>
            <a:off x="5827713" y="6421438"/>
            <a:ext cx="2017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interpreting byte code</a:t>
            </a:r>
          </a:p>
        </p:txBody>
      </p:sp>
      <p:sp>
        <p:nvSpPr>
          <p:cNvPr id="11297" name="Text Box 36"/>
          <p:cNvSpPr txBox="1">
            <a:spLocks noChangeArrowheads="1"/>
          </p:cNvSpPr>
          <p:nvPr/>
        </p:nvSpPr>
        <p:spPr bwMode="auto">
          <a:xfrm>
            <a:off x="2909888" y="5435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Interpreter</a:t>
            </a:r>
            <a:endParaRPr lang="en-US" altLang="en-US" sz="2400"/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2895600" y="262731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Compiler</a:t>
            </a:r>
            <a:endParaRPr lang="en-US" altLang="en-US" sz="2400"/>
          </a:p>
        </p:txBody>
      </p:sp>
      <p:sp>
        <p:nvSpPr>
          <p:cNvPr id="11299" name="Line 38"/>
          <p:cNvSpPr>
            <a:spLocks noChangeShapeType="1"/>
          </p:cNvSpPr>
          <p:nvPr/>
        </p:nvSpPr>
        <p:spPr bwMode="auto">
          <a:xfrm>
            <a:off x="2971800" y="2590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00" name="Line 39"/>
          <p:cNvSpPr>
            <a:spLocks noChangeShapeType="1"/>
          </p:cNvSpPr>
          <p:nvPr/>
        </p:nvSpPr>
        <p:spPr bwMode="auto">
          <a:xfrm>
            <a:off x="3005138" y="59737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675" y="152400"/>
            <a:ext cx="3190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Examples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2963" y="6427788"/>
            <a:ext cx="746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Each processor has its own </a:t>
            </a:r>
            <a:r>
              <a:rPr lang="en-US" altLang="en-US" sz="1800" i="1"/>
              <a:t>endearing</a:t>
            </a:r>
            <a:r>
              <a:rPr lang="en-US" altLang="en-US" sz="1800"/>
              <a:t> idiosyncrasies...</a:t>
            </a:r>
          </a:p>
        </p:txBody>
      </p:sp>
      <p:pic>
        <p:nvPicPr>
          <p:cNvPr id="12293" name="Picture 5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48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77000" y="609600"/>
            <a:ext cx="15779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/>
              <a:t>Power PC 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1981200" cy="461665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A04EB"/>
                </a:solidFill>
              </a:rPr>
              <a:t>Intel Haswell</a:t>
            </a:r>
            <a:endParaRPr lang="en-US" altLang="en-US" sz="2400" dirty="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738563" y="407988"/>
            <a:ext cx="152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print z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814763" y="19923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41725" y="246063"/>
            <a:ext cx="1635125" cy="2087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457200" y="1631950"/>
            <a:ext cx="2870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.globl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.type  main,function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main: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.LFB2: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pushq  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movq   %rsp,%rbp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subq   $16,%rsp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$6,-12(%rbp)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$7,-8(%rbp)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-12(%rbp),%eax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imull  -8(%rbp),%eax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%eax,-4(%rbp)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-4(%rbp),%esi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$.LC0,%edi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$0,%eax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call   printf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leave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ret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337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1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331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2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3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5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6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7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9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0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3332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50925" y="1143000"/>
            <a:ext cx="22256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3333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34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336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341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2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43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3344" name="Rectangl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5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6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r15 42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7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A04EB"/>
                </a:solidFill>
                <a:latin typeface="Courier New" pitchFamily="49" charset="0"/>
              </a:rPr>
              <a:t>pushr</a:t>
            </a:r>
            <a:r>
              <a:rPr lang="en-US" altLang="en-US" sz="1800" b="1" dirty="0">
                <a:solidFill>
                  <a:srgbClr val="0A04EB"/>
                </a:solidFill>
                <a:latin typeface="Courier New" pitchFamily="49" charset="0"/>
              </a:rPr>
              <a:t> r1 r15</a:t>
            </a:r>
            <a:endParaRPr lang="en-US" altLang="en-US" sz="1800" dirty="0">
              <a:solidFill>
                <a:srgbClr val="0A04EB"/>
              </a:solidFill>
            </a:endParaRPr>
          </a:p>
        </p:txBody>
      </p:sp>
      <p:sp>
        <p:nvSpPr>
          <p:cNvPr id="13348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9" name="Rectangle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0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1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2" name="Text Box 4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3" name="Text Box 4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4" name="Rectangle 10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5" name="Text Box 10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3356" name="Text Box 10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3357" name="Group 104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3375" name="Rectangle 1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6" name="Rectangle 10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3358" name="Group 107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3373" name="Rectangle 10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4" name="Rectangle 10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59" name="AutoShape 110"/>
          <p:cNvSpPr>
            <a:spLocks noChangeArrowheads="1"/>
          </p:cNvSpPr>
          <p:nvPr/>
        </p:nvSpPr>
        <p:spPr bwMode="auto">
          <a:xfrm>
            <a:off x="3354388" y="5310188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3360" name="Rectangle 16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3361" name="Text Box 167"/>
          <p:cNvSpPr txBox="1">
            <a:spLocks noChangeArrowheads="1"/>
          </p:cNvSpPr>
          <p:nvPr/>
        </p:nvSpPr>
        <p:spPr bwMode="auto">
          <a:xfrm>
            <a:off x="3263900" y="55626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latin typeface="Courier New" pitchFamily="49" charset="0"/>
              </a:rPr>
              <a:t>pushr</a:t>
            </a:r>
            <a:r>
              <a:rPr lang="en-US" altLang="en-US" sz="1400" b="1" dirty="0">
                <a:latin typeface="Courier New" pitchFamily="49" charset="0"/>
              </a:rPr>
              <a:t> r1 r15</a:t>
            </a:r>
          </a:p>
        </p:txBody>
      </p:sp>
      <p:sp>
        <p:nvSpPr>
          <p:cNvPr id="13362" name="Text Box 168"/>
          <p:cNvSpPr txBox="1">
            <a:spLocks noChangeArrowheads="1"/>
          </p:cNvSpPr>
          <p:nvPr/>
        </p:nvSpPr>
        <p:spPr bwMode="auto">
          <a:xfrm>
            <a:off x="4406900" y="5699125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 dirty="0"/>
              <a:t> </a:t>
            </a:r>
            <a:r>
              <a:rPr lang="en-US" altLang="en-US" sz="1000" b="1" dirty="0">
                <a:solidFill>
                  <a:srgbClr val="09AC20"/>
                </a:solidFill>
              </a:rPr>
              <a:t>42</a:t>
            </a:r>
            <a:endParaRPr lang="en-US" altLang="en-US" sz="1400" b="1" dirty="0"/>
          </a:p>
        </p:txBody>
      </p:sp>
      <p:sp>
        <p:nvSpPr>
          <p:cNvPr id="13363" name="Rectangle 1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59463" y="3724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4" name="Text Box 173"/>
          <p:cNvSpPr txBox="1">
            <a:spLocks noChangeArrowheads="1"/>
          </p:cNvSpPr>
          <p:nvPr/>
        </p:nvSpPr>
        <p:spPr bwMode="auto">
          <a:xfrm>
            <a:off x="3276600" y="2514600"/>
            <a:ext cx="182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9AC20"/>
                </a:solidFill>
              </a:rPr>
              <a:t>indirect</a:t>
            </a:r>
            <a:r>
              <a:rPr lang="en-US" altLang="en-US" sz="2400" dirty="0">
                <a:solidFill>
                  <a:srgbClr val="09AC20"/>
                </a:solidFill>
              </a:rPr>
              <a:t> “store” </a:t>
            </a:r>
            <a:r>
              <a:rPr lang="en-US" altLang="en-US" sz="2400" dirty="0">
                <a:solidFill>
                  <a:srgbClr val="FF0000"/>
                </a:solidFill>
              </a:rPr>
              <a:t>followed</a:t>
            </a:r>
            <a:r>
              <a:rPr lang="en-US" altLang="en-US" sz="2400" dirty="0">
                <a:solidFill>
                  <a:srgbClr val="09AC20"/>
                </a:solidFill>
              </a:rPr>
              <a:t> by increment</a:t>
            </a:r>
          </a:p>
        </p:txBody>
      </p:sp>
      <p:sp>
        <p:nvSpPr>
          <p:cNvPr id="13365" name="Rectangle 2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67400" y="2224088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6" name="Rectangle 2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76925" y="260826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pic>
        <p:nvPicPr>
          <p:cNvPr id="13367" name="Picture 172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3" y="1791271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177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5" y="5440362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5">
            <a:extLst>
              <a:ext uri="{FF2B5EF4-FFF2-40B4-BE49-F238E27FC236}">
                <a16:creationId xmlns:a16="http://schemas.microsoft.com/office/drawing/2014/main" id="{B2EF95C6-4BA2-44F8-ADA9-08CF6F99285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9"/>
            </p:custDataLst>
          </p:nvPr>
        </p:nvSpPr>
        <p:spPr bwMode="auto">
          <a:xfrm>
            <a:off x="320040" y="155448"/>
            <a:ext cx="84124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err="1">
                <a:latin typeface="Courier New" pitchFamily="49" charset="0"/>
              </a:rPr>
              <a:t>push</a:t>
            </a: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Goes TO Memory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D577B4B-CA9E-4E57-9C92-E3C1140D7649}"/>
              </a:ext>
            </a:extLst>
          </p:cNvPr>
          <p:cNvSpPr/>
          <p:nvPr/>
        </p:nvSpPr>
        <p:spPr bwMode="auto">
          <a:xfrm>
            <a:off x="2971800" y="4550213"/>
            <a:ext cx="2079625" cy="52705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Increments r15 by 1!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E108058-83B8-4D1B-90F6-46B1346AC19E}"/>
              </a:ext>
            </a:extLst>
          </p:cNvPr>
          <p:cNvCxnSpPr>
            <a:stCxn id="70" idx="1"/>
          </p:cNvCxnSpPr>
          <p:nvPr/>
        </p:nvCxnSpPr>
        <p:spPr bwMode="auto">
          <a:xfrm flipH="1" flipV="1">
            <a:off x="2819400" y="2268538"/>
            <a:ext cx="3466594" cy="31390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1C32C0F-6417-41BA-8B24-23066CC9C7C3}"/>
              </a:ext>
            </a:extLst>
          </p:cNvPr>
          <p:cNvSpPr/>
          <p:nvPr/>
        </p:nvSpPr>
        <p:spPr bwMode="auto">
          <a:xfrm>
            <a:off x="6019800" y="5284788"/>
            <a:ext cx="1817687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6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70">
            <a:extLst>
              <a:ext uri="{FF2B5EF4-FFF2-40B4-BE49-F238E27FC236}">
                <a16:creationId xmlns:a16="http://schemas.microsoft.com/office/drawing/2014/main" id="{39056DC9-7C40-417E-8BE4-41E4695DCD4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80848" y="4632568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 dirty="0"/>
          </a:p>
        </p:txBody>
      </p:sp>
      <p:grpSp>
        <p:nvGrpSpPr>
          <p:cNvPr id="14338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409" name="Rectangle 3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10" name="Rectangle 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434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221992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5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5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436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6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7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8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4371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2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3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4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5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6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7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8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9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0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3" name="Rectangle 10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4" name="Text Box 10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4385" name="Text Box 10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4386" name="Group 107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407" name="Rectangle 10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8" name="Rectangle 10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4387" name="Group 110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405" name="Rectangle 1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6" name="Rectangle 1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89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90" name="Rectangle 17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F02E4"/>
                </a:solidFill>
                <a:latin typeface="Courier New" pitchFamily="49" charset="0"/>
              </a:rPr>
              <a:t>43</a:t>
            </a:r>
            <a:endParaRPr lang="en-US" altLang="en-US" sz="1800" dirty="0"/>
          </a:p>
        </p:txBody>
      </p:sp>
      <p:sp>
        <p:nvSpPr>
          <p:cNvPr id="14392" name="Text Box 175"/>
          <p:cNvSpPr txBox="1">
            <a:spLocks noChangeArrowheads="1"/>
          </p:cNvSpPr>
          <p:nvPr/>
        </p:nvSpPr>
        <p:spPr bwMode="auto">
          <a:xfrm>
            <a:off x="3400425" y="1953064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latin typeface="Courier New" pitchFamily="49" charset="0"/>
              </a:rPr>
              <a:t>popr</a:t>
            </a:r>
            <a:r>
              <a:rPr lang="en-US" altLang="en-US" sz="1400" b="1" dirty="0">
                <a:latin typeface="Courier New" pitchFamily="49" charset="0"/>
              </a:rPr>
              <a:t> r1 15</a:t>
            </a:r>
          </a:p>
        </p:txBody>
      </p:sp>
      <p:sp>
        <p:nvSpPr>
          <p:cNvPr id="14393" name="Rectangle 1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</a:rPr>
              <a:t>Blah blah blah</a:t>
            </a:r>
          </a:p>
        </p:txBody>
      </p:sp>
      <p:sp>
        <p:nvSpPr>
          <p:cNvPr id="14394" name="Rectangle 179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5" name="Rectangle 1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A04EB"/>
                </a:solidFill>
                <a:latin typeface="Courier New" pitchFamily="49" charset="0"/>
              </a:rPr>
              <a:t>popr</a:t>
            </a:r>
            <a:r>
              <a:rPr lang="en-US" altLang="en-US" sz="1800" b="1" dirty="0">
                <a:solidFill>
                  <a:srgbClr val="0A04EB"/>
                </a:solidFill>
                <a:latin typeface="Courier New" pitchFamily="49" charset="0"/>
              </a:rPr>
              <a:t> r1 r15</a:t>
            </a:r>
            <a:endParaRPr lang="en-US" altLang="en-US" sz="1800" dirty="0">
              <a:solidFill>
                <a:srgbClr val="0A04EB"/>
              </a:solidFill>
            </a:endParaRPr>
          </a:p>
        </p:txBody>
      </p:sp>
      <p:sp>
        <p:nvSpPr>
          <p:cNvPr id="14396" name="Rectangle 1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8" name="Text Box 183"/>
          <p:cNvSpPr txBox="1">
            <a:spLocks noChangeArrowheads="1"/>
          </p:cNvSpPr>
          <p:nvPr/>
        </p:nvSpPr>
        <p:spPr bwMode="auto">
          <a:xfrm>
            <a:off x="3273552" y="2514600"/>
            <a:ext cx="198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9AC20"/>
                </a:solidFill>
              </a:rPr>
              <a:t>indirect</a:t>
            </a:r>
            <a:r>
              <a:rPr lang="en-US" altLang="en-US" sz="2400" dirty="0">
                <a:solidFill>
                  <a:srgbClr val="09AC20"/>
                </a:solidFill>
              </a:rPr>
              <a:t> “load”</a:t>
            </a:r>
            <a:r>
              <a:rPr lang="en-US" altLang="en-US" sz="2400" dirty="0">
                <a:solidFill>
                  <a:srgbClr val="FF0515"/>
                </a:solidFill>
              </a:rPr>
              <a:t> </a:t>
            </a:r>
            <a:r>
              <a:rPr lang="en-US" altLang="en-US" sz="2400" b="1" dirty="0">
                <a:solidFill>
                  <a:srgbClr val="FF0515"/>
                </a:solidFill>
              </a:rPr>
              <a:t>preceded</a:t>
            </a:r>
            <a:r>
              <a:rPr lang="en-US" altLang="en-US" sz="2400" dirty="0">
                <a:solidFill>
                  <a:srgbClr val="FF0515"/>
                </a:solidFill>
              </a:rPr>
              <a:t> </a:t>
            </a:r>
            <a:r>
              <a:rPr lang="en-US" altLang="en-US" sz="2400" dirty="0">
                <a:solidFill>
                  <a:srgbClr val="09AC20"/>
                </a:solidFill>
              </a:rPr>
              <a:t>by decrement</a:t>
            </a:r>
          </a:p>
        </p:txBody>
      </p:sp>
      <p:sp>
        <p:nvSpPr>
          <p:cNvPr id="75" name="Rectangle 5">
            <a:extLst>
              <a:ext uri="{FF2B5EF4-FFF2-40B4-BE49-F238E27FC236}">
                <a16:creationId xmlns:a16="http://schemas.microsoft.com/office/drawing/2014/main" id="{ECECCDA8-EBC5-4615-A45F-953000138C2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4"/>
            </p:custDataLst>
          </p:nvPr>
        </p:nvSpPr>
        <p:spPr bwMode="auto">
          <a:xfrm>
            <a:off x="320040" y="155448"/>
            <a:ext cx="84124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popr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Comes FROM Memory</a:t>
            </a:r>
          </a:p>
        </p:txBody>
      </p:sp>
      <p:sp>
        <p:nvSpPr>
          <p:cNvPr id="76" name="Arrow: Left 75">
            <a:extLst>
              <a:ext uri="{FF2B5EF4-FFF2-40B4-BE49-F238E27FC236}">
                <a16:creationId xmlns:a16="http://schemas.microsoft.com/office/drawing/2014/main" id="{24D8572A-EEF0-4248-ACEE-29795F4145D5}"/>
              </a:ext>
            </a:extLst>
          </p:cNvPr>
          <p:cNvSpPr/>
          <p:nvPr/>
        </p:nvSpPr>
        <p:spPr bwMode="auto">
          <a:xfrm>
            <a:off x="2971800" y="4550213"/>
            <a:ext cx="2079625" cy="52705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Decrements r15 by 1!</a:t>
            </a:r>
          </a:p>
        </p:txBody>
      </p:sp>
      <p:sp>
        <p:nvSpPr>
          <p:cNvPr id="77" name="Text Box 168">
            <a:extLst>
              <a:ext uri="{FF2B5EF4-FFF2-40B4-BE49-F238E27FC236}">
                <a16:creationId xmlns:a16="http://schemas.microsoft.com/office/drawing/2014/main" id="{0C2100A0-401F-4799-87C0-3A3374AD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7" y="2081651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 dirty="0"/>
              <a:t> </a:t>
            </a:r>
            <a:r>
              <a:rPr lang="en-US" altLang="en-US" sz="1000" b="1" dirty="0">
                <a:solidFill>
                  <a:srgbClr val="09AC20"/>
                </a:solidFill>
              </a:rPr>
              <a:t>43</a:t>
            </a:r>
            <a:endParaRPr lang="en-US" altLang="en-US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8835B6-B1BF-409F-8816-6CA50828B4A1}"/>
              </a:ext>
            </a:extLst>
          </p:cNvPr>
          <p:cNvSpPr/>
          <p:nvPr/>
        </p:nvSpPr>
        <p:spPr bwMode="auto">
          <a:xfrm>
            <a:off x="1084009" y="1662551"/>
            <a:ext cx="1817687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78" name="Picture 172" descr="AA027414.png">
            <a:extLst>
              <a:ext uri="{FF2B5EF4-FFF2-40B4-BE49-F238E27FC236}">
                <a16:creationId xmlns:a16="http://schemas.microsoft.com/office/drawing/2014/main" id="{C6091618-F78E-4E5D-B9B8-C9E985EF4AD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3" y="1791271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7" descr="AA027414.png">
            <a:extLst>
              <a:ext uri="{FF2B5EF4-FFF2-40B4-BE49-F238E27FC236}">
                <a16:creationId xmlns:a16="http://schemas.microsoft.com/office/drawing/2014/main" id="{41E62097-818C-41BC-AA23-69E7A993852A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5" y="5440362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69ECA2-F83C-4D16-925F-E1E80DB76CA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06701" y="2230439"/>
            <a:ext cx="3006724" cy="331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4390" grpId="0"/>
      <p:bldP spid="7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409" name="Rectangle 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10" name="Rectangle 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4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434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4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4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3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4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5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50925" y="1143000"/>
            <a:ext cx="2221992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57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5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4365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66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7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8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4371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2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3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4" name="Rectangle 4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5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6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7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8" name="Rectangle 4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9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0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3" name="Rectangle 10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4" name="Text Box 10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4385" name="Text Box 10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4386" name="Group 10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407" name="Rectangle 10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8" name="Rectangle 10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4387" name="Group 110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405" name="Rectangle 11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6" name="Rectangle 11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89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90" name="Rectangle 17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F02E4"/>
                </a:solidFill>
                <a:latin typeface="Courier New" pitchFamily="49" charset="0"/>
              </a:rPr>
              <a:t>43</a:t>
            </a:r>
            <a:endParaRPr lang="en-US" altLang="en-US" sz="1800" dirty="0"/>
          </a:p>
        </p:txBody>
      </p:sp>
      <p:sp>
        <p:nvSpPr>
          <p:cNvPr id="14392" name="Text Box 175"/>
          <p:cNvSpPr txBox="1">
            <a:spLocks noChangeArrowheads="1"/>
          </p:cNvSpPr>
          <p:nvPr/>
        </p:nvSpPr>
        <p:spPr bwMode="auto">
          <a:xfrm>
            <a:off x="3400425" y="1953064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latin typeface="Courier New" pitchFamily="49" charset="0"/>
              </a:rPr>
              <a:t>popr</a:t>
            </a:r>
            <a:r>
              <a:rPr lang="en-US" altLang="en-US" sz="1400" b="1" dirty="0">
                <a:latin typeface="Courier New" pitchFamily="49" charset="0"/>
              </a:rPr>
              <a:t> r1 15</a:t>
            </a:r>
          </a:p>
        </p:txBody>
      </p:sp>
      <p:sp>
        <p:nvSpPr>
          <p:cNvPr id="14393" name="Rectangle 1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</a:rPr>
              <a:t>Blah blah blah</a:t>
            </a:r>
          </a:p>
        </p:txBody>
      </p:sp>
      <p:sp>
        <p:nvSpPr>
          <p:cNvPr id="14394" name="Rectangle 17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5" name="Rectangle 18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A04EB"/>
                </a:solidFill>
                <a:latin typeface="Courier New" pitchFamily="49" charset="0"/>
              </a:rPr>
              <a:t>popr</a:t>
            </a:r>
            <a:r>
              <a:rPr lang="en-US" altLang="en-US" sz="1800" b="1" dirty="0">
                <a:solidFill>
                  <a:srgbClr val="0A04EB"/>
                </a:solidFill>
                <a:latin typeface="Courier New" pitchFamily="49" charset="0"/>
              </a:rPr>
              <a:t> r1 r15</a:t>
            </a:r>
            <a:endParaRPr lang="en-US" altLang="en-US" sz="1800" dirty="0">
              <a:solidFill>
                <a:srgbClr val="0A04EB"/>
              </a:solidFill>
            </a:endParaRPr>
          </a:p>
        </p:txBody>
      </p:sp>
      <p:sp>
        <p:nvSpPr>
          <p:cNvPr id="14396" name="Rectangle 18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8" name="Text Box 183"/>
          <p:cNvSpPr txBox="1">
            <a:spLocks noChangeArrowheads="1"/>
          </p:cNvSpPr>
          <p:nvPr/>
        </p:nvSpPr>
        <p:spPr bwMode="auto">
          <a:xfrm>
            <a:off x="3273552" y="2514600"/>
            <a:ext cx="198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9AC20"/>
                </a:solidFill>
              </a:rPr>
              <a:t>indirect</a:t>
            </a:r>
            <a:r>
              <a:rPr lang="en-US" altLang="en-US" sz="2400" dirty="0">
                <a:solidFill>
                  <a:srgbClr val="09AC20"/>
                </a:solidFill>
              </a:rPr>
              <a:t> “load”</a:t>
            </a:r>
            <a:r>
              <a:rPr lang="en-US" altLang="en-US" sz="2400" dirty="0">
                <a:solidFill>
                  <a:srgbClr val="FF0515"/>
                </a:solidFill>
              </a:rPr>
              <a:t> </a:t>
            </a:r>
            <a:r>
              <a:rPr lang="en-US" altLang="en-US" sz="2400" b="1" dirty="0">
                <a:solidFill>
                  <a:srgbClr val="FF0515"/>
                </a:solidFill>
              </a:rPr>
              <a:t>preceded</a:t>
            </a:r>
            <a:r>
              <a:rPr lang="en-US" altLang="en-US" sz="2400" dirty="0">
                <a:solidFill>
                  <a:srgbClr val="FF0515"/>
                </a:solidFill>
              </a:rPr>
              <a:t> </a:t>
            </a:r>
            <a:r>
              <a:rPr lang="en-US" altLang="en-US" sz="2400" dirty="0">
                <a:solidFill>
                  <a:srgbClr val="09AC20"/>
                </a:solidFill>
              </a:rPr>
              <a:t>by decrement</a:t>
            </a:r>
          </a:p>
        </p:txBody>
      </p:sp>
      <p:sp>
        <p:nvSpPr>
          <p:cNvPr id="75" name="Rectangle 5">
            <a:extLst>
              <a:ext uri="{FF2B5EF4-FFF2-40B4-BE49-F238E27FC236}">
                <a16:creationId xmlns:a16="http://schemas.microsoft.com/office/drawing/2014/main" id="{ECECCDA8-EBC5-4615-A45F-953000138C2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3"/>
            </p:custDataLst>
          </p:nvPr>
        </p:nvSpPr>
        <p:spPr bwMode="auto">
          <a:xfrm>
            <a:off x="320040" y="155448"/>
            <a:ext cx="84124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popr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Comes FROM Memory</a:t>
            </a:r>
          </a:p>
        </p:txBody>
      </p:sp>
      <p:sp>
        <p:nvSpPr>
          <p:cNvPr id="76" name="Arrow: Left 75">
            <a:extLst>
              <a:ext uri="{FF2B5EF4-FFF2-40B4-BE49-F238E27FC236}">
                <a16:creationId xmlns:a16="http://schemas.microsoft.com/office/drawing/2014/main" id="{24D8572A-EEF0-4248-ACEE-29795F4145D5}"/>
              </a:ext>
            </a:extLst>
          </p:cNvPr>
          <p:cNvSpPr/>
          <p:nvPr/>
        </p:nvSpPr>
        <p:spPr bwMode="auto">
          <a:xfrm>
            <a:off x="2971800" y="4550213"/>
            <a:ext cx="2079625" cy="52705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Decrements r15 by 1!</a:t>
            </a:r>
          </a:p>
        </p:txBody>
      </p:sp>
      <p:sp>
        <p:nvSpPr>
          <p:cNvPr id="77" name="Text Box 168">
            <a:extLst>
              <a:ext uri="{FF2B5EF4-FFF2-40B4-BE49-F238E27FC236}">
                <a16:creationId xmlns:a16="http://schemas.microsoft.com/office/drawing/2014/main" id="{0C2100A0-401F-4799-87C0-3A3374AD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7" y="2081651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 dirty="0"/>
              <a:t> </a:t>
            </a:r>
            <a:r>
              <a:rPr lang="en-US" altLang="en-US" sz="1000" b="1" dirty="0">
                <a:solidFill>
                  <a:srgbClr val="09AC20"/>
                </a:solidFill>
              </a:rPr>
              <a:t>43</a:t>
            </a:r>
            <a:endParaRPr lang="en-US" altLang="en-US" sz="1400" b="1" dirty="0"/>
          </a:p>
        </p:txBody>
      </p:sp>
      <p:pic>
        <p:nvPicPr>
          <p:cNvPr id="78" name="Picture 172" descr="AA027414.png">
            <a:extLst>
              <a:ext uri="{FF2B5EF4-FFF2-40B4-BE49-F238E27FC236}">
                <a16:creationId xmlns:a16="http://schemas.microsoft.com/office/drawing/2014/main" id="{C6091618-F78E-4E5D-B9B8-C9E985EF4AD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3" y="1791271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7" descr="AA027414.png">
            <a:extLst>
              <a:ext uri="{FF2B5EF4-FFF2-40B4-BE49-F238E27FC236}">
                <a16:creationId xmlns:a16="http://schemas.microsoft.com/office/drawing/2014/main" id="{41E62097-818C-41BC-AA23-69E7A993852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5" y="5440362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FF2CB75-AA92-4633-894D-2B1C617876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06701" y="2230439"/>
            <a:ext cx="3006724" cy="331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F513E8D5-D288-4491-89A1-B078499721C3}"/>
              </a:ext>
            </a:extLst>
          </p:cNvPr>
          <p:cNvSpPr/>
          <p:nvPr/>
        </p:nvSpPr>
        <p:spPr bwMode="auto">
          <a:xfrm>
            <a:off x="1084009" y="1662551"/>
            <a:ext cx="1817687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789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41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2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Midterm Feedback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A35C-1FC3-40B8-9A3E-CA50DD4B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391"/>
            <a:ext cx="8218488" cy="4927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 themes:</a:t>
            </a:r>
          </a:p>
          <a:p>
            <a:r>
              <a:rPr lang="en-US" sz="2000" dirty="0"/>
              <a:t>Course is fun</a:t>
            </a:r>
          </a:p>
          <a:p>
            <a:r>
              <a:rPr lang="en-US" sz="2000" dirty="0"/>
              <a:t>Hard to find </a:t>
            </a:r>
            <a:r>
              <a:rPr lang="en-US" sz="2000" dirty="0" err="1"/>
              <a:t>grutors</a:t>
            </a:r>
            <a:r>
              <a:rPr lang="en-US" sz="2000" dirty="0"/>
              <a:t> who have taken CS 5 Black</a:t>
            </a:r>
          </a:p>
          <a:p>
            <a:r>
              <a:rPr lang="en-US" sz="2000" dirty="0"/>
              <a:t>Pace is fast</a:t>
            </a:r>
          </a:p>
          <a:p>
            <a:r>
              <a:rPr lang="en-US" sz="2000" dirty="0"/>
              <a:t>Workload is too high</a:t>
            </a:r>
          </a:p>
          <a:p>
            <a:r>
              <a:rPr lang="en-US" sz="2000" dirty="0"/>
              <a:t>Need more hints on homework</a:t>
            </a:r>
          </a:p>
          <a:p>
            <a:r>
              <a:rPr lang="en-US" sz="2000" dirty="0"/>
              <a:t>Trouble understanding things that aren’t on homework (e.g., complexity)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F17A2-07F8-40F1-B7E3-0C5F6F4A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467224"/>
            <a:ext cx="2782584" cy="1857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80513-7DE3-40CA-8A2A-C00F07B03EE5}"/>
              </a:ext>
            </a:extLst>
          </p:cNvPr>
          <p:cNvSpPr txBox="1"/>
          <p:nvPr/>
        </p:nvSpPr>
        <p:spPr>
          <a:xfrm>
            <a:off x="7543800" y="6243382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pxfuel.com</a:t>
            </a:r>
          </a:p>
        </p:txBody>
      </p:sp>
    </p:spTree>
    <p:extLst>
      <p:ext uri="{BB962C8B-B14F-4D97-AF65-F5344CB8AC3E}">
        <p14:creationId xmlns:p14="http://schemas.microsoft.com/office/powerpoint/2010/main" val="22353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537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3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58763"/>
            <a:ext cx="647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Courier New" pitchFamily="49" charset="0"/>
              </a:rPr>
              <a:t>calln = setn + jumpn!</a:t>
            </a:r>
            <a:endParaRPr lang="en-US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6144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function call in python: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533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</a:rPr>
              <a:t> main():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r1 = </a:t>
            </a:r>
            <a:r>
              <a:rPr lang="en-US" altLang="en-US" sz="2400" b="1" dirty="0">
                <a:solidFill>
                  <a:srgbClr val="D18006"/>
                </a:solidFill>
                <a:latin typeface="Courier New" pitchFamily="49" charset="0"/>
              </a:rPr>
              <a:t>input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result = </a:t>
            </a:r>
            <a:r>
              <a:rPr lang="en-US" altLang="en-US" sz="2400" b="1" dirty="0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 dirty="0">
                <a:latin typeface="Courier New" pitchFamily="49" charset="0"/>
              </a:rPr>
              <a:t>(r1)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D18006"/>
                </a:solidFill>
                <a:latin typeface="Courier New" pitchFamily="49" charset="0"/>
              </a:rPr>
              <a:t>print</a:t>
            </a:r>
            <a:r>
              <a:rPr lang="en-US" altLang="en-US" sz="2400" b="1" dirty="0">
                <a:latin typeface="Courier New" pitchFamily="49" charset="0"/>
              </a:rPr>
              <a:t>(result)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 dirty="0">
                <a:latin typeface="Courier New" pitchFamily="49" charset="0"/>
              </a:rPr>
              <a:t>(r1):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0515"/>
                </a:solidFill>
                <a:latin typeface="Courier New" pitchFamily="49" charset="0"/>
              </a:rPr>
              <a:t># do work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067B0E"/>
                </a:solidFill>
                <a:latin typeface="Courier New" pitchFamily="49" charset="0"/>
              </a:rPr>
              <a:t>return result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752600"/>
            <a:ext cx="2344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Hmmm's </a:t>
            </a:r>
            <a:r>
              <a:rPr lang="en-US" altLang="en-US" sz="2400" b="1">
                <a:latin typeface="Courier New" pitchFamily="49" charset="0"/>
              </a:rPr>
              <a:t>call</a:t>
            </a:r>
            <a:r>
              <a:rPr lang="en-US" altLang="en-US" sz="2400"/>
              <a:t> operation: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0		</a:t>
            </a:r>
            <a:r>
              <a:rPr lang="en-US" b="1" dirty="0">
                <a:solidFill>
                  <a:srgbClr val="1002CE"/>
                </a:solidFill>
                <a:latin typeface="Courier New" pitchFamily="49" charset="0"/>
              </a:rPr>
              <a:t>read r1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		</a:t>
            </a:r>
            <a:r>
              <a:rPr lang="en-US" b="1" dirty="0" err="1">
                <a:solidFill>
                  <a:srgbClr val="EB102C"/>
                </a:solidFill>
                <a:latin typeface="Courier New" pitchFamily="49" charset="0"/>
              </a:rPr>
              <a:t>calln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 r14 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2		write r13</a:t>
            </a:r>
          </a:p>
          <a:p>
            <a:pPr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3	halt </a:t>
            </a:r>
          </a:p>
          <a:p>
            <a:pPr marL="457200" indent="-457200">
              <a:buFont typeface="Arial" pitchFamily="34" charset="0"/>
              <a:buAutoNum type="arabicPlain" startAt="3"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4		do stuff and 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5		answer in r13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6   	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jumpr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r14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4200" y="2370138"/>
            <a:ext cx="30940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puts NEXT line #  into </a:t>
            </a:r>
            <a:r>
              <a:rPr lang="en-US" altLang="en-US" sz="1800" b="1">
                <a:solidFill>
                  <a:srgbClr val="EB102C"/>
                </a:solidFill>
                <a:latin typeface="Courier New" pitchFamily="49" charset="0"/>
              </a:rPr>
              <a:t>r14</a:t>
            </a:r>
            <a:r>
              <a:rPr lang="en-US" altLang="en-US" sz="1800" b="1">
                <a:solidFill>
                  <a:srgbClr val="EB102C"/>
                </a:solidFill>
              </a:rPr>
              <a:t>, 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then jumps to line 4</a:t>
            </a:r>
            <a:endParaRPr lang="en-US" altLang="en-US" sz="1800">
              <a:solidFill>
                <a:srgbClr val="0F02E4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971800" y="2133600"/>
            <a:ext cx="3141663" cy="690563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6096000" y="28194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88" y="80842"/>
            <a:ext cx="2147713" cy="1362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6C6BF8-882D-400D-BAC9-754A35F65481}"/>
                  </a:ext>
                </a:extLst>
              </p14:cNvPr>
              <p14:cNvContentPartPr/>
              <p14:nvPr/>
            </p14:nvContentPartPr>
            <p14:xfrm>
              <a:off x="5330880" y="2723400"/>
              <a:ext cx="2581200" cy="120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6C6BF8-882D-400D-BAC9-754A35F654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21520" y="2714040"/>
                <a:ext cx="2599920" cy="122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90600"/>
            <a:ext cx="8289925" cy="180975"/>
            <a:chOff x="295" y="1311"/>
            <a:chExt cx="5177" cy="114"/>
          </a:xfrm>
        </p:grpSpPr>
        <p:sp>
          <p:nvSpPr>
            <p:cNvPr id="16448" name="Rectangle 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9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096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" y="198438"/>
            <a:ext cx="76581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solidFill>
                  <a:schemeClr val="tx2"/>
                </a:solidFill>
                <a:latin typeface="+mj-lt"/>
              </a:rPr>
              <a:t>Factorial: </a:t>
            </a:r>
            <a:r>
              <a:rPr lang="en-US" sz="3600" i="1" dirty="0">
                <a:solidFill>
                  <a:schemeClr val="tx2"/>
                </a:solidFill>
                <a:latin typeface="+mj-lt"/>
              </a:rPr>
              <a:t>Function Call!</a:t>
            </a:r>
          </a:p>
        </p:txBody>
      </p:sp>
      <p:sp>
        <p:nvSpPr>
          <p:cNvPr id="1638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0938" y="34036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0938" y="42418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26257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639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0938" y="2613025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45100" y="2520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5100" y="2901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5100" y="3282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45100" y="3663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45100" y="4044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45100" y="4425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45100" y="4806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45100" y="5187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45100" y="5568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73675" y="1676400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RAM</a:t>
            </a:r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35075" y="1676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CPU</a:t>
            </a:r>
          </a:p>
        </p:txBody>
      </p:sp>
      <p:sp>
        <p:nvSpPr>
          <p:cNvPr id="1640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86375" y="2549525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0413" y="25384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67238" y="2916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7238" y="3297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67238" y="3678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3</a:t>
            </a:r>
            <a:endParaRPr lang="en-US" altLang="en-US" sz="1800">
              <a:solidFill>
                <a:srgbClr val="09AC20"/>
              </a:solidFill>
              <a:latin typeface="Comic Sans MS" pitchFamily="66" charset="0"/>
            </a:endParaRP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7238" y="4051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67238" y="4440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641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45100" y="594360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67238" y="4821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67238" y="5202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2475" y="55911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59300" y="5949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6415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86375" y="29400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calln r14 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6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7200" y="34512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4188" y="4262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16418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86375" y="3305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9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86375" y="36941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0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86375" y="40687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1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86375" y="4448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286375" y="4829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3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86375" y="52022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4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28637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92725" y="4443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9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6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92725" y="4824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7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92725" y="5205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8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29272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9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92725" y="59578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jumpr r14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1687513" y="31829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Input value: x</a:t>
            </a:r>
          </a:p>
        </p:txBody>
      </p:sp>
      <p:sp>
        <p:nvSpPr>
          <p:cNvPr id="16431" name="Text Box 49"/>
          <p:cNvSpPr txBox="1">
            <a:spLocks noChangeArrowheads="1"/>
          </p:cNvSpPr>
          <p:nvPr/>
        </p:nvSpPr>
        <p:spPr bwMode="auto">
          <a:xfrm>
            <a:off x="855663" y="4033838"/>
            <a:ext cx="261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Final result - </a:t>
            </a:r>
            <a:r>
              <a:rPr lang="en-US" altLang="en-US" sz="1000" b="1">
                <a:solidFill>
                  <a:srgbClr val="FF0515"/>
                </a:solidFill>
              </a:rPr>
              <a:t>return value</a:t>
            </a:r>
            <a:r>
              <a:rPr lang="en-US" altLang="en-US" sz="1000" b="1"/>
              <a:t> - </a:t>
            </a:r>
            <a:r>
              <a:rPr lang="en-US" altLang="en-US" sz="1000" b="1" i="1"/>
              <a:t>in progress</a:t>
            </a:r>
            <a:endParaRPr lang="en-US" altLang="en-US" sz="1000" b="1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7591425" y="4648200"/>
            <a:ext cx="522288" cy="1184275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3" name="Text Box 51"/>
          <p:cNvSpPr txBox="1">
            <a:spLocks noChangeArrowheads="1"/>
          </p:cNvSpPr>
          <p:nvPr/>
        </p:nvSpPr>
        <p:spPr bwMode="auto">
          <a:xfrm>
            <a:off x="8080375" y="49498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6434" name="Line 52"/>
          <p:cNvSpPr>
            <a:spLocks noChangeShapeType="1"/>
          </p:cNvSpPr>
          <p:nvPr/>
        </p:nvSpPr>
        <p:spPr bwMode="auto">
          <a:xfrm>
            <a:off x="7627938" y="47244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5" name="Text Box 53"/>
          <p:cNvSpPr txBox="1">
            <a:spLocks noChangeArrowheads="1"/>
          </p:cNvSpPr>
          <p:nvPr/>
        </p:nvSpPr>
        <p:spPr bwMode="auto">
          <a:xfrm>
            <a:off x="7548563" y="59055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return</a:t>
            </a:r>
          </a:p>
        </p:txBody>
      </p:sp>
      <p:sp>
        <p:nvSpPr>
          <p:cNvPr id="16436" name="Text Box 5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78125" y="26225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mic Sans MS" pitchFamily="66" charset="0"/>
              </a:rPr>
              <a:t>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37" name="Text Box 56"/>
          <p:cNvSpPr txBox="1">
            <a:spLocks noChangeArrowheads="1"/>
          </p:cNvSpPr>
          <p:nvPr/>
        </p:nvSpPr>
        <p:spPr bwMode="auto">
          <a:xfrm>
            <a:off x="7762875" y="2457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6438" name="AutoShape 57"/>
          <p:cNvSpPr>
            <a:spLocks/>
          </p:cNvSpPr>
          <p:nvPr/>
        </p:nvSpPr>
        <p:spPr bwMode="auto">
          <a:xfrm>
            <a:off x="7661275" y="2532063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39" name="Text Box 58"/>
          <p:cNvSpPr txBox="1">
            <a:spLocks noChangeArrowheads="1"/>
          </p:cNvSpPr>
          <p:nvPr/>
        </p:nvSpPr>
        <p:spPr bwMode="auto">
          <a:xfrm>
            <a:off x="7543800" y="292735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 call</a:t>
            </a:r>
          </a:p>
        </p:txBody>
      </p:sp>
      <p:sp>
        <p:nvSpPr>
          <p:cNvPr id="1644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54113" y="50800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1" name="Text Box 6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87363" y="51006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r14</a:t>
            </a:r>
          </a:p>
        </p:txBody>
      </p:sp>
      <p:sp>
        <p:nvSpPr>
          <p:cNvPr id="16442" name="Text Box 61"/>
          <p:cNvSpPr txBox="1">
            <a:spLocks noChangeArrowheads="1"/>
          </p:cNvSpPr>
          <p:nvPr/>
        </p:nvSpPr>
        <p:spPr bwMode="auto">
          <a:xfrm>
            <a:off x="1684338" y="48720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location / line to return TO</a:t>
            </a:r>
          </a:p>
        </p:txBody>
      </p:sp>
      <p:sp>
        <p:nvSpPr>
          <p:cNvPr id="16443" name="Text Box 65"/>
          <p:cNvSpPr txBox="1">
            <a:spLocks noChangeArrowheads="1"/>
          </p:cNvSpPr>
          <p:nvPr/>
        </p:nvSpPr>
        <p:spPr bwMode="auto">
          <a:xfrm>
            <a:off x="7543800" y="407670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9AC20"/>
                </a:solidFill>
              </a:rPr>
              <a:t>the function!</a:t>
            </a:r>
          </a:p>
        </p:txBody>
      </p:sp>
      <p:sp>
        <p:nvSpPr>
          <p:cNvPr id="16444" name="Text Box 66"/>
          <p:cNvSpPr txBox="1">
            <a:spLocks noChangeArrowheads="1"/>
          </p:cNvSpPr>
          <p:nvPr/>
        </p:nvSpPr>
        <p:spPr bwMode="auto">
          <a:xfrm>
            <a:off x="7731125" y="34448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6445" name="AutoShape 67"/>
          <p:cNvSpPr>
            <a:spLocks/>
          </p:cNvSpPr>
          <p:nvPr/>
        </p:nvSpPr>
        <p:spPr bwMode="auto">
          <a:xfrm>
            <a:off x="7643813" y="3284538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6" name="Line 68"/>
          <p:cNvSpPr>
            <a:spLocks noChangeShapeType="1"/>
          </p:cNvSpPr>
          <p:nvPr/>
        </p:nvSpPr>
        <p:spPr bwMode="auto">
          <a:xfrm flipH="1">
            <a:off x="3048000" y="3200400"/>
            <a:ext cx="22098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7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86000" y="5105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65D0CC-2635-48BD-BD15-A090623B5A8D}"/>
              </a:ext>
            </a:extLst>
          </p:cNvPr>
          <p:cNvSpPr/>
          <p:nvPr/>
        </p:nvSpPr>
        <p:spPr bwMode="auto">
          <a:xfrm>
            <a:off x="2528668" y="5080000"/>
            <a:ext cx="387350" cy="387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7450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30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8463" y="304800"/>
            <a:ext cx="828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Which Factorial Is It?</a:t>
            </a:r>
          </a:p>
        </p:txBody>
      </p:sp>
      <p:sp>
        <p:nvSpPr>
          <p:cNvPr id="17412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9325" y="1571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9325" y="1952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9325" y="2333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9325" y="2714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9325" y="3095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9325" y="3476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9325" y="3857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9325" y="4238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16002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21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638" y="1589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7422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463" y="1966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463" y="2347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7424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463" y="2728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7425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463" y="31019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463" y="3490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1463" y="3871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7428" name="Text Box 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1463" y="4252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7429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0600" y="19907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0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0600" y="2355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6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1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90600" y="27447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</a:p>
        </p:txBody>
      </p:sp>
      <p:sp>
        <p:nvSpPr>
          <p:cNvPr id="17432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90600" y="3119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17433" name="Rectangle 4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3498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3879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5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42529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6" name="Rectangle 4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90600" y="4637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7" name="Rectangle 16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996950" y="3494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8" name="Rectangle 16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96950" y="3875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9" name="Rectangle 16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96950" y="4256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40" name="Freeform 174"/>
          <p:cNvSpPr>
            <a:spLocks/>
          </p:cNvSpPr>
          <p:nvPr/>
        </p:nvSpPr>
        <p:spPr bwMode="auto">
          <a:xfrm>
            <a:off x="3287713" y="2522538"/>
            <a:ext cx="522287" cy="1176337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1" name="Text Box 175"/>
          <p:cNvSpPr txBox="1">
            <a:spLocks noChangeArrowheads="1"/>
          </p:cNvSpPr>
          <p:nvPr/>
        </p:nvSpPr>
        <p:spPr bwMode="auto">
          <a:xfrm>
            <a:off x="3776663" y="28162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7442" name="Line 176"/>
          <p:cNvSpPr>
            <a:spLocks noChangeShapeType="1"/>
          </p:cNvSpPr>
          <p:nvPr/>
        </p:nvSpPr>
        <p:spPr bwMode="auto">
          <a:xfrm>
            <a:off x="3324225" y="25908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3" name="Text Box 177"/>
          <p:cNvSpPr txBox="1">
            <a:spLocks noChangeArrowheads="1"/>
          </p:cNvSpPr>
          <p:nvPr/>
        </p:nvSpPr>
        <p:spPr bwMode="auto">
          <a:xfrm>
            <a:off x="3467100" y="15081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7444" name="Text Box 178"/>
          <p:cNvSpPr txBox="1">
            <a:spLocks noChangeArrowheads="1"/>
          </p:cNvSpPr>
          <p:nvPr/>
        </p:nvSpPr>
        <p:spPr bwMode="auto">
          <a:xfrm>
            <a:off x="3435350" y="40195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7445" name="AutoShape 179"/>
          <p:cNvSpPr>
            <a:spLocks/>
          </p:cNvSpPr>
          <p:nvPr/>
        </p:nvSpPr>
        <p:spPr bwMode="auto">
          <a:xfrm>
            <a:off x="3365500" y="1582738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6" name="AutoShape 180"/>
          <p:cNvSpPr>
            <a:spLocks/>
          </p:cNvSpPr>
          <p:nvPr/>
        </p:nvSpPr>
        <p:spPr bwMode="auto">
          <a:xfrm>
            <a:off x="3348038" y="3859213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7" name="Text Box 183"/>
          <p:cNvSpPr txBox="1">
            <a:spLocks noChangeArrowheads="1"/>
          </p:cNvSpPr>
          <p:nvPr/>
        </p:nvSpPr>
        <p:spPr bwMode="auto">
          <a:xfrm>
            <a:off x="3681413" y="1951038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9AC20"/>
                </a:solidFill>
              </a:rPr>
              <a:t>initialize result to 1</a:t>
            </a:r>
          </a:p>
        </p:txBody>
      </p:sp>
      <p:sp>
        <p:nvSpPr>
          <p:cNvPr id="17448" name="Line 184"/>
          <p:cNvSpPr>
            <a:spLocks noChangeShapeType="1"/>
          </p:cNvSpPr>
          <p:nvPr/>
        </p:nvSpPr>
        <p:spPr bwMode="auto">
          <a:xfrm rot="5400000">
            <a:off x="3552032" y="1905793"/>
            <a:ext cx="0" cy="500063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9" name="TextBox 42"/>
          <p:cNvSpPr txBox="1">
            <a:spLocks noChangeArrowheads="1"/>
          </p:cNvSpPr>
          <p:nvPr/>
        </p:nvSpPr>
        <p:spPr bwMode="auto">
          <a:xfrm>
            <a:off x="4724400" y="1524000"/>
            <a:ext cx="38782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def fac1():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r13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while r1 !=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r13 = r13 *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 +=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fac2(r1):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if r1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r1 * fac2(r1-1)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</a:t>
            </a:r>
            <a:r>
              <a:rPr lang="en-US" altLang="en-US" sz="4000"/>
              <a:t>Calls…</a:t>
            </a:r>
            <a:endParaRPr lang="en-US" altLang="en-US" sz="4000" dirty="0"/>
          </a:p>
        </p:txBody>
      </p:sp>
      <p:grpSp>
        <p:nvGrpSpPr>
          <p:cNvPr id="1945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1948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9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19462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4584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4586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89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4590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93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4594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4596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4598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Curved Connector 25"/>
          <p:cNvCxnSpPr>
            <a:cxnSpLocks noChangeShapeType="1"/>
            <a:stCxn id="24597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7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sp>
        <p:nvSpPr>
          <p:cNvPr id="29" name="Rounded Rectangular Callout 30"/>
          <p:cNvSpPr>
            <a:spLocks noChangeArrowheads="1"/>
          </p:cNvSpPr>
          <p:nvPr/>
        </p:nvSpPr>
        <p:spPr bwMode="auto">
          <a:xfrm>
            <a:off x="4953000" y="3733800"/>
            <a:ext cx="2819400" cy="736600"/>
          </a:xfrm>
          <a:prstGeom prst="wedgeRoundRectCallout">
            <a:avLst>
              <a:gd name="adj1" fmla="val -32954"/>
              <a:gd name="adj2" fmla="val 7974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4953000" y="3886200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002CE"/>
                </a:solidFill>
              </a:rPr>
              <a:t>You should be worried!</a:t>
            </a:r>
          </a:p>
        </p:txBody>
      </p:sp>
      <p:pic>
        <p:nvPicPr>
          <p:cNvPr id="31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35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8" grpId="0"/>
      <p:bldP spid="24589" grpId="0"/>
      <p:bldP spid="24592" grpId="0"/>
      <p:bldP spid="24593" grpId="0"/>
      <p:bldP spid="24595" grpId="0"/>
      <p:bldP spid="24597" grpId="0"/>
      <p:bldP spid="24600" grpId="0"/>
      <p:bldP spid="28" grpId="0" animBg="1"/>
      <p:bldP spid="29" grpId="0" animBg="1"/>
      <p:bldP spid="29" grpId="1" animBg="1"/>
      <p:bldP spid="30" grpId="0"/>
      <p:bldP spid="30" grpId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Calls…</a:t>
            </a:r>
          </a:p>
        </p:txBody>
      </p:sp>
      <p:grpSp>
        <p:nvGrpSpPr>
          <p:cNvPr id="2048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051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0488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90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3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0494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7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0498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0500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0502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Curved Connector 25"/>
          <p:cNvCxnSpPr>
            <a:cxnSpLocks noChangeShapeType="1"/>
            <a:stCxn id="20501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4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0505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6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pic>
        <p:nvPicPr>
          <p:cNvPr id="20507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2050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Calls…</a:t>
            </a:r>
          </a:p>
        </p:txBody>
      </p:sp>
      <p:grpSp>
        <p:nvGrpSpPr>
          <p:cNvPr id="2150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1536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7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0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1512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4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17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1518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1522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1524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1526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7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152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152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0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1531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urved Connector 38"/>
          <p:cNvCxnSpPr>
            <a:cxnSpLocks noChangeShapeType="1"/>
          </p:cNvCxnSpPr>
          <p:nvPr/>
        </p:nvCxnSpPr>
        <p:spPr bwMode="auto">
          <a:xfrm flipH="1" flipV="1">
            <a:off x="1676400" y="2286000"/>
            <a:ext cx="3657600" cy="2714625"/>
          </a:xfrm>
          <a:prstGeom prst="curvedConnector3">
            <a:avLst>
              <a:gd name="adj1" fmla="val -625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1228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458200" cy="1295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Calls…</a:t>
            </a:r>
          </a:p>
        </p:txBody>
      </p:sp>
      <p:grpSp>
        <p:nvGrpSpPr>
          <p:cNvPr id="2253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2563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4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2536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8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1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2542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5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2546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2548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2550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2552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3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2555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31"/>
          <p:cNvSpPr txBox="1">
            <a:spLocks noChangeArrowheads="1"/>
          </p:cNvSpPr>
          <p:nvPr/>
        </p:nvSpPr>
        <p:spPr bwMode="auto">
          <a:xfrm>
            <a:off x="4953000" y="20574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7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sp>
        <p:nvSpPr>
          <p:cNvPr id="22559" name="TextBox 38"/>
          <p:cNvSpPr txBox="1">
            <a:spLocks noChangeArrowheads="1"/>
          </p:cNvSpPr>
          <p:nvPr/>
        </p:nvSpPr>
        <p:spPr bwMode="auto">
          <a:xfrm>
            <a:off x="3581400" y="2800350"/>
            <a:ext cx="61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pic>
        <p:nvPicPr>
          <p:cNvPr id="22560" name="Picture 41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54613"/>
            <a:ext cx="8382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Rounded Rectangular Callout 42"/>
          <p:cNvSpPr>
            <a:spLocks noChangeArrowheads="1"/>
          </p:cNvSpPr>
          <p:nvPr/>
        </p:nvSpPr>
        <p:spPr bwMode="auto">
          <a:xfrm>
            <a:off x="6705600" y="4191000"/>
            <a:ext cx="2286000" cy="1054100"/>
          </a:xfrm>
          <a:prstGeom prst="wedgeRoundRectCallout">
            <a:avLst>
              <a:gd name="adj1" fmla="val -41667"/>
              <a:gd name="adj2" fmla="val 70935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62" name="TextBox 43"/>
          <p:cNvSpPr txBox="1">
            <a:spLocks noChangeArrowheads="1"/>
          </p:cNvSpPr>
          <p:nvPr/>
        </p:nvSpPr>
        <p:spPr bwMode="auto">
          <a:xfrm>
            <a:off x="6664325" y="4267200"/>
            <a:ext cx="221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Cool, but how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does this work!?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Stack!</a:t>
            </a:r>
          </a:p>
        </p:txBody>
      </p:sp>
      <p:grpSp>
        <p:nvGrpSpPr>
          <p:cNvPr id="2355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143000"/>
            <a:ext cx="8289925" cy="180975"/>
            <a:chOff x="295" y="1311"/>
            <a:chExt cx="5177" cy="114"/>
          </a:xfrm>
        </p:grpSpPr>
        <p:sp>
          <p:nvSpPr>
            <p:cNvPr id="2357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355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583238" y="2078038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583238" y="2743200"/>
            <a:ext cx="1808162" cy="5127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583238" y="3408363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Up Arrow 12"/>
          <p:cNvSpPr>
            <a:spLocks noChangeArrowheads="1"/>
          </p:cNvSpPr>
          <p:nvPr/>
        </p:nvSpPr>
        <p:spPr bwMode="auto">
          <a:xfrm>
            <a:off x="5562600" y="4198938"/>
            <a:ext cx="822325" cy="8223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1" name="Down Arrow 13"/>
          <p:cNvSpPr>
            <a:spLocks noChangeArrowheads="1"/>
          </p:cNvSpPr>
          <p:nvPr/>
        </p:nvSpPr>
        <p:spPr bwMode="auto">
          <a:xfrm>
            <a:off x="6705600" y="5029200"/>
            <a:ext cx="822325" cy="822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4443413" y="51816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Insert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push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5813425" y="586263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Remove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pop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pic>
        <p:nvPicPr>
          <p:cNvPr id="23564" name="Picture 1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38800"/>
            <a:ext cx="7540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ular Callout 17"/>
          <p:cNvSpPr>
            <a:spLocks noChangeArrowheads="1"/>
          </p:cNvSpPr>
          <p:nvPr/>
        </p:nvSpPr>
        <p:spPr bwMode="auto">
          <a:xfrm>
            <a:off x="2819400" y="4876800"/>
            <a:ext cx="1676400" cy="571500"/>
          </a:xfrm>
          <a:prstGeom prst="wedgeRoundRectCallout">
            <a:avLst>
              <a:gd name="adj1" fmla="val -14167"/>
              <a:gd name="adj2" fmla="val 82500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2801938" y="4948238"/>
            <a:ext cx="161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AFLAC, ShmAFLAC!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Be careful up there!</a:t>
            </a:r>
          </a:p>
        </p:txBody>
      </p:sp>
      <p:pic>
        <p:nvPicPr>
          <p:cNvPr id="23567" name="Picture 19" descr="AA02819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 descr="AA0274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1" descr="AA04968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Watch carefully…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2324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ounded Rectangular Callout 3"/>
          <p:cNvSpPr>
            <a:spLocks noChangeArrowheads="1"/>
          </p:cNvSpPr>
          <p:nvPr/>
        </p:nvSpPr>
        <p:spPr bwMode="auto">
          <a:xfrm>
            <a:off x="1011238" y="5257800"/>
            <a:ext cx="2036762" cy="779463"/>
          </a:xfrm>
          <a:prstGeom prst="wedgeRoundRectCallout">
            <a:avLst>
              <a:gd name="adj1" fmla="val -48500"/>
              <a:gd name="adj2" fmla="val 67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What if I don</a:t>
            </a:r>
            <a:r>
              <a:rPr lang="ja-JP" altLang="en-US" sz="1600"/>
              <a:t>’</a:t>
            </a:r>
            <a:r>
              <a:rPr lang="en-US" altLang="ja-JP" sz="1600"/>
              <a:t>t give a hoot?!</a:t>
            </a:r>
            <a:endParaRPr lang="en-US" altLang="en-US" sz="1600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62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560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566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6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7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5619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5630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5631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5632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5633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2819400" y="182245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79700" y="36576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2938463" y="3948113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eft Arrow 29"/>
          <p:cNvSpPr>
            <a:spLocks noChangeArrowheads="1"/>
          </p:cNvSpPr>
          <p:nvPr/>
        </p:nvSpPr>
        <p:spPr bwMode="auto">
          <a:xfrm>
            <a:off x="2743200" y="5481638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7912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9" name="Left Arrow 29"/>
          <p:cNvSpPr>
            <a:spLocks noChangeArrowheads="1"/>
          </p:cNvSpPr>
          <p:nvPr/>
        </p:nvSpPr>
        <p:spPr bwMode="auto">
          <a:xfrm>
            <a:off x="2917825" y="6107113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1" name="Left Arrow 29"/>
          <p:cNvSpPr>
            <a:spLocks noChangeArrowheads="1"/>
          </p:cNvSpPr>
          <p:nvPr/>
        </p:nvSpPr>
        <p:spPr bwMode="auto">
          <a:xfrm>
            <a:off x="2679700" y="6400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2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2" grpId="1" animBg="1"/>
      <p:bldP spid="43032" grpId="2" animBg="1"/>
      <p:bldP spid="43033" grpId="0"/>
      <p:bldP spid="43035" grpId="0"/>
      <p:bldP spid="33821" grpId="0" animBg="1"/>
      <p:bldP spid="43037" grpId="0"/>
      <p:bldP spid="36" grpId="0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8" grpId="0"/>
      <p:bldP spid="50" grpId="0" animBg="1"/>
      <p:bldP spid="51" grpId="0" animBg="1"/>
      <p:bldP spid="55" grpId="0" animBg="1"/>
      <p:bldP spid="55" grpId="1" animBg="1"/>
      <p:bldP spid="57" grpId="0"/>
      <p:bldP spid="58" grpId="0"/>
      <p:bldP spid="59" grpId="0" animBg="1"/>
      <p:bldP spid="59" grpId="1" animBg="1"/>
      <p:bldP spid="60" grpId="0"/>
      <p:bldP spid="61" grpId="0" animBg="1"/>
      <p:bldP spid="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41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2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Midterm Feedback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A35C-1FC3-40B8-9A3E-CA50DD4B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391"/>
            <a:ext cx="8218488" cy="4927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I’m doing</a:t>
            </a:r>
          </a:p>
          <a:p>
            <a:r>
              <a:rPr lang="en-US" sz="2000" dirty="0"/>
              <a:t>Black </a:t>
            </a:r>
            <a:r>
              <a:rPr lang="en-US" sz="2000" dirty="0" err="1"/>
              <a:t>grutors</a:t>
            </a:r>
            <a:r>
              <a:rPr lang="en-US" sz="2000" dirty="0"/>
              <a:t> are now highlighted on </a:t>
            </a:r>
            <a:r>
              <a:rPr lang="en-US" sz="2000" dirty="0" err="1"/>
              <a:t>grutoring</a:t>
            </a:r>
            <a:r>
              <a:rPr lang="en-US" sz="2000" dirty="0"/>
              <a:t> page</a:t>
            </a:r>
          </a:p>
          <a:p>
            <a:r>
              <a:rPr lang="en-US" sz="2000" dirty="0"/>
              <a:t>Added more hints to this week’s homework</a:t>
            </a:r>
          </a:p>
          <a:p>
            <a:pPr lvl="1"/>
            <a:r>
              <a:rPr lang="en-US" sz="1600" dirty="0"/>
              <a:t>And will try to continue reducing homework load in the future</a:t>
            </a:r>
          </a:p>
          <a:p>
            <a:r>
              <a:rPr lang="en-US" sz="2000" dirty="0"/>
              <a:t>Note: as a rule you’re not expected to master non-HW topics</a:t>
            </a:r>
          </a:p>
          <a:p>
            <a:pPr lvl="1"/>
            <a:r>
              <a:rPr lang="en-US" sz="1600" dirty="0"/>
              <a:t>Same is true for extra-credit HW (of course)</a:t>
            </a:r>
          </a:p>
          <a:p>
            <a:pPr lvl="1"/>
            <a:r>
              <a:rPr lang="en-US" sz="1600" dirty="0"/>
              <a:t>It’s all just for fun!</a:t>
            </a:r>
          </a:p>
        </p:txBody>
      </p:sp>
    </p:spTree>
    <p:extLst>
      <p:ext uri="{BB962C8B-B14F-4D97-AF65-F5344CB8AC3E}">
        <p14:creationId xmlns:p14="http://schemas.microsoft.com/office/powerpoint/2010/main" val="4266040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662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666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7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6644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6647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48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50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6651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6652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53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6654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6655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6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57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28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0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61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63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cxnSp>
        <p:nvCxnSpPr>
          <p:cNvPr id="26664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65" name="Picture 3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26667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6668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765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7704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705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7678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7679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7680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3170238" y="24384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57475" y="4876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3124200" y="45720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4" name="Left Arrow 29"/>
          <p:cNvSpPr>
            <a:spLocks noChangeArrowheads="1"/>
          </p:cNvSpPr>
          <p:nvPr/>
        </p:nvSpPr>
        <p:spPr bwMode="auto">
          <a:xfrm>
            <a:off x="2484438" y="274955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67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3" grpId="0"/>
      <p:bldP spid="43035" grpId="0"/>
      <p:bldP spid="43035" grpId="1"/>
      <p:bldP spid="33821" grpId="0" animBg="1"/>
      <p:bldP spid="43037" grpId="0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1" grpId="0" animBg="1"/>
      <p:bldP spid="57" grpId="0"/>
      <p:bldP spid="58" grpId="0"/>
      <p:bldP spid="60" grpId="0"/>
      <p:bldP spid="64" grpId="0" animBg="1"/>
      <p:bldP spid="66" grpId="0"/>
      <p:bldP spid="66" grpId="1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867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8711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7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8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9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8691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8692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8695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8696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98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8699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8700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1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8702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8703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704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705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43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7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8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9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cxnSp>
        <p:nvCxnSpPr>
          <p:cNvPr id="28710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Now Without Pigs and Geese!</a:t>
            </a:r>
          </a:p>
        </p:txBody>
      </p:sp>
      <p:grpSp>
        <p:nvGrpSpPr>
          <p:cNvPr id="2969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9742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4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7610475" y="11430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RAM!</a:t>
            </a:r>
          </a:p>
        </p:txBody>
      </p:sp>
      <p:sp>
        <p:nvSpPr>
          <p:cNvPr id="29707" name="Rectangle 18"/>
          <p:cNvSpPr>
            <a:spLocks noChangeArrowheads="1"/>
          </p:cNvSpPr>
          <p:nvPr/>
        </p:nvSpPr>
        <p:spPr bwMode="auto">
          <a:xfrm>
            <a:off x="41148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41148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9" name="Rectangle 20"/>
          <p:cNvSpPr>
            <a:spLocks noChangeArrowheads="1"/>
          </p:cNvSpPr>
          <p:nvPr/>
        </p:nvSpPr>
        <p:spPr bwMode="auto">
          <a:xfrm>
            <a:off x="41148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35052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3352800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9712" name="TextBox 23"/>
          <p:cNvSpPr txBox="1">
            <a:spLocks noChangeArrowheads="1"/>
          </p:cNvSpPr>
          <p:nvPr/>
        </p:nvSpPr>
        <p:spPr bwMode="auto">
          <a:xfrm>
            <a:off x="5562600" y="441960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9713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352800"/>
            <a:ext cx="433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Box 28"/>
          <p:cNvSpPr txBox="1">
            <a:spLocks noChangeArrowheads="1"/>
          </p:cNvSpPr>
          <p:nvPr/>
        </p:nvSpPr>
        <p:spPr bwMode="auto">
          <a:xfrm>
            <a:off x="45831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15" name="Left Arrow 29"/>
          <p:cNvSpPr>
            <a:spLocks noChangeArrowheads="1"/>
          </p:cNvSpPr>
          <p:nvPr/>
        </p:nvSpPr>
        <p:spPr bwMode="auto">
          <a:xfrm>
            <a:off x="2776538" y="1851025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6" name="Rectangle 30"/>
          <p:cNvSpPr>
            <a:spLocks noChangeArrowheads="1"/>
          </p:cNvSpPr>
          <p:nvPr/>
        </p:nvSpPr>
        <p:spPr bwMode="auto">
          <a:xfrm>
            <a:off x="4114800" y="49530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7" name="TextBox 31"/>
          <p:cNvSpPr txBox="1">
            <a:spLocks noChangeArrowheads="1"/>
          </p:cNvSpPr>
          <p:nvPr/>
        </p:nvSpPr>
        <p:spPr bwMode="auto">
          <a:xfrm>
            <a:off x="5568950" y="49482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29718" name="TextBox 32"/>
          <p:cNvSpPr txBox="1">
            <a:spLocks noChangeArrowheads="1"/>
          </p:cNvSpPr>
          <p:nvPr/>
        </p:nvSpPr>
        <p:spPr bwMode="auto">
          <a:xfrm>
            <a:off x="3352800" y="44196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29719" name="TextBox 33"/>
          <p:cNvSpPr txBox="1">
            <a:spLocks noChangeArrowheads="1"/>
          </p:cNvSpPr>
          <p:nvPr/>
        </p:nvSpPr>
        <p:spPr bwMode="auto">
          <a:xfrm>
            <a:off x="3352800" y="4953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r15</a:t>
            </a:r>
          </a:p>
        </p:txBody>
      </p:sp>
      <p:sp>
        <p:nvSpPr>
          <p:cNvPr id="29720" name="TextBox 34"/>
          <p:cNvSpPr txBox="1">
            <a:spLocks noChangeArrowheads="1"/>
          </p:cNvSpPr>
          <p:nvPr/>
        </p:nvSpPr>
        <p:spPr bwMode="auto">
          <a:xfrm>
            <a:off x="5608638" y="38862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value</a:t>
            </a:r>
          </a:p>
        </p:txBody>
      </p:sp>
      <p:sp>
        <p:nvSpPr>
          <p:cNvPr id="29721" name="TextBox 35"/>
          <p:cNvSpPr txBox="1">
            <a:spLocks noChangeArrowheads="1"/>
          </p:cNvSpPr>
          <p:nvPr/>
        </p:nvSpPr>
        <p:spPr bwMode="auto">
          <a:xfrm>
            <a:off x="6858000" y="16002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9722" name="TextBox 36"/>
          <p:cNvSpPr txBox="1">
            <a:spLocks noChangeArrowheads="1"/>
          </p:cNvSpPr>
          <p:nvPr/>
        </p:nvSpPr>
        <p:spPr bwMode="auto">
          <a:xfrm>
            <a:off x="6858000" y="22050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29723" name="TextBox 37"/>
          <p:cNvSpPr txBox="1">
            <a:spLocks noChangeArrowheads="1"/>
          </p:cNvSpPr>
          <p:nvPr/>
        </p:nvSpPr>
        <p:spPr bwMode="auto">
          <a:xfrm>
            <a:off x="7737475" y="25908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4" name="TextBox 38"/>
          <p:cNvSpPr txBox="1">
            <a:spLocks noChangeArrowheads="1"/>
          </p:cNvSpPr>
          <p:nvPr/>
        </p:nvSpPr>
        <p:spPr bwMode="auto">
          <a:xfrm>
            <a:off x="6643688" y="32718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  <p:sp>
        <p:nvSpPr>
          <p:cNvPr id="29725" name="TextBox 39"/>
          <p:cNvSpPr txBox="1">
            <a:spLocks noChangeArrowheads="1"/>
          </p:cNvSpPr>
          <p:nvPr/>
        </p:nvSpPr>
        <p:spPr bwMode="auto">
          <a:xfrm>
            <a:off x="6643688" y="37290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43</a:t>
            </a:r>
          </a:p>
        </p:txBody>
      </p:sp>
      <p:sp>
        <p:nvSpPr>
          <p:cNvPr id="29726" name="Rectangle 40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7" name="Rectangle 41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8" name="TextBox 43"/>
          <p:cNvSpPr txBox="1">
            <a:spLocks noChangeArrowheads="1"/>
          </p:cNvSpPr>
          <p:nvPr/>
        </p:nvSpPr>
        <p:spPr bwMode="auto">
          <a:xfrm>
            <a:off x="7696200" y="5710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9" name="Rectangle 44"/>
          <p:cNvSpPr>
            <a:spLocks noChangeArrowheads="1"/>
          </p:cNvSpPr>
          <p:nvPr/>
        </p:nvSpPr>
        <p:spPr bwMode="auto">
          <a:xfrm>
            <a:off x="7239000" y="6248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30" name="TextBox 45"/>
          <p:cNvSpPr txBox="1">
            <a:spLocks noChangeArrowheads="1"/>
          </p:cNvSpPr>
          <p:nvPr/>
        </p:nvSpPr>
        <p:spPr bwMode="auto">
          <a:xfrm>
            <a:off x="6643688" y="42624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44</a:t>
            </a:r>
          </a:p>
        </p:txBody>
      </p:sp>
      <p:sp>
        <p:nvSpPr>
          <p:cNvPr id="29731" name="TextBox 46"/>
          <p:cNvSpPr txBox="1">
            <a:spLocks noChangeArrowheads="1"/>
          </p:cNvSpPr>
          <p:nvPr/>
        </p:nvSpPr>
        <p:spPr bwMode="auto">
          <a:xfrm>
            <a:off x="6643688" y="47958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29732" name="TextBox 47"/>
          <p:cNvSpPr txBox="1">
            <a:spLocks noChangeArrowheads="1"/>
          </p:cNvSpPr>
          <p:nvPr/>
        </p:nvSpPr>
        <p:spPr bwMode="auto">
          <a:xfrm>
            <a:off x="6454775" y="6319838"/>
            <a:ext cx="73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255</a:t>
            </a:r>
          </a:p>
        </p:txBody>
      </p:sp>
      <p:sp>
        <p:nvSpPr>
          <p:cNvPr id="29733" name="TextBox 48"/>
          <p:cNvSpPr txBox="1">
            <a:spLocks noChangeArrowheads="1"/>
          </p:cNvSpPr>
          <p:nvPr/>
        </p:nvSpPr>
        <p:spPr bwMode="auto">
          <a:xfrm>
            <a:off x="7162800" y="16002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01001001</a:t>
            </a:r>
          </a:p>
        </p:txBody>
      </p:sp>
      <p:sp>
        <p:nvSpPr>
          <p:cNvPr id="29734" name="TextBox 49"/>
          <p:cNvSpPr txBox="1">
            <a:spLocks noChangeArrowheads="1"/>
          </p:cNvSpPr>
          <p:nvPr/>
        </p:nvSpPr>
        <p:spPr bwMode="auto">
          <a:xfrm>
            <a:off x="7162800" y="21288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11001011</a:t>
            </a:r>
          </a:p>
        </p:txBody>
      </p:sp>
      <p:sp>
        <p:nvSpPr>
          <p:cNvPr id="29735" name="TextBox 50"/>
          <p:cNvSpPr txBox="1">
            <a:spLocks noChangeArrowheads="1"/>
          </p:cNvSpPr>
          <p:nvPr/>
        </p:nvSpPr>
        <p:spPr bwMode="auto">
          <a:xfrm>
            <a:off x="7162800" y="31956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01001011</a:t>
            </a:r>
          </a:p>
        </p:txBody>
      </p:sp>
      <p:sp>
        <p:nvSpPr>
          <p:cNvPr id="29736" name="TextBox 51"/>
          <p:cNvSpPr txBox="1">
            <a:spLocks noChangeArrowheads="1"/>
          </p:cNvSpPr>
          <p:nvPr/>
        </p:nvSpPr>
        <p:spPr bwMode="auto">
          <a:xfrm>
            <a:off x="4495800" y="4953000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  <p:pic>
        <p:nvPicPr>
          <p:cNvPr id="29737" name="Picture 42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8" name="Picture 52" descr="AA0282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9" name="Rounded Rectangular Callout 53"/>
          <p:cNvSpPr>
            <a:spLocks noChangeArrowheads="1"/>
          </p:cNvSpPr>
          <p:nvPr/>
        </p:nvSpPr>
        <p:spPr bwMode="auto">
          <a:xfrm>
            <a:off x="2133600" y="723900"/>
            <a:ext cx="3124200" cy="495300"/>
          </a:xfrm>
          <a:prstGeom prst="wedgeRoundRectCallout">
            <a:avLst>
              <a:gd name="adj1" fmla="val -65079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object to this!!!</a:t>
            </a:r>
          </a:p>
        </p:txBody>
      </p:sp>
      <p:sp>
        <p:nvSpPr>
          <p:cNvPr id="29740" name="Rectangle 54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41" name="TextBox 55"/>
          <p:cNvSpPr txBox="1">
            <a:spLocks noChangeArrowheads="1"/>
          </p:cNvSpPr>
          <p:nvPr/>
        </p:nvSpPr>
        <p:spPr bwMode="auto">
          <a:xfrm>
            <a:off x="6643688" y="53292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pic>
        <p:nvPicPr>
          <p:cNvPr id="48" name="Picture 6" descr="AA049692.png">
            <a:extLst>
              <a:ext uri="{FF2B5EF4-FFF2-40B4-BE49-F238E27FC236}">
                <a16:creationId xmlns:a16="http://schemas.microsoft.com/office/drawing/2014/main" id="{4B425B59-A8C2-40EB-ABEB-42792523D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103686"/>
            <a:ext cx="59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A99AAC5-AAF3-47F0-8986-B0AEB163BBC9}"/>
              </a:ext>
            </a:extLst>
          </p:cNvPr>
          <p:cNvSpPr/>
          <p:nvPr/>
        </p:nvSpPr>
        <p:spPr bwMode="auto">
          <a:xfrm>
            <a:off x="5451475" y="1940571"/>
            <a:ext cx="1192213" cy="633674"/>
          </a:xfrm>
          <a:prstGeom prst="wedgeRoundRectCallout">
            <a:avLst>
              <a:gd name="adj1" fmla="val 113683"/>
              <a:gd name="adj2" fmla="val 133548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Currently garbage!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Now Without Pigs and Geese!</a:t>
            </a:r>
          </a:p>
        </p:txBody>
      </p:sp>
      <p:grpSp>
        <p:nvGrpSpPr>
          <p:cNvPr id="3072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533400"/>
            <a:ext cx="8289925" cy="180975"/>
            <a:chOff x="295" y="1311"/>
            <a:chExt cx="5177" cy="114"/>
          </a:xfrm>
        </p:grpSpPr>
        <p:sp>
          <p:nvSpPr>
            <p:cNvPr id="3073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5" name="TextBox 52"/>
          <p:cNvSpPr txBox="1">
            <a:spLocks noChangeArrowheads="1"/>
          </p:cNvSpPr>
          <p:nvPr/>
        </p:nvSpPr>
        <p:spPr bwMode="auto">
          <a:xfrm>
            <a:off x="4191000" y="962025"/>
            <a:ext cx="50292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setn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r15 42    # set stack pointer to 42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01 read r1        # start of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02 push r1 r15  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03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calln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r14 10   # call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04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popr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 r15 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05 add r13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r13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06 write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07 halt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08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09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1      # start of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11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pushr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r15 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12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pushr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r15  # save return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on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13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calln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20   # call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14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popr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r15   # load ret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from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15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popr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r15 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16 add r13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r13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17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jumpr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     # return!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18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19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r1 42     # start of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setn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r2 1      # put 1 in a register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 add r13 r1 r2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23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jumpr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r14      # return</a:t>
            </a:r>
          </a:p>
        </p:txBody>
      </p:sp>
      <p:cxnSp>
        <p:nvCxnSpPr>
          <p:cNvPr id="30726" name="Elbow Connector 54"/>
          <p:cNvCxnSpPr>
            <a:cxnSpLocks noChangeShapeType="1"/>
          </p:cNvCxnSpPr>
          <p:nvPr/>
        </p:nvCxnSpPr>
        <p:spPr bwMode="auto">
          <a:xfrm flipV="1">
            <a:off x="381000" y="3238500"/>
            <a:ext cx="8305800" cy="114300"/>
          </a:xfrm>
          <a:prstGeom prst="bentConnector3">
            <a:avLst>
              <a:gd name="adj1" fmla="val 451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Elbow Connector 58"/>
          <p:cNvCxnSpPr>
            <a:cxnSpLocks noChangeShapeType="1"/>
          </p:cNvCxnSpPr>
          <p:nvPr/>
        </p:nvCxnSpPr>
        <p:spPr bwMode="auto">
          <a:xfrm>
            <a:off x="319088" y="5257800"/>
            <a:ext cx="8369300" cy="381000"/>
          </a:xfrm>
          <a:prstGeom prst="bentConnector3">
            <a:avLst>
              <a:gd name="adj1" fmla="val 4610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8" name="Picture 59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0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ounded Rectangular Callout 61"/>
          <p:cNvSpPr>
            <a:spLocks noChangeArrowheads="1"/>
          </p:cNvSpPr>
          <p:nvPr/>
        </p:nvSpPr>
        <p:spPr bwMode="auto">
          <a:xfrm>
            <a:off x="2133600" y="457200"/>
            <a:ext cx="5334000" cy="495300"/>
          </a:xfrm>
          <a:prstGeom prst="wedgeRoundRectCallout">
            <a:avLst>
              <a:gd name="adj1" fmla="val -56750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It was better with pigs and geese!</a:t>
            </a:r>
          </a:p>
        </p:txBody>
      </p:sp>
      <p:sp>
        <p:nvSpPr>
          <p:cNvPr id="30731" name="Rounded Rectangle 26"/>
          <p:cNvSpPr>
            <a:spLocks noChangeArrowheads="1"/>
          </p:cNvSpPr>
          <p:nvPr/>
        </p:nvSpPr>
        <p:spPr bwMode="auto">
          <a:xfrm>
            <a:off x="4191000" y="3352800"/>
            <a:ext cx="487680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2" name="Rounded Rectangle 27"/>
          <p:cNvSpPr>
            <a:spLocks noChangeArrowheads="1"/>
          </p:cNvSpPr>
          <p:nvPr/>
        </p:nvSpPr>
        <p:spPr bwMode="auto">
          <a:xfrm>
            <a:off x="4191000" y="4017580"/>
            <a:ext cx="4876800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3" name="TextBox 28"/>
          <p:cNvSpPr txBox="1">
            <a:spLocks noChangeArrowheads="1"/>
          </p:cNvSpPr>
          <p:nvPr/>
        </p:nvSpPr>
        <p:spPr bwMode="auto">
          <a:xfrm>
            <a:off x="3605213" y="342900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save</a:t>
            </a:r>
          </a:p>
        </p:txBody>
      </p:sp>
      <p:sp>
        <p:nvSpPr>
          <p:cNvPr id="30734" name="TextBox 29"/>
          <p:cNvSpPr txBox="1">
            <a:spLocks noChangeArrowheads="1"/>
          </p:cNvSpPr>
          <p:nvPr/>
        </p:nvSpPr>
        <p:spPr bwMode="auto">
          <a:xfrm>
            <a:off x="3505200" y="40386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restore</a:t>
            </a:r>
          </a:p>
        </p:txBody>
      </p:sp>
      <p:sp>
        <p:nvSpPr>
          <p:cNvPr id="30735" name="Rounded Rectangle 30"/>
          <p:cNvSpPr>
            <a:spLocks noChangeArrowheads="1"/>
          </p:cNvSpPr>
          <p:nvPr/>
        </p:nvSpPr>
        <p:spPr bwMode="auto">
          <a:xfrm>
            <a:off x="4168775" y="1421525"/>
            <a:ext cx="48768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6" name="Rounded Rectangle 32"/>
          <p:cNvSpPr>
            <a:spLocks noChangeArrowheads="1"/>
          </p:cNvSpPr>
          <p:nvPr/>
        </p:nvSpPr>
        <p:spPr bwMode="auto">
          <a:xfrm>
            <a:off x="4191000" y="1849820"/>
            <a:ext cx="48768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3605213" y="142678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save</a:t>
            </a:r>
          </a:p>
        </p:txBody>
      </p:sp>
      <p:sp>
        <p:nvSpPr>
          <p:cNvPr id="30738" name="TextBox 40"/>
          <p:cNvSpPr txBox="1">
            <a:spLocks noChangeArrowheads="1"/>
          </p:cNvSpPr>
          <p:nvPr/>
        </p:nvSpPr>
        <p:spPr bwMode="auto">
          <a:xfrm>
            <a:off x="3505200" y="18288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restore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41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176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8AB03"/>
                </a:solidFill>
              </a:rPr>
              <a:t>00</a:t>
            </a:r>
            <a:r>
              <a:rPr lang="en-US" altLang="en-US" sz="1800" dirty="0">
                <a:solidFill>
                  <a:srgbClr val="AB1C3A"/>
                </a:solidFill>
              </a:rPr>
              <a:t>110110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4118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9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0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2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7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8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9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0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1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2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3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4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5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6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7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8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4139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011010</a:t>
            </a:r>
          </a:p>
        </p:txBody>
      </p:sp>
      <p:sp>
        <p:nvSpPr>
          <p:cNvPr id="4140" name="Rectangle 48"/>
          <p:cNvSpPr>
            <a:spLocks noChangeArrowheads="1"/>
          </p:cNvSpPr>
          <p:nvPr/>
        </p:nvSpPr>
        <p:spPr bwMode="auto">
          <a:xfrm>
            <a:off x="5732463" y="2833688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10</a:t>
            </a:r>
            <a:r>
              <a:rPr lang="en-US" altLang="en-US" sz="1800">
                <a:solidFill>
                  <a:srgbClr val="AB1C3A"/>
                </a:solidFill>
              </a:rPr>
              <a:t>011101</a:t>
            </a:r>
          </a:p>
        </p:txBody>
      </p:sp>
      <p:sp>
        <p:nvSpPr>
          <p:cNvPr id="4141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</p:txBody>
      </p:sp>
      <p:sp>
        <p:nvSpPr>
          <p:cNvPr id="4142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Machine Language Versus…</a:t>
            </a:r>
          </a:p>
        </p:txBody>
      </p:sp>
      <p:sp>
        <p:nvSpPr>
          <p:cNvPr id="4143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4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5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6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4147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8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9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4150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4151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4152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35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 bit data out </a:t>
            </a:r>
          </a:p>
        </p:txBody>
      </p:sp>
      <p:sp>
        <p:nvSpPr>
          <p:cNvPr id="4153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4" name="Straight Arrow Connector 59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55" name="TextBox 60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6" name="Straight Arrow Connector 61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57" name="Picture 62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8" name="Rounded Rectangular Callout 63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0BD2BF-53A0-4E7A-A0B6-E47D2B83D316}"/>
                  </a:ext>
                </a:extLst>
              </p14:cNvPr>
              <p14:cNvContentPartPr/>
              <p14:nvPr/>
            </p14:nvContentPartPr>
            <p14:xfrm>
              <a:off x="8259840" y="5464800"/>
              <a:ext cx="509400" cy="70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0BD2BF-53A0-4E7A-A0B6-E47D2B83D3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0480" y="5455440"/>
                <a:ext cx="528120" cy="7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518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8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3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8AB03"/>
                </a:solidFill>
              </a:rPr>
              <a:t>add r3 r1 r2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4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7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8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9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0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1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2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3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4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5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6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7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8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9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0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1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2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5163" name="Rectangle 47"/>
          <p:cNvSpPr>
            <a:spLocks noChangeArrowheads="1"/>
          </p:cNvSpPr>
          <p:nvPr/>
        </p:nvSpPr>
        <p:spPr bwMode="auto">
          <a:xfrm>
            <a:off x="5732463" y="2438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r1 r2 r2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4" name="Rectangle 48"/>
          <p:cNvSpPr>
            <a:spLocks noChangeArrowheads="1"/>
          </p:cNvSpPr>
          <p:nvPr/>
        </p:nvSpPr>
        <p:spPr bwMode="auto">
          <a:xfrm>
            <a:off x="5732463" y="2833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mul r1 r3 r1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5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6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…Assembly Language!</a:t>
            </a:r>
          </a:p>
        </p:txBody>
      </p:sp>
      <p:sp>
        <p:nvSpPr>
          <p:cNvPr id="5167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8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9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0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171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2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3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5174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5175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5176" name="Text Box 60"/>
          <p:cNvSpPr txBox="1">
            <a:spLocks noChangeArrowheads="1"/>
          </p:cNvSpPr>
          <p:nvPr/>
        </p:nvSpPr>
        <p:spPr bwMode="auto">
          <a:xfrm>
            <a:off x="7696201" y="40386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16 bit data out </a:t>
            </a:r>
          </a:p>
        </p:txBody>
      </p:sp>
      <p:sp>
        <p:nvSpPr>
          <p:cNvPr id="5177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78" name="Straight Arrow Connector 60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9" name="TextBox 61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80" name="Straight Arrow Connector 62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81" name="Picture 63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2" name="Rounded Rectangular Callout 64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8A5377-227E-4B56-9D11-AE692008F46B}"/>
                  </a:ext>
                </a:extLst>
              </p14:cNvPr>
              <p14:cNvContentPartPr/>
              <p14:nvPr/>
            </p14:nvContentPartPr>
            <p14:xfrm>
              <a:off x="5599080" y="1803960"/>
              <a:ext cx="651960" cy="57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8A5377-227E-4B56-9D11-AE692008F4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9720" y="1794600"/>
                <a:ext cx="670680" cy="59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28700"/>
            <a:ext cx="8218488" cy="180975"/>
            <a:chOff x="295" y="1311"/>
            <a:chExt cx="5177" cy="114"/>
          </a:xfrm>
        </p:grpSpPr>
        <p:sp>
          <p:nvSpPr>
            <p:cNvPr id="6172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3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07963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Hmmm Assembly Language</a:t>
            </a:r>
          </a:p>
        </p:txBody>
      </p:sp>
      <p:sp>
        <p:nvSpPr>
          <p:cNvPr id="61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60705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read r10</a:t>
            </a:r>
          </a:p>
        </p:txBody>
      </p:sp>
      <p:sp>
        <p:nvSpPr>
          <p:cNvPr id="614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3581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div r1 r1 r1</a:t>
            </a:r>
          </a:p>
        </p:txBody>
      </p:sp>
      <p:sp>
        <p:nvSpPr>
          <p:cNvPr id="615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1295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add r2 r2 r2</a:t>
            </a:r>
          </a:p>
        </p:txBody>
      </p:sp>
      <p:sp>
        <p:nvSpPr>
          <p:cNvPr id="6151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62463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reg2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+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2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413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which is why it is written this way in Python!</a:t>
            </a:r>
          </a:p>
        </p:txBody>
      </p:sp>
      <p:sp>
        <p:nvSpPr>
          <p:cNvPr id="6153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6263" y="2057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sub r2 r1 r4</a:t>
            </a:r>
          </a:p>
        </p:txBody>
      </p:sp>
      <p:sp>
        <p:nvSpPr>
          <p:cNvPr id="6154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62463" y="206851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</a:rPr>
              <a:t> reg4</a:t>
            </a:r>
          </a:p>
        </p:txBody>
      </p:sp>
      <p:sp>
        <p:nvSpPr>
          <p:cNvPr id="6155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62463" y="2895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reg7 = reg6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*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6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958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reg1 = reg1 </a:t>
            </a:r>
            <a:r>
              <a:rPr lang="en-US" altLang="en-US" sz="2400" b="1" dirty="0">
                <a:solidFill>
                  <a:srgbClr val="0A04EB"/>
                </a:solidFill>
                <a:latin typeface="Courier New" pitchFamily="49" charset="0"/>
              </a:rPr>
              <a:t>//</a:t>
            </a:r>
            <a:r>
              <a:rPr lang="en-US" altLang="en-US" sz="2400" b="1" dirty="0">
                <a:latin typeface="Courier New" pitchFamily="49" charset="0"/>
              </a:rPr>
              <a:t> reg1</a:t>
            </a:r>
          </a:p>
        </p:txBody>
      </p:sp>
      <p:sp>
        <p:nvSpPr>
          <p:cNvPr id="6157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6275" y="3962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INTEGER division—no remainders</a:t>
            </a:r>
          </a:p>
        </p:txBody>
      </p:sp>
      <p:sp>
        <p:nvSpPr>
          <p:cNvPr id="615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6263" y="2819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mul r7 r6 r2</a:t>
            </a:r>
          </a:p>
        </p:txBody>
      </p:sp>
      <p:sp>
        <p:nvSpPr>
          <p:cNvPr id="6159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5826125"/>
            <a:ext cx="3052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Each instruction (and many more) gets implemented for a particular processor and particular machine…</a:t>
            </a:r>
          </a:p>
        </p:txBody>
      </p:sp>
      <p:sp>
        <p:nvSpPr>
          <p:cNvPr id="6160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60960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write r1</a:t>
            </a:r>
          </a:p>
        </p:txBody>
      </p:sp>
      <p:sp>
        <p:nvSpPr>
          <p:cNvPr id="616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5878513"/>
            <a:ext cx="2212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read from keyboard and write to screen</a:t>
            </a:r>
          </a:p>
        </p:txBody>
      </p:sp>
      <p:sp>
        <p:nvSpPr>
          <p:cNvPr id="6162" name="AutoShape 2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17838" y="5734050"/>
            <a:ext cx="149225" cy="890588"/>
          </a:xfrm>
          <a:prstGeom prst="rightBrace">
            <a:avLst>
              <a:gd name="adj1" fmla="val 4973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367213"/>
            <a:ext cx="295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setn r1 42</a:t>
            </a:r>
          </a:p>
        </p:txBody>
      </p:sp>
      <p:sp>
        <p:nvSpPr>
          <p:cNvPr id="6164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4600" y="4403725"/>
            <a:ext cx="2320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you can replace 42 with anything from -128 to 127</a:t>
            </a:r>
          </a:p>
        </p:txBody>
      </p:sp>
      <p:sp>
        <p:nvSpPr>
          <p:cNvPr id="6165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499745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6166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67600" y="51371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a shortcut</a:t>
            </a:r>
          </a:p>
        </p:txBody>
      </p:sp>
      <p:sp>
        <p:nvSpPr>
          <p:cNvPr id="6167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171926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crazy, perhaps, but used ALL the time</a:t>
            </a:r>
          </a:p>
        </p:txBody>
      </p:sp>
      <p:sp>
        <p:nvSpPr>
          <p:cNvPr id="6168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8788" y="44513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42</a:t>
            </a:r>
          </a:p>
        </p:txBody>
      </p:sp>
      <p:sp>
        <p:nvSpPr>
          <p:cNvPr id="6169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50609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reg1 - 1</a:t>
            </a:r>
          </a:p>
        </p:txBody>
      </p:sp>
      <p:sp>
        <p:nvSpPr>
          <p:cNvPr id="6170" name="Line 42"/>
          <p:cNvSpPr>
            <a:spLocks noChangeShapeType="1"/>
          </p:cNvSpPr>
          <p:nvPr/>
        </p:nvSpPr>
        <p:spPr bwMode="auto">
          <a:xfrm>
            <a:off x="2811463" y="259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43"/>
          <p:cNvSpPr>
            <a:spLocks noChangeShapeType="1"/>
          </p:cNvSpPr>
          <p:nvPr/>
        </p:nvSpPr>
        <p:spPr bwMode="auto">
          <a:xfrm>
            <a:off x="2811463" y="4121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BF027C-2A14-4CEE-8B1B-95EAA7F55E25}"/>
                  </a:ext>
                </a:extLst>
              </p14:cNvPr>
              <p14:cNvContentPartPr/>
              <p14:nvPr/>
            </p14:nvContentPartPr>
            <p14:xfrm>
              <a:off x="214200" y="1500120"/>
              <a:ext cx="2429280" cy="412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BF027C-2A14-4CEE-8B1B-95EAA7F55E2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4840" y="1490760"/>
                <a:ext cx="2448000" cy="414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719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91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14313"/>
            <a:ext cx="8218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jump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s</a:t>
            </a:r>
          </a:p>
        </p:txBody>
      </p:sp>
      <p:sp>
        <p:nvSpPr>
          <p:cNvPr id="71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5163" y="1295400"/>
            <a:ext cx="334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Unconditional</a:t>
            </a:r>
            <a:r>
              <a:rPr lang="en-US" altLang="en-US" sz="2400"/>
              <a:t> jump</a:t>
            </a:r>
          </a:p>
        </p:txBody>
      </p:sp>
      <p:sp>
        <p:nvSpPr>
          <p:cNvPr id="71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Conditional</a:t>
            </a:r>
            <a:r>
              <a:rPr lang="en-US" altLang="en-US" sz="2400"/>
              <a:t> jumps</a:t>
            </a:r>
          </a:p>
        </p:txBody>
      </p:sp>
      <p:sp>
        <p:nvSpPr>
          <p:cNvPr id="717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6788" y="1879600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jumpn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6788" y="31242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A04EB"/>
                </a:solidFill>
                <a:latin typeface="Courier New" pitchFamily="49" charset="0"/>
              </a:rPr>
              <a:t>jeqzn</a:t>
            </a:r>
            <a:r>
              <a:rPr lang="en-US" altLang="en-US" b="1" dirty="0">
                <a:solidFill>
                  <a:srgbClr val="0A04EB"/>
                </a:solidFill>
                <a:latin typeface="Courier New" pitchFamily="49" charset="0"/>
              </a:rPr>
              <a:t> r1 </a:t>
            </a:r>
            <a:r>
              <a:rPr lang="en-US" altLang="en-US" b="1" dirty="0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4725" y="36988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jgtzn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8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4725" y="42735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jltzn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9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6313" y="48466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jnezn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1773238"/>
            <a:ext cx="424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/>
              <a:t>Replaces the PC (program counter) with </a:t>
            </a:r>
            <a:r>
              <a:rPr lang="en-US" altLang="en-US" sz="1800" b="1" dirty="0">
                <a:latin typeface="Courier New" pitchFamily="49" charset="0"/>
              </a:rPr>
              <a:t>42</a:t>
            </a:r>
            <a:r>
              <a:rPr lang="en-US" altLang="en-US" sz="1800" dirty="0"/>
              <a:t>.  “Jump to program line </a:t>
            </a:r>
            <a:r>
              <a:rPr lang="en-US" altLang="en-US" sz="1800" b="1" dirty="0">
                <a:solidFill>
                  <a:srgbClr val="FF0000"/>
                </a:solidFill>
              </a:rPr>
              <a:t>n</a:t>
            </a:r>
            <a:r>
              <a:rPr lang="en-US" altLang="en-US" sz="1800" dirty="0"/>
              <a:t>umber 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1800" dirty="0"/>
              <a:t>.”</a:t>
            </a:r>
          </a:p>
        </p:txBody>
      </p:sp>
      <p:sp>
        <p:nvSpPr>
          <p:cNvPr id="7181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79888" y="3251200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/>
              <a:t>IF </a:t>
            </a:r>
            <a:r>
              <a:rPr lang="en-US" altLang="en-US" sz="1800" b="1" dirty="0">
                <a:latin typeface="Courier New" pitchFamily="49" charset="0"/>
              </a:rPr>
              <a:t>r1 == 0</a:t>
            </a:r>
            <a:r>
              <a:rPr lang="en-US" altLang="en-US" sz="1800" dirty="0"/>
              <a:t> THEN jump to line </a:t>
            </a:r>
            <a:r>
              <a:rPr lang="en-US" altLang="en-US" sz="1800" b="1" dirty="0">
                <a:solidFill>
                  <a:srgbClr val="FF0000"/>
                </a:solidFill>
              </a:rPr>
              <a:t>n</a:t>
            </a:r>
            <a:r>
              <a:rPr lang="en-US" altLang="en-US" sz="1800" dirty="0"/>
              <a:t>umber </a:t>
            </a:r>
            <a:r>
              <a:rPr lang="en-US" altLang="en-US" sz="1800" b="1" dirty="0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 sz="1800" dirty="0"/>
          </a:p>
        </p:txBody>
      </p:sp>
      <p:sp>
        <p:nvSpPr>
          <p:cNvPr id="7182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84650" y="38084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/>
              <a:t>IF </a:t>
            </a:r>
            <a:r>
              <a:rPr lang="en-US" altLang="en-US" sz="1800" b="1" dirty="0">
                <a:latin typeface="Courier New" pitchFamily="49" charset="0"/>
              </a:rPr>
              <a:t>r1 &gt; 0</a:t>
            </a:r>
            <a:r>
              <a:rPr lang="en-US" altLang="en-US" sz="1800" dirty="0"/>
              <a:t> THEN jump to line </a:t>
            </a:r>
            <a:r>
              <a:rPr lang="en-US" altLang="en-US" sz="1800" b="1" dirty="0">
                <a:solidFill>
                  <a:srgbClr val="FF0000"/>
                </a:solidFill>
              </a:rPr>
              <a:t>n</a:t>
            </a:r>
            <a:r>
              <a:rPr lang="en-US" altLang="en-US" sz="1800" dirty="0"/>
              <a:t>umber </a:t>
            </a:r>
            <a:r>
              <a:rPr lang="en-US" altLang="en-US" sz="1800" b="1" dirty="0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3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36562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/>
              <a:t>IF </a:t>
            </a:r>
            <a:r>
              <a:rPr lang="en-US" altLang="en-US" sz="1800" b="1" dirty="0">
                <a:latin typeface="Courier New" pitchFamily="49" charset="0"/>
              </a:rPr>
              <a:t>r1 &lt; 0</a:t>
            </a:r>
            <a:r>
              <a:rPr lang="en-US" altLang="en-US" sz="1800" dirty="0"/>
              <a:t> THEN jump to line </a:t>
            </a:r>
            <a:r>
              <a:rPr lang="en-US" altLang="en-US" sz="1800" b="1" dirty="0">
                <a:solidFill>
                  <a:srgbClr val="FF0000"/>
                </a:solidFill>
              </a:rPr>
              <a:t>n</a:t>
            </a:r>
            <a:r>
              <a:rPr lang="en-US" altLang="en-US" sz="1800" dirty="0"/>
              <a:t>umber </a:t>
            </a:r>
            <a:r>
              <a:rPr lang="en-US" altLang="en-US" sz="1800" b="1" dirty="0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84650" y="496887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/>
              <a:t>IF </a:t>
            </a:r>
            <a:r>
              <a:rPr lang="en-US" altLang="en-US" sz="1800" b="1" dirty="0">
                <a:latin typeface="Courier New" pitchFamily="49" charset="0"/>
              </a:rPr>
              <a:t>r1 != 0</a:t>
            </a:r>
            <a:r>
              <a:rPr lang="en-US" altLang="en-US" sz="1800" dirty="0"/>
              <a:t> THEN jump to line </a:t>
            </a:r>
            <a:r>
              <a:rPr lang="en-US" altLang="en-US" sz="1800" b="1" dirty="0">
                <a:solidFill>
                  <a:srgbClr val="FF0000"/>
                </a:solidFill>
              </a:rPr>
              <a:t>n</a:t>
            </a:r>
            <a:r>
              <a:rPr lang="en-US" altLang="en-US" sz="1800" dirty="0"/>
              <a:t>umber </a:t>
            </a:r>
            <a:r>
              <a:rPr lang="en-US" altLang="en-US" sz="1800" b="1" dirty="0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5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55626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Register </a:t>
            </a:r>
            <a:r>
              <a:rPr lang="en-US" altLang="en-US" sz="2400"/>
              <a:t>jump</a:t>
            </a:r>
          </a:p>
        </p:txBody>
      </p:sp>
      <p:sp>
        <p:nvSpPr>
          <p:cNvPr id="7186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6061075"/>
            <a:ext cx="419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jumpr r1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7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8938" y="61833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Jump to the line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sz="1800"/>
              <a:t> stored in </a:t>
            </a:r>
            <a:r>
              <a:rPr lang="en-US" altLang="en-US" sz="1800" b="1">
                <a:latin typeface="Courier New" pitchFamily="49" charset="0"/>
              </a:rPr>
              <a:t>reg1</a:t>
            </a:r>
            <a:r>
              <a:rPr lang="en-US" altLang="en-US" sz="1800"/>
              <a:t>!</a:t>
            </a:r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7620000" y="5638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067B0E"/>
                </a:solidFill>
                <a:latin typeface="Comic Sans MS" pitchFamily="66" charset="0"/>
              </a:rPr>
              <a:t>This IS making me jumpy!</a:t>
            </a:r>
          </a:p>
        </p:txBody>
      </p:sp>
      <p:pic>
        <p:nvPicPr>
          <p:cNvPr id="7189" name="Picture 37" descr="AA027414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F79573-B0AC-4C92-AF1F-CED613523FDA}"/>
                  </a:ext>
                </a:extLst>
              </p14:cNvPr>
              <p14:cNvContentPartPr/>
              <p14:nvPr/>
            </p14:nvContentPartPr>
            <p14:xfrm>
              <a:off x="714240" y="1250280"/>
              <a:ext cx="4045680" cy="549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F79573-B0AC-4C92-AF1F-CED613523F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4880" y="1240920"/>
                <a:ext cx="4064400" cy="551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62AD-167F-4719-9CC5-3878FD56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/>
              <a:t>A Sample Program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23D36FA-4165-4B29-BEC7-04042B3317D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71658C2-2352-4484-8E0E-B029F4DFA7D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8DC2486-C90F-43AB-939D-46CB4643486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E5F59F-A32D-41BE-8660-D8539198267E}"/>
              </a:ext>
            </a:extLst>
          </p:cNvPr>
          <p:cNvSpPr/>
          <p:nvPr/>
        </p:nvSpPr>
        <p:spPr>
          <a:xfrm>
            <a:off x="2286000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r1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 write  r1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r1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jumpn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 halt</a:t>
            </a:r>
          </a:p>
        </p:txBody>
      </p:sp>
    </p:spTree>
    <p:extLst>
      <p:ext uri="{BB962C8B-B14F-4D97-AF65-F5344CB8AC3E}">
        <p14:creationId xmlns:p14="http://schemas.microsoft.com/office/powerpoint/2010/main" val="199201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1913" y="0"/>
            <a:ext cx="3189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/>
              <a:t>Worksheet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38800" y="228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</a:rPr>
              <a:t>Feeling Jumpy?</a:t>
            </a:r>
          </a:p>
        </p:txBody>
      </p:sp>
      <p:sp>
        <p:nvSpPr>
          <p:cNvPr id="819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495800" y="906463"/>
            <a:ext cx="0" cy="5722937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64113" y="798513"/>
            <a:ext cx="402113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Write an assembly-language program that reads </a:t>
            </a:r>
            <a:r>
              <a:rPr lang="en-US" altLang="en-US" sz="1400" b="1" i="1" dirty="0"/>
              <a:t>two </a:t>
            </a:r>
            <a:r>
              <a:rPr lang="en-US" altLang="en-US" sz="1400" dirty="0"/>
              <a:t>integers r1 and r2 as keyboard input. Then, the program should compute r1</a:t>
            </a:r>
            <a:r>
              <a:rPr lang="en-US" altLang="en-US" sz="1400" baseline="30000" dirty="0"/>
              <a:t>r2</a:t>
            </a:r>
            <a:r>
              <a:rPr lang="en-US" altLang="en-US" sz="1400" dirty="0"/>
              <a:t> in register r13 and write it out.  You may assume that r2 &gt;= 0.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 </a:t>
            </a:r>
          </a:p>
        </p:txBody>
      </p:sp>
      <p:sp>
        <p:nvSpPr>
          <p:cNvPr id="819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819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33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33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3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3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3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5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0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5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06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5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07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5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08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5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09" name="Text Box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92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read r1</a:t>
            </a:r>
          </a:p>
        </p:txBody>
      </p:sp>
      <p:sp>
        <p:nvSpPr>
          <p:cNvPr id="8210" name="Text Box 4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92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read r2</a:t>
            </a:r>
          </a:p>
        </p:txBody>
      </p:sp>
      <p:sp>
        <p:nvSpPr>
          <p:cNvPr id="8211" name="Text Box 4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92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latin typeface="Courier New" pitchFamily="49" charset="0"/>
              </a:rPr>
              <a:t>setn</a:t>
            </a:r>
            <a:r>
              <a:rPr lang="en-US" altLang="en-US" sz="1800" b="1" dirty="0">
                <a:latin typeface="Courier New" pitchFamily="49" charset="0"/>
              </a:rPr>
              <a:t> r13 1</a:t>
            </a:r>
          </a:p>
        </p:txBody>
      </p:sp>
      <p:sp>
        <p:nvSpPr>
          <p:cNvPr id="8212" name="Text Box 4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92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3" name="Text Box 5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92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4" name="Text Box 5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92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5" name="Text Box 5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92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6" name="Text 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17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83820" y="1828800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67B0E"/>
                </a:solidFill>
              </a:rPr>
              <a:t>Instructions</a:t>
            </a:r>
          </a:p>
        </p:txBody>
      </p:sp>
      <p:sp>
        <p:nvSpPr>
          <p:cNvPr id="8218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89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9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92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0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92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1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89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2" name="Rectangle 5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23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24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25" name="Text Box 6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2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27" name="Text Box 6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28" name="Text Box 6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00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29" name="Text Box 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00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30" name="Text Box 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00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31" name="Text Box 6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32" name="Text Box 6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33" name="Text Box 8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40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34" name="Text Box 8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2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35" name="Text Box 98"/>
          <p:cNvSpPr txBox="1">
            <a:spLocks noChangeArrowheads="1"/>
          </p:cNvSpPr>
          <p:nvPr/>
        </p:nvSpPr>
        <p:spPr bwMode="auto">
          <a:xfrm>
            <a:off x="5802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  <p:pic>
        <p:nvPicPr>
          <p:cNvPr id="8236" name="Picture 97" descr="AA027414.png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Text Box 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2113" y="798513"/>
            <a:ext cx="402113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Write an assembly-language program that reads </a:t>
            </a:r>
            <a:r>
              <a:rPr lang="en-US" altLang="en-US" sz="1400" b="1" i="1" dirty="0"/>
              <a:t>one </a:t>
            </a:r>
            <a:r>
              <a:rPr lang="en-US" altLang="en-US" sz="1400" dirty="0"/>
              <a:t>integer, X, as keyboard input into register r1. Then the program should compute X</a:t>
            </a:r>
            <a:r>
              <a:rPr lang="en-US" altLang="en-US" sz="1400" baseline="30000" dirty="0"/>
              <a:t>2</a:t>
            </a:r>
            <a:r>
              <a:rPr lang="en-US" altLang="en-US" sz="1400" dirty="0"/>
              <a:t>+3X+4, leaving the result in register r13, and write it out.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 </a:t>
            </a:r>
          </a:p>
        </p:txBody>
      </p:sp>
      <p:sp>
        <p:nvSpPr>
          <p:cNvPr id="8238" name="Text Box 1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8239" name="Text Box 1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1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0" name="Text Box 1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1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1" name="Text Box 1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1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2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61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3" name="Text Box 1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61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4" name="Text Box 1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3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45" name="Text Box 1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3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46" name="Text Box 2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3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47" name="Text Box 2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3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48" name="Text Box 2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53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49" name="Text Box 4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320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read r1</a:t>
            </a:r>
          </a:p>
        </p:txBody>
      </p:sp>
      <p:sp>
        <p:nvSpPr>
          <p:cNvPr id="8250" name="Text Box 4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320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320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2" name="Text Box 4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320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3" name="Text Box 5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320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4" name="Text Box 5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320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5" name="Text Box 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320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6" name="Text Box 5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28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57" name="Rectangle 5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602732" y="1828800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67B0E"/>
                </a:solidFill>
              </a:rPr>
              <a:t>Instructions</a:t>
            </a:r>
          </a:p>
        </p:txBody>
      </p:sp>
      <p:sp>
        <p:nvSpPr>
          <p:cNvPr id="8258" name="Text Box 5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17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9" name="Text Box 56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320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0" name="Text Box 57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320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1" name="Text Box 5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317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2" name="Rectangle 5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8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63" name="Text Box 60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828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64" name="Text Box 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28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65" name="Text Box 6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66" name="Text Box 6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828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67" name="Text Box 64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828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68" name="Text Box 6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828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69" name="Text Box 66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828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70" name="Text Box 6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828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71" name="Text Box 6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828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72" name="Text Box 6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828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73" name="Text Box 84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8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74" name="Text Box 85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60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75" name="Text Box 98"/>
          <p:cNvSpPr txBox="1">
            <a:spLocks noChangeArrowheads="1"/>
          </p:cNvSpPr>
          <p:nvPr/>
        </p:nvSpPr>
        <p:spPr bwMode="auto">
          <a:xfrm>
            <a:off x="1230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  <p:sp>
        <p:nvSpPr>
          <p:cNvPr id="84" name="Text Box 8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60375" y="558362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5" name="Text Box 8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6200" y="565505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B003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86" name="Text Box 84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043488" y="558362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7" name="Text Box 85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659313" y="565505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B003D1"/>
                </a:solidFill>
                <a:latin typeface="Comic Sans MS" pitchFamily="66" charset="0"/>
              </a:rPr>
              <a:t>r13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25299</TotalTime>
  <Words>3585</Words>
  <Application>Microsoft Office PowerPoint</Application>
  <PresentationFormat>On-screen Show (4:3)</PresentationFormat>
  <Paragraphs>997</Paragraphs>
  <Slides>34</Slides>
  <Notes>34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2</vt:i4>
      </vt:variant>
    </vt:vector>
  </HeadingPairs>
  <TitlesOfParts>
    <vt:vector size="43" baseType="lpstr">
      <vt:lpstr>Arial</vt:lpstr>
      <vt:lpstr>Comic Sans MS</vt:lpstr>
      <vt:lpstr>Courier New</vt:lpstr>
      <vt:lpstr>Times</vt:lpstr>
      <vt:lpstr>Times New Roman</vt:lpstr>
      <vt:lpstr>Blank Presentation</vt:lpstr>
      <vt:lpstr>1_Blank Presentation</vt:lpstr>
      <vt:lpstr>CS 5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Sample Program</vt:lpstr>
      <vt:lpstr>PowerPoint Presentation</vt:lpstr>
      <vt:lpstr>PowerPoint Presentation</vt:lpstr>
      <vt:lpstr>X2 + 3X + 4</vt:lpstr>
      <vt:lpstr>r1r2</vt:lpstr>
      <vt:lpstr>The Alien’s Life Advice</vt:lpstr>
      <vt:lpstr>PowerPoint Presentation</vt:lpstr>
      <vt:lpstr>PowerPoint Presentation</vt:lpstr>
      <vt:lpstr>PowerPoint Presentation</vt:lpstr>
      <vt:lpstr>pushr Goes TO Memory</vt:lpstr>
      <vt:lpstr>popr Comes FROM Memory</vt:lpstr>
      <vt:lpstr>popr Comes FROM Memory</vt:lpstr>
      <vt:lpstr>PowerPoint Presentation</vt:lpstr>
      <vt:lpstr>PowerPoint Presentation</vt:lpstr>
      <vt:lpstr>PowerPoint Presentation</vt:lpstr>
      <vt:lpstr>Function Calls…</vt:lpstr>
      <vt:lpstr>Function Calls…</vt:lpstr>
      <vt:lpstr>Function Calls…</vt:lpstr>
      <vt:lpstr>Function Calls…</vt:lpstr>
      <vt:lpstr>The Stack!</vt:lpstr>
      <vt:lpstr>Watch carefully…</vt:lpstr>
      <vt:lpstr>PowerPoint Presentation</vt:lpstr>
      <vt:lpstr>PowerPoint Presentation</vt:lpstr>
      <vt:lpstr>PowerPoint Presentation</vt:lpstr>
      <vt:lpstr>PowerPoint Presentation</vt:lpstr>
      <vt:lpstr>Now Without Pigs and Geese!</vt:lpstr>
      <vt:lpstr>Now Without Pigs and Geese!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Geoffrey Kuenning</cp:lastModifiedBy>
  <cp:revision>197</cp:revision>
  <cp:lastPrinted>2021-10-11T21:29:00Z</cp:lastPrinted>
  <dcterms:created xsi:type="dcterms:W3CDTF">2011-10-11T22:28:49Z</dcterms:created>
  <dcterms:modified xsi:type="dcterms:W3CDTF">2021-10-12T17:53:15Z</dcterms:modified>
</cp:coreProperties>
</file>