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97" r:id="rId3"/>
    <p:sldId id="298" r:id="rId4"/>
    <p:sldId id="299" r:id="rId5"/>
    <p:sldId id="325" r:id="rId6"/>
    <p:sldId id="300" r:id="rId7"/>
    <p:sldId id="301" r:id="rId8"/>
    <p:sldId id="302" r:id="rId9"/>
    <p:sldId id="303" r:id="rId10"/>
    <p:sldId id="319" r:id="rId11"/>
    <p:sldId id="321" r:id="rId12"/>
    <p:sldId id="322" r:id="rId13"/>
    <p:sldId id="323" r:id="rId14"/>
    <p:sldId id="318" r:id="rId15"/>
    <p:sldId id="306" r:id="rId16"/>
    <p:sldId id="307" r:id="rId17"/>
    <p:sldId id="308" r:id="rId18"/>
    <p:sldId id="309" r:id="rId19"/>
    <p:sldId id="310" r:id="rId20"/>
    <p:sldId id="311" r:id="rId21"/>
    <p:sldId id="324" r:id="rId22"/>
    <p:sldId id="312" r:id="rId23"/>
    <p:sldId id="313" r:id="rId24"/>
    <p:sldId id="314" r:id="rId25"/>
    <p:sldId id="315" r:id="rId26"/>
    <p:sldId id="316" r:id="rId27"/>
    <p:sldId id="317" r:id="rId28"/>
    <p:sldId id="292" r:id="rId29"/>
    <p:sldId id="295" r:id="rId30"/>
    <p:sldId id="296" r:id="rId31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</p:sldLst>
    </p:custShow>
    <p:custShow name="For printing" id="1">
      <p:sldLst>
        <p:sld r:id="rId2"/>
        <p:sld r:id="rId5"/>
        <p:sld r:id="rId7"/>
        <p:sld r:id="rId8"/>
        <p:sld r:id="rId9"/>
        <p:sld r:id="rId10"/>
        <p:sld r:id="rId11"/>
        <p:sld r:id="rId12"/>
        <p:sld r:id="rId13"/>
        <p:sld r:id="rId14"/>
        <p:sld r:id="rId16"/>
        <p:sld r:id="rId17"/>
        <p:sld r:id="rId18"/>
        <p:sld r:id="rId19"/>
        <p:sld r:id="rId20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A32"/>
    <a:srgbClr val="B74DFF"/>
    <a:srgbClr val="FFB74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40" y="-8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04359"/>
            <a:ext cx="5586735" cy="41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07134"/>
            <a:ext cx="3027466" cy="4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9" tIns="46439" rIns="92879" bIns="46439" numCol="1" anchor="b" anchorCtr="0" compatLnSpc="1">
            <a:prstTxWarp prst="textNoShape">
              <a:avLst/>
            </a:prstTxWarp>
          </a:bodyPr>
          <a:lstStyle>
            <a:lvl1pPr algn="r" defTabSz="928029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565AA9B8-137E-4633-B1E9-D57930DC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AC0A44-A17B-4082-A96A-2CCC544EB3DF}" type="slidenum">
              <a:rPr lang="en-US" altLang="en-US" smtClean="0">
                <a:sym typeface="Arial" pitchFamily="34" charset="0"/>
              </a:rPr>
              <a:pPr eaLnBrk="1" hangingPunct="1"/>
              <a:t>1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Class 15 Imperative 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</a:p>
          <a:p>
            <a:pPr marL="39561" eaLnBrk="1" hangingPunct="1">
              <a:spcBef>
                <a:spcPts val="412"/>
              </a:spcBef>
            </a:pP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9561" eaLnBrk="1" hangingPunct="1">
              <a:spcBef>
                <a:spcPts val="412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Setup: be prepared to demo </a:t>
            </a:r>
            <a:r>
              <a:rPr lang="en-US" alt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guessingGame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1/2/3</a:t>
            </a:r>
            <a:r>
              <a:rPr lang="en-US" altLang="en-US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and </a:t>
            </a:r>
            <a:r>
              <a:rPr lang="en-US" altLang="en-US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safedivides</a:t>
            </a:r>
            <a:r>
              <a:rPr lang="en-US" altLang="en-US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(the latter requires python –</a:t>
            </a:r>
            <a:r>
              <a:rPr lang="en-US" altLang="en-US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</a:t>
            </a:r>
            <a:r>
              <a:rPr lang="en-US" altLang="en-US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).</a:t>
            </a:r>
          </a:p>
          <a:p>
            <a:pPr marL="39561" eaLnBrk="1" hangingPunct="1">
              <a:spcBef>
                <a:spcPts val="412"/>
              </a:spcBef>
            </a:pPr>
            <a:endParaRPr lang="en-US" alt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Demo all three, showing that for #1 you can type "secret", for #2  typing "secret" breaks, and #3 insists on correctness.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B197E6-9E5E-4D52-8B79-862A5F34F144}" type="slidenum">
              <a:rPr lang="en-US" altLang="en-US" smtClean="0">
                <a:sym typeface="Arial" pitchFamily="34" charset="0"/>
              </a:rPr>
              <a:pPr eaLnBrk="1" hangingPunct="1"/>
              <a:t>10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The animation pops up </a:t>
            </a:r>
            <a:r>
              <a:rPr lang="en-US" altLang="en-US" dirty="0" err="1" smtClean="0">
                <a:latin typeface="Arial" pitchFamily="34" charset="0"/>
              </a:rPr>
              <a:t>saferDivide</a:t>
            </a:r>
            <a:r>
              <a:rPr lang="en-US" altLang="en-US" dirty="0" smtClean="0">
                <a:latin typeface="Arial" pitchFamily="34" charset="0"/>
              </a:rPr>
              <a:t>.</a:t>
            </a:r>
          </a:p>
          <a:p>
            <a:endParaRPr lang="en-US" altLang="en-US" dirty="0" smtClean="0">
              <a:latin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</a:rPr>
              <a:t>Demo </a:t>
            </a:r>
            <a:r>
              <a:rPr lang="en-US" altLang="en-US" dirty="0" smtClean="0">
                <a:latin typeface="Arial" pitchFamily="34" charset="0"/>
              </a:rPr>
              <a:t>these, showing how safe/safer/safest increasingly protect against dividing by 0 and strings</a:t>
            </a:r>
            <a:r>
              <a:rPr lang="en-US" altLang="en-US" dirty="0" smtClean="0">
                <a:latin typeface="Arial" pitchFamily="34" charset="0"/>
              </a:rPr>
              <a:t>.</a:t>
            </a:r>
          </a:p>
          <a:p>
            <a:r>
              <a:rPr lang="en-US" altLang="en-US" dirty="0" err="1" smtClean="0">
                <a:latin typeface="Arial" pitchFamily="34" charset="0"/>
              </a:rPr>
              <a:t>safeDivide</a:t>
            </a:r>
            <a:r>
              <a:rPr lang="en-US" altLang="en-US" baseline="0" dirty="0" smtClean="0">
                <a:latin typeface="Arial" pitchFamily="34" charset="0"/>
              </a:rPr>
              <a:t> returns infinity on strings.  </a:t>
            </a:r>
            <a:r>
              <a:rPr lang="en-US" altLang="en-US" baseline="0" dirty="0" err="1" smtClean="0">
                <a:latin typeface="Arial" pitchFamily="34" charset="0"/>
              </a:rPr>
              <a:t>saferDivide</a:t>
            </a:r>
            <a:r>
              <a:rPr lang="en-US" altLang="en-US" baseline="0" dirty="0" smtClean="0">
                <a:latin typeface="Arial" pitchFamily="34" charset="0"/>
              </a:rPr>
              <a:t> only gives infinity on true divides by zero but breaks on strings.</a:t>
            </a:r>
          </a:p>
          <a:p>
            <a:r>
              <a:rPr lang="en-US" altLang="en-US" baseline="0" dirty="0" err="1" smtClean="0">
                <a:latin typeface="Arial" pitchFamily="34" charset="0"/>
              </a:rPr>
              <a:t>safestDivide</a:t>
            </a:r>
            <a:r>
              <a:rPr lang="en-US" altLang="en-US" baseline="0" dirty="0" smtClean="0">
                <a:latin typeface="Arial" pitchFamily="34" charset="0"/>
              </a:rPr>
              <a:t> handles all cases.</a:t>
            </a:r>
          </a:p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A9BB39-92C4-4D43-91B3-CFB35C478C12}" type="slidenum">
              <a:rPr lang="en-US" altLang="en-US" smtClean="0">
                <a:sym typeface="Arial" pitchFamily="34" charset="0"/>
              </a:rPr>
              <a:pPr eaLnBrk="1" hangingPunct="1"/>
              <a:t>11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54E3D5-8D4F-4ABC-8794-26B68E56CC98}" type="slidenum">
              <a:rPr lang="en-US" altLang="en-US" smtClean="0">
                <a:sym typeface="Arial" pitchFamily="34" charset="0"/>
              </a:rPr>
              <a:pPr eaLnBrk="1" hangingPunct="1"/>
              <a:t>12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B2F1C4-EE42-4FB2-8485-5520539A3461}" type="slidenum">
              <a:rPr lang="en-US" altLang="en-US" smtClean="0">
                <a:sym typeface="Arial" pitchFamily="34" charset="0"/>
              </a:rPr>
              <a:pPr eaLnBrk="1" hangingPunct="1"/>
              <a:t>13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800EF2-5E9D-4C2C-A869-64F28A950BB6}" type="slidenum">
              <a:rPr lang="en-US" altLang="en-US" smtClean="0">
                <a:ea typeface="ＭＳ Ｐゴシック" pitchFamily="-65" charset="-128"/>
                <a:sym typeface="Arial" pitchFamily="34" charset="0"/>
              </a:rPr>
              <a:pPr eaLnBrk="1" hangingPunct="1"/>
              <a:t>14</a:t>
            </a:fld>
            <a:endParaRPr lang="en-US" altLang="en-US" smtClean="0"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EDD6B8-73E2-44DE-9B01-7E019C2C2A29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15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E1005C-E2BB-43AA-9AB9-552DE9316EF4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16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AC8298-1C7C-46E5-9082-5973712BBD56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17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E5C669-9F38-46A4-AB07-24391DE7FD67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18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3238C7-BCBE-4006-B207-FEB7F14CF2CF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19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236AAF-8E20-4C24-A04C-E03726BE1BEE}" type="slidenum">
              <a:rPr lang="en-US" altLang="en-US" smtClean="0">
                <a:sym typeface="Arial" pitchFamily="34" charset="0"/>
              </a:rPr>
              <a:pPr eaLnBrk="1" hangingPunct="1"/>
              <a:t>2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5DE7C8-0A02-49B9-A533-43D7E35AE1E3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20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E0E2E2-8626-4533-89B9-DADD812ECAC1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21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617BC3-6811-4EEC-92CD-34CD99182C73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22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39F985-3A1B-4E27-A268-7C1AEE1E6EDD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23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BAB6A1-D429-4C37-BCFA-E262F0261561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24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CEB240-77F5-472F-AB94-8A0B0050B95C}" type="slidenum">
              <a:rPr lang="en-US" altLang="en-US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sym typeface="Arial" pitchFamily="34" charset="0"/>
              </a:rPr>
              <a:pPr eaLnBrk="1" hangingPunct="1"/>
              <a:t>25</a:t>
            </a:fld>
            <a:endParaRPr lang="en-US" altLang="en-US" smtClean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0747CB-F20A-453F-822D-66A969E5D00B}" type="slidenum">
              <a:rPr lang="en-US" altLang="en-US" smtClean="0">
                <a:sym typeface="Arial" pitchFamily="34" charset="0"/>
              </a:rPr>
              <a:pPr eaLnBrk="1" hangingPunct="1"/>
              <a:t>26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F9DE90-95B1-4A5B-967B-2CC43CC3AC17}" type="slidenum">
              <a:rPr lang="en-US" altLang="en-US" smtClean="0">
                <a:sym typeface="Arial" pitchFamily="34" charset="0"/>
              </a:rPr>
              <a:pPr eaLnBrk="1" hangingPunct="1"/>
              <a:t>27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D839D0-7F3D-4F87-8D7C-BDE31C2D41C8}" type="slidenum">
              <a:rPr lang="en-US" altLang="en-US" smtClean="0">
                <a:sym typeface="Arial" pitchFamily="34" charset="0"/>
              </a:rPr>
              <a:pPr eaLnBrk="1" hangingPunct="1"/>
              <a:t>28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The harmonic series diverges (slowly).  The primes-only series also diverges.  But the no-9's series doesn't diverge.  Why?  Because as you get to big numbers, almost everything contains a 9, so the terms become sparse!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61F4B0-4626-42EE-9E05-922FB9341E8C}" type="slidenum">
              <a:rPr lang="en-US" altLang="en-US" smtClean="0">
                <a:sym typeface="Arial" pitchFamily="34" charset="0"/>
              </a:rPr>
              <a:pPr eaLnBrk="1" hangingPunct="1"/>
              <a:t>29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2164D8-F934-4B18-8634-0BB926EEC871}" type="slidenum">
              <a:rPr lang="en-US" altLang="en-US" smtClean="0">
                <a:sym typeface="Arial" pitchFamily="34" charset="0"/>
              </a:rPr>
              <a:pPr eaLnBrk="1" hangingPunct="1"/>
              <a:t>3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0DC6AD-A03B-484D-9072-80CAF3EF1017}" type="slidenum">
              <a:rPr lang="en-US" altLang="en-US" smtClean="0">
                <a:sym typeface="Arial" pitchFamily="34" charset="0"/>
              </a:rPr>
              <a:pPr eaLnBrk="1" hangingPunct="1"/>
              <a:t>30</a:t>
            </a:fld>
            <a:endParaRPr lang="en-US" altLang="en-US" smtClean="0">
              <a:sym typeface="Arial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561" eaLnBrk="1" hangingPunct="1">
              <a:spcBef>
                <a:spcPts val="412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Next is: 13112221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7E2126-2010-495E-9A5D-75ADE1DFDAE0}" type="slidenum">
              <a:rPr lang="en-US" altLang="en-US" smtClean="0">
                <a:ea typeface="ＭＳ Ｐゴシック" pitchFamily="-65" charset="-128"/>
                <a:sym typeface="Arial" pitchFamily="34" charset="0"/>
              </a:rPr>
              <a:pPr eaLnBrk="1" hangingPunct="1"/>
              <a:t>4</a:t>
            </a:fld>
            <a:endParaRPr lang="en-US" altLang="en-US" smtClean="0"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2572CD-12C7-4EAC-8D0C-A8150536761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573" indent="-284836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9342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5079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0816" indent="-227868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6553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2290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8027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764" indent="-227868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8DFA1E-943A-4FB9-9411-6473376E7085}" type="slidenum">
              <a:rPr lang="en-US" altLang="en-US" smtClean="0">
                <a:sym typeface="Arial" pitchFamily="34" charset="0"/>
              </a:rPr>
              <a:pPr eaLnBrk="1" hangingPunct="1"/>
              <a:t>6</a:t>
            </a:fld>
            <a:endParaRPr lang="en-US" altLang="en-US" smtClean="0"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1FF20A-0961-4B9D-A536-624F9752F090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7</a:t>
            </a:fld>
            <a:endParaRPr lang="en-US" altLang="en-US" smtClean="0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9133" y="4404358"/>
            <a:ext cx="5586735" cy="4168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/>
          <a:lstStyle/>
          <a:p>
            <a:pPr marL="39561" eaLnBrk="1" hangingPunct="1">
              <a:spcBef>
                <a:spcPts val="412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  <a:ea typeface="ＭＳ Ｐゴシック" pitchFamily="-65" charset="-128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88348C-29A1-4B31-949F-9243DFECE0FA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8</a:t>
            </a:fld>
            <a:endParaRPr lang="en-US" altLang="en-US" smtClean="0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9133" y="4404358"/>
            <a:ext cx="5586735" cy="4168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/>
          <a:lstStyle/>
          <a:p>
            <a:pPr marL="39561" eaLnBrk="1" hangingPunct="1">
              <a:spcBef>
                <a:spcPts val="412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  <a:ea typeface="ＭＳ Ｐゴシック" pitchFamily="-65" charset="-128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6902" indent="-286419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8837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9322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9805" indent="-229451" defTabSz="927298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5542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279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16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2753" indent="-229451" defTabSz="92729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1C981F-76D0-4051-B061-D9F9FB908F7A}" type="slidenum">
              <a:rPr lang="en-US" altLang="en-US" smtClean="0">
                <a:solidFill>
                  <a:srgbClr val="000000"/>
                </a:solidFill>
                <a:ea typeface="ＭＳ Ｐゴシック" pitchFamily="-65" charset="-128"/>
                <a:sym typeface="Arial" pitchFamily="34" charset="0"/>
              </a:rPr>
              <a:pPr eaLnBrk="1" hangingPunct="1"/>
              <a:t>9</a:t>
            </a:fld>
            <a:endParaRPr lang="en-US" altLang="en-US" smtClean="0">
              <a:solidFill>
                <a:srgbClr val="000000"/>
              </a:solidFill>
              <a:ea typeface="ＭＳ Ｐゴシック" pitchFamily="-65" charset="-128"/>
              <a:sym typeface="Arial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8500"/>
            <a:ext cx="4635500" cy="347662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9133" y="4404358"/>
            <a:ext cx="5586735" cy="41684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1" tIns="46880" rIns="93761" bIns="46880"/>
          <a:lstStyle/>
          <a:p>
            <a:pPr marL="39561" eaLnBrk="1" hangingPunct="1">
              <a:spcBef>
                <a:spcPts val="412"/>
              </a:spcBef>
            </a:pPr>
            <a:endParaRPr lang="en-US" altLang="en-US" smtClean="0">
              <a:solidFill>
                <a:srgbClr val="000000"/>
              </a:solidFill>
              <a:latin typeface="Arial" pitchFamily="34" charset="0"/>
              <a:ea typeface="ＭＳ Ｐゴシック" pitchFamily="-65" charset="-128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FB74-4476-481C-B71B-467807D6B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0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9A4AC-23CD-4872-931D-23141AE87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84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7DBE-6286-420E-8BC4-E1CBFB4D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31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D7AB-6C2A-4AF9-A2CD-D8FBA578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23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1E2D-2785-4337-8358-0AC196BEC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154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B5CF-A115-405D-9EF0-CF52A413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57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643C-27DE-4799-B3E5-C5273627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1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10CA-58D2-49EF-AA4F-B0FED9176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9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1D56-50BD-46D1-B664-34D028025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88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875F-3C22-4D13-964D-B4316E26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9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05DB-61D6-4161-B5B5-7059615A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93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820ED0D6-B067-4B7E-8D4E-BD8796DD1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sym typeface="Arial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sym typeface="Arial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1524000" y="457200"/>
            <a:ext cx="6324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2650"/>
              </a:spcBef>
              <a:buSzTx/>
              <a:buFontTx/>
              <a:buNone/>
            </a:pPr>
            <a:r>
              <a:rPr lang="en-US" altLang="en-US" sz="4400">
                <a:latin typeface="Baskerville Old Face" pitchFamily="18" charset="0"/>
                <a:sym typeface="Baskerville Old Face" pitchFamily="18" charset="0"/>
              </a:rPr>
              <a:t>The CS 5 Black Gazette</a:t>
            </a:r>
            <a:r>
              <a:rPr lang="en-US" altLang="en-US" sz="2800">
                <a:latin typeface="Big Caslon" charset="0"/>
                <a:sym typeface="Big Caslon" charset="0"/>
              </a:rPr>
              <a:t> </a:t>
            </a: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379413" y="1524000"/>
            <a:ext cx="29702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Baskerville Old Face" pitchFamily="18" charset="0"/>
                <a:sym typeface="Baskerville Old Face" pitchFamily="18" charset="0"/>
              </a:rPr>
              <a:t>CS 5 Penguins Fail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Baskerville Old Face" pitchFamily="18" charset="0"/>
                <a:sym typeface="Baskerville Old Face" pitchFamily="18" charset="0"/>
              </a:rPr>
              <a:t>to Return from Fall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Baskerville Old Face" pitchFamily="18" charset="0"/>
                <a:sym typeface="Baskerville Old Face" pitchFamily="18" charset="0"/>
              </a:rPr>
              <a:t>Break in Arctic </a:t>
            </a:r>
          </a:p>
        </p:txBody>
      </p:sp>
      <p:pic>
        <p:nvPicPr>
          <p:cNvPr id="205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98613"/>
            <a:ext cx="439737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/>
          </p:cNvSpPr>
          <p:nvPr/>
        </p:nvSpPr>
        <p:spPr bwMode="auto">
          <a:xfrm>
            <a:off x="381000" y="3048000"/>
            <a:ext cx="4213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Claremont (AP):  The two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official CS 5 “Black” penguins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failed to return from their fall-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break trip to the Arctic Circle.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“They went up to Northern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Alaska for a little R&amp;R before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the second half of CS 5,” sniffled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one of the CS 5 professors.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“They said they were going to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just chill and maybe play a few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practical jokes.  I can’t imagine what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latin typeface="Baskerville Old Face" pitchFamily="18" charset="0"/>
                <a:sym typeface="Baskerville Old Face" pitchFamily="18" charset="0"/>
              </a:rPr>
              <a:t>could have happened to them!”  </a:t>
            </a: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4267200" y="4114800"/>
            <a:ext cx="4038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Arial Black" pitchFamily="34" charset="0"/>
                <a:sym typeface="Arial Black" pitchFamily="34" charset="0"/>
              </a:rPr>
              <a:t>Last photo taken of the CS 5 Penguins before their mysterious disappearance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play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Welcome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!”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secret =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random.choice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100))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!=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 err="1" smtClean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"Enter your guess: "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Too 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high”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&lt;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Too 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low”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You got"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secret, 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"in"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"guesses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!”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Thanks for playing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!”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Move Over XBox!</a:t>
            </a:r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024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24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348413" y="4800600"/>
            <a:ext cx="2338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" pitchFamily="18" charset="0"/>
                <a:ea typeface="ＭＳ Ｐゴシック" pitchFamily="-65" charset="-128"/>
              </a:rPr>
              <a:t>Printing strings, numbers, etc.</a:t>
            </a:r>
          </a:p>
        </p:txBody>
      </p:sp>
      <p:cxnSp>
        <p:nvCxnSpPr>
          <p:cNvPr id="10" name="Straight Arrow Connector 9"/>
          <p:cNvCxnSpPr>
            <a:cxnSpLocks noChangeShapeType="1"/>
            <a:stCxn id="10246" idx="1"/>
          </p:cNvCxnSpPr>
          <p:nvPr/>
        </p:nvCxnSpPr>
        <p:spPr bwMode="auto">
          <a:xfrm flipH="1">
            <a:off x="5334000" y="4954588"/>
            <a:ext cx="1014413" cy="6080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safeDivide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Don't DO that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!”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inf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b="1" smtClean="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Try-</a:t>
            </a:r>
            <a:r>
              <a:rPr lang="en-US" altLang="en-US" smtClean="0">
                <a:ea typeface="ＭＳ Ｐゴシック" pitchFamily="-65" charset="-128"/>
                <a:cs typeface="Courier New" pitchFamily="49" charset="0"/>
              </a:rPr>
              <a:t>als and Tribulations</a:t>
            </a:r>
          </a:p>
        </p:txBody>
      </p: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2294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295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657600"/>
            <a:ext cx="8305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saferDivide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ZeroDivisionError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Don't DO that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!”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 err="1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inf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safestDivide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(x, y):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x / y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ZeroDivisionError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Don't DO that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!”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ValueError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That's just 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silly”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"nan"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I don't know what 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happened”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raise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An </a:t>
            </a:r>
            <a:r>
              <a:rPr lang="en-US" altLang="en-US" b="1" smtClean="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Except</a:t>
            </a:r>
            <a:r>
              <a:rPr lang="en-US" altLang="en-US" smtClean="0">
                <a:ea typeface="ＭＳ Ｐゴシック" pitchFamily="-65" charset="-128"/>
              </a:rPr>
              <a:t>ional Program</a:t>
            </a: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331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31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95400" y="3886200"/>
            <a:ext cx="6324600" cy="1676400"/>
          </a:xfrm>
          <a:prstGeom prst="rect">
            <a:avLst/>
          </a:prstGeom>
          <a:solidFill>
            <a:srgbClr val="BCDFE2"/>
          </a:solidFill>
          <a:ln w="127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random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err="1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play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Welcome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!”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secret =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random.choice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(1, 100))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!= 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"Enter your guess: 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  try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ValueError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 smtClean="0">
                <a:solidFill>
                  <a:srgbClr val="B74DFF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800" b="1" dirty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Please enter a </a:t>
            </a:r>
            <a:r>
              <a:rPr lang="en-US" altLang="en-US" sz="1800" b="1" dirty="0" smtClean="0">
                <a:solidFill>
                  <a:srgbClr val="42BA32"/>
                </a:solidFill>
                <a:latin typeface="Courier New" pitchFamily="49" charset="0"/>
                <a:cs typeface="Courier New" pitchFamily="49" charset="0"/>
              </a:rPr>
              <a:t>number”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numGuesses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en-US" sz="1800" b="1" dirty="0">
                <a:solidFill>
                  <a:srgbClr val="FFB74D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userGuess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&gt;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secret: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Rest of program is the same...</a:t>
            </a: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18488" cy="838200"/>
          </a:xfrm>
        </p:spPr>
        <p:txBody>
          <a:bodyPr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Input Validation</a:t>
            </a:r>
          </a:p>
        </p:txBody>
      </p:sp>
      <p:grpSp>
        <p:nvGrpSpPr>
          <p:cNvPr id="1434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434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4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 sz="4000" smtClean="0"/>
              <a:t>The Alien’s Life Advice</a:t>
            </a:r>
            <a:endParaRPr lang="en-US" altLang="en-US" smtClean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36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5143500" y="2611438"/>
            <a:ext cx="2019300" cy="400050"/>
          </a:xfrm>
          <a:prstGeom prst="wedgeRectCallout">
            <a:avLst>
              <a:gd name="adj1" fmla="val -79625"/>
              <a:gd name="adj2" fmla="val 18099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Lose gracefully!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5" name="Picture 11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indent="0" eaLnBrk="1" hangingPunct="1"/>
            <a:r>
              <a:rPr lang="en-US" altLang="en-US" smtClean="0"/>
              <a:t>Good Design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295" y="1311"/>
            <a:chExt cx="5177" cy="114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2750" y="1219200"/>
            <a:ext cx="8502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ＭＳ Ｐゴシック" pitchFamily="-65" charset="-128"/>
              </a:rPr>
              <a:t>Programs must be written for people to read, and only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ＭＳ Ｐゴシック" pitchFamily="-65" charset="-128"/>
              </a:rPr>
              <a:t>incidentally for machines to execute.</a:t>
            </a:r>
            <a:r>
              <a:rPr lang="en-US" altLang="en-US" sz="2400">
                <a:solidFill>
                  <a:srgbClr val="000000"/>
                </a:solidFill>
                <a:ea typeface="ＭＳ Ｐゴシック" pitchFamily="-65" charset="-128"/>
              </a:rPr>
              <a:t> - Abelson and Sussman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03225" y="2411413"/>
            <a:ext cx="82835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Design your program 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on paper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 first.  Identify the separate logical parts and the arguments and return value for each part.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2.  	Once your design is established, write the function 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signatures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 (function name, arguments) and </a:t>
            </a:r>
            <a:r>
              <a:rPr lang="en-US" altLang="ja-JP" sz="1400" dirty="0" err="1">
                <a:solidFill>
                  <a:srgbClr val="000000"/>
                </a:solidFill>
                <a:ea typeface="ＭＳ Ｐゴシック" pitchFamily="-65" charset="-128"/>
              </a:rPr>
              <a:t>docstrings</a:t>
            </a:r>
            <a:r>
              <a:rPr lang="en-US" altLang="ja-JP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.</a:t>
            </a:r>
            <a:endParaRPr lang="en-US" altLang="ja-JP" sz="14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Fill in the code for a function, </a:t>
            </a:r>
            <a:r>
              <a:rPr lang="en-US" altLang="en-US" sz="1400" b="1" dirty="0">
                <a:solidFill>
                  <a:srgbClr val="117A0E"/>
                </a:solidFill>
                <a:ea typeface="ＭＳ Ｐゴシック" pitchFamily="-65" charset="-128"/>
              </a:rPr>
              <a:t>test that function carefully, and proceed only when you are convinced that the function works correctly.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 Use descriptive function and variable names (how about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x, stuff,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florg</a:t>
            </a:r>
            <a:r>
              <a:rPr lang="en-US" altLang="en-US" sz="1400" b="1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,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jimbob</a:t>
            </a:r>
            <a:r>
              <a:rPr lang="en-US" altLang="en-US" sz="1400" b="1" dirty="0">
                <a:solidFill>
                  <a:srgbClr val="000000"/>
                </a:solidFill>
                <a:latin typeface="Symbol" pitchFamily="18" charset="2"/>
                <a:ea typeface="ＭＳ Ｐゴシック" pitchFamily="-65" charset="-128"/>
                <a:sym typeface="Symbol" pitchFamily="18" charset="2"/>
              </a:rPr>
              <a:t> ?).</a:t>
            </a:r>
            <a:endParaRPr lang="en-US" altLang="en-US" sz="1400" dirty="0">
              <a:solidFill>
                <a:srgbClr val="000000"/>
              </a:solidFill>
              <a:latin typeface="Symbol" pitchFamily="18" charset="2"/>
              <a:ea typeface="ＭＳ Ｐゴシック" pitchFamily="-65" charset="-128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 Don</a:t>
            </a:r>
            <a:r>
              <a:rPr lang="ja-JP" altLang="en-US" sz="1400" dirty="0">
                <a:solidFill>
                  <a:srgbClr val="000000"/>
                </a:solidFill>
                <a:ea typeface="ＭＳ Ｐゴシック" pitchFamily="-65" charset="-128"/>
              </a:rPr>
              <a:t>’</a:t>
            </a:r>
            <a:r>
              <a:rPr lang="en-US" altLang="ja-JP" sz="1400" dirty="0">
                <a:solidFill>
                  <a:srgbClr val="000000"/>
                </a:solidFill>
                <a:ea typeface="ＭＳ Ｐゴシック" pitchFamily="-65" charset="-128"/>
              </a:rPr>
              <a:t>t replicate functionality</a:t>
            </a:r>
            <a:r>
              <a:rPr lang="en-US" altLang="ja-JP" sz="1400" dirty="0" smtClean="0">
                <a:solidFill>
                  <a:srgbClr val="000000"/>
                </a:solidFill>
                <a:ea typeface="ＭＳ Ｐゴシック" pitchFamily="-65" charset="-128"/>
              </a:rPr>
              <a:t>.  Break out repeated code into helper functions.</a:t>
            </a:r>
            <a:endParaRPr lang="en-US" altLang="ja-JP" sz="14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 Keep your code readable and use comments to help!  </a:t>
            </a:r>
            <a:r>
              <a:rPr lang="en-US" altLang="en-US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# Here</a:t>
            </a:r>
            <a:r>
              <a:rPr lang="ja-JP" altLang="en-US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’</a:t>
            </a:r>
            <a:r>
              <a:rPr lang="en-US" altLang="ja-JP" sz="1400" dirty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s one now</a:t>
            </a:r>
            <a:r>
              <a:rPr lang="en-US" altLang="ja-JP" sz="1400" dirty="0" smtClean="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</a:rPr>
              <a:t>!</a:t>
            </a:r>
            <a:endParaRPr lang="en-US" altLang="ja-JP" sz="1400" dirty="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</a:endParaRP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ea typeface="ＭＳ Ｐゴシック" pitchFamily="-65" charset="-128"/>
              </a:rPr>
              <a:t>Use whitespace liberally.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 smtClean="0">
                <a:solidFill>
                  <a:srgbClr val="000000"/>
                </a:solidFill>
                <a:ea typeface="ＭＳ Ｐゴシック" pitchFamily="-65" charset="-128"/>
              </a:rPr>
              <a:t>Avoid </a:t>
            </a: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global variables unless absolutely necessary!  Instead, pass each function just what it needs.</a:t>
            </a:r>
          </a:p>
          <a:p>
            <a:pPr eaLnBrk="1" hangingPunct="1">
              <a:spcBef>
                <a:spcPct val="50000"/>
              </a:spcBef>
              <a:buSzTx/>
              <a:buFont typeface="Arial" pitchFamily="34" charset="0"/>
              <a:buAutoNum type="arabicPeriod" startAt="3"/>
            </a:pPr>
            <a:r>
              <a:rPr lang="en-US" altLang="en-US" sz="1400" dirty="0">
                <a:solidFill>
                  <a:srgbClr val="000000"/>
                </a:solidFill>
                <a:ea typeface="ＭＳ Ｐゴシック" pitchFamily="-65" charset="-128"/>
              </a:rPr>
              <a:t>Use recursion and functional constructs (e.g. map, reduce, filter, lambda) where appropriate.</a:t>
            </a:r>
          </a:p>
        </p:txBody>
      </p:sp>
      <p:pic>
        <p:nvPicPr>
          <p:cNvPr id="1639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52400"/>
            <a:ext cx="841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 smtClean="0"/>
              <a:t>An Example…</a:t>
            </a:r>
          </a:p>
        </p:txBody>
      </p:sp>
      <p:pic>
        <p:nvPicPr>
          <p:cNvPr id="17411" name="Picture 4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7010400" y="457200"/>
            <a:ext cx="1524000" cy="457200"/>
          </a:xfrm>
          <a:prstGeom prst="wedgeRectCallout">
            <a:avLst>
              <a:gd name="adj1" fmla="val -51981"/>
              <a:gd name="adj2" fmla="val 1267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Tic tac toe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44488" y="2286000"/>
            <a:ext cx="84947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Objective:  Write a tic-tac-toe program that lets two human players play, and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stops when a player has won.</a:t>
            </a:r>
            <a:endParaRPr lang="en-US" altLang="en-US" sz="18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dirty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Functions: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main():	Welcomes user, plays a game, asks if we want to play again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welcome():  Prints the welcome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playGame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():  Maintains a board and plays one game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getMove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(board, player):  Queries the player (1 or 2) for her/his move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		           and changes the board accordingly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printBoard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(board):  Takes a board as argument and displays it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	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 pitchFamily="-65" charset="-128"/>
              </a:rPr>
              <a:t>gameOver</a:t>
            </a:r>
            <a:r>
              <a:rPr lang="en-US" altLang="en-US" sz="1800" dirty="0">
                <a:solidFill>
                  <a:srgbClr val="000000"/>
                </a:solidFill>
                <a:ea typeface="ＭＳ Ｐゴシック" pitchFamily="-65" charset="-128"/>
              </a:rPr>
              <a:t>(board):  Evaluates a board to see if game over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61913" y="152400"/>
            <a:ext cx="9180769" cy="65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# Tic-tac-toe by Ran </a:t>
            </a:r>
            <a:r>
              <a:rPr lang="en-US" altLang="en-US" sz="1200" b="1" dirty="0" err="1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Libeskind-Hadas</a:t>
            </a:r>
            <a:endParaRPr lang="en-US" altLang="en-US" sz="2400" b="1" dirty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debug =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main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tic-tac-toe with a human"""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welcome()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debug: </a:t>
            </a:r>
            <a:r>
              <a:rPr lang="en-US" altLang="en-US" sz="1400" b="1" dirty="0" smtClean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400" b="1" dirty="0" smtClean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About to enter </a:t>
            </a:r>
            <a:r>
              <a:rPr lang="en-US" altLang="en-US" sz="1400" b="1" dirty="0" err="1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en-US" sz="1400" b="1" dirty="0" smtClean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400" b="1" dirty="0">
              <a:solidFill>
                <a:srgbClr val="000000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400" b="1" dirty="0" err="1"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400" b="1" dirty="0" smtClean="0">
                <a:latin typeface="Courier New Bold" pitchFamily="1" charset="0"/>
                <a:ea typeface="ＭＳ Ｐゴシック" pitchFamily="-65" charset="-128"/>
              </a:rPr>
              <a:t>()</a:t>
            </a:r>
            <a:endParaRPr lang="en-US" altLang="en-US" sz="14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response = </a:t>
            </a:r>
            <a:r>
              <a:rPr lang="en-US" altLang="en-US" sz="1400" b="1" dirty="0" smtClean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input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"Would you like to play again? (y or n): 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response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 in 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[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Yup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si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oui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youbetcha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   </a:t>
            </a:r>
            <a:r>
              <a:rPr lang="en-US" altLang="en-US" sz="14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400" b="1" dirty="0" smtClean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Bye</a:t>
            </a:r>
            <a:r>
              <a:rPr lang="en-US" altLang="en-US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4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return</a:t>
            </a:r>
            <a:endParaRPr lang="en-US" altLang="en-US" sz="1200" b="1" dirty="0">
              <a:solidFill>
                <a:srgbClr val="FFB74D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welcome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"""Prints the welcome message for the game.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We might also print the rules for the game and any other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information that the user might need to know."""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2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Welcome to tic-tac-toe!</a:t>
            </a:r>
            <a:r>
              <a:rPr lang="en-US" altLang="en-US" sz="12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2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one game of tic-tac-toe"""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debug:  </a:t>
            </a:r>
            <a:r>
              <a:rPr lang="en-US" altLang="en-US" sz="1200" b="1" dirty="0" smtClean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2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Entering the </a:t>
            </a:r>
            <a:r>
              <a:rPr lang="en-US" altLang="en-US" sz="12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function</a:t>
            </a:r>
            <a:r>
              <a:rPr lang="en-US" altLang="en-US" sz="12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2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board = [[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]]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player 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200" b="1" dirty="0" err="1">
                <a:latin typeface="Courier New Bold" pitchFamily="1" charset="0"/>
                <a:ea typeface="ＭＳ Ｐゴシック" pitchFamily="-65" charset="-128"/>
              </a:rPr>
              <a:t>gameOver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 smtClean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200" b="1" dirty="0" smtClean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2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The board looks like this</a:t>
            </a:r>
            <a:r>
              <a:rPr lang="en-US" altLang="en-US" sz="12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:”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200" b="1" dirty="0">
              <a:solidFill>
                <a:srgbClr val="000000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 err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printBoard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(board)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 err="1">
                <a:latin typeface="Courier New Bold" pitchFamily="1" charset="0"/>
                <a:ea typeface="ＭＳ Ｐゴシック" pitchFamily="-65" charset="-128"/>
              </a:rPr>
              <a:t>getMove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(board, 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player == 1:		# Can this be done with clever arithmetic?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    player =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else</a:t>
            </a: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  <a:ea typeface="ＭＳ Ｐゴシック" pitchFamily="-65" charset="-128"/>
              </a:rPr>
              <a:t>            player =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212725" y="0"/>
            <a:ext cx="8538190" cy="66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# Tic-tac-toe by Ran </a:t>
            </a:r>
            <a:r>
              <a:rPr lang="en-US" altLang="en-US" sz="1300" b="1" dirty="0" err="1">
                <a:solidFill>
                  <a:srgbClr val="FF0000"/>
                </a:solidFill>
                <a:latin typeface="Courier New Bold" pitchFamily="1" charset="0"/>
                <a:ea typeface="ＭＳ Ｐゴシック" pitchFamily="-65" charset="-128"/>
              </a:rPr>
              <a:t>Libeskind-Hadas</a:t>
            </a:r>
            <a:endParaRPr lang="en-US" altLang="en-US" sz="1300" b="1" dirty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debug =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3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main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tic-tac-toe with a human"""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welcome()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True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debug: </a:t>
            </a:r>
            <a:r>
              <a:rPr lang="en-US" altLang="en-US" sz="1300" b="1" dirty="0" smtClean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 smtClean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About to enter </a:t>
            </a:r>
            <a:r>
              <a:rPr lang="en-US" altLang="en-US" sz="1300" b="1" dirty="0" err="1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en-US" sz="1300" b="1" dirty="0" smtClean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000000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 err="1"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response =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input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"Would you like to play again? (y or n):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response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 in 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"Yes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Yup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si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oui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youbetcha</a:t>
            </a:r>
            <a:r>
              <a:rPr lang="ja-JP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300" b="1" dirty="0">
                <a:latin typeface="Courier New Bold" pitchFamily="1" charset="0"/>
                <a:ea typeface="ＭＳ Ｐゴシック" pitchFamily="-65" charset="-128"/>
              </a:rPr>
              <a:t>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 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 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"Bye"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return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3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welcome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"""Prints the welcome message for the game.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We might also print the rules for the game and any other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       information that the user might need to know."""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"Welcome to tic-tac-toe!"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 err="1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def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 err="1">
                <a:solidFill>
                  <a:srgbClr val="0000FF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"""Play one game of tic-tac-toe"""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debug: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"Entering the </a:t>
            </a:r>
            <a:r>
              <a:rPr lang="en-US" altLang="en-US" sz="1300" b="1" dirty="0" err="1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playGame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function"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en-US" sz="1300" b="1" dirty="0">
              <a:solidFill>
                <a:srgbClr val="42BA32"/>
              </a:solidFill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board = [[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], [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, 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 "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]]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player =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while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not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en-US" sz="1300" b="1" dirty="0" err="1">
                <a:latin typeface="Courier New Bold" pitchFamily="1" charset="0"/>
                <a:ea typeface="ＭＳ Ｐゴシック" pitchFamily="-65" charset="-128"/>
              </a:rPr>
              <a:t>gameOver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en-US" sz="13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"The board looks like this:”</a:t>
            </a:r>
            <a:r>
              <a:rPr lang="en-US" altLang="en-US" sz="1300" b="1" dirty="0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 err="1">
                <a:solidFill>
                  <a:srgbClr val="000000"/>
                </a:solidFill>
                <a:latin typeface="Courier New Bold" pitchFamily="1" charset="0"/>
                <a:ea typeface="ＭＳ Ｐゴシック" pitchFamily="-65" charset="-128"/>
              </a:rPr>
              <a:t>printBoard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(board)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 err="1">
                <a:latin typeface="Courier New Bold" pitchFamily="1" charset="0"/>
                <a:ea typeface="ＭＳ Ｐゴシック" pitchFamily="-65" charset="-128"/>
              </a:rPr>
              <a:t>getMove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(board, 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if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player == 1:		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    player =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en-US" sz="13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else</a:t>
            </a:r>
            <a:r>
              <a:rPr lang="en-US" altLang="en-US" sz="13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 dirty="0">
                <a:latin typeface="Courier New Bold" pitchFamily="1" charset="0"/>
                <a:ea typeface="ＭＳ Ｐゴシック" pitchFamily="-65" charset="-128"/>
              </a:rPr>
              <a:t>            player = 1</a:t>
            </a:r>
          </a:p>
        </p:txBody>
      </p:sp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7239000" y="4814888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What</a:t>
            </a:r>
            <a:r>
              <a:rPr lang="ja-JP" altLang="en-US" sz="1800" b="1" dirty="0">
                <a:solidFill>
                  <a:srgbClr val="117A0E"/>
                </a:solidFill>
                <a:ea typeface="ＭＳ Ｐゴシック" pitchFamily="-65" charset="-128"/>
              </a:rPr>
              <a:t>’</a:t>
            </a:r>
            <a:r>
              <a:rPr lang="en-US" altLang="ja-JP" sz="1800" b="1" dirty="0">
                <a:solidFill>
                  <a:srgbClr val="117A0E"/>
                </a:solidFill>
                <a:ea typeface="ＭＳ Ｐゴシック" pitchFamily="-65" charset="-128"/>
              </a:rPr>
              <a:t>s this?!</a:t>
            </a:r>
            <a:endParaRPr lang="en-US" altLang="en-US" sz="1200" dirty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105400" y="5257800"/>
            <a:ext cx="3016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How </a:t>
            </a:r>
            <a:r>
              <a:rPr lang="ja-JP" altLang="en-US" sz="120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‘</a:t>
            </a:r>
            <a:r>
              <a:rPr lang="en-US" altLang="ja-JP" sz="120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bout: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 row = [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,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,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 board = [row, row, row]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660066"/>
              </a:solidFill>
              <a:latin typeface="Courier" pitchFamily="49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Times" pitchFamily="18" charset="0"/>
                <a:ea typeface="ＭＳ Ｐゴシック" pitchFamily="-65" charset="-128"/>
              </a:rPr>
              <a:t>Or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660066"/>
              </a:solidFill>
              <a:latin typeface="Courier" pitchFamily="49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  board = [[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,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,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 </a:t>
            </a:r>
            <a:r>
              <a:rPr lang="ja-JP" altLang="en-US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“</a:t>
            </a:r>
            <a:r>
              <a:rPr lang="en-US" altLang="ja-JP" sz="1200">
                <a:solidFill>
                  <a:srgbClr val="660066"/>
                </a:solidFill>
                <a:latin typeface="Courier New" pitchFamily="49" charset="0"/>
                <a:ea typeface="ＭＳ Ｐゴシック" pitchFamily="-65" charset="-128"/>
              </a:rPr>
              <a:t>]] * 3</a:t>
            </a:r>
          </a:p>
        </p:txBody>
      </p:sp>
      <p:sp>
        <p:nvSpPr>
          <p:cNvPr id="19461" name="Rounded Rectangle 5"/>
          <p:cNvSpPr>
            <a:spLocks noChangeArrowheads="1"/>
          </p:cNvSpPr>
          <p:nvPr/>
        </p:nvSpPr>
        <p:spPr bwMode="auto">
          <a:xfrm>
            <a:off x="5029200" y="5257800"/>
            <a:ext cx="4038600" cy="1524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52400" y="152400"/>
            <a:ext cx="7715574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200" b="1" dirty="0">
                <a:latin typeface="Courier New Bold" pitchFamily="1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</a:rPr>
              <a:t>gameOver</a:t>
            </a:r>
            <a:r>
              <a:rPr lang="en-US" altLang="en-US" sz="1200" b="1" dirty="0">
                <a:latin typeface="Courier New Bold" pitchFamily="1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</a:rPr>
              <a:t>    </a:t>
            </a: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</a:rPr>
              <a:t>"""Returns False if the game is NOT over.  Otherwise, prints a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</a:rPr>
              <a:t>        indicating which player has won and then returns True indicating that the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solidFill>
                  <a:srgbClr val="42BA32"/>
                </a:solidFill>
                <a:latin typeface="Courier New Bold" pitchFamily="1" charset="0"/>
              </a:rPr>
              <a:t>        game is over.  THIS FUNCTION IS NOT IMPLEMENTED CORRECTLY!"""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</a:rPr>
              <a:t>    </a:t>
            </a:r>
            <a:r>
              <a:rPr lang="en-US" altLang="en-US" sz="1200" b="1" dirty="0">
                <a:solidFill>
                  <a:srgbClr val="FFB74D"/>
                </a:solidFill>
                <a:latin typeface="Courier New Bold" pitchFamily="1" charset="0"/>
              </a:rPr>
              <a:t>return False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200" b="1" dirty="0">
                <a:latin typeface="Courier New Bold" pitchFamily="1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</a:rPr>
              <a:t>getMove</a:t>
            </a:r>
            <a:r>
              <a:rPr lang="en-US" altLang="en-US" sz="1200" b="1" dirty="0">
                <a:latin typeface="Courier New Bold" pitchFamily="1" charset="0"/>
              </a:rPr>
              <a:t>(board, player):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"""Takes the board and the current player (1 or 2) as input.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Asks the player for her/his move.  If it's a legitimate move,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the change is made to the board.  Otherwise, the player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is queried again until a valid move is provided."""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 smtClean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 smtClean="0">
                <a:latin typeface="Courier New Bold" pitchFamily="1" charset="0"/>
              </a:rPr>
              <a:t>(</a:t>
            </a:r>
            <a:r>
              <a:rPr lang="ja-JP" altLang="en-US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Player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 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+ </a:t>
            </a:r>
            <a:r>
              <a:rPr lang="en-US" altLang="ja-JP" sz="1400" b="1" dirty="0" err="1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str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(player) +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's turn</a:t>
            </a:r>
            <a:r>
              <a:rPr lang="ja-JP" altLang="en-US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 smtClean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ja-JP" sz="14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while True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</a:t>
            </a:r>
            <a:endParaRPr lang="en-US" altLang="en-US" sz="1400" b="1" dirty="0" smtClean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 smtClean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 smtClean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 smtClean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 smtClean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200" b="1" dirty="0">
                <a:latin typeface="Courier New Bold" pitchFamily="1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Courier New Bold" pitchFamily="1" charset="0"/>
              </a:rPr>
              <a:t>printBoard</a:t>
            </a:r>
            <a:r>
              <a:rPr lang="en-US" altLang="en-US" sz="1200" b="1" dirty="0">
                <a:latin typeface="Courier New Bold" pitchFamily="1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b="1" dirty="0">
                <a:latin typeface="Courier New Bold" pitchFamily="1" charset="0"/>
              </a:rPr>
              <a:t>    </a:t>
            </a:r>
            <a:r>
              <a:rPr lang="en-US" altLang="en-US" sz="1200" dirty="0" smtClean="0">
                <a:latin typeface="Courier New Bold" pitchFamily="1" charset="0"/>
              </a:rPr>
              <a:t>    </a:t>
            </a:r>
            <a:endParaRPr lang="en-US" altLang="en-US" sz="1200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 dirty="0">
                <a:latin typeface="Courier New Bold" pitchFamily="1" charset="0"/>
              </a:rPr>
              <a:t>           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419600" y="4129302"/>
            <a:ext cx="1220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itchFamily="18" charset="0"/>
                <a:ea typeface="ＭＳ Ｐゴシック" pitchFamily="-65" charset="-128"/>
              </a:rPr>
              <a:t>Fill these in!</a:t>
            </a:r>
          </a:p>
        </p:txBody>
      </p:sp>
      <p:cxnSp>
        <p:nvCxnSpPr>
          <p:cNvPr id="20485" name="Straight Arrow Connector 6"/>
          <p:cNvCxnSpPr>
            <a:cxnSpLocks noChangeShapeType="1"/>
          </p:cNvCxnSpPr>
          <p:nvPr/>
        </p:nvCxnSpPr>
        <p:spPr bwMode="auto">
          <a:xfrm flipH="1" flipV="1">
            <a:off x="1942704" y="2667000"/>
            <a:ext cx="3087289" cy="14623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Arrow Connector 8"/>
          <p:cNvCxnSpPr>
            <a:cxnSpLocks noChangeShapeType="1"/>
          </p:cNvCxnSpPr>
          <p:nvPr/>
        </p:nvCxnSpPr>
        <p:spPr bwMode="auto">
          <a:xfrm flipH="1">
            <a:off x="2362200" y="4495800"/>
            <a:ext cx="2358188" cy="6433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62600"/>
            <a:ext cx="4572000" cy="9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ounded Rectangle 11"/>
          <p:cNvSpPr>
            <a:spLocks noChangeArrowheads="1"/>
          </p:cNvSpPr>
          <p:nvPr/>
        </p:nvSpPr>
        <p:spPr bwMode="auto">
          <a:xfrm>
            <a:off x="4572000" y="5334000"/>
            <a:ext cx="4572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6172200" y="4800600"/>
            <a:ext cx="26472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rgbClr val="B74DFF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p</a:t>
            </a:r>
            <a:r>
              <a:rPr lang="en-US" altLang="en-US" sz="1600" dirty="0" smtClean="0">
                <a:solidFill>
                  <a:srgbClr val="B74DFF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rint</a:t>
            </a:r>
            <a:r>
              <a:rPr lang="en-US" altLang="en-US" sz="1600" dirty="0" smtClean="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()  </a:t>
            </a:r>
            <a:r>
              <a:rPr lang="en-US" altLang="en-US" sz="1600" dirty="0">
                <a:solidFill>
                  <a:srgbClr val="FF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# new line!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indent="0" eaLnBrk="1" hangingPunct="1"/>
            <a:r>
              <a:rPr lang="en-US" altLang="en-US" smtClean="0"/>
              <a:t>Recursion is fantastic…</a:t>
            </a: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21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304800" y="152400"/>
            <a:ext cx="8588334" cy="5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Courier New Bold" pitchFamily="1" charset="0"/>
              </a:rPr>
              <a:t>gameOver</a:t>
            </a: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"""Returns False if the game is NOT over.  Otherwise, prints a message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indicating which player has won and then returns True indicating that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the game is over.  THIS FUNCTION IS NOT IMPLEMENTED CORRECTLY!"""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return False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b="1" dirty="0">
              <a:solidFill>
                <a:srgbClr val="000000"/>
              </a:solidFill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</a:rPr>
              <a:t>def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Courier New Bold" pitchFamily="1" charset="0"/>
              </a:rPr>
              <a:t>getMove</a:t>
            </a:r>
            <a:r>
              <a:rPr lang="en-US" altLang="en-US" sz="1400" b="1" dirty="0">
                <a:latin typeface="Courier New Bold" pitchFamily="1" charset="0"/>
              </a:rPr>
              <a:t>(board, player):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"""Takes the board and the current player (1 or 2) as input.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Asks the player for her/his move.  If it's a legitimate move,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the change is made to the board.  Otherwise, the player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        is queried again until a valid move is provided."""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 smtClean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ja-JP" altLang="en-US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“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Player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+ </a:t>
            </a:r>
            <a:r>
              <a:rPr lang="en-US" altLang="ja-JP" sz="1400" b="1" dirty="0" err="1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str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(player) + 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"'s </a:t>
            </a:r>
            <a:r>
              <a:rPr lang="en-US" altLang="ja-JP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turn”</a:t>
            </a:r>
            <a:r>
              <a:rPr lang="en-US" altLang="ja-JP" sz="1400" b="1" dirty="0" smtClean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ja-JP" sz="14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while True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 try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row = </a:t>
            </a:r>
            <a:r>
              <a:rPr lang="en-US" altLang="en-US" sz="1400" b="1" dirty="0" err="1">
                <a:solidFill>
                  <a:srgbClr val="B74DFF"/>
                </a:solidFill>
                <a:latin typeface="Courier New Bold" pitchFamily="1" charset="0"/>
              </a:rPr>
              <a:t>int</a:t>
            </a:r>
            <a:r>
              <a:rPr lang="en-US" altLang="en-US" sz="1400" b="1" dirty="0" smtClean="0">
                <a:latin typeface="Courier New Bold" pitchFamily="1" charset="0"/>
              </a:rPr>
              <a:t>(</a:t>
            </a:r>
            <a:r>
              <a:rPr lang="en-US" altLang="en-US" sz="1400" b="1" dirty="0" smtClean="0">
                <a:solidFill>
                  <a:srgbClr val="B74DFF"/>
                </a:solidFill>
                <a:latin typeface="Courier New Bold" pitchFamily="1" charset="0"/>
              </a:rPr>
              <a:t>input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"Enter the row: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column = </a:t>
            </a:r>
            <a:r>
              <a:rPr lang="en-US" altLang="en-US" sz="1400" b="1" dirty="0" err="1">
                <a:solidFill>
                  <a:srgbClr val="B74DFF"/>
                </a:solidFill>
                <a:latin typeface="Courier New Bold" pitchFamily="1" charset="0"/>
              </a:rPr>
              <a:t>int</a:t>
            </a:r>
            <a:r>
              <a:rPr lang="en-US" altLang="en-US" sz="1400" b="1" dirty="0" smtClean="0">
                <a:latin typeface="Courier New Bold" pitchFamily="1" charset="0"/>
              </a:rPr>
              <a:t>(</a:t>
            </a:r>
            <a:r>
              <a:rPr lang="en-US" altLang="en-US" sz="1400" b="1" dirty="0" smtClean="0">
                <a:solidFill>
                  <a:srgbClr val="B74DFF"/>
                </a:solidFill>
                <a:latin typeface="Courier New Bold" pitchFamily="1" charset="0"/>
              </a:rPr>
              <a:t>input</a:t>
            </a:r>
            <a:r>
              <a:rPr lang="en-US" altLang="en-US" sz="1400" b="1" dirty="0">
                <a:latin typeface="Courier New Bold" pitchFamily="1" charset="0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"Enter the column: </a:t>
            </a:r>
            <a:r>
              <a:rPr lang="ja-JP" altLang="en-US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”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))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       </a:t>
            </a:r>
            <a:r>
              <a:rPr lang="en-US" altLang="ja-JP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except</a:t>
            </a: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ja-JP" sz="1400" b="1" dirty="0" smtClean="0">
                <a:solidFill>
                  <a:srgbClr val="B74DFF"/>
                </a:solidFill>
                <a:latin typeface="Courier New Bold" pitchFamily="1" charset="0"/>
                <a:ea typeface="ＭＳ Ｐゴシック" pitchFamily="-65" charset="-128"/>
              </a:rPr>
              <a:t>print</a:t>
            </a:r>
            <a:r>
              <a:rPr lang="en-US" altLang="ja-JP" sz="1400" b="1" dirty="0" smtClean="0">
                <a:latin typeface="Courier New Bold" pitchFamily="1" charset="0"/>
                <a:ea typeface="ＭＳ Ｐゴシック" pitchFamily="-65" charset="-128"/>
              </a:rPr>
              <a:t>(</a:t>
            </a:r>
            <a:r>
              <a:rPr lang="en-US" altLang="ja-JP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"</a:t>
            </a:r>
            <a:r>
              <a:rPr lang="en-US" altLang="ja-JP" sz="1400" b="1" dirty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You must enter numbers from 0 to 2 for the row and </a:t>
            </a:r>
            <a:r>
              <a:rPr lang="en-US" altLang="ja-JP" sz="1400" b="1" dirty="0" smtClean="0">
                <a:solidFill>
                  <a:srgbClr val="42BA32"/>
                </a:solidFill>
                <a:latin typeface="Courier New Bold" pitchFamily="1" charset="0"/>
                <a:ea typeface="ＭＳ Ｐゴシック" pitchFamily="-65" charset="-128"/>
              </a:rPr>
              <a:t>column”</a:t>
            </a:r>
            <a:r>
              <a:rPr lang="en-US" altLang="ja-JP" sz="1400" b="1" dirty="0" smtClean="0">
                <a:latin typeface="Courier New Bold" pitchFamily="1" charset="0"/>
                <a:ea typeface="ＭＳ Ｐゴシック" pitchFamily="-65" charset="-128"/>
              </a:rPr>
              <a:t>)</a:t>
            </a:r>
            <a:endParaRPr lang="en-US" altLang="ja-JP" sz="1400" b="1" dirty="0">
              <a:latin typeface="Courier New Bold" pitchFamily="1" charset="0"/>
              <a:ea typeface="ＭＳ Ｐゴシック" pitchFamily="-65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1400" b="1" dirty="0">
                <a:latin typeface="Courier New Bold" pitchFamily="1" charset="0"/>
                <a:ea typeface="ＭＳ Ｐゴシック" pitchFamily="-65" charset="-128"/>
              </a:rPr>
              <a:t>            </a:t>
            </a:r>
            <a:r>
              <a:rPr lang="en-US" altLang="ja-JP" sz="1400" b="1" dirty="0">
                <a:solidFill>
                  <a:srgbClr val="FFB74D"/>
                </a:solidFill>
                <a:latin typeface="Courier New Bold" pitchFamily="1" charset="0"/>
                <a:ea typeface="ＭＳ Ｐゴシック" pitchFamily="-65" charset="-128"/>
              </a:rPr>
              <a:t>continue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if not </a:t>
            </a:r>
            <a:r>
              <a:rPr lang="en-US" altLang="en-US" sz="1400" b="1" dirty="0">
                <a:latin typeface="Courier New Bold" pitchFamily="1" charset="0"/>
              </a:rPr>
              <a:t>0 &lt;= row &lt;= 2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or not </a:t>
            </a:r>
            <a:r>
              <a:rPr lang="en-US" altLang="en-US" sz="1400" b="1" dirty="0">
                <a:latin typeface="Courier New Bold" pitchFamily="1" charset="0"/>
              </a:rPr>
              <a:t>0 &lt;= column &lt;= 2: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</a:t>
            </a:r>
            <a:r>
              <a:rPr lang="en-US" altLang="en-US" sz="1400" b="1" dirty="0" smtClean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 smtClean="0">
                <a:latin typeface="Courier New Bold" pitchFamily="1" charset="0"/>
              </a:rPr>
              <a:t>(</a:t>
            </a:r>
            <a:r>
              <a:rPr lang="en-US" altLang="en-US" sz="1400" b="1" dirty="0" smtClean="0">
                <a:solidFill>
                  <a:srgbClr val="42BA32"/>
                </a:solidFill>
                <a:latin typeface="Courier New Bold" pitchFamily="1" charset="0"/>
              </a:rPr>
              <a:t>"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That's not a valid location on the board!  Try again</a:t>
            </a:r>
            <a:r>
              <a:rPr lang="en-US" altLang="en-US" sz="1400" b="1" dirty="0" smtClean="0">
                <a:solidFill>
                  <a:srgbClr val="42BA32"/>
                </a:solidFill>
                <a:latin typeface="Courier New Bold" pitchFamily="1" charset="0"/>
              </a:rPr>
              <a:t>.”</a:t>
            </a:r>
            <a:r>
              <a:rPr lang="en-US" altLang="en-US" sz="1400" b="1" dirty="0" smtClean="0">
                <a:latin typeface="Courier New Bold" pitchFamily="1" charset="0"/>
              </a:rPr>
              <a:t>)</a:t>
            </a: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</a:t>
            </a:r>
            <a:r>
              <a:rPr lang="en-US" altLang="en-US" sz="1400" b="1" dirty="0" err="1">
                <a:solidFill>
                  <a:srgbClr val="FFB74D"/>
                </a:solidFill>
                <a:latin typeface="Courier New Bold" pitchFamily="1" charset="0"/>
              </a:rPr>
              <a:t>elif</a:t>
            </a:r>
            <a:r>
              <a:rPr lang="en-US" altLang="en-US" sz="1400" b="1" dirty="0">
                <a:latin typeface="Courier New Bold" pitchFamily="1" charset="0"/>
              </a:rPr>
              <a:t> board[row][column] != " ":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</a:t>
            </a:r>
            <a:r>
              <a:rPr lang="en-US" altLang="en-US" sz="1400" b="1" dirty="0" smtClean="0">
                <a:solidFill>
                  <a:srgbClr val="B74DFF"/>
                </a:solidFill>
                <a:latin typeface="Courier New Bold" pitchFamily="1" charset="0"/>
              </a:rPr>
              <a:t>print</a:t>
            </a:r>
            <a:r>
              <a:rPr lang="en-US" altLang="en-US" sz="1400" b="1" dirty="0" smtClean="0">
                <a:latin typeface="Courier New Bold" pitchFamily="1" charset="0"/>
              </a:rPr>
              <a:t>(</a:t>
            </a:r>
            <a:r>
              <a:rPr lang="en-US" altLang="en-US" sz="1400" b="1" dirty="0" smtClean="0">
                <a:solidFill>
                  <a:srgbClr val="42BA32"/>
                </a:solidFill>
                <a:latin typeface="Courier New Bold" pitchFamily="1" charset="0"/>
              </a:rPr>
              <a:t>"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That cell is already taken!  Try again</a:t>
            </a:r>
            <a:r>
              <a:rPr lang="en-US" altLang="en-US" sz="1400" b="1" dirty="0" smtClean="0">
                <a:solidFill>
                  <a:srgbClr val="42BA32"/>
                </a:solidFill>
                <a:latin typeface="Courier New Bold" pitchFamily="1" charset="0"/>
              </a:rPr>
              <a:t>.”</a:t>
            </a:r>
            <a:r>
              <a:rPr lang="en-US" altLang="en-US" sz="1400" b="1" dirty="0" smtClean="0">
                <a:latin typeface="Courier New Bold" pitchFamily="1" charset="0"/>
              </a:rPr>
              <a:t>)</a:t>
            </a:r>
            <a:endParaRPr lang="en-US" altLang="en-US" sz="1400" b="1" dirty="0">
              <a:latin typeface="Courier New Bold" pitchFamily="1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else</a:t>
            </a:r>
            <a:r>
              <a:rPr lang="en-US" altLang="en-US" sz="1400" b="1" dirty="0">
                <a:latin typeface="Courier New Bold" pitchFamily="1" charset="0"/>
              </a:rPr>
              <a:t>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board[row][column] = </a:t>
            </a:r>
            <a:r>
              <a:rPr lang="en-US" altLang="en-US" sz="1400" b="1" dirty="0" err="1">
                <a:solidFill>
                  <a:srgbClr val="B74DFF"/>
                </a:solidFill>
                <a:latin typeface="Courier New Bold" pitchFamily="1" charset="0"/>
              </a:rPr>
              <a:t>str</a:t>
            </a:r>
            <a:r>
              <a:rPr lang="en-US" altLang="en-US" sz="1400" b="1" dirty="0">
                <a:latin typeface="Courier New Bold" pitchFamily="1" charset="0"/>
              </a:rPr>
              <a:t>(player)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Courier New Bold" pitchFamily="1" charset="0"/>
              </a:rPr>
              <a:t>            </a:t>
            </a: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break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ChangeArrowheads="1"/>
          </p:cNvSpPr>
          <p:nvPr/>
        </p:nvSpPr>
        <p:spPr bwMode="auto">
          <a:xfrm>
            <a:off x="717550" y="1360488"/>
            <a:ext cx="373692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err="1" smtClean="0">
                <a:solidFill>
                  <a:srgbClr val="FFB74D"/>
                </a:solidFill>
                <a:latin typeface="Monaco"/>
                <a:cs typeface="Monaco"/>
              </a:rPr>
              <a:t>def</a:t>
            </a:r>
            <a:r>
              <a:rPr lang="en-US" altLang="en-US" sz="1400" b="1" dirty="0" smtClean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altLang="en-US" sz="1400" b="1" dirty="0" err="1" smtClean="0">
                <a:solidFill>
                  <a:srgbClr val="0000FF"/>
                </a:solidFill>
                <a:latin typeface="Monaco"/>
                <a:cs typeface="Monaco"/>
              </a:rPr>
              <a:t>printBoard</a:t>
            </a:r>
            <a:r>
              <a:rPr lang="en-US" altLang="en-US" sz="1400" b="1" dirty="0" smtClean="0">
                <a:solidFill>
                  <a:srgbClr val="000000"/>
                </a:solidFill>
                <a:latin typeface="Monaco"/>
                <a:cs typeface="Monaco"/>
              </a:rPr>
              <a:t>(board):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Monaco"/>
                <a:cs typeface="Monaco"/>
              </a:rPr>
              <a:t>    </a:t>
            </a:r>
            <a:r>
              <a:rPr lang="en-US" altLang="en-US" sz="1400" b="1" dirty="0">
                <a:solidFill>
                  <a:srgbClr val="FFB74D"/>
                </a:solidFill>
                <a:latin typeface="Monaco"/>
                <a:cs typeface="Monaco"/>
              </a:rPr>
              <a:t>for</a:t>
            </a:r>
            <a:r>
              <a:rPr lang="en-US" altLang="en-US" sz="1400" b="1" dirty="0">
                <a:latin typeface="Monaco"/>
                <a:cs typeface="Monaco"/>
              </a:rPr>
              <a:t> row </a:t>
            </a:r>
            <a:r>
              <a:rPr lang="en-US" altLang="en-US" sz="1400" b="1" dirty="0">
                <a:solidFill>
                  <a:srgbClr val="FFB74D"/>
                </a:solidFill>
                <a:latin typeface="Monaco"/>
                <a:cs typeface="Monaco"/>
              </a:rPr>
              <a:t>in</a:t>
            </a:r>
            <a:r>
              <a:rPr lang="en-US" altLang="en-US" sz="1400" b="1" dirty="0">
                <a:latin typeface="Monaco"/>
                <a:cs typeface="Monaco"/>
              </a:rPr>
              <a:t> </a:t>
            </a:r>
            <a:r>
              <a:rPr lang="en-US" altLang="en-US" sz="1400" b="1" dirty="0" smtClean="0">
                <a:solidFill>
                  <a:srgbClr val="B74DFF"/>
                </a:solidFill>
                <a:latin typeface="Monaco"/>
                <a:cs typeface="Monaco"/>
              </a:rPr>
              <a:t>range</a:t>
            </a:r>
            <a:r>
              <a:rPr lang="en-US" altLang="en-US" sz="1400" b="1" dirty="0" smtClean="0">
                <a:latin typeface="Monaco"/>
                <a:cs typeface="Monaco"/>
              </a:rPr>
              <a:t>(3</a:t>
            </a:r>
            <a:r>
              <a:rPr lang="en-US" altLang="en-US" sz="1400" b="1" dirty="0">
                <a:latin typeface="Monaco"/>
                <a:cs typeface="Monaco"/>
              </a:rPr>
              <a:t>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Monaco"/>
                <a:cs typeface="Monaco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Monaco"/>
                <a:cs typeface="Monaco"/>
              </a:rPr>
              <a:t>for</a:t>
            </a:r>
            <a:r>
              <a:rPr lang="en-US" altLang="en-US" sz="1400" b="1" dirty="0">
                <a:latin typeface="Monaco"/>
                <a:cs typeface="Monaco"/>
              </a:rPr>
              <a:t> column </a:t>
            </a:r>
            <a:r>
              <a:rPr lang="en-US" altLang="en-US" sz="1400" b="1" dirty="0">
                <a:solidFill>
                  <a:srgbClr val="FFB74D"/>
                </a:solidFill>
                <a:latin typeface="Monaco"/>
                <a:cs typeface="Monaco"/>
              </a:rPr>
              <a:t>in</a:t>
            </a:r>
            <a:r>
              <a:rPr lang="en-US" altLang="en-US" sz="1400" b="1" dirty="0">
                <a:latin typeface="Monaco"/>
                <a:cs typeface="Monaco"/>
              </a:rPr>
              <a:t> </a:t>
            </a:r>
            <a:r>
              <a:rPr lang="en-US" altLang="en-US" sz="1400" b="1" dirty="0" smtClean="0">
                <a:solidFill>
                  <a:srgbClr val="B74DFF"/>
                </a:solidFill>
                <a:latin typeface="Monaco"/>
                <a:cs typeface="Monaco"/>
              </a:rPr>
              <a:t>range</a:t>
            </a:r>
            <a:r>
              <a:rPr lang="en-US" altLang="en-US" sz="1400" b="1" dirty="0" smtClean="0">
                <a:latin typeface="Monaco"/>
                <a:cs typeface="Monaco"/>
              </a:rPr>
              <a:t>(3</a:t>
            </a:r>
            <a:r>
              <a:rPr lang="en-US" altLang="en-US" sz="1400" b="1" dirty="0">
                <a:latin typeface="Monaco"/>
                <a:cs typeface="Monaco"/>
              </a:rPr>
              <a:t>):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Monaco"/>
                <a:cs typeface="Monaco"/>
              </a:rPr>
              <a:t>            </a:t>
            </a:r>
            <a:r>
              <a:rPr lang="en-US" altLang="en-US" sz="1400" b="1" dirty="0">
                <a:solidFill>
                  <a:srgbClr val="B74DFF"/>
                </a:solidFill>
                <a:latin typeface="Monaco"/>
                <a:cs typeface="Monaco"/>
              </a:rPr>
              <a:t>print</a:t>
            </a:r>
            <a:r>
              <a:rPr lang="en-US" altLang="en-US" sz="1400" b="1" dirty="0">
                <a:latin typeface="Monaco"/>
                <a:cs typeface="Monaco"/>
              </a:rPr>
              <a:t>(board[row][column], end=</a:t>
            </a:r>
            <a:r>
              <a:rPr lang="en-US" altLang="en-US" sz="1400" b="1" dirty="0">
                <a:solidFill>
                  <a:srgbClr val="42BA32"/>
                </a:solidFill>
                <a:latin typeface="Monaco"/>
                <a:cs typeface="Monaco"/>
              </a:rPr>
              <a:t>“ “</a:t>
            </a:r>
            <a:r>
              <a:rPr lang="en-US" altLang="en-US" sz="1400" b="1" dirty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Monaco"/>
                <a:cs typeface="Monaco"/>
              </a:rPr>
              <a:t>            </a:t>
            </a:r>
            <a:r>
              <a:rPr lang="en-US" altLang="en-US" sz="1400" b="1" dirty="0">
                <a:solidFill>
                  <a:srgbClr val="FFB74D"/>
                </a:solidFill>
                <a:latin typeface="Monaco"/>
                <a:cs typeface="Monaco"/>
              </a:rPr>
              <a:t>if</a:t>
            </a:r>
            <a:r>
              <a:rPr lang="en-US" altLang="en-US" sz="1400" b="1" dirty="0">
                <a:latin typeface="Monaco"/>
                <a:cs typeface="Monaco"/>
              </a:rPr>
              <a:t> column &lt; 2: </a:t>
            </a:r>
            <a:r>
              <a:rPr lang="en-US" altLang="en-US" sz="1400" b="1" dirty="0">
                <a:solidFill>
                  <a:srgbClr val="B74DFF"/>
                </a:solidFill>
                <a:latin typeface="Monaco"/>
                <a:cs typeface="Monaco"/>
              </a:rPr>
              <a:t>print</a:t>
            </a:r>
            <a:r>
              <a:rPr lang="en-US" altLang="en-US" sz="1400" b="1" dirty="0">
                <a:latin typeface="Monaco"/>
                <a:cs typeface="Monaco"/>
              </a:rPr>
              <a:t>(</a:t>
            </a:r>
            <a:r>
              <a:rPr lang="en-US" altLang="en-US" sz="1400" b="1" dirty="0">
                <a:solidFill>
                  <a:srgbClr val="42BA32"/>
                </a:solidFill>
                <a:latin typeface="Monaco"/>
                <a:cs typeface="Monaco"/>
              </a:rPr>
              <a:t>"|”, </a:t>
            </a:r>
            <a:r>
              <a:rPr lang="en-US" altLang="en-US" sz="1400" b="1" dirty="0">
                <a:latin typeface="Monaco"/>
                <a:cs typeface="Monaco"/>
              </a:rPr>
              <a:t>end=</a:t>
            </a:r>
            <a:r>
              <a:rPr lang="en-US" altLang="en-US" sz="1400" b="1" dirty="0">
                <a:solidFill>
                  <a:srgbClr val="42BA32"/>
                </a:solidFill>
                <a:latin typeface="Monaco"/>
                <a:cs typeface="Monaco"/>
              </a:rPr>
              <a:t>“ “</a:t>
            </a:r>
            <a:r>
              <a:rPr lang="en-US" altLang="en-US" sz="1400" b="1" dirty="0">
                <a:latin typeface="Monaco"/>
                <a:cs typeface="Monaco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Monaco"/>
                <a:cs typeface="Monaco"/>
              </a:rPr>
              <a:t>        </a:t>
            </a:r>
            <a:r>
              <a:rPr lang="en-US" altLang="en-US" sz="1400" b="1" dirty="0">
                <a:solidFill>
                  <a:srgbClr val="FFB74D"/>
                </a:solidFill>
                <a:latin typeface="Monaco"/>
                <a:cs typeface="Monaco"/>
              </a:rPr>
              <a:t>if</a:t>
            </a:r>
            <a:r>
              <a:rPr lang="en-US" altLang="en-US" sz="1400" b="1" dirty="0">
                <a:latin typeface="Monaco"/>
                <a:cs typeface="Monaco"/>
              </a:rPr>
              <a:t> row &lt; 2: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 smtClean="0">
                <a:solidFill>
                  <a:srgbClr val="B74DFF"/>
                </a:solidFill>
                <a:latin typeface="Monaco"/>
                <a:cs typeface="Monaco"/>
              </a:rPr>
              <a:t>            print</a:t>
            </a:r>
            <a:r>
              <a:rPr lang="en-US" altLang="en-US" sz="1400" b="1" dirty="0" smtClean="0">
                <a:latin typeface="Monaco"/>
                <a:cs typeface="Monaco"/>
              </a:rPr>
              <a:t>()</a:t>
            </a:r>
            <a:endParaRPr lang="en-US" altLang="en-US" sz="1400" b="1" dirty="0" smtClean="0">
              <a:solidFill>
                <a:srgbClr val="B74DFF"/>
              </a:solidFill>
              <a:latin typeface="Monaco"/>
              <a:cs typeface="Monaco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B74DFF"/>
                </a:solidFill>
                <a:latin typeface="Monaco"/>
                <a:cs typeface="Monaco"/>
              </a:rPr>
              <a:t> </a:t>
            </a:r>
            <a:r>
              <a:rPr lang="en-US" altLang="en-US" sz="1400" b="1" dirty="0" smtClean="0">
                <a:solidFill>
                  <a:srgbClr val="B74DFF"/>
                </a:solidFill>
                <a:latin typeface="Monaco"/>
                <a:cs typeface="Monaco"/>
              </a:rPr>
              <a:t>           print</a:t>
            </a:r>
            <a:r>
              <a:rPr lang="en-US" altLang="en-US" sz="1400" b="1" dirty="0">
                <a:latin typeface="Monaco"/>
                <a:cs typeface="Monaco"/>
              </a:rPr>
              <a:t>(</a:t>
            </a:r>
            <a:r>
              <a:rPr lang="ja-JP" altLang="en-US" sz="1400" b="1" dirty="0">
                <a:solidFill>
                  <a:srgbClr val="42BA32"/>
                </a:solidFill>
                <a:latin typeface="Monaco"/>
                <a:ea typeface="ＭＳ Ｐゴシック" pitchFamily="-65" charset="-128"/>
                <a:cs typeface="Monaco"/>
              </a:rPr>
              <a:t>”</a:t>
            </a:r>
            <a:r>
              <a:rPr lang="en-US" altLang="ja-JP" sz="1400" b="1" dirty="0">
                <a:solidFill>
                  <a:srgbClr val="42BA32"/>
                </a:solidFill>
                <a:latin typeface="Monaco"/>
                <a:ea typeface="ＭＳ Ｐゴシック" pitchFamily="-65" charset="-128"/>
                <a:cs typeface="Monaco"/>
              </a:rPr>
              <a:t>----------”</a:t>
            </a:r>
            <a:r>
              <a:rPr lang="en-US" altLang="ja-JP" sz="1400" b="1" dirty="0">
                <a:latin typeface="Monaco"/>
                <a:ea typeface="ＭＳ Ｐゴシック" pitchFamily="-65" charset="-128"/>
                <a:cs typeface="Monaco"/>
              </a:rPr>
              <a:t>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latin typeface="Monaco"/>
                <a:cs typeface="Monaco"/>
              </a:rPr>
              <a:t>    </a:t>
            </a:r>
            <a:r>
              <a:rPr lang="en-US" altLang="en-US" sz="1400" b="1" dirty="0">
                <a:solidFill>
                  <a:srgbClr val="B74DFF"/>
                </a:solidFill>
                <a:latin typeface="Monaco"/>
                <a:cs typeface="Monaco"/>
              </a:rPr>
              <a:t>print</a:t>
            </a:r>
            <a:r>
              <a:rPr lang="en-US" altLang="en-US" sz="1400" b="1" dirty="0">
                <a:latin typeface="Monaco"/>
                <a:cs typeface="Monaco"/>
              </a:rPr>
              <a:t>()     </a:t>
            </a:r>
            <a:r>
              <a:rPr lang="en-US" altLang="en-US" sz="1400" b="1" dirty="0">
                <a:solidFill>
                  <a:srgbClr val="FF0000"/>
                </a:solidFill>
                <a:latin typeface="Monaco"/>
                <a:cs typeface="Monaco"/>
              </a:rPr>
              <a:t># CAUSES A LINEBREAK!</a:t>
            </a:r>
            <a:endParaRPr lang="en-US" altLang="en-US" sz="1400" dirty="0">
              <a:solidFill>
                <a:srgbClr val="FF0000"/>
              </a:solidFill>
              <a:latin typeface="Monaco"/>
              <a:cs typeface="Monaco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latin typeface="Monaco"/>
                <a:cs typeface="Monaco"/>
              </a:rPr>
              <a:t>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latin typeface="Courier New Bold" pitchFamily="1" charset="0"/>
              </a:rPr>
              <a:t>            </a:t>
            </a:r>
          </a:p>
        </p:txBody>
      </p:sp>
      <p:pic>
        <p:nvPicPr>
          <p:cNvPr id="22531" name="Picture 102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598988"/>
            <a:ext cx="669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1028"/>
          <p:cNvSpPr>
            <a:spLocks noChangeArrowheads="1"/>
          </p:cNvSpPr>
          <p:nvPr/>
        </p:nvSpPr>
        <p:spPr bwMode="auto">
          <a:xfrm>
            <a:off x="6370638" y="4370388"/>
            <a:ext cx="1371600" cy="609600"/>
          </a:xfrm>
          <a:prstGeom prst="wedgeRectCallout">
            <a:avLst>
              <a:gd name="adj1" fmla="val -46741"/>
              <a:gd name="adj2" fmla="val 645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en-US" sz="1800">
                <a:solidFill>
                  <a:srgbClr val="000000"/>
                </a:solidFill>
                <a:latin typeface="Courier New Bold" pitchFamily="1" charset="0"/>
              </a:rPr>
              <a:t>main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trick</a:t>
            </a:r>
            <a:r>
              <a:rPr lang="en-US" altLang="en-US" sz="1800">
                <a:solidFill>
                  <a:srgbClr val="000000"/>
                </a:solidFill>
                <a:latin typeface="Courier New Bold" pitchFamily="1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22533" name="Line 1029"/>
          <p:cNvSpPr>
            <a:spLocks noChangeShapeType="1"/>
          </p:cNvSpPr>
          <p:nvPr/>
        </p:nvSpPr>
        <p:spPr bwMode="auto">
          <a:xfrm flipH="1" flipV="1">
            <a:off x="4914900" y="4902200"/>
            <a:ext cx="8461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4038600" y="5367338"/>
            <a:ext cx="533400" cy="119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7162800" y="1219200"/>
            <a:ext cx="1066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1 | 2 |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| 1 | 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|   | 1</a:t>
            </a: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mtClean="0"/>
              <a:t>Printing the Board</a:t>
            </a:r>
          </a:p>
        </p:txBody>
      </p:sp>
      <p:sp>
        <p:nvSpPr>
          <p:cNvPr id="22537" name="Rectangle 1026"/>
          <p:cNvSpPr>
            <a:spLocks noChangeArrowheads="1"/>
          </p:cNvSpPr>
          <p:nvPr/>
        </p:nvSpPr>
        <p:spPr bwMode="auto">
          <a:xfrm>
            <a:off x="717550" y="4748213"/>
            <a:ext cx="415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rgbClr val="FFB74D"/>
                </a:solidFill>
                <a:latin typeface="Courier New Bold" pitchFamily="1" charset="0"/>
              </a:rPr>
              <a:t>if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</a:t>
            </a:r>
            <a:r>
              <a:rPr lang="en-US" altLang="en-US" sz="1400" b="1" dirty="0" smtClean="0">
                <a:solidFill>
                  <a:srgbClr val="FF0000"/>
                </a:solidFill>
                <a:latin typeface="Courier New Bold" pitchFamily="1" charset="0"/>
              </a:rPr>
              <a:t>_ _name_ </a:t>
            </a:r>
            <a:r>
              <a:rPr lang="en-US" altLang="en-US" sz="1400" b="1" dirty="0">
                <a:solidFill>
                  <a:srgbClr val="FF0000"/>
                </a:solidFill>
                <a:latin typeface="Courier New Bold" pitchFamily="1" charset="0"/>
              </a:rPr>
              <a:t>_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 == </a:t>
            </a:r>
            <a:r>
              <a:rPr lang="en-US" altLang="en-US" sz="1400" b="1" dirty="0">
                <a:solidFill>
                  <a:srgbClr val="42BA32"/>
                </a:solidFill>
                <a:latin typeface="Courier New Bold" pitchFamily="1" charset="0"/>
              </a:rPr>
              <a:t>"_ _main_ _"</a:t>
            </a:r>
            <a:r>
              <a:rPr lang="en-US" altLang="en-US" sz="1400" b="1" dirty="0">
                <a:solidFill>
                  <a:srgbClr val="0000FF"/>
                </a:solidFill>
                <a:latin typeface="Courier New Bold" pitchFamily="1" charset="0"/>
              </a:rPr>
              <a:t>: main()</a:t>
            </a:r>
          </a:p>
        </p:txBody>
      </p:sp>
      <p:pic>
        <p:nvPicPr>
          <p:cNvPr id="22538" name="Picture 102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668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AutoShape 1028"/>
          <p:cNvSpPr>
            <a:spLocks noChangeArrowheads="1"/>
          </p:cNvSpPr>
          <p:nvPr/>
        </p:nvSpPr>
        <p:spPr bwMode="auto">
          <a:xfrm>
            <a:off x="6858000" y="2624138"/>
            <a:ext cx="1676400" cy="957262"/>
          </a:xfrm>
          <a:prstGeom prst="wedgeRectCallout">
            <a:avLst>
              <a:gd name="adj1" fmla="val -62750"/>
              <a:gd name="adj2" fmla="val -39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Note the sneaky </a:t>
            </a:r>
            <a:r>
              <a:rPr lang="en-US" altLang="en-US" sz="1800" dirty="0" smtClean="0">
                <a:solidFill>
                  <a:srgbClr val="000000"/>
                </a:solidFill>
                <a:cs typeface="Arial" pitchFamily="34" charset="0"/>
              </a:rPr>
              <a:t>ends!</a:t>
            </a:r>
            <a:endParaRPr lang="en-US" altLang="en-US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0" name="Line 1029"/>
          <p:cNvSpPr>
            <a:spLocks noChangeShapeType="1"/>
          </p:cNvSpPr>
          <p:nvPr/>
        </p:nvSpPr>
        <p:spPr bwMode="auto">
          <a:xfrm flipH="1" flipV="1">
            <a:off x="4305300" y="2362200"/>
            <a:ext cx="17907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717550" y="396240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And one more thing…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indent="0" eaLnBrk="1" hangingPunct="1"/>
            <a:r>
              <a:rPr lang="en-US" altLang="en-US" sz="3600" smtClean="0"/>
              <a:t>Lab Problem: The Mandelbrot Set</a:t>
            </a:r>
            <a:endParaRPr lang="en-US" altLang="en-US" smtClean="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235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4114800" y="44196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2286000" y="5334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308725" y="5119688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Real axis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3717925" y="4129088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Imag axis</a:t>
            </a:r>
          </a:p>
        </p:txBody>
      </p:sp>
      <p:sp>
        <p:nvSpPr>
          <p:cNvPr id="23561" name="Oval 11"/>
          <p:cNvSpPr>
            <a:spLocks noChangeArrowheads="1"/>
          </p:cNvSpPr>
          <p:nvPr/>
        </p:nvSpPr>
        <p:spPr bwMode="auto">
          <a:xfrm>
            <a:off x="4572000" y="48545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V="1">
            <a:off x="4572000" y="4800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3"/>
          <p:cNvSpPr>
            <a:spLocks noChangeArrowheads="1"/>
          </p:cNvSpPr>
          <p:nvPr/>
        </p:nvSpPr>
        <p:spPr bwMode="auto">
          <a:xfrm>
            <a:off x="5083175" y="4779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 flipV="1">
            <a:off x="5127625" y="45815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Oval 15"/>
          <p:cNvSpPr>
            <a:spLocks noChangeArrowheads="1"/>
          </p:cNvSpPr>
          <p:nvPr/>
        </p:nvSpPr>
        <p:spPr bwMode="auto">
          <a:xfrm>
            <a:off x="5627688" y="4506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6" name="Oval 16"/>
          <p:cNvSpPr>
            <a:spLocks noChangeArrowheads="1"/>
          </p:cNvSpPr>
          <p:nvPr/>
        </p:nvSpPr>
        <p:spPr bwMode="auto">
          <a:xfrm>
            <a:off x="4092575" y="52911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41148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8" name="Picture 18" descr="beno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4343400" y="4572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ＭＳ Ｐゴシック" pitchFamily="-65" charset="-128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295" y="1311"/>
            <a:chExt cx="5177" cy="114"/>
          </a:xfrm>
        </p:grpSpPr>
        <p:sp>
          <p:nvSpPr>
            <p:cNvPr id="2458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458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Consider some complex number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0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n+1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= z</a:t>
            </a:r>
            <a:r>
              <a:rPr lang="en-US" altLang="en-US" sz="2800" baseline="-25000">
                <a:solidFill>
                  <a:srgbClr val="000000"/>
                </a:solidFill>
                <a:ea typeface="ＭＳ Ｐゴシック" pitchFamily="-65" charset="-128"/>
              </a:rPr>
              <a:t>n</a:t>
            </a:r>
            <a:r>
              <a:rPr lang="en-US" altLang="en-US" sz="2800" baseline="30000">
                <a:solidFill>
                  <a:srgbClr val="000000"/>
                </a:solidFill>
                <a:ea typeface="ＭＳ Ｐゴシック" pitchFamily="-65" charset="-128"/>
              </a:rPr>
              <a:t>2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+ C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For which values of C does this </a:t>
            </a:r>
            <a:r>
              <a:rPr lang="en-US" altLang="en-US" sz="2800" i="1">
                <a:solidFill>
                  <a:srgbClr val="000000"/>
                </a:solidFill>
                <a:ea typeface="ＭＳ Ｐゴシック" pitchFamily="-65" charset="-128"/>
              </a:rPr>
              <a:t>not </a:t>
            </a:r>
            <a:r>
              <a:rPr lang="en-US" altLang="en-US" sz="2800">
                <a:solidFill>
                  <a:srgbClr val="000000"/>
                </a:solidFill>
                <a:ea typeface="ＭＳ Ｐゴシック" pitchFamily="-65" charset="-128"/>
              </a:rPr>
              <a:t>diverge?</a:t>
            </a:r>
          </a:p>
        </p:txBody>
      </p:sp>
      <p:pic>
        <p:nvPicPr>
          <p:cNvPr id="24580" name="Picture 7" descr="mandelbr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45021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958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7467600" y="4038600"/>
            <a:ext cx="1447800" cy="1219200"/>
          </a:xfrm>
          <a:prstGeom prst="wedgeRectCallout">
            <a:avLst>
              <a:gd name="adj1" fmla="val -65681"/>
              <a:gd name="adj2" fmla="val 4323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Hey, that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’</a:t>
            </a: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s a fractal!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3" name="Picture 10" descr="beno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295400"/>
            <a:ext cx="1255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ea typeface="ＭＳ Ｐゴシック" pitchFamily="-65" charset="-128"/>
              </a:rPr>
              <a:t>Lab Problem: The Mandelbrot Set</a:t>
            </a:r>
            <a:endParaRPr lang="en-US" altLang="en-US" sz="440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ndelbro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ndelbr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ar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51815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aar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708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313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ea typeface="ＭＳ Ｐゴシック" pitchFamily="-65" charset="-128"/>
              </a:rPr>
              <a:t>Image courtesy of Aaron Gable, CS 5 Black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Funky Series!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800" smtClean="0"/>
              <a:t>Harmonic Sequence: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 smtClean="0"/>
              <a:t>  1/1 + 1/2 + 1/3 + 1/4 + 1/5 + 1/6 + …</a:t>
            </a:r>
          </a:p>
          <a:p>
            <a:pPr eaLnBrk="1" hangingPunct="1"/>
            <a:r>
              <a:rPr lang="en-US" altLang="en-US" sz="2800" smtClean="0"/>
              <a:t>Without composites (primes only):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 smtClean="0"/>
              <a:t>  1/1 + 1/2 + 1/3 + 1/4 + 1/5 + 1/6 + 1/7 +…</a:t>
            </a:r>
          </a:p>
          <a:p>
            <a:pPr eaLnBrk="1" hangingPunct="1"/>
            <a:r>
              <a:rPr lang="en-US" altLang="en-US" sz="2800" smtClean="0"/>
              <a:t>Without 9’s…</a:t>
            </a:r>
          </a:p>
          <a:p>
            <a:pPr eaLnBrk="1" hangingPunct="1">
              <a:buFont typeface="Lucida Grande" charset="0"/>
              <a:buNone/>
            </a:pPr>
            <a:r>
              <a:rPr lang="en-US" altLang="en-US" sz="2800" smtClean="0"/>
              <a:t>  1/1 + 1/2 + … + 1/8 + 1/9 + … +1/18 + 1/19 + … + 1/88 + 1/89 + 1/90 + 1/91 + …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9722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23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9701" name="Group 6"/>
          <p:cNvGrpSpPr>
            <a:grpSpLocks/>
          </p:cNvGrpSpPr>
          <p:nvPr/>
        </p:nvGrpSpPr>
        <p:grpSpPr bwMode="auto">
          <a:xfrm>
            <a:off x="4572000" y="4648200"/>
            <a:ext cx="304800" cy="304800"/>
            <a:chOff x="0" y="0"/>
            <a:chExt cx="192" cy="192"/>
          </a:xfrm>
        </p:grpSpPr>
        <p:sp>
          <p:nvSpPr>
            <p:cNvPr id="29720" name="Line 7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8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7391400" y="4648200"/>
            <a:ext cx="304800" cy="304800"/>
            <a:chOff x="0" y="0"/>
            <a:chExt cx="192" cy="192"/>
          </a:xfrm>
        </p:grpSpPr>
        <p:sp>
          <p:nvSpPr>
            <p:cNvPr id="29718" name="Line 10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5410200" y="5029200"/>
            <a:ext cx="304800" cy="304800"/>
            <a:chOff x="0" y="0"/>
            <a:chExt cx="192" cy="192"/>
          </a:xfrm>
        </p:grpSpPr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4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4" name="Group 15"/>
          <p:cNvGrpSpPr>
            <a:grpSpLocks/>
          </p:cNvGrpSpPr>
          <p:nvPr/>
        </p:nvGrpSpPr>
        <p:grpSpPr bwMode="auto">
          <a:xfrm>
            <a:off x="3276600" y="5029200"/>
            <a:ext cx="304800" cy="304800"/>
            <a:chOff x="0" y="0"/>
            <a:chExt cx="192" cy="192"/>
          </a:xfrm>
        </p:grpSpPr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4419600" y="5029200"/>
            <a:ext cx="304800" cy="304800"/>
            <a:chOff x="0" y="0"/>
            <a:chExt cx="192" cy="192"/>
          </a:xfrm>
        </p:grpSpPr>
        <p:sp>
          <p:nvSpPr>
            <p:cNvPr id="29712" name="Line 19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20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6" name="Group 21"/>
          <p:cNvGrpSpPr>
            <a:grpSpLocks/>
          </p:cNvGrpSpPr>
          <p:nvPr/>
        </p:nvGrpSpPr>
        <p:grpSpPr bwMode="auto">
          <a:xfrm>
            <a:off x="3810000" y="3657600"/>
            <a:ext cx="304800" cy="304800"/>
            <a:chOff x="0" y="0"/>
            <a:chExt cx="192" cy="192"/>
          </a:xfrm>
        </p:grpSpPr>
        <p:sp>
          <p:nvSpPr>
            <p:cNvPr id="29710" name="Line 22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3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7" name="Group 24"/>
          <p:cNvGrpSpPr>
            <a:grpSpLocks/>
          </p:cNvGrpSpPr>
          <p:nvPr/>
        </p:nvGrpSpPr>
        <p:grpSpPr bwMode="auto">
          <a:xfrm>
            <a:off x="5638800" y="3657600"/>
            <a:ext cx="304800" cy="304800"/>
            <a:chOff x="0" y="0"/>
            <a:chExt cx="192" cy="192"/>
          </a:xfrm>
        </p:grpSpPr>
        <p:sp>
          <p:nvSpPr>
            <p:cNvPr id="29708" name="Line 25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26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Look-And-Say Sequences</a:t>
            </a:r>
            <a:br>
              <a:rPr lang="en-US" altLang="en-US" smtClean="0"/>
            </a:br>
            <a:r>
              <a:rPr lang="en-US" altLang="en-US" smtClean="0"/>
              <a:t>(aka “Read-It-And-Weep”)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1495425"/>
            <a:ext cx="8218488" cy="180975"/>
            <a:chOff x="0" y="0"/>
            <a:chExt cx="5177" cy="114"/>
          </a:xfrm>
        </p:grpSpPr>
        <p:sp>
          <p:nvSpPr>
            <p:cNvPr id="3073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73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0724" name="Rectangle 5"/>
          <p:cNvSpPr>
            <a:spLocks/>
          </p:cNvSpPr>
          <p:nvPr/>
        </p:nvSpPr>
        <p:spPr bwMode="auto">
          <a:xfrm>
            <a:off x="746125" y="2078038"/>
            <a:ext cx="152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1211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111221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312211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?</a:t>
            </a:r>
          </a:p>
        </p:txBody>
      </p:sp>
      <p:pic>
        <p:nvPicPr>
          <p:cNvPr id="471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430338" y="4724400"/>
            <a:ext cx="2379662" cy="1905000"/>
            <a:chOff x="0" y="0"/>
            <a:chExt cx="1498" cy="1200"/>
          </a:xfrm>
        </p:grpSpPr>
        <p:sp>
          <p:nvSpPr>
            <p:cNvPr id="30730" name="AutoShape 8"/>
            <p:cNvSpPr>
              <a:spLocks/>
            </p:cNvSpPr>
            <p:nvPr/>
          </p:nvSpPr>
          <p:spPr bwMode="auto">
            <a:xfrm>
              <a:off x="0" y="0"/>
              <a:ext cx="1498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2925" y="0"/>
                  </a:moveTo>
                  <a:lnTo>
                    <a:pt x="2925" y="12600"/>
                  </a:lnTo>
                  <a:lnTo>
                    <a:pt x="0" y="17010"/>
                  </a:lnTo>
                  <a:lnTo>
                    <a:pt x="2925" y="18000"/>
                  </a:lnTo>
                  <a:lnTo>
                    <a:pt x="2925" y="21600"/>
                  </a:lnTo>
                  <a:lnTo>
                    <a:pt x="6037" y="21600"/>
                  </a:lnTo>
                  <a:lnTo>
                    <a:pt x="10706" y="21600"/>
                  </a:lnTo>
                  <a:lnTo>
                    <a:pt x="21600" y="21600"/>
                  </a:lnTo>
                  <a:lnTo>
                    <a:pt x="21600" y="18000"/>
                  </a:lnTo>
                  <a:lnTo>
                    <a:pt x="21600" y="12600"/>
                  </a:lnTo>
                  <a:lnTo>
                    <a:pt x="21600" y="0"/>
                  </a:lnTo>
                  <a:lnTo>
                    <a:pt x="10706" y="0"/>
                  </a:lnTo>
                  <a:lnTo>
                    <a:pt x="6037" y="0"/>
                  </a:lnTo>
                  <a:lnTo>
                    <a:pt x="2925" y="0"/>
                  </a:lnTo>
                  <a:close/>
                  <a:moveTo>
                    <a:pt x="2925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Rectangle 9"/>
            <p:cNvSpPr>
              <a:spLocks/>
            </p:cNvSpPr>
            <p:nvPr/>
          </p:nvSpPr>
          <p:spPr bwMode="auto">
            <a:xfrm>
              <a:off x="202" y="0"/>
              <a:ext cx="1296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I wonder how many digits there are in the n</a:t>
              </a:r>
              <a:r>
                <a:rPr lang="en-US" altLang="en-US" sz="2400" baseline="300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 term of this sequence?</a:t>
              </a:r>
            </a:p>
          </p:txBody>
        </p:sp>
      </p:grpSp>
      <p:sp>
        <p:nvSpPr>
          <p:cNvPr id="47114" name="Rectangle 10"/>
          <p:cNvSpPr>
            <a:spLocks/>
          </p:cNvSpPr>
          <p:nvPr/>
        </p:nvSpPr>
        <p:spPr bwMode="auto">
          <a:xfrm>
            <a:off x="5105400" y="2209800"/>
            <a:ext cx="3886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Number of digits in the n</a:t>
            </a:r>
            <a:r>
              <a:rPr lang="en-US" altLang="en-US" sz="2800" baseline="30000">
                <a:cs typeface="Arial" pitchFamily="34" charset="0"/>
              </a:rPr>
              <a:t>th</a:t>
            </a:r>
            <a:r>
              <a:rPr lang="en-US" altLang="en-US" sz="2800">
                <a:cs typeface="Arial" pitchFamily="34" charset="0"/>
              </a:rPr>
              <a:t> term of the sequence is asymptotically 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 baseline="30000">
                <a:cs typeface="Arial" pitchFamily="34" charset="0"/>
              </a:rPr>
              <a:t>n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= 1.567</a:t>
            </a:r>
            <a:r>
              <a:rPr lang="en-US" altLang="en-US" sz="2800">
                <a:sym typeface="Symbol" pitchFamily="18" charset="2"/>
              </a:rPr>
              <a:t>…</a:t>
            </a:r>
          </a:p>
          <a:p>
            <a:pPr eaLnBrk="1" hangingPunct="1">
              <a:spcBef>
                <a:spcPts val="1400"/>
              </a:spcBef>
              <a:buSzTx/>
              <a:buFontTx/>
              <a:buNone/>
            </a:pP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altLang="en-US" sz="2800">
                <a:sym typeface="Symbol" pitchFamily="18" charset="2"/>
              </a:rPr>
              <a:t>…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rot="10800000">
            <a:off x="76962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6477000" y="6186488"/>
            <a:ext cx="251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SzTx/>
              <a:buFontTx/>
              <a:buNone/>
            </a:pPr>
            <a:r>
              <a:rPr lang="en-US" altLang="en-US" sz="1800">
                <a:solidFill>
                  <a:srgbClr val="76141E"/>
                </a:solidFill>
                <a:cs typeface="Arial" pitchFamily="34" charset="0"/>
              </a:rPr>
              <a:t>Conway’s Constant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/>
      <p:bldP spid="47115" grpId="0" animBg="1"/>
      <p:bldP spid="47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03450" y="228600"/>
            <a:ext cx="4583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And is often </a:t>
            </a:r>
            <a:r>
              <a:rPr lang="ja-JP" altLang="en-US" sz="3600">
                <a:solidFill>
                  <a:srgbClr val="000000"/>
                </a:solidFill>
                <a:ea typeface="ＭＳ Ｐゴシック" pitchFamily="-65" charset="-128"/>
              </a:rPr>
              <a:t>“</a:t>
            </a:r>
            <a:r>
              <a:rPr lang="en-US" altLang="ja-JP" sz="3600">
                <a:solidFill>
                  <a:srgbClr val="000000"/>
                </a:solidFill>
                <a:ea typeface="ＭＳ Ｐゴシック" pitchFamily="-65" charset="-128"/>
              </a:rPr>
              <a:t>handy</a:t>
            </a:r>
            <a:r>
              <a:rPr lang="ja-JP" altLang="en-US" sz="3600">
                <a:solidFill>
                  <a:srgbClr val="000000"/>
                </a:solidFill>
                <a:ea typeface="ＭＳ Ｐゴシック" pitchFamily="-65" charset="-128"/>
              </a:rPr>
              <a:t>”</a:t>
            </a:r>
            <a:r>
              <a:rPr lang="en-US" altLang="ja-JP" sz="3600">
                <a:solidFill>
                  <a:srgbClr val="000000"/>
                </a:solidFill>
                <a:ea typeface="ＭＳ Ｐゴシック" pitchFamily="-65" charset="-128"/>
              </a:rPr>
              <a:t>…</a:t>
            </a:r>
            <a:endParaRPr lang="en-US" altLang="en-US" sz="3600">
              <a:solidFill>
                <a:srgbClr val="000000"/>
              </a:solidFill>
            </a:endParaRPr>
          </a:p>
        </p:txBody>
      </p:sp>
      <p:pic>
        <p:nvPicPr>
          <p:cNvPr id="4099" name="Picture 6" descr="h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r="4829"/>
          <a:stretch>
            <a:fillRect/>
          </a:stretch>
        </p:blipFill>
        <p:spPr bwMode="auto">
          <a:xfrm>
            <a:off x="2590800" y="1371600"/>
            <a:ext cx="410527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/>
              <a:t>Look-And-Say Sequences</a:t>
            </a:r>
            <a:br>
              <a:rPr lang="en-US" altLang="en-US" smtClean="0"/>
            </a:br>
            <a:r>
              <a:rPr lang="en-US" altLang="en-US" smtClean="0"/>
              <a:t>(aka “Read-It-And-Weep”)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1495425"/>
            <a:ext cx="8218488" cy="180975"/>
            <a:chOff x="0" y="0"/>
            <a:chExt cx="5177" cy="114"/>
          </a:xfrm>
        </p:grpSpPr>
        <p:sp>
          <p:nvSpPr>
            <p:cNvPr id="3175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175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1748" name="Rectangle 5"/>
          <p:cNvSpPr>
            <a:spLocks/>
          </p:cNvSpPr>
          <p:nvPr/>
        </p:nvSpPr>
        <p:spPr bwMode="auto">
          <a:xfrm>
            <a:off x="5105400" y="2209800"/>
            <a:ext cx="3886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Number of digits in the n</a:t>
            </a:r>
            <a:r>
              <a:rPr lang="en-US" altLang="en-US" sz="2800" baseline="30000">
                <a:cs typeface="Arial" pitchFamily="34" charset="0"/>
              </a:rPr>
              <a:t>th</a:t>
            </a:r>
            <a:r>
              <a:rPr lang="en-US" altLang="en-US" sz="2800">
                <a:cs typeface="Arial" pitchFamily="34" charset="0"/>
              </a:rPr>
              <a:t> term of the sequence is asymptotically 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 baseline="30000">
                <a:cs typeface="Arial" pitchFamily="34" charset="0"/>
              </a:rPr>
              <a:t>n</a:t>
            </a:r>
          </a:p>
          <a:p>
            <a:pPr eaLnBrk="1" hangingPunct="1">
              <a:spcBef>
                <a:spcPts val="1600"/>
              </a:spcBef>
              <a:buSzTx/>
              <a:buFontTx/>
              <a:buNone/>
            </a:pPr>
            <a:r>
              <a:rPr lang="en-US" altLang="en-US" sz="2800">
                <a:cs typeface="Arial" pitchFamily="34" charset="0"/>
              </a:rPr>
              <a:t>C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= 1.567</a:t>
            </a:r>
            <a:r>
              <a:rPr lang="en-US" altLang="en-US" sz="2800">
                <a:sym typeface="Symbol" pitchFamily="18" charset="2"/>
              </a:rPr>
              <a:t>…</a:t>
            </a:r>
          </a:p>
          <a:p>
            <a:pPr eaLnBrk="1" hangingPunct="1">
              <a:spcBef>
                <a:spcPts val="1400"/>
              </a:spcBef>
              <a:buSzTx/>
              <a:buFontTx/>
              <a:buNone/>
            </a:pPr>
            <a:r>
              <a:rPr lang="en-US" altLang="en-US" sz="2800">
                <a:sym typeface="Symbol" pitchFamily="18" charset="2"/>
              </a:rPr>
              <a:t>λ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 = 1.30357726034296</a:t>
            </a:r>
            <a:r>
              <a:rPr lang="en-US" altLang="en-US" sz="2800">
                <a:sym typeface="Symbol" pitchFamily="18" charset="2"/>
              </a:rPr>
              <a:t>…</a:t>
            </a: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rot="10800000">
            <a:off x="76962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6477000" y="6186488"/>
            <a:ext cx="3352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SzTx/>
              <a:buFontTx/>
              <a:buNone/>
            </a:pPr>
            <a:r>
              <a:rPr lang="en-US" altLang="en-US" sz="1800">
                <a:solidFill>
                  <a:srgbClr val="76141E"/>
                </a:solidFill>
                <a:cs typeface="Arial" pitchFamily="34" charset="0"/>
              </a:rPr>
              <a:t>Conway’s Constant</a:t>
            </a:r>
          </a:p>
        </p:txBody>
      </p:sp>
      <p:pic>
        <p:nvPicPr>
          <p:cNvPr id="31751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413"/>
            <a:ext cx="513715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965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0"/>
          <p:cNvSpPr>
            <a:spLocks noChangeArrowheads="1"/>
          </p:cNvSpPr>
          <p:nvPr/>
        </p:nvSpPr>
        <p:spPr bwMode="auto">
          <a:xfrm>
            <a:off x="7162800" y="2438400"/>
            <a:ext cx="1600200" cy="914400"/>
          </a:xfrm>
          <a:prstGeom prst="wedgeRectCallout">
            <a:avLst>
              <a:gd name="adj1" fmla="val -47319"/>
              <a:gd name="adj2" fmla="val 5943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itchFamily="18" charset="0"/>
              </a:rPr>
              <a:t>That</a:t>
            </a:r>
            <a:r>
              <a:rPr lang="ja-JP" altLang="en-US" sz="16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’</a:t>
            </a:r>
            <a:r>
              <a:rPr lang="en-US" altLang="ja-JP" sz="1600">
                <a:solidFill>
                  <a:srgbClr val="000000"/>
                </a:solidFill>
                <a:latin typeface="Times New Roman" pitchFamily="18" charset="0"/>
                <a:ea typeface="ＭＳ Ｐゴシック" pitchFamily="-65" charset="-128"/>
              </a:rPr>
              <a:t>ll keep us entertained for a few weeks!</a:t>
            </a:r>
            <a:endParaRPr lang="en-US" alt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512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218488" cy="1143000"/>
          </a:xfrm>
        </p:spPr>
        <p:txBody>
          <a:bodyPr/>
          <a:lstStyle/>
          <a:p>
            <a:pPr marL="0" indent="39688" eaLnBrk="1" hangingPunct="1"/>
            <a:r>
              <a:rPr lang="en-US" altLang="en-US" smtClean="0"/>
              <a:t>What</a:t>
            </a:r>
            <a:r>
              <a:rPr lang="ja-JP" altLang="en-US" smtClean="0">
                <a:ea typeface="ＭＳ Ｐゴシック" pitchFamily="-65" charset="-128"/>
              </a:rPr>
              <a:t>’</a:t>
            </a:r>
            <a:r>
              <a:rPr lang="en-US" altLang="ja-JP" smtClean="0">
                <a:ea typeface="ＭＳ Ｐゴシック" pitchFamily="-65" charset="-128"/>
              </a:rPr>
              <a:t>s Up Next…</a:t>
            </a:r>
            <a:endParaRPr lang="en-US" altLang="en-US" smtClean="0"/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152400" y="1722438"/>
            <a:ext cx="8686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5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-  Loop structures: 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  <a:sym typeface="Arial" charset="0"/>
              </a:rPr>
              <a:t>for</a:t>
            </a:r>
            <a:r>
              <a:rPr lang="en-US" sz="3200" dirty="0" smtClean="0">
                <a:latin typeface="+mn-lt"/>
                <a:sym typeface="Arial" charset="0"/>
              </a:rPr>
              <a:t> and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  <a:sym typeface="Arial" charset="0"/>
              </a:rPr>
              <a:t>while</a:t>
            </a:r>
            <a:endParaRPr lang="en-US" sz="3200" dirty="0" smtClean="0">
              <a:latin typeface="Courier New" pitchFamily="49" charset="0"/>
              <a:cs typeface="Courier New" pitchFamily="49" charset="0"/>
              <a:sym typeface="Arial" charset="0"/>
            </a:endParaRPr>
          </a:p>
          <a:p>
            <a:pPr>
              <a:buFontTx/>
              <a:buChar char="-"/>
              <a:defRPr/>
            </a:pPr>
            <a:r>
              <a:rPr lang="en-US" sz="3200" dirty="0" smtClean="0">
                <a:latin typeface="+mn-lt"/>
                <a:sym typeface="Arial" charset="0"/>
              </a:rPr>
              <a:t>  Writing some </a:t>
            </a:r>
            <a:r>
              <a:rPr lang="ja-JP" altLang="en-US" sz="3200" dirty="0" smtClean="0">
                <a:latin typeface="+mn-lt"/>
                <a:sym typeface="Arial" charset="0"/>
              </a:rPr>
              <a:t>“</a:t>
            </a:r>
            <a:r>
              <a:rPr lang="en-US" altLang="ja-JP" sz="3200" dirty="0" smtClean="0">
                <a:latin typeface="+mn-lt"/>
                <a:sym typeface="Arial" charset="0"/>
              </a:rPr>
              <a:t>bigger</a:t>
            </a:r>
            <a:r>
              <a:rPr lang="ja-JP" altLang="en-US" sz="3200" dirty="0" smtClean="0">
                <a:latin typeface="+mn-lt"/>
                <a:sym typeface="Arial" charset="0"/>
              </a:rPr>
              <a:t>”</a:t>
            </a:r>
            <a:r>
              <a:rPr lang="en-US" altLang="ja-JP" sz="3200" dirty="0" smtClean="0">
                <a:latin typeface="+mn-lt"/>
                <a:sym typeface="Arial" charset="0"/>
              </a:rPr>
              <a:t> programs</a:t>
            </a:r>
          </a:p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	Secret Sharing (cryptography)</a:t>
            </a:r>
          </a:p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	Games (</a:t>
            </a:r>
            <a:r>
              <a:rPr lang="en-US" sz="3200" dirty="0" err="1" smtClean="0">
                <a:latin typeface="+mn-lt"/>
                <a:sym typeface="Arial" charset="0"/>
              </a:rPr>
              <a:t>Nim</a:t>
            </a:r>
            <a:r>
              <a:rPr lang="en-US" sz="3200" dirty="0" smtClean="0">
                <a:latin typeface="+mn-lt"/>
                <a:sym typeface="Arial" charset="0"/>
              </a:rPr>
              <a:t>, Mastermind)</a:t>
            </a:r>
          </a:p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	Data compression</a:t>
            </a:r>
          </a:p>
          <a:p>
            <a:pPr>
              <a:defRPr/>
            </a:pPr>
            <a:r>
              <a:rPr lang="en-US" sz="3200" dirty="0" smtClean="0">
                <a:latin typeface="+mn-lt"/>
                <a:sym typeface="Arial" charset="0"/>
              </a:rPr>
              <a:t> </a:t>
            </a:r>
          </a:p>
          <a:p>
            <a:pPr>
              <a:defRPr/>
            </a:pPr>
            <a:endParaRPr lang="en-US" sz="3200" dirty="0" smtClean="0">
              <a:latin typeface="+mn-lt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About Earthquakes</a:t>
            </a:r>
            <a:endParaRPr lang="en-US" altLang="en-US" dirty="0" smtClean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513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3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447800"/>
            <a:ext cx="345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81000" y="76200"/>
            <a:ext cx="8229600" cy="838200"/>
          </a:xfrm>
          <a:prstGeom prst="rect">
            <a:avLst/>
          </a:prstGeom>
        </p:spPr>
        <p:txBody>
          <a:bodyPr rIns="132080"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  <a:sym typeface="Arial" charset="0"/>
              </a:rPr>
              <a:t>Loops!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614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15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67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Mystery 1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717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7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7172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7173" name="TextBox 19"/>
          <p:cNvSpPr txBox="1">
            <a:spLocks noChangeArrowheads="1"/>
          </p:cNvSpPr>
          <p:nvPr/>
        </p:nvSpPr>
        <p:spPr bwMode="auto">
          <a:xfrm>
            <a:off x="6364288" y="381000"/>
            <a:ext cx="224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I love a good mystery!</a:t>
            </a:r>
          </a:p>
        </p:txBody>
      </p:sp>
      <p:pic>
        <p:nvPicPr>
          <p:cNvPr id="7175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328737"/>
            <a:ext cx="15605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4"/>
          <p:cNvSpPr txBox="1">
            <a:spLocks noChangeArrowheads="1"/>
          </p:cNvSpPr>
          <p:nvPr/>
        </p:nvSpPr>
        <p:spPr bwMode="auto">
          <a:xfrm>
            <a:off x="381000" y="4325938"/>
            <a:ext cx="39068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leppard(″hello″)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leppard(″hello to you″)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371600"/>
            <a:ext cx="96577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B74D"/>
                </a:solidFill>
                <a:latin typeface="Monaco"/>
                <a:cs typeface="Monaco"/>
              </a:rPr>
              <a:t>def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solidFill>
                  <a:srgbClr val="3366FF"/>
                </a:solidFill>
                <a:latin typeface="Monaco"/>
                <a:cs typeface="Monaco"/>
              </a:rPr>
              <a:t>leppard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latin typeface="Monaco"/>
                <a:cs typeface="Monaco"/>
              </a:rPr>
              <a:t>inputString</a:t>
            </a:r>
            <a:r>
              <a:rPr lang="en-US" sz="2200" dirty="0">
                <a:latin typeface="Monaco"/>
                <a:cs typeface="Monaco"/>
              </a:rPr>
              <a:t>):</a:t>
            </a:r>
          </a:p>
          <a:p>
            <a:r>
              <a:rPr lang="en-US" sz="2200" dirty="0" smtClean="0">
                <a:latin typeface="Monaco"/>
                <a:cs typeface="Monaco"/>
              </a:rPr>
              <a:t>    </a:t>
            </a:r>
            <a:r>
              <a:rPr lang="en-US" sz="2200" dirty="0" err="1" smtClean="0">
                <a:latin typeface="Monaco"/>
                <a:cs typeface="Monaco"/>
              </a:rPr>
              <a:t>outputString</a:t>
            </a:r>
            <a:r>
              <a:rPr lang="en-US" sz="2200" dirty="0" smtClean="0">
                <a:latin typeface="Monaco"/>
                <a:cs typeface="Monaco"/>
              </a:rPr>
              <a:t> </a:t>
            </a:r>
            <a:r>
              <a:rPr lang="en-US" sz="2200" dirty="0">
                <a:latin typeface="Monaco"/>
                <a:cs typeface="Monaco"/>
              </a:rPr>
              <a:t>=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""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 smtClean="0">
                <a:solidFill>
                  <a:srgbClr val="FFB74D"/>
                </a:solidFill>
                <a:latin typeface="Monaco"/>
                <a:cs typeface="Monaco"/>
              </a:rPr>
              <a:t>for</a:t>
            </a:r>
            <a:r>
              <a:rPr lang="en-US" sz="2200" dirty="0" smtClean="0">
                <a:latin typeface="Monaco"/>
                <a:cs typeface="Monaco"/>
              </a:rPr>
              <a:t> </a:t>
            </a:r>
            <a:r>
              <a:rPr lang="en-US" sz="2200" dirty="0">
                <a:latin typeface="Monaco"/>
                <a:cs typeface="Monaco"/>
              </a:rPr>
              <a:t>symbol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in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latin typeface="Monaco"/>
                <a:cs typeface="Monaco"/>
              </a:rPr>
              <a:t>inputString</a:t>
            </a:r>
            <a:r>
              <a:rPr lang="en-US" sz="2200" dirty="0">
                <a:latin typeface="Monaco"/>
                <a:cs typeface="Monaco"/>
              </a:rPr>
              <a:t>: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 smtClean="0">
                <a:latin typeface="Monaco"/>
                <a:cs typeface="Monaco"/>
              </a:rPr>
              <a:t>    </a:t>
            </a:r>
            <a:r>
              <a:rPr lang="en-US" sz="2200" dirty="0" smtClean="0">
                <a:solidFill>
                  <a:srgbClr val="FFB74D"/>
                </a:solidFill>
                <a:latin typeface="Monaco"/>
                <a:cs typeface="Monaco"/>
              </a:rPr>
              <a:t>if</a:t>
            </a:r>
            <a:r>
              <a:rPr lang="en-US" sz="2200" dirty="0" smtClean="0">
                <a:latin typeface="Monaco"/>
                <a:cs typeface="Monaco"/>
              </a:rPr>
              <a:t> </a:t>
            </a:r>
            <a:r>
              <a:rPr lang="en-US" sz="2200" dirty="0">
                <a:latin typeface="Monaco"/>
                <a:cs typeface="Monaco"/>
              </a:rPr>
              <a:t>symbol ==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"o"</a:t>
            </a:r>
            <a:r>
              <a:rPr lang="en-US" sz="2200" dirty="0">
                <a:latin typeface="Monaco"/>
                <a:cs typeface="Monaco"/>
              </a:rPr>
              <a:t>: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 smtClean="0">
                <a:latin typeface="Monaco"/>
                <a:cs typeface="Monaco"/>
              </a:rPr>
              <a:t>        </a:t>
            </a:r>
            <a:r>
              <a:rPr lang="en-US" sz="2200" dirty="0" err="1" smtClean="0">
                <a:latin typeface="Monaco"/>
                <a:cs typeface="Monaco"/>
              </a:rPr>
              <a:t>outputString</a:t>
            </a:r>
            <a:r>
              <a:rPr lang="en-US" sz="2200" dirty="0" smtClean="0">
                <a:latin typeface="Monaco"/>
                <a:cs typeface="Monaco"/>
              </a:rPr>
              <a:t> </a:t>
            </a:r>
            <a:r>
              <a:rPr lang="en-US" sz="2200" dirty="0">
                <a:latin typeface="Monaco"/>
                <a:cs typeface="Monaco"/>
              </a:rPr>
              <a:t>= </a:t>
            </a:r>
            <a:r>
              <a:rPr lang="en-US" sz="2200" dirty="0" err="1">
                <a:latin typeface="Monaco"/>
                <a:cs typeface="Monaco"/>
              </a:rPr>
              <a:t>outputString</a:t>
            </a:r>
            <a:r>
              <a:rPr lang="en-US" sz="2200" dirty="0">
                <a:latin typeface="Monaco"/>
                <a:cs typeface="Monaco"/>
              </a:rPr>
              <a:t> +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</a:t>
            </a:r>
            <a:r>
              <a:rPr lang="en-US" sz="2200" dirty="0" err="1">
                <a:solidFill>
                  <a:srgbClr val="42BA32"/>
                </a:solidFill>
                <a:latin typeface="Monaco"/>
                <a:cs typeface="Monaco"/>
              </a:rPr>
              <a:t>ooo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 smtClean="0">
                <a:latin typeface="Monaco"/>
                <a:cs typeface="Monaco"/>
              </a:rPr>
              <a:t>    </a:t>
            </a:r>
            <a:r>
              <a:rPr lang="en-US" sz="2200" dirty="0" smtClean="0">
                <a:solidFill>
                  <a:srgbClr val="FFB74D"/>
                </a:solidFill>
                <a:latin typeface="Monaco"/>
                <a:cs typeface="Monaco"/>
              </a:rPr>
              <a:t>else</a:t>
            </a:r>
            <a:r>
              <a:rPr lang="en-US" sz="2200" dirty="0">
                <a:latin typeface="Monaco"/>
                <a:cs typeface="Monaco"/>
              </a:rPr>
              <a:t>: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 smtClean="0">
                <a:latin typeface="Monaco"/>
                <a:cs typeface="Monaco"/>
              </a:rPr>
              <a:t>        </a:t>
            </a:r>
            <a:r>
              <a:rPr lang="en-US" sz="2200" dirty="0" err="1" smtClean="0">
                <a:latin typeface="Monaco"/>
                <a:cs typeface="Monaco"/>
              </a:rPr>
              <a:t>outputString</a:t>
            </a:r>
            <a:r>
              <a:rPr lang="en-US" sz="2200" dirty="0" smtClean="0">
                <a:latin typeface="Monaco"/>
                <a:cs typeface="Monaco"/>
              </a:rPr>
              <a:t> </a:t>
            </a:r>
            <a:r>
              <a:rPr lang="en-US" sz="2200" dirty="0">
                <a:latin typeface="Monaco"/>
                <a:cs typeface="Monaco"/>
              </a:rPr>
              <a:t>= </a:t>
            </a:r>
            <a:r>
              <a:rPr lang="en-US" sz="2200" dirty="0" err="1">
                <a:latin typeface="Monaco"/>
                <a:cs typeface="Monaco"/>
              </a:rPr>
              <a:t>outputString</a:t>
            </a:r>
            <a:r>
              <a:rPr lang="en-US" sz="2200" dirty="0">
                <a:latin typeface="Monaco"/>
                <a:cs typeface="Monaco"/>
              </a:rPr>
              <a:t> + symbol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>
                <a:solidFill>
                  <a:srgbClr val="B74DFF"/>
                </a:solidFill>
                <a:latin typeface="Monaco"/>
                <a:cs typeface="Monaco"/>
              </a:rPr>
              <a:t>print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latin typeface="Monaco"/>
                <a:cs typeface="Monaco"/>
              </a:rPr>
              <a:t>outputString</a:t>
            </a:r>
            <a:r>
              <a:rPr lang="en-US" sz="2200" dirty="0" smtClean="0">
                <a:latin typeface="Monaco"/>
                <a:cs typeface="Monaco"/>
              </a:rPr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95400"/>
            <a:ext cx="8649899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Monaco"/>
                <a:cs typeface="Monaco"/>
              </a:rPr>
              <a:t>vowels = [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'a'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'e'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</a:t>
            </a:r>
            <a:r>
              <a:rPr lang="en-US" sz="2200" dirty="0" err="1">
                <a:solidFill>
                  <a:srgbClr val="42BA32"/>
                </a:solidFill>
                <a:latin typeface="Monaco"/>
                <a:cs typeface="Monaco"/>
              </a:rPr>
              <a:t>i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'o'</a:t>
            </a:r>
            <a:r>
              <a:rPr lang="en-US" sz="2200" dirty="0">
                <a:latin typeface="Monaco"/>
                <a:cs typeface="Monaco"/>
              </a:rPr>
              <a:t>,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'u'</a:t>
            </a:r>
            <a:r>
              <a:rPr lang="en-US" sz="2200" dirty="0">
                <a:latin typeface="Monaco"/>
                <a:cs typeface="Monaco"/>
              </a:rPr>
              <a:t>]</a:t>
            </a:r>
          </a:p>
          <a:p>
            <a:endParaRPr lang="en-US" sz="2200" dirty="0">
              <a:latin typeface="Monaco"/>
              <a:cs typeface="Monaco"/>
            </a:endParaRPr>
          </a:p>
          <a:p>
            <a:r>
              <a:rPr lang="en-US" sz="2200" dirty="0" err="1">
                <a:solidFill>
                  <a:srgbClr val="FFB74D"/>
                </a:solidFill>
                <a:latin typeface="Monaco"/>
                <a:cs typeface="Monaco"/>
              </a:rPr>
              <a:t>def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Monaco"/>
                <a:cs typeface="Monaco"/>
              </a:rPr>
              <a:t>spamify</a:t>
            </a:r>
            <a:r>
              <a:rPr lang="en-US" sz="2200" dirty="0">
                <a:latin typeface="Monaco"/>
                <a:cs typeface="Monaco"/>
              </a:rPr>
              <a:t>(word):</a:t>
            </a:r>
          </a:p>
          <a:p>
            <a:r>
              <a:rPr lang="en-US" sz="2200" dirty="0">
                <a:latin typeface="Monaco"/>
                <a:cs typeface="Monaco"/>
              </a:rPr>
              <a:t>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for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 err="1">
                <a:latin typeface="Monaco"/>
                <a:cs typeface="Monaco"/>
              </a:rPr>
              <a:t>i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in</a:t>
            </a:r>
            <a:r>
              <a:rPr lang="en-US" sz="2200" dirty="0">
                <a:latin typeface="Monaco"/>
                <a:cs typeface="Monaco"/>
              </a:rPr>
              <a:t> </a:t>
            </a:r>
            <a:r>
              <a:rPr lang="en-US" sz="2200" dirty="0">
                <a:solidFill>
                  <a:srgbClr val="B74D99"/>
                </a:solidFill>
                <a:latin typeface="Monaco"/>
                <a:cs typeface="Monaco"/>
              </a:rPr>
              <a:t>range</a:t>
            </a:r>
            <a:r>
              <a:rPr lang="en-US" sz="2200" dirty="0">
                <a:latin typeface="Monaco"/>
                <a:cs typeface="Monaco"/>
              </a:rPr>
              <a:t>(</a:t>
            </a:r>
            <a:r>
              <a:rPr lang="en-US" sz="2200" dirty="0" err="1">
                <a:solidFill>
                  <a:srgbClr val="B74DFF"/>
                </a:solidFill>
                <a:latin typeface="Monaco"/>
                <a:cs typeface="Monaco"/>
              </a:rPr>
              <a:t>len</a:t>
            </a:r>
            <a:r>
              <a:rPr lang="en-US" sz="2200" dirty="0">
                <a:latin typeface="Monaco"/>
                <a:cs typeface="Monaco"/>
              </a:rPr>
              <a:t>(word)):</a:t>
            </a:r>
          </a:p>
          <a:p>
            <a:r>
              <a:rPr lang="en-US" sz="2200" dirty="0">
                <a:latin typeface="Monaco"/>
                <a:cs typeface="Monaco"/>
              </a:rPr>
              <a:t>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if</a:t>
            </a:r>
            <a:r>
              <a:rPr lang="en-US" sz="2200" dirty="0">
                <a:latin typeface="Monaco"/>
                <a:cs typeface="Monaco"/>
              </a:rPr>
              <a:t> word[</a:t>
            </a:r>
            <a:r>
              <a:rPr lang="en-US" sz="2200" dirty="0" err="1">
                <a:latin typeface="Monaco"/>
                <a:cs typeface="Monaco"/>
              </a:rPr>
              <a:t>i</a:t>
            </a:r>
            <a:r>
              <a:rPr lang="en-US" sz="2200" dirty="0">
                <a:latin typeface="Monaco"/>
                <a:cs typeface="Monaco"/>
              </a:rPr>
              <a:t>]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not in</a:t>
            </a:r>
            <a:r>
              <a:rPr lang="en-US" sz="2200" dirty="0">
                <a:latin typeface="Monaco"/>
                <a:cs typeface="Monaco"/>
              </a:rPr>
              <a:t> vowels:</a:t>
            </a:r>
          </a:p>
          <a:p>
            <a:r>
              <a:rPr lang="en-US" sz="2200" dirty="0">
                <a:latin typeface="Monaco"/>
                <a:cs typeface="Monaco"/>
              </a:rPr>
              <a:t>    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return</a:t>
            </a:r>
            <a:r>
              <a:rPr lang="en-US" sz="2200" dirty="0">
                <a:latin typeface="Monaco"/>
                <a:cs typeface="Monaco"/>
              </a:rPr>
              <a:t> word[0:i] + </a:t>
            </a:r>
            <a:r>
              <a:rPr lang="en-US" sz="2200" dirty="0">
                <a:solidFill>
                  <a:srgbClr val="42BA32"/>
                </a:solidFill>
                <a:latin typeface="Monaco"/>
                <a:cs typeface="Monaco"/>
              </a:rPr>
              <a:t>"spam" </a:t>
            </a:r>
            <a:r>
              <a:rPr lang="en-US" sz="2200" dirty="0">
                <a:latin typeface="Monaco"/>
                <a:cs typeface="Monaco"/>
              </a:rPr>
              <a:t>+ word[i+1:]</a:t>
            </a:r>
          </a:p>
          <a:p>
            <a:r>
              <a:rPr lang="en-US" sz="2200" dirty="0">
                <a:latin typeface="Monaco"/>
                <a:cs typeface="Monaco"/>
              </a:rPr>
              <a:t>        </a:t>
            </a:r>
            <a:r>
              <a:rPr lang="en-US" sz="2200" dirty="0">
                <a:solidFill>
                  <a:srgbClr val="FFB74D"/>
                </a:solidFill>
                <a:latin typeface="Monaco"/>
                <a:cs typeface="Monaco"/>
              </a:rPr>
              <a:t>return </a:t>
            </a:r>
            <a:r>
              <a:rPr lang="en-US" sz="2200" dirty="0" smtClean="0">
                <a:latin typeface="Monaco"/>
                <a:cs typeface="Monaco"/>
              </a:rPr>
              <a:t>word</a:t>
            </a:r>
            <a:endParaRPr lang="en-US" sz="2200" dirty="0"/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>
                <a:ea typeface="ＭＳ Ｐゴシック" pitchFamily="-65" charset="-128"/>
              </a:rPr>
              <a:t>Mystery 2</a:t>
            </a:r>
          </a:p>
        </p:txBody>
      </p:sp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820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0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8197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8198" name="TextBox 19"/>
          <p:cNvSpPr txBox="1">
            <a:spLocks noChangeArrowheads="1"/>
          </p:cNvSpPr>
          <p:nvPr/>
        </p:nvSpPr>
        <p:spPr bwMode="auto">
          <a:xfrm>
            <a:off x="6364288" y="381000"/>
            <a:ext cx="224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I love a good mystery!</a:t>
            </a:r>
          </a:p>
        </p:txBody>
      </p:sp>
      <p:sp>
        <p:nvSpPr>
          <p:cNvPr id="8199" name="TextBox 24"/>
          <p:cNvSpPr txBox="1">
            <a:spLocks noChangeArrowheads="1"/>
          </p:cNvSpPr>
          <p:nvPr/>
        </p:nvSpPr>
        <p:spPr bwMode="auto">
          <a:xfrm>
            <a:off x="381000" y="3962400"/>
            <a:ext cx="37242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″oui″)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″hello″)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&gt;&gt;&gt; spamify(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″aardvark″)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</p:txBody>
      </p:sp>
      <p:pic>
        <p:nvPicPr>
          <p:cNvPr id="8200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554038" cy="7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6324600" y="1600200"/>
            <a:ext cx="2528888" cy="6858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How many times does the </a:t>
            </a:r>
            <a:r>
              <a:rPr lang="en-US" sz="18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 charset="0"/>
              </a:rPr>
              <a:t>return</a:t>
            </a:r>
            <a:r>
              <a:rPr lang="en-US" sz="1800" dirty="0" smtClean="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 happen</a:t>
            </a:r>
            <a:r>
              <a:rPr lang="en-US" sz="1800" dirty="0" smtClean="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?</a:t>
            </a:r>
            <a:endParaRPr lang="en-US" sz="1800" dirty="0">
              <a:solidFill>
                <a:srgbClr val="FFFFFF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Ins="132080"/>
          <a:lstStyle/>
          <a:p>
            <a:pPr indent="0" eaLnBrk="1" hangingPunct="1"/>
            <a:r>
              <a:rPr lang="en-US" altLang="en-US" smtClean="0"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922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22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57200" eaLnBrk="0" hangingPunct="0">
                <a:spcBef>
                  <a:spcPts val="700"/>
                </a:spcBef>
                <a:buSzPct val="100000"/>
                <a:buFont typeface="Lucida Grande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SzPct val="100000"/>
                <a:buFont typeface="Lucida Grande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3pPr>
              <a:lvl4pPr marL="16002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4pPr>
              <a:lvl5pPr marL="2057400" indent="-228600" defTabSz="457200" eaLnBrk="0" hangingPunct="0">
                <a:spcBef>
                  <a:spcPts val="500"/>
                </a:spcBef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sym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9220" name="Rectangle 9"/>
          <p:cNvSpPr>
            <a:spLocks/>
          </p:cNvSpPr>
          <p:nvPr/>
        </p:nvSpPr>
        <p:spPr bwMode="auto">
          <a:xfrm>
            <a:off x="228600" y="16764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457200" y="1752600"/>
            <a:ext cx="464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ts val="700"/>
              </a:spcBef>
              <a:buSzPct val="100000"/>
              <a:buFont typeface="Lucida Grande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Font typeface="Lucida Grande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Font typeface="Lucida Grande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defTabSz="457200" eaLnBrk="0" hangingPunct="0">
              <a:spcBef>
                <a:spcPts val="500"/>
              </a:spcBef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&lt;variable&gt;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&lt;iterable&gt;: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 Do stuff!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symbol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</a:t>
            </a:r>
            <a:r>
              <a:rPr lang="en-US" altLang="ja-JP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″blahblahblah″: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element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[1, 2, 3, 4]: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Courier New" pitchFamily="49" charset="0"/>
              <a:ea typeface="ＭＳ Ｐゴシック" pitchFamily="-65" charset="-128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for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index </a:t>
            </a:r>
            <a:r>
              <a:rPr lang="en-US" altLang="en-US" sz="2000">
                <a:solidFill>
                  <a:srgbClr val="FF66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in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ea typeface="ＭＳ Ｐゴシック" pitchFamily="-65" charset="-128"/>
                <a:cs typeface="Courier New" pitchFamily="49" charset="0"/>
              </a:rPr>
              <a:t> range(42):</a:t>
            </a:r>
          </a:p>
        </p:txBody>
      </p:sp>
      <p:pic>
        <p:nvPicPr>
          <p:cNvPr id="9222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4635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2133600" y="5257800"/>
            <a:ext cx="2667000" cy="4826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sym typeface="Arial" charset="0"/>
              </a:rPr>
              <a:t>Three uses of for!  </a:t>
            </a:r>
          </a:p>
        </p:txBody>
      </p:sp>
      <p:pic>
        <p:nvPicPr>
          <p:cNvPr id="9224" name="Picture 3" descr="AA04968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6365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5943600" y="5181600"/>
            <a:ext cx="2971800" cy="482600"/>
          </a:xfrm>
          <a:prstGeom prst="wedgeRoundRectCallout">
            <a:avLst>
              <a:gd name="adj1" fmla="val -52727"/>
              <a:gd name="adj2" fmla="val 7175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alt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’</a:t>
            </a:r>
            <a:r>
              <a:rPr lang="en-US" sz="16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d like to see four uses of three!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CDFE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CE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CDFE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Pages>0</Pages>
  <Words>2120</Words>
  <Characters>0</Characters>
  <Application>Microsoft Office PowerPoint</Application>
  <PresentationFormat>On-screen Show (4:3)</PresentationFormat>
  <Lines>0</Lines>
  <Paragraphs>399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2</vt:i4>
      </vt:variant>
    </vt:vector>
  </HeadingPairs>
  <TitlesOfParts>
    <vt:vector size="33" baseType="lpstr">
      <vt:lpstr>Title &amp; Bullets</vt:lpstr>
      <vt:lpstr>PowerPoint Presentation</vt:lpstr>
      <vt:lpstr>Recursion is fantastic…</vt:lpstr>
      <vt:lpstr>PowerPoint Presentation</vt:lpstr>
      <vt:lpstr>What’s Up Next…</vt:lpstr>
      <vt:lpstr>About Earthquakes</vt:lpstr>
      <vt:lpstr>PowerPoint Presentation</vt:lpstr>
      <vt:lpstr>Mystery 1</vt:lpstr>
      <vt:lpstr>Mystery 2</vt:lpstr>
      <vt:lpstr>for</vt:lpstr>
      <vt:lpstr>Move Over XBox!</vt:lpstr>
      <vt:lpstr>Try-als and Tribulations</vt:lpstr>
      <vt:lpstr>An Exceptional Program</vt:lpstr>
      <vt:lpstr>Input Validation</vt:lpstr>
      <vt:lpstr>The Alien’s Life Advice</vt:lpstr>
      <vt:lpstr>Good Design</vt:lpstr>
      <vt:lpstr>An Example…</vt:lpstr>
      <vt:lpstr>PowerPoint Presentation</vt:lpstr>
      <vt:lpstr>PowerPoint Presentation</vt:lpstr>
      <vt:lpstr>PowerPoint Presentation</vt:lpstr>
      <vt:lpstr>PowerPoint Presentation</vt:lpstr>
      <vt:lpstr>Printing the Board</vt:lpstr>
      <vt:lpstr>Lab Problem: The Mandelbrot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Funky Series!</vt:lpstr>
      <vt:lpstr>Look-And-Say Sequences (aka “Read-It-And-Weep”)</vt:lpstr>
      <vt:lpstr>Look-And-Say Sequences (aka “Read-It-And-Weep”)</vt:lpstr>
      <vt:lpstr>For screen</vt:lpstr>
      <vt:lpstr>For printing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Geoff Kuenning</cp:lastModifiedBy>
  <cp:revision>78</cp:revision>
  <cp:lastPrinted>2015-10-21T07:02:05Z</cp:lastPrinted>
  <dcterms:modified xsi:type="dcterms:W3CDTF">2016-10-19T02:04:14Z</dcterms:modified>
</cp:coreProperties>
</file>