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97" r:id="rId3"/>
    <p:sldId id="298" r:id="rId4"/>
    <p:sldId id="299" r:id="rId5"/>
    <p:sldId id="325" r:id="rId6"/>
    <p:sldId id="300" r:id="rId7"/>
    <p:sldId id="301" r:id="rId8"/>
    <p:sldId id="302" r:id="rId9"/>
    <p:sldId id="303" r:id="rId10"/>
    <p:sldId id="319" r:id="rId11"/>
    <p:sldId id="321" r:id="rId12"/>
    <p:sldId id="322" r:id="rId13"/>
    <p:sldId id="323" r:id="rId14"/>
    <p:sldId id="326" r:id="rId15"/>
    <p:sldId id="318" r:id="rId16"/>
    <p:sldId id="306" r:id="rId17"/>
    <p:sldId id="307" r:id="rId18"/>
    <p:sldId id="308" r:id="rId19"/>
    <p:sldId id="309" r:id="rId20"/>
    <p:sldId id="310" r:id="rId21"/>
    <p:sldId id="311" r:id="rId22"/>
    <p:sldId id="324" r:id="rId23"/>
    <p:sldId id="312" r:id="rId24"/>
    <p:sldId id="313" r:id="rId25"/>
    <p:sldId id="314" r:id="rId26"/>
    <p:sldId id="315" r:id="rId27"/>
    <p:sldId id="316" r:id="rId28"/>
    <p:sldId id="317" r:id="rId29"/>
    <p:sldId id="292" r:id="rId30"/>
    <p:sldId id="295" r:id="rId31"/>
    <p:sldId id="296" r:id="rId32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</p:sldLst>
    </p:custShow>
    <p:custShow name="For printing" id="1">
      <p:sldLst>
        <p:sld r:id="rId2"/>
        <p:sld r:id="rId5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7"/>
        <p:sld r:id="rId18"/>
        <p:sld r:id="rId19"/>
        <p:sld r:id="rId20"/>
        <p:sld r:id="rId21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DFF"/>
    <a:srgbClr val="42BA32"/>
    <a:srgbClr val="FFB74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9" autoAdjust="0"/>
  </p:normalViewPr>
  <p:slideViewPr>
    <p:cSldViewPr>
      <p:cViewPr varScale="1">
        <p:scale>
          <a:sx n="62" d="100"/>
          <a:sy n="62" d="100"/>
        </p:scale>
        <p:origin x="6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0" y="-8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19:47:43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13047 9897 0,'0'0'0,"-25"0"47,-24 0-31,24 0-1,-25 0-15,1-25 16,-26 0 0,1 1-16,-25-1 15,24 0 1,-24 25-16,0 0 16,0 0-16,-50 0 15,25 0 1,-25 0-16,0 0 15,0 0-15,25-25 16,0 25-16,0 0 16,-25-25-16,-24 25 15,24-24-15,0 24 16,0-25-16,25 25 16,-24-25-16,23 25 15,26 0-15,-50 0 16,25 0-16,-24 0 31,24 0-31,-25 0 16,0 0-16,25 0 15,0 0-15,-25 0 16,50 0 0,0 0-16,-50 0 15,25 0-15,0 0 16,0 0-16,-25 0 0,25 0 15,-25 0 1,25 0-16,0 0 16,25 0-16,0 0 15,24 0-15,-24 0 16,0 0-16,24 0 16,-24 0-16,25 0 15,-26 0-15,26 25 16,-25-25-16,0 25 15,-1-1-15,26 1 16,-25 0 0,-1 25-16,26-26 15,-25 1 1,24 0-16,1 0 16,-25 24-16,24-24 15,1 0 1,24 0-16,-24 25 15,24-26-15,1-24 16,-1 25-16,25-25 16,1 25-16,-1-25 15,0 0 1,25 25 15,0 0 0,0 24-15,0-24-16,25 25 16,0-1-16,-1 1 15,1-1 1,0-24-16,0 25 16,24-1-16,1 1 15,0-25-15,24 24 16,0-24-16,1 0 15,24 0-15,0 0 16,0-25-16,1 24 16,24-24-16,0 25 15,-25-25-15,50 25 16,-25 0 0,25-25-16,24 0 0,-24 0 15,25 0-15,-25 0 16,24 0-16,-49 0 15,50 0 1,49 0-16,-49 0 16,24 0-16,-24 0 15,24 0 1,-24 0-16,-1 0 16,26 0-1,-25 0-15,24 0 16,-24 0-16,-1 0 15,1 0-15,-25 0 16,0 0-16,24 0 16,-24 0-16,0 0 15,24 0-15,-24 25 16,0-25-16,-25 0 16,0 0-16,0 0 15,0 0 1,0 0-16,0 0 15,0 0 1,-24 0-16,24 0 16,-25 0-16,0 0 15,0 0 1,-24 0-16,-26 0 16,26-25-16,-51 25 15,26-50-15,0 1 16,-1-1-16,-24 0 15,0 1-15,0 24 16,-25-25-16,24-49 16,-48-25-16,24 0 15,-50 50 1,25-1-16,0 1 16,-24-25-1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20:00:05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6846 15751 0,'0'0'0,"-25"-25"94,0 0-79,1 1 16,-1-1-31,0 0 16,0 0 0,0 0 15,1 1-15,-1-1-1,0 0-15,-25 0 16,26 0-16,-1 1 15,0-1 1,0 25-16,0-25 16,-24 0-16,24 0 0,-25 0 15,1 1-15,-1 24 16,1-25-16,-1 25 16,-49-25-1,24 25-15,1 0 16,-25-25-16,24 25 15,1 0 1,-25 0-16,-1 0 16,1 0-1,0 0-15,0 0 16,0 25-16,-25-25 16,24 25-16,1-25 15,25 25-15,-26-1 16,26 1-16,0 0 15,-1 25-15,26-50 16,-1 25-16,0-25 16,1 24-16,24 26 15,-25-50 1,1 25-16,-1 0 16,25-1-16,-24 1 0,24-25 15,0 25-15,0-25 16,25 25-1,-24-25-15,24 25 63,0-1-63,0 26 16,0 0-16,24 24 15,-24-49-15,50 49 16,-25-49-16,24 25 15,1-1-15,24-24 16,1 25 0,-1-26-16,25 1 0,1 0 15,-1 0-15,0 0 16,0-25-16,25 24 16,0 1-1,0-25-15,25 25 16,0-25-16,0 25 15,-25-25 1,25 0 0,0 0-16,-25 0 15,0 0-15,0 0 16,0 0-16,0 0 16,-25 0-16,0 0 15,-25-25-15,1 25 16,-25-25-16,-1 25 15,1-49-15,-25 24 16,-1-25-16,1 1 16,-25 24-1,-25 0-15,1 0 16,-26-49-16,0-1 16,1-24-1,-26 0-15,26 0 16,-26 49-1</inkml:trace>
  <inkml:trace contextRef="#ctx0" brushRef="#br0" timeOffset="71407.46">9277 6747 0,'0'0'0,"25"0"110,0 0-110,-1 0 15,1 0 1,25 0-16,24 25 15,1-25-15,24 24 16,25 1-16,25-25 16,-25 0-1,49 25-15,26-25 0,-1 0 16,25 0-16,25 0 16,-24 0-16,49 0 15,-25 0 1,49 0-16,-24 0 15,0 0-15,0 0 16,25 25 0,-1-25-16,1 0 15,-25 25 1,0 24-16,49 26 16,0 24-16,-49 25 15,0-50-15,0 1 16,0-26-16,0 1 15,0 24-15,-25 26 16,74 24-16,-99-25 16,25-25-16,-24 1 15,-1 24-15,0 50 16,0 0-16,-49-50 16,-25-25-1,49 75-15,-24 25 0,-25-25 16,-25-50-1,0 25-15,49 99 16,-73-74-16,-1-50 16,-25 25-16,50 50 15,-49-1-15,-1-49 32,0 25-32,1 74 15,-26-74-15,-24-25 16,0 25-16,0 99 15,-25-74-15,0-50 16,-25 25 0,-25 99-16,26-75 15,-51-24-15,1 50 0,-50 24 16,0-50 0,0 1-16,-75 99 15,26-50-15,24-74 16,-25 25-16,-49 98 15,-25-73-15,50-75 16,-75 50 0,0 49-1,0-25-15,0-49 16,-25 0-16,-24 49 16,-25 1-16,24-75 15,1-25-15,24 50 16,-24 49-1,24-24-15,0-75 0,1 0 16,73-24-16,1-1 16,-25 1-1,0 24-15,25 0 16,0-25-16,24 26 16,26-26-16,24-24 15,0-25-15,0 24 16,0-24-16,-24 0 15,24 0-15,0-25 16,0 24-16,25 1 16,0-25-16,25 25 15,0 25 1,-1-1 0,51-24-16,-26 0 15,26 0-15,-1-1 16,25 1-16,1 0 15,-1-25 1,0 0-16,0-25 16,0 0-16,50 25 15,25-74 1,99-75 0,24 0-16,26 50 15,-1 25-15,25-75 16,25 0-16,0-25 15,-74 75-15,-50 25 32</inkml:trace>
  <inkml:trace contextRef="#ctx0" brushRef="#br0" timeOffset="71854.75">11162 17314 0,'0'0'0,"0"24"32,0 1-17,-25 0-15,25 0 16,0 24-16,0-24 15,25 0-15,25 0 16,-1 25-16,51 24 16,24 25-16,24 25 15,-24-25-15,0 1 16,25-26-16,-25-24 16,25 24-16</inkml:trace>
  <inkml:trace contextRef="#ctx0" brushRef="#br0" timeOffset="72895.28">18802 6722 0,'0'0'0,"-25"0"46,0 0-46,1 0 16,-26-25 0,0 0-16,1 25 15,-26 0-15,-24 0 16,0 50-16,24-25 16,-24-25-16,50 25 31,-51 74-31,26 25 15,0-50 1,24 1-16,0 24 16,26 0-16,-1 0 15,25-24-15,25-26 16,-1-24-16,26-25 16,24 0-16,26 0 15,48 0-15,-24-25 16,50-99-16,-25 25 15,-25 25-15,-50 24 16,1-49-16,-26 0 16,-24-50-1,-25 74-15,0 1 0,-74 0 16,-1 24-16,1 0 16,-25 1-1,24 24-15,1 0 16,24 0-16,1 1 15</inkml:trace>
  <inkml:trace contextRef="#ctx0" brushRef="#br0" timeOffset="73274.6">19100 6226 0,'0'0'0,"0"25"47,0 24-31,0 26-16,0-26 15,0 1 1,0 49-16,0 75 16,0-50-16,0-25 15,0 0-15,0 25 16,0 25-16,0 0 16,0-50-16,0 0 15,0-49-15,0 0 16,0 24-16,0-24 15,0-26-15</inkml:trace>
  <inkml:trace contextRef="#ctx0" brushRef="#br0" timeOffset="73775.53">20538 6201 0,'0'0'0,"-25"0"46,1 0-46,-26 0 0,-24 0 16,-1 0-16,-24 0 16,-25 0-1,0 0-15,0 0 16,25 0-16,24 25 16,26-25-16,-1 50 15,0-26 1,26 1-1,-1 0-15,25 25 16,-25-26-16,25 1 16,0 0-16,25 0 15,-25 24-15,25-24 16,24 50 0,26 98-16,-1-49 0,-24-24 15,49 48-15,25 51 16,0-50-16,-25-25 15,0-25 1,25 0-16</inkml:trace>
  <inkml:trace contextRef="#ctx0" brushRef="#br0" timeOffset="74995.39">19472 5531 0,'0'0'0,"-25"0"110,0 0-95,0 25-15,0 25 16,1-25 0,24 49-16,-25-24 15,0-1-15,25 1 16,-25 124-16,25-26 16,-49-24-16,-1 174 15,0-100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20:03:20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5556 14858 0,'0'0'0,"0"25"312,-25-25-296,25 25-16,-24-25 15,-1 24-15,0-24 16,0 0 0,0 0-1,1 0-15,-1 0 16,-25 0-16,1 0 15,-26 0-15,26 0 32,-26 0-32,1 0 15,-1 0-15,-24 0 16,25-24-16,-1 24 16,1-25-16,-1 0 15,1 0 1,0-24-16,-1 24 15,1-25-15,24 25 0,-24 1 16,-1-1 0,1 0-16,-25 0 15,24-24-15,-24 24 16,0 25-16,24-25 16,-24-25-16,25 26 31,-25-1-31,24-50 15,-24 1-15,0-1 16,49 26-16,-24-26 16,-1 51-16,1-26 15,24 0 1,-24 1-16,-25 24 16,24-49-16,1-1 0,-25-24 15,24 25-15,1-1 16,-1 26-1,1-1-15,24 0 16,-24 26-16,0-51 16,-1 1-16,1-50 15,-1 24-15,26 26 16,-1 0-16,25 49 16,-24-25-16,-1-24 15,0-25-15,1-25 16,-1 24-16,25 1 15,1 49 1,-1 1 0,25 24-16,-25-49 15,0-1-15,0-24 16,25 0 0,0 24-16,0-24 15,0 50-15,0-1 16,0 0-16,0 26 15,0-1-15,0 0 16,0-25-16,0 26 16,0-1-16,25 0 15,0 0-15,-25-25 16,25 1-16,-25 24 16,25-25-16,-1 1 31,-24-1-31,25 25 15,-25-24-15,25 24 16,-25 0-16,50-24 16,-26 24-16,1 0 15,0-25 1,25 26-16,-1-1 16,1 0-16,-1 0 0,26 0 15,-26 1-15,26-1 16,-1 0-1,1 25-15,-26-25 16,1 25-16,0-25 16,-1 25-16,-24 0 15,25 0-15,-26 0 16,1 0-16,0 0 16,0 0-1,0 0 1,-1 0-1,1 0 17,0 0-32,0 0 15,0 0 17,-25-49 77,0-26-93,0 1-1,-25 0 1,25 24-16,-25 0 15,-25 1-15,26 24 16,-1 0-16,-25 0 16,1 0-1,-1 1-15,25 24 16,-24-25-16,24 0 16</inkml:trace>
  <inkml:trace contextRef="#ctx0" brushRef="#br0" timeOffset="702.5">2356 10319 0,'0'0'0,"0"49"140,-49 26-140,24-26 16,0 26-16,-24-50 15,24 24-15,-25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20:23:53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16570 8235 0,'0'0'0,"-25"0"94,0 0-78,0 0-1,0 0-15,1-25 16,-26 1-16,25 24 16,-49-25-16,24 25 0,-24-25 15,-1-25 1,1 26-16,-25-26 16,24 0-16,1 25 15,-1-24-15,26 24 16,-26-25-1,26 26-15,-1 24 0,1-25 16,-1 25-16,-25-25 16,26 0-16,-1 25 15,-24-25-15,-1 25 16,26-24 0,-26 24-16,1 0 15,0 0 1,-26 0-16,26 0 15,-25 0 1,0 0-16,24 24 16,-24 26-16,24 0 15,-24-26-15,50 26 16,-26 0-16,1-26 16,24 1-16,1 0 15,24 25-15,-25-50 16,25 25-16,-24-25 15,24 24-15,0 26 16,0 0-16,1-1 16,-1 26-16,25-1 31,0-24-31,0 24 16,0-49-16,0 0 15,25 24-15,-25-24 16,49 0-1,-24 0-15,25-1 16,-1 26-16,26 0 16,-1 24-16,25-24 0,0-1 15,1 1 1,-1 0-16,25-26 16,0-24-16,-25 25 15,50-25-15,-25-25 16,25 25-16,0-24 15,-1-26-15,-23 50 16,-1-25-16,-25 25 16,0-25-16,-25 25 15,26-25-15,-26 1 16,-24 24 0,24-25-16,0-25 15,1 1 1,-26-26-16,1 1 15,-25 49-15,0 0 16,-25-24 0,0 24-16,0-74 15,-25-1-15,-25-24 16,-24 25-16,-1 25 16,-24-1-16,-74-24 15</inkml:trace>
  <inkml:trace contextRef="#ctx0" brushRef="#br0" timeOffset="6218.92">20985 8161 0,'0'0'0,"0"25"172,0-50-63,25 25-109,-25-25 16,24-25-16,1 26 15,0-1-15,0 25 16,0-25-16,-1 25 15,1 25-15,25-25 16,-1 25 0,1-25-16,0 0 15,-1 0-15,1-50 0,24 0 16</inkml:trace>
  <inkml:trace contextRef="#ctx0" brushRef="#br0" timeOffset="7137.58">21729 8235 0,'0'0'0,"25"0"156,0-49-140,-1-1-16,1 0 16,25 1-1,-25-1-15,-25 0 16,24 26-16,-24-1 15,0 0-15,0 0 16,0 50 15,-24 0-31,-1 0 16,0-1-16,0 1 16,25 0-16,-25-25 31,25 25-31,0 0 15,0 24-15,0 1 16,25 24-16,-25 1 16,25-26-1,0 1-15,0-25 16,-25 0-16,24-25 16,26 0-16,-25 0 0,24-25 15,1 25 1,0-25-16</inkml:trace>
  <inkml:trace contextRef="#ctx0" brushRef="#br0" timeOffset="7639.44">22572 7491 0,'0'0'0,"0"25"93,-25 24-77,25 26-16,0-26 16,0 26-1,0-50 1,0-1-16,25 26 15,0-25-15,-25 24 16,25-24-16,0 0 16,24-25-16,-24 25 15,0 0 1,0-25-16,0 25 16,-1-25-16,26-25 0,0-25 15,-1 25 1,-24-24-16</inkml:trace>
  <inkml:trace contextRef="#ctx0" brushRef="#br0" timeOffset="8188.08">22027 7937 0,'0'0'0,"24"0"78,1-24-78,25-1 15,49 0-15,0-25 16,0 26 0,1-1-16,-1 0 15,-25 0-15,-24 25 16,24-25-16,-24 25 15,0-24-15,-1 24 16,1 0-16</inkml:trace>
  <inkml:trace contextRef="#ctx0" brushRef="#br0" timeOffset="41883.73">14759 9897 0,'0'0'0,"0"-25"32,0 0-32,0 1 15,0-1 1,0 0 15,-25 0-15,0 0-1,0 25 1,25-24-16,-24-1 16,-1 25-1,0-25-15,0 0 16,0-24-16,-24 24 0,-1-25 15,1 1-15,-26-1 16,1 0 0,-26 1-16,26 24 15,0-25-15,-1 1 16,1 24-16,-1 0 16,1 0-1,0 1 1,-1 24-16,1-25 15,-1 0-15,-24 25 16,25-25-16,-26 25 16,26-25-16,-25 25 15,0 0 1,24 0-16,-24 0 0,25 0 16,-26 0-16,26 0 15,-25 0 1,24 0-16,-24 0 15,0 0-15,0 0 16,24 0-16,-24 0 16,0 0-1,24 0 1,-24 0-16,0 0 16,25 0-16,24 0 15,-24 0-15,-1 0 16,1 0-16,24 0 15,-49 0-15,24 0 16,1 0-16,-25 0 16,24 0-16,-24 0 15,25 0-15,-25 25 16,-1-25 0,26 25-16,-25 25 15,24-26-15,-24 26 16,25 0-1,-26-1-15,26-24 16,-25 25-16,0-1 16,-1-24-1,26 0-15,-25 0 16,24-1-16,-24-24 16,25 50-16,-26-25 15,51 0-15,-26 24 16,26-24-16,-1 0 15,1 24-15,24-24 16,0 25-16,-25-1 16,50 1-1,-24-25-15,24 0 16,0-1-16,0 1 0,0 0 16,24 0-1,1 0-15,0 0 16,25-1-1,-1-24-15,26 25 16,-1 25-16,0-25 16,26-25-1,-1 24-15,0 1 16,0-25 0,25 25-16,-24-25 15,48 25-15,-24-25 16,25 0-16,-25 25 15,0-25-15,0 0 16,25 0-16,0 0 16,25 24-16,-26-24 15,26 0-15,-25 0 16,0 0-16,0 25 16,-25-25-1,24 0-15,26 0 16,-25 25-1,0-25-15,24 25 16,1 0-16,-25-25 16,0 24-1,-1 1-15,1 0 16,0 0-16,0 0 16,0-1-16,0-24 15,-1 25-15,-24 0 16,0-25-16,0 25 15,1-25-15,-26 25 16,0-1-16,25-24 16,-25 0-1,0 0-15,-24 0 16,-26 0-16,1 0 0,0 0 16,-26 0-16,1 0 15,0-24 1,-25-1-1,0 0-15,0 0 16,0 0-16,-25 1 16,25-1-1,-49-25 1,-1 1-16,-24-51 16,-1-24-16,1 25 15,-25 0-15,-1 49 16</inkml:trace>
  <inkml:trace contextRef="#ctx0" brushRef="#br0" timeOffset="208202.63">6400 12998 0,'0'0'0,"0"-25"47,0 0-31,0 0-1,24 25 63,1 0-46,0 0-17,-25 25-15,50 49 16,-26 1-1,-24-1-15,25 26 16,0-1-16,-25 0 16,25-49-16,-25-26 15,25 1-15</inkml:trace>
  <inkml:trace contextRef="#ctx0" brushRef="#br0" timeOffset="208951.65">6548 12353 0,'0'0'0,"25"0"78,0 0-78,0 0 15,0 0-15,24 0 16,-24 0-16,0 0 16,24 49-1,26 26-15,-50-1 16,0-24-16,24-1 15,-49 1-15,25-25 16,-25 24 0,0 26-1,0 24-15,0 0 16,0-24-16,-25-26 16,25 1-16,-49 0 15,24-26-15,0 26 16,-25-25-16,25 0 15,-24 24-15,-1-24 16,1-25-16,24 25 16,0-25-16</inkml:trace>
  <inkml:trace contextRef="#ctx0" brushRef="#br0" timeOffset="210370.9">7417 12353 0,'0'0'0,"0"25"47,0 24-31,0 26-1,-25-26-15,0 1 16,25-1-16,-25 1 16,0 49-16,1 25 15,24-25-15,-25-24 32,25-26-32,0 1 15,0-25-15,0 0 16,0 0-16,0-50 31,0 0-15,0 0-16,25 0 15,-25-24 1,0-1-16,0-24 16,0 24-1,0 0-15,0 1 16,0 24-16,0-25 15,0 26-15,0-1 0,0 0 16,24-25 0,1 26-16,0-1 15,0 0-15,0 0 16,24 0-16,1 25 16,-25-24-16,24-1 15,-24 25 1,0 0-1,24 0-15,-24 25 16,-25-1 0,25 1-16,-25 0 15,0 25-15,0-26 16,0 1-16,-25 0 16,25 0-16,-25 0 15,1 24-15,-1-49 16,25 25-16,-25-25 15,25 25 1,-25-25-16,0 25 16,25-1-16,25 1 62,0-25-46,25 25-16,-1 49 15,26 1-15,-1-1 16,-24-24 0,24 24-16,-24-49 0,-1 25 15,26-25-15,-50 24 16,24-24-16,1 0 16,-25-25-1</inkml:trace>
  <inkml:trace contextRef="#ctx0" brushRef="#br0" timeOffset="210994.79">8310 12353 0,'0'0'0,"0"25"62,0-1-46,24 1-16,-24 25 0,25-1 15,25-24-15,-25 25 16,-1-1 0,1-24-16,0 0 15,0 0-15,0 0 16,-1-25 15,1 0-31,0-25 16,25 0-16,-26 0 15,1 0-15,25 1 16,-25-26-16,24 25 16,1-24-1,-1 24-15</inkml:trace>
  <inkml:trace contextRef="#ctx0" brushRef="#br0" timeOffset="211674.42">8756 12477 0,'0'0'0,"-25"25"46,25-1-30,-25-24 0,25 25-16,-24 0 15,24 25-15,-25-26 16,0 26-16,25-25 16,0 49-16,-25 75 15,25-25-15,0-50 16,0-24-16,0 49 15,-25 1-15</inkml:trace>
  <inkml:trace contextRef="#ctx0" brushRef="#br0" timeOffset="213831.45">6449 13022 0,'0'0'0,"25"0"344,0 0-328,0 0-16,-1 0 31,1 0-31,0 0 31,-50 0 391,0-24-406,25-26-1,-24 25-15,24-49 16,-25 49-16,25-25 0,0 26 15,0-1-15,0 0 16,0-25 0,0 26-1,0-1 1,0 0-16,0 0 31,0 0-15,25 1 124,-25-1-124,24 25-16,1 0 16,0-25-1</inkml:trace>
  <inkml:trace contextRef="#ctx0" brushRef="#br0" timeOffset="-1955.51">8334 14387 0,'0'0'16,"-24"0"46,-1 0-62,0 0 32,0 0-17,-24 0-15,-1 0 16,-24 0-16,24 0 15,-25 0-15,1 0 16,0 0-16,-26 0 16,1-25-1,0 0-15,25 0 0,-26-24 16,1-1-16,0-24 16,0 24-16,24 0 15,1 26 1,-25-26-16,24 0 15,-24 1-15,25 24 16,-26 0-16,26 0 0,-25 1 16,0-1-1,-25 0-15,24 0 16,1 0-16,0 1 16,0-1-16,-1 0 15,1 25-15,-25 0 31,0 0-31,-25 0 16,25 0-16,0 0 16,0 0-16,25-25 15,-25 25-15,25 0 16,-25-25 0,25 25-16,-25-24 15,24 24-15,-24 0 0,0 0 16,0 0-16,0 24 15,0-24 1,0 25-16,0-25 16,25 25-16,0-25 15,-25 25-15,0-25 16,24 25 0,-24-25-1,0 24-15,-24-24 16,-1 25-16,25 50 15,-25-1-15,25 0 16,-25-24-16,50 24 16,0 1-1,-1-50-15,26-1 0,0 26 16,-1-25-16,-24 24 16,0-24-16,24 25 15,1 0 1,49-26-16,0 26 15,0-25-15,1 0 16,24 49-16,0-24 0,0-26 16,0 1-1,24 0-15,1 0 16,25 24-16,-25-24 16,49 25-16,-49-50 15,74 25-15,-24 24 31,24-24-31,0 0 16,-25 0-16,1-25 16,24 0-16,25 0 15,-25 0-15,50 24 16,0-24 0,0 0-16,-25 0 15,25 0-15,24 25 0,1-25 16,24 50-16,-24-25 15,0 24 1,-1 1-16,1-25 16,-25 24-16,24-24 15,51 25-15,-26-25 32,-24-1-32,-1-24 15,26 0-15,-26 0 16,26 0-16,-1-24 15,25-26-15,-24 0 16,-1 1 0,-24 24-16,49 0 15,0 0-15,1 0 0,-1 1 16,-25 24-16,-24-25 16,24 25-1,-49-25-15,25 25 16,-50 0-16,25 0 15,0-25-15,-1 0 16,-24-49-16,0-25 31,-24 24-31,-1 26 16,-50-1-16,1 1 16,0-75-16,-50 24 15,-25-24-15,-25 50 16,-74-25-1,-25 24-15,-1091 323 16</inkml:trace>
  <inkml:trace contextRef="#ctx0" brushRef="#br0" timeOffset="166951.24">23143 16495 0,'0'0'15,"-25"0"48,0 0-63,-24-25 16,-26 25-16,1 0 0,-1 0 15,-24 0 1,-25 0-16,25 0 15,-25 0-15,25 25 16,-50 0-16,0 0 16,-25 0-16,1 24 31,-26-24-31,26-25 16,-26 0-16,26 0 15,-51 0-15,26 0 16,-1-25-16,1 25 15,-25-25 1,24 1-16,-49 24 16,25-25-16,-25 0 0,0 0 15,25 25-15,-1-25 16,1 25 0,-25-24-16,-25 24 15,25 0-15,25-25 16,-25 25-16,0-25 15,0 0 1,0 0 0,0-24-16,25-26 15,-26 1-15,1-1 16,-24 1-16,24 49 16,-1-24-1,1-1-15,0 25 16,25 0-16,-50 1 0,25 24 15,0-25-15,25 25 16,-50 0-16,25-25 16,-25 0-1,25 25-15,25 0 16,-25 0-16,-25-25 16,0 25-16,25 0 0,25 0 15,-25 0 16,0 0-31,0 0 0,25 25 0,-1-25 16,26 0-16,-50 0 31,0 0-31,-25 0 16,25 0-16,25 25 16,-1-25-16,1 0 15,0 50-15,-50-26 16,75 26-16,-26 0 15,1 24 1,25 0-16,-1-24 16,1 24-16,-1-24 0,1-25 15,24 0-15,25-1 16,1 1 0,-26-25-16,0 25 15,1 0-15,-1 49 16,-24 1-16,49 24 15,0-25 1,0-24 0,50 24-16,-50-49 15,25 25-15,0-25 16,0 24-16,25-24 16,-25-25-16,0 25 15,0-25 1,25 25-16,-1-1 0,1-24 15,25 0-15,-1 0 16,1 0-16,-1 25 16,1-25-1,0 25-15,24 0 16,0 0-16,1-1 16,-1 1-1,25-25 1,1 50-16,-1-25 15,25-1-15,0 1 16,0 0-16,0 0 16,0 24-16,25-24 15,-1 0-15,26 0 16,24 0-16,26 24 16,24 1-16,24 49 15,1 0-15,25 1 16,0-1-1,-1 0-15,50-25 16,1-24-16,24 0 16,-25-26-16,0 1 0,25 0 15,0 0-15,25 0 16,0-25 0,-25 24-16,99-24 15,-49 0-15,24 0 16,-24 0-16,0 0 15,24 0 1,-24 0 0,24 0-16,1 0 15,-1 0-15,26 0 16,-26 0-16,0 0 16,26 0-16,-26-24 15,1-1 1,-26 0-16,75-25 0,0 1 15,-49-1-15,-1 1 16,50-26 0,0 1-16,-24-1 0,-26 51 15,75-26 1,-25 25-16,-25 0 16,-24 25-1,24-24 1,0 24-16,25 0 15,-74 0-15,74 0 16,25 0-16,-50 0 16,25 0-16,0 0 15,25 24 1,-49-24-16,73 0 0,-49 0 16,0 0-16,1 0 15,48-24-15,-24 24 16,-74 0-1,-1 0-15,50 0 16,25 0-16,-99 0 16,-50 0-16,49 0 0,-49 0 31,-24-75-15,24 1-16,-50-50 15,-74 49-15,-25 26 16,-49-1-16,0-74 15,-50-25-15,-50 50 16,0-50-16,-123-99 16,-1 50-16,-24 49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20:35:43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5209 719 0,'0'0'0,"-25"0"94,0 0-79,1-24-15,-1 24 16,0-25 0,-49 0-16,-1 0 15,1 0-15,-26 25 16,76-24-16,-76-1 16,26 0-16,0 0 15,49 0-15,-50 0 16,26-24-16,-26-1 15,1 25-15,0-24 16,-1-1-16,1 25 16,-1-24-1,-49-1 1,25 25-16,0 1 16,0-1-16,-25 0 15,0 25-15,-75 0 31,100 0-31,0 0 16,0 0-16,-249 0 31,249 0-31,0 0 16,0 0-16,-25 0 16,0 0-1,24 0-15,-24 25 0,25 49 16,0-24-16,0 49 15,-1 0-15,26-24 16,24-26-16,1-24 16,24-25-16,-49 50 15,-26 24-15,1 25 16,0 25 0,25-24-16,24-1 15,0-50 1,50 1-16,-25-50 15,1 25-15,-1 0 16,-25 24 0,25-24-16,-24 74 15,-1-24-15,25 24 16,-24 0-16,49 0 16,0-74-16,0 0 15,0 0-15,0 0 16,25 24-1,-1-24-15,1 49 16,50 26-16,-1-1 16,-24 0-1,24-25 1,25 26-16,-24-51 16,24 1-16,25-25 15,25 24-15,-50-24 16,0-25-1,50 25-15,25-25 16,-1 0-16,1 0 16,0-25-16,24-25 15,25 1-15,1-26 16,-26 26-16,-24-1 16,-1 1-16,1-1 15,-25 25-15,0 0 16,24 1-16,-24-26 15,0-24-15,-25-1 16,0 1-16,0-25 16,-50 49-16,1 0 15,-1 26-15,1-1 16,-51-25 0,26 25-16,0-49 15,-26-1 1,1-24-16,0 0 15,-25 49 1,-25 1-16,0-26 16,-24 1-16,-26-50 15,-123-174-15,49 125 16,0 24-16,25 74 16,0 1-16,-25 24 15,-123-24-15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04359"/>
            <a:ext cx="5586735" cy="41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07134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65AA9B8-137E-4633-B1E9-D57930DC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AC0A44-A17B-4082-A96A-2CCC544EB3DF}" type="slidenum">
              <a:rPr lang="en-US" altLang="en-US" smtClean="0">
                <a:sym typeface="Arial" pitchFamily="34" charset="0"/>
              </a:rPr>
              <a:pPr eaLnBrk="1" hangingPunct="1"/>
              <a:t>1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Class 15 Imperative 1</a:t>
            </a:r>
          </a:p>
          <a:p>
            <a:pPr marL="39561" eaLnBrk="1" hangingPunct="1">
              <a:spcBef>
                <a:spcPts val="412"/>
              </a:spcBef>
            </a:pP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Setup: be prepared to demo lec15prog01-strmod.py and lec15prog02-guessgame.py.  Also have a Mandelbrot zoom ready to go.</a:t>
            </a:r>
            <a:endParaRPr lang="en-US" altLang="en-US" baseline="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Worksheet:</a:t>
            </a:r>
            <a:r>
              <a:rPr lang="en-US" altLang="en-US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en-US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getmove</a:t>
            </a:r>
            <a:r>
              <a:rPr lang="en-US" altLang="en-US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and </a:t>
            </a:r>
            <a:r>
              <a:rPr lang="en-US" altLang="en-US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printboard</a:t>
            </a:r>
            <a:r>
              <a:rPr lang="en-US" altLang="en-US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for tic-tac-toe.</a:t>
            </a:r>
          </a:p>
          <a:p>
            <a:pPr marL="39561" eaLnBrk="1" hangingPunct="1">
              <a:spcBef>
                <a:spcPts val="412"/>
              </a:spcBef>
            </a:pPr>
            <a:endParaRPr lang="en-US" altLang="en-U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This is lec15prog02-guessgame.py, which has play,  play1 = play,  play2, and play3.  Demo (but don’t show) all three, showing that for #1 you can type "secret", for #2  typing "secret" breaks, and #3 insists on correctness.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B197E6-9E5E-4D52-8B79-862A5F34F144}" type="slidenum">
              <a:rPr lang="en-US" altLang="en-US" smtClean="0">
                <a:sym typeface="Arial" pitchFamily="34" charset="0"/>
              </a:rPr>
              <a:pPr eaLnBrk="1" hangingPunct="1"/>
              <a:t>10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The animation pops up </a:t>
            </a:r>
            <a:r>
              <a:rPr lang="en-US" altLang="en-US" dirty="0" err="1">
                <a:latin typeface="Arial" pitchFamily="34" charset="0"/>
              </a:rPr>
              <a:t>saferDivide</a:t>
            </a:r>
            <a:r>
              <a:rPr lang="en-US" altLang="en-US" dirty="0">
                <a:latin typeface="Arial" pitchFamily="34" charset="0"/>
              </a:rPr>
              <a:t>.</a:t>
            </a:r>
          </a:p>
          <a:p>
            <a:endParaRPr lang="en-US" altLang="en-US" dirty="0">
              <a:latin typeface="Arial" pitchFamily="34" charset="0"/>
            </a:endParaRPr>
          </a:p>
          <a:p>
            <a:r>
              <a:rPr lang="en-US" altLang="en-US" dirty="0">
                <a:latin typeface="Arial" pitchFamily="34" charset="0"/>
              </a:rPr>
              <a:t>Demo these from lec15prog03-safedivide.py, showing how safe/safer/safest increasingly protect against dividing by 0 and strings.</a:t>
            </a:r>
          </a:p>
          <a:p>
            <a:r>
              <a:rPr lang="en-US" altLang="en-US" dirty="0" err="1">
                <a:latin typeface="Arial" pitchFamily="34" charset="0"/>
              </a:rPr>
              <a:t>safeDivide</a:t>
            </a:r>
            <a:r>
              <a:rPr lang="en-US" altLang="en-US" baseline="0" dirty="0">
                <a:latin typeface="Arial" pitchFamily="34" charset="0"/>
              </a:rPr>
              <a:t> returns infinity on strings.  </a:t>
            </a:r>
            <a:r>
              <a:rPr lang="en-US" altLang="en-US" baseline="0" dirty="0" err="1">
                <a:latin typeface="Arial" pitchFamily="34" charset="0"/>
              </a:rPr>
              <a:t>saferDivide</a:t>
            </a:r>
            <a:r>
              <a:rPr lang="en-US" altLang="en-US" baseline="0" dirty="0">
                <a:latin typeface="Arial" pitchFamily="34" charset="0"/>
              </a:rPr>
              <a:t> only gives infinity on true divides by zero but breaks on strings.</a:t>
            </a:r>
          </a:p>
          <a:p>
            <a:r>
              <a:rPr lang="en-US" altLang="en-US" baseline="0" dirty="0" err="1">
                <a:latin typeface="Arial" pitchFamily="34" charset="0"/>
              </a:rPr>
              <a:t>safestDivide</a:t>
            </a:r>
            <a:r>
              <a:rPr lang="en-US" altLang="en-US" baseline="0" dirty="0">
                <a:latin typeface="Arial" pitchFamily="34" charset="0"/>
              </a:rPr>
              <a:t> (next slide) handles all cases.</a:t>
            </a:r>
          </a:p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A9BB39-92C4-4D43-91B3-CFB35C478C12}" type="slidenum">
              <a:rPr lang="en-US" altLang="en-US" smtClean="0">
                <a:sym typeface="Arial" pitchFamily="34" charset="0"/>
              </a:rPr>
              <a:pPr eaLnBrk="1" hangingPunct="1"/>
              <a:t>11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54E3D5-8D4F-4ABC-8794-26B68E56CC98}" type="slidenum">
              <a:rPr lang="en-US" altLang="en-US" smtClean="0">
                <a:sym typeface="Arial" pitchFamily="34" charset="0"/>
              </a:rPr>
              <a:pPr eaLnBrk="1" hangingPunct="1"/>
              <a:t>12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B2F1C4-EE42-4FB2-8485-5520539A3461}" type="slidenum">
              <a:rPr lang="en-US" altLang="en-US" smtClean="0">
                <a:sym typeface="Arial" pitchFamily="34" charset="0"/>
              </a:rPr>
              <a:pPr eaLnBrk="1" hangingPunct="1"/>
              <a:t>13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Assert can be used to ensure functions are invoked and working correctly.  It can also be used to test them.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B2F1C4-EE42-4FB2-8485-5520539A3461}" type="slidenum">
              <a:rPr lang="en-US" altLang="en-US" smtClean="0">
                <a:sym typeface="Arial" pitchFamily="34" charset="0"/>
              </a:rPr>
              <a:pPr eaLnBrk="1" hangingPunct="1"/>
              <a:t>14</a:t>
            </a:fld>
            <a:endParaRPr lang="en-US" altLang="en-US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4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800EF2-5E9D-4C2C-A869-64F28A950BB6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15</a:t>
            </a:fld>
            <a:endParaRPr lang="en-US" altLang="en-US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EDD6B8-73E2-44DE-9B01-7E019C2C2A29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E1005C-E2BB-43AA-9AB9-552DE9316EF4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AC8298-1C7C-46E5-9082-5973712BBD56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main() is the traditional name for a “overall wrapper” function.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E5C669-9F38-46A4-AB07-24391DE7FD67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In Python, demo the two options and what happens when you change a cell.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236AAF-8E20-4C24-A04C-E03726BE1BEE}" type="slidenum">
              <a:rPr lang="en-US" altLang="en-US" smtClean="0">
                <a:sym typeface="Arial" pitchFamily="34" charset="0"/>
              </a:rPr>
              <a:pPr eaLnBrk="1" hangingPunct="1"/>
              <a:t>2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3238C7-BCBE-4006-B207-FEB7F14CF2CF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Worksheet: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 write </a:t>
            </a:r>
            <a:r>
              <a:rPr lang="en-US" altLang="en-US" baseline="0" dirty="0" err="1">
                <a:latin typeface="Arial" pitchFamily="34" charset="0"/>
                <a:ea typeface="ＭＳ Ｐゴシック" pitchFamily="-65" charset="-128"/>
              </a:rPr>
              <a:t>getmove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 and take a stab at </a:t>
            </a:r>
            <a:r>
              <a:rPr lang="en-US" altLang="en-US" baseline="0" dirty="0" err="1">
                <a:latin typeface="Arial" pitchFamily="34" charset="0"/>
                <a:ea typeface="ＭＳ Ｐゴシック" pitchFamily="-65" charset="-128"/>
              </a:rPr>
              <a:t>printBoard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.  We’ll look at my solutions in a moment.</a:t>
            </a:r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5DE7C8-0A02-49B9-A533-43D7E35AE1E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this introduces the break statement.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E0E2E2-8626-4533-89B9-DADD812ECAC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617BC3-6811-4EEC-92CD-34CD99182C7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39F985-3A1B-4E27-A268-7C1AEE1E6EDD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BAB6A1-D429-4C37-BCFA-E262F026156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CEB240-77F5-472F-AB94-8A0B0050B95C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0747CB-F20A-453F-822D-66A969E5D00B}" type="slidenum">
              <a:rPr lang="en-US" altLang="en-US" smtClean="0">
                <a:sym typeface="Arial" pitchFamily="34" charset="0"/>
              </a:rPr>
              <a:pPr eaLnBrk="1" hangingPunct="1"/>
              <a:t>27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F9DE90-95B1-4A5B-967B-2CC43CC3AC17}" type="slidenum">
              <a:rPr lang="en-US" altLang="en-US" smtClean="0">
                <a:sym typeface="Arial" pitchFamily="34" charset="0"/>
              </a:rPr>
              <a:pPr eaLnBrk="1" hangingPunct="1"/>
              <a:t>28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D839D0-7F3D-4F87-8D7C-BDE31C2D41C8}" type="slidenum">
              <a:rPr lang="en-US" altLang="en-US" smtClean="0">
                <a:sym typeface="Arial" pitchFamily="34" charset="0"/>
              </a:rPr>
              <a:pPr eaLnBrk="1" hangingPunct="1"/>
              <a:t>29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</a:rPr>
              <a:t>The harmonic series diverges (slowly).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2164D8-F934-4B18-8634-0BB926EEC871}" type="slidenum">
              <a:rPr lang="en-US" altLang="en-US" smtClean="0">
                <a:sym typeface="Arial" pitchFamily="34" charset="0"/>
              </a:rPr>
              <a:pPr eaLnBrk="1" hangingPunct="1"/>
              <a:t>3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61F4B0-4626-42EE-9E05-922FB9341E8C}" type="slidenum">
              <a:rPr lang="en-US" altLang="en-US" smtClean="0">
                <a:sym typeface="Arial" pitchFamily="34" charset="0"/>
              </a:rPr>
              <a:pPr eaLnBrk="1" hangingPunct="1"/>
              <a:t>30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0DC6AD-A03B-484D-9072-80CAF3EF1017}" type="slidenum">
              <a:rPr lang="en-US" altLang="en-US" smtClean="0">
                <a:sym typeface="Arial" pitchFamily="34" charset="0"/>
              </a:rPr>
              <a:pPr eaLnBrk="1" hangingPunct="1"/>
              <a:t>31</a:t>
            </a:fld>
            <a:endParaRPr lang="en-US" altLang="en-US">
              <a:sym typeface="Arial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7E2126-2010-495E-9A5D-75ADE1DFDAE0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4</a:t>
            </a:fld>
            <a:endParaRPr lang="en-US" altLang="en-US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slide is hidden because it’s no longer correct.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2572CD-12C7-4EAC-8D0C-A8150536761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8DFA1E-943A-4FB9-9411-6473376E7085}" type="slidenum">
              <a:rPr lang="en-US" altLang="en-US" smtClean="0">
                <a:sym typeface="Arial" pitchFamily="34" charset="0"/>
              </a:rPr>
              <a:pPr eaLnBrk="1" hangingPunct="1"/>
              <a:t>6</a:t>
            </a:fld>
            <a:endParaRPr lang="en-US" altLang="en-US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FF20A-0961-4B9D-A536-624F9752F090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This is in lec15prog01-strmod.py.  Don’t take the time to demo.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88348C-29A1-4B31-949F-9243DFECE0F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This is in lec15prog01-strmod.py.  Demo it!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1C981F-76D0-4051-B061-D9F9FB908F7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Be sure to define “</a:t>
            </a:r>
            <a:r>
              <a:rPr lang="en-US" altLang="en-US" dirty="0" err="1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iterable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  <a:sym typeface="Arial" pitchFamily="34" charset="0"/>
              </a:rPr>
              <a:t>”.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FB74-4476-481C-B71B-467807D6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0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A4AC-23CD-4872-931D-23141AE87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84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7DBE-6286-420E-8BC4-E1CBFB4D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31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D7AB-6C2A-4AF9-A2CD-D8FBA578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23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1E2D-2785-4337-8358-0AC196BEC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54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B5CF-A115-405D-9EF0-CF52A413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57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643C-27DE-4799-B3E5-C5273627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1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10CA-58D2-49EF-AA4F-B0FED9176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9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1D56-50BD-46D1-B664-34D02802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88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875F-3C22-4D13-964D-B4316E26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9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05DB-61D6-4161-B5B5-7059615A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93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20ED0D6-B067-4B7E-8D4E-BD8796DD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1524000" y="4572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2650"/>
              </a:spcBef>
              <a:buSzTx/>
              <a:buFontTx/>
              <a:buNone/>
            </a:pPr>
            <a:r>
              <a:rPr lang="en-US" altLang="en-US" sz="4400">
                <a:latin typeface="Baskerville Old Face" pitchFamily="18" charset="0"/>
                <a:sym typeface="Baskerville Old Face" pitchFamily="18" charset="0"/>
              </a:rPr>
              <a:t>The CS 5 Black Gazette</a:t>
            </a:r>
            <a:r>
              <a:rPr lang="en-US" altLang="en-US" sz="2800">
                <a:latin typeface="Big Caslon" charset="0"/>
                <a:sym typeface="Big Caslon" charset="0"/>
              </a:rPr>
              <a:t> 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379413" y="1524000"/>
            <a:ext cx="29702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CS 5 Penguins Fail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to Return from Fall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Break in Arctic </a:t>
            </a: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8613"/>
            <a:ext cx="439737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/>
          </p:cNvSpPr>
          <p:nvPr/>
        </p:nvSpPr>
        <p:spPr bwMode="auto">
          <a:xfrm>
            <a:off x="381000" y="3048000"/>
            <a:ext cx="4213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Claremont (AP):  The two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official CS 5 “Black” penguins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failed to return from their fall-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break trip to the Arctic Circle.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went up to Northern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Alaska for a little R&amp;R before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the second half of CS 5,” sniffled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one of the CS 5 professors.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said they were going to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just chill and maybe play a few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practical jokes.  I can’t imagine what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could have happened to them!” 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4267200" y="4114800"/>
            <a:ext cx="4038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 Black" pitchFamily="34" charset="0"/>
                <a:sym typeface="Arial Black" pitchFamily="34" charset="0"/>
              </a:rPr>
              <a:t>Last photo taken of the CS 5 Penguins before their mysterious disappearance</a:t>
            </a:r>
          </a:p>
        </p:txBody>
      </p:sp>
      <p:pic>
        <p:nvPicPr>
          <p:cNvPr id="7" name="Picture 9" descr="alien">
            <a:extLst>
              <a:ext uri="{FF2B5EF4-FFF2-40B4-BE49-F238E27FC236}">
                <a16:creationId xmlns:a16="http://schemas.microsoft.com/office/drawing/2014/main" id="{14E23E82-ACBA-4F58-B170-DE7AE7F6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5259387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>
            <a:extLst>
              <a:ext uri="{FF2B5EF4-FFF2-40B4-BE49-F238E27FC236}">
                <a16:creationId xmlns:a16="http://schemas.microsoft.com/office/drawing/2014/main" id="{71D3EFF8-39A5-4119-975E-278B6137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2" y="5105173"/>
            <a:ext cx="1360488" cy="609827"/>
          </a:xfrm>
          <a:prstGeom prst="wedgeRectCallout">
            <a:avLst>
              <a:gd name="adj1" fmla="val -81626"/>
              <a:gd name="adj2" fmla="val 435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Read Sections 5.1-5.3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play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"Welcome!"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random.choice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"Enter your guess: 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"Too high"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"Too low"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"You got"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secret, 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"in"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"guesses!"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"Thanks for playing!"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Move Over XBox!</a:t>
            </a:r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024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4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348413" y="4800600"/>
            <a:ext cx="2338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Printing strings, numbers, etc.</a:t>
            </a:r>
          </a:p>
        </p:txBody>
      </p:sp>
      <p:cxnSp>
        <p:nvCxnSpPr>
          <p:cNvPr id="10" name="Straight Arrow Connector 9"/>
          <p:cNvCxnSpPr>
            <a:cxnSpLocks noChangeShapeType="1"/>
            <a:stCxn id="10246" idx="1"/>
          </p:cNvCxnSpPr>
          <p:nvPr/>
        </p:nvCxnSpPr>
        <p:spPr bwMode="auto">
          <a:xfrm flipH="1">
            <a:off x="5334000" y="4954588"/>
            <a:ext cx="1014413" cy="6080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4168A5-A51B-4842-8CC0-05D6A98CC797}"/>
                  </a:ext>
                </a:extLst>
              </p14:cNvPr>
              <p14:cNvContentPartPr/>
              <p14:nvPr/>
            </p14:nvContentPartPr>
            <p14:xfrm>
              <a:off x="1741320" y="3473640"/>
              <a:ext cx="2991600" cy="47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4168A5-A51B-4842-8CC0-05D6A98CC7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1960" y="3464280"/>
                <a:ext cx="3010320" cy="49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"Don't DO that!”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inf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b="1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Try-</a:t>
            </a:r>
            <a:r>
              <a:rPr lang="en-US" altLang="en-US">
                <a:ea typeface="ＭＳ Ｐゴシック" pitchFamily="-65" charset="-128"/>
                <a:cs typeface="Courier New" pitchFamily="49" charset="0"/>
              </a:rPr>
              <a:t>als and Tribulations</a:t>
            </a:r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22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2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6576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saferDivide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ZeroDivisionError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"Don't DO that!”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inf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safestDivide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ZeroDivisionError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"Don't DO that!"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== 0: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"nan"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"inf"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ValueError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"That's just silly"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    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"nan"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"I don't know what happened"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raise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An </a:t>
            </a:r>
            <a:r>
              <a:rPr lang="en-US" altLang="en-US" b="1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Except</a:t>
            </a:r>
            <a:r>
              <a:rPr lang="en-US" altLang="en-US">
                <a:ea typeface="ＭＳ Ｐゴシック" pitchFamily="-65" charset="-128"/>
              </a:rPr>
              <a:t>ional Program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331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31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32D200-8473-43A9-8FE1-F652362DBD30}"/>
                  </a:ext>
                </a:extLst>
              </p14:cNvPr>
              <p14:cNvContentPartPr/>
              <p14:nvPr/>
            </p14:nvContentPartPr>
            <p14:xfrm>
              <a:off x="1348560" y="1991160"/>
              <a:ext cx="6108120" cy="459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32D200-8473-43A9-8FE1-F652362DBD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200" y="1981800"/>
                <a:ext cx="6126840" cy="460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95400" y="3886200"/>
            <a:ext cx="6324600" cy="1676400"/>
          </a:xfrm>
          <a:prstGeom prst="rect">
            <a:avLst/>
          </a:prstGeom>
          <a:solidFill>
            <a:srgbClr val="BCDFE2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play3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"Welcome!"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random.choice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"Enter your guess: 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ValueError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"Please enter a number"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Rest of program is the same...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Input Validation</a:t>
            </a:r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434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4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C5C092-D975-40D7-B0E1-DB69071803B8}"/>
                  </a:ext>
                </a:extLst>
              </p14:cNvPr>
              <p14:cNvContentPartPr/>
              <p14:nvPr/>
            </p14:nvContentPartPr>
            <p14:xfrm>
              <a:off x="348120" y="3518280"/>
              <a:ext cx="1652400" cy="185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C5C092-D975-40D7-B0E1-DB6907180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60" y="3508920"/>
                <a:ext cx="1671120" cy="187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count_to_n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(n)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assert 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n &gt; 0</a:t>
            </a:r>
            <a:endParaRPr lang="en-US" altLang="en-US" sz="1800" b="1" dirty="0">
              <a:solidFill>
                <a:srgbClr val="FFB74D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for 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(1, n + 1)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        print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FFB74D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fact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n &gt;=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if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n &lt;= 1: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n *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fact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(n – 1)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FFB74D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fact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(0) ==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fact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(7) == 5040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dirty="0">
                <a:ea typeface="ＭＳ Ｐゴシック" pitchFamily="-65" charset="-128"/>
              </a:rPr>
              <a:t>Getting </a:t>
            </a:r>
            <a:r>
              <a:rPr lang="en-US" altLang="en-US" dirty="0"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assert</a:t>
            </a:r>
            <a:r>
              <a:rPr lang="en-US" altLang="en-US" dirty="0">
                <a:ea typeface="ＭＳ Ｐゴシック" pitchFamily="-65" charset="-128"/>
              </a:rPr>
              <a:t>ive</a:t>
            </a:r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434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4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676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z="4000"/>
              <a:t>The Alien’s Life Advice</a:t>
            </a:r>
            <a:endParaRPr lang="en-US" altLang="en-US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5143500" y="2611438"/>
            <a:ext cx="2019300" cy="400050"/>
          </a:xfrm>
          <a:prstGeom prst="wedgeRectCallout">
            <a:avLst>
              <a:gd name="adj1" fmla="val -79625"/>
              <a:gd name="adj2" fmla="val 18099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Lose gracefully!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5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indent="0" eaLnBrk="1" hangingPunct="1"/>
            <a:r>
              <a:rPr lang="en-US" altLang="en-US"/>
              <a:t>Good Design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2750" y="1219200"/>
            <a:ext cx="8502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Programs must be written for people to read, and only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incidentally for machines to execute.</a:t>
            </a:r>
            <a:r>
              <a:rPr lang="en-US" altLang="en-US" sz="2400">
                <a:solidFill>
                  <a:srgbClr val="000000"/>
                </a:solidFill>
                <a:ea typeface="ＭＳ Ｐゴシック" pitchFamily="-65" charset="-128"/>
              </a:rPr>
              <a:t> - Abelson and Sussman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03225" y="2411413"/>
            <a:ext cx="828357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Design your program 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on paper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 first.  Identify the separate logical parts and the arguments and return value for each part.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2.  	Once your design is established, write the function 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signatures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 (function name, arguments) and </a:t>
            </a:r>
            <a:r>
              <a:rPr lang="en-US" altLang="ja-JP" sz="1400" dirty="0" err="1">
                <a:solidFill>
                  <a:srgbClr val="000000"/>
                </a:solidFill>
                <a:ea typeface="ＭＳ Ｐゴシック" pitchFamily="-65" charset="-128"/>
              </a:rPr>
              <a:t>docstrings</a:t>
            </a:r>
            <a:r>
              <a:rPr lang="en-US" altLang="ja-JP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.</a:t>
            </a:r>
            <a:endParaRPr lang="en-US" altLang="ja-JP" sz="14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Fill in the code for a function, </a:t>
            </a:r>
            <a:r>
              <a:rPr lang="en-US" altLang="en-US" sz="1400" b="1" dirty="0">
                <a:solidFill>
                  <a:srgbClr val="117A0E"/>
                </a:solidFill>
                <a:ea typeface="ＭＳ Ｐゴシック" pitchFamily="-65" charset="-128"/>
              </a:rPr>
              <a:t>test that function carefully, and proceed only when you are convinced that the function works correctly.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Use descriptive function and variable names (how about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x, stuff,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florg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,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jimbob</a:t>
            </a:r>
            <a:r>
              <a:rPr lang="en-US" altLang="en-US" sz="1400" b="1" dirty="0">
                <a:solidFill>
                  <a:srgbClr val="000000"/>
                </a:solidFill>
                <a:latin typeface="Symbol" pitchFamily="18" charset="2"/>
                <a:ea typeface="ＭＳ Ｐゴシック" pitchFamily="-65" charset="-128"/>
                <a:sym typeface="Symbol" pitchFamily="18" charset="2"/>
              </a:rPr>
              <a:t> ?).</a:t>
            </a:r>
            <a:endParaRPr lang="en-US" altLang="en-US" sz="1400" dirty="0">
              <a:solidFill>
                <a:srgbClr val="000000"/>
              </a:solidFill>
              <a:latin typeface="Symbol" pitchFamily="18" charset="2"/>
              <a:ea typeface="ＭＳ Ｐゴシック" pitchFamily="-65" charset="-128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Don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’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t replicate functionality.  Break out repeated code into helper functions.  (Often happens after the fact!)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Keep your code readable and use comments to help!  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# Here</a:t>
            </a:r>
            <a:r>
              <a:rPr lang="ja-JP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’</a:t>
            </a:r>
            <a:r>
              <a:rPr lang="en-US" altLang="ja-JP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s one now!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Use whitespace liberally.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Avoid global variables unless absolutely necessary!  Instead, pass each function just what it needs.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Use recursion, list comprehension, and functional constructs (e.g. map, reduce, filter, lambda) where appropriate.</a:t>
            </a:r>
          </a:p>
        </p:txBody>
      </p:sp>
      <p:pic>
        <p:nvPicPr>
          <p:cNvPr id="1639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52400"/>
            <a:ext cx="841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24932A-235E-4F59-97F4-D05E34DCE44B}"/>
                  </a:ext>
                </a:extLst>
              </p14:cNvPr>
              <p14:cNvContentPartPr/>
              <p14:nvPr/>
            </p14:nvContentPartPr>
            <p14:xfrm>
              <a:off x="151920" y="2696760"/>
              <a:ext cx="8510400" cy="395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24932A-235E-4F59-97F4-D05E34DCE4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60" y="2687400"/>
                <a:ext cx="8529120" cy="397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/>
              <a:t>An Example…</a:t>
            </a:r>
          </a:p>
        </p:txBody>
      </p:sp>
      <p:pic>
        <p:nvPicPr>
          <p:cNvPr id="17411" name="Picture 4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7010400" y="457200"/>
            <a:ext cx="1524000" cy="457200"/>
          </a:xfrm>
          <a:prstGeom prst="wedgeRectCallout">
            <a:avLst>
              <a:gd name="adj1" fmla="val -51981"/>
              <a:gd name="adj2" fmla="val 1267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Tic tac toe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44488" y="2286000"/>
            <a:ext cx="84947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Objective:  Write a tic-tac-toe program that lets two human players play, and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stops when a player has won.</a:t>
            </a:r>
            <a:endParaRPr lang="en-US" altLang="en-US" sz="18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Functions: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main():	Welcomes user, plays a game, asks if we want to play again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welcome():  Prints the welcome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playGame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():  Maintains a board and plays one game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getMove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(board, player):  Queries the player (1 or 2) for their move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		           and changes the board accordingly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printBoard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(board):  Takes a board as argument and displays it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gameOver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(board):  Evaluates a board to see if game over	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61913" y="152400"/>
            <a:ext cx="938590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# Tic-tac-toe by Ran </a:t>
            </a:r>
            <a:r>
              <a:rPr lang="en-US" altLang="en-US" sz="1200" b="1" dirty="0" err="1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Libeskind-Hadas</a:t>
            </a:r>
            <a:endParaRPr lang="en-US" altLang="en-US" sz="2400" b="1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debug =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main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debug: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"About to enter </a:t>
            </a:r>
            <a:r>
              <a:rPr lang="en-US" altLang="en-US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 err="1"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response =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input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"Would you like to play again? (y or n): 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response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 in 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[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"Yup"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 print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"Bye"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4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return</a:t>
            </a:r>
            <a:endParaRPr lang="en-US" altLang="en-US" sz="1200" b="1" dirty="0">
              <a:solidFill>
                <a:srgbClr val="FFB74D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welcome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"Welcome to tic-tac-toe!"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2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debug:  </a:t>
            </a:r>
            <a:r>
              <a:rPr lang="en-US" altLang="en-US" sz="12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"Entering the </a:t>
            </a:r>
            <a:r>
              <a:rPr lang="en-US" altLang="en-US" sz="12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function"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2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board = [[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 err="1">
                <a:latin typeface="Courier New Bold" pitchFamily="1" charset="0"/>
                <a:ea typeface="ＭＳ Ｐゴシック" pitchFamily="-65" charset="-128"/>
              </a:rPr>
              <a:t>gameOver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"The board looks like this:"</a:t>
            </a:r>
            <a:r>
              <a:rPr lang="en-US" altLang="en-US" sz="12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printBoard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 err="1">
                <a:latin typeface="Courier New Bold" pitchFamily="1" charset="0"/>
                <a:ea typeface="ＭＳ Ｐゴシック" pitchFamily="-65" charset="-128"/>
              </a:rPr>
              <a:t>getMove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player == 1:		# Can this be done with clever arithmetic?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else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    player 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C5A0B3-87D7-4C12-967E-2950A388416A}"/>
                  </a:ext>
                </a:extLst>
              </p14:cNvPr>
              <p14:cNvContentPartPr/>
              <p14:nvPr/>
            </p14:nvContentPartPr>
            <p14:xfrm>
              <a:off x="53640" y="0"/>
              <a:ext cx="1821960" cy="96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C5A0B3-87D7-4C12-967E-2950A38841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80" y="-9360"/>
                <a:ext cx="1840680" cy="98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212725" y="0"/>
            <a:ext cx="8635697" cy="66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# Tic-tac-toe by Ran </a:t>
            </a:r>
            <a:r>
              <a:rPr lang="en-US" altLang="en-US" sz="1300" b="1" dirty="0" err="1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Libeskind-Hadas</a:t>
            </a:r>
            <a:endParaRPr lang="en-US" altLang="en-US" sz="1300" b="1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debug =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3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main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debug: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"About to enter </a:t>
            </a:r>
            <a:r>
              <a:rPr lang="en-US" altLang="en-US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3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response =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input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"Would you like to play again? (y or n):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response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 in 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"Yup"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 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"Bye"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return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3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welcome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"Welcome to tic-tac-toe!"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 err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debug: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"Entering the </a:t>
            </a:r>
            <a:r>
              <a:rPr lang="en-US" altLang="en-US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function"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board = [[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gameOver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"The board looks like this:"</a:t>
            </a:r>
            <a:r>
              <a:rPr lang="en-US" altLang="en-US" sz="13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printBoard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getMove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player == 1:		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else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 dirty="0">
                <a:latin typeface="Courier New Bold" pitchFamily="1" charset="0"/>
                <a:ea typeface="ＭＳ Ｐゴシック" pitchFamily="-65" charset="-128"/>
              </a:rPr>
              <a:t>            player = 1</a:t>
            </a:r>
          </a:p>
        </p:txBody>
      </p:sp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7239000" y="4814888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What</a:t>
            </a:r>
            <a:r>
              <a:rPr lang="ja-JP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’</a:t>
            </a:r>
            <a:r>
              <a:rPr lang="en-US" altLang="ja-JP" sz="1800" b="1" dirty="0">
                <a:solidFill>
                  <a:srgbClr val="117A0E"/>
                </a:solidFill>
                <a:ea typeface="ＭＳ Ｐゴシック" pitchFamily="-65" charset="-128"/>
              </a:rPr>
              <a:t>s this?!</a:t>
            </a:r>
            <a:endParaRPr lang="en-US" altLang="en-US" sz="1200" dirty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105400" y="5257800"/>
            <a:ext cx="31598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How </a:t>
            </a:r>
            <a:r>
              <a:rPr lang="ja-JP" altLang="en-US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‘</a:t>
            </a:r>
            <a:r>
              <a:rPr lang="en-US" altLang="ja-JP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bout: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row = ["</a:t>
            </a:r>
            <a:r>
              <a:rPr lang="en-US" altLang="ja-JP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", " ", " "]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board = [row, row, row]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Or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  board = [["</a:t>
            </a:r>
            <a:r>
              <a:rPr lang="en-US" altLang="ja-JP" sz="1200" dirty="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", " ", " "]] * 3</a:t>
            </a:r>
          </a:p>
        </p:txBody>
      </p:sp>
      <p:sp>
        <p:nvSpPr>
          <p:cNvPr id="19461" name="Rounded Rectangle 5"/>
          <p:cNvSpPr>
            <a:spLocks noChangeArrowheads="1"/>
          </p:cNvSpPr>
          <p:nvPr/>
        </p:nvSpPr>
        <p:spPr bwMode="auto">
          <a:xfrm>
            <a:off x="5029200" y="5257800"/>
            <a:ext cx="40386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/>
              <a:t>Recursion is fantastic…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21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52400" y="152400"/>
            <a:ext cx="7810151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gameOver</a:t>
            </a:r>
            <a:r>
              <a:rPr lang="en-US" altLang="en-US" sz="1200" b="1" dirty="0"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        indicating which player has won and then returns True indicating that the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       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</a:rPr>
              <a:t>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getMove</a:t>
            </a:r>
            <a:r>
              <a:rPr lang="en-US" altLang="en-US" sz="1200" b="1" dirty="0">
                <a:latin typeface="Courier New Bold" pitchFamily="1" charset="0"/>
              </a:rPr>
              <a:t>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"""Takes the board and the current player (1 or 2) as arguments.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Asks the player for a move.  If it's legitimate (position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exists and is empty), updates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"Player " 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+ </a:t>
            </a:r>
            <a:r>
              <a:rPr lang="en-US" altLang="ja-JP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str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(player) +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's turn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while True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printBoard</a:t>
            </a:r>
            <a:r>
              <a:rPr lang="en-US" altLang="en-US" sz="1200" b="1" dirty="0"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dirty="0">
                <a:latin typeface="Courier New Bold" pitchFamily="1" charset="0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latin typeface="Courier New Bold" pitchFamily="1" charset="0"/>
              </a:rPr>
              <a:t>           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419600" y="4129302"/>
            <a:ext cx="1220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Fill these in!</a:t>
            </a:r>
          </a:p>
        </p:txBody>
      </p:sp>
      <p:cxnSp>
        <p:nvCxnSpPr>
          <p:cNvPr id="20485" name="Straight Arrow Connector 6"/>
          <p:cNvCxnSpPr>
            <a:cxnSpLocks noChangeShapeType="1"/>
          </p:cNvCxnSpPr>
          <p:nvPr/>
        </p:nvCxnSpPr>
        <p:spPr bwMode="auto">
          <a:xfrm flipH="1" flipV="1">
            <a:off x="1942704" y="2667000"/>
            <a:ext cx="3087289" cy="1462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H="1">
            <a:off x="2362200" y="4495800"/>
            <a:ext cx="2358188" cy="6433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2600"/>
            <a:ext cx="4572000" cy="9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ounded Rectangle 11"/>
          <p:cNvSpPr>
            <a:spLocks noChangeArrowheads="1"/>
          </p:cNvSpPr>
          <p:nvPr/>
        </p:nvSpPr>
        <p:spPr bwMode="auto">
          <a:xfrm>
            <a:off x="4572000" y="5334000"/>
            <a:ext cx="4572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6172200" y="4800600"/>
            <a:ext cx="2647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B74DFF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print</a:t>
            </a:r>
            <a:r>
              <a:rPr lang="en-US" altLang="en-US" sz="1600" dirty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()  </a:t>
            </a:r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# new line!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304800" y="152400"/>
            <a:ext cx="8588334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 Bold" pitchFamily="1" charset="0"/>
              </a:rPr>
              <a:t>gameOver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indicating which player has won and then returns True indicating that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the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 Bold" pitchFamily="1" charset="0"/>
              </a:rPr>
              <a:t>getMove</a:t>
            </a:r>
            <a:r>
              <a:rPr lang="en-US" altLang="en-US" sz="1400" b="1" dirty="0">
                <a:latin typeface="Courier New Bold" pitchFamily="1" charset="0"/>
              </a:rPr>
              <a:t>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"""Takes the board and the current player (1 or 2) as arguments.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Asks the player for a move. If it's legitimate (position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exists and is empty) updates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Player 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+ </a:t>
            </a:r>
            <a:r>
              <a:rPr lang="en-US" altLang="ja-JP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str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(player) + 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"'s turn"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while True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 try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row =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input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"Enter the row: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column =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input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"Enter the column: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ja-JP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except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ja-JP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"You must enter numbers from 0 to 2 for the row and column"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ja-JP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if not </a:t>
            </a:r>
            <a:r>
              <a:rPr lang="en-US" altLang="en-US" sz="1400" b="1" dirty="0">
                <a:latin typeface="Courier New Bold" pitchFamily="1" charset="0"/>
              </a:rPr>
              <a:t>0 &lt;= row &lt;= 2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or not </a:t>
            </a:r>
            <a:r>
              <a:rPr lang="en-US" altLang="en-US" sz="1400" b="1" dirty="0">
                <a:latin typeface="Courier New Bold" pitchFamily="1" charset="0"/>
              </a:rPr>
              <a:t>0 &lt;= column &lt;= 2: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"That's not a valid location on the board!  Try again."</a:t>
            </a:r>
            <a:r>
              <a:rPr lang="en-US" altLang="en-US" sz="1400" b="1" dirty="0">
                <a:latin typeface="Courier New Bold" pitchFamily="1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elif</a:t>
            </a:r>
            <a:r>
              <a:rPr lang="en-US" altLang="en-US" sz="1400" b="1" dirty="0">
                <a:latin typeface="Courier New Bold" pitchFamily="1" charset="0"/>
              </a:rPr>
              <a:t> board[row][column] != " ":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"That cell is already taken!  Try again."</a:t>
            </a:r>
            <a:r>
              <a:rPr lang="en-US" altLang="en-US" sz="1400" b="1" dirty="0">
                <a:latin typeface="Courier New Bold" pitchFamily="1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else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board[row][column] = </a:t>
            </a:r>
            <a:r>
              <a:rPr lang="en-US" altLang="en-US" sz="1400" b="1" dirty="0" err="1">
                <a:solidFill>
                  <a:srgbClr val="B74DFF"/>
                </a:solidFill>
                <a:latin typeface="Courier New Bold" pitchFamily="1" charset="0"/>
              </a:rPr>
              <a:t>str</a:t>
            </a:r>
            <a:r>
              <a:rPr lang="en-US" altLang="en-US" sz="1400" b="1" dirty="0">
                <a:latin typeface="Courier New Bold" pitchFamily="1" charset="0"/>
              </a:rPr>
              <a:t>(player)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break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717550" y="1360488"/>
            <a:ext cx="53399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printBoard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column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(board[row][column], end = 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alt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column &lt; 2: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"|", 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 = 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row &lt; 2: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altLang="en-US" sz="1400" b="1" dirty="0">
              <a:solidFill>
                <a:srgbClr val="B74D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"</a:t>
            </a:r>
            <a:r>
              <a:rPr lang="en-US" altLang="ja-JP" sz="1400" b="1" dirty="0">
                <a:solidFill>
                  <a:srgbClr val="42BA32"/>
                </a:solidFill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----------"</a:t>
            </a:r>
            <a:r>
              <a:rPr lang="en-US" altLang="ja-JP" sz="1400" b="1" dirty="0"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b="1" dirty="0">
                <a:solidFill>
                  <a:srgbClr val="B74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   </a:t>
            </a:r>
            <a:r>
              <a:rPr lang="en-US" alt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CAUSES A LINE BREAK</a:t>
            </a:r>
            <a:r>
              <a:rPr lang="en-US" altLang="en-US" sz="1400" b="1" dirty="0">
                <a:solidFill>
                  <a:srgbClr val="FF0000"/>
                </a:solidFill>
                <a:latin typeface="Monaco"/>
                <a:cs typeface="Monaco"/>
              </a:rPr>
              <a:t>!</a:t>
            </a:r>
            <a:endParaRPr lang="en-US" altLang="en-US" sz="1400" dirty="0">
              <a:solidFill>
                <a:srgbClr val="FF0000"/>
              </a:solidFill>
              <a:latin typeface="Monaco"/>
              <a:cs typeface="Monaco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Monaco"/>
                <a:cs typeface="Monaco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Courier New Bold" pitchFamily="1" charset="0"/>
              </a:rPr>
              <a:t>            </a:t>
            </a:r>
          </a:p>
        </p:txBody>
      </p:sp>
      <p:pic>
        <p:nvPicPr>
          <p:cNvPr id="22531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5137110"/>
            <a:ext cx="66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1028"/>
          <p:cNvSpPr>
            <a:spLocks noChangeArrowheads="1"/>
          </p:cNvSpPr>
          <p:nvPr/>
        </p:nvSpPr>
        <p:spPr bwMode="auto">
          <a:xfrm>
            <a:off x="6035675" y="4908510"/>
            <a:ext cx="1371600" cy="609600"/>
          </a:xfrm>
          <a:prstGeom prst="wedgeRectCallout">
            <a:avLst>
              <a:gd name="adj1" fmla="val -46741"/>
              <a:gd name="adj2" fmla="val 645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main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trick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2533" name="Line 1029"/>
          <p:cNvSpPr>
            <a:spLocks noChangeShapeType="1"/>
          </p:cNvSpPr>
          <p:nvPr/>
        </p:nvSpPr>
        <p:spPr bwMode="auto">
          <a:xfrm flipH="1" flipV="1">
            <a:off x="3717926" y="5134432"/>
            <a:ext cx="1708149" cy="377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4038600" y="5367338"/>
            <a:ext cx="533400" cy="11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7162800" y="1219200"/>
            <a:ext cx="1066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1 | 2 |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1 |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  | 1</a:t>
            </a: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/>
              <a:t>Printing the Board</a:t>
            </a:r>
          </a:p>
        </p:txBody>
      </p:sp>
      <p:sp>
        <p:nvSpPr>
          <p:cNvPr id="22537" name="Rectangle 1026"/>
          <p:cNvSpPr>
            <a:spLocks noChangeArrowheads="1"/>
          </p:cNvSpPr>
          <p:nvPr/>
        </p:nvSpPr>
        <p:spPr bwMode="auto">
          <a:xfrm>
            <a:off x="717550" y="4748213"/>
            <a:ext cx="3406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if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Courier New Bold" pitchFamily="1" charset="0"/>
              </a:rPr>
              <a:t>_ _name_ _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==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"_ _main_ _"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   main()</a:t>
            </a:r>
          </a:p>
        </p:txBody>
      </p:sp>
      <p:pic>
        <p:nvPicPr>
          <p:cNvPr id="22538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68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AutoShape 1028"/>
          <p:cNvSpPr>
            <a:spLocks noChangeArrowheads="1"/>
          </p:cNvSpPr>
          <p:nvPr/>
        </p:nvSpPr>
        <p:spPr bwMode="auto">
          <a:xfrm>
            <a:off x="6858000" y="2624138"/>
            <a:ext cx="1676400" cy="957262"/>
          </a:xfrm>
          <a:prstGeom prst="wedgeRectCallout">
            <a:avLst>
              <a:gd name="adj1" fmla="val -62750"/>
              <a:gd name="adj2" fmla="val -39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Note the sneaky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s!</a:t>
            </a:r>
            <a:endParaRPr lang="en-US" altLang="en-US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0" name="Line 1029"/>
          <p:cNvSpPr>
            <a:spLocks noChangeShapeType="1"/>
          </p:cNvSpPr>
          <p:nvPr/>
        </p:nvSpPr>
        <p:spPr bwMode="auto">
          <a:xfrm flipH="1" flipV="1">
            <a:off x="5181600" y="2286001"/>
            <a:ext cx="914400" cy="685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717550" y="396240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And one more thing…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indent="0" eaLnBrk="1" hangingPunct="1"/>
            <a:r>
              <a:rPr lang="en-US" altLang="en-US" sz="3600" dirty="0"/>
              <a:t>Coming Lab Problem: The Mandelbrot Set</a:t>
            </a:r>
            <a:endParaRPr lang="en-US" altLang="en-US" dirty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4114800" y="441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286000" y="5334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308725" y="511968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Real axis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717925" y="41290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Imag axis</a:t>
            </a:r>
          </a:p>
        </p:txBody>
      </p:sp>
      <p:sp>
        <p:nvSpPr>
          <p:cNvPr id="23561" name="Oval 11"/>
          <p:cNvSpPr>
            <a:spLocks noChangeArrowheads="1"/>
          </p:cNvSpPr>
          <p:nvPr/>
        </p:nvSpPr>
        <p:spPr bwMode="auto">
          <a:xfrm>
            <a:off x="4572000" y="48545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4572000" y="4800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5083175" y="4779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 flipV="1">
            <a:off x="5127625" y="45815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5627688" y="4506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4092575" y="52911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41148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8" name="Picture 18" descr="beno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4343400" y="4572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C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458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pic>
        <p:nvPicPr>
          <p:cNvPr id="24580" name="Picture 7" descr="mandelbr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502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95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7467600" y="4038600"/>
            <a:ext cx="1447800" cy="1219200"/>
          </a:xfrm>
          <a:prstGeom prst="wedgeRectCallout">
            <a:avLst>
              <a:gd name="adj1" fmla="val -65681"/>
              <a:gd name="adj2" fmla="val 43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Hey, that’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s a fractal!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3" name="Picture 10" descr="beno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295400"/>
            <a:ext cx="1255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ea typeface="ＭＳ Ｐゴシック" pitchFamily="-65" charset="-128"/>
              </a:rPr>
              <a:t>Lab Problem: The Mandelbrot Set</a:t>
            </a:r>
            <a:endParaRPr lang="en-US" altLang="en-US" sz="440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ndelbro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ndelbr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ar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181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4" descr="aa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08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/>
              <a:t>Funky Series!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800"/>
              <a:t>Harmonic Sequence: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/>
              <a:t>  1/1 + 1/2 + 1/3 + 1/4 + 1/5 + 1/6 + …</a:t>
            </a:r>
          </a:p>
          <a:p>
            <a:pPr eaLnBrk="1" hangingPunct="1"/>
            <a:r>
              <a:rPr lang="en-US" altLang="en-US" sz="2800"/>
              <a:t>Without composites (primes only):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/>
              <a:t>  1/1 + 1/2 + 1/3 + 1/4 + 1/5 + 1/6 + 1/7 +…</a:t>
            </a:r>
          </a:p>
          <a:p>
            <a:pPr eaLnBrk="1" hangingPunct="1"/>
            <a:r>
              <a:rPr lang="en-US" altLang="en-US" sz="2800"/>
              <a:t>Without 9’s…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/>
              <a:t>  1/1 + 1/2 + … + 1/8 + 1/9 + … +1/18 + 1/19 + … + 1/88 + 1/89 + 1/90 + 1/91 + …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972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2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4572000" y="4648200"/>
            <a:ext cx="304800" cy="304800"/>
            <a:chOff x="0" y="0"/>
            <a:chExt cx="192" cy="192"/>
          </a:xfrm>
        </p:grpSpPr>
        <p:sp>
          <p:nvSpPr>
            <p:cNvPr id="29720" name="Line 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7391400" y="4648200"/>
            <a:ext cx="304800" cy="304800"/>
            <a:chOff x="0" y="0"/>
            <a:chExt cx="192" cy="192"/>
          </a:xfrm>
        </p:grpSpPr>
        <p:sp>
          <p:nvSpPr>
            <p:cNvPr id="29718" name="Line 1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5410200" y="5029200"/>
            <a:ext cx="304800" cy="304800"/>
            <a:chOff x="0" y="0"/>
            <a:chExt cx="192" cy="192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4" name="Group 15"/>
          <p:cNvGrpSpPr>
            <a:grpSpLocks/>
          </p:cNvGrpSpPr>
          <p:nvPr/>
        </p:nvGrpSpPr>
        <p:grpSpPr bwMode="auto">
          <a:xfrm>
            <a:off x="3276600" y="5029200"/>
            <a:ext cx="304800" cy="304800"/>
            <a:chOff x="0" y="0"/>
            <a:chExt cx="192" cy="192"/>
          </a:xfrm>
        </p:grpSpPr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4419600" y="5029200"/>
            <a:ext cx="304800" cy="304800"/>
            <a:chOff x="0" y="0"/>
            <a:chExt cx="192" cy="192"/>
          </a:xfrm>
        </p:grpSpPr>
        <p:sp>
          <p:nvSpPr>
            <p:cNvPr id="29712" name="Line 19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6" name="Group 21"/>
          <p:cNvGrpSpPr>
            <a:grpSpLocks/>
          </p:cNvGrpSpPr>
          <p:nvPr/>
        </p:nvGrpSpPr>
        <p:grpSpPr bwMode="auto">
          <a:xfrm>
            <a:off x="3810000" y="3657600"/>
            <a:ext cx="304800" cy="304800"/>
            <a:chOff x="0" y="0"/>
            <a:chExt cx="192" cy="192"/>
          </a:xfrm>
        </p:grpSpPr>
        <p:sp>
          <p:nvSpPr>
            <p:cNvPr id="29710" name="Line 22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7" name="Group 24"/>
          <p:cNvGrpSpPr>
            <a:grpSpLocks/>
          </p:cNvGrpSpPr>
          <p:nvPr/>
        </p:nvGrpSpPr>
        <p:grpSpPr bwMode="auto">
          <a:xfrm>
            <a:off x="5638800" y="3657600"/>
            <a:ext cx="304800" cy="304800"/>
            <a:chOff x="0" y="0"/>
            <a:chExt cx="192" cy="192"/>
          </a:xfrm>
        </p:grpSpPr>
        <p:sp>
          <p:nvSpPr>
            <p:cNvPr id="29708" name="Line 25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6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03450" y="228600"/>
            <a:ext cx="458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And is often 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handy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…</a:t>
            </a:r>
            <a:endParaRPr lang="en-US" altLang="en-US" sz="3600">
              <a:solidFill>
                <a:srgbClr val="000000"/>
              </a:solidFill>
            </a:endParaRPr>
          </a:p>
        </p:txBody>
      </p:sp>
      <p:pic>
        <p:nvPicPr>
          <p:cNvPr id="4099" name="Picture 6" descr="h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r="4829"/>
          <a:stretch>
            <a:fillRect/>
          </a:stretch>
        </p:blipFill>
        <p:spPr bwMode="auto">
          <a:xfrm>
            <a:off x="2590800" y="1371600"/>
            <a:ext cx="410527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/>
              <a:t>Look-And-Say Sequences</a:t>
            </a:r>
            <a:br>
              <a:rPr lang="en-US" altLang="en-US"/>
            </a:br>
            <a:r>
              <a:rPr lang="en-US" altLang="en-US"/>
              <a:t>(aka “Read-It-And-Weep”)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073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73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746125" y="2078038"/>
            <a:ext cx="152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?</a:t>
            </a:r>
          </a:p>
        </p:txBody>
      </p:sp>
      <p:pic>
        <p:nvPicPr>
          <p:cNvPr id="471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430338" y="4724400"/>
            <a:ext cx="2379662" cy="1905000"/>
            <a:chOff x="0" y="0"/>
            <a:chExt cx="1498" cy="1200"/>
          </a:xfrm>
        </p:grpSpPr>
        <p:sp>
          <p:nvSpPr>
            <p:cNvPr id="30730" name="AutoShape 8"/>
            <p:cNvSpPr>
              <a:spLocks/>
            </p:cNvSpPr>
            <p:nvPr/>
          </p:nvSpPr>
          <p:spPr bwMode="auto">
            <a:xfrm>
              <a:off x="0" y="0"/>
              <a:ext cx="149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2925" y="0"/>
                  </a:moveTo>
                  <a:lnTo>
                    <a:pt x="2925" y="12600"/>
                  </a:lnTo>
                  <a:lnTo>
                    <a:pt x="0" y="17010"/>
                  </a:lnTo>
                  <a:lnTo>
                    <a:pt x="2925" y="18000"/>
                  </a:lnTo>
                  <a:lnTo>
                    <a:pt x="2925" y="21600"/>
                  </a:lnTo>
                  <a:lnTo>
                    <a:pt x="6037" y="21600"/>
                  </a:lnTo>
                  <a:lnTo>
                    <a:pt x="10706" y="21600"/>
                  </a:lnTo>
                  <a:lnTo>
                    <a:pt x="21600" y="21600"/>
                  </a:lnTo>
                  <a:lnTo>
                    <a:pt x="21600" y="18000"/>
                  </a:lnTo>
                  <a:lnTo>
                    <a:pt x="21600" y="12600"/>
                  </a:lnTo>
                  <a:lnTo>
                    <a:pt x="21600" y="0"/>
                  </a:lnTo>
                  <a:lnTo>
                    <a:pt x="10706" y="0"/>
                  </a:lnTo>
                  <a:lnTo>
                    <a:pt x="6037" y="0"/>
                  </a:lnTo>
                  <a:lnTo>
                    <a:pt x="2925" y="0"/>
                  </a:lnTo>
                  <a:close/>
                  <a:moveTo>
                    <a:pt x="2925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Rectangle 9"/>
            <p:cNvSpPr>
              <a:spLocks/>
            </p:cNvSpPr>
            <p:nvPr/>
          </p:nvSpPr>
          <p:spPr bwMode="auto">
            <a:xfrm>
              <a:off x="202" y="0"/>
              <a:ext cx="1296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I wonder how many digits there are in the n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term of this sequence?</a:t>
              </a:r>
            </a:p>
          </p:txBody>
        </p:sp>
      </p:grpSp>
      <p:sp>
        <p:nvSpPr>
          <p:cNvPr id="47114" name="Rectangle 10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6477000" y="6186488"/>
            <a:ext cx="251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 animBg="1"/>
      <p:bldP spid="471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/>
              <a:t>Look-And-Say Sequences</a:t>
            </a:r>
            <a:br>
              <a:rPr lang="en-US" altLang="en-US"/>
            </a:br>
            <a:r>
              <a:rPr lang="en-US" altLang="en-US"/>
              <a:t>(aka “Read-It-And-Weep”)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6477000" y="6186488"/>
            <a:ext cx="3352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  <p:pic>
        <p:nvPicPr>
          <p:cNvPr id="31751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413"/>
            <a:ext cx="51371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52400" y="1722438"/>
            <a:ext cx="868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-  Loop structures:  </a:t>
            </a:r>
            <a:r>
              <a:rPr lang="en-US" sz="3200" b="1" dirty="0">
                <a:latin typeface="Courier New" pitchFamily="49" charset="0"/>
                <a:cs typeface="Courier New" pitchFamily="49" charset="0"/>
                <a:sym typeface="Arial" charset="0"/>
              </a:rPr>
              <a:t>for</a:t>
            </a:r>
            <a:r>
              <a:rPr lang="en-US" sz="3200" dirty="0">
                <a:latin typeface="+mn-lt"/>
                <a:sym typeface="Arial" charset="0"/>
              </a:rPr>
              <a:t> and </a:t>
            </a:r>
            <a:r>
              <a:rPr lang="en-US" sz="3200" b="1" dirty="0">
                <a:latin typeface="Courier New" pitchFamily="49" charset="0"/>
                <a:cs typeface="Courier New" pitchFamily="49" charset="0"/>
                <a:sym typeface="Arial" charset="0"/>
              </a:rPr>
              <a:t>while</a:t>
            </a:r>
            <a:endParaRPr lang="en-US" sz="3200" dirty="0">
              <a:latin typeface="Courier New" pitchFamily="49" charset="0"/>
              <a:cs typeface="Courier New" pitchFamily="49" charset="0"/>
              <a:sym typeface="Arial" charset="0"/>
            </a:endParaRPr>
          </a:p>
          <a:p>
            <a:pPr>
              <a:buFontTx/>
              <a:buChar char="-"/>
              <a:defRPr/>
            </a:pPr>
            <a:r>
              <a:rPr lang="en-US" sz="3200" dirty="0">
                <a:latin typeface="+mn-lt"/>
                <a:sym typeface="Arial" charset="0"/>
              </a:rPr>
              <a:t>  Writing some </a:t>
            </a:r>
            <a:r>
              <a:rPr lang="ja-JP" altLang="en-US" sz="3200" dirty="0">
                <a:latin typeface="+mn-lt"/>
                <a:sym typeface="Arial" charset="0"/>
              </a:rPr>
              <a:t>“</a:t>
            </a:r>
            <a:r>
              <a:rPr lang="en-US" altLang="ja-JP" sz="3200" dirty="0">
                <a:latin typeface="+mn-lt"/>
                <a:sym typeface="Arial" charset="0"/>
              </a:rPr>
              <a:t>bigger</a:t>
            </a:r>
            <a:r>
              <a:rPr lang="ja-JP" altLang="en-US" sz="3200" dirty="0">
                <a:latin typeface="+mn-lt"/>
                <a:sym typeface="Arial" charset="0"/>
              </a:rPr>
              <a:t>”</a:t>
            </a:r>
            <a:r>
              <a:rPr lang="en-US" altLang="ja-JP" sz="3200" dirty="0">
                <a:latin typeface="+mn-lt"/>
                <a:sym typeface="Arial" charset="0"/>
              </a:rPr>
              <a:t> programs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	Secret Sharing (cryptography)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	Games (</a:t>
            </a:r>
            <a:r>
              <a:rPr lang="en-US" sz="3200" dirty="0" err="1">
                <a:latin typeface="+mn-lt"/>
                <a:sym typeface="Arial" charset="0"/>
              </a:rPr>
              <a:t>Nim</a:t>
            </a:r>
            <a:r>
              <a:rPr lang="en-US" sz="3200" dirty="0">
                <a:latin typeface="+mn-lt"/>
                <a:sym typeface="Arial" charset="0"/>
              </a:rPr>
              <a:t>, Mastermind)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	Data compression</a:t>
            </a:r>
          </a:p>
          <a:p>
            <a:pPr>
              <a:defRPr/>
            </a:pPr>
            <a:r>
              <a:rPr lang="en-US" sz="3200" dirty="0">
                <a:latin typeface="+mn-lt"/>
                <a:sym typeface="Arial" charset="0"/>
              </a:rPr>
              <a:t> </a:t>
            </a:r>
          </a:p>
          <a:p>
            <a:pPr>
              <a:defRPr/>
            </a:pPr>
            <a:endParaRPr lang="en-US" sz="3200" dirty="0">
              <a:latin typeface="+mn-lt"/>
              <a:sym typeface="Arial" charset="0"/>
            </a:endParaRPr>
          </a:p>
        </p:txBody>
      </p:sp>
      <p:pic>
        <p:nvPicPr>
          <p:cNvPr id="5122" name="Picture 9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0"/>
          <p:cNvSpPr>
            <a:spLocks noChangeArrowheads="1"/>
          </p:cNvSpPr>
          <p:nvPr/>
        </p:nvSpPr>
        <p:spPr bwMode="auto">
          <a:xfrm>
            <a:off x="7162800" y="2438400"/>
            <a:ext cx="1600200" cy="914400"/>
          </a:xfrm>
          <a:prstGeom prst="wedgeRectCallout">
            <a:avLst>
              <a:gd name="adj1" fmla="val -47319"/>
              <a:gd name="adj2" fmla="val 5943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That</a:t>
            </a:r>
            <a:r>
              <a:rPr lang="ja-JP" altLang="en-US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ll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 keep us entertained for a few weeks!</a:t>
            </a:r>
            <a:endParaRPr lang="en-US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218488" cy="1143000"/>
          </a:xfrm>
        </p:spPr>
        <p:txBody>
          <a:bodyPr/>
          <a:lstStyle/>
          <a:p>
            <a:pPr marL="0" indent="39688" eaLnBrk="1" hangingPunct="1"/>
            <a:r>
              <a:rPr lang="en-US" altLang="en-US"/>
              <a:t>What</a:t>
            </a:r>
            <a:r>
              <a:rPr lang="ja-JP" altLang="en-US">
                <a:ea typeface="ＭＳ Ｐゴシック" pitchFamily="-65" charset="-128"/>
              </a:rPr>
              <a:t>’</a:t>
            </a:r>
            <a:r>
              <a:rPr lang="en-US" altLang="ja-JP">
                <a:ea typeface="ＭＳ Ｐゴシック" pitchFamily="-65" charset="-128"/>
              </a:rPr>
              <a:t>s Up Next…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About Earthquakes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513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3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447800"/>
            <a:ext cx="345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614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15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7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9B1B36-5C10-405D-A0F1-E5D65E6A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28650"/>
          </a:xfrm>
        </p:spPr>
        <p:txBody>
          <a:bodyPr/>
          <a:lstStyle/>
          <a:p>
            <a:r>
              <a:rPr lang="en-US" dirty="0"/>
              <a:t>Loops!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Mystery 1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717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7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172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7173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pic>
        <p:nvPicPr>
          <p:cNvPr id="7175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328737"/>
            <a:ext cx="1560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4"/>
          <p:cNvSpPr txBox="1">
            <a:spLocks noChangeArrowheads="1"/>
          </p:cNvSpPr>
          <p:nvPr/>
        </p:nvSpPr>
        <p:spPr bwMode="auto">
          <a:xfrm>
            <a:off x="381000" y="4325938"/>
            <a:ext cx="39068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 to you″)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371600"/>
            <a:ext cx="96577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def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solidFill>
                  <a:srgbClr val="3366FF"/>
                </a:solidFill>
                <a:latin typeface="Monaco"/>
                <a:cs typeface="Monaco"/>
              </a:rPr>
              <a:t>leppard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latin typeface="Monaco"/>
                <a:cs typeface="Monaco"/>
              </a:rPr>
              <a:t>argString</a:t>
            </a:r>
            <a:r>
              <a:rPr lang="en-US" sz="2200" dirty="0">
                <a:latin typeface="Monaco"/>
                <a:cs typeface="Monaco"/>
              </a:rPr>
              <a:t>):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 err="1">
                <a:latin typeface="Monaco"/>
                <a:cs typeface="Monaco"/>
              </a:rPr>
              <a:t>resultString</a:t>
            </a:r>
            <a:r>
              <a:rPr lang="en-US" sz="2200" dirty="0">
                <a:latin typeface="Monaco"/>
                <a:cs typeface="Monaco"/>
              </a:rPr>
              <a:t> =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""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sz="2200" dirty="0">
                <a:latin typeface="Monaco"/>
                <a:cs typeface="Monaco"/>
              </a:rPr>
              <a:t> symbol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latin typeface="Monaco"/>
                <a:cs typeface="Monaco"/>
              </a:rPr>
              <a:t>argString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sz="2200" dirty="0">
                <a:latin typeface="Monaco"/>
                <a:cs typeface="Monaco"/>
              </a:rPr>
              <a:t> symbol ==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"o"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        </a:t>
            </a:r>
            <a:r>
              <a:rPr lang="en-US" sz="2200" dirty="0" err="1">
                <a:latin typeface="Monaco"/>
                <a:cs typeface="Monaco"/>
              </a:rPr>
              <a:t>resultString</a:t>
            </a:r>
            <a:r>
              <a:rPr lang="en-US" sz="2200" dirty="0">
                <a:latin typeface="Monaco"/>
                <a:cs typeface="Monaco"/>
              </a:rPr>
              <a:t> = </a:t>
            </a:r>
            <a:r>
              <a:rPr lang="en-US" sz="2200" dirty="0" err="1">
                <a:latin typeface="Monaco"/>
                <a:cs typeface="Monaco"/>
              </a:rPr>
              <a:t>resultString</a:t>
            </a:r>
            <a:r>
              <a:rPr lang="en-US" sz="2200" dirty="0">
                <a:latin typeface="Monaco"/>
                <a:cs typeface="Monaco"/>
              </a:rPr>
              <a:t> +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</a:t>
            </a:r>
            <a:r>
              <a:rPr lang="en-US" sz="2200" dirty="0" err="1">
                <a:solidFill>
                  <a:srgbClr val="42BA32"/>
                </a:solidFill>
                <a:latin typeface="Monaco"/>
                <a:cs typeface="Monaco"/>
              </a:rPr>
              <a:t>ooo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else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        </a:t>
            </a:r>
            <a:r>
              <a:rPr lang="en-US" sz="2200" dirty="0" err="1">
                <a:latin typeface="Monaco"/>
                <a:cs typeface="Monaco"/>
              </a:rPr>
              <a:t>resultString</a:t>
            </a:r>
            <a:r>
              <a:rPr lang="en-US" sz="2200" dirty="0">
                <a:latin typeface="Monaco"/>
                <a:cs typeface="Monaco"/>
              </a:rPr>
              <a:t> = </a:t>
            </a:r>
            <a:r>
              <a:rPr lang="en-US" sz="2200" dirty="0" err="1">
                <a:latin typeface="Monaco"/>
                <a:cs typeface="Monaco"/>
              </a:rPr>
              <a:t>resultString</a:t>
            </a:r>
            <a:r>
              <a:rPr lang="en-US" sz="2200" dirty="0">
                <a:latin typeface="Monaco"/>
                <a:cs typeface="Monaco"/>
              </a:rPr>
              <a:t> + symbol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B74DFF"/>
                </a:solidFill>
                <a:latin typeface="Monaco"/>
                <a:cs typeface="Monaco"/>
              </a:rPr>
              <a:t>print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latin typeface="Monaco"/>
                <a:cs typeface="Monaco"/>
              </a:rPr>
              <a:t>resultString</a:t>
            </a:r>
            <a:r>
              <a:rPr lang="en-US" sz="2200" dirty="0">
                <a:latin typeface="Monaco"/>
                <a:cs typeface="Monaco"/>
              </a:rPr>
              <a:t>)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95400"/>
            <a:ext cx="535537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Monaco"/>
                <a:cs typeface="Monaco"/>
              </a:rPr>
              <a:t>vowels = [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'a'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'e'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</a:t>
            </a:r>
            <a:r>
              <a:rPr lang="en-US" sz="2200" dirty="0" err="1">
                <a:solidFill>
                  <a:srgbClr val="42BA32"/>
                </a:solidFill>
                <a:latin typeface="Monaco"/>
                <a:cs typeface="Monaco"/>
              </a:rPr>
              <a:t>i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'o'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'u'</a:t>
            </a:r>
            <a:r>
              <a:rPr lang="en-US" sz="2200" dirty="0">
                <a:latin typeface="Monaco"/>
                <a:cs typeface="Monaco"/>
              </a:rPr>
              <a:t>]</a:t>
            </a:r>
          </a:p>
          <a:p>
            <a:endParaRPr lang="en-US" sz="2200" dirty="0">
              <a:latin typeface="Monaco"/>
              <a:cs typeface="Monaco"/>
            </a:endParaRPr>
          </a:p>
          <a:p>
            <a:r>
              <a:rPr lang="en-US" sz="2200" dirty="0" err="1">
                <a:solidFill>
                  <a:srgbClr val="FFB74D"/>
                </a:solidFill>
                <a:latin typeface="Monaco"/>
                <a:cs typeface="Monaco"/>
              </a:rPr>
              <a:t>def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Monaco"/>
                <a:cs typeface="Monaco"/>
              </a:rPr>
              <a:t>spamify</a:t>
            </a:r>
            <a:r>
              <a:rPr lang="en-US" sz="2200" dirty="0">
                <a:latin typeface="Monaco"/>
                <a:cs typeface="Monaco"/>
              </a:rPr>
              <a:t>(word):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latin typeface="Monaco"/>
                <a:cs typeface="Monaco"/>
              </a:rPr>
              <a:t>i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>
                <a:solidFill>
                  <a:srgbClr val="B74D99"/>
                </a:solidFill>
                <a:latin typeface="Monaco"/>
                <a:cs typeface="Monaco"/>
              </a:rPr>
              <a:t>range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solidFill>
                  <a:srgbClr val="B74DFF"/>
                </a:solidFill>
                <a:latin typeface="Monaco"/>
                <a:cs typeface="Monaco"/>
              </a:rPr>
              <a:t>len</a:t>
            </a:r>
            <a:r>
              <a:rPr lang="en-US" sz="2200" dirty="0">
                <a:latin typeface="Monaco"/>
                <a:cs typeface="Monaco"/>
              </a:rPr>
              <a:t>(word)):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sz="2200" dirty="0">
                <a:latin typeface="Monaco"/>
                <a:cs typeface="Monaco"/>
              </a:rPr>
              <a:t> word[</a:t>
            </a:r>
            <a:r>
              <a:rPr lang="en-US" sz="2200" dirty="0" err="1">
                <a:latin typeface="Monaco"/>
                <a:cs typeface="Monaco"/>
              </a:rPr>
              <a:t>i</a:t>
            </a:r>
            <a:r>
              <a:rPr lang="en-US" sz="2200" dirty="0">
                <a:latin typeface="Monaco"/>
                <a:cs typeface="Monaco"/>
              </a:rPr>
              <a:t>]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not in</a:t>
            </a:r>
            <a:r>
              <a:rPr lang="en-US" sz="2200" dirty="0">
                <a:latin typeface="Monaco"/>
                <a:cs typeface="Monaco"/>
              </a:rPr>
              <a:t> vowels:</a:t>
            </a:r>
          </a:p>
          <a:p>
            <a:r>
              <a:rPr lang="en-US" sz="2200" dirty="0">
                <a:latin typeface="Monaco"/>
                <a:cs typeface="Monaco"/>
              </a:rPr>
              <a:t>    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return</a:t>
            </a:r>
            <a:r>
              <a:rPr lang="en-US" sz="2200" dirty="0">
                <a:latin typeface="Monaco"/>
                <a:cs typeface="Monaco"/>
              </a:rPr>
              <a:t> word[0:i] +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"spam" </a:t>
            </a:r>
            <a:r>
              <a:rPr lang="en-US" sz="2200" dirty="0">
                <a:latin typeface="Monaco"/>
                <a:cs typeface="Monaco"/>
              </a:rPr>
              <a:t>+ word[i+1:]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return </a:t>
            </a:r>
            <a:r>
              <a:rPr lang="en-US" sz="2200" dirty="0">
                <a:latin typeface="Monaco"/>
                <a:cs typeface="Monaco"/>
              </a:rPr>
              <a:t>word</a:t>
            </a:r>
            <a:endParaRPr lang="en-US" sz="2200" dirty="0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>
                <a:ea typeface="ＭＳ Ｐゴシック" pitchFamily="-65" charset="-128"/>
              </a:rPr>
              <a:t>Mystery 2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820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0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197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8198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sp>
        <p:nvSpPr>
          <p:cNvPr id="8199" name="TextBox 24"/>
          <p:cNvSpPr txBox="1">
            <a:spLocks noChangeArrowheads="1"/>
          </p:cNvSpPr>
          <p:nvPr/>
        </p:nvSpPr>
        <p:spPr bwMode="auto">
          <a:xfrm>
            <a:off x="381000" y="3962400"/>
            <a:ext cx="3724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″oui″)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″aardvark″)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</p:txBody>
      </p:sp>
      <p:pic>
        <p:nvPicPr>
          <p:cNvPr id="8200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554038" cy="7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6324600" y="1600200"/>
            <a:ext cx="2528888" cy="6858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How many times does the </a:t>
            </a:r>
            <a:r>
              <a:rPr lang="en-US" sz="18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 charset="0"/>
              </a:rPr>
              <a:t>return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 happen?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pPr indent="0" eaLnBrk="1" hangingPunct="1"/>
            <a:r>
              <a:rPr lang="en-US" altLang="en-US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922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220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457200" y="1752600"/>
            <a:ext cx="510909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&lt;variable&gt; </a:t>
            </a: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iterable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Do stuff!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character </a:t>
            </a: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"</a:t>
            </a:r>
            <a:r>
              <a:rPr lang="en-US" altLang="ja-JP" sz="2000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blahblahblah</a:t>
            </a:r>
            <a:r>
              <a:rPr lang="en-US" altLang="ja-JP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":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 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element </a:t>
            </a: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[1, 2, 3, 4]: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index </a:t>
            </a:r>
            <a:r>
              <a:rPr lang="en-US" altLang="en-US" sz="2000" dirty="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range(42):</a:t>
            </a:r>
          </a:p>
        </p:txBody>
      </p:sp>
      <p:pic>
        <p:nvPicPr>
          <p:cNvPr id="9222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463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2133600" y="5257800"/>
            <a:ext cx="26670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sym typeface="Arial" charset="0"/>
              </a:rPr>
              <a:t>Three uses of for!  </a:t>
            </a:r>
          </a:p>
        </p:txBody>
      </p:sp>
      <p:pic>
        <p:nvPicPr>
          <p:cNvPr id="9224" name="Picture 3" descr="AA04968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6365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5943600" y="5181600"/>
            <a:ext cx="29718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alt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’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d like to see four uses of three!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DFE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CE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14236</TotalTime>
  <Pages>0</Pages>
  <Words>2766</Words>
  <Characters>0</Characters>
  <Application>Microsoft Office PowerPoint</Application>
  <PresentationFormat>On-screen Show (4:3)</PresentationFormat>
  <Lines>0</Lines>
  <Paragraphs>430</Paragraphs>
  <Slides>31</Slides>
  <Notes>31</Notes>
  <HiddenSlides>4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2</vt:i4>
      </vt:variant>
    </vt:vector>
  </HeadingPairs>
  <TitlesOfParts>
    <vt:vector size="47" baseType="lpstr">
      <vt:lpstr>Arial</vt:lpstr>
      <vt:lpstr>Arial Black</vt:lpstr>
      <vt:lpstr>Baskerville Old Face</vt:lpstr>
      <vt:lpstr>Big Caslon</vt:lpstr>
      <vt:lpstr>Calibri</vt:lpstr>
      <vt:lpstr>Courier</vt:lpstr>
      <vt:lpstr>Courier New</vt:lpstr>
      <vt:lpstr>Courier New Bold</vt:lpstr>
      <vt:lpstr>Lucida Grande</vt:lpstr>
      <vt:lpstr>Monaco</vt:lpstr>
      <vt:lpstr>Symbol</vt:lpstr>
      <vt:lpstr>Times</vt:lpstr>
      <vt:lpstr>Times New Roman</vt:lpstr>
      <vt:lpstr>Title &amp; Bullets</vt:lpstr>
      <vt:lpstr>PowerPoint Presentation</vt:lpstr>
      <vt:lpstr>Recursion is fantastic…</vt:lpstr>
      <vt:lpstr>PowerPoint Presentation</vt:lpstr>
      <vt:lpstr>What’s Up Next…</vt:lpstr>
      <vt:lpstr>About Earthquakes</vt:lpstr>
      <vt:lpstr>Loops!</vt:lpstr>
      <vt:lpstr>Mystery 1</vt:lpstr>
      <vt:lpstr>Mystery 2</vt:lpstr>
      <vt:lpstr>for</vt:lpstr>
      <vt:lpstr>Move Over XBox!</vt:lpstr>
      <vt:lpstr>Try-als and Tribulations</vt:lpstr>
      <vt:lpstr>An Exceptional Program</vt:lpstr>
      <vt:lpstr>Input Validation</vt:lpstr>
      <vt:lpstr>Getting assertive</vt:lpstr>
      <vt:lpstr>The Alien’s Life Advice</vt:lpstr>
      <vt:lpstr>Good Design</vt:lpstr>
      <vt:lpstr>An Example…</vt:lpstr>
      <vt:lpstr>PowerPoint Presentation</vt:lpstr>
      <vt:lpstr>PowerPoint Presentation</vt:lpstr>
      <vt:lpstr>PowerPoint Presentation</vt:lpstr>
      <vt:lpstr>PowerPoint Presentation</vt:lpstr>
      <vt:lpstr>Printing the Board</vt:lpstr>
      <vt:lpstr>Coming Lab Problem: The Mandelbrot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Funky Series!</vt:lpstr>
      <vt:lpstr>Look-And-Say Sequences (aka “Read-It-And-Weep”)</vt:lpstr>
      <vt:lpstr>Look-And-Say Sequences (aka “Read-It-And-Weep”)</vt:lpstr>
      <vt:lpstr>For screen</vt:lpstr>
      <vt:lpstr>For printing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Geoff Kuenning</dc:creator>
  <cp:keywords/>
  <dc:description/>
  <cp:lastModifiedBy>Geoffrey Kuenning</cp:lastModifiedBy>
  <cp:revision>99</cp:revision>
  <cp:lastPrinted>2021-10-19T23:40:13Z</cp:lastPrinted>
  <dcterms:modified xsi:type="dcterms:W3CDTF">2021-10-20T20:51:56Z</dcterms:modified>
</cp:coreProperties>
</file>